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8"/>
  </p:notesMasterIdLst>
  <p:sldIdLst>
    <p:sldId id="256" r:id="rId2"/>
    <p:sldId id="257" r:id="rId3"/>
    <p:sldId id="258" r:id="rId4"/>
    <p:sldId id="288" r:id="rId5"/>
    <p:sldId id="259" r:id="rId6"/>
    <p:sldId id="260" r:id="rId7"/>
    <p:sldId id="261" r:id="rId8"/>
    <p:sldId id="262" r:id="rId9"/>
    <p:sldId id="263" r:id="rId10"/>
    <p:sldId id="264" r:id="rId11"/>
    <p:sldId id="265" r:id="rId12"/>
    <p:sldId id="266" r:id="rId13"/>
    <p:sldId id="267" r:id="rId14"/>
    <p:sldId id="268" r:id="rId15"/>
    <p:sldId id="269" r:id="rId16"/>
    <p:sldId id="287"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91" r:id="rId33"/>
    <p:sldId id="285" r:id="rId34"/>
    <p:sldId id="286" r:id="rId35"/>
    <p:sldId id="289" r:id="rId36"/>
    <p:sldId id="29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50067"/>
  </p:normalViewPr>
  <p:slideViewPr>
    <p:cSldViewPr snapToGrid="0" snapToObjects="1">
      <p:cViewPr varScale="1">
        <p:scale>
          <a:sx n="45" d="100"/>
          <a:sy n="45" d="100"/>
        </p:scale>
        <p:origin x="186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2/25/2020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2688193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881564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quest for certainty keeps us from engaging and allowing us to follow learning that the child engages with- with what is important and interesting to the child at that moment- The need to conform and meet assessment overtakes , until now.</a:t>
            </a:r>
          </a:p>
          <a:p>
            <a:r>
              <a:rPr lang="en-GB" dirty="0" smtClean="0"/>
              <a:t>Consider</a:t>
            </a:r>
            <a:r>
              <a:rPr lang="en-GB" baseline="0" dirty="0" smtClean="0"/>
              <a:t> the importance of following what is intrinsically motivated – Discuss why this is important – is this valued or embedded within current curriculum models? </a:t>
            </a:r>
            <a:endParaRPr lang="en-GB" baseline="0" dirty="0" smtClean="0"/>
          </a:p>
          <a:p>
            <a:r>
              <a:rPr lang="en-GB" baseline="0" dirty="0" smtClean="0"/>
              <a:t>Discuss Nordic approaches</a:t>
            </a: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703825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Examine this picture – ask students to discuss in groups what may be happening</a:t>
            </a:r>
            <a:r>
              <a:rPr lang="en-GB" baseline="0" dirty="0" smtClean="0"/>
              <a:t> here</a:t>
            </a:r>
          </a:p>
          <a:p>
            <a:r>
              <a:rPr lang="en-GB" baseline="0" dirty="0" smtClean="0"/>
              <a:t>Is this an example of intrinsically motivated learning</a:t>
            </a:r>
          </a:p>
          <a:p>
            <a:r>
              <a:rPr lang="en-GB" baseline="0" dirty="0" smtClean="0"/>
              <a:t>How does this fit within the new curriculum framework</a:t>
            </a:r>
          </a:p>
          <a:p>
            <a:r>
              <a:rPr lang="en-GB" baseline="0" dirty="0" smtClean="0"/>
              <a:t>Is this holistic-self led learning through playful encounters with loose parts?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735287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Resources will be supplied – stones , sticks pine cones – leaves.</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563719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range of ways will be discussed and use to measure- such as metre sticks, steps- strides etc.</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207552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3494619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661141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798359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science and maths content of this activity-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1100427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with students how this activity supports young children to build mathematical concepts</a:t>
            </a:r>
          </a:p>
          <a:p>
            <a:r>
              <a:rPr lang="en-GB" dirty="0" smtClean="0"/>
              <a:t>Shape</a:t>
            </a:r>
          </a:p>
          <a:p>
            <a:r>
              <a:rPr lang="en-GB" dirty="0" smtClean="0"/>
              <a:t>Length</a:t>
            </a:r>
          </a:p>
          <a:p>
            <a:r>
              <a:rPr lang="en-GB" dirty="0" smtClean="0"/>
              <a:t>Counting</a:t>
            </a:r>
          </a:p>
          <a:p>
            <a:r>
              <a:rPr lang="en-GB" dirty="0" smtClean="0"/>
              <a:t>Fractions</a:t>
            </a:r>
          </a:p>
          <a:p>
            <a:r>
              <a:rPr lang="en-GB" dirty="0" smtClean="0"/>
              <a:t>Addition subtraction </a:t>
            </a:r>
            <a:r>
              <a:rPr lang="en-GB" dirty="0" err="1" smtClean="0"/>
              <a:t>etc</a:t>
            </a:r>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21235749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2/25/2020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hyperlink" Target="https://www.ted.com/talks/dan_finkel_5_ways_to_share_math_with_kids" TargetMode="Externa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dera.ioe.ac.uk/22165/2/150225-successful-futures-en_Redacted.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446567"/>
            <a:ext cx="9069572" cy="5909310"/>
          </a:xfrm>
          <a:prstGeom prst="rect">
            <a:avLst/>
          </a:prstGeom>
        </p:spPr>
        <p:txBody>
          <a:bodyPr wrap="square">
            <a:spAutoFit/>
          </a:bodyPr>
          <a:lstStyle/>
          <a:p>
            <a:pPr algn="ctr"/>
            <a:r>
              <a:rPr lang="en-GB" sz="3600" dirty="0"/>
              <a:t>Stories, Rhymes and Maths: Embedding the </a:t>
            </a:r>
            <a:r>
              <a:rPr lang="en-GB" sz="3600" dirty="0" smtClean="0"/>
              <a:t>  new </a:t>
            </a:r>
            <a:r>
              <a:rPr lang="en-GB" sz="3600" dirty="0" smtClean="0"/>
              <a:t>Curriculum</a:t>
            </a:r>
          </a:p>
          <a:p>
            <a:endParaRPr lang="en-GB" sz="3600" dirty="0"/>
          </a:p>
          <a:p>
            <a:endParaRPr lang="en-GB" sz="3600" dirty="0" smtClean="0"/>
          </a:p>
          <a:p>
            <a:pPr algn="ctr"/>
            <a:r>
              <a:rPr lang="en-GB" sz="3600" dirty="0"/>
              <a:t>STORIÂU, HWIANGERDDI A MATHEMATEG: YMGORFFORI’R CWRICWLWM NEWYDD</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7431188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46428" y="978196"/>
            <a:ext cx="3583172" cy="4231758"/>
          </a:xfrm>
          <a:prstGeom prst="rect">
            <a:avLst/>
          </a:prstGeom>
          <a:noFill/>
        </p:spPr>
        <p:txBody>
          <a:bodyPr wrap="square" rtlCol="0">
            <a:spAutoFit/>
          </a:bodyPr>
          <a:lstStyle/>
          <a:p>
            <a:r>
              <a:rPr lang="en-GB"/>
              <a:t>The new curriculum is a fluid and creative approach that encapsulates the above statement. The Purpose of the session today is to review how we holistically embed the </a:t>
            </a:r>
            <a:br>
              <a:rPr lang="en-GB"/>
            </a:br>
            <a:r>
              <a:rPr lang="en-GB"/>
              <a:t>Ethos of the new curriculum within our teaching.</a:t>
            </a:r>
          </a:p>
          <a:p>
            <a:endParaRPr lang="en-GB"/>
          </a:p>
          <a:p>
            <a:r>
              <a:rPr lang="cy-GB"/>
              <a:t>Mae’r cwricwlwm newydd yn ddull llifol a chreadigol sy’n crisialu’r datganiad uchod. Pwrpas y sesiwn heddiw yw adolygu sut ydym yn gwreiddio’n gyfannol foeseg y cwricwlwm newydd yn ein haddysgu</a:t>
            </a:r>
            <a:r>
              <a:rPr lang="en-GB"/>
              <a:t>.</a:t>
            </a:r>
            <a:endParaRPr lang="en-GB" dirty="0"/>
          </a:p>
        </p:txBody>
      </p:sp>
      <p:pic>
        <p:nvPicPr>
          <p:cNvPr id="3" name="Picture 2"/>
          <p:cNvPicPr>
            <a:picLocks noChangeAspect="1"/>
          </p:cNvPicPr>
          <p:nvPr/>
        </p:nvPicPr>
        <p:blipFill>
          <a:blip r:embed="rId3"/>
          <a:stretch>
            <a:fillRect/>
          </a:stretch>
        </p:blipFill>
        <p:spPr>
          <a:xfrm>
            <a:off x="287079" y="265814"/>
            <a:ext cx="3785192" cy="4915938"/>
          </a:xfrm>
          <a:prstGeom prst="rect">
            <a:avLst/>
          </a:prstGeom>
        </p:spPr>
      </p:pic>
    </p:spTree>
    <p:extLst>
      <p:ext uri="{BB962C8B-B14F-4D97-AF65-F5344CB8AC3E}">
        <p14:creationId xmlns:p14="http://schemas.microsoft.com/office/powerpoint/2010/main" val="18316585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TextBox 2"/>
          <p:cNvSpPr txBox="1"/>
          <p:nvPr/>
        </p:nvSpPr>
        <p:spPr>
          <a:xfrm>
            <a:off x="723014" y="1945757"/>
            <a:ext cx="7792336" cy="2369880"/>
          </a:xfrm>
          <a:prstGeom prst="rect">
            <a:avLst/>
          </a:prstGeom>
          <a:noFill/>
        </p:spPr>
        <p:txBody>
          <a:bodyPr wrap="square" rtlCol="0">
            <a:spAutoFit/>
          </a:bodyPr>
          <a:lstStyle/>
          <a:p>
            <a:r>
              <a:rPr lang="en-GB" sz="2800" dirty="0" smtClean="0"/>
              <a:t>Loose parts</a:t>
            </a:r>
          </a:p>
          <a:p>
            <a:r>
              <a:rPr lang="en-GB" sz="2800" dirty="0" smtClean="0"/>
              <a:t>Pictures</a:t>
            </a:r>
          </a:p>
          <a:p>
            <a:r>
              <a:rPr lang="en-GB" sz="2800" dirty="0" smtClean="0"/>
              <a:t>The outdoor environment</a:t>
            </a:r>
          </a:p>
          <a:p>
            <a:r>
              <a:rPr lang="en-GB" sz="2800" dirty="0" smtClean="0"/>
              <a:t>Books</a:t>
            </a:r>
          </a:p>
          <a:p>
            <a:endParaRPr lang="en-GB" dirty="0" smtClean="0"/>
          </a:p>
          <a:p>
            <a:endParaRPr lang="en-GB" dirty="0"/>
          </a:p>
        </p:txBody>
      </p:sp>
    </p:spTree>
    <p:extLst>
      <p:ext uri="{BB962C8B-B14F-4D97-AF65-F5344CB8AC3E}">
        <p14:creationId xmlns:p14="http://schemas.microsoft.com/office/powerpoint/2010/main" val="2685621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a:solidFill>
                  <a:srgbClr val="706F6F"/>
                </a:solidFill>
                <a:latin typeface="Arial" panose="020B0604020202020204" pitchFamily="34" charset="0"/>
                <a:ea typeface="+mn-ea"/>
                <a:cs typeface="+mn-cs"/>
              </a:rPr>
              <a:t>The purpose of the new curriculum is to </a:t>
            </a:r>
            <a:br>
              <a:rPr lang="en-GB" sz="3200" b="1" dirty="0">
                <a:solidFill>
                  <a:srgbClr val="706F6F"/>
                </a:solidFill>
                <a:latin typeface="Arial" panose="020B0604020202020204" pitchFamily="34" charset="0"/>
                <a:ea typeface="+mn-ea"/>
                <a:cs typeface="+mn-cs"/>
              </a:rPr>
            </a:br>
            <a:r>
              <a:rPr lang="en-GB" sz="3200" b="1" dirty="0">
                <a:solidFill>
                  <a:srgbClr val="706F6F"/>
                </a:solidFill>
                <a:latin typeface="Arial" panose="020B0604020202020204" pitchFamily="34" charset="0"/>
                <a:ea typeface="+mn-ea"/>
                <a:cs typeface="+mn-cs"/>
              </a:rPr>
              <a:t>support our children and young people to be:</a:t>
            </a:r>
            <a:endParaRPr lang="en-GB" dirty="0"/>
          </a:p>
        </p:txBody>
      </p:sp>
      <p:sp>
        <p:nvSpPr>
          <p:cNvPr id="3" name="Rectangle 2"/>
          <p:cNvSpPr/>
          <p:nvPr/>
        </p:nvSpPr>
        <p:spPr>
          <a:xfrm>
            <a:off x="446567" y="1871330"/>
            <a:ext cx="8516680" cy="3539430"/>
          </a:xfrm>
          <a:prstGeom prst="rect">
            <a:avLst/>
          </a:prstGeom>
        </p:spPr>
        <p:txBody>
          <a:bodyPr wrap="square">
            <a:spAutoFit/>
          </a:bodyPr>
          <a:lstStyle/>
          <a:p>
            <a:r>
              <a:rPr lang="en-GB" sz="2800" dirty="0"/>
              <a:t>ambitious, capable learners, ready to learn throughout their lives</a:t>
            </a:r>
          </a:p>
          <a:p>
            <a:r>
              <a:rPr lang="en-GB" sz="2800" dirty="0"/>
              <a:t>enterprising, creative contributors, ready to play a full </a:t>
            </a:r>
            <a:br>
              <a:rPr lang="en-GB" sz="2800" dirty="0"/>
            </a:br>
            <a:r>
              <a:rPr lang="en-GB" sz="2800" dirty="0"/>
              <a:t>part in life and work</a:t>
            </a:r>
          </a:p>
          <a:p>
            <a:r>
              <a:rPr lang="en-GB" sz="2800" dirty="0"/>
              <a:t>ethical, informed citizens of Wales and the world</a:t>
            </a:r>
          </a:p>
          <a:p>
            <a:r>
              <a:rPr lang="en-GB" sz="2800" dirty="0"/>
              <a:t>healthy, confident individuals, ready to lead fulfilling lives as valued members of society.</a:t>
            </a:r>
          </a:p>
          <a:p>
            <a:r>
              <a:rPr lang="en-GB" sz="2800" dirty="0"/>
              <a:t>                                                </a:t>
            </a:r>
            <a:r>
              <a:rPr lang="en-GB" sz="2800" dirty="0" smtClean="0"/>
              <a:t>                  </a:t>
            </a:r>
            <a:r>
              <a:rPr lang="en-GB" sz="2800" dirty="0"/>
              <a:t>(Donaldson, 2015)</a:t>
            </a:r>
          </a:p>
        </p:txBody>
      </p:sp>
    </p:spTree>
    <p:extLst>
      <p:ext uri="{BB962C8B-B14F-4D97-AF65-F5344CB8AC3E}">
        <p14:creationId xmlns:p14="http://schemas.microsoft.com/office/powerpoint/2010/main" val="32127212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Education as a Creative “act”.</a:t>
            </a:r>
          </a:p>
        </p:txBody>
      </p:sp>
      <p:sp>
        <p:nvSpPr>
          <p:cNvPr id="3" name="Rectangle 2"/>
          <p:cNvSpPr/>
          <p:nvPr/>
        </p:nvSpPr>
        <p:spPr>
          <a:xfrm>
            <a:off x="552893" y="1584251"/>
            <a:ext cx="8187070" cy="3785652"/>
          </a:xfrm>
          <a:prstGeom prst="rect">
            <a:avLst/>
          </a:prstGeom>
        </p:spPr>
        <p:txBody>
          <a:bodyPr wrap="square">
            <a:spAutoFit/>
          </a:bodyPr>
          <a:lstStyle/>
          <a:p>
            <a:r>
              <a:rPr lang="en-GB" sz="2400" dirty="0"/>
              <a:t>Creation to be seen as a set of encounters and events- not cause and effect.</a:t>
            </a:r>
          </a:p>
          <a:p>
            <a:r>
              <a:rPr lang="en-GB" sz="2400" dirty="0"/>
              <a:t>Creativity is a risky business.</a:t>
            </a:r>
          </a:p>
          <a:p>
            <a:r>
              <a:rPr lang="en-GB" sz="2400" dirty="0"/>
              <a:t>Creativity thus is realised in unpredictable situations of encounter</a:t>
            </a:r>
          </a:p>
          <a:p>
            <a:r>
              <a:rPr lang="en-GB" sz="2400" dirty="0"/>
              <a:t>The new curriculum uses language such as  ‘exciting’, ‘engaging’, ‘resilient, capable’.</a:t>
            </a:r>
          </a:p>
          <a:p>
            <a:r>
              <a:rPr lang="en-GB" sz="2400" dirty="0"/>
              <a:t>Play and enquiry support and allow this notion .</a:t>
            </a:r>
          </a:p>
          <a:p>
            <a:r>
              <a:rPr lang="en-GB" sz="2400" dirty="0"/>
              <a:t>Therefore being and enabling creativity aligns itself to the ethos of the new curriculum and gives back control to teachers.</a:t>
            </a:r>
          </a:p>
        </p:txBody>
      </p:sp>
    </p:spTree>
    <p:extLst>
      <p:ext uri="{BB962C8B-B14F-4D97-AF65-F5344CB8AC3E}">
        <p14:creationId xmlns:p14="http://schemas.microsoft.com/office/powerpoint/2010/main" val="33163473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Addysg</a:t>
            </a:r>
            <a:r>
              <a:rPr lang="en-GB" dirty="0"/>
              <a:t> </a:t>
            </a:r>
            <a:r>
              <a:rPr lang="en-GB" dirty="0" err="1"/>
              <a:t>yn</a:t>
            </a:r>
            <a:r>
              <a:rPr lang="en-GB" dirty="0"/>
              <a:t> “</a:t>
            </a:r>
            <a:r>
              <a:rPr lang="en-GB" dirty="0" err="1"/>
              <a:t>weithred</a:t>
            </a:r>
            <a:r>
              <a:rPr lang="en-GB" dirty="0"/>
              <a:t>” </a:t>
            </a:r>
            <a:r>
              <a:rPr lang="en-GB" dirty="0" err="1"/>
              <a:t>greadigol</a:t>
            </a:r>
            <a:r>
              <a:rPr lang="en-GB" dirty="0"/>
              <a:t>.</a:t>
            </a:r>
          </a:p>
        </p:txBody>
      </p:sp>
      <p:sp>
        <p:nvSpPr>
          <p:cNvPr id="3" name="Rectangle 2"/>
          <p:cNvSpPr/>
          <p:nvPr/>
        </p:nvSpPr>
        <p:spPr>
          <a:xfrm>
            <a:off x="393405" y="1582341"/>
            <a:ext cx="8591107" cy="3785652"/>
          </a:xfrm>
          <a:prstGeom prst="rect">
            <a:avLst/>
          </a:prstGeom>
        </p:spPr>
        <p:txBody>
          <a:bodyPr wrap="square">
            <a:spAutoFit/>
          </a:bodyPr>
          <a:lstStyle/>
          <a:p>
            <a:r>
              <a:rPr lang="cy-GB" sz="2400" dirty="0"/>
              <a:t>Creu i’w weld yn set o gyfarfyddiadau a digwyddiadau- nid achos ac effaith.</a:t>
            </a:r>
          </a:p>
          <a:p>
            <a:r>
              <a:rPr lang="cy-GB" sz="2400" dirty="0"/>
              <a:t>Mae creadigrwydd yn fusnes peryglus.</a:t>
            </a:r>
          </a:p>
          <a:p>
            <a:r>
              <a:rPr lang="cy-GB" sz="2400" dirty="0"/>
              <a:t>Gwireddir, o’r herwydd, greadigrwydd mewn sefyllfaoedd cyfarfod anrhagweladwy </a:t>
            </a:r>
          </a:p>
          <a:p>
            <a:r>
              <a:rPr lang="cy-GB" sz="2400" dirty="0"/>
              <a:t>Mae’r cwricwlwm newydd yn defnyddio iaith megis ‘cyffrous’, ‘ymgysylltu’, ‘cyfnerth, galluog’.</a:t>
            </a:r>
          </a:p>
          <a:p>
            <a:r>
              <a:rPr lang="cy-GB" sz="2400" dirty="0"/>
              <a:t>Chwarae a chynorthwyo ymholi a chaniatáu’r cysyniad hwn.</a:t>
            </a:r>
          </a:p>
          <a:p>
            <a:r>
              <a:rPr lang="cy-GB" sz="2400" dirty="0"/>
              <a:t>Felly, mae bod a galluogi creadigrwydd yn cyd-fynd ag ethos y cwricwlwm newydd ac yn rhoi rheolaeth yn ôl i’r athrawon.</a:t>
            </a:r>
          </a:p>
        </p:txBody>
      </p:sp>
    </p:spTree>
    <p:extLst>
      <p:ext uri="{BB962C8B-B14F-4D97-AF65-F5344CB8AC3E}">
        <p14:creationId xmlns:p14="http://schemas.microsoft.com/office/powerpoint/2010/main" val="12209972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86564" y="361507"/>
            <a:ext cx="6370872" cy="5050465"/>
          </a:xfrm>
          <a:prstGeom prst="rect">
            <a:avLst/>
          </a:prstGeom>
        </p:spPr>
      </p:pic>
    </p:spTree>
    <p:extLst>
      <p:ext uri="{BB962C8B-B14F-4D97-AF65-F5344CB8AC3E}">
        <p14:creationId xmlns:p14="http://schemas.microsoft.com/office/powerpoint/2010/main" val="21940697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9488" y="0"/>
            <a:ext cx="8878186" cy="523220"/>
          </a:xfrm>
          <a:prstGeom prst="rect">
            <a:avLst/>
          </a:prstGeom>
        </p:spPr>
        <p:txBody>
          <a:bodyPr wrap="square">
            <a:spAutoFit/>
          </a:bodyPr>
          <a:lstStyle/>
          <a:p>
            <a:r>
              <a:rPr lang="en-GB" sz="2800" dirty="0"/>
              <a:t>Activity – This should take 35 minutes</a:t>
            </a:r>
          </a:p>
        </p:txBody>
      </p:sp>
      <p:sp>
        <p:nvSpPr>
          <p:cNvPr id="3" name="Rectangle 2"/>
          <p:cNvSpPr/>
          <p:nvPr/>
        </p:nvSpPr>
        <p:spPr>
          <a:xfrm>
            <a:off x="233916" y="467833"/>
            <a:ext cx="8910084" cy="5816977"/>
          </a:xfrm>
          <a:prstGeom prst="rect">
            <a:avLst/>
          </a:prstGeom>
        </p:spPr>
        <p:txBody>
          <a:bodyPr wrap="square">
            <a:spAutoFit/>
          </a:bodyPr>
          <a:lstStyle/>
          <a:p>
            <a:endParaRPr lang="en-GB" dirty="0"/>
          </a:p>
          <a:p>
            <a:endParaRPr lang="en-GB" dirty="0" smtClean="0"/>
          </a:p>
          <a:p>
            <a:r>
              <a:rPr lang="en-GB" sz="2400" dirty="0" smtClean="0"/>
              <a:t>You will </a:t>
            </a:r>
            <a:r>
              <a:rPr lang="en-GB" sz="2400" dirty="0"/>
              <a:t>note that there are a range of resources within the room.</a:t>
            </a:r>
          </a:p>
          <a:p>
            <a:endParaRPr lang="en-GB" sz="2400" dirty="0"/>
          </a:p>
          <a:p>
            <a:r>
              <a:rPr lang="en-GB" sz="2400" dirty="0"/>
              <a:t>In pairs or groups of three collect some of the resources and take them back to your desk space.</a:t>
            </a:r>
          </a:p>
          <a:p>
            <a:endParaRPr lang="en-GB" sz="2400" dirty="0"/>
          </a:p>
          <a:p>
            <a:r>
              <a:rPr lang="en-GB" sz="2400" dirty="0"/>
              <a:t>Then consider how these might be used to support mathematical concepts while also noting how the four purposes are also achieved.</a:t>
            </a:r>
          </a:p>
          <a:p>
            <a:endParaRPr lang="en-GB" sz="2400" dirty="0"/>
          </a:p>
          <a:p>
            <a:r>
              <a:rPr lang="en-GB" sz="2400" dirty="0"/>
              <a:t>Consider the following- is this self directed, does it allow, </a:t>
            </a:r>
            <a:r>
              <a:rPr lang="en-GB" sz="2400" dirty="0" smtClean="0"/>
              <a:t>enable young </a:t>
            </a:r>
            <a:r>
              <a:rPr lang="en-GB" sz="2400" dirty="0"/>
              <a:t>children to develop understanding of complex concepts, if so how</a:t>
            </a:r>
            <a:r>
              <a:rPr lang="en-GB" sz="2400" dirty="0" smtClean="0"/>
              <a:t>?</a:t>
            </a:r>
            <a:endParaRPr lang="en-GB" sz="2400" dirty="0"/>
          </a:p>
          <a:p>
            <a:r>
              <a:rPr lang="en-GB" sz="2400" dirty="0"/>
              <a:t>Would you say that this approach is creative, why? </a:t>
            </a:r>
          </a:p>
          <a:p>
            <a:endParaRPr lang="en-GB" sz="2400" dirty="0"/>
          </a:p>
          <a:p>
            <a:r>
              <a:rPr lang="en-GB" sz="2400" dirty="0"/>
              <a:t>How does this differ to the current curriculum approach?</a:t>
            </a:r>
          </a:p>
        </p:txBody>
      </p:sp>
    </p:spTree>
    <p:extLst>
      <p:ext uri="{BB962C8B-B14F-4D97-AF65-F5344CB8AC3E}">
        <p14:creationId xmlns:p14="http://schemas.microsoft.com/office/powerpoint/2010/main" val="39888708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Patterns/</a:t>
            </a:r>
            <a:r>
              <a:rPr lang="en-GB" dirty="0" err="1"/>
              <a:t>Patrymau</a:t>
            </a:r>
            <a:endParaRPr lang="en-GB" dirty="0"/>
          </a:p>
        </p:txBody>
      </p:sp>
      <p:sp>
        <p:nvSpPr>
          <p:cNvPr id="3" name="Rectangle 2"/>
          <p:cNvSpPr/>
          <p:nvPr/>
        </p:nvSpPr>
        <p:spPr>
          <a:xfrm>
            <a:off x="393405" y="889844"/>
            <a:ext cx="8676167" cy="4555093"/>
          </a:xfrm>
          <a:prstGeom prst="rect">
            <a:avLst/>
          </a:prstGeom>
        </p:spPr>
        <p:txBody>
          <a:bodyPr wrap="square">
            <a:spAutoFit/>
          </a:bodyPr>
          <a:lstStyle/>
          <a:p>
            <a:endParaRPr lang="en-GB" dirty="0" smtClean="0"/>
          </a:p>
          <a:p>
            <a:endParaRPr lang="en-GB" dirty="0"/>
          </a:p>
          <a:p>
            <a:endParaRPr lang="en-GB" dirty="0" smtClean="0"/>
          </a:p>
          <a:p>
            <a:endParaRPr lang="en-GB" dirty="0"/>
          </a:p>
          <a:p>
            <a:r>
              <a:rPr lang="en-GB" sz="2000" dirty="0" smtClean="0"/>
              <a:t>Patterns </a:t>
            </a:r>
            <a:r>
              <a:rPr lang="en-GB" sz="2000" dirty="0"/>
              <a:t>are such an important part of mathematics that some educators even claim that mathematics is the science of patterns and that mathematical problem solving is an endeavour involving the uncovering, exploring, </a:t>
            </a:r>
            <a:r>
              <a:rPr lang="en-GB" sz="2000" dirty="0" err="1"/>
              <a:t>analyzing</a:t>
            </a:r>
            <a:r>
              <a:rPr lang="en-GB" sz="2000" dirty="0"/>
              <a:t>, and understanding of mathematical patterns.’</a:t>
            </a:r>
          </a:p>
          <a:p>
            <a:r>
              <a:rPr lang="en-GB" sz="2000" dirty="0"/>
              <a:t>                                                                                                 (</a:t>
            </a:r>
            <a:r>
              <a:rPr lang="en-GB" sz="2000" dirty="0" err="1"/>
              <a:t>Schiro</a:t>
            </a:r>
            <a:r>
              <a:rPr lang="en-GB" sz="2000" dirty="0"/>
              <a:t>, 2004: 193)</a:t>
            </a:r>
          </a:p>
          <a:p>
            <a:endParaRPr lang="en-GB" sz="2000" dirty="0"/>
          </a:p>
          <a:p>
            <a:r>
              <a:rPr lang="en-GB" sz="2000" dirty="0"/>
              <a:t>‘Mae </a:t>
            </a:r>
            <a:r>
              <a:rPr lang="en-GB" sz="2000" dirty="0" err="1"/>
              <a:t>patrymau’n</a:t>
            </a:r>
            <a:r>
              <a:rPr lang="en-GB" sz="2000" dirty="0"/>
              <a:t> </a:t>
            </a:r>
            <a:r>
              <a:rPr lang="en-GB" sz="2000" dirty="0" err="1"/>
              <a:t>rhan</a:t>
            </a:r>
            <a:r>
              <a:rPr lang="en-GB" sz="2000" dirty="0"/>
              <a:t> </a:t>
            </a:r>
            <a:r>
              <a:rPr lang="en-GB" sz="2000" dirty="0" err="1"/>
              <a:t>mor</a:t>
            </a:r>
            <a:r>
              <a:rPr lang="en-GB" sz="2000" dirty="0"/>
              <a:t> </a:t>
            </a:r>
            <a:r>
              <a:rPr lang="en-GB" sz="2000" dirty="0" err="1"/>
              <a:t>bwysig</a:t>
            </a:r>
            <a:r>
              <a:rPr lang="en-GB" sz="2000" dirty="0"/>
              <a:t> o </a:t>
            </a:r>
            <a:r>
              <a:rPr lang="en-GB" sz="2000" dirty="0" err="1"/>
              <a:t>fathemateg</a:t>
            </a:r>
            <a:r>
              <a:rPr lang="en-GB" sz="2000" dirty="0"/>
              <a:t> </a:t>
            </a:r>
            <a:r>
              <a:rPr lang="en-GB" sz="2000" dirty="0" err="1"/>
              <a:t>nes</a:t>
            </a:r>
            <a:r>
              <a:rPr lang="en-GB" sz="2000" dirty="0"/>
              <a:t> bod </a:t>
            </a:r>
            <a:r>
              <a:rPr lang="en-GB" sz="2000" dirty="0" err="1"/>
              <a:t>rhai</a:t>
            </a:r>
            <a:r>
              <a:rPr lang="en-GB" sz="2000" dirty="0"/>
              <a:t> </a:t>
            </a:r>
            <a:r>
              <a:rPr lang="en-GB" sz="2000" dirty="0" err="1"/>
              <a:t>addysgwyr</a:t>
            </a:r>
            <a:r>
              <a:rPr lang="en-GB" sz="2000" dirty="0"/>
              <a:t> </a:t>
            </a:r>
            <a:r>
              <a:rPr lang="en-GB" sz="2000" dirty="0" err="1"/>
              <a:t>yn</a:t>
            </a:r>
            <a:r>
              <a:rPr lang="en-GB" sz="2000" dirty="0"/>
              <a:t> </a:t>
            </a:r>
            <a:r>
              <a:rPr lang="en-GB" sz="2000" dirty="0" err="1"/>
              <a:t>honni</a:t>
            </a:r>
            <a:r>
              <a:rPr lang="en-GB" sz="2000" dirty="0"/>
              <a:t> </a:t>
            </a:r>
            <a:r>
              <a:rPr lang="en-GB" sz="2000" dirty="0" err="1"/>
              <a:t>hyd</a:t>
            </a:r>
            <a:r>
              <a:rPr lang="en-GB" sz="2000" dirty="0"/>
              <a:t> </a:t>
            </a:r>
            <a:r>
              <a:rPr lang="en-GB" sz="2000" dirty="0" err="1"/>
              <a:t>yn</a:t>
            </a:r>
            <a:r>
              <a:rPr lang="en-GB" sz="2000" dirty="0"/>
              <a:t> </a:t>
            </a:r>
            <a:r>
              <a:rPr lang="en-GB" sz="2000" dirty="0" err="1"/>
              <a:t>oed</a:t>
            </a:r>
            <a:r>
              <a:rPr lang="en-GB" sz="2000" dirty="0"/>
              <a:t> </a:t>
            </a:r>
            <a:r>
              <a:rPr lang="en-GB" sz="2000" dirty="0" err="1"/>
              <a:t>mai</a:t>
            </a:r>
            <a:r>
              <a:rPr lang="en-GB" sz="2000" dirty="0"/>
              <a:t> </a:t>
            </a:r>
            <a:r>
              <a:rPr lang="en-GB" sz="2000" dirty="0" err="1"/>
              <a:t>mathemateg</a:t>
            </a:r>
            <a:r>
              <a:rPr lang="en-GB" sz="2000" dirty="0"/>
              <a:t> </a:t>
            </a:r>
            <a:r>
              <a:rPr lang="en-GB" sz="2000" dirty="0" err="1"/>
              <a:t>yw</a:t>
            </a:r>
            <a:r>
              <a:rPr lang="en-GB" sz="2000" dirty="0"/>
              <a:t> </a:t>
            </a:r>
            <a:r>
              <a:rPr lang="en-GB" sz="2000" dirty="0" err="1"/>
              <a:t>gwyddoniaeth</a:t>
            </a:r>
            <a:r>
              <a:rPr lang="en-GB" sz="2000" dirty="0"/>
              <a:t> </a:t>
            </a:r>
            <a:r>
              <a:rPr lang="en-GB" sz="2000" dirty="0" err="1"/>
              <a:t>patrymau</a:t>
            </a:r>
            <a:r>
              <a:rPr lang="en-GB" sz="2000" dirty="0"/>
              <a:t> a bod </a:t>
            </a:r>
            <a:r>
              <a:rPr lang="en-GB" sz="2000" dirty="0" err="1"/>
              <a:t>datrys</a:t>
            </a:r>
            <a:r>
              <a:rPr lang="en-GB" sz="2000" dirty="0"/>
              <a:t> </a:t>
            </a:r>
            <a:r>
              <a:rPr lang="en-GB" sz="2000" dirty="0" err="1"/>
              <a:t>problemau</a:t>
            </a:r>
            <a:r>
              <a:rPr lang="en-GB" sz="2000" dirty="0"/>
              <a:t> </a:t>
            </a:r>
            <a:r>
              <a:rPr lang="en-GB" sz="2000" dirty="0" err="1"/>
              <a:t>mathemategol</a:t>
            </a:r>
            <a:r>
              <a:rPr lang="en-GB" sz="2000" dirty="0"/>
              <a:t> </a:t>
            </a:r>
            <a:r>
              <a:rPr lang="en-GB" sz="2000" dirty="0" err="1"/>
              <a:t>yn</a:t>
            </a:r>
            <a:r>
              <a:rPr lang="en-GB" sz="2000" dirty="0"/>
              <a:t> </a:t>
            </a:r>
            <a:r>
              <a:rPr lang="en-GB" sz="2000" dirty="0" err="1"/>
              <a:t>fenter</a:t>
            </a:r>
            <a:r>
              <a:rPr lang="en-GB" sz="2000" dirty="0"/>
              <a:t> </a:t>
            </a:r>
            <a:r>
              <a:rPr lang="en-GB" sz="2000" dirty="0" err="1"/>
              <a:t>sy’n</a:t>
            </a:r>
            <a:r>
              <a:rPr lang="en-GB" sz="2000" dirty="0"/>
              <a:t> </a:t>
            </a:r>
            <a:r>
              <a:rPr lang="en-GB" sz="2000" dirty="0" err="1"/>
              <a:t>cynnwys</a:t>
            </a:r>
            <a:r>
              <a:rPr lang="en-GB" sz="2000" dirty="0"/>
              <a:t> </a:t>
            </a:r>
            <a:r>
              <a:rPr lang="en-GB" sz="2000" dirty="0" err="1"/>
              <a:t>datguddio</a:t>
            </a:r>
            <a:r>
              <a:rPr lang="en-GB" sz="2000" dirty="0"/>
              <a:t>, </a:t>
            </a:r>
            <a:r>
              <a:rPr lang="en-GB" sz="2000" dirty="0" err="1"/>
              <a:t>archwilio</a:t>
            </a:r>
            <a:r>
              <a:rPr lang="en-GB" sz="2000" dirty="0"/>
              <a:t>, </a:t>
            </a:r>
            <a:r>
              <a:rPr lang="en-GB" sz="2000" dirty="0" err="1"/>
              <a:t>dadansoddi</a:t>
            </a:r>
            <a:r>
              <a:rPr lang="en-GB" sz="2000" dirty="0"/>
              <a:t> a </a:t>
            </a:r>
            <a:r>
              <a:rPr lang="en-GB" sz="2000" dirty="0" err="1"/>
              <a:t>deall</a:t>
            </a:r>
            <a:r>
              <a:rPr lang="en-GB" sz="2000" dirty="0"/>
              <a:t> </a:t>
            </a:r>
            <a:r>
              <a:rPr lang="en-GB" sz="2000" dirty="0" err="1"/>
              <a:t>patrymau</a:t>
            </a:r>
            <a:r>
              <a:rPr lang="en-GB" sz="2000" dirty="0"/>
              <a:t> </a:t>
            </a:r>
            <a:r>
              <a:rPr lang="en-GB" sz="2000" dirty="0" err="1"/>
              <a:t>mathemategol</a:t>
            </a:r>
            <a:r>
              <a:rPr lang="en-GB" sz="2000" dirty="0"/>
              <a:t>.’</a:t>
            </a:r>
          </a:p>
          <a:p>
            <a:endParaRPr lang="en-GB" dirty="0"/>
          </a:p>
        </p:txBody>
      </p:sp>
    </p:spTree>
    <p:extLst>
      <p:ext uri="{BB962C8B-B14F-4D97-AF65-F5344CB8AC3E}">
        <p14:creationId xmlns:p14="http://schemas.microsoft.com/office/powerpoint/2010/main" val="13175807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7812" y="298384"/>
            <a:ext cx="3458011" cy="2295959"/>
          </a:xfrm>
          <a:prstGeom prst="rect">
            <a:avLst/>
          </a:prstGeom>
        </p:spPr>
      </p:pic>
      <p:pic>
        <p:nvPicPr>
          <p:cNvPr id="3" name="Picture 2"/>
          <p:cNvPicPr>
            <a:picLocks noChangeAspect="1"/>
          </p:cNvPicPr>
          <p:nvPr/>
        </p:nvPicPr>
        <p:blipFill>
          <a:blip r:embed="rId3"/>
          <a:stretch>
            <a:fillRect/>
          </a:stretch>
        </p:blipFill>
        <p:spPr>
          <a:xfrm>
            <a:off x="5865495" y="420660"/>
            <a:ext cx="3048264" cy="2030144"/>
          </a:xfrm>
          <a:prstGeom prst="rect">
            <a:avLst/>
          </a:prstGeom>
        </p:spPr>
      </p:pic>
      <p:pic>
        <p:nvPicPr>
          <p:cNvPr id="4" name="Picture 3"/>
          <p:cNvPicPr>
            <a:picLocks noChangeAspect="1"/>
          </p:cNvPicPr>
          <p:nvPr/>
        </p:nvPicPr>
        <p:blipFill>
          <a:blip r:embed="rId4"/>
          <a:stretch>
            <a:fillRect/>
          </a:stretch>
        </p:blipFill>
        <p:spPr>
          <a:xfrm>
            <a:off x="337812" y="3086463"/>
            <a:ext cx="3365284" cy="2237426"/>
          </a:xfrm>
          <a:prstGeom prst="rect">
            <a:avLst/>
          </a:prstGeom>
        </p:spPr>
      </p:pic>
      <p:pic>
        <p:nvPicPr>
          <p:cNvPr id="5" name="Picture 4"/>
          <p:cNvPicPr>
            <a:picLocks noChangeAspect="1"/>
          </p:cNvPicPr>
          <p:nvPr/>
        </p:nvPicPr>
        <p:blipFill>
          <a:blip r:embed="rId5"/>
          <a:stretch>
            <a:fillRect/>
          </a:stretch>
        </p:blipFill>
        <p:spPr>
          <a:xfrm>
            <a:off x="5518298" y="2924905"/>
            <a:ext cx="3282093" cy="2560542"/>
          </a:xfrm>
          <a:prstGeom prst="rect">
            <a:avLst/>
          </a:prstGeom>
        </p:spPr>
      </p:pic>
      <p:sp>
        <p:nvSpPr>
          <p:cNvPr id="7" name="TextBox 6"/>
          <p:cNvSpPr txBox="1"/>
          <p:nvPr/>
        </p:nvSpPr>
        <p:spPr>
          <a:xfrm>
            <a:off x="3795823" y="308345"/>
            <a:ext cx="1977656" cy="830997"/>
          </a:xfrm>
          <a:prstGeom prst="rect">
            <a:avLst/>
          </a:prstGeom>
          <a:noFill/>
        </p:spPr>
        <p:txBody>
          <a:bodyPr wrap="square" rtlCol="0">
            <a:spAutoFit/>
          </a:bodyPr>
          <a:lstStyle/>
          <a:p>
            <a:r>
              <a:rPr lang="en-GB" sz="2400" dirty="0"/>
              <a:t>Patterns </a:t>
            </a:r>
            <a:r>
              <a:rPr lang="en-GB" sz="2400" dirty="0" err="1" smtClean="0"/>
              <a:t>patrymau</a:t>
            </a:r>
            <a:endParaRPr lang="en-GB" sz="2400" dirty="0"/>
          </a:p>
        </p:txBody>
      </p:sp>
    </p:spTree>
    <p:extLst>
      <p:ext uri="{BB962C8B-B14F-4D97-AF65-F5344CB8AC3E}">
        <p14:creationId xmlns:p14="http://schemas.microsoft.com/office/powerpoint/2010/main" val="35772817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1237" y="595423"/>
            <a:ext cx="8006316" cy="4524315"/>
          </a:xfrm>
          <a:prstGeom prst="rect">
            <a:avLst/>
          </a:prstGeom>
        </p:spPr>
        <p:txBody>
          <a:bodyPr wrap="square">
            <a:spAutoFit/>
          </a:bodyPr>
          <a:lstStyle/>
          <a:p>
            <a:r>
              <a:rPr lang="en-GB" sz="2400" dirty="0"/>
              <a:t>Out of all mental skills, pattern recognition is said to have the highest correlation with general intelligence. Pattern recognition is the ability to recognize order in a chaos. Patterns can be found in ideas, words, symbols, numbers, and images. They can also be found in </a:t>
            </a:r>
            <a:r>
              <a:rPr lang="en-GB" sz="2400" dirty="0" err="1"/>
              <a:t>behavior</a:t>
            </a:r>
            <a:r>
              <a:rPr lang="en-GB" sz="2400" dirty="0"/>
              <a:t>, routines, and in nature.</a:t>
            </a:r>
          </a:p>
          <a:p>
            <a:endParaRPr lang="en-GB" sz="2400" dirty="0"/>
          </a:p>
          <a:p>
            <a:r>
              <a:rPr lang="en-GB" sz="2400" dirty="0"/>
              <a:t>The ability to recognize, identify, and create patterns not only supports mathematical learning, it also contributes to broader social development. By understanding patterns, children are able to make predictions about what should come next. This predictive ability begins shortly after birth and continues throughout our lives..</a:t>
            </a:r>
          </a:p>
        </p:txBody>
      </p:sp>
    </p:spTree>
    <p:extLst>
      <p:ext uri="{BB962C8B-B14F-4D97-AF65-F5344CB8AC3E}">
        <p14:creationId xmlns:p14="http://schemas.microsoft.com/office/powerpoint/2010/main" val="1244203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5301" y="680485"/>
            <a:ext cx="8463517" cy="4524315"/>
          </a:xfrm>
          <a:prstGeom prst="rect">
            <a:avLst/>
          </a:prstGeom>
        </p:spPr>
        <p:txBody>
          <a:bodyPr wrap="square">
            <a:spAutoFit/>
          </a:bodyPr>
          <a:lstStyle/>
          <a:p>
            <a:r>
              <a:rPr lang="en-GB" sz="2400" dirty="0" err="1"/>
              <a:t>O’r</a:t>
            </a:r>
            <a:r>
              <a:rPr lang="en-GB" sz="2400" dirty="0"/>
              <a:t> </a:t>
            </a:r>
            <a:r>
              <a:rPr lang="en-GB" sz="2400" dirty="0" err="1"/>
              <a:t>holl</a:t>
            </a:r>
            <a:r>
              <a:rPr lang="en-GB" sz="2400" dirty="0"/>
              <a:t> </a:t>
            </a:r>
            <a:r>
              <a:rPr lang="en-GB" sz="2400" dirty="0" err="1"/>
              <a:t>sgiliau</a:t>
            </a:r>
            <a:r>
              <a:rPr lang="en-GB" sz="2400" dirty="0"/>
              <a:t> </a:t>
            </a:r>
            <a:r>
              <a:rPr lang="en-GB" sz="2400" dirty="0" err="1"/>
              <a:t>meddwl</a:t>
            </a:r>
            <a:r>
              <a:rPr lang="en-GB" sz="2400" dirty="0"/>
              <a:t>, </a:t>
            </a:r>
            <a:r>
              <a:rPr lang="en-GB" sz="2400" dirty="0" err="1"/>
              <a:t>nodi</a:t>
            </a:r>
            <a:r>
              <a:rPr lang="en-GB" sz="2400" dirty="0"/>
              <a:t> </a:t>
            </a:r>
            <a:r>
              <a:rPr lang="en-GB" sz="2400" dirty="0" err="1"/>
              <a:t>patrymau</a:t>
            </a:r>
            <a:r>
              <a:rPr lang="en-GB" sz="2400" dirty="0"/>
              <a:t> </a:t>
            </a:r>
            <a:r>
              <a:rPr lang="en-GB" sz="2400" dirty="0" err="1"/>
              <a:t>yw’r</a:t>
            </a:r>
            <a:r>
              <a:rPr lang="en-GB" sz="2400" dirty="0"/>
              <a:t> un </a:t>
            </a:r>
            <a:r>
              <a:rPr lang="en-GB" sz="2400" dirty="0" err="1"/>
              <a:t>sy’n</a:t>
            </a:r>
            <a:r>
              <a:rPr lang="en-GB" sz="2400" dirty="0"/>
              <a:t> </a:t>
            </a:r>
            <a:r>
              <a:rPr lang="en-GB" sz="2400" dirty="0" err="1"/>
              <a:t>cyfateb</a:t>
            </a:r>
            <a:r>
              <a:rPr lang="en-GB" sz="2400" dirty="0"/>
              <a:t> </a:t>
            </a:r>
            <a:r>
              <a:rPr lang="en-GB" sz="2400" dirty="0" err="1"/>
              <a:t>orau</a:t>
            </a:r>
            <a:r>
              <a:rPr lang="en-GB" sz="2400" dirty="0"/>
              <a:t> </a:t>
            </a:r>
            <a:r>
              <a:rPr lang="en-GB" sz="2400" dirty="0" err="1"/>
              <a:t>i</a:t>
            </a:r>
            <a:r>
              <a:rPr lang="en-GB" sz="2400" dirty="0"/>
              <a:t> </a:t>
            </a:r>
            <a:r>
              <a:rPr lang="en-GB" sz="2400" dirty="0" err="1"/>
              <a:t>ddeallusrwydd</a:t>
            </a:r>
            <a:r>
              <a:rPr lang="en-GB" sz="2400" dirty="0"/>
              <a:t> </a:t>
            </a:r>
            <a:r>
              <a:rPr lang="en-GB" sz="2400" dirty="0" err="1"/>
              <a:t>cyffredinol</a:t>
            </a:r>
            <a:r>
              <a:rPr lang="en-GB" sz="2400" dirty="0"/>
              <a:t>. </a:t>
            </a:r>
            <a:r>
              <a:rPr lang="en-GB" sz="2400" dirty="0" err="1"/>
              <a:t>Nodi</a:t>
            </a:r>
            <a:r>
              <a:rPr lang="en-GB" sz="2400" dirty="0"/>
              <a:t> </a:t>
            </a:r>
            <a:r>
              <a:rPr lang="en-GB" sz="2400" dirty="0" err="1"/>
              <a:t>patrymau</a:t>
            </a:r>
            <a:r>
              <a:rPr lang="en-GB" sz="2400" dirty="0"/>
              <a:t> </a:t>
            </a:r>
            <a:r>
              <a:rPr lang="en-GB" sz="2400" dirty="0" err="1"/>
              <a:t>yw’r</a:t>
            </a:r>
            <a:r>
              <a:rPr lang="en-GB" sz="2400" dirty="0"/>
              <a:t> </a:t>
            </a:r>
            <a:r>
              <a:rPr lang="en-GB" sz="2400" dirty="0" err="1"/>
              <a:t>gallu</a:t>
            </a:r>
            <a:r>
              <a:rPr lang="en-GB" sz="2400" dirty="0"/>
              <a:t> </a:t>
            </a:r>
            <a:r>
              <a:rPr lang="en-GB" sz="2400" dirty="0" err="1"/>
              <a:t>i</a:t>
            </a:r>
            <a:r>
              <a:rPr lang="en-GB" sz="2400" dirty="0"/>
              <a:t> </a:t>
            </a:r>
            <a:r>
              <a:rPr lang="en-GB" sz="2400" dirty="0" err="1"/>
              <a:t>ddirnad</a:t>
            </a:r>
            <a:r>
              <a:rPr lang="en-GB" sz="2400" dirty="0"/>
              <a:t> </a:t>
            </a:r>
            <a:r>
              <a:rPr lang="en-GB" sz="2400" dirty="0" err="1"/>
              <a:t>trefn</a:t>
            </a:r>
            <a:r>
              <a:rPr lang="en-GB" sz="2400" dirty="0"/>
              <a:t> </a:t>
            </a:r>
            <a:r>
              <a:rPr lang="en-GB" sz="2400" dirty="0" err="1"/>
              <a:t>mewn</a:t>
            </a:r>
            <a:r>
              <a:rPr lang="en-GB" sz="2400" dirty="0"/>
              <a:t> </a:t>
            </a:r>
            <a:r>
              <a:rPr lang="en-GB" sz="2400" dirty="0" err="1"/>
              <a:t>anhrefn</a:t>
            </a:r>
            <a:r>
              <a:rPr lang="en-GB" sz="2400" dirty="0"/>
              <a:t>. </a:t>
            </a:r>
            <a:r>
              <a:rPr lang="en-GB" sz="2400" dirty="0" err="1"/>
              <a:t>Gellir</a:t>
            </a:r>
            <a:r>
              <a:rPr lang="en-GB" sz="2400" dirty="0"/>
              <a:t> </a:t>
            </a:r>
            <a:r>
              <a:rPr lang="en-GB" sz="2400" dirty="0" err="1"/>
              <a:t>dod</a:t>
            </a:r>
            <a:r>
              <a:rPr lang="en-GB" sz="2400" dirty="0"/>
              <a:t> o </a:t>
            </a:r>
            <a:r>
              <a:rPr lang="en-GB" sz="2400" dirty="0" err="1"/>
              <a:t>hyd</a:t>
            </a:r>
            <a:r>
              <a:rPr lang="en-GB" sz="2400" dirty="0"/>
              <a:t> </a:t>
            </a:r>
            <a:r>
              <a:rPr lang="en-GB" sz="2400" dirty="0" err="1"/>
              <a:t>i</a:t>
            </a:r>
            <a:r>
              <a:rPr lang="en-GB" sz="2400" dirty="0"/>
              <a:t> </a:t>
            </a:r>
            <a:r>
              <a:rPr lang="en-GB" sz="2400" dirty="0" err="1"/>
              <a:t>batrymau</a:t>
            </a:r>
            <a:r>
              <a:rPr lang="en-GB" sz="2400" dirty="0"/>
              <a:t> </a:t>
            </a:r>
            <a:r>
              <a:rPr lang="en-GB" sz="2400" dirty="0" err="1"/>
              <a:t>mewn</a:t>
            </a:r>
            <a:r>
              <a:rPr lang="en-GB" sz="2400" dirty="0"/>
              <a:t> </a:t>
            </a:r>
            <a:r>
              <a:rPr lang="en-GB" sz="2400" dirty="0" err="1"/>
              <a:t>syniadau</a:t>
            </a:r>
            <a:r>
              <a:rPr lang="en-GB" sz="2400" dirty="0"/>
              <a:t>, </a:t>
            </a:r>
            <a:r>
              <a:rPr lang="en-GB" sz="2400" dirty="0" err="1"/>
              <a:t>geiriau</a:t>
            </a:r>
            <a:r>
              <a:rPr lang="en-GB" sz="2400" dirty="0"/>
              <a:t>, </a:t>
            </a:r>
            <a:r>
              <a:rPr lang="en-GB" sz="2400" dirty="0" err="1"/>
              <a:t>symbolau</a:t>
            </a:r>
            <a:r>
              <a:rPr lang="en-GB" sz="2400" dirty="0"/>
              <a:t>, </a:t>
            </a:r>
            <a:r>
              <a:rPr lang="en-GB" sz="2400" dirty="0" err="1"/>
              <a:t>niferoedd</a:t>
            </a:r>
            <a:r>
              <a:rPr lang="en-GB" sz="2400" dirty="0"/>
              <a:t> a </a:t>
            </a:r>
            <a:r>
              <a:rPr lang="en-GB" sz="2400" dirty="0" err="1"/>
              <a:t>delweddau</a:t>
            </a:r>
            <a:r>
              <a:rPr lang="en-GB" sz="2400" dirty="0"/>
              <a:t>. </a:t>
            </a:r>
            <a:r>
              <a:rPr lang="en-GB" sz="2400" dirty="0" err="1"/>
              <a:t>Gellir</a:t>
            </a:r>
            <a:r>
              <a:rPr lang="en-GB" sz="2400" dirty="0"/>
              <a:t> </a:t>
            </a:r>
            <a:r>
              <a:rPr lang="en-GB" sz="2400" dirty="0" err="1"/>
              <a:t>dod</a:t>
            </a:r>
            <a:r>
              <a:rPr lang="en-GB" sz="2400" dirty="0"/>
              <a:t> o </a:t>
            </a:r>
            <a:r>
              <a:rPr lang="en-GB" sz="2400" dirty="0" err="1"/>
              <a:t>hyd</a:t>
            </a:r>
            <a:r>
              <a:rPr lang="en-GB" sz="2400" dirty="0"/>
              <a:t> </a:t>
            </a:r>
            <a:r>
              <a:rPr lang="en-GB" sz="2400" dirty="0" err="1"/>
              <a:t>iddynt</a:t>
            </a:r>
            <a:r>
              <a:rPr lang="en-GB" sz="2400" dirty="0"/>
              <a:t> </a:t>
            </a:r>
            <a:r>
              <a:rPr lang="en-GB" sz="2400" dirty="0" err="1"/>
              <a:t>hefyd</a:t>
            </a:r>
            <a:r>
              <a:rPr lang="en-GB" sz="2400" dirty="0"/>
              <a:t> </a:t>
            </a:r>
            <a:r>
              <a:rPr lang="en-GB" sz="2400" dirty="0" err="1"/>
              <a:t>ym</a:t>
            </a:r>
            <a:r>
              <a:rPr lang="en-GB" sz="2400" dirty="0"/>
              <a:t> </a:t>
            </a:r>
            <a:r>
              <a:rPr lang="en-GB" sz="2400" dirty="0" err="1"/>
              <a:t>maes</a:t>
            </a:r>
            <a:r>
              <a:rPr lang="en-GB" sz="2400" dirty="0"/>
              <a:t> </a:t>
            </a:r>
            <a:r>
              <a:rPr lang="en-GB" sz="2400" dirty="0" err="1"/>
              <a:t>ymddygiad</a:t>
            </a:r>
            <a:r>
              <a:rPr lang="en-GB" sz="2400" dirty="0"/>
              <a:t>, </a:t>
            </a:r>
            <a:r>
              <a:rPr lang="en-GB" sz="2400" dirty="0" err="1"/>
              <a:t>patrymau</a:t>
            </a:r>
            <a:r>
              <a:rPr lang="en-GB" sz="2400" dirty="0"/>
              <a:t> ac </a:t>
            </a:r>
            <a:r>
              <a:rPr lang="en-GB" sz="2400" dirty="0" err="1"/>
              <a:t>ym</a:t>
            </a:r>
            <a:r>
              <a:rPr lang="en-GB" sz="2400" dirty="0"/>
              <a:t> </a:t>
            </a:r>
            <a:r>
              <a:rPr lang="en-GB" sz="2400" dirty="0" err="1"/>
              <a:t>myd</a:t>
            </a:r>
            <a:r>
              <a:rPr lang="en-GB" sz="2400" dirty="0"/>
              <a:t> </a:t>
            </a:r>
            <a:r>
              <a:rPr lang="en-GB" sz="2400" dirty="0" err="1"/>
              <a:t>natur</a:t>
            </a:r>
            <a:r>
              <a:rPr lang="en-GB" sz="2400" dirty="0"/>
              <a:t>..</a:t>
            </a:r>
          </a:p>
          <a:p>
            <a:endParaRPr lang="en-GB" sz="2400" dirty="0"/>
          </a:p>
          <a:p>
            <a:r>
              <a:rPr lang="en-GB" sz="2400" dirty="0" err="1"/>
              <a:t>Mae’r</a:t>
            </a:r>
            <a:r>
              <a:rPr lang="en-GB" sz="2400" dirty="0"/>
              <a:t> </a:t>
            </a:r>
            <a:r>
              <a:rPr lang="en-GB" sz="2400" dirty="0" err="1"/>
              <a:t>gallu</a:t>
            </a:r>
            <a:r>
              <a:rPr lang="en-GB" sz="2400" dirty="0"/>
              <a:t> </a:t>
            </a:r>
            <a:r>
              <a:rPr lang="en-GB" sz="2400" dirty="0" err="1"/>
              <a:t>i</a:t>
            </a:r>
            <a:r>
              <a:rPr lang="en-GB" sz="2400" dirty="0"/>
              <a:t> </a:t>
            </a:r>
            <a:r>
              <a:rPr lang="en-GB" sz="2400" dirty="0" err="1"/>
              <a:t>gydnabod</a:t>
            </a:r>
            <a:r>
              <a:rPr lang="en-GB" sz="2400" dirty="0"/>
              <a:t>, </a:t>
            </a:r>
            <a:r>
              <a:rPr lang="en-GB" sz="2400" dirty="0" err="1"/>
              <a:t>nodi</a:t>
            </a:r>
            <a:r>
              <a:rPr lang="en-GB" sz="2400" dirty="0"/>
              <a:t> a </a:t>
            </a:r>
            <a:r>
              <a:rPr lang="en-GB" sz="2400" dirty="0" err="1"/>
              <a:t>chreu</a:t>
            </a:r>
            <a:r>
              <a:rPr lang="en-GB" sz="2400" dirty="0"/>
              <a:t> </a:t>
            </a:r>
            <a:r>
              <a:rPr lang="en-GB" sz="2400" dirty="0" err="1"/>
              <a:t>patrymau</a:t>
            </a:r>
            <a:r>
              <a:rPr lang="en-GB" sz="2400" dirty="0"/>
              <a:t>, </a:t>
            </a:r>
            <a:r>
              <a:rPr lang="en-GB" sz="2400" dirty="0" err="1"/>
              <a:t>nid</a:t>
            </a:r>
            <a:r>
              <a:rPr lang="en-GB" sz="2400" dirty="0"/>
              <a:t> </a:t>
            </a:r>
            <a:r>
              <a:rPr lang="en-GB" sz="2400" dirty="0" err="1"/>
              <a:t>yn</a:t>
            </a:r>
            <a:r>
              <a:rPr lang="en-GB" sz="2400" dirty="0"/>
              <a:t> </a:t>
            </a:r>
            <a:r>
              <a:rPr lang="en-GB" sz="2400" dirty="0" err="1"/>
              <a:t>unig</a:t>
            </a:r>
            <a:r>
              <a:rPr lang="en-GB" sz="2400" dirty="0"/>
              <a:t> </a:t>
            </a:r>
            <a:r>
              <a:rPr lang="en-GB" sz="2400" dirty="0" err="1"/>
              <a:t>yn</a:t>
            </a:r>
            <a:r>
              <a:rPr lang="en-GB" sz="2400" dirty="0"/>
              <a:t> </a:t>
            </a:r>
            <a:r>
              <a:rPr lang="en-GB" sz="2400" dirty="0" err="1"/>
              <a:t>cefnogi</a:t>
            </a:r>
            <a:r>
              <a:rPr lang="en-GB" sz="2400" dirty="0"/>
              <a:t> </a:t>
            </a:r>
            <a:r>
              <a:rPr lang="en-GB" sz="2400" dirty="0" err="1"/>
              <a:t>dysgu</a:t>
            </a:r>
            <a:r>
              <a:rPr lang="en-GB" sz="2400" dirty="0"/>
              <a:t> </a:t>
            </a:r>
            <a:r>
              <a:rPr lang="en-GB" sz="2400" dirty="0" err="1"/>
              <a:t>mathemategol</a:t>
            </a:r>
            <a:r>
              <a:rPr lang="en-GB" sz="2400" dirty="0"/>
              <a:t>, </a:t>
            </a:r>
            <a:r>
              <a:rPr lang="en-GB" sz="2400" dirty="0" err="1"/>
              <a:t>mae</a:t>
            </a:r>
            <a:r>
              <a:rPr lang="en-GB" sz="2400" dirty="0"/>
              <a:t> </a:t>
            </a:r>
            <a:r>
              <a:rPr lang="en-GB" sz="2400" dirty="0" err="1"/>
              <a:t>hefyd</a:t>
            </a:r>
            <a:r>
              <a:rPr lang="en-GB" sz="2400" dirty="0"/>
              <a:t> </a:t>
            </a:r>
            <a:r>
              <a:rPr lang="en-GB" sz="2400" dirty="0" err="1"/>
              <a:t>yn</a:t>
            </a:r>
            <a:r>
              <a:rPr lang="en-GB" sz="2400" dirty="0"/>
              <a:t> </a:t>
            </a:r>
            <a:r>
              <a:rPr lang="en-GB" sz="2400" dirty="0" err="1"/>
              <a:t>cyfrannu</a:t>
            </a:r>
            <a:r>
              <a:rPr lang="en-GB" sz="2400" dirty="0"/>
              <a:t> at </a:t>
            </a:r>
            <a:r>
              <a:rPr lang="en-GB" sz="2400" dirty="0" err="1"/>
              <a:t>ddatblygiad</a:t>
            </a:r>
            <a:r>
              <a:rPr lang="en-GB" sz="2400" dirty="0"/>
              <a:t> </a:t>
            </a:r>
            <a:r>
              <a:rPr lang="en-GB" sz="2400" dirty="0" err="1"/>
              <a:t>cymdeithasol</a:t>
            </a:r>
            <a:r>
              <a:rPr lang="en-GB" sz="2400" dirty="0"/>
              <a:t> </a:t>
            </a:r>
            <a:r>
              <a:rPr lang="en-GB" sz="2400" dirty="0" err="1"/>
              <a:t>ehangach</a:t>
            </a:r>
            <a:r>
              <a:rPr lang="en-GB" sz="2400" dirty="0"/>
              <a:t>. </a:t>
            </a:r>
            <a:r>
              <a:rPr lang="en-GB" sz="2400" dirty="0" err="1"/>
              <a:t>Trwy</a:t>
            </a:r>
            <a:r>
              <a:rPr lang="en-GB" sz="2400" dirty="0"/>
              <a:t> </a:t>
            </a:r>
            <a:r>
              <a:rPr lang="en-GB" sz="2400" dirty="0" err="1"/>
              <a:t>ddeall</a:t>
            </a:r>
            <a:r>
              <a:rPr lang="en-GB" sz="2400" dirty="0"/>
              <a:t> </a:t>
            </a:r>
            <a:r>
              <a:rPr lang="en-GB" sz="2400" dirty="0" err="1"/>
              <a:t>patrymau</a:t>
            </a:r>
            <a:r>
              <a:rPr lang="en-GB" sz="2400" dirty="0"/>
              <a:t>, gall plant </a:t>
            </a:r>
            <a:r>
              <a:rPr lang="en-GB" sz="2400" dirty="0" err="1"/>
              <a:t>wneud</a:t>
            </a:r>
            <a:r>
              <a:rPr lang="en-GB" sz="2400" dirty="0"/>
              <a:t> </a:t>
            </a:r>
            <a:r>
              <a:rPr lang="en-GB" sz="2400" dirty="0" err="1"/>
              <a:t>rhagfynegiadau</a:t>
            </a:r>
            <a:r>
              <a:rPr lang="en-GB" sz="2400" dirty="0"/>
              <a:t> am </a:t>
            </a:r>
            <a:r>
              <a:rPr lang="en-GB" sz="2400" dirty="0" err="1"/>
              <a:t>yr</a:t>
            </a:r>
            <a:r>
              <a:rPr lang="en-GB" sz="2400" dirty="0"/>
              <a:t> </a:t>
            </a:r>
            <a:r>
              <a:rPr lang="en-GB" sz="2400" dirty="0" err="1"/>
              <a:t>hyn</a:t>
            </a:r>
            <a:r>
              <a:rPr lang="en-GB" sz="2400" dirty="0"/>
              <a:t> a </a:t>
            </a:r>
            <a:r>
              <a:rPr lang="en-GB" sz="2400" dirty="0" err="1"/>
              <a:t>ddaw</a:t>
            </a:r>
            <a:r>
              <a:rPr lang="en-GB" sz="2400" dirty="0"/>
              <a:t> </a:t>
            </a:r>
            <a:r>
              <a:rPr lang="en-GB" sz="2400" dirty="0" err="1"/>
              <a:t>nesaf</a:t>
            </a:r>
            <a:r>
              <a:rPr lang="en-GB" sz="2400" dirty="0"/>
              <a:t>. </a:t>
            </a:r>
            <a:r>
              <a:rPr lang="en-GB" sz="2400" dirty="0" err="1"/>
              <a:t>Dechreua’r</a:t>
            </a:r>
            <a:r>
              <a:rPr lang="en-GB" sz="2400" dirty="0"/>
              <a:t> </a:t>
            </a:r>
            <a:r>
              <a:rPr lang="en-GB" sz="2400" dirty="0" err="1"/>
              <a:t>gallu</a:t>
            </a:r>
            <a:r>
              <a:rPr lang="en-GB" sz="2400" dirty="0"/>
              <a:t> </a:t>
            </a:r>
            <a:r>
              <a:rPr lang="en-GB" sz="2400" dirty="0" err="1"/>
              <a:t>rhagfynegol</a:t>
            </a:r>
            <a:r>
              <a:rPr lang="en-GB" sz="2400" dirty="0"/>
              <a:t> </a:t>
            </a:r>
            <a:r>
              <a:rPr lang="en-GB" sz="2400" dirty="0" err="1"/>
              <a:t>hwn</a:t>
            </a:r>
            <a:r>
              <a:rPr lang="en-GB" sz="2400" dirty="0"/>
              <a:t> </a:t>
            </a:r>
            <a:r>
              <a:rPr lang="en-GB" sz="2400" dirty="0" err="1"/>
              <a:t>ar</a:t>
            </a:r>
            <a:r>
              <a:rPr lang="en-GB" sz="2400" dirty="0"/>
              <a:t> </a:t>
            </a:r>
            <a:r>
              <a:rPr lang="en-GB" sz="2400" dirty="0" err="1"/>
              <a:t>ôl</a:t>
            </a:r>
            <a:r>
              <a:rPr lang="en-GB" sz="2400" dirty="0"/>
              <a:t> </a:t>
            </a:r>
            <a:r>
              <a:rPr lang="en-GB" sz="2400" dirty="0" err="1"/>
              <a:t>ein</a:t>
            </a:r>
            <a:r>
              <a:rPr lang="en-GB" sz="2400" dirty="0"/>
              <a:t> </a:t>
            </a:r>
            <a:r>
              <a:rPr lang="en-GB" sz="2400" dirty="0" err="1"/>
              <a:t>geni</a:t>
            </a:r>
            <a:r>
              <a:rPr lang="en-GB" sz="2400" dirty="0"/>
              <a:t> ac </a:t>
            </a:r>
            <a:r>
              <a:rPr lang="en-GB" sz="2400" dirty="0" err="1"/>
              <a:t>bydd</a:t>
            </a:r>
            <a:r>
              <a:rPr lang="en-GB" sz="2400" dirty="0"/>
              <a:t> </a:t>
            </a:r>
            <a:r>
              <a:rPr lang="en-GB" sz="2400" dirty="0" err="1"/>
              <a:t>yn</a:t>
            </a:r>
            <a:r>
              <a:rPr lang="en-GB" sz="2400" dirty="0"/>
              <a:t> </a:t>
            </a:r>
            <a:r>
              <a:rPr lang="en-GB" sz="2400" dirty="0" err="1"/>
              <a:t>parhau</a:t>
            </a:r>
            <a:r>
              <a:rPr lang="en-GB" sz="2400" dirty="0"/>
              <a:t> </a:t>
            </a:r>
            <a:r>
              <a:rPr lang="en-GB" sz="2400" dirty="0" err="1"/>
              <a:t>gydol</a:t>
            </a:r>
            <a:r>
              <a:rPr lang="en-GB" sz="2400" dirty="0"/>
              <a:t> </a:t>
            </a:r>
            <a:r>
              <a:rPr lang="en-GB" sz="2400" dirty="0" err="1"/>
              <a:t>ein</a:t>
            </a:r>
            <a:r>
              <a:rPr lang="en-GB" sz="2400" dirty="0"/>
              <a:t> </a:t>
            </a:r>
            <a:r>
              <a:rPr lang="en-GB" sz="2400" dirty="0" err="1"/>
              <a:t>bywydau</a:t>
            </a:r>
            <a:r>
              <a:rPr lang="en-GB" sz="2400" dirty="0"/>
              <a:t>.</a:t>
            </a:r>
          </a:p>
        </p:txBody>
      </p:sp>
    </p:spTree>
    <p:extLst>
      <p:ext uri="{BB962C8B-B14F-4D97-AF65-F5344CB8AC3E}">
        <p14:creationId xmlns:p14="http://schemas.microsoft.com/office/powerpoint/2010/main" val="22726079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Patterns / </a:t>
            </a:r>
            <a:r>
              <a:rPr lang="en-GB" dirty="0" err="1"/>
              <a:t>patrymau</a:t>
            </a:r>
            <a:endParaRPr lang="en-GB" dirty="0"/>
          </a:p>
        </p:txBody>
      </p:sp>
      <p:sp>
        <p:nvSpPr>
          <p:cNvPr id="3" name="Rectangle 2"/>
          <p:cNvSpPr/>
          <p:nvPr/>
        </p:nvSpPr>
        <p:spPr>
          <a:xfrm>
            <a:off x="116957" y="751344"/>
            <a:ext cx="8708065" cy="4616648"/>
          </a:xfrm>
          <a:prstGeom prst="rect">
            <a:avLst/>
          </a:prstGeom>
        </p:spPr>
        <p:txBody>
          <a:bodyPr wrap="square">
            <a:spAutoFit/>
          </a:bodyPr>
          <a:lstStyle/>
          <a:p>
            <a:endParaRPr lang="en-GB" dirty="0" smtClean="0"/>
          </a:p>
          <a:p>
            <a:endParaRPr lang="en-GB" dirty="0"/>
          </a:p>
          <a:p>
            <a:endParaRPr lang="en-GB" dirty="0" smtClean="0"/>
          </a:p>
          <a:p>
            <a:r>
              <a:rPr lang="en-GB" sz="2000" dirty="0" smtClean="0"/>
              <a:t>Based </a:t>
            </a:r>
            <a:r>
              <a:rPr lang="en-GB" sz="2000" dirty="0"/>
              <a:t>on past behaviour, babies can predict that cleaning up will follow eating a meal and that putting on clean clothes will follow taking a bath. Likewise, pets can predict that taking a walk may follow eating dinner. No doubt, understanding patterns helps all of us manoeuvre more confidently in our environment.</a:t>
            </a:r>
          </a:p>
          <a:p>
            <a:r>
              <a:rPr lang="en-GB" sz="2000" dirty="0"/>
              <a:t>Recognising routines, sequencing events</a:t>
            </a:r>
          </a:p>
          <a:p>
            <a:r>
              <a:rPr lang="en-GB" sz="2000" dirty="0"/>
              <a:t>Nursery Rhymes, music, beats and rhythms.</a:t>
            </a:r>
          </a:p>
          <a:p>
            <a:r>
              <a:rPr lang="en-GB" sz="2000" dirty="0"/>
              <a:t>Dance- Mathematics with the body.</a:t>
            </a:r>
          </a:p>
          <a:p>
            <a:r>
              <a:rPr lang="en-GB" sz="2000" dirty="0"/>
              <a:t>Nearly every desirable occupation requires pattern recognition skills. Doctors often read patient histories and charts to make diagnosis and prescribe treatments, attorneys study case histories before they present their case, analysts study data to predict future price movements, and salespeople use patterns to sell products</a:t>
            </a:r>
          </a:p>
        </p:txBody>
      </p:sp>
    </p:spTree>
    <p:extLst>
      <p:ext uri="{BB962C8B-B14F-4D97-AF65-F5344CB8AC3E}">
        <p14:creationId xmlns:p14="http://schemas.microsoft.com/office/powerpoint/2010/main" val="14849075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Patrymau</a:t>
            </a:r>
            <a:r>
              <a:rPr lang="en-GB" dirty="0"/>
              <a:t/>
            </a:r>
            <a:br>
              <a:rPr lang="en-GB" dirty="0"/>
            </a:br>
            <a:endParaRPr lang="en-GB" dirty="0"/>
          </a:p>
        </p:txBody>
      </p:sp>
      <p:sp>
        <p:nvSpPr>
          <p:cNvPr id="3" name="Rectangle 2"/>
          <p:cNvSpPr/>
          <p:nvPr/>
        </p:nvSpPr>
        <p:spPr>
          <a:xfrm>
            <a:off x="318977" y="474345"/>
            <a:ext cx="7953153" cy="5232202"/>
          </a:xfrm>
          <a:prstGeom prst="rect">
            <a:avLst/>
          </a:prstGeom>
        </p:spPr>
        <p:txBody>
          <a:bodyPr wrap="square">
            <a:spAutoFit/>
          </a:bodyPr>
          <a:lstStyle/>
          <a:p>
            <a:endParaRPr lang="en-GB" dirty="0" smtClean="0"/>
          </a:p>
          <a:p>
            <a:endParaRPr lang="en-GB" dirty="0"/>
          </a:p>
          <a:p>
            <a:endParaRPr lang="en-GB" dirty="0" smtClean="0"/>
          </a:p>
          <a:p>
            <a:r>
              <a:rPr lang="en-GB" sz="2000" dirty="0" err="1" smtClean="0"/>
              <a:t>Ar</a:t>
            </a:r>
            <a:r>
              <a:rPr lang="en-GB" sz="2000" dirty="0" smtClean="0"/>
              <a:t> </a:t>
            </a:r>
            <a:r>
              <a:rPr lang="en-GB" sz="2000" dirty="0"/>
              <a:t>sail </a:t>
            </a:r>
            <a:r>
              <a:rPr lang="en-GB" sz="2000" dirty="0" err="1"/>
              <a:t>ymddygiad</a:t>
            </a:r>
            <a:r>
              <a:rPr lang="en-GB" sz="2000" dirty="0"/>
              <a:t> y </a:t>
            </a:r>
            <a:r>
              <a:rPr lang="en-GB" sz="2000" dirty="0" err="1"/>
              <a:t>gorffennol</a:t>
            </a:r>
            <a:r>
              <a:rPr lang="en-GB" sz="2000" dirty="0"/>
              <a:t>, gall </a:t>
            </a:r>
            <a:r>
              <a:rPr lang="en-GB" sz="2000" dirty="0" err="1"/>
              <a:t>babanod</a:t>
            </a:r>
            <a:r>
              <a:rPr lang="en-GB" sz="2000" dirty="0"/>
              <a:t> </a:t>
            </a:r>
            <a:r>
              <a:rPr lang="en-GB" sz="2000" dirty="0" err="1"/>
              <a:t>rhagfynegi</a:t>
            </a:r>
            <a:r>
              <a:rPr lang="en-GB" sz="2000" dirty="0"/>
              <a:t> y </a:t>
            </a:r>
            <a:r>
              <a:rPr lang="en-GB" sz="2000" dirty="0" err="1"/>
              <a:t>bydd</a:t>
            </a:r>
            <a:r>
              <a:rPr lang="en-GB" sz="2000" dirty="0"/>
              <a:t> </a:t>
            </a:r>
            <a:r>
              <a:rPr lang="en-GB" sz="2000" dirty="0" err="1"/>
              <a:t>glanhau’n</a:t>
            </a:r>
            <a:r>
              <a:rPr lang="en-GB" sz="2000" dirty="0"/>
              <a:t> </a:t>
            </a:r>
            <a:r>
              <a:rPr lang="en-GB" sz="2000" dirty="0" err="1"/>
              <a:t>dilyn</a:t>
            </a:r>
            <a:r>
              <a:rPr lang="en-GB" sz="2000" dirty="0"/>
              <a:t> </a:t>
            </a:r>
            <a:r>
              <a:rPr lang="en-GB" sz="2000" dirty="0" err="1"/>
              <a:t>mwynhau</a:t>
            </a:r>
            <a:r>
              <a:rPr lang="en-GB" sz="2000" dirty="0"/>
              <a:t> </a:t>
            </a:r>
            <a:r>
              <a:rPr lang="en-GB" sz="2000" dirty="0" err="1"/>
              <a:t>pryd</a:t>
            </a:r>
            <a:r>
              <a:rPr lang="en-GB" sz="2000" dirty="0"/>
              <a:t> ac y </a:t>
            </a:r>
            <a:r>
              <a:rPr lang="en-GB" sz="2000" dirty="0" err="1"/>
              <a:t>bydd</a:t>
            </a:r>
            <a:r>
              <a:rPr lang="en-GB" sz="2000" dirty="0"/>
              <a:t> </a:t>
            </a:r>
            <a:r>
              <a:rPr lang="en-GB" sz="2000" dirty="0" err="1"/>
              <a:t>gwisgo</a:t>
            </a:r>
            <a:r>
              <a:rPr lang="en-GB" sz="2000" dirty="0"/>
              <a:t> </a:t>
            </a:r>
            <a:r>
              <a:rPr lang="en-GB" sz="2000" dirty="0" err="1"/>
              <a:t>dillad</a:t>
            </a:r>
            <a:r>
              <a:rPr lang="en-GB" sz="2000" dirty="0"/>
              <a:t> </a:t>
            </a:r>
            <a:r>
              <a:rPr lang="en-GB" sz="2000" dirty="0" err="1"/>
              <a:t>newydd</a:t>
            </a:r>
            <a:r>
              <a:rPr lang="en-GB" sz="2000" dirty="0"/>
              <a:t> </a:t>
            </a:r>
            <a:r>
              <a:rPr lang="en-GB" sz="2000" dirty="0" err="1"/>
              <a:t>yn</a:t>
            </a:r>
            <a:r>
              <a:rPr lang="en-GB" sz="2000" dirty="0"/>
              <a:t> </a:t>
            </a:r>
            <a:r>
              <a:rPr lang="en-GB" sz="2000" dirty="0" err="1"/>
              <a:t>dilyn</a:t>
            </a:r>
            <a:r>
              <a:rPr lang="en-GB" sz="2000" dirty="0"/>
              <a:t> </a:t>
            </a:r>
            <a:r>
              <a:rPr lang="en-GB" sz="2000" dirty="0" err="1"/>
              <a:t>cymryd</a:t>
            </a:r>
            <a:r>
              <a:rPr lang="en-GB" sz="2000" dirty="0"/>
              <a:t> bath. </a:t>
            </a:r>
            <a:r>
              <a:rPr lang="en-GB" sz="2000" dirty="0" err="1"/>
              <a:t>Yn</a:t>
            </a:r>
            <a:r>
              <a:rPr lang="en-GB" sz="2000" dirty="0"/>
              <a:t> </a:t>
            </a:r>
            <a:r>
              <a:rPr lang="en-GB" sz="2000" dirty="0" err="1"/>
              <a:t>yr</a:t>
            </a:r>
            <a:r>
              <a:rPr lang="en-GB" sz="2000" dirty="0"/>
              <a:t> un </a:t>
            </a:r>
            <a:r>
              <a:rPr lang="en-GB" sz="2000" dirty="0" err="1"/>
              <a:t>modd</a:t>
            </a:r>
            <a:r>
              <a:rPr lang="en-GB" sz="2000" dirty="0"/>
              <a:t>, gall </a:t>
            </a:r>
            <a:r>
              <a:rPr lang="en-GB" sz="2000" dirty="0" err="1"/>
              <a:t>anifeiliaid</a:t>
            </a:r>
            <a:r>
              <a:rPr lang="en-GB" sz="2000" dirty="0"/>
              <a:t> </a:t>
            </a:r>
            <a:r>
              <a:rPr lang="en-GB" sz="2000" dirty="0" err="1"/>
              <a:t>anwes</a:t>
            </a:r>
            <a:r>
              <a:rPr lang="en-GB" sz="2000" dirty="0"/>
              <a:t> </a:t>
            </a:r>
            <a:r>
              <a:rPr lang="en-GB" sz="2000" dirty="0" err="1"/>
              <a:t>ragfynegi</a:t>
            </a:r>
            <a:r>
              <a:rPr lang="en-GB" sz="2000" dirty="0"/>
              <a:t> y </a:t>
            </a:r>
            <a:r>
              <a:rPr lang="en-GB" sz="2000" dirty="0" err="1"/>
              <a:t>gallai</a:t>
            </a:r>
            <a:r>
              <a:rPr lang="en-GB" sz="2000" dirty="0"/>
              <a:t> </a:t>
            </a:r>
            <a:r>
              <a:rPr lang="en-GB" sz="2000" dirty="0" err="1"/>
              <a:t>mynd</a:t>
            </a:r>
            <a:r>
              <a:rPr lang="en-GB" sz="2000" dirty="0"/>
              <a:t> am </a:t>
            </a:r>
            <a:r>
              <a:rPr lang="en-GB" sz="2000" dirty="0" err="1"/>
              <a:t>dro</a:t>
            </a:r>
            <a:r>
              <a:rPr lang="en-GB" sz="2000" dirty="0"/>
              <a:t> </a:t>
            </a:r>
            <a:r>
              <a:rPr lang="en-GB" sz="2000" dirty="0" err="1"/>
              <a:t>ddilyn</a:t>
            </a:r>
            <a:r>
              <a:rPr lang="en-GB" sz="2000" dirty="0"/>
              <a:t> </a:t>
            </a:r>
            <a:r>
              <a:rPr lang="en-GB" sz="2000" dirty="0" err="1"/>
              <a:t>bwyta</a:t>
            </a:r>
            <a:r>
              <a:rPr lang="en-GB" sz="2000" dirty="0"/>
              <a:t> </a:t>
            </a:r>
            <a:r>
              <a:rPr lang="en-GB" sz="2000" dirty="0" err="1"/>
              <a:t>cinio</a:t>
            </a:r>
            <a:r>
              <a:rPr lang="en-GB" sz="2000" dirty="0"/>
              <a:t>. </a:t>
            </a:r>
            <a:r>
              <a:rPr lang="en-GB" sz="2000" dirty="0" err="1"/>
              <a:t>Heb</a:t>
            </a:r>
            <a:r>
              <a:rPr lang="en-GB" sz="2000" dirty="0"/>
              <a:t> </a:t>
            </a:r>
            <a:r>
              <a:rPr lang="en-GB" sz="2000" dirty="0" err="1"/>
              <a:t>os</a:t>
            </a:r>
            <a:r>
              <a:rPr lang="en-GB" sz="2000" dirty="0"/>
              <a:t>, </a:t>
            </a:r>
            <a:r>
              <a:rPr lang="en-GB" sz="2000" dirty="0" err="1"/>
              <a:t>mae</a:t>
            </a:r>
            <a:r>
              <a:rPr lang="en-GB" sz="2000" dirty="0"/>
              <a:t> </a:t>
            </a:r>
            <a:r>
              <a:rPr lang="en-GB" sz="2000" dirty="0" err="1"/>
              <a:t>dilyn</a:t>
            </a:r>
            <a:r>
              <a:rPr lang="en-GB" sz="2000" dirty="0"/>
              <a:t> </a:t>
            </a:r>
            <a:r>
              <a:rPr lang="en-GB" sz="2000" dirty="0" err="1"/>
              <a:t>patrymau</a:t>
            </a:r>
            <a:r>
              <a:rPr lang="en-GB" sz="2000" dirty="0"/>
              <a:t> </a:t>
            </a:r>
            <a:r>
              <a:rPr lang="en-GB" sz="2000" dirty="0" err="1"/>
              <a:t>yn</a:t>
            </a:r>
            <a:r>
              <a:rPr lang="en-GB" sz="2000" dirty="0"/>
              <a:t> </a:t>
            </a:r>
            <a:r>
              <a:rPr lang="en-GB" sz="2000" dirty="0" err="1"/>
              <a:t>helpu</a:t>
            </a:r>
            <a:r>
              <a:rPr lang="en-GB" sz="2000" dirty="0"/>
              <a:t> </a:t>
            </a:r>
            <a:r>
              <a:rPr lang="en-GB" sz="2000" dirty="0" err="1"/>
              <a:t>pob</a:t>
            </a:r>
            <a:r>
              <a:rPr lang="en-GB" sz="2000" dirty="0"/>
              <a:t> un </a:t>
            </a:r>
            <a:r>
              <a:rPr lang="en-GB" sz="2000" dirty="0" err="1"/>
              <a:t>ohonom</a:t>
            </a:r>
            <a:r>
              <a:rPr lang="en-GB" sz="2000" dirty="0"/>
              <a:t> </a:t>
            </a:r>
            <a:r>
              <a:rPr lang="en-GB" sz="2000" dirty="0" err="1"/>
              <a:t>i</a:t>
            </a:r>
            <a:r>
              <a:rPr lang="en-GB" sz="2000" dirty="0"/>
              <a:t> </a:t>
            </a:r>
            <a:r>
              <a:rPr lang="en-GB" sz="2000" dirty="0" err="1"/>
              <a:t>symud</a:t>
            </a:r>
            <a:r>
              <a:rPr lang="en-GB" sz="2000" dirty="0"/>
              <a:t> </a:t>
            </a:r>
            <a:r>
              <a:rPr lang="en-GB" sz="2000" dirty="0" err="1"/>
              <a:t>yn</a:t>
            </a:r>
            <a:r>
              <a:rPr lang="en-GB" sz="2000" dirty="0"/>
              <a:t> </a:t>
            </a:r>
            <a:r>
              <a:rPr lang="en-GB" sz="2000" dirty="0" err="1"/>
              <a:t>fwy</a:t>
            </a:r>
            <a:r>
              <a:rPr lang="en-GB" sz="2000" dirty="0"/>
              <a:t> </a:t>
            </a:r>
            <a:r>
              <a:rPr lang="en-GB" sz="2000" dirty="0" err="1"/>
              <a:t>hyderus</a:t>
            </a:r>
            <a:r>
              <a:rPr lang="en-GB" sz="2000" dirty="0"/>
              <a:t> </a:t>
            </a:r>
            <a:r>
              <a:rPr lang="en-GB" sz="2000" dirty="0" err="1"/>
              <a:t>yn</a:t>
            </a:r>
            <a:r>
              <a:rPr lang="en-GB" sz="2000" dirty="0"/>
              <a:t> </a:t>
            </a:r>
            <a:r>
              <a:rPr lang="en-GB" sz="2000" dirty="0" err="1"/>
              <a:t>ein</a:t>
            </a:r>
            <a:r>
              <a:rPr lang="en-GB" sz="2000" dirty="0"/>
              <a:t> </a:t>
            </a:r>
            <a:r>
              <a:rPr lang="en-GB" sz="2000" dirty="0" err="1"/>
              <a:t>hamgylchedd</a:t>
            </a:r>
            <a:r>
              <a:rPr lang="en-GB" sz="2000" dirty="0"/>
              <a:t>. </a:t>
            </a:r>
          </a:p>
          <a:p>
            <a:r>
              <a:rPr lang="en-GB" sz="2000" dirty="0" err="1"/>
              <a:t>Nodi</a:t>
            </a:r>
            <a:r>
              <a:rPr lang="en-GB" sz="2000" dirty="0"/>
              <a:t> </a:t>
            </a:r>
            <a:r>
              <a:rPr lang="en-GB" sz="2000" dirty="0" err="1"/>
              <a:t>patrymau</a:t>
            </a:r>
            <a:r>
              <a:rPr lang="en-GB" sz="2000" dirty="0"/>
              <a:t>, </a:t>
            </a:r>
            <a:r>
              <a:rPr lang="en-GB" sz="2000" dirty="0" err="1"/>
              <a:t>trefnu</a:t>
            </a:r>
            <a:r>
              <a:rPr lang="en-GB" sz="2000" dirty="0"/>
              <a:t> </a:t>
            </a:r>
            <a:r>
              <a:rPr lang="en-GB" sz="2000" dirty="0" err="1"/>
              <a:t>digwyddiadau</a:t>
            </a:r>
            <a:endParaRPr lang="en-GB" sz="2000" dirty="0"/>
          </a:p>
          <a:p>
            <a:r>
              <a:rPr lang="en-GB" sz="2000" dirty="0" err="1"/>
              <a:t>Hwiangerddi</a:t>
            </a:r>
            <a:r>
              <a:rPr lang="en-GB" sz="2000" dirty="0"/>
              <a:t>, </a:t>
            </a:r>
            <a:r>
              <a:rPr lang="en-GB" sz="2000" dirty="0" err="1"/>
              <a:t>cerddoriaeth</a:t>
            </a:r>
            <a:r>
              <a:rPr lang="en-GB" sz="2000" dirty="0"/>
              <a:t>, </a:t>
            </a:r>
            <a:r>
              <a:rPr lang="en-GB" sz="2000" dirty="0" err="1"/>
              <a:t>curiadau</a:t>
            </a:r>
            <a:r>
              <a:rPr lang="en-GB" sz="2000" dirty="0"/>
              <a:t> a </a:t>
            </a:r>
            <a:r>
              <a:rPr lang="en-GB" sz="2000" dirty="0" err="1"/>
              <a:t>rhythmau</a:t>
            </a:r>
            <a:r>
              <a:rPr lang="en-GB" sz="2000" dirty="0"/>
              <a:t>.</a:t>
            </a:r>
          </a:p>
          <a:p>
            <a:r>
              <a:rPr lang="en-GB" sz="2000" dirty="0"/>
              <a:t>Dawns- </a:t>
            </a:r>
            <a:r>
              <a:rPr lang="en-GB" sz="2000" dirty="0" err="1"/>
              <a:t>Mathemateg</a:t>
            </a:r>
            <a:r>
              <a:rPr lang="en-GB" sz="2000" dirty="0"/>
              <a:t> </a:t>
            </a:r>
            <a:r>
              <a:rPr lang="en-GB" sz="2000" dirty="0" err="1"/>
              <a:t>gyda’r</a:t>
            </a:r>
            <a:r>
              <a:rPr lang="en-GB" sz="2000" dirty="0"/>
              <a:t> </a:t>
            </a:r>
            <a:r>
              <a:rPr lang="en-GB" sz="2000" dirty="0" err="1"/>
              <a:t>corff</a:t>
            </a:r>
            <a:r>
              <a:rPr lang="en-GB" sz="2000" dirty="0"/>
              <a:t>.</a:t>
            </a:r>
          </a:p>
          <a:p>
            <a:r>
              <a:rPr lang="en-GB" sz="2000" dirty="0" err="1"/>
              <a:t>Ar</a:t>
            </a:r>
            <a:r>
              <a:rPr lang="en-GB" sz="2000" dirty="0"/>
              <a:t> </a:t>
            </a:r>
            <a:r>
              <a:rPr lang="en-GB" sz="2000" dirty="0" err="1"/>
              <a:t>gyfer</a:t>
            </a:r>
            <a:r>
              <a:rPr lang="en-GB" sz="2000" dirty="0"/>
              <a:t> </a:t>
            </a:r>
            <a:r>
              <a:rPr lang="en-GB" sz="2000" dirty="0" err="1"/>
              <a:t>pob</a:t>
            </a:r>
            <a:r>
              <a:rPr lang="en-GB" sz="2000" dirty="0"/>
              <a:t> </a:t>
            </a:r>
            <a:r>
              <a:rPr lang="en-GB" sz="2000" dirty="0" err="1"/>
              <a:t>galwedigaeth</a:t>
            </a:r>
            <a:r>
              <a:rPr lang="en-GB" sz="2000" dirty="0"/>
              <a:t> </a:t>
            </a:r>
            <a:r>
              <a:rPr lang="en-GB" sz="2000" dirty="0" err="1"/>
              <a:t>ddymunol</a:t>
            </a:r>
            <a:r>
              <a:rPr lang="en-GB" sz="2000" dirty="0"/>
              <a:t> </a:t>
            </a:r>
            <a:r>
              <a:rPr lang="en-GB" sz="2000" dirty="0" err="1"/>
              <a:t>mae</a:t>
            </a:r>
            <a:r>
              <a:rPr lang="en-GB" sz="2000" dirty="0"/>
              <a:t> </a:t>
            </a:r>
            <a:r>
              <a:rPr lang="en-GB" sz="2000" dirty="0" err="1"/>
              <a:t>angen</a:t>
            </a:r>
            <a:r>
              <a:rPr lang="en-GB" sz="2000" dirty="0"/>
              <a:t> </a:t>
            </a:r>
            <a:r>
              <a:rPr lang="en-GB" sz="2000" dirty="0" err="1"/>
              <a:t>sgiliau</a:t>
            </a:r>
            <a:r>
              <a:rPr lang="en-GB" sz="2000" dirty="0"/>
              <a:t> </a:t>
            </a:r>
            <a:r>
              <a:rPr lang="en-GB" sz="2000" dirty="0" err="1"/>
              <a:t>adnabod</a:t>
            </a:r>
            <a:r>
              <a:rPr lang="en-GB" sz="2000" dirty="0"/>
              <a:t> </a:t>
            </a:r>
            <a:r>
              <a:rPr lang="en-GB" sz="2000" dirty="0" err="1"/>
              <a:t>patrymau</a:t>
            </a:r>
            <a:r>
              <a:rPr lang="en-GB" sz="2000" dirty="0"/>
              <a:t>. </a:t>
            </a:r>
            <a:r>
              <a:rPr lang="en-GB" sz="2000" dirty="0" err="1"/>
              <a:t>Yn</a:t>
            </a:r>
            <a:r>
              <a:rPr lang="en-GB" sz="2000" dirty="0"/>
              <a:t> </a:t>
            </a:r>
            <a:r>
              <a:rPr lang="en-GB" sz="2000" dirty="0" err="1"/>
              <a:t>aml</a:t>
            </a:r>
            <a:r>
              <a:rPr lang="en-GB" sz="2000" dirty="0"/>
              <a:t>, </a:t>
            </a:r>
            <a:r>
              <a:rPr lang="en-GB" sz="2000" dirty="0" err="1"/>
              <a:t>darllena</a:t>
            </a:r>
            <a:r>
              <a:rPr lang="en-GB" sz="2000" dirty="0"/>
              <a:t> </a:t>
            </a:r>
            <a:r>
              <a:rPr lang="en-GB" sz="2000" dirty="0" err="1"/>
              <a:t>meddygon</a:t>
            </a:r>
            <a:r>
              <a:rPr lang="en-GB" sz="2000" dirty="0"/>
              <a:t> </a:t>
            </a:r>
            <a:r>
              <a:rPr lang="en-GB" sz="2000" dirty="0" err="1"/>
              <a:t>hanesion</a:t>
            </a:r>
            <a:r>
              <a:rPr lang="en-GB" sz="2000" dirty="0"/>
              <a:t> a </a:t>
            </a:r>
            <a:r>
              <a:rPr lang="en-GB" sz="2000" dirty="0" err="1"/>
              <a:t>siartiau</a:t>
            </a:r>
            <a:r>
              <a:rPr lang="en-GB" sz="2000" dirty="0"/>
              <a:t> </a:t>
            </a:r>
            <a:r>
              <a:rPr lang="en-GB" sz="2000" dirty="0" err="1"/>
              <a:t>cleifion</a:t>
            </a:r>
            <a:r>
              <a:rPr lang="en-GB" sz="2000" dirty="0"/>
              <a:t> </a:t>
            </a:r>
            <a:r>
              <a:rPr lang="en-GB" sz="2000" dirty="0" err="1"/>
              <a:t>i</a:t>
            </a:r>
            <a:r>
              <a:rPr lang="en-GB" sz="2000" dirty="0"/>
              <a:t> </a:t>
            </a:r>
            <a:r>
              <a:rPr lang="en-GB" sz="2000" dirty="0" err="1"/>
              <a:t>wneud</a:t>
            </a:r>
            <a:r>
              <a:rPr lang="en-GB" sz="2000" dirty="0"/>
              <a:t> diagnosis a </a:t>
            </a:r>
            <a:r>
              <a:rPr lang="en-GB" sz="2000" dirty="0" err="1"/>
              <a:t>rhagnodi</a:t>
            </a:r>
            <a:r>
              <a:rPr lang="en-GB" sz="2000" dirty="0"/>
              <a:t> </a:t>
            </a:r>
            <a:r>
              <a:rPr lang="en-GB" sz="2000" dirty="0" err="1"/>
              <a:t>triniaethau</a:t>
            </a:r>
            <a:r>
              <a:rPr lang="en-GB" sz="2000" dirty="0"/>
              <a:t>, </a:t>
            </a:r>
            <a:r>
              <a:rPr lang="en-GB" sz="2000" dirty="0" err="1"/>
              <a:t>astudia</a:t>
            </a:r>
            <a:r>
              <a:rPr lang="en-GB" sz="2000" dirty="0"/>
              <a:t> </a:t>
            </a:r>
            <a:r>
              <a:rPr lang="en-GB" sz="2000" dirty="0" err="1"/>
              <a:t>cyfreithwyr</a:t>
            </a:r>
            <a:r>
              <a:rPr lang="en-GB" sz="2000" dirty="0"/>
              <a:t> </a:t>
            </a:r>
            <a:r>
              <a:rPr lang="en-GB" sz="2000" dirty="0" err="1"/>
              <a:t>hanesion</a:t>
            </a:r>
            <a:r>
              <a:rPr lang="en-GB" sz="2000" dirty="0"/>
              <a:t> </a:t>
            </a:r>
            <a:r>
              <a:rPr lang="en-GB" sz="2000" dirty="0" err="1"/>
              <a:t>achosion</a:t>
            </a:r>
            <a:r>
              <a:rPr lang="en-GB" sz="2000" dirty="0"/>
              <a:t> </a:t>
            </a:r>
            <a:r>
              <a:rPr lang="en-GB" sz="2000" dirty="0" err="1"/>
              <a:t>achos</a:t>
            </a:r>
            <a:r>
              <a:rPr lang="en-GB" sz="2000" dirty="0"/>
              <a:t> </a:t>
            </a:r>
            <a:r>
              <a:rPr lang="en-GB" sz="2000" dirty="0" err="1"/>
              <a:t>cyn</a:t>
            </a:r>
            <a:r>
              <a:rPr lang="en-GB" sz="2000" dirty="0"/>
              <a:t> </a:t>
            </a:r>
            <a:r>
              <a:rPr lang="en-GB" sz="2000" dirty="0" err="1"/>
              <a:t>cyflwyno</a:t>
            </a:r>
            <a:r>
              <a:rPr lang="en-GB" sz="2000" dirty="0"/>
              <a:t> </a:t>
            </a:r>
            <a:r>
              <a:rPr lang="en-GB" sz="2000" dirty="0" err="1"/>
              <a:t>eu</a:t>
            </a:r>
            <a:r>
              <a:rPr lang="en-GB" sz="2000" dirty="0"/>
              <a:t> </a:t>
            </a:r>
            <a:r>
              <a:rPr lang="en-GB" sz="2000" dirty="0" err="1"/>
              <a:t>hachos</a:t>
            </a:r>
            <a:r>
              <a:rPr lang="en-GB" sz="2000" dirty="0"/>
              <a:t>, </a:t>
            </a:r>
            <a:r>
              <a:rPr lang="en-GB" sz="2000" dirty="0" err="1"/>
              <a:t>astudia</a:t>
            </a:r>
            <a:r>
              <a:rPr lang="en-GB" sz="2000" dirty="0"/>
              <a:t> </a:t>
            </a:r>
            <a:r>
              <a:rPr lang="en-GB" sz="2000" dirty="0" err="1"/>
              <a:t>dadansoddwyr</a:t>
            </a:r>
            <a:r>
              <a:rPr lang="en-GB" sz="2000" dirty="0"/>
              <a:t> </a:t>
            </a:r>
            <a:r>
              <a:rPr lang="en-GB" sz="2000" dirty="0" err="1"/>
              <a:t>ddata</a:t>
            </a:r>
            <a:r>
              <a:rPr lang="en-GB" sz="2000" dirty="0"/>
              <a:t> </a:t>
            </a:r>
            <a:r>
              <a:rPr lang="en-GB" sz="2000" dirty="0" err="1"/>
              <a:t>i</a:t>
            </a:r>
            <a:r>
              <a:rPr lang="en-GB" sz="2000" dirty="0"/>
              <a:t> </a:t>
            </a:r>
            <a:r>
              <a:rPr lang="en-GB" sz="2000" dirty="0" err="1"/>
              <a:t>ragfynegi</a:t>
            </a:r>
            <a:r>
              <a:rPr lang="en-GB" sz="2000" dirty="0"/>
              <a:t> </a:t>
            </a:r>
            <a:r>
              <a:rPr lang="en-GB" sz="2000" dirty="0" err="1"/>
              <a:t>symudiadau</a:t>
            </a:r>
            <a:r>
              <a:rPr lang="en-GB" sz="2000" dirty="0"/>
              <a:t> </a:t>
            </a:r>
            <a:r>
              <a:rPr lang="en-GB" sz="2000" dirty="0" err="1"/>
              <a:t>prisiau</a:t>
            </a:r>
            <a:r>
              <a:rPr lang="en-GB" sz="2000" dirty="0"/>
              <a:t> </a:t>
            </a:r>
            <a:r>
              <a:rPr lang="en-GB" sz="2000" dirty="0" err="1"/>
              <a:t>yn</a:t>
            </a:r>
            <a:r>
              <a:rPr lang="en-GB" sz="2000" dirty="0"/>
              <a:t> y </a:t>
            </a:r>
            <a:r>
              <a:rPr lang="en-GB" sz="2000" dirty="0" err="1"/>
              <a:t>dyfodol</a:t>
            </a:r>
            <a:r>
              <a:rPr lang="en-GB" sz="2000" dirty="0"/>
              <a:t>, a </a:t>
            </a:r>
            <a:r>
              <a:rPr lang="en-GB" sz="2000" dirty="0" err="1"/>
              <a:t>defnyddia</a:t>
            </a:r>
            <a:r>
              <a:rPr lang="en-GB" sz="2000" dirty="0"/>
              <a:t> </a:t>
            </a:r>
            <a:r>
              <a:rPr lang="en-GB" sz="2000" dirty="0" err="1"/>
              <a:t>gwerthwyr</a:t>
            </a:r>
            <a:r>
              <a:rPr lang="en-GB" sz="2000" dirty="0"/>
              <a:t> </a:t>
            </a:r>
            <a:r>
              <a:rPr lang="en-GB" sz="2000" dirty="0" err="1"/>
              <a:t>batrymau</a:t>
            </a:r>
            <a:r>
              <a:rPr lang="en-GB" sz="2000" dirty="0"/>
              <a:t> </a:t>
            </a:r>
            <a:r>
              <a:rPr lang="en-GB" sz="2000" dirty="0" err="1"/>
              <a:t>i</a:t>
            </a:r>
            <a:r>
              <a:rPr lang="en-GB" sz="2000" dirty="0"/>
              <a:t> </a:t>
            </a:r>
            <a:r>
              <a:rPr lang="en-GB" sz="2000" dirty="0" err="1"/>
              <a:t>werthu</a:t>
            </a:r>
            <a:r>
              <a:rPr lang="en-GB" sz="2000" dirty="0"/>
              <a:t> </a:t>
            </a:r>
            <a:r>
              <a:rPr lang="en-GB" sz="2000" dirty="0" err="1"/>
              <a:t>cynhyrchion</a:t>
            </a:r>
            <a:endParaRPr lang="en-GB" sz="2000" dirty="0"/>
          </a:p>
        </p:txBody>
      </p:sp>
    </p:spTree>
    <p:extLst>
      <p:ext uri="{BB962C8B-B14F-4D97-AF65-F5344CB8AC3E}">
        <p14:creationId xmlns:p14="http://schemas.microsoft.com/office/powerpoint/2010/main" val="35993359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693" y="116958"/>
            <a:ext cx="8963247" cy="2585323"/>
          </a:xfrm>
          <a:prstGeom prst="rect">
            <a:avLst/>
          </a:prstGeom>
        </p:spPr>
        <p:txBody>
          <a:bodyPr wrap="square">
            <a:spAutoFit/>
          </a:bodyPr>
          <a:lstStyle/>
          <a:p>
            <a:r>
              <a:rPr lang="en-GB" dirty="0"/>
              <a:t>Outside activity.</a:t>
            </a:r>
          </a:p>
          <a:p>
            <a:endParaRPr lang="en-GB" dirty="0"/>
          </a:p>
          <a:p>
            <a:r>
              <a:rPr lang="en-GB" dirty="0"/>
              <a:t>Today we are going to measure the height of trees</a:t>
            </a:r>
          </a:p>
          <a:p>
            <a:r>
              <a:rPr lang="en-GB" dirty="0"/>
              <a:t>Using the guidance below go outside and choose a tree- then measure its height.</a:t>
            </a:r>
          </a:p>
          <a:p>
            <a:endParaRPr lang="en-GB" dirty="0"/>
          </a:p>
          <a:p>
            <a:r>
              <a:rPr lang="en-GB" dirty="0"/>
              <a:t>Bend over and look between your legs- can you see the top of the tree</a:t>
            </a:r>
          </a:p>
          <a:p>
            <a:r>
              <a:rPr lang="en-GB" dirty="0"/>
              <a:t>If not move further back until you can.</a:t>
            </a:r>
          </a:p>
          <a:p>
            <a:r>
              <a:rPr lang="en-GB" dirty="0"/>
              <a:t>If you look at the tree at a 45 degree angle then the height of the tree is the same as the distance you are from the tree</a:t>
            </a:r>
          </a:p>
        </p:txBody>
      </p:sp>
      <p:pic>
        <p:nvPicPr>
          <p:cNvPr id="3" name="Picture 2"/>
          <p:cNvPicPr>
            <a:picLocks noChangeAspect="1"/>
          </p:cNvPicPr>
          <p:nvPr/>
        </p:nvPicPr>
        <p:blipFill>
          <a:blip r:embed="rId3"/>
          <a:stretch>
            <a:fillRect/>
          </a:stretch>
        </p:blipFill>
        <p:spPr>
          <a:xfrm>
            <a:off x="3625702" y="2477386"/>
            <a:ext cx="5326912" cy="2923954"/>
          </a:xfrm>
          <a:prstGeom prst="rect">
            <a:avLst/>
          </a:prstGeom>
        </p:spPr>
      </p:pic>
      <p:sp>
        <p:nvSpPr>
          <p:cNvPr id="5" name="Rectangle 4"/>
          <p:cNvSpPr/>
          <p:nvPr/>
        </p:nvSpPr>
        <p:spPr>
          <a:xfrm>
            <a:off x="1190848" y="3244334"/>
            <a:ext cx="2243468" cy="923330"/>
          </a:xfrm>
          <a:prstGeom prst="rect">
            <a:avLst/>
          </a:prstGeom>
        </p:spPr>
        <p:txBody>
          <a:bodyPr wrap="square">
            <a:spAutoFit/>
          </a:bodyPr>
          <a:lstStyle/>
          <a:p>
            <a:r>
              <a:rPr lang="en-GB" dirty="0"/>
              <a:t>This is actually trigonometry and angles</a:t>
            </a:r>
          </a:p>
        </p:txBody>
      </p:sp>
    </p:spTree>
    <p:extLst>
      <p:ext uri="{BB962C8B-B14F-4D97-AF65-F5344CB8AC3E}">
        <p14:creationId xmlns:p14="http://schemas.microsoft.com/office/powerpoint/2010/main" val="24077927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693" y="-218152"/>
            <a:ext cx="9048307" cy="5909310"/>
          </a:xfrm>
          <a:prstGeom prst="rect">
            <a:avLst/>
          </a:prstGeom>
        </p:spPr>
        <p:txBody>
          <a:bodyPr wrap="square">
            <a:spAutoFit/>
          </a:bodyPr>
          <a:lstStyle/>
          <a:p>
            <a:endParaRPr lang="en-GB" dirty="0" smtClean="0"/>
          </a:p>
          <a:p>
            <a:r>
              <a:rPr lang="en-GB" dirty="0" smtClean="0"/>
              <a:t>Activity- </a:t>
            </a:r>
            <a:r>
              <a:rPr lang="en-GB" dirty="0"/>
              <a:t>this should take around 30 minutes.</a:t>
            </a:r>
          </a:p>
          <a:p>
            <a:endParaRPr lang="en-GB" dirty="0"/>
          </a:p>
          <a:p>
            <a:r>
              <a:rPr lang="en-GB" dirty="0"/>
              <a:t>Find an old hedge.</a:t>
            </a:r>
          </a:p>
          <a:p>
            <a:endParaRPr lang="en-GB" dirty="0"/>
          </a:p>
          <a:p>
            <a:r>
              <a:rPr lang="en-GB" dirty="0"/>
              <a:t>Estimate a 30 yard/metre stretch</a:t>
            </a:r>
          </a:p>
          <a:p>
            <a:endParaRPr lang="en-GB" dirty="0"/>
          </a:p>
          <a:p>
            <a:r>
              <a:rPr lang="en-GB" dirty="0"/>
              <a:t>Count how many different species there are.</a:t>
            </a:r>
          </a:p>
          <a:p>
            <a:endParaRPr lang="en-GB" dirty="0"/>
          </a:p>
          <a:p>
            <a:r>
              <a:rPr lang="en-GB" dirty="0"/>
              <a:t>Then x by 100</a:t>
            </a:r>
          </a:p>
          <a:p>
            <a:endParaRPr lang="en-GB" dirty="0"/>
          </a:p>
          <a:p>
            <a:r>
              <a:rPr lang="en-GB" dirty="0"/>
              <a:t>You now know how old the hedgerow </a:t>
            </a:r>
            <a:r>
              <a:rPr lang="en-GB" dirty="0" smtClean="0"/>
              <a:t>is.</a:t>
            </a:r>
            <a:endParaRPr lang="en-GB" dirty="0"/>
          </a:p>
          <a:p>
            <a:endParaRPr lang="en-GB" dirty="0"/>
          </a:p>
          <a:p>
            <a:r>
              <a:rPr lang="en-GB" dirty="0"/>
              <a:t>When you have completed this come back to the classroom ready to discuss how this links to other </a:t>
            </a:r>
            <a:r>
              <a:rPr lang="en-GB" dirty="0" err="1"/>
              <a:t>AoLE</a:t>
            </a:r>
            <a:r>
              <a:rPr lang="en-GB" dirty="0"/>
              <a:t> .</a:t>
            </a:r>
          </a:p>
          <a:p>
            <a:endParaRPr lang="en-GB" dirty="0"/>
          </a:p>
          <a:p>
            <a:r>
              <a:rPr lang="en-GB" dirty="0"/>
              <a:t>Could this activity be carried out with young children- Discuss.</a:t>
            </a:r>
          </a:p>
          <a:p>
            <a:r>
              <a:rPr lang="en-GB" dirty="0"/>
              <a:t>How useful an activity is this to support mathematical concept development and would this support the four purposes?</a:t>
            </a:r>
          </a:p>
          <a:p>
            <a:endParaRPr lang="en-GB" dirty="0"/>
          </a:p>
          <a:p>
            <a:endParaRPr lang="en-GB" dirty="0"/>
          </a:p>
        </p:txBody>
      </p:sp>
    </p:spTree>
    <p:extLst>
      <p:ext uri="{BB962C8B-B14F-4D97-AF65-F5344CB8AC3E}">
        <p14:creationId xmlns:p14="http://schemas.microsoft.com/office/powerpoint/2010/main" val="5359856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Stories</a:t>
            </a:r>
          </a:p>
        </p:txBody>
      </p:sp>
      <p:sp>
        <p:nvSpPr>
          <p:cNvPr id="3" name="Rectangle 2"/>
          <p:cNvSpPr/>
          <p:nvPr/>
        </p:nvSpPr>
        <p:spPr>
          <a:xfrm>
            <a:off x="255181" y="1584251"/>
            <a:ext cx="8739963" cy="3108543"/>
          </a:xfrm>
          <a:prstGeom prst="rect">
            <a:avLst/>
          </a:prstGeom>
        </p:spPr>
        <p:txBody>
          <a:bodyPr wrap="square">
            <a:spAutoFit/>
          </a:bodyPr>
          <a:lstStyle/>
          <a:p>
            <a:r>
              <a:rPr lang="en-GB" sz="2800" dirty="0"/>
              <a:t>There are specific stories and rhymes that directly relate to maths, however all stories have the ability to engage inquiry that enables holistic learning to take place</a:t>
            </a:r>
            <a:r>
              <a:rPr lang="en-GB" sz="2800" dirty="0" smtClean="0"/>
              <a:t>.</a:t>
            </a:r>
          </a:p>
          <a:p>
            <a:endParaRPr lang="en-GB" sz="2800" dirty="0"/>
          </a:p>
          <a:p>
            <a:r>
              <a:rPr lang="en-GB" sz="2800" dirty="0"/>
              <a:t>Stories and rhymes are therefore catalysts </a:t>
            </a:r>
            <a:endParaRPr lang="en-GB" sz="2800" dirty="0" smtClean="0"/>
          </a:p>
          <a:p>
            <a:endParaRPr lang="en-GB" sz="2800" dirty="0"/>
          </a:p>
          <a:p>
            <a:r>
              <a:rPr lang="en-GB" sz="2800" dirty="0"/>
              <a:t>You are the stoker </a:t>
            </a:r>
          </a:p>
        </p:txBody>
      </p:sp>
    </p:spTree>
    <p:extLst>
      <p:ext uri="{BB962C8B-B14F-4D97-AF65-F5344CB8AC3E}">
        <p14:creationId xmlns:p14="http://schemas.microsoft.com/office/powerpoint/2010/main" val="5065437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Straeon</a:t>
            </a:r>
            <a:r>
              <a:rPr lang="en-GB" dirty="0"/>
              <a:t/>
            </a:r>
            <a:br>
              <a:rPr lang="en-GB" dirty="0"/>
            </a:br>
            <a:endParaRPr lang="en-GB" dirty="0"/>
          </a:p>
        </p:txBody>
      </p:sp>
      <p:sp>
        <p:nvSpPr>
          <p:cNvPr id="3" name="Rectangle 2"/>
          <p:cNvSpPr/>
          <p:nvPr/>
        </p:nvSpPr>
        <p:spPr>
          <a:xfrm>
            <a:off x="308344" y="1339702"/>
            <a:ext cx="8729330" cy="3108543"/>
          </a:xfrm>
          <a:prstGeom prst="rect">
            <a:avLst/>
          </a:prstGeom>
        </p:spPr>
        <p:txBody>
          <a:bodyPr wrap="square">
            <a:spAutoFit/>
          </a:bodyPr>
          <a:lstStyle/>
          <a:p>
            <a:r>
              <a:rPr lang="cy-GB" sz="2800" dirty="0"/>
              <a:t>Mae straeon a hwiangerddi penodol sy’n uniongyrchol gysylltiedig â mathemateg, fodd bynnag, mae gan bob stori y gallu i ennyn ymholiad sy’n galluogi dysgu holistig</a:t>
            </a:r>
            <a:r>
              <a:rPr lang="cy-GB" sz="2800" dirty="0" smtClean="0"/>
              <a:t>.</a:t>
            </a:r>
          </a:p>
          <a:p>
            <a:endParaRPr lang="cy-GB" sz="2800" dirty="0"/>
          </a:p>
          <a:p>
            <a:r>
              <a:rPr lang="cy-GB" sz="2800" dirty="0"/>
              <a:t>O’r herwydd, catalyddion yw straeon a </a:t>
            </a:r>
            <a:r>
              <a:rPr lang="cy-GB" sz="2800" dirty="0" smtClean="0"/>
              <a:t>hwiangerddi</a:t>
            </a:r>
          </a:p>
          <a:p>
            <a:endParaRPr lang="cy-GB" sz="2800" dirty="0"/>
          </a:p>
          <a:p>
            <a:r>
              <a:rPr lang="cy-GB" sz="2800" dirty="0"/>
              <a:t>Chi yw’r taniwr</a:t>
            </a:r>
          </a:p>
        </p:txBody>
      </p:sp>
    </p:spTree>
    <p:extLst>
      <p:ext uri="{BB962C8B-B14F-4D97-AF65-F5344CB8AC3E}">
        <p14:creationId xmlns:p14="http://schemas.microsoft.com/office/powerpoint/2010/main" val="5977348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4430" y="237467"/>
            <a:ext cx="4225040" cy="5365891"/>
          </a:xfrm>
          <a:prstGeom prst="rect">
            <a:avLst/>
          </a:prstGeom>
        </p:spPr>
      </p:pic>
      <p:sp>
        <p:nvSpPr>
          <p:cNvPr id="3" name="Rectangle 2"/>
          <p:cNvSpPr/>
          <p:nvPr/>
        </p:nvSpPr>
        <p:spPr>
          <a:xfrm>
            <a:off x="4774018" y="127591"/>
            <a:ext cx="4263656" cy="1015663"/>
          </a:xfrm>
          <a:prstGeom prst="rect">
            <a:avLst/>
          </a:prstGeom>
        </p:spPr>
        <p:txBody>
          <a:bodyPr wrap="square">
            <a:spAutoFit/>
          </a:bodyPr>
          <a:lstStyle/>
          <a:p>
            <a:r>
              <a:rPr lang="en-GB" sz="2000" dirty="0"/>
              <a:t>Young children became interested in a number of aspects from the story as discussed below.</a:t>
            </a:r>
          </a:p>
        </p:txBody>
      </p:sp>
      <p:sp>
        <p:nvSpPr>
          <p:cNvPr id="4" name="Rectangle 3"/>
          <p:cNvSpPr/>
          <p:nvPr/>
        </p:nvSpPr>
        <p:spPr>
          <a:xfrm>
            <a:off x="4774018" y="1201479"/>
            <a:ext cx="4263656" cy="4524315"/>
          </a:xfrm>
          <a:prstGeom prst="rect">
            <a:avLst/>
          </a:prstGeom>
        </p:spPr>
        <p:txBody>
          <a:bodyPr wrap="square">
            <a:spAutoFit/>
          </a:bodyPr>
          <a:lstStyle/>
          <a:p>
            <a:r>
              <a:rPr lang="en-GB" sz="2400" dirty="0"/>
              <a:t>Verbal:</a:t>
            </a:r>
          </a:p>
          <a:p>
            <a:r>
              <a:rPr lang="en-GB" sz="2400" dirty="0"/>
              <a:t>Young children discussed amounts and sizes</a:t>
            </a:r>
          </a:p>
          <a:p>
            <a:r>
              <a:rPr lang="en-GB" sz="2400" dirty="0"/>
              <a:t>In their play they  started to build  and construct houses – this led to a larger project- children were able to engage in complex discussions about shape, size amount  and to discuss how and why, and to </a:t>
            </a:r>
            <a:r>
              <a:rPr lang="en-GB" sz="2400" dirty="0" err="1"/>
              <a:t>metacognitise</a:t>
            </a:r>
            <a:r>
              <a:rPr lang="en-GB" sz="2400" dirty="0"/>
              <a:t> thoughts to solve problems.</a:t>
            </a:r>
          </a:p>
        </p:txBody>
      </p:sp>
    </p:spTree>
    <p:extLst>
      <p:ext uri="{BB962C8B-B14F-4D97-AF65-F5344CB8AC3E}">
        <p14:creationId xmlns:p14="http://schemas.microsoft.com/office/powerpoint/2010/main" val="35583749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138222"/>
            <a:ext cx="2949178" cy="1919177"/>
          </a:xfrm>
        </p:spPr>
        <p:txBody>
          <a:bodyPr>
            <a:normAutofit/>
          </a:bodyPr>
          <a:lstStyle/>
          <a:p>
            <a:pPr lvl="0" defTabSz="457200">
              <a:lnSpc>
                <a:spcPct val="100000"/>
              </a:lnSpc>
              <a:spcBef>
                <a:spcPts val="0"/>
              </a:spcBef>
            </a:pPr>
            <a:r>
              <a:rPr lang="cy-GB" sz="1800" dirty="0">
                <a:solidFill>
                  <a:prstClr val="black"/>
                </a:solidFill>
                <a:latin typeface="Century Gothic" panose="020B0502020202020204"/>
                <a:ea typeface="+mn-ea"/>
                <a:cs typeface="+mn-cs"/>
              </a:rPr>
              <a:t>Dechreua plant ifanc ymddiddori mewn nifer o agweddau ar y stori fel y trafodir isod.</a:t>
            </a:r>
            <a:r>
              <a:rPr lang="cy-GB" sz="1400" dirty="0">
                <a:solidFill>
                  <a:prstClr val="black"/>
                </a:solidFill>
                <a:latin typeface="Century Gothic" panose="020B0502020202020204"/>
                <a:ea typeface="+mn-ea"/>
                <a:cs typeface="+mn-cs"/>
              </a:rPr>
              <a:t/>
            </a:r>
            <a:br>
              <a:rPr lang="cy-GB" sz="1400" dirty="0">
                <a:solidFill>
                  <a:prstClr val="black"/>
                </a:solidFill>
                <a:latin typeface="Century Gothic" panose="020B0502020202020204"/>
                <a:ea typeface="+mn-ea"/>
                <a:cs typeface="+mn-cs"/>
              </a:rPr>
            </a:br>
            <a:endParaRPr lang="en-GB" dirty="0"/>
          </a:p>
        </p:txBody>
      </p:sp>
      <p:pic>
        <p:nvPicPr>
          <p:cNvPr id="5" name="Content Placeholder 4"/>
          <p:cNvPicPr>
            <a:picLocks noGrp="1" noChangeAspect="1"/>
          </p:cNvPicPr>
          <p:nvPr>
            <p:ph idx="1"/>
          </p:nvPr>
        </p:nvPicPr>
        <p:blipFill>
          <a:blip r:embed="rId2"/>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127591" y="1693266"/>
            <a:ext cx="3451428" cy="4175722"/>
          </a:xfrm>
        </p:spPr>
        <p:txBody>
          <a:bodyPr>
            <a:normAutofit/>
          </a:bodyPr>
          <a:lstStyle/>
          <a:p>
            <a:pPr lvl="0" defTabSz="457200">
              <a:lnSpc>
                <a:spcPct val="100000"/>
              </a:lnSpc>
              <a:spcBef>
                <a:spcPts val="0"/>
              </a:spcBef>
            </a:pPr>
            <a:r>
              <a:rPr lang="cy-GB" sz="1800" dirty="0">
                <a:solidFill>
                  <a:prstClr val="black"/>
                </a:solidFill>
                <a:latin typeface="Century Gothic" panose="020B0502020202020204"/>
              </a:rPr>
              <a:t>Llafar:</a:t>
            </a:r>
          </a:p>
          <a:p>
            <a:pPr lvl="0" defTabSz="457200">
              <a:lnSpc>
                <a:spcPct val="100000"/>
              </a:lnSpc>
              <a:spcBef>
                <a:spcPts val="0"/>
              </a:spcBef>
            </a:pPr>
            <a:r>
              <a:rPr lang="cy-GB" sz="1800" dirty="0">
                <a:solidFill>
                  <a:prstClr val="black"/>
                </a:solidFill>
                <a:latin typeface="Century Gothic" panose="020B0502020202020204"/>
              </a:rPr>
              <a:t>Trafododd plant ifanc symiau a meintiau</a:t>
            </a:r>
          </a:p>
          <a:p>
            <a:pPr lvl="0" defTabSz="457200">
              <a:lnSpc>
                <a:spcPct val="100000"/>
              </a:lnSpc>
              <a:spcBef>
                <a:spcPts val="0"/>
              </a:spcBef>
            </a:pPr>
            <a:r>
              <a:rPr lang="cy-GB" sz="1800" dirty="0">
                <a:solidFill>
                  <a:prstClr val="black"/>
                </a:solidFill>
                <a:latin typeface="Century Gothic" panose="020B0502020202020204"/>
              </a:rPr>
              <a:t>Wrth chwarae, dyma nhw’n dechrau codi ac adeiladu tai – arweiniodd hyn at brosiect mwy o faint – roedd modd i blant gymryd rhan mewn trafodaethau cymhleth am ffurf, maint, swm, a thrafod sut a pham, a </a:t>
            </a:r>
            <a:r>
              <a:rPr lang="cy-GB" sz="1800" dirty="0" err="1">
                <a:solidFill>
                  <a:prstClr val="black"/>
                </a:solidFill>
                <a:latin typeface="Century Gothic" panose="020B0502020202020204"/>
              </a:rPr>
              <a:t>metawybyddu</a:t>
            </a:r>
            <a:r>
              <a:rPr lang="cy-GB" sz="1800" dirty="0">
                <a:solidFill>
                  <a:prstClr val="black"/>
                </a:solidFill>
                <a:latin typeface="Century Gothic" panose="020B0502020202020204"/>
              </a:rPr>
              <a:t> meddyliau i ddatrys problemau.</a:t>
            </a:r>
          </a:p>
          <a:p>
            <a:endParaRPr lang="en-GB" dirty="0"/>
          </a:p>
        </p:txBody>
      </p:sp>
    </p:spTree>
    <p:extLst>
      <p:ext uri="{BB962C8B-B14F-4D97-AF65-F5344CB8AC3E}">
        <p14:creationId xmlns:p14="http://schemas.microsoft.com/office/powerpoint/2010/main" val="42786666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Conceptual understanding</a:t>
            </a:r>
          </a:p>
        </p:txBody>
      </p:sp>
      <p:pic>
        <p:nvPicPr>
          <p:cNvPr id="5" name="Content Placeholder 4"/>
          <p:cNvPicPr>
            <a:picLocks noGrp="1" noChangeAspect="1"/>
          </p:cNvPicPr>
          <p:nvPr>
            <p:ph idx="1"/>
          </p:nvPr>
        </p:nvPicPr>
        <p:blipFill>
          <a:blip r:embed="rId2"/>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0" y="2057400"/>
            <a:ext cx="3887788" cy="3450265"/>
          </a:xfrm>
        </p:spPr>
        <p:txBody>
          <a:bodyPr>
            <a:noAutofit/>
          </a:bodyPr>
          <a:lstStyle/>
          <a:p>
            <a:r>
              <a:rPr lang="en-GB" sz="2000" dirty="0"/>
              <a:t>Children experienced an array of complex mathematical  concepts – this can be seen in the picture.</a:t>
            </a:r>
          </a:p>
          <a:p>
            <a:r>
              <a:rPr lang="en-GB" sz="2000" dirty="0"/>
              <a:t>Through practice, hands on experiential play they were able to develop practical application of such ideas as shape size, length, amount .</a:t>
            </a:r>
          </a:p>
          <a:p>
            <a:r>
              <a:rPr lang="en-GB" sz="2000" dirty="0"/>
              <a:t>They were able through metacognition to explain and share their thoughts, solve problems offering solutions</a:t>
            </a:r>
          </a:p>
        </p:txBody>
      </p:sp>
    </p:spTree>
    <p:extLst>
      <p:ext uri="{BB962C8B-B14F-4D97-AF65-F5344CB8AC3E}">
        <p14:creationId xmlns:p14="http://schemas.microsoft.com/office/powerpoint/2010/main" val="40768079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Dealltwriaeth gysyniadol</a:t>
            </a:r>
            <a:br>
              <a:rPr lang="cy-GB" dirty="0"/>
            </a:br>
            <a:endParaRPr lang="en-GB" dirty="0"/>
          </a:p>
        </p:txBody>
      </p:sp>
      <p:pic>
        <p:nvPicPr>
          <p:cNvPr id="5" name="Content Placeholder 4"/>
          <p:cNvPicPr>
            <a:picLocks noGrp="1" noChangeAspect="1"/>
          </p:cNvPicPr>
          <p:nvPr>
            <p:ph idx="1"/>
          </p:nvPr>
        </p:nvPicPr>
        <p:blipFill>
          <a:blip r:embed="rId3"/>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148856" y="1693266"/>
            <a:ext cx="3738932" cy="3920725"/>
          </a:xfrm>
        </p:spPr>
        <p:txBody>
          <a:bodyPr/>
          <a:lstStyle/>
          <a:p>
            <a:r>
              <a:rPr lang="cy-GB" sz="2000" dirty="0"/>
              <a:t>Profodd y plant amrywiaeth o gysyniadau mathemategol – gellir gweld hyn yn y llun.</a:t>
            </a:r>
          </a:p>
          <a:p>
            <a:r>
              <a:rPr lang="cy-GB" sz="2000" dirty="0"/>
              <a:t>Trwy ymarfer, chwarae profiadol, ymarferol roedd modd iddynt ddatblygu dulliau ymarferol o ddefnyddio syniadau megis maint, hyd, swm.</a:t>
            </a:r>
          </a:p>
          <a:p>
            <a:r>
              <a:rPr lang="cy-GB" sz="2000" dirty="0"/>
              <a:t>Trwy </a:t>
            </a:r>
            <a:r>
              <a:rPr lang="cy-GB" sz="2000" dirty="0" err="1"/>
              <a:t>fetawybyddiaeth</a:t>
            </a:r>
            <a:r>
              <a:rPr lang="cy-GB" sz="2000" dirty="0"/>
              <a:t>, roedd modd iddynt esbonio a rhannu eu meddyliau, datrys problemau gan gynnig atebion.</a:t>
            </a:r>
          </a:p>
          <a:p>
            <a:endParaRPr lang="en-GB" dirty="0"/>
          </a:p>
        </p:txBody>
      </p:sp>
    </p:spTree>
    <p:extLst>
      <p:ext uri="{BB962C8B-B14F-4D97-AF65-F5344CB8AC3E}">
        <p14:creationId xmlns:p14="http://schemas.microsoft.com/office/powerpoint/2010/main" val="136332171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with symbols</a:t>
            </a:r>
          </a:p>
        </p:txBody>
      </p:sp>
      <p:pic>
        <p:nvPicPr>
          <p:cNvPr id="5" name="Content Placeholder 4"/>
          <p:cNvPicPr>
            <a:picLocks noGrp="1" noChangeAspect="1"/>
          </p:cNvPicPr>
          <p:nvPr>
            <p:ph idx="1"/>
          </p:nvPr>
        </p:nvPicPr>
        <p:blipFill>
          <a:blip r:embed="rId3"/>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170121" y="1956391"/>
            <a:ext cx="3408898" cy="3912597"/>
          </a:xfrm>
        </p:spPr>
        <p:txBody>
          <a:bodyPr/>
          <a:lstStyle/>
          <a:p>
            <a:r>
              <a:rPr lang="en-GB" sz="2400" dirty="0"/>
              <a:t>This picture demonstrates how children through practical application of solving problems within concepts that are understood can begin to make use of symbols that lay the foundations  to build  and develop greater fluidity of application .</a:t>
            </a:r>
          </a:p>
          <a:p>
            <a:endParaRPr lang="en-GB" dirty="0"/>
          </a:p>
        </p:txBody>
      </p:sp>
    </p:spTree>
    <p:extLst>
      <p:ext uri="{BB962C8B-B14F-4D97-AF65-F5344CB8AC3E}">
        <p14:creationId xmlns:p14="http://schemas.microsoft.com/office/powerpoint/2010/main" val="27188899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Cyfathrebu</a:t>
            </a:r>
            <a:r>
              <a:rPr lang="en-GB" dirty="0"/>
              <a:t> </a:t>
            </a:r>
            <a:r>
              <a:rPr lang="en-GB" dirty="0" err="1"/>
              <a:t>trwy</a:t>
            </a:r>
            <a:r>
              <a:rPr lang="en-GB" dirty="0"/>
              <a:t> </a:t>
            </a:r>
            <a:r>
              <a:rPr lang="en-GB" dirty="0" err="1"/>
              <a:t>gyfrwng</a:t>
            </a:r>
            <a:r>
              <a:rPr lang="en-GB" dirty="0"/>
              <a:t> </a:t>
            </a:r>
            <a:r>
              <a:rPr lang="en-GB" dirty="0" err="1"/>
              <a:t>symbolau</a:t>
            </a:r>
            <a:r>
              <a:rPr lang="en-GB" dirty="0"/>
              <a:t/>
            </a:r>
            <a:br>
              <a:rPr lang="en-GB" dirty="0"/>
            </a:br>
            <a:endParaRPr lang="en-GB" dirty="0"/>
          </a:p>
        </p:txBody>
      </p:sp>
      <p:pic>
        <p:nvPicPr>
          <p:cNvPr id="5" name="Content Placeholder 4"/>
          <p:cNvPicPr>
            <a:picLocks noGrp="1" noChangeAspect="1"/>
          </p:cNvPicPr>
          <p:nvPr>
            <p:ph idx="1"/>
          </p:nvPr>
        </p:nvPicPr>
        <p:blipFill>
          <a:blip r:embed="rId2"/>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180753" y="1693266"/>
            <a:ext cx="3398266" cy="4175722"/>
          </a:xfrm>
        </p:spPr>
        <p:txBody>
          <a:bodyPr/>
          <a:lstStyle/>
          <a:p>
            <a:pPr lvl="0" defTabSz="457200">
              <a:lnSpc>
                <a:spcPct val="100000"/>
              </a:lnSpc>
              <a:spcBef>
                <a:spcPts val="0"/>
              </a:spcBef>
            </a:pPr>
            <a:r>
              <a:rPr lang="cy-GB" sz="2000" dirty="0">
                <a:solidFill>
                  <a:prstClr val="black"/>
                </a:solidFill>
                <a:latin typeface="Century Gothic" panose="020B0502020202020204"/>
              </a:rPr>
              <a:t>Mae’r darlun hwn yn dangos sut mae plant, trwy ddefnyddio’n ymarferol sgiliau datrys problemau mewn cysyniadau a ddeellir, yn gallu dechrau defnyddio symbolau sy’n gosod y seiliau i adeiladu a datblygu gwell hylifrwydd wrth gymhwyso</a:t>
            </a:r>
            <a:r>
              <a:rPr lang="en-GB" sz="2000" dirty="0">
                <a:solidFill>
                  <a:prstClr val="black"/>
                </a:solidFill>
                <a:latin typeface="Century Gothic" panose="020B0502020202020204"/>
              </a:rPr>
              <a:t>.</a:t>
            </a:r>
          </a:p>
          <a:p>
            <a:endParaRPr lang="en-GB" dirty="0"/>
          </a:p>
        </p:txBody>
      </p:sp>
    </p:spTree>
    <p:extLst>
      <p:ext uri="{BB962C8B-B14F-4D97-AF65-F5344CB8AC3E}">
        <p14:creationId xmlns:p14="http://schemas.microsoft.com/office/powerpoint/2010/main" val="23093149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Strategic competence and Logical reasoning.</a:t>
            </a:r>
          </a:p>
        </p:txBody>
      </p:sp>
      <p:pic>
        <p:nvPicPr>
          <p:cNvPr id="5" name="Content Placeholder 4"/>
          <p:cNvPicPr>
            <a:picLocks noGrp="1" noChangeAspect="1"/>
          </p:cNvPicPr>
          <p:nvPr>
            <p:ph idx="1"/>
          </p:nvPr>
        </p:nvPicPr>
        <p:blipFill>
          <a:blip r:embed="rId3"/>
          <a:stretch>
            <a:fillRect/>
          </a:stretch>
        </p:blipFill>
        <p:spPr>
          <a:xfrm>
            <a:off x="3887788" y="1692029"/>
            <a:ext cx="4629150" cy="3464417"/>
          </a:xfrm>
          <a:prstGeom prst="rect">
            <a:avLst/>
          </a:prstGeom>
        </p:spPr>
      </p:pic>
      <p:sp>
        <p:nvSpPr>
          <p:cNvPr id="4" name="Text Placeholder 3"/>
          <p:cNvSpPr>
            <a:spLocks noGrp="1"/>
          </p:cNvSpPr>
          <p:nvPr>
            <p:ph type="body" sz="half" idx="2"/>
          </p:nvPr>
        </p:nvSpPr>
        <p:spPr>
          <a:xfrm>
            <a:off x="116958" y="2057400"/>
            <a:ext cx="3462061" cy="3290777"/>
          </a:xfrm>
        </p:spPr>
        <p:txBody>
          <a:bodyPr/>
          <a:lstStyle/>
          <a:p>
            <a:r>
              <a:rPr lang="en-GB" sz="2400" dirty="0"/>
              <a:t>This picture demonstrates deep conversation between young children, who again through being allowed time are able to problem solve and </a:t>
            </a:r>
            <a:r>
              <a:rPr lang="en-GB" sz="2400" dirty="0" err="1"/>
              <a:t>metacognisise</a:t>
            </a:r>
            <a:r>
              <a:rPr lang="en-GB" sz="2400" dirty="0"/>
              <a:t> their thoughts .</a:t>
            </a:r>
          </a:p>
          <a:p>
            <a:r>
              <a:rPr lang="en-GB" sz="2400" dirty="0"/>
              <a:t>This can be built upon .</a:t>
            </a:r>
          </a:p>
          <a:p>
            <a:endParaRPr lang="en-GB" dirty="0"/>
          </a:p>
        </p:txBody>
      </p:sp>
    </p:spTree>
    <p:extLst>
      <p:ext uri="{BB962C8B-B14F-4D97-AF65-F5344CB8AC3E}">
        <p14:creationId xmlns:p14="http://schemas.microsoft.com/office/powerpoint/2010/main" val="160665760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Cymhwysedd</a:t>
            </a:r>
            <a:r>
              <a:rPr lang="en-GB" dirty="0"/>
              <a:t> </a:t>
            </a:r>
            <a:r>
              <a:rPr lang="en-GB" dirty="0" err="1"/>
              <a:t>strategol</a:t>
            </a:r>
            <a:r>
              <a:rPr lang="en-GB" dirty="0"/>
              <a:t> a </a:t>
            </a:r>
            <a:r>
              <a:rPr lang="en-GB" dirty="0" err="1"/>
              <a:t>rhesymu</a:t>
            </a:r>
            <a:r>
              <a:rPr lang="en-GB" dirty="0"/>
              <a:t> </a:t>
            </a:r>
            <a:r>
              <a:rPr lang="en-GB" dirty="0" err="1"/>
              <a:t>rhesymegol</a:t>
            </a:r>
            <a:r>
              <a:rPr lang="en-GB" dirty="0"/>
              <a:t>.</a:t>
            </a:r>
            <a:br>
              <a:rPr lang="en-GB" dirty="0"/>
            </a:br>
            <a:endParaRPr lang="en-GB" dirty="0"/>
          </a:p>
        </p:txBody>
      </p:sp>
      <p:pic>
        <p:nvPicPr>
          <p:cNvPr id="5" name="Content Placeholder 4"/>
          <p:cNvPicPr>
            <a:picLocks noGrp="1" noChangeAspect="1"/>
          </p:cNvPicPr>
          <p:nvPr>
            <p:ph idx="1"/>
          </p:nvPr>
        </p:nvPicPr>
        <p:blipFill>
          <a:blip r:embed="rId2"/>
          <a:stretch>
            <a:fillRect/>
          </a:stretch>
        </p:blipFill>
        <p:spPr>
          <a:xfrm>
            <a:off x="3887788" y="1692029"/>
            <a:ext cx="4629150" cy="3464417"/>
          </a:xfrm>
          <a:prstGeom prst="rect">
            <a:avLst/>
          </a:prstGeom>
        </p:spPr>
      </p:pic>
      <p:sp>
        <p:nvSpPr>
          <p:cNvPr id="4" name="Text Placeholder 3"/>
          <p:cNvSpPr>
            <a:spLocks noGrp="1"/>
          </p:cNvSpPr>
          <p:nvPr>
            <p:ph type="body" sz="half" idx="2"/>
          </p:nvPr>
        </p:nvSpPr>
        <p:spPr>
          <a:xfrm>
            <a:off x="170121" y="1692029"/>
            <a:ext cx="3408898" cy="4176959"/>
          </a:xfrm>
        </p:spPr>
        <p:txBody>
          <a:bodyPr/>
          <a:lstStyle/>
          <a:p>
            <a:r>
              <a:rPr lang="en-GB" sz="2400" dirty="0" err="1"/>
              <a:t>Mae’r</a:t>
            </a:r>
            <a:r>
              <a:rPr lang="en-GB" sz="2400" dirty="0"/>
              <a:t> </a:t>
            </a:r>
            <a:r>
              <a:rPr lang="en-GB" sz="2400" dirty="0" err="1"/>
              <a:t>darlun</a:t>
            </a:r>
            <a:r>
              <a:rPr lang="en-GB" sz="2400" dirty="0"/>
              <a:t> </a:t>
            </a:r>
            <a:r>
              <a:rPr lang="en-GB" sz="2400" dirty="0" err="1"/>
              <a:t>hwn</a:t>
            </a:r>
            <a:r>
              <a:rPr lang="en-GB" sz="2400" dirty="0"/>
              <a:t> </a:t>
            </a:r>
            <a:r>
              <a:rPr lang="en-GB" sz="2400" dirty="0" err="1"/>
              <a:t>yn</a:t>
            </a:r>
            <a:r>
              <a:rPr lang="en-GB" sz="2400" dirty="0"/>
              <a:t> </a:t>
            </a:r>
            <a:r>
              <a:rPr lang="en-GB" sz="2400" dirty="0" err="1"/>
              <a:t>dangos</a:t>
            </a:r>
            <a:r>
              <a:rPr lang="en-GB" sz="2400" dirty="0"/>
              <a:t> </a:t>
            </a:r>
            <a:r>
              <a:rPr lang="en-GB" sz="2400" dirty="0" err="1"/>
              <a:t>yn</a:t>
            </a:r>
            <a:r>
              <a:rPr lang="en-GB" sz="2400" dirty="0"/>
              <a:t> </a:t>
            </a:r>
            <a:r>
              <a:rPr lang="en-GB" sz="2400" dirty="0" err="1"/>
              <a:t>dangos</a:t>
            </a:r>
            <a:r>
              <a:rPr lang="en-GB" sz="2400" dirty="0"/>
              <a:t> </a:t>
            </a:r>
            <a:r>
              <a:rPr lang="en-GB" sz="2400" dirty="0" err="1"/>
              <a:t>sgwrs</a:t>
            </a:r>
            <a:r>
              <a:rPr lang="en-GB" sz="2400" dirty="0"/>
              <a:t> </a:t>
            </a:r>
            <a:r>
              <a:rPr lang="en-GB" sz="2400" dirty="0" err="1"/>
              <a:t>ddofn</a:t>
            </a:r>
            <a:r>
              <a:rPr lang="en-GB" sz="2400" dirty="0"/>
              <a:t> </a:t>
            </a:r>
            <a:r>
              <a:rPr lang="en-GB" sz="2400" dirty="0" err="1"/>
              <a:t>rhwng</a:t>
            </a:r>
            <a:r>
              <a:rPr lang="en-GB" sz="2400" dirty="0"/>
              <a:t> plant </a:t>
            </a:r>
            <a:r>
              <a:rPr lang="en-GB" sz="2400" dirty="0" err="1"/>
              <a:t>ifanc</a:t>
            </a:r>
            <a:r>
              <a:rPr lang="en-GB" sz="2400" dirty="0"/>
              <a:t>, </a:t>
            </a:r>
            <a:r>
              <a:rPr lang="en-GB" sz="2400" dirty="0" err="1"/>
              <a:t>sydd</a:t>
            </a:r>
            <a:r>
              <a:rPr lang="en-GB" sz="2400" dirty="0"/>
              <a:t> </a:t>
            </a:r>
            <a:r>
              <a:rPr lang="en-GB" sz="2400" dirty="0" err="1"/>
              <a:t>unwaith</a:t>
            </a:r>
            <a:r>
              <a:rPr lang="en-GB" sz="2400" dirty="0"/>
              <a:t> </a:t>
            </a:r>
            <a:r>
              <a:rPr lang="en-GB" sz="2400" dirty="0" err="1"/>
              <a:t>eto</a:t>
            </a:r>
            <a:r>
              <a:rPr lang="en-GB" sz="2400" dirty="0"/>
              <a:t> </a:t>
            </a:r>
            <a:r>
              <a:rPr lang="en-GB" sz="2400" dirty="0" err="1"/>
              <a:t>trwy</a:t>
            </a:r>
            <a:r>
              <a:rPr lang="en-GB" sz="2400" dirty="0"/>
              <a:t> </a:t>
            </a:r>
            <a:r>
              <a:rPr lang="en-GB" sz="2400" dirty="0" err="1"/>
              <a:t>gael</a:t>
            </a:r>
            <a:r>
              <a:rPr lang="en-GB" sz="2400" dirty="0"/>
              <a:t> </a:t>
            </a:r>
            <a:r>
              <a:rPr lang="en-GB" sz="2400" dirty="0" err="1"/>
              <a:t>amser</a:t>
            </a:r>
            <a:r>
              <a:rPr lang="en-GB" sz="2400" dirty="0"/>
              <a:t> </a:t>
            </a:r>
            <a:r>
              <a:rPr lang="en-GB" sz="2400" dirty="0" err="1"/>
              <a:t>yn</a:t>
            </a:r>
            <a:r>
              <a:rPr lang="en-GB" sz="2400" dirty="0"/>
              <a:t> </a:t>
            </a:r>
            <a:r>
              <a:rPr lang="en-GB" sz="2400" dirty="0" err="1"/>
              <a:t>gallu</a:t>
            </a:r>
            <a:r>
              <a:rPr lang="en-GB" sz="2400" dirty="0"/>
              <a:t> </a:t>
            </a:r>
            <a:r>
              <a:rPr lang="en-GB" sz="2400" dirty="0" err="1"/>
              <a:t>datrys</a:t>
            </a:r>
            <a:r>
              <a:rPr lang="en-GB" sz="2400" dirty="0"/>
              <a:t> </a:t>
            </a:r>
            <a:r>
              <a:rPr lang="en-GB" sz="2400" dirty="0" err="1"/>
              <a:t>problemau</a:t>
            </a:r>
            <a:r>
              <a:rPr lang="en-GB" sz="2400" dirty="0"/>
              <a:t> a </a:t>
            </a:r>
            <a:r>
              <a:rPr lang="en-GB" sz="2400" dirty="0" err="1"/>
              <a:t>metawybyddu</a:t>
            </a:r>
            <a:r>
              <a:rPr lang="en-GB" sz="2400" dirty="0"/>
              <a:t> </a:t>
            </a:r>
            <a:r>
              <a:rPr lang="en-GB" sz="2400" dirty="0" err="1"/>
              <a:t>eu</a:t>
            </a:r>
            <a:r>
              <a:rPr lang="en-GB" sz="2400" dirty="0"/>
              <a:t> </a:t>
            </a:r>
            <a:r>
              <a:rPr lang="en-GB" sz="2400" dirty="0" err="1"/>
              <a:t>meddyliau</a:t>
            </a:r>
            <a:r>
              <a:rPr lang="en-GB" sz="2400" dirty="0"/>
              <a:t>.</a:t>
            </a:r>
          </a:p>
          <a:p>
            <a:r>
              <a:rPr lang="en-GB" sz="2400" dirty="0" err="1"/>
              <a:t>Gellir</a:t>
            </a:r>
            <a:r>
              <a:rPr lang="en-GB" sz="2400" dirty="0"/>
              <a:t> </a:t>
            </a:r>
            <a:r>
              <a:rPr lang="en-GB" sz="2400" dirty="0" err="1"/>
              <a:t>adeiladu</a:t>
            </a:r>
            <a:r>
              <a:rPr lang="en-GB" sz="2400" dirty="0"/>
              <a:t> </a:t>
            </a:r>
            <a:r>
              <a:rPr lang="en-GB" sz="2400" dirty="0" err="1"/>
              <a:t>ar</a:t>
            </a:r>
            <a:r>
              <a:rPr lang="en-GB" sz="2400" dirty="0"/>
              <a:t> </a:t>
            </a:r>
            <a:r>
              <a:rPr lang="en-GB" sz="2400" dirty="0" err="1"/>
              <a:t>hyn</a:t>
            </a:r>
            <a:r>
              <a:rPr lang="en-GB" sz="2400" dirty="0"/>
              <a:t>.</a:t>
            </a:r>
          </a:p>
          <a:p>
            <a:endParaRPr lang="en-GB" dirty="0"/>
          </a:p>
        </p:txBody>
      </p:sp>
    </p:spTree>
    <p:extLst>
      <p:ext uri="{BB962C8B-B14F-4D97-AF65-F5344CB8AC3E}">
        <p14:creationId xmlns:p14="http://schemas.microsoft.com/office/powerpoint/2010/main" val="26479711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839972"/>
          </a:xfrm>
        </p:spPr>
        <p:txBody>
          <a:bodyPr/>
          <a:lstStyle/>
          <a:p>
            <a:r>
              <a:rPr lang="en-GB" dirty="0"/>
              <a:t>Fluency</a:t>
            </a:r>
          </a:p>
        </p:txBody>
      </p:sp>
      <p:pic>
        <p:nvPicPr>
          <p:cNvPr id="5" name="Content Placeholder 4"/>
          <p:cNvPicPr>
            <a:picLocks noGrp="1" noChangeAspect="1"/>
          </p:cNvPicPr>
          <p:nvPr>
            <p:ph idx="1"/>
          </p:nvPr>
        </p:nvPicPr>
        <p:blipFill>
          <a:blip r:embed="rId2"/>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116958" y="1531088"/>
            <a:ext cx="3487479" cy="4295554"/>
          </a:xfrm>
        </p:spPr>
        <p:txBody>
          <a:bodyPr>
            <a:normAutofit lnSpcReduction="10000"/>
          </a:bodyPr>
          <a:lstStyle/>
          <a:p>
            <a:r>
              <a:rPr lang="en-GB" sz="2400" dirty="0"/>
              <a:t>Children that are allowed time and space to try out, fail, try again and succeed.</a:t>
            </a:r>
          </a:p>
          <a:p>
            <a:r>
              <a:rPr lang="en-GB" sz="2400" dirty="0"/>
              <a:t>Revisit and change develop and embrace challenge as a positive aspect of their learning.</a:t>
            </a:r>
          </a:p>
          <a:p>
            <a:r>
              <a:rPr lang="en-GB" sz="2400" dirty="0"/>
              <a:t>This skill is important in supporting young children to remember facts, relationships and techniques.</a:t>
            </a:r>
          </a:p>
          <a:p>
            <a:endParaRPr lang="en-GB" dirty="0"/>
          </a:p>
        </p:txBody>
      </p:sp>
    </p:spTree>
    <p:extLst>
      <p:ext uri="{BB962C8B-B14F-4D97-AF65-F5344CB8AC3E}">
        <p14:creationId xmlns:p14="http://schemas.microsoft.com/office/powerpoint/2010/main" val="11063756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723014"/>
          </a:xfrm>
        </p:spPr>
        <p:txBody>
          <a:bodyPr/>
          <a:lstStyle/>
          <a:p>
            <a:r>
              <a:rPr lang="en-GB" dirty="0" err="1"/>
              <a:t>Rhwyddineb</a:t>
            </a:r>
            <a:endParaRPr lang="en-GB" dirty="0"/>
          </a:p>
        </p:txBody>
      </p:sp>
      <p:pic>
        <p:nvPicPr>
          <p:cNvPr id="5" name="Content Placeholder 4"/>
          <p:cNvPicPr>
            <a:picLocks noGrp="1" noChangeAspect="1"/>
          </p:cNvPicPr>
          <p:nvPr>
            <p:ph idx="1"/>
          </p:nvPr>
        </p:nvPicPr>
        <p:blipFill>
          <a:blip r:embed="rId2"/>
          <a:stretch>
            <a:fillRect/>
          </a:stretch>
        </p:blipFill>
        <p:spPr>
          <a:xfrm>
            <a:off x="3887788" y="1693266"/>
            <a:ext cx="4629150" cy="3461942"/>
          </a:xfrm>
          <a:prstGeom prst="rect">
            <a:avLst/>
          </a:prstGeom>
        </p:spPr>
      </p:pic>
      <p:sp>
        <p:nvSpPr>
          <p:cNvPr id="4" name="Text Placeholder 3"/>
          <p:cNvSpPr>
            <a:spLocks noGrp="1"/>
          </p:cNvSpPr>
          <p:nvPr>
            <p:ph type="body" sz="half" idx="2"/>
          </p:nvPr>
        </p:nvSpPr>
        <p:spPr>
          <a:xfrm>
            <a:off x="180753" y="1254642"/>
            <a:ext cx="3398266" cy="4614346"/>
          </a:xfrm>
        </p:spPr>
        <p:txBody>
          <a:bodyPr>
            <a:normAutofit lnSpcReduction="10000"/>
          </a:bodyPr>
          <a:lstStyle/>
          <a:p>
            <a:r>
              <a:rPr lang="en-GB" sz="2400" dirty="0"/>
              <a:t>Mae plant </a:t>
            </a:r>
            <a:r>
              <a:rPr lang="en-GB" sz="2400" dirty="0" err="1"/>
              <a:t>sy’n</a:t>
            </a:r>
            <a:r>
              <a:rPr lang="en-GB" sz="2400" dirty="0"/>
              <a:t> </a:t>
            </a:r>
            <a:r>
              <a:rPr lang="en-GB" sz="2400" dirty="0" err="1"/>
              <a:t>cael</a:t>
            </a:r>
            <a:r>
              <a:rPr lang="en-GB" sz="2400" dirty="0"/>
              <a:t> </a:t>
            </a:r>
            <a:r>
              <a:rPr lang="en-GB" sz="2400" dirty="0" err="1"/>
              <a:t>amser</a:t>
            </a:r>
            <a:r>
              <a:rPr lang="en-GB" sz="2400" dirty="0"/>
              <a:t> a </a:t>
            </a:r>
            <a:r>
              <a:rPr lang="en-GB" sz="2400" dirty="0" err="1"/>
              <a:t>lle</a:t>
            </a:r>
            <a:r>
              <a:rPr lang="en-GB" sz="2400" dirty="0"/>
              <a:t> </a:t>
            </a:r>
            <a:r>
              <a:rPr lang="en-GB" sz="2400" dirty="0" err="1"/>
              <a:t>i</a:t>
            </a:r>
            <a:r>
              <a:rPr lang="en-GB" sz="2400" dirty="0"/>
              <a:t> </a:t>
            </a:r>
            <a:r>
              <a:rPr lang="en-GB" sz="2400" dirty="0" err="1"/>
              <a:t>arbrofi</a:t>
            </a:r>
            <a:r>
              <a:rPr lang="en-GB" sz="2400" dirty="0"/>
              <a:t>, </a:t>
            </a:r>
            <a:r>
              <a:rPr lang="en-GB" sz="2400" dirty="0" err="1"/>
              <a:t>yn</a:t>
            </a:r>
            <a:r>
              <a:rPr lang="en-GB" sz="2400" dirty="0"/>
              <a:t> </a:t>
            </a:r>
            <a:r>
              <a:rPr lang="en-GB" sz="2400" dirty="0" err="1"/>
              <a:t>methu</a:t>
            </a:r>
            <a:r>
              <a:rPr lang="en-GB" sz="2400" dirty="0"/>
              <a:t>, </a:t>
            </a:r>
            <a:r>
              <a:rPr lang="en-GB" sz="2400" dirty="0" err="1"/>
              <a:t>yn</a:t>
            </a:r>
            <a:r>
              <a:rPr lang="en-GB" sz="2400" dirty="0"/>
              <a:t> </a:t>
            </a:r>
            <a:r>
              <a:rPr lang="en-GB" sz="2400" dirty="0" err="1"/>
              <a:t>rhoi</a:t>
            </a:r>
            <a:r>
              <a:rPr lang="en-GB" sz="2400" dirty="0"/>
              <a:t> </a:t>
            </a:r>
            <a:r>
              <a:rPr lang="en-GB" sz="2400" dirty="0" err="1"/>
              <a:t>cynnig</a:t>
            </a:r>
            <a:r>
              <a:rPr lang="en-GB" sz="2400" dirty="0"/>
              <a:t> </a:t>
            </a:r>
            <a:r>
              <a:rPr lang="en-GB" sz="2400" dirty="0" err="1"/>
              <a:t>arall</a:t>
            </a:r>
            <a:r>
              <a:rPr lang="en-GB" sz="2400" dirty="0"/>
              <a:t> </a:t>
            </a:r>
            <a:r>
              <a:rPr lang="en-GB" sz="2400" dirty="0" err="1"/>
              <a:t>arni</a:t>
            </a:r>
            <a:r>
              <a:rPr lang="en-GB" sz="2400" dirty="0"/>
              <a:t> ac </a:t>
            </a:r>
            <a:r>
              <a:rPr lang="en-GB" sz="2400" dirty="0" err="1"/>
              <a:t>yn</a:t>
            </a:r>
            <a:r>
              <a:rPr lang="en-GB" sz="2400" dirty="0"/>
              <a:t> </a:t>
            </a:r>
            <a:r>
              <a:rPr lang="en-GB" sz="2400" dirty="0" err="1"/>
              <a:t>llwyddo</a:t>
            </a:r>
            <a:r>
              <a:rPr lang="en-GB" sz="2400" dirty="0"/>
              <a:t>.</a:t>
            </a:r>
          </a:p>
          <a:p>
            <a:r>
              <a:rPr lang="en-GB" sz="2400" dirty="0" err="1"/>
              <a:t>Mynd</a:t>
            </a:r>
            <a:r>
              <a:rPr lang="en-GB" sz="2400" dirty="0"/>
              <a:t> </a:t>
            </a:r>
            <a:r>
              <a:rPr lang="en-GB" sz="2400" dirty="0" err="1"/>
              <a:t>yn</a:t>
            </a:r>
            <a:r>
              <a:rPr lang="en-GB" sz="2400" dirty="0"/>
              <a:t> </a:t>
            </a:r>
            <a:r>
              <a:rPr lang="en-GB" sz="2400" dirty="0" err="1"/>
              <a:t>ôl</a:t>
            </a:r>
            <a:r>
              <a:rPr lang="en-GB" sz="2400" dirty="0"/>
              <a:t> a </a:t>
            </a:r>
            <a:r>
              <a:rPr lang="en-GB" sz="2400" dirty="0" err="1"/>
              <a:t>newid</a:t>
            </a:r>
            <a:r>
              <a:rPr lang="en-GB" sz="2400" dirty="0"/>
              <a:t>, </a:t>
            </a:r>
            <a:r>
              <a:rPr lang="en-GB" sz="2400" dirty="0" err="1"/>
              <a:t>datblygu</a:t>
            </a:r>
            <a:r>
              <a:rPr lang="en-GB" sz="2400" dirty="0"/>
              <a:t> a </a:t>
            </a:r>
            <a:r>
              <a:rPr lang="en-GB" sz="2400" dirty="0" err="1"/>
              <a:t>chofleidio</a:t>
            </a:r>
            <a:r>
              <a:rPr lang="en-GB" sz="2400" dirty="0"/>
              <a:t> her </a:t>
            </a:r>
            <a:r>
              <a:rPr lang="en-GB" sz="2400" dirty="0" err="1"/>
              <a:t>yn</a:t>
            </a:r>
            <a:r>
              <a:rPr lang="en-GB" sz="2400" dirty="0"/>
              <a:t> </a:t>
            </a:r>
            <a:r>
              <a:rPr lang="en-GB" sz="2400" dirty="0" err="1"/>
              <a:t>agwedd</a:t>
            </a:r>
            <a:r>
              <a:rPr lang="en-GB" sz="2400" dirty="0"/>
              <a:t> </a:t>
            </a:r>
            <a:r>
              <a:rPr lang="en-GB" sz="2400" dirty="0" err="1"/>
              <a:t>gadarnhaol</a:t>
            </a:r>
            <a:r>
              <a:rPr lang="en-GB" sz="2400" dirty="0"/>
              <a:t> </a:t>
            </a:r>
            <a:r>
              <a:rPr lang="en-GB" sz="2400" dirty="0" err="1"/>
              <a:t>ar</a:t>
            </a:r>
            <a:r>
              <a:rPr lang="en-GB" sz="2400" dirty="0"/>
              <a:t> </a:t>
            </a:r>
            <a:r>
              <a:rPr lang="en-GB" sz="2400" dirty="0" err="1"/>
              <a:t>yr</a:t>
            </a:r>
            <a:r>
              <a:rPr lang="en-GB" sz="2400" dirty="0"/>
              <a:t> </a:t>
            </a:r>
            <a:r>
              <a:rPr lang="en-GB" sz="2400" dirty="0" err="1"/>
              <a:t>hyn</a:t>
            </a:r>
            <a:r>
              <a:rPr lang="en-GB" sz="2400" dirty="0"/>
              <a:t> a </a:t>
            </a:r>
            <a:r>
              <a:rPr lang="en-GB" sz="2400" dirty="0" err="1"/>
              <a:t>ddysgant</a:t>
            </a:r>
            <a:r>
              <a:rPr lang="en-GB" sz="2400" dirty="0"/>
              <a:t>.</a:t>
            </a:r>
          </a:p>
          <a:p>
            <a:r>
              <a:rPr lang="en-GB" sz="2400" dirty="0" err="1"/>
              <a:t>Mae’r</a:t>
            </a:r>
            <a:r>
              <a:rPr lang="en-GB" sz="2400" dirty="0"/>
              <a:t> </a:t>
            </a:r>
            <a:r>
              <a:rPr lang="en-GB" sz="2400" dirty="0" err="1"/>
              <a:t>sgil</a:t>
            </a:r>
            <a:r>
              <a:rPr lang="en-GB" sz="2400" dirty="0"/>
              <a:t> hon </a:t>
            </a:r>
            <a:r>
              <a:rPr lang="en-GB" sz="2400" dirty="0" err="1"/>
              <a:t>yn</a:t>
            </a:r>
            <a:r>
              <a:rPr lang="en-GB" sz="2400" dirty="0"/>
              <a:t> </a:t>
            </a:r>
            <a:r>
              <a:rPr lang="en-GB" sz="2400" dirty="0" err="1"/>
              <a:t>bwysig</a:t>
            </a:r>
            <a:r>
              <a:rPr lang="en-GB" sz="2400" dirty="0"/>
              <a:t> </a:t>
            </a:r>
            <a:r>
              <a:rPr lang="en-GB" sz="2400" dirty="0" err="1"/>
              <a:t>wrth</a:t>
            </a:r>
            <a:r>
              <a:rPr lang="en-GB" sz="2400" dirty="0"/>
              <a:t> </a:t>
            </a:r>
            <a:r>
              <a:rPr lang="en-GB" sz="2400" dirty="0" err="1"/>
              <a:t>helpu</a:t>
            </a:r>
            <a:r>
              <a:rPr lang="en-GB" sz="2400" dirty="0"/>
              <a:t> plant </a:t>
            </a:r>
            <a:r>
              <a:rPr lang="en-GB" sz="2400" dirty="0" err="1"/>
              <a:t>ifanc</a:t>
            </a:r>
            <a:r>
              <a:rPr lang="en-GB" sz="2400" dirty="0"/>
              <a:t> </a:t>
            </a:r>
            <a:r>
              <a:rPr lang="en-GB" sz="2400" dirty="0" err="1"/>
              <a:t>i</a:t>
            </a:r>
            <a:r>
              <a:rPr lang="en-GB" sz="2400" dirty="0"/>
              <a:t> gofio </a:t>
            </a:r>
            <a:r>
              <a:rPr lang="en-GB" sz="2400" dirty="0" err="1"/>
              <a:t>ffeithiau</a:t>
            </a:r>
            <a:r>
              <a:rPr lang="en-GB" sz="2400" dirty="0"/>
              <a:t>, </a:t>
            </a:r>
            <a:r>
              <a:rPr lang="en-GB" sz="2400" dirty="0" err="1"/>
              <a:t>perthnasoedd</a:t>
            </a:r>
            <a:r>
              <a:rPr lang="en-GB" sz="2400" dirty="0"/>
              <a:t> a </a:t>
            </a:r>
            <a:r>
              <a:rPr lang="en-GB" sz="2400" dirty="0" err="1"/>
              <a:t>thechnegau</a:t>
            </a:r>
            <a:r>
              <a:rPr lang="en-GB" sz="2400" dirty="0"/>
              <a:t>.</a:t>
            </a:r>
          </a:p>
          <a:p>
            <a:endParaRPr lang="en-GB" dirty="0"/>
          </a:p>
        </p:txBody>
      </p:sp>
    </p:spTree>
    <p:extLst>
      <p:ext uri="{BB962C8B-B14F-4D97-AF65-F5344CB8AC3E}">
        <p14:creationId xmlns:p14="http://schemas.microsoft.com/office/powerpoint/2010/main" val="179861463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23702"/>
          </a:xfrm>
        </p:spPr>
        <p:txBody>
          <a:bodyPr>
            <a:normAutofit fontScale="90000"/>
          </a:bodyPr>
          <a:lstStyle/>
          <a:p>
            <a:r>
              <a:rPr lang="en-GB" dirty="0" err="1"/>
              <a:t>Storiâu</a:t>
            </a:r>
            <a:r>
              <a:rPr lang="en-GB" dirty="0"/>
              <a:t> / Stories</a:t>
            </a:r>
          </a:p>
        </p:txBody>
      </p:sp>
      <p:sp>
        <p:nvSpPr>
          <p:cNvPr id="3" name="Rectangle 2"/>
          <p:cNvSpPr/>
          <p:nvPr/>
        </p:nvSpPr>
        <p:spPr>
          <a:xfrm>
            <a:off x="287079" y="988830"/>
            <a:ext cx="6570921" cy="4685898"/>
          </a:xfrm>
          <a:prstGeom prst="rect">
            <a:avLst/>
          </a:prstGeom>
        </p:spPr>
        <p:txBody>
          <a:bodyPr wrap="square">
            <a:spAutoFit/>
          </a:bodyPr>
          <a:lstStyle/>
          <a:p>
            <a:pPr marL="182880" lvl="0" indent="-182880">
              <a:spcBef>
                <a:spcPts val="900"/>
              </a:spcBef>
              <a:buClr>
                <a:prstClr val="black">
                  <a:lumMod val="85000"/>
                  <a:lumOff val="15000"/>
                </a:prstClr>
              </a:buClr>
              <a:buFont typeface="Garamond" pitchFamily="18" charset="0"/>
              <a:buChar char="◦"/>
            </a:pPr>
            <a:r>
              <a:rPr lang="en-GB" dirty="0">
                <a:solidFill>
                  <a:prstClr val="black"/>
                </a:solidFill>
                <a:latin typeface="Century Gothic" panose="020B0502020202020204"/>
              </a:rPr>
              <a:t>Y </a:t>
            </a:r>
            <a:r>
              <a:rPr lang="en-GB" dirty="0" smtClean="0">
                <a:solidFill>
                  <a:prstClr val="black"/>
                </a:solidFill>
                <a:latin typeface="Century Gothic" panose="020B0502020202020204"/>
              </a:rPr>
              <a:t>Tri </a:t>
            </a:r>
            <a:r>
              <a:rPr lang="en-GB" dirty="0" err="1" smtClean="0">
                <a:solidFill>
                  <a:prstClr val="black"/>
                </a:solidFill>
                <a:latin typeface="Century Gothic" panose="020B0502020202020204"/>
              </a:rPr>
              <a:t>Mochyn</a:t>
            </a:r>
            <a:r>
              <a:rPr lang="en-GB" dirty="0" smtClean="0">
                <a:solidFill>
                  <a:prstClr val="black"/>
                </a:solidFill>
                <a:latin typeface="Century Gothic" panose="020B0502020202020204"/>
              </a:rPr>
              <a:t> </a:t>
            </a:r>
            <a:r>
              <a:rPr lang="en-GB" dirty="0">
                <a:solidFill>
                  <a:prstClr val="black"/>
                </a:solidFill>
                <a:latin typeface="Century Gothic" panose="020B0502020202020204"/>
              </a:rPr>
              <a:t>Bach - </a:t>
            </a:r>
            <a:r>
              <a:rPr lang="en-GB" dirty="0" err="1">
                <a:solidFill>
                  <a:prstClr val="black"/>
                </a:solidFill>
                <a:latin typeface="Century Gothic" panose="020B0502020202020204"/>
              </a:rPr>
              <a:t>Rhifo</a:t>
            </a:r>
            <a:endParaRPr lang="en-GB" dirty="0">
              <a:solidFill>
                <a:prstClr val="black"/>
              </a:solidFill>
              <a:latin typeface="Century Gothic" panose="020B0502020202020204"/>
            </a:endParaRPr>
          </a:p>
          <a:p>
            <a:pPr marL="182880" lvl="0" indent="-182880">
              <a:spcBef>
                <a:spcPts val="900"/>
              </a:spcBef>
              <a:buClr>
                <a:prstClr val="black">
                  <a:lumMod val="85000"/>
                  <a:lumOff val="15000"/>
                </a:prstClr>
              </a:buClr>
              <a:buFont typeface="Garamond" pitchFamily="18" charset="0"/>
              <a:buChar char="◦"/>
            </a:pPr>
            <a:r>
              <a:rPr lang="en-GB" dirty="0">
                <a:solidFill>
                  <a:srgbClr val="002060"/>
                </a:solidFill>
                <a:latin typeface="Century Gothic" panose="020B0502020202020204"/>
              </a:rPr>
              <a:t>Three little Pigs - Counting</a:t>
            </a:r>
          </a:p>
          <a:p>
            <a:pPr marL="182880" lvl="0" indent="-182880">
              <a:spcBef>
                <a:spcPts val="900"/>
              </a:spcBef>
              <a:buClr>
                <a:prstClr val="black">
                  <a:lumMod val="85000"/>
                  <a:lumOff val="15000"/>
                </a:prstClr>
              </a:buClr>
              <a:buFont typeface="Garamond" pitchFamily="18" charset="0"/>
              <a:buChar char="◦"/>
            </a:pPr>
            <a:r>
              <a:rPr lang="en-GB" dirty="0">
                <a:solidFill>
                  <a:prstClr val="black"/>
                </a:solidFill>
                <a:latin typeface="Century Gothic" panose="020B0502020202020204"/>
              </a:rPr>
              <a:t>Elen </a:t>
            </a:r>
            <a:r>
              <a:rPr lang="en-GB" dirty="0" err="1">
                <a:solidFill>
                  <a:prstClr val="black"/>
                </a:solidFill>
                <a:latin typeface="Century Gothic" panose="020B0502020202020204"/>
              </a:rPr>
              <a:t>Benfelen</a:t>
            </a:r>
            <a:r>
              <a:rPr lang="en-GB" dirty="0">
                <a:solidFill>
                  <a:prstClr val="black"/>
                </a:solidFill>
                <a:latin typeface="Century Gothic" panose="020B0502020202020204"/>
              </a:rPr>
              <a:t> </a:t>
            </a:r>
            <a:r>
              <a:rPr lang="en-GB" dirty="0" err="1">
                <a:solidFill>
                  <a:prstClr val="black"/>
                </a:solidFill>
                <a:latin typeface="Century Gothic" panose="020B0502020202020204"/>
              </a:rPr>
              <a:t>a’r</a:t>
            </a:r>
            <a:r>
              <a:rPr lang="en-GB" dirty="0">
                <a:solidFill>
                  <a:prstClr val="black"/>
                </a:solidFill>
                <a:latin typeface="Century Gothic" panose="020B0502020202020204"/>
              </a:rPr>
              <a:t> tri </a:t>
            </a:r>
            <a:r>
              <a:rPr lang="en-GB" dirty="0" err="1">
                <a:solidFill>
                  <a:prstClr val="black"/>
                </a:solidFill>
                <a:latin typeface="Century Gothic" panose="020B0502020202020204"/>
              </a:rPr>
              <a:t>arth</a:t>
            </a:r>
            <a:r>
              <a:rPr lang="en-GB" dirty="0">
                <a:solidFill>
                  <a:prstClr val="black"/>
                </a:solidFill>
                <a:latin typeface="Century Gothic" panose="020B0502020202020204"/>
              </a:rPr>
              <a:t> – </a:t>
            </a:r>
            <a:r>
              <a:rPr lang="en-GB" dirty="0" err="1">
                <a:solidFill>
                  <a:prstClr val="black"/>
                </a:solidFill>
                <a:latin typeface="Century Gothic" panose="020B0502020202020204"/>
              </a:rPr>
              <a:t>Rhifo</a:t>
            </a:r>
            <a:r>
              <a:rPr lang="en-GB" dirty="0">
                <a:solidFill>
                  <a:prstClr val="black"/>
                </a:solidFill>
                <a:latin typeface="Century Gothic" panose="020B0502020202020204"/>
              </a:rPr>
              <a:t> a </a:t>
            </a:r>
            <a:r>
              <a:rPr lang="en-GB" dirty="0" err="1">
                <a:solidFill>
                  <a:prstClr val="black"/>
                </a:solidFill>
                <a:latin typeface="Century Gothic" panose="020B0502020202020204"/>
              </a:rPr>
              <a:t>phatrymau</a:t>
            </a:r>
            <a:endParaRPr lang="en-GB" dirty="0">
              <a:solidFill>
                <a:prstClr val="black"/>
              </a:solidFill>
              <a:latin typeface="Century Gothic" panose="020B0502020202020204"/>
            </a:endParaRPr>
          </a:p>
          <a:p>
            <a:pPr marL="182880" lvl="0" indent="-182880">
              <a:spcBef>
                <a:spcPts val="900"/>
              </a:spcBef>
              <a:buClr>
                <a:prstClr val="black">
                  <a:lumMod val="85000"/>
                  <a:lumOff val="15000"/>
                </a:prstClr>
              </a:buClr>
              <a:buFont typeface="Garamond" pitchFamily="18" charset="0"/>
              <a:buChar char="◦"/>
            </a:pPr>
            <a:r>
              <a:rPr lang="en-GB" dirty="0">
                <a:solidFill>
                  <a:srgbClr val="002060"/>
                </a:solidFill>
                <a:latin typeface="Century Gothic" panose="020B0502020202020204"/>
              </a:rPr>
              <a:t>Goldilocks and the three bears – Counting and patterns</a:t>
            </a:r>
          </a:p>
          <a:p>
            <a:pPr marL="182880" lvl="0" indent="-182880">
              <a:spcBef>
                <a:spcPts val="900"/>
              </a:spcBef>
              <a:buClr>
                <a:prstClr val="black">
                  <a:lumMod val="85000"/>
                  <a:lumOff val="15000"/>
                </a:prstClr>
              </a:buClr>
              <a:buFont typeface="Garamond" pitchFamily="18" charset="0"/>
              <a:buChar char="◦"/>
            </a:pPr>
            <a:r>
              <a:rPr lang="en-GB" dirty="0">
                <a:solidFill>
                  <a:prstClr val="black"/>
                </a:solidFill>
                <a:latin typeface="Century Gothic" panose="020B0502020202020204"/>
              </a:rPr>
              <a:t>The bad tempered ladybird - Time</a:t>
            </a:r>
          </a:p>
          <a:p>
            <a:pPr marL="182880" lvl="0" indent="-182880">
              <a:spcBef>
                <a:spcPts val="900"/>
              </a:spcBef>
              <a:buClr>
                <a:prstClr val="black">
                  <a:lumMod val="85000"/>
                  <a:lumOff val="15000"/>
                </a:prstClr>
              </a:buClr>
              <a:buFont typeface="Garamond" pitchFamily="18" charset="0"/>
              <a:buChar char="◦"/>
            </a:pPr>
            <a:r>
              <a:rPr lang="en-GB" dirty="0">
                <a:solidFill>
                  <a:prstClr val="black"/>
                </a:solidFill>
                <a:latin typeface="Century Gothic" panose="020B0502020202020204"/>
              </a:rPr>
              <a:t>Y </a:t>
            </a:r>
            <a:r>
              <a:rPr lang="en-GB" dirty="0" err="1">
                <a:solidFill>
                  <a:prstClr val="black"/>
                </a:solidFill>
                <a:latin typeface="Century Gothic" panose="020B0502020202020204"/>
              </a:rPr>
              <a:t>lindysyn</a:t>
            </a:r>
            <a:r>
              <a:rPr lang="en-GB" dirty="0">
                <a:solidFill>
                  <a:prstClr val="black"/>
                </a:solidFill>
                <a:latin typeface="Century Gothic" panose="020B0502020202020204"/>
              </a:rPr>
              <a:t> </a:t>
            </a:r>
            <a:r>
              <a:rPr lang="en-GB" dirty="0" err="1">
                <a:solidFill>
                  <a:prstClr val="black"/>
                </a:solidFill>
                <a:latin typeface="Century Gothic" panose="020B0502020202020204"/>
              </a:rPr>
              <a:t>llwglyd</a:t>
            </a:r>
            <a:r>
              <a:rPr lang="en-GB" dirty="0">
                <a:solidFill>
                  <a:prstClr val="black"/>
                </a:solidFill>
                <a:latin typeface="Century Gothic" panose="020B0502020202020204"/>
              </a:rPr>
              <a:t> </a:t>
            </a:r>
            <a:r>
              <a:rPr lang="en-GB" dirty="0" err="1">
                <a:solidFill>
                  <a:prstClr val="black"/>
                </a:solidFill>
                <a:latin typeface="Century Gothic" panose="020B0502020202020204"/>
              </a:rPr>
              <a:t>iawn</a:t>
            </a:r>
            <a:r>
              <a:rPr lang="en-GB" dirty="0">
                <a:solidFill>
                  <a:prstClr val="black"/>
                </a:solidFill>
                <a:latin typeface="Century Gothic" panose="020B0502020202020204"/>
              </a:rPr>
              <a:t> - </a:t>
            </a:r>
            <a:r>
              <a:rPr lang="en-GB" dirty="0" err="1">
                <a:solidFill>
                  <a:prstClr val="black"/>
                </a:solidFill>
                <a:latin typeface="Century Gothic" panose="020B0502020202020204"/>
              </a:rPr>
              <a:t>Patrwm</a:t>
            </a:r>
            <a:endParaRPr lang="en-GB" dirty="0">
              <a:solidFill>
                <a:prstClr val="black"/>
              </a:solidFill>
              <a:latin typeface="Century Gothic" panose="020B0502020202020204"/>
            </a:endParaRPr>
          </a:p>
          <a:p>
            <a:pPr marL="182880" lvl="0" indent="-182880">
              <a:spcBef>
                <a:spcPts val="900"/>
              </a:spcBef>
              <a:buClr>
                <a:prstClr val="black">
                  <a:lumMod val="85000"/>
                  <a:lumOff val="15000"/>
                </a:prstClr>
              </a:buClr>
              <a:buFont typeface="Garamond" pitchFamily="18" charset="0"/>
              <a:buChar char="◦"/>
            </a:pPr>
            <a:r>
              <a:rPr lang="en-GB" dirty="0">
                <a:solidFill>
                  <a:srgbClr val="002060"/>
                </a:solidFill>
                <a:latin typeface="Century Gothic" panose="020B0502020202020204"/>
              </a:rPr>
              <a:t>The very hungry caterpillar - Pattern</a:t>
            </a:r>
          </a:p>
          <a:p>
            <a:pPr marL="182880" lvl="0" indent="-182880">
              <a:spcBef>
                <a:spcPts val="900"/>
              </a:spcBef>
              <a:buClr>
                <a:prstClr val="black">
                  <a:lumMod val="85000"/>
                  <a:lumOff val="15000"/>
                </a:prstClr>
              </a:buClr>
              <a:buFont typeface="Garamond" pitchFamily="18" charset="0"/>
              <a:buChar char="◦"/>
            </a:pPr>
            <a:r>
              <a:rPr lang="en-GB" dirty="0" err="1">
                <a:solidFill>
                  <a:prstClr val="black"/>
                </a:solidFill>
                <a:latin typeface="Century Gothic" panose="020B0502020202020204"/>
              </a:rPr>
              <a:t>Syrpreis</a:t>
            </a:r>
            <a:r>
              <a:rPr lang="en-GB" dirty="0">
                <a:solidFill>
                  <a:prstClr val="black"/>
                </a:solidFill>
                <a:latin typeface="Century Gothic" panose="020B0502020202020204"/>
              </a:rPr>
              <a:t> </a:t>
            </a:r>
            <a:r>
              <a:rPr lang="en-GB" dirty="0" err="1">
                <a:solidFill>
                  <a:prstClr val="black"/>
                </a:solidFill>
                <a:latin typeface="Century Gothic" panose="020B0502020202020204"/>
              </a:rPr>
              <a:t>Handa</a:t>
            </a:r>
            <a:endParaRPr lang="en-GB" dirty="0">
              <a:solidFill>
                <a:prstClr val="black"/>
              </a:solidFill>
              <a:latin typeface="Century Gothic" panose="020B0502020202020204"/>
            </a:endParaRPr>
          </a:p>
          <a:p>
            <a:pPr marL="182880" lvl="0" indent="-182880">
              <a:spcBef>
                <a:spcPts val="900"/>
              </a:spcBef>
              <a:buClr>
                <a:prstClr val="black">
                  <a:lumMod val="85000"/>
                  <a:lumOff val="15000"/>
                </a:prstClr>
              </a:buClr>
              <a:buFont typeface="Garamond" pitchFamily="18" charset="0"/>
              <a:buChar char="◦"/>
            </a:pPr>
            <a:r>
              <a:rPr lang="en-GB" dirty="0" err="1">
                <a:solidFill>
                  <a:srgbClr val="002060"/>
                </a:solidFill>
                <a:latin typeface="Century Gothic" panose="020B0502020202020204"/>
              </a:rPr>
              <a:t>Handa’s</a:t>
            </a:r>
            <a:r>
              <a:rPr lang="en-GB" dirty="0">
                <a:solidFill>
                  <a:srgbClr val="002060"/>
                </a:solidFill>
                <a:latin typeface="Century Gothic" panose="020B0502020202020204"/>
              </a:rPr>
              <a:t> Surprise</a:t>
            </a:r>
          </a:p>
          <a:p>
            <a:pPr marL="182880" lvl="0" indent="-182880">
              <a:spcBef>
                <a:spcPts val="900"/>
              </a:spcBef>
              <a:buClr>
                <a:prstClr val="black">
                  <a:lumMod val="85000"/>
                  <a:lumOff val="15000"/>
                </a:prstClr>
              </a:buClr>
              <a:buFont typeface="Garamond" pitchFamily="18" charset="0"/>
              <a:buChar char="◦"/>
            </a:pPr>
            <a:r>
              <a:rPr lang="en-GB" dirty="0">
                <a:solidFill>
                  <a:srgbClr val="002060"/>
                </a:solidFill>
                <a:latin typeface="Century Gothic" panose="020B0502020202020204"/>
              </a:rPr>
              <a:t>I went to the </a:t>
            </a:r>
            <a:r>
              <a:rPr lang="en-GB" dirty="0" err="1">
                <a:solidFill>
                  <a:srgbClr val="002060"/>
                </a:solidFill>
                <a:latin typeface="Century Gothic" panose="020B0502020202020204"/>
              </a:rPr>
              <a:t>Zoopermarket</a:t>
            </a:r>
            <a:endParaRPr lang="en-GB" dirty="0">
              <a:solidFill>
                <a:srgbClr val="002060"/>
              </a:solidFill>
              <a:latin typeface="Century Gothic" panose="020B0502020202020204"/>
            </a:endParaRPr>
          </a:p>
          <a:p>
            <a:pPr marL="182880" lvl="0" indent="-182880">
              <a:spcBef>
                <a:spcPts val="900"/>
              </a:spcBef>
              <a:buClr>
                <a:prstClr val="black">
                  <a:lumMod val="85000"/>
                  <a:lumOff val="15000"/>
                </a:prstClr>
              </a:buClr>
              <a:buFont typeface="Garamond" pitchFamily="18" charset="0"/>
              <a:buChar char="◦"/>
            </a:pPr>
            <a:r>
              <a:rPr lang="en-GB" dirty="0" err="1">
                <a:solidFill>
                  <a:prstClr val="black"/>
                </a:solidFill>
                <a:latin typeface="Century Gothic" panose="020B0502020202020204"/>
              </a:rPr>
              <a:t>Rydyn</a:t>
            </a:r>
            <a:r>
              <a:rPr lang="en-GB" dirty="0">
                <a:solidFill>
                  <a:prstClr val="black"/>
                </a:solidFill>
                <a:latin typeface="Century Gothic" panose="020B0502020202020204"/>
              </a:rPr>
              <a:t> </a:t>
            </a:r>
            <a:r>
              <a:rPr lang="en-GB" dirty="0" err="1">
                <a:solidFill>
                  <a:prstClr val="black"/>
                </a:solidFill>
                <a:latin typeface="Century Gothic" panose="020B0502020202020204"/>
              </a:rPr>
              <a:t>ni’n</a:t>
            </a:r>
            <a:r>
              <a:rPr lang="en-GB" dirty="0">
                <a:solidFill>
                  <a:prstClr val="black"/>
                </a:solidFill>
                <a:latin typeface="Century Gothic" panose="020B0502020202020204"/>
              </a:rPr>
              <a:t> </a:t>
            </a:r>
            <a:r>
              <a:rPr lang="en-GB" dirty="0" err="1">
                <a:solidFill>
                  <a:prstClr val="black"/>
                </a:solidFill>
                <a:latin typeface="Century Gothic" panose="020B0502020202020204"/>
              </a:rPr>
              <a:t>mynd</a:t>
            </a:r>
            <a:r>
              <a:rPr lang="en-GB" dirty="0">
                <a:solidFill>
                  <a:prstClr val="black"/>
                </a:solidFill>
                <a:latin typeface="Century Gothic" panose="020B0502020202020204"/>
              </a:rPr>
              <a:t> </a:t>
            </a:r>
            <a:r>
              <a:rPr lang="en-GB" dirty="0" err="1">
                <a:solidFill>
                  <a:prstClr val="black"/>
                </a:solidFill>
                <a:latin typeface="Century Gothic" panose="020B0502020202020204"/>
              </a:rPr>
              <a:t>i</a:t>
            </a:r>
            <a:r>
              <a:rPr lang="en-GB" dirty="0">
                <a:solidFill>
                  <a:prstClr val="black"/>
                </a:solidFill>
                <a:latin typeface="Century Gothic" panose="020B0502020202020204"/>
              </a:rPr>
              <a:t> </a:t>
            </a:r>
            <a:r>
              <a:rPr lang="en-GB" dirty="0" err="1">
                <a:solidFill>
                  <a:prstClr val="black"/>
                </a:solidFill>
                <a:latin typeface="Century Gothic" panose="020B0502020202020204"/>
              </a:rPr>
              <a:t>hela</a:t>
            </a:r>
            <a:r>
              <a:rPr lang="en-GB" dirty="0">
                <a:solidFill>
                  <a:prstClr val="black"/>
                </a:solidFill>
                <a:latin typeface="Century Gothic" panose="020B0502020202020204"/>
              </a:rPr>
              <a:t> </a:t>
            </a:r>
            <a:r>
              <a:rPr lang="en-GB" dirty="0" err="1">
                <a:solidFill>
                  <a:prstClr val="black"/>
                </a:solidFill>
                <a:latin typeface="Century Gothic" panose="020B0502020202020204"/>
              </a:rPr>
              <a:t>arth</a:t>
            </a:r>
            <a:endParaRPr lang="en-GB" dirty="0">
              <a:solidFill>
                <a:prstClr val="black"/>
              </a:solidFill>
              <a:latin typeface="Century Gothic" panose="020B0502020202020204"/>
            </a:endParaRPr>
          </a:p>
          <a:p>
            <a:pPr marL="182880" lvl="0" indent="-182880">
              <a:spcBef>
                <a:spcPts val="900"/>
              </a:spcBef>
              <a:buClr>
                <a:prstClr val="black">
                  <a:lumMod val="85000"/>
                  <a:lumOff val="15000"/>
                </a:prstClr>
              </a:buClr>
              <a:buFont typeface="Garamond" pitchFamily="18" charset="0"/>
              <a:buChar char="◦"/>
            </a:pPr>
            <a:r>
              <a:rPr lang="en-GB" dirty="0">
                <a:solidFill>
                  <a:srgbClr val="002060"/>
                </a:solidFill>
                <a:latin typeface="Century Gothic" panose="020B0502020202020204"/>
              </a:rPr>
              <a:t>We’re going on a bear hunt</a:t>
            </a:r>
          </a:p>
        </p:txBody>
      </p:sp>
    </p:spTree>
    <p:extLst>
      <p:ext uri="{BB962C8B-B14F-4D97-AF65-F5344CB8AC3E}">
        <p14:creationId xmlns:p14="http://schemas.microsoft.com/office/powerpoint/2010/main" val="30372556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642" y="365127"/>
            <a:ext cx="7260708" cy="623702"/>
          </a:xfrm>
        </p:spPr>
        <p:txBody>
          <a:bodyPr>
            <a:normAutofit fontScale="90000"/>
          </a:bodyPr>
          <a:lstStyle/>
          <a:p>
            <a:r>
              <a:rPr lang="en-GB" dirty="0"/>
              <a:t>Storiâu / stories</a:t>
            </a:r>
          </a:p>
        </p:txBody>
      </p:sp>
      <p:sp>
        <p:nvSpPr>
          <p:cNvPr id="3" name="Rectangle 2"/>
          <p:cNvSpPr/>
          <p:nvPr/>
        </p:nvSpPr>
        <p:spPr>
          <a:xfrm>
            <a:off x="191386" y="988829"/>
            <a:ext cx="6666614" cy="3970318"/>
          </a:xfrm>
          <a:prstGeom prst="rect">
            <a:avLst/>
          </a:prstGeom>
        </p:spPr>
        <p:txBody>
          <a:bodyPr wrap="square">
            <a:spAutoFit/>
          </a:bodyPr>
          <a:lstStyle/>
          <a:p>
            <a:r>
              <a:rPr lang="en-GB" sz="2800" dirty="0"/>
              <a:t>stories and rhymes</a:t>
            </a:r>
          </a:p>
          <a:p>
            <a:r>
              <a:rPr lang="en-GB" sz="2800" dirty="0"/>
              <a:t>The wind blew( Pat Hutchins: Aladdin books)</a:t>
            </a:r>
          </a:p>
          <a:p>
            <a:r>
              <a:rPr lang="en-GB" sz="2800" dirty="0"/>
              <a:t>Who sank the boat: Pat Hutchins: Aladdin books)</a:t>
            </a:r>
          </a:p>
          <a:p>
            <a:r>
              <a:rPr lang="en-GB" sz="2800" dirty="0"/>
              <a:t>Mr Archimedes’ bath( Pamela Allen: Puffing books)</a:t>
            </a:r>
          </a:p>
          <a:p>
            <a:r>
              <a:rPr lang="en-GB" sz="2800" dirty="0"/>
              <a:t>Mr </a:t>
            </a:r>
            <a:r>
              <a:rPr lang="en-GB" sz="2800" dirty="0" err="1"/>
              <a:t>Grumpy’s</a:t>
            </a:r>
            <a:r>
              <a:rPr lang="en-GB" sz="2800" dirty="0"/>
              <a:t> Outing ( John </a:t>
            </a:r>
            <a:r>
              <a:rPr lang="en-GB" sz="2800" dirty="0" err="1"/>
              <a:t>Burningham</a:t>
            </a:r>
            <a:r>
              <a:rPr lang="en-GB" sz="2800" dirty="0"/>
              <a:t>: Red fox)</a:t>
            </a:r>
          </a:p>
          <a:p>
            <a:r>
              <a:rPr lang="en-GB" sz="2800" dirty="0"/>
              <a:t>Stick man (Julia Donaldson)</a:t>
            </a:r>
          </a:p>
        </p:txBody>
      </p:sp>
    </p:spTree>
    <p:extLst>
      <p:ext uri="{BB962C8B-B14F-4D97-AF65-F5344CB8AC3E}">
        <p14:creationId xmlns:p14="http://schemas.microsoft.com/office/powerpoint/2010/main" val="152714093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TED TALK</a:t>
            </a:r>
            <a:endParaRPr lang="en-GB" dirty="0"/>
          </a:p>
        </p:txBody>
      </p:sp>
      <p:sp>
        <p:nvSpPr>
          <p:cNvPr id="3" name="Rectangle 2"/>
          <p:cNvSpPr/>
          <p:nvPr/>
        </p:nvSpPr>
        <p:spPr>
          <a:xfrm>
            <a:off x="159487" y="1446028"/>
            <a:ext cx="8814391" cy="3293209"/>
          </a:xfrm>
          <a:prstGeom prst="rect">
            <a:avLst/>
          </a:prstGeom>
        </p:spPr>
        <p:txBody>
          <a:bodyPr wrap="square">
            <a:spAutoFit/>
          </a:bodyPr>
          <a:lstStyle/>
          <a:p>
            <a:r>
              <a:rPr lang="en-GB" sz="2000" b="1" dirty="0"/>
              <a:t>Mathematics is not about following rules, it's about playing—and exploring, fighting, looking for clues, and sometimes even breaking things, according to Dan </a:t>
            </a:r>
            <a:r>
              <a:rPr lang="en-GB" sz="2000" b="1" dirty="0" err="1"/>
              <a:t>Finkel</a:t>
            </a:r>
            <a:r>
              <a:rPr lang="en-GB" sz="2000" b="1" dirty="0"/>
              <a:t>. In this playful, inspiring talk, the founder of Math for Love offers teachers and parents alike a five-step guide to sharing the beauty and playfulness of mathematical </a:t>
            </a:r>
            <a:r>
              <a:rPr lang="en-GB" sz="2000" b="1" dirty="0" smtClean="0"/>
              <a:t>thinking.</a:t>
            </a:r>
          </a:p>
          <a:p>
            <a:endParaRPr lang="en-GB" dirty="0"/>
          </a:p>
          <a:p>
            <a:r>
              <a:rPr lang="en-GB" dirty="0">
                <a:hlinkClick r:id="rId2"/>
              </a:rPr>
              <a:t>https://</a:t>
            </a:r>
            <a:r>
              <a:rPr lang="en-GB" dirty="0" smtClean="0">
                <a:hlinkClick r:id="rId2"/>
              </a:rPr>
              <a:t>www.ted.com/talks/dan_finkel_5_ways_to_share_math_with_kids</a:t>
            </a:r>
            <a:endParaRPr lang="en-GB" dirty="0" smtClean="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6772302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85463" y="202019"/>
            <a:ext cx="4365002" cy="5083374"/>
          </a:xfrm>
          <a:prstGeom prst="rect">
            <a:avLst/>
          </a:prstGeom>
        </p:spPr>
      </p:pic>
      <p:sp>
        <p:nvSpPr>
          <p:cNvPr id="3" name="Rectangle 2"/>
          <p:cNvSpPr/>
          <p:nvPr/>
        </p:nvSpPr>
        <p:spPr>
          <a:xfrm>
            <a:off x="5582093" y="116959"/>
            <a:ext cx="3455581" cy="830997"/>
          </a:xfrm>
          <a:prstGeom prst="rect">
            <a:avLst/>
          </a:prstGeom>
        </p:spPr>
        <p:txBody>
          <a:bodyPr wrap="square">
            <a:spAutoFit/>
          </a:bodyPr>
          <a:lstStyle/>
          <a:p>
            <a:r>
              <a:rPr lang="en-GB" sz="2400" dirty="0"/>
              <a:t>Consider the Three little pigs- I’ll huff and I’ll puff.</a:t>
            </a:r>
          </a:p>
        </p:txBody>
      </p:sp>
      <p:sp>
        <p:nvSpPr>
          <p:cNvPr id="4" name="Rectangle 3"/>
          <p:cNvSpPr/>
          <p:nvPr/>
        </p:nvSpPr>
        <p:spPr>
          <a:xfrm>
            <a:off x="5667152" y="1456661"/>
            <a:ext cx="2828261" cy="1569660"/>
          </a:xfrm>
          <a:prstGeom prst="rect">
            <a:avLst/>
          </a:prstGeom>
        </p:spPr>
        <p:txBody>
          <a:bodyPr wrap="square">
            <a:spAutoFit/>
          </a:bodyPr>
          <a:lstStyle/>
          <a:p>
            <a:r>
              <a:rPr lang="en-GB" sz="2400" dirty="0" err="1"/>
              <a:t>Ystyriwch</a:t>
            </a:r>
            <a:r>
              <a:rPr lang="en-GB" sz="2400" dirty="0"/>
              <a:t> y tri </a:t>
            </a:r>
            <a:r>
              <a:rPr lang="en-GB" sz="2400" dirty="0" err="1"/>
              <a:t>mochyn</a:t>
            </a:r>
            <a:r>
              <a:rPr lang="en-GB" sz="2400" dirty="0"/>
              <a:t> </a:t>
            </a:r>
            <a:r>
              <a:rPr lang="en-GB" sz="2400" dirty="0" err="1"/>
              <a:t>bach</a:t>
            </a:r>
            <a:r>
              <a:rPr lang="en-GB" sz="2400" dirty="0"/>
              <a:t> – </a:t>
            </a:r>
            <a:r>
              <a:rPr lang="en-GB" sz="2400" dirty="0" err="1"/>
              <a:t>bydda</a:t>
            </a:r>
            <a:r>
              <a:rPr lang="en-GB" sz="2400" dirty="0"/>
              <a:t> </a:t>
            </a:r>
            <a:r>
              <a:rPr lang="en-GB" sz="2400" dirty="0" err="1"/>
              <a:t>i’n</a:t>
            </a:r>
            <a:r>
              <a:rPr lang="en-GB" sz="2400" dirty="0"/>
              <a:t> </a:t>
            </a:r>
            <a:r>
              <a:rPr lang="en-GB" sz="2400" dirty="0" err="1"/>
              <a:t>chwythu</a:t>
            </a:r>
            <a:r>
              <a:rPr lang="en-GB" sz="2400" dirty="0"/>
              <a:t> a </a:t>
            </a:r>
            <a:r>
              <a:rPr lang="en-GB" sz="2400" dirty="0" err="1"/>
              <a:t>chwythu</a:t>
            </a:r>
            <a:r>
              <a:rPr lang="en-GB" sz="2400" dirty="0"/>
              <a:t>.</a:t>
            </a:r>
          </a:p>
        </p:txBody>
      </p:sp>
    </p:spTree>
    <p:extLst>
      <p:ext uri="{BB962C8B-B14F-4D97-AF65-F5344CB8AC3E}">
        <p14:creationId xmlns:p14="http://schemas.microsoft.com/office/powerpoint/2010/main" val="5973067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97" y="-297"/>
            <a:ext cx="9144793" cy="6858594"/>
          </a:xfrm>
          <a:prstGeom prst="rect">
            <a:avLst/>
          </a:prstGeom>
        </p:spPr>
      </p:pic>
    </p:spTree>
    <p:extLst>
      <p:ext uri="{BB962C8B-B14F-4D97-AF65-F5344CB8AC3E}">
        <p14:creationId xmlns:p14="http://schemas.microsoft.com/office/powerpoint/2010/main" val="99052705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3405" y="701748"/>
            <a:ext cx="8463516" cy="6186309"/>
          </a:xfrm>
          <a:prstGeom prst="rect">
            <a:avLst/>
          </a:prstGeom>
          <a:noFill/>
        </p:spPr>
        <p:txBody>
          <a:bodyPr wrap="square" rtlCol="0">
            <a:spAutoFit/>
          </a:bodyPr>
          <a:lstStyle/>
          <a:p>
            <a:pPr algn="ctr"/>
            <a:r>
              <a:rPr lang="en-GB" sz="3600" dirty="0" smtClean="0"/>
              <a:t>Reading:</a:t>
            </a:r>
          </a:p>
          <a:p>
            <a:pPr algn="ctr"/>
            <a:endParaRPr lang="en-GB" sz="3600" dirty="0" smtClean="0"/>
          </a:p>
          <a:p>
            <a:r>
              <a:rPr lang="en-GB" dirty="0" err="1" smtClean="0">
                <a:latin typeface="DbdjfyMyriadPro-SemiboldSemiCn"/>
              </a:rPr>
              <a:t>Wickstrom</a:t>
            </a:r>
            <a:r>
              <a:rPr lang="en-GB" dirty="0" smtClean="0">
                <a:latin typeface="DbdjfyMyriadPro-SemiboldSemiCn"/>
              </a:rPr>
              <a:t>, H. Pyle, A. and Deluca, C. (2019) ‘Does </a:t>
            </a:r>
            <a:r>
              <a:rPr lang="en-GB" dirty="0">
                <a:latin typeface="DbdjfyMyriadPro-SemiboldSemiCn"/>
              </a:rPr>
              <a:t>Theory Translate into Practice? An Observational </a:t>
            </a:r>
            <a:r>
              <a:rPr lang="en-GB" dirty="0" smtClean="0">
                <a:latin typeface="DbdjfyMyriadPro-SemiboldSemiCn"/>
              </a:rPr>
              <a:t>Study of </a:t>
            </a:r>
            <a:r>
              <a:rPr lang="en-GB" dirty="0">
                <a:latin typeface="DbdjfyMyriadPro-SemiboldSemiCn"/>
              </a:rPr>
              <a:t>Current Mathematics Pedagogies in Play-Based Kindergarten’. </a:t>
            </a:r>
            <a:r>
              <a:rPr lang="en-GB" i="1" dirty="0">
                <a:latin typeface="DbdjfyMyriadPro-SemiboldSemiCn"/>
              </a:rPr>
              <a:t>Early Childhood Education Journal. </a:t>
            </a:r>
            <a:r>
              <a:rPr lang="en-GB" i="1" dirty="0" smtClean="0">
                <a:latin typeface="DbdjfyMyriadPro-SemiboldSemiCn"/>
              </a:rPr>
              <a:t>47:287–295</a:t>
            </a:r>
          </a:p>
          <a:p>
            <a:endParaRPr lang="en-GB" i="1" dirty="0">
              <a:latin typeface="DbdjfyMyriadPro-SemiboldSemiCn"/>
            </a:endParaRPr>
          </a:p>
          <a:p>
            <a:endParaRPr lang="en-GB" i="1" dirty="0">
              <a:latin typeface="DbdjfyMyriadPro-SemiboldSemiCn"/>
            </a:endParaRPr>
          </a:p>
          <a:p>
            <a:r>
              <a:rPr lang="en-GB" dirty="0" smtClean="0">
                <a:latin typeface="DbdjfyMyriadPro-SemiboldSemiCn"/>
              </a:rPr>
              <a:t>Gibson, J.L. Cornell, M. and Gill, T. (2017)’ A Systematic review of Research into the Impact of Loose Parts Play on Children’s Cognitive, Social and Emotional Development’. </a:t>
            </a:r>
            <a:r>
              <a:rPr lang="en-GB" i="1" dirty="0" smtClean="0">
                <a:latin typeface="DbdjfyMyriadPro-SemiboldSemiCn"/>
              </a:rPr>
              <a:t>School Mental Health</a:t>
            </a:r>
            <a:r>
              <a:rPr lang="en-GB" i="1" dirty="0">
                <a:latin typeface="DbdjfyMyriadPro-SemiboldSemiCn"/>
              </a:rPr>
              <a:t>. </a:t>
            </a:r>
            <a:r>
              <a:rPr lang="en-GB" dirty="0">
                <a:latin typeface="DbdjfyMyriadPro-SemiboldSemiCn"/>
              </a:rPr>
              <a:t>9:295–309</a:t>
            </a:r>
            <a:endParaRPr lang="en-GB" dirty="0" smtClean="0">
              <a:latin typeface="DbdjfyMyriadPro-SemiboldSemiCn"/>
            </a:endParaRPr>
          </a:p>
          <a:p>
            <a:endParaRPr lang="en-GB" i="1" dirty="0">
              <a:latin typeface="DbdjfyMyriadPro-SemiboldSemiCn"/>
            </a:endParaRPr>
          </a:p>
          <a:p>
            <a:r>
              <a:rPr lang="en-GB" dirty="0" smtClean="0">
                <a:latin typeface="DbdjfyMyriadPro-SemiboldSemiCn"/>
              </a:rPr>
              <a:t>Palmer, A. ( 2010) ‘‘Let’s </a:t>
            </a:r>
            <a:r>
              <a:rPr lang="en-GB" dirty="0">
                <a:latin typeface="DbdjfyMyriadPro-SemiboldSemiCn"/>
              </a:rPr>
              <a:t>Dance!’ Theorising Alternative </a:t>
            </a:r>
            <a:r>
              <a:rPr lang="en-GB" dirty="0" smtClean="0">
                <a:latin typeface="DbdjfyMyriadPro-SemiboldSemiCn"/>
              </a:rPr>
              <a:t>Mathematical Practices </a:t>
            </a:r>
            <a:r>
              <a:rPr lang="en-GB" dirty="0">
                <a:latin typeface="DbdjfyMyriadPro-SemiboldSemiCn"/>
              </a:rPr>
              <a:t>in Early Childhood Teacher </a:t>
            </a:r>
            <a:r>
              <a:rPr lang="en-GB" dirty="0" smtClean="0">
                <a:latin typeface="DbdjfyMyriadPro-SemiboldSemiCn"/>
              </a:rPr>
              <a:t>Education</a:t>
            </a:r>
            <a:r>
              <a:rPr lang="en-GB" dirty="0">
                <a:latin typeface="DbdjfyMyriadPro-SemiboldSemiCn"/>
              </a:rPr>
              <a:t>’. </a:t>
            </a:r>
            <a:r>
              <a:rPr lang="en-GB" i="1" dirty="0">
                <a:latin typeface="DbdjfyMyriadPro-SemiboldSemiCn"/>
              </a:rPr>
              <a:t>Contemporary Issues in Early </a:t>
            </a:r>
            <a:r>
              <a:rPr lang="en-GB" i="1" dirty="0" smtClean="0">
                <a:latin typeface="DbdjfyMyriadPro-SemiboldSemiCn"/>
              </a:rPr>
              <a:t>Childhood.</a:t>
            </a:r>
            <a:endParaRPr lang="en-GB" i="1" dirty="0">
              <a:latin typeface="DbdjfyMyriadPro-SemiboldSemiCn"/>
            </a:endParaRPr>
          </a:p>
          <a:p>
            <a:r>
              <a:rPr lang="en-GB" dirty="0">
                <a:latin typeface="DbdjfyMyriadPro-SemiboldSemiCn"/>
              </a:rPr>
              <a:t>Volume 11 Number </a:t>
            </a:r>
            <a:r>
              <a:rPr lang="en-GB" dirty="0" smtClean="0">
                <a:latin typeface="DbdjfyMyriadPro-SemiboldSemiCn"/>
              </a:rPr>
              <a:t>2.</a:t>
            </a:r>
            <a:endParaRPr lang="en-GB" dirty="0">
              <a:latin typeface="DbdjfyMyriadPro-SemiboldSemiCn"/>
            </a:endParaRPr>
          </a:p>
          <a:p>
            <a:endParaRPr lang="en-GB" i="1" dirty="0" smtClean="0">
              <a:latin typeface="DbdjfyMyriadPro-SemiboldSemiCn"/>
            </a:endParaRPr>
          </a:p>
          <a:p>
            <a:endParaRPr lang="en-GB" i="1" dirty="0">
              <a:latin typeface="DbdjfyMyriadPro-SemiboldSemiCn"/>
            </a:endParaRPr>
          </a:p>
          <a:p>
            <a:endParaRPr lang="en-GB" i="1" dirty="0" smtClean="0">
              <a:latin typeface="DbdjfyMyriadPro-SemiboldSemiCn"/>
            </a:endParaRPr>
          </a:p>
          <a:p>
            <a:endParaRPr lang="en-GB" i="1" dirty="0">
              <a:latin typeface="DbdjfyMyriadPro-SemiboldSemiCn"/>
            </a:endParaRPr>
          </a:p>
          <a:p>
            <a:endParaRPr lang="en-GB" i="1" dirty="0" smtClean="0">
              <a:latin typeface="DbdjfyMyriadPro-SemiboldSemiCn"/>
            </a:endParaRPr>
          </a:p>
          <a:p>
            <a:endParaRPr lang="en-GB" dirty="0"/>
          </a:p>
        </p:txBody>
      </p:sp>
    </p:spTree>
    <p:extLst>
      <p:ext uri="{BB962C8B-B14F-4D97-AF65-F5344CB8AC3E}">
        <p14:creationId xmlns:p14="http://schemas.microsoft.com/office/powerpoint/2010/main" val="41426530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80065"/>
            <a:ext cx="7886700" cy="1325563"/>
          </a:xfrm>
        </p:spPr>
        <p:txBody>
          <a:bodyPr/>
          <a:lstStyle/>
          <a:p>
            <a:pPr algn="ctr"/>
            <a:r>
              <a:rPr lang="en-GB" dirty="0" smtClean="0"/>
              <a:t>References</a:t>
            </a:r>
            <a:endParaRPr lang="en-GB" dirty="0"/>
          </a:p>
        </p:txBody>
      </p:sp>
      <p:sp>
        <p:nvSpPr>
          <p:cNvPr id="5" name="TextBox 4"/>
          <p:cNvSpPr txBox="1"/>
          <p:nvPr/>
        </p:nvSpPr>
        <p:spPr>
          <a:xfrm>
            <a:off x="404037" y="1559908"/>
            <a:ext cx="8389089" cy="4616648"/>
          </a:xfrm>
          <a:prstGeom prst="rect">
            <a:avLst/>
          </a:prstGeom>
          <a:noFill/>
        </p:spPr>
        <p:txBody>
          <a:bodyPr wrap="square" rtlCol="0">
            <a:spAutoFit/>
          </a:bodyPr>
          <a:lstStyle/>
          <a:p>
            <a:r>
              <a:rPr lang="en-GB" sz="2400" dirty="0" smtClean="0"/>
              <a:t>Donaldson, G. (2015) ‘Successful Futures: Independent Review of Curriculum and Assessment Arrangements in Wales’ Available at: </a:t>
            </a:r>
            <a:r>
              <a:rPr lang="en-GB" sz="2400" dirty="0" smtClean="0">
                <a:hlinkClick r:id="rId2"/>
              </a:rPr>
              <a:t>http://dera.ioe.ac.uk/22165/2/150225-successful-futures-en_Redacted.pdf</a:t>
            </a:r>
            <a:r>
              <a:rPr lang="en-GB" sz="2400" dirty="0" smtClean="0"/>
              <a:t>( Accessed: 02/11/2019)</a:t>
            </a:r>
          </a:p>
          <a:p>
            <a:endParaRPr lang="en-GB" sz="2400" dirty="0"/>
          </a:p>
          <a:p>
            <a:endParaRPr lang="en-GB" sz="2400" dirty="0" smtClean="0"/>
          </a:p>
          <a:p>
            <a:endParaRPr lang="en-GB" sz="2400" dirty="0"/>
          </a:p>
          <a:p>
            <a:r>
              <a:rPr lang="en-GB" sz="2400" dirty="0" err="1"/>
              <a:t>Schiro</a:t>
            </a:r>
            <a:r>
              <a:rPr lang="en-GB" sz="2400" dirty="0"/>
              <a:t>, M. S. (2004) Oral Storytelling and Teaching Mathematics: Pedagogical and Multicultural Perspectives. California: Sage Publications.</a:t>
            </a:r>
          </a:p>
          <a:p>
            <a:endParaRPr lang="en-GB" dirty="0"/>
          </a:p>
          <a:p>
            <a:endParaRPr lang="en-GB" dirty="0" smtClean="0"/>
          </a:p>
          <a:p>
            <a:endParaRPr lang="en-GB" dirty="0"/>
          </a:p>
        </p:txBody>
      </p:sp>
    </p:spTree>
    <p:extLst>
      <p:ext uri="{BB962C8B-B14F-4D97-AF65-F5344CB8AC3E}">
        <p14:creationId xmlns:p14="http://schemas.microsoft.com/office/powerpoint/2010/main" val="4877679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114</TotalTime>
  <Words>2412</Words>
  <Application>Microsoft Office PowerPoint</Application>
  <PresentationFormat>On-screen Show (4:3)</PresentationFormat>
  <Paragraphs>234</Paragraphs>
  <Slides>36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Calibri Light</vt:lpstr>
      <vt:lpstr>Century Gothic</vt:lpstr>
      <vt:lpstr>DbdjfyMyriadPro-SemiboldSemiCn</vt:lpstr>
      <vt:lpstr>Garamond</vt:lpstr>
      <vt:lpstr>Office Theme</vt:lpstr>
      <vt:lpstr>PowerPoint Presentation</vt:lpstr>
      <vt:lpstr>PowerPoint Presentation</vt:lpstr>
      <vt:lpstr>PowerPoint Presentation</vt:lpstr>
      <vt:lpstr>Resources</vt:lpstr>
      <vt:lpstr>The purpose of the new curriculum is to  support our children and young people to be:</vt:lpstr>
      <vt:lpstr>Education as a Creative “act”.</vt:lpstr>
      <vt:lpstr>Addysg yn “weithred” greadigol.</vt:lpstr>
      <vt:lpstr>PowerPoint Presentation</vt:lpstr>
      <vt:lpstr>PowerPoint Presentation</vt:lpstr>
      <vt:lpstr>Patterns/Patrymau</vt:lpstr>
      <vt:lpstr>PowerPoint Presentation</vt:lpstr>
      <vt:lpstr>PowerPoint Presentation</vt:lpstr>
      <vt:lpstr>PowerPoint Presentation</vt:lpstr>
      <vt:lpstr>Patterns / patrymau</vt:lpstr>
      <vt:lpstr>Patrymau </vt:lpstr>
      <vt:lpstr>PowerPoint Presentation</vt:lpstr>
      <vt:lpstr>PowerPoint Presentation</vt:lpstr>
      <vt:lpstr>Stories</vt:lpstr>
      <vt:lpstr>Straeon </vt:lpstr>
      <vt:lpstr>PowerPoint Presentation</vt:lpstr>
      <vt:lpstr>Dechreua plant ifanc ymddiddori mewn nifer o agweddau ar y stori fel y trafodir isod. </vt:lpstr>
      <vt:lpstr>Conceptual understanding</vt:lpstr>
      <vt:lpstr>Dealltwriaeth gysyniadol </vt:lpstr>
      <vt:lpstr>Communication with symbols</vt:lpstr>
      <vt:lpstr>Cyfathrebu trwy gyfrwng symbolau </vt:lpstr>
      <vt:lpstr>Strategic competence and Logical reasoning.</vt:lpstr>
      <vt:lpstr>Cymhwysedd strategol a rhesymu rhesymegol. </vt:lpstr>
      <vt:lpstr>Fluency</vt:lpstr>
      <vt:lpstr>Rhwyddineb</vt:lpstr>
      <vt:lpstr>Storiâu / Stories</vt:lpstr>
      <vt:lpstr>Storiâu / stories</vt:lpstr>
      <vt:lpstr>TED TALK</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Dawn Jones</cp:lastModifiedBy>
  <cp:revision>50</cp:revision>
  <dcterms:created xsi:type="dcterms:W3CDTF">2017-02-08T11:33:06Z</dcterms:created>
  <dcterms:modified xsi:type="dcterms:W3CDTF">2020-02-25T10:15:34Z</dcterms:modified>
</cp:coreProperties>
</file>