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6"/>
  </p:notesMasterIdLst>
  <p:sldIdLst>
    <p:sldId id="256" r:id="rId2"/>
    <p:sldId id="267" r:id="rId3"/>
    <p:sldId id="277" r:id="rId4"/>
    <p:sldId id="280" r:id="rId5"/>
    <p:sldId id="272" r:id="rId6"/>
    <p:sldId id="278" r:id="rId7"/>
    <p:sldId id="275" r:id="rId8"/>
    <p:sldId id="270" r:id="rId9"/>
    <p:sldId id="271" r:id="rId10"/>
    <p:sldId id="274" r:id="rId11"/>
    <p:sldId id="281" r:id="rId12"/>
    <p:sldId id="282"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71" autoAdjust="0"/>
  </p:normalViewPr>
  <p:slideViewPr>
    <p:cSldViewPr snapToGrid="0">
      <p:cViewPr varScale="1">
        <p:scale>
          <a:sx n="85" d="100"/>
          <a:sy n="85" d="100"/>
        </p:scale>
        <p:origin x="366" y="84"/>
      </p:cViewPr>
      <p:guideLst>
        <p:guide orient="horz" pos="2160"/>
        <p:guide pos="3840"/>
      </p:guideLst>
    </p:cSldViewPr>
  </p:slideViewPr>
  <p:outlineViewPr>
    <p:cViewPr>
      <p:scale>
        <a:sx n="33" d="100"/>
        <a:sy n="33" d="100"/>
      </p:scale>
      <p:origin x="12"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04/12/2018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150790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a:t>
            </a:fld>
            <a:endParaRPr lang="en-GB"/>
          </a:p>
        </p:txBody>
      </p:sp>
    </p:spTree>
    <p:extLst>
      <p:ext uri="{BB962C8B-B14F-4D97-AF65-F5344CB8AC3E}">
        <p14:creationId xmlns:p14="http://schemas.microsoft.com/office/powerpoint/2010/main" val="179853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4226772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520932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412330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2900289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3018492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2133684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9</a:t>
            </a:fld>
            <a:endParaRPr lang="en-GB"/>
          </a:p>
        </p:txBody>
      </p:sp>
    </p:spTree>
    <p:extLst>
      <p:ext uri="{BB962C8B-B14F-4D97-AF65-F5344CB8AC3E}">
        <p14:creationId xmlns:p14="http://schemas.microsoft.com/office/powerpoint/2010/main" val="3171462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9706850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11</a:t>
            </a:fld>
            <a:endParaRPr lang="en-GB"/>
          </a:p>
        </p:txBody>
      </p:sp>
    </p:spTree>
    <p:extLst>
      <p:ext uri="{BB962C8B-B14F-4D97-AF65-F5344CB8AC3E}">
        <p14:creationId xmlns:p14="http://schemas.microsoft.com/office/powerpoint/2010/main" val="3038322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12</a:t>
            </a:fld>
            <a:endParaRPr lang="en-GB"/>
          </a:p>
        </p:txBody>
      </p:sp>
    </p:spTree>
    <p:extLst>
      <p:ext uri="{BB962C8B-B14F-4D97-AF65-F5344CB8AC3E}">
        <p14:creationId xmlns:p14="http://schemas.microsoft.com/office/powerpoint/2010/main" val="4087654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04/12/2018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551803"/>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The Commander in the Republic</a:t>
            </a:r>
          </a:p>
        </p:txBody>
      </p:sp>
      <p:sp>
        <p:nvSpPr>
          <p:cNvPr id="6" name="Subtitle 2">
            <a:extLst>
              <a:ext uri="{FF2B5EF4-FFF2-40B4-BE49-F238E27FC236}">
                <a16:creationId xmlns:a16="http://schemas.microsoft.com/office/drawing/2014/main" id="{FD7F3E45-A13C-4EF4-BB77-4E76A7A44873}"/>
              </a:ext>
            </a:extLst>
          </p:cNvPr>
          <p:cNvSpPr>
            <a:spLocks noGrp="1"/>
          </p:cNvSpPr>
          <p:nvPr>
            <p:ph type="subTitle" idx="1"/>
          </p:nvPr>
        </p:nvSpPr>
        <p:spPr>
          <a:xfrm>
            <a:off x="925689" y="4250737"/>
            <a:ext cx="6148879" cy="1247274"/>
          </a:xfrm>
        </p:spPr>
        <p:txBody>
          <a:bodyPr>
            <a:normAutofit/>
          </a:bodyPr>
          <a:lstStyle/>
          <a:p>
            <a:r>
              <a:rPr lang="en-GB" dirty="0">
                <a:solidFill>
                  <a:schemeClr val="tx1"/>
                </a:solidFill>
                <a:effectLst>
                  <a:outerShdw blurRad="38100" dist="38100" dir="2700000" algn="tl">
                    <a:srgbClr val="000000">
                      <a:alpha val="43137"/>
                    </a:srgbClr>
                  </a:outerShdw>
                </a:effectLst>
              </a:rPr>
              <a:t>HPHI4008 – Warfare in History: Theory, Strategy &amp; Ethics</a:t>
            </a: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sz="2400" dirty="0"/>
              <a:t>To explore the role of the commander in Republican society</a:t>
            </a:r>
          </a:p>
          <a:p>
            <a:pPr lvl="1"/>
            <a:r>
              <a:rPr lang="en-GB" sz="2000" dirty="0"/>
              <a:t>What powers did they have? </a:t>
            </a:r>
          </a:p>
          <a:p>
            <a:pPr lvl="1"/>
            <a:r>
              <a:rPr lang="en-GB" sz="2000" dirty="0"/>
              <a:t>To what extent was it a military role? </a:t>
            </a:r>
          </a:p>
          <a:p>
            <a:pPr lvl="1"/>
            <a:r>
              <a:rPr lang="en-GB" sz="2000" dirty="0"/>
              <a:t>How did their position change over time? </a:t>
            </a:r>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100225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3601" r="10827" b="-1"/>
          <a:stretch/>
        </p:blipFill>
        <p:spPr bwMode="auto">
          <a:xfrm>
            <a:off x="5359791" y="727815"/>
            <a:ext cx="6189784" cy="544297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nchor="t">
            <a:normAutofit/>
          </a:bodyPr>
          <a:lstStyle/>
          <a:p>
            <a:r>
              <a:rPr lang="en-GB" i="1" dirty="0"/>
              <a:t>Imperium</a:t>
            </a:r>
          </a:p>
        </p:txBody>
      </p:sp>
      <p:sp>
        <p:nvSpPr>
          <p:cNvPr id="3" name="Content Placeholder 2"/>
          <p:cNvSpPr>
            <a:spLocks noGrp="1"/>
          </p:cNvSpPr>
          <p:nvPr>
            <p:ph idx="1"/>
          </p:nvPr>
        </p:nvSpPr>
        <p:spPr>
          <a:xfrm>
            <a:off x="677334" y="1561515"/>
            <a:ext cx="4682457" cy="4479848"/>
          </a:xfrm>
        </p:spPr>
        <p:txBody>
          <a:bodyPr>
            <a:normAutofit/>
          </a:bodyPr>
          <a:lstStyle/>
          <a:p>
            <a:pPr>
              <a:lnSpc>
                <a:spcPct val="90000"/>
              </a:lnSpc>
            </a:pPr>
            <a:r>
              <a:rPr lang="en-GB" sz="1700" dirty="0"/>
              <a:t>Basis of magistrates’ authority. </a:t>
            </a:r>
          </a:p>
          <a:p>
            <a:pPr>
              <a:lnSpc>
                <a:spcPct val="90000"/>
              </a:lnSpc>
            </a:pPr>
            <a:endParaRPr lang="en-GB" sz="1700" dirty="0"/>
          </a:p>
          <a:p>
            <a:pPr>
              <a:lnSpc>
                <a:spcPct val="90000"/>
              </a:lnSpc>
            </a:pPr>
            <a:r>
              <a:rPr lang="en-GB" sz="1700" dirty="0"/>
              <a:t>Hierarchical structure - higher ranks could overturn decisions of lower ranks. </a:t>
            </a:r>
          </a:p>
          <a:p>
            <a:pPr>
              <a:lnSpc>
                <a:spcPct val="90000"/>
              </a:lnSpc>
            </a:pPr>
            <a:endParaRPr lang="en-GB" sz="1700" dirty="0"/>
          </a:p>
          <a:p>
            <a:pPr>
              <a:lnSpc>
                <a:spcPct val="90000"/>
              </a:lnSpc>
            </a:pPr>
            <a:r>
              <a:rPr lang="en-GB" sz="1700" dirty="0"/>
              <a:t>Imperium lapsed when commander returned to Rome. </a:t>
            </a:r>
          </a:p>
          <a:p>
            <a:pPr>
              <a:lnSpc>
                <a:spcPct val="90000"/>
              </a:lnSpc>
            </a:pPr>
            <a:endParaRPr lang="en-GB" sz="1700" dirty="0"/>
          </a:p>
          <a:p>
            <a:pPr>
              <a:lnSpc>
                <a:spcPct val="90000"/>
              </a:lnSpc>
            </a:pPr>
            <a:r>
              <a:rPr lang="en-GB" sz="1700" dirty="0"/>
              <a:t>Not only military command, but included:</a:t>
            </a:r>
          </a:p>
          <a:p>
            <a:pPr lvl="1">
              <a:lnSpc>
                <a:spcPct val="90000"/>
              </a:lnSpc>
            </a:pPr>
            <a:r>
              <a:rPr lang="en-GB" sz="1700" dirty="0"/>
              <a:t>Judicial.</a:t>
            </a:r>
          </a:p>
          <a:p>
            <a:pPr lvl="1">
              <a:lnSpc>
                <a:spcPct val="90000"/>
              </a:lnSpc>
            </a:pPr>
            <a:r>
              <a:rPr lang="en-GB" sz="1700" dirty="0"/>
              <a:t>Civil. </a:t>
            </a:r>
          </a:p>
          <a:p>
            <a:pPr lvl="1">
              <a:lnSpc>
                <a:spcPct val="90000"/>
              </a:lnSpc>
            </a:pPr>
            <a:r>
              <a:rPr lang="en-GB" sz="1700" dirty="0"/>
              <a:t>Political. </a:t>
            </a:r>
          </a:p>
          <a:p>
            <a:pPr lvl="1">
              <a:lnSpc>
                <a:spcPct val="90000"/>
              </a:lnSpc>
            </a:pPr>
            <a:r>
              <a:rPr lang="en-GB" sz="1700" dirty="0"/>
              <a:t>Religious.  </a:t>
            </a:r>
          </a:p>
          <a:p>
            <a:pPr lvl="1">
              <a:lnSpc>
                <a:spcPct val="90000"/>
              </a:lnSpc>
            </a:pPr>
            <a:endParaRPr lang="en-GB" sz="1700" dirty="0"/>
          </a:p>
        </p:txBody>
      </p:sp>
    </p:spTree>
    <p:extLst>
      <p:ext uri="{BB962C8B-B14F-4D97-AF65-F5344CB8AC3E}">
        <p14:creationId xmlns:p14="http://schemas.microsoft.com/office/powerpoint/2010/main" val="453856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8757" y="0"/>
            <a:ext cx="4553243" cy="6821339"/>
          </a:xfrm>
          <a:prstGeom prst="rect">
            <a:avLst/>
          </a:prstGeom>
        </p:spPr>
      </p:pic>
      <p:sp>
        <p:nvSpPr>
          <p:cNvPr id="2" name="Title 1"/>
          <p:cNvSpPr>
            <a:spLocks noGrp="1"/>
          </p:cNvSpPr>
          <p:nvPr>
            <p:ph type="title"/>
          </p:nvPr>
        </p:nvSpPr>
        <p:spPr>
          <a:xfrm>
            <a:off x="676746" y="609600"/>
            <a:ext cx="3729076" cy="1320800"/>
          </a:xfrm>
        </p:spPr>
        <p:txBody>
          <a:bodyPr anchor="ctr">
            <a:normAutofit/>
          </a:bodyPr>
          <a:lstStyle/>
          <a:p>
            <a:r>
              <a:rPr lang="en-GB" dirty="0"/>
              <a:t>Cicero</a:t>
            </a:r>
          </a:p>
        </p:txBody>
      </p:sp>
      <p:sp>
        <p:nvSpPr>
          <p:cNvPr id="3" name="Content Placeholder 2"/>
          <p:cNvSpPr>
            <a:spLocks noGrp="1"/>
          </p:cNvSpPr>
          <p:nvPr>
            <p:ph idx="1"/>
          </p:nvPr>
        </p:nvSpPr>
        <p:spPr>
          <a:xfrm>
            <a:off x="685167" y="1930401"/>
            <a:ext cx="6236138" cy="4653280"/>
          </a:xfrm>
        </p:spPr>
        <p:txBody>
          <a:bodyPr>
            <a:normAutofit fontScale="92500"/>
          </a:bodyPr>
          <a:lstStyle/>
          <a:p>
            <a:r>
              <a:rPr lang="en-GB" sz="2000" dirty="0"/>
              <a:t>106 BCE – 43 BCE</a:t>
            </a:r>
          </a:p>
          <a:p>
            <a:endParaRPr lang="en-GB" sz="2000" dirty="0"/>
          </a:p>
          <a:p>
            <a:r>
              <a:rPr lang="en-GB" sz="2000" dirty="0"/>
              <a:t>Prominent writer, lawyer, statesman.</a:t>
            </a:r>
          </a:p>
          <a:p>
            <a:endParaRPr lang="en-GB" sz="2000" dirty="0"/>
          </a:p>
          <a:p>
            <a:r>
              <a:rPr lang="en-GB" sz="2000" i="1" dirty="0"/>
              <a:t>Novus Homo </a:t>
            </a:r>
            <a:r>
              <a:rPr lang="en-GB" sz="2000" dirty="0"/>
              <a:t>(‘New Man’), family never held office. </a:t>
            </a:r>
          </a:p>
          <a:p>
            <a:endParaRPr lang="en-GB" sz="2000" dirty="0"/>
          </a:p>
          <a:p>
            <a:r>
              <a:rPr lang="en-GB" sz="2000" dirty="0"/>
              <a:t>Closely linked to political activity in final decades of Republic. </a:t>
            </a:r>
          </a:p>
          <a:p>
            <a:pPr marL="0" indent="0">
              <a:buNone/>
            </a:pPr>
            <a:endParaRPr lang="en-GB" dirty="0"/>
          </a:p>
          <a:p>
            <a:endParaRPr lang="en-GB" sz="1200" dirty="0"/>
          </a:p>
          <a:p>
            <a:r>
              <a:rPr lang="en-GB" sz="1200" dirty="0"/>
              <a:t>Image: Bust of Cicero, 1</a:t>
            </a:r>
            <a:r>
              <a:rPr lang="en-GB" sz="1200" baseline="30000" dirty="0"/>
              <a:t>st</a:t>
            </a:r>
            <a:r>
              <a:rPr lang="en-GB" sz="1200" dirty="0"/>
              <a:t> BCE-1</a:t>
            </a:r>
            <a:r>
              <a:rPr lang="en-GB" sz="1200" baseline="30000" dirty="0"/>
              <a:t>st</a:t>
            </a:r>
            <a:r>
              <a:rPr lang="en-GB" sz="1200" dirty="0"/>
              <a:t> cent CE</a:t>
            </a:r>
          </a:p>
          <a:p>
            <a:r>
              <a:rPr lang="pt-BR" sz="1200" dirty="0"/>
              <a:t>By © José Luiz Bernardes Ribeiro /, CC BY-SA 4.0, https://commons.wikimedia.org/w/index.php?curid=53959809</a:t>
            </a:r>
            <a:endParaRPr lang="en-GB" sz="1200" dirty="0"/>
          </a:p>
        </p:txBody>
      </p:sp>
    </p:spTree>
    <p:extLst>
      <p:ext uri="{BB962C8B-B14F-4D97-AF65-F5344CB8AC3E}">
        <p14:creationId xmlns:p14="http://schemas.microsoft.com/office/powerpoint/2010/main" val="2939360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of a commander</a:t>
            </a:r>
          </a:p>
        </p:txBody>
      </p:sp>
      <p:sp>
        <p:nvSpPr>
          <p:cNvPr id="3" name="Content Placeholder 2"/>
          <p:cNvSpPr>
            <a:spLocks noGrp="1"/>
          </p:cNvSpPr>
          <p:nvPr>
            <p:ph idx="1"/>
          </p:nvPr>
        </p:nvSpPr>
        <p:spPr/>
        <p:txBody>
          <a:bodyPr/>
          <a:lstStyle/>
          <a:p>
            <a:r>
              <a:rPr lang="en-GB" dirty="0"/>
              <a:t>Cicero, </a:t>
            </a:r>
            <a:r>
              <a:rPr lang="en-GB" i="1" dirty="0"/>
              <a:t>De </a:t>
            </a:r>
            <a:r>
              <a:rPr lang="en-GB" i="1" dirty="0" err="1"/>
              <a:t>Legibus</a:t>
            </a:r>
            <a:r>
              <a:rPr lang="en-GB" dirty="0"/>
              <a:t>, 3.7: </a:t>
            </a:r>
          </a:p>
          <a:p>
            <a:r>
              <a:rPr lang="en-GB" dirty="0"/>
              <a:t>‘For the consul has the legal right to enforce obedience from all other officials except the tribunes, whose office was instituted later than that of the consul for the purpose of preventing what had taken place from ever happening again.’</a:t>
            </a:r>
          </a:p>
          <a:p>
            <a:endParaRPr lang="en-GB" dirty="0"/>
          </a:p>
          <a:p>
            <a:r>
              <a:rPr lang="en-GB" dirty="0"/>
              <a:t>Absolute power? Cf. Polybius 6.11-18</a:t>
            </a:r>
          </a:p>
          <a:p>
            <a:endParaRPr lang="en-GB" dirty="0"/>
          </a:p>
        </p:txBody>
      </p:sp>
    </p:spTree>
    <p:extLst>
      <p:ext uri="{BB962C8B-B14F-4D97-AF65-F5344CB8AC3E}">
        <p14:creationId xmlns:p14="http://schemas.microsoft.com/office/powerpoint/2010/main" val="846073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Commander in the Field</a:t>
            </a:r>
          </a:p>
        </p:txBody>
      </p:sp>
      <p:sp>
        <p:nvSpPr>
          <p:cNvPr id="3" name="Content Placeholder 2"/>
          <p:cNvSpPr>
            <a:spLocks noGrp="1"/>
          </p:cNvSpPr>
          <p:nvPr>
            <p:ph idx="1"/>
          </p:nvPr>
        </p:nvSpPr>
        <p:spPr/>
        <p:txBody>
          <a:bodyPr/>
          <a:lstStyle/>
          <a:p>
            <a:r>
              <a:rPr lang="en-GB" dirty="0"/>
              <a:t>Suppression of mutinies (Scipio Africanus, Julius Caesar). </a:t>
            </a:r>
          </a:p>
          <a:p>
            <a:endParaRPr lang="en-GB" dirty="0"/>
          </a:p>
          <a:p>
            <a:r>
              <a:rPr lang="en-GB" dirty="0"/>
              <a:t>Decimation (Pol 6.38; </a:t>
            </a:r>
            <a:r>
              <a:rPr lang="en-GB" dirty="0" err="1"/>
              <a:t>Plu</a:t>
            </a:r>
            <a:r>
              <a:rPr lang="en-GB" dirty="0"/>
              <a:t>, </a:t>
            </a:r>
            <a:r>
              <a:rPr lang="en-GB" i="1" dirty="0"/>
              <a:t>Crassus</a:t>
            </a:r>
            <a:r>
              <a:rPr lang="en-GB" dirty="0"/>
              <a:t>, 10.2-3). </a:t>
            </a:r>
          </a:p>
          <a:p>
            <a:endParaRPr lang="en-GB" dirty="0"/>
          </a:p>
          <a:p>
            <a:endParaRPr lang="en-GB" dirty="0"/>
          </a:p>
          <a:p>
            <a:r>
              <a:rPr lang="en-GB" dirty="0"/>
              <a:t>Command over life and death of Roman citizens in the field. </a:t>
            </a:r>
          </a:p>
          <a:p>
            <a:endParaRPr lang="en-GB" dirty="0"/>
          </a:p>
          <a:p>
            <a:endParaRPr lang="en-GB" dirty="0"/>
          </a:p>
          <a:p>
            <a:endParaRPr lang="en-GB" dirty="0"/>
          </a:p>
        </p:txBody>
      </p:sp>
    </p:spTree>
    <p:extLst>
      <p:ext uri="{BB962C8B-B14F-4D97-AF65-F5344CB8AC3E}">
        <p14:creationId xmlns:p14="http://schemas.microsoft.com/office/powerpoint/2010/main" val="1873616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of a commander</a:t>
            </a:r>
          </a:p>
        </p:txBody>
      </p:sp>
      <p:sp>
        <p:nvSpPr>
          <p:cNvPr id="3" name="Content Placeholder 2"/>
          <p:cNvSpPr>
            <a:spLocks noGrp="1"/>
          </p:cNvSpPr>
          <p:nvPr>
            <p:ph idx="1"/>
          </p:nvPr>
        </p:nvSpPr>
        <p:spPr/>
        <p:txBody>
          <a:bodyPr/>
          <a:lstStyle/>
          <a:p>
            <a:r>
              <a:rPr lang="en-GB" dirty="0" err="1"/>
              <a:t>Lintott</a:t>
            </a:r>
            <a:r>
              <a:rPr lang="en-GB" dirty="0"/>
              <a:t> 1999: 195: </a:t>
            </a:r>
          </a:p>
          <a:p>
            <a:r>
              <a:rPr lang="en-GB" dirty="0"/>
              <a:t>‘they [charismatic magistrates] were able, first, to amass a great deal of influence over the plebs who served them and, secondly, to monopolise the skill and knowhow of managing large military forces’.</a:t>
            </a:r>
          </a:p>
          <a:p>
            <a:endParaRPr lang="en-GB" dirty="0"/>
          </a:p>
          <a:p>
            <a:r>
              <a:rPr lang="en-GB" dirty="0"/>
              <a:t>The decline of the mixed constitution?  </a:t>
            </a:r>
          </a:p>
        </p:txBody>
      </p:sp>
    </p:spTree>
    <p:extLst>
      <p:ext uri="{BB962C8B-B14F-4D97-AF65-F5344CB8AC3E}">
        <p14:creationId xmlns:p14="http://schemas.microsoft.com/office/powerpoint/2010/main" val="3926998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Qualities of a commander</a:t>
            </a:r>
          </a:p>
        </p:txBody>
      </p:sp>
      <p:sp>
        <p:nvSpPr>
          <p:cNvPr id="3" name="Content Placeholder 2"/>
          <p:cNvSpPr>
            <a:spLocks noGrp="1"/>
          </p:cNvSpPr>
          <p:nvPr>
            <p:ph idx="1"/>
          </p:nvPr>
        </p:nvSpPr>
        <p:spPr>
          <a:xfrm>
            <a:off x="677334" y="1688123"/>
            <a:ext cx="8596668" cy="4353239"/>
          </a:xfrm>
        </p:spPr>
        <p:txBody>
          <a:bodyPr/>
          <a:lstStyle/>
          <a:p>
            <a:r>
              <a:rPr lang="en-GB" dirty="0"/>
              <a:t>Cicero, </a:t>
            </a:r>
            <a:r>
              <a:rPr lang="en-GB" i="1" dirty="0"/>
              <a:t>In </a:t>
            </a:r>
            <a:r>
              <a:rPr lang="en-GB" i="1" dirty="0" err="1"/>
              <a:t>Verrem</a:t>
            </a:r>
            <a:r>
              <a:rPr lang="en-GB" dirty="0"/>
              <a:t> II, 5.25: </a:t>
            </a:r>
          </a:p>
          <a:p>
            <a:r>
              <a:rPr lang="en-GB" dirty="0"/>
              <a:t>‘…The main thing is, as there are many classes of generals, for you to know to what class he [</a:t>
            </a:r>
            <a:r>
              <a:rPr lang="en-GB" dirty="0" err="1"/>
              <a:t>Verres</a:t>
            </a:r>
            <a:r>
              <a:rPr lang="en-GB" dirty="0"/>
              <a:t>] belongs. But so that, in the present dearth of brave men, you may not be ignorant of such a commander as he is. I beg you, O judges, to be aware, that he has not the wisdom of Quintus Maximus, nor the decisiveness belonging to that great man the elder Africanus, nor the singular prudence of the Africanus of later times, nor the method and discipline of Paulus </a:t>
            </a:r>
            <a:r>
              <a:rPr lang="en-GB" dirty="0" err="1"/>
              <a:t>Aemilius</a:t>
            </a:r>
            <a:r>
              <a:rPr lang="en-GB" dirty="0"/>
              <a:t>, nor the vigour and courage of Caius Marius…’</a:t>
            </a:r>
          </a:p>
          <a:p>
            <a:endParaRPr lang="en-GB" dirty="0"/>
          </a:p>
          <a:p>
            <a:r>
              <a:rPr lang="en-GB" dirty="0"/>
              <a:t>Ideal qualities of a commander? </a:t>
            </a:r>
          </a:p>
        </p:txBody>
      </p:sp>
    </p:spTree>
    <p:extLst>
      <p:ext uri="{BB962C8B-B14F-4D97-AF65-F5344CB8AC3E}">
        <p14:creationId xmlns:p14="http://schemas.microsoft.com/office/powerpoint/2010/main" val="2974439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Qualities of a commander</a:t>
            </a:r>
          </a:p>
        </p:txBody>
      </p:sp>
      <p:sp>
        <p:nvSpPr>
          <p:cNvPr id="3" name="Content Placeholder 2"/>
          <p:cNvSpPr>
            <a:spLocks noGrp="1"/>
          </p:cNvSpPr>
          <p:nvPr>
            <p:ph idx="1"/>
          </p:nvPr>
        </p:nvSpPr>
        <p:spPr>
          <a:xfrm>
            <a:off x="677334" y="1676400"/>
            <a:ext cx="8596668" cy="4364962"/>
          </a:xfrm>
        </p:spPr>
        <p:txBody>
          <a:bodyPr/>
          <a:lstStyle/>
          <a:p>
            <a:r>
              <a:rPr lang="en-GB" dirty="0"/>
              <a:t>Issue of private commands. </a:t>
            </a:r>
          </a:p>
          <a:p>
            <a:endParaRPr lang="en-GB" dirty="0"/>
          </a:p>
          <a:p>
            <a:r>
              <a:rPr lang="en-GB" dirty="0"/>
              <a:t>Cicero’s focus on </a:t>
            </a:r>
            <a:r>
              <a:rPr lang="en-GB" i="1" dirty="0"/>
              <a:t>bellum </a:t>
            </a:r>
            <a:r>
              <a:rPr lang="en-GB" i="1" dirty="0" err="1"/>
              <a:t>iustum</a:t>
            </a:r>
            <a:r>
              <a:rPr lang="en-GB" i="1" dirty="0"/>
              <a:t> </a:t>
            </a:r>
            <a:r>
              <a:rPr lang="en-GB" dirty="0"/>
              <a:t>(‘just war’).</a:t>
            </a:r>
          </a:p>
          <a:p>
            <a:endParaRPr lang="en-GB" dirty="0"/>
          </a:p>
          <a:p>
            <a:r>
              <a:rPr lang="en-GB" dirty="0"/>
              <a:t>Personal qualities of commanders? </a:t>
            </a:r>
          </a:p>
          <a:p>
            <a:endParaRPr lang="en-GB" dirty="0"/>
          </a:p>
          <a:p>
            <a:r>
              <a:rPr lang="en-GB" dirty="0" err="1"/>
              <a:t>Cic</a:t>
            </a:r>
            <a:r>
              <a:rPr lang="en-GB" dirty="0"/>
              <a:t>. </a:t>
            </a:r>
            <a:r>
              <a:rPr lang="en-GB" i="1" dirty="0"/>
              <a:t>Philippics</a:t>
            </a:r>
            <a:r>
              <a:rPr lang="en-GB" dirty="0"/>
              <a:t> 5.45: ‘Let us then confer on Caesar a regular military command, without which the military affairs can not be directed, the army can not be held together, war can not be waged.’</a:t>
            </a:r>
          </a:p>
          <a:p>
            <a:endParaRPr lang="en-GB" dirty="0"/>
          </a:p>
          <a:p>
            <a:endParaRPr lang="en-GB" dirty="0"/>
          </a:p>
        </p:txBody>
      </p:sp>
    </p:spTree>
    <p:extLst>
      <p:ext uri="{BB962C8B-B14F-4D97-AF65-F5344CB8AC3E}">
        <p14:creationId xmlns:p14="http://schemas.microsoft.com/office/powerpoint/2010/main" val="3593593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Arguments against Cicero</a:t>
            </a:r>
          </a:p>
        </p:txBody>
      </p:sp>
      <p:sp>
        <p:nvSpPr>
          <p:cNvPr id="3" name="Content Placeholder 2"/>
          <p:cNvSpPr>
            <a:spLocks noGrp="1"/>
          </p:cNvSpPr>
          <p:nvPr>
            <p:ph idx="1"/>
          </p:nvPr>
        </p:nvSpPr>
        <p:spPr/>
        <p:txBody>
          <a:bodyPr/>
          <a:lstStyle/>
          <a:p>
            <a:r>
              <a:rPr lang="en-GB" sz="2000" dirty="0"/>
              <a:t>Against Cicero: on dangers of individual power (</a:t>
            </a:r>
            <a:r>
              <a:rPr lang="en-GB" sz="2000" dirty="0" err="1"/>
              <a:t>Cic</a:t>
            </a:r>
            <a:r>
              <a:rPr lang="en-GB" sz="2000" dirty="0"/>
              <a:t>. </a:t>
            </a:r>
            <a:r>
              <a:rPr lang="en-GB" sz="2000" i="1" dirty="0"/>
              <a:t>Man. </a:t>
            </a:r>
            <a:r>
              <a:rPr lang="en-GB" sz="2000" dirty="0"/>
              <a:t>17.52).</a:t>
            </a:r>
          </a:p>
          <a:p>
            <a:endParaRPr lang="en-GB" sz="2000" dirty="0"/>
          </a:p>
          <a:p>
            <a:r>
              <a:rPr lang="en-GB" sz="2000" dirty="0"/>
              <a:t>Against giving command prematurely (</a:t>
            </a:r>
            <a:r>
              <a:rPr lang="en-GB" sz="2000" dirty="0" err="1"/>
              <a:t>Cic</a:t>
            </a:r>
            <a:r>
              <a:rPr lang="en-GB" sz="2000" dirty="0"/>
              <a:t>. </a:t>
            </a:r>
            <a:r>
              <a:rPr lang="en-GB" sz="2000" i="1" dirty="0"/>
              <a:t>Phil. </a:t>
            </a:r>
            <a:r>
              <a:rPr lang="en-GB" sz="2000" dirty="0"/>
              <a:t>5.48):</a:t>
            </a:r>
          </a:p>
          <a:p>
            <a:r>
              <a:rPr lang="en-GB" sz="2000" dirty="0"/>
              <a:t>‘But among the ancients, the </a:t>
            </a:r>
            <a:r>
              <a:rPr lang="en-GB" sz="2000" dirty="0" err="1"/>
              <a:t>Rulli</a:t>
            </a:r>
            <a:r>
              <a:rPr lang="en-GB" sz="2000" dirty="0"/>
              <a:t>, the </a:t>
            </a:r>
            <a:r>
              <a:rPr lang="en-GB" sz="2000" dirty="0" err="1"/>
              <a:t>Decii</a:t>
            </a:r>
            <a:r>
              <a:rPr lang="en-GB" sz="2000" dirty="0"/>
              <a:t>, the </a:t>
            </a:r>
            <a:r>
              <a:rPr lang="en-GB" sz="2000" dirty="0" err="1"/>
              <a:t>Corvini</a:t>
            </a:r>
            <a:r>
              <a:rPr lang="en-GB" sz="2000" dirty="0"/>
              <a:t>, and many others and in more modern times the elder Africanus and Titus Flaminius were made consuls very young…’  </a:t>
            </a:r>
          </a:p>
          <a:p>
            <a:endParaRPr lang="en-GB" dirty="0"/>
          </a:p>
          <a:p>
            <a:endParaRPr lang="en-GB" dirty="0"/>
          </a:p>
          <a:p>
            <a:endParaRPr lang="en-GB" dirty="0"/>
          </a:p>
        </p:txBody>
      </p:sp>
    </p:spTree>
    <p:extLst>
      <p:ext uri="{BB962C8B-B14F-4D97-AF65-F5344CB8AC3E}">
        <p14:creationId xmlns:p14="http://schemas.microsoft.com/office/powerpoint/2010/main" val="1412989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Experience</a:t>
            </a:r>
          </a:p>
        </p:txBody>
      </p:sp>
      <p:sp>
        <p:nvSpPr>
          <p:cNvPr id="3" name="Content Placeholder 2"/>
          <p:cNvSpPr>
            <a:spLocks noGrp="1"/>
          </p:cNvSpPr>
          <p:nvPr>
            <p:ph idx="1"/>
          </p:nvPr>
        </p:nvSpPr>
        <p:spPr>
          <a:xfrm>
            <a:off x="677334" y="1856097"/>
            <a:ext cx="8596668" cy="4185266"/>
          </a:xfrm>
        </p:spPr>
        <p:txBody>
          <a:bodyPr>
            <a:normAutofit/>
          </a:bodyPr>
          <a:lstStyle/>
          <a:p>
            <a:r>
              <a:rPr lang="en-GB" sz="2000" dirty="0"/>
              <a:t>Was traditional Roman military training enough? </a:t>
            </a:r>
          </a:p>
          <a:p>
            <a:endParaRPr lang="en-GB" sz="2000" dirty="0"/>
          </a:p>
          <a:p>
            <a:r>
              <a:rPr lang="en-GB" sz="2000" dirty="0"/>
              <a:t>Civil War showed the advantages of experience (Appian, </a:t>
            </a:r>
            <a:r>
              <a:rPr lang="en-GB" sz="2000" i="1" dirty="0" err="1"/>
              <a:t>B.Civ</a:t>
            </a:r>
            <a:r>
              <a:rPr lang="en-GB" sz="2000" i="1" dirty="0"/>
              <a:t> </a:t>
            </a:r>
            <a:r>
              <a:rPr lang="en-GB" sz="2000" dirty="0"/>
              <a:t>3.69). </a:t>
            </a:r>
          </a:p>
          <a:p>
            <a:endParaRPr lang="en-GB" sz="2000" dirty="0"/>
          </a:p>
          <a:p>
            <a:r>
              <a:rPr lang="en-GB" sz="2000" dirty="0"/>
              <a:t> Experience of the commander, officers, and soldiers. </a:t>
            </a:r>
          </a:p>
          <a:p>
            <a:endParaRPr lang="en-GB" sz="2000" dirty="0"/>
          </a:p>
          <a:p>
            <a:r>
              <a:rPr lang="en-GB" sz="2000" dirty="0"/>
              <a:t>Longer campaigns = experience as a fighting unit. </a:t>
            </a:r>
          </a:p>
        </p:txBody>
      </p:sp>
    </p:spTree>
    <p:extLst>
      <p:ext uri="{BB962C8B-B14F-4D97-AF65-F5344CB8AC3E}">
        <p14:creationId xmlns:p14="http://schemas.microsoft.com/office/powerpoint/2010/main" val="4059015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Experience</a:t>
            </a:r>
          </a:p>
        </p:txBody>
      </p:sp>
      <p:sp>
        <p:nvSpPr>
          <p:cNvPr id="3" name="Content Placeholder 2"/>
          <p:cNvSpPr>
            <a:spLocks noGrp="1"/>
          </p:cNvSpPr>
          <p:nvPr>
            <p:ph idx="1"/>
          </p:nvPr>
        </p:nvSpPr>
        <p:spPr/>
        <p:txBody>
          <a:bodyPr/>
          <a:lstStyle/>
          <a:p>
            <a:r>
              <a:rPr lang="en-GB" dirty="0"/>
              <a:t>Cass. </a:t>
            </a:r>
            <a:r>
              <a:rPr lang="en-GB" dirty="0" err="1"/>
              <a:t>Dio</a:t>
            </a:r>
            <a:r>
              <a:rPr lang="en-GB" dirty="0"/>
              <a:t> 44.43.2:</a:t>
            </a:r>
          </a:p>
          <a:p>
            <a:r>
              <a:rPr lang="en-GB" dirty="0"/>
              <a:t>‘…For these reasons you [crowd] also, beholding the greatness of his [Caesar’s] purpose, his deeds, and his good fortune, assigned him the right to hold office for a very long period, — a privilege which, from the time that we became a Republic, no other man has enjoyed, — I mean holding the command during eight whole years in succession. So fully did you believe that it was really for your sake he was making all these conquests and so far were you from ever suspecting that he would grow powerful to your hurt.’</a:t>
            </a:r>
          </a:p>
          <a:p>
            <a:endParaRPr lang="en-GB" dirty="0"/>
          </a:p>
          <a:p>
            <a:r>
              <a:rPr lang="en-GB" dirty="0"/>
              <a:t>Antony addresses crowd following Julius Caesar’s death.  </a:t>
            </a:r>
          </a:p>
        </p:txBody>
      </p:sp>
    </p:spTree>
    <p:extLst>
      <p:ext uri="{BB962C8B-B14F-4D97-AF65-F5344CB8AC3E}">
        <p14:creationId xmlns:p14="http://schemas.microsoft.com/office/powerpoint/2010/main" val="2485331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a:t>De Blois 2007, “Army and General in the Late Roman Republic”, in </a:t>
            </a:r>
            <a:r>
              <a:rPr lang="en-GB" dirty="0" err="1"/>
              <a:t>Erdkamp</a:t>
            </a:r>
            <a:r>
              <a:rPr lang="en-GB" dirty="0"/>
              <a:t>, P. (ed.) </a:t>
            </a:r>
            <a:r>
              <a:rPr lang="en-GB" i="1" dirty="0"/>
              <a:t>Companion to the Roman Army. </a:t>
            </a:r>
            <a:endParaRPr lang="en-GB" dirty="0"/>
          </a:p>
          <a:p>
            <a:endParaRPr lang="en-GB" dirty="0"/>
          </a:p>
          <a:p>
            <a:r>
              <a:rPr lang="en-GB" dirty="0" err="1"/>
              <a:t>Lintott</a:t>
            </a:r>
            <a:r>
              <a:rPr lang="en-GB" dirty="0"/>
              <a:t>, A. 1999, </a:t>
            </a:r>
            <a:r>
              <a:rPr lang="en-GB" i="1" dirty="0"/>
              <a:t>The Constitution of the Roman Republic</a:t>
            </a:r>
            <a:r>
              <a:rPr lang="en-GB" dirty="0"/>
              <a:t>. </a:t>
            </a:r>
          </a:p>
          <a:p>
            <a:endParaRPr lang="en-GB" dirty="0"/>
          </a:p>
          <a:p>
            <a:r>
              <a:rPr lang="en-GB" dirty="0"/>
              <a:t>Steel, C. 2001, ‘Controlling the Uncontrollable’ (Chapter 3), in </a:t>
            </a:r>
            <a:r>
              <a:rPr lang="en-GB" i="1" dirty="0"/>
              <a:t>Cicero, Rhetoric, and Empire. </a:t>
            </a:r>
            <a:r>
              <a:rPr lang="en-GB" dirty="0"/>
              <a:t> </a:t>
            </a:r>
          </a:p>
        </p:txBody>
      </p:sp>
    </p:spTree>
    <p:extLst>
      <p:ext uri="{BB962C8B-B14F-4D97-AF65-F5344CB8AC3E}">
        <p14:creationId xmlns:p14="http://schemas.microsoft.com/office/powerpoint/2010/main" val="1488776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3484</TotalTime>
  <Words>730</Words>
  <Application>Microsoft Office PowerPoint</Application>
  <PresentationFormat>Widescreen</PresentationFormat>
  <Paragraphs>102</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The Commander in the Republic</vt:lpstr>
      <vt:lpstr>Aims</vt:lpstr>
      <vt:lpstr>Imperium</vt:lpstr>
      <vt:lpstr>Cicero</vt:lpstr>
      <vt:lpstr>Power of a commander</vt:lpstr>
      <vt:lpstr>The Commander in the Field</vt:lpstr>
      <vt:lpstr>Power of a commander</vt:lpstr>
      <vt:lpstr>Qualities of a commander</vt:lpstr>
      <vt:lpstr>Qualities of a commander</vt:lpstr>
      <vt:lpstr>Arguments against Cicero</vt:lpstr>
      <vt:lpstr>Experience</vt:lpstr>
      <vt:lpstr>Experience</vt:lpstr>
      <vt:lpstr>Questions?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Christopher Fleming</cp:lastModifiedBy>
  <cp:revision>93</cp:revision>
  <dcterms:created xsi:type="dcterms:W3CDTF">2017-01-27T16:38:00Z</dcterms:created>
  <dcterms:modified xsi:type="dcterms:W3CDTF">2018-12-04T11:08:59Z</dcterms:modified>
</cp:coreProperties>
</file>