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61" r:id="rId2"/>
  </p:sldIdLst>
  <p:sldSz cx="9944100" cy="70993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128381-E749-86D5-7120-E593F29164B0}" v="5" dt="2026-03-23T22:28:56.751"/>
    <p1510:client id="{34B3B18E-A086-6D2D-CB70-6A66C373C3E9}" v="771" dt="2026-03-23T21:51:16.635"/>
    <p1510:client id="{6AA120A5-41B1-C335-08A3-3160A684A3FD}" v="72" dt="2026-03-23T22:15:41.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3" autoAdjust="0"/>
    <p:restoredTop sz="95097" autoAdjust="0"/>
  </p:normalViewPr>
  <p:slideViewPr>
    <p:cSldViewPr snapToGrid="0">
      <p:cViewPr>
        <p:scale>
          <a:sx n="100" d="100"/>
          <a:sy n="100" d="100"/>
        </p:scale>
        <p:origin x="677"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601FC2-BFE7-4299-881F-F148859F2BA6}" type="datetimeFigureOut">
              <a:rPr lang="en-GB" smtClean="0"/>
              <a:t>23/03/2026</a:t>
            </a:fld>
            <a:endParaRPr lang="en-GB"/>
          </a:p>
        </p:txBody>
      </p:sp>
      <p:sp>
        <p:nvSpPr>
          <p:cNvPr id="4" name="Slide Image Placeholder 3"/>
          <p:cNvSpPr>
            <a:spLocks noGrp="1" noRot="1" noChangeAspect="1"/>
          </p:cNvSpPr>
          <p:nvPr>
            <p:ph type="sldImg" idx="2"/>
          </p:nvPr>
        </p:nvSpPr>
        <p:spPr>
          <a:xfrm>
            <a:off x="1268413" y="1143000"/>
            <a:ext cx="43211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1F7B8B-7DDA-4FE8-919D-9AD5AE8E1BF8}" type="slidenum">
              <a:rPr lang="en-GB" smtClean="0"/>
              <a:t>‹#›</a:t>
            </a:fld>
            <a:endParaRPr lang="en-GB"/>
          </a:p>
        </p:txBody>
      </p:sp>
    </p:spTree>
    <p:extLst>
      <p:ext uri="{BB962C8B-B14F-4D97-AF65-F5344CB8AC3E}">
        <p14:creationId xmlns:p14="http://schemas.microsoft.com/office/powerpoint/2010/main" val="1390375027"/>
      </p:ext>
    </p:extLst>
  </p:cSld>
  <p:clrMap bg1="lt1" tx1="dk1" bg2="lt2" tx2="dk2" accent1="accent1" accent2="accent2" accent3="accent3" accent4="accent4" accent5="accent5" accent6="accent6" hlink="hlink" folHlink="folHlink"/>
  <p:notesStyle>
    <a:lvl1pPr marL="0" algn="l" defTabSz="818049" rtl="0" eaLnBrk="1" latinLnBrk="0" hangingPunct="1">
      <a:defRPr sz="1073" kern="1200">
        <a:solidFill>
          <a:schemeClr val="tx1"/>
        </a:solidFill>
        <a:latin typeface="+mn-lt"/>
        <a:ea typeface="+mn-ea"/>
        <a:cs typeface="+mn-cs"/>
      </a:defRPr>
    </a:lvl1pPr>
    <a:lvl2pPr marL="409023" algn="l" defTabSz="818049" rtl="0" eaLnBrk="1" latinLnBrk="0" hangingPunct="1">
      <a:defRPr sz="1073" kern="1200">
        <a:solidFill>
          <a:schemeClr val="tx1"/>
        </a:solidFill>
        <a:latin typeface="+mn-lt"/>
        <a:ea typeface="+mn-ea"/>
        <a:cs typeface="+mn-cs"/>
      </a:defRPr>
    </a:lvl2pPr>
    <a:lvl3pPr marL="818049" algn="l" defTabSz="818049" rtl="0" eaLnBrk="1" latinLnBrk="0" hangingPunct="1">
      <a:defRPr sz="1073" kern="1200">
        <a:solidFill>
          <a:schemeClr val="tx1"/>
        </a:solidFill>
        <a:latin typeface="+mn-lt"/>
        <a:ea typeface="+mn-ea"/>
        <a:cs typeface="+mn-cs"/>
      </a:defRPr>
    </a:lvl3pPr>
    <a:lvl4pPr marL="1227072" algn="l" defTabSz="818049" rtl="0" eaLnBrk="1" latinLnBrk="0" hangingPunct="1">
      <a:defRPr sz="1073" kern="1200">
        <a:solidFill>
          <a:schemeClr val="tx1"/>
        </a:solidFill>
        <a:latin typeface="+mn-lt"/>
        <a:ea typeface="+mn-ea"/>
        <a:cs typeface="+mn-cs"/>
      </a:defRPr>
    </a:lvl4pPr>
    <a:lvl5pPr marL="1636098" algn="l" defTabSz="818049" rtl="0" eaLnBrk="1" latinLnBrk="0" hangingPunct="1">
      <a:defRPr sz="1073" kern="1200">
        <a:solidFill>
          <a:schemeClr val="tx1"/>
        </a:solidFill>
        <a:latin typeface="+mn-lt"/>
        <a:ea typeface="+mn-ea"/>
        <a:cs typeface="+mn-cs"/>
      </a:defRPr>
    </a:lvl5pPr>
    <a:lvl6pPr marL="2045121" algn="l" defTabSz="818049" rtl="0" eaLnBrk="1" latinLnBrk="0" hangingPunct="1">
      <a:defRPr sz="1073" kern="1200">
        <a:solidFill>
          <a:schemeClr val="tx1"/>
        </a:solidFill>
        <a:latin typeface="+mn-lt"/>
        <a:ea typeface="+mn-ea"/>
        <a:cs typeface="+mn-cs"/>
      </a:defRPr>
    </a:lvl6pPr>
    <a:lvl7pPr marL="2454145" algn="l" defTabSz="818049" rtl="0" eaLnBrk="1" latinLnBrk="0" hangingPunct="1">
      <a:defRPr sz="1073" kern="1200">
        <a:solidFill>
          <a:schemeClr val="tx1"/>
        </a:solidFill>
        <a:latin typeface="+mn-lt"/>
        <a:ea typeface="+mn-ea"/>
        <a:cs typeface="+mn-cs"/>
      </a:defRPr>
    </a:lvl7pPr>
    <a:lvl8pPr marL="2863170" algn="l" defTabSz="818049" rtl="0" eaLnBrk="1" latinLnBrk="0" hangingPunct="1">
      <a:defRPr sz="1073" kern="1200">
        <a:solidFill>
          <a:schemeClr val="tx1"/>
        </a:solidFill>
        <a:latin typeface="+mn-lt"/>
        <a:ea typeface="+mn-ea"/>
        <a:cs typeface="+mn-cs"/>
      </a:defRPr>
    </a:lvl8pPr>
    <a:lvl9pPr marL="3272194" algn="l" defTabSz="818049" rtl="0" eaLnBrk="1" latinLnBrk="0" hangingPunct="1">
      <a:defRPr sz="107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5808" y="1161854"/>
            <a:ext cx="8452485" cy="2471608"/>
          </a:xfrm>
        </p:spPr>
        <p:txBody>
          <a:bodyPr anchor="b"/>
          <a:lstStyle>
            <a:lvl1pPr algn="ctr">
              <a:defRPr sz="6211"/>
            </a:lvl1pPr>
          </a:lstStyle>
          <a:p>
            <a:r>
              <a:rPr lang="en-US"/>
              <a:t>Click to edit Master title style</a:t>
            </a:r>
            <a:endParaRPr lang="en-US" dirty="0"/>
          </a:p>
        </p:txBody>
      </p:sp>
      <p:sp>
        <p:nvSpPr>
          <p:cNvPr id="3" name="Subtitle 2"/>
          <p:cNvSpPr>
            <a:spLocks noGrp="1"/>
          </p:cNvSpPr>
          <p:nvPr>
            <p:ph type="subTitle" idx="1"/>
          </p:nvPr>
        </p:nvSpPr>
        <p:spPr>
          <a:xfrm>
            <a:off x="1243013" y="3728777"/>
            <a:ext cx="7458075" cy="1714020"/>
          </a:xfrm>
        </p:spPr>
        <p:txBody>
          <a:bodyPr/>
          <a:lstStyle>
            <a:lvl1pPr marL="0" indent="0" algn="ctr">
              <a:buNone/>
              <a:defRPr sz="2484"/>
            </a:lvl1pPr>
            <a:lvl2pPr marL="473293" indent="0" algn="ctr">
              <a:buNone/>
              <a:defRPr sz="2070"/>
            </a:lvl2pPr>
            <a:lvl3pPr marL="946587" indent="0" algn="ctr">
              <a:buNone/>
              <a:defRPr sz="1863"/>
            </a:lvl3pPr>
            <a:lvl4pPr marL="1419880" indent="0" algn="ctr">
              <a:buNone/>
              <a:defRPr sz="1656"/>
            </a:lvl4pPr>
            <a:lvl5pPr marL="1893174" indent="0" algn="ctr">
              <a:buNone/>
              <a:defRPr sz="1656"/>
            </a:lvl5pPr>
            <a:lvl6pPr marL="2366467" indent="0" algn="ctr">
              <a:buNone/>
              <a:defRPr sz="1656"/>
            </a:lvl6pPr>
            <a:lvl7pPr marL="2839761" indent="0" algn="ctr">
              <a:buNone/>
              <a:defRPr sz="1656"/>
            </a:lvl7pPr>
            <a:lvl8pPr marL="3313054" indent="0" algn="ctr">
              <a:buNone/>
              <a:defRPr sz="1656"/>
            </a:lvl8pPr>
            <a:lvl9pPr marL="3786348" indent="0" algn="ctr">
              <a:buNone/>
              <a:defRPr sz="165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06669C-4B96-4E99-8904-98514D2246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2502919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06669C-4B96-4E99-8904-98514D2246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3579190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8478" y="1769897"/>
            <a:ext cx="8576786" cy="2953111"/>
          </a:xfrm>
        </p:spPr>
        <p:txBody>
          <a:bodyPr anchor="b"/>
          <a:lstStyle>
            <a:lvl1pPr>
              <a:defRPr sz="6211"/>
            </a:lvl1pPr>
          </a:lstStyle>
          <a:p>
            <a:r>
              <a:rPr lang="en-US"/>
              <a:t>Click to edit Master title style</a:t>
            </a:r>
            <a:endParaRPr lang="en-US" dirty="0"/>
          </a:p>
        </p:txBody>
      </p:sp>
      <p:sp>
        <p:nvSpPr>
          <p:cNvPr id="3" name="Text Placeholder 2"/>
          <p:cNvSpPr>
            <a:spLocks noGrp="1"/>
          </p:cNvSpPr>
          <p:nvPr>
            <p:ph type="body" idx="1"/>
          </p:nvPr>
        </p:nvSpPr>
        <p:spPr>
          <a:xfrm>
            <a:off x="678478" y="4750946"/>
            <a:ext cx="8576786" cy="1552971"/>
          </a:xfrm>
        </p:spPr>
        <p:txBody>
          <a:bodyPr/>
          <a:lstStyle>
            <a:lvl1pPr marL="0" indent="0">
              <a:buNone/>
              <a:defRPr sz="2484">
                <a:solidFill>
                  <a:schemeClr val="tx1"/>
                </a:solidFill>
              </a:defRPr>
            </a:lvl1pPr>
            <a:lvl2pPr marL="473293" indent="0">
              <a:buNone/>
              <a:defRPr sz="2070">
                <a:solidFill>
                  <a:schemeClr val="tx1">
                    <a:tint val="75000"/>
                  </a:schemeClr>
                </a:solidFill>
              </a:defRPr>
            </a:lvl2pPr>
            <a:lvl3pPr marL="946587" indent="0">
              <a:buNone/>
              <a:defRPr sz="1863">
                <a:solidFill>
                  <a:schemeClr val="tx1">
                    <a:tint val="75000"/>
                  </a:schemeClr>
                </a:solidFill>
              </a:defRPr>
            </a:lvl3pPr>
            <a:lvl4pPr marL="1419880" indent="0">
              <a:buNone/>
              <a:defRPr sz="1656">
                <a:solidFill>
                  <a:schemeClr val="tx1">
                    <a:tint val="75000"/>
                  </a:schemeClr>
                </a:solidFill>
              </a:defRPr>
            </a:lvl4pPr>
            <a:lvl5pPr marL="1893174" indent="0">
              <a:buNone/>
              <a:defRPr sz="1656">
                <a:solidFill>
                  <a:schemeClr val="tx1">
                    <a:tint val="75000"/>
                  </a:schemeClr>
                </a:solidFill>
              </a:defRPr>
            </a:lvl5pPr>
            <a:lvl6pPr marL="2366467" indent="0">
              <a:buNone/>
              <a:defRPr sz="1656">
                <a:solidFill>
                  <a:schemeClr val="tx1">
                    <a:tint val="75000"/>
                  </a:schemeClr>
                </a:solidFill>
              </a:defRPr>
            </a:lvl6pPr>
            <a:lvl7pPr marL="2839761" indent="0">
              <a:buNone/>
              <a:defRPr sz="1656">
                <a:solidFill>
                  <a:schemeClr val="tx1">
                    <a:tint val="75000"/>
                  </a:schemeClr>
                </a:solidFill>
              </a:defRPr>
            </a:lvl7pPr>
            <a:lvl8pPr marL="3313054" indent="0">
              <a:buNone/>
              <a:defRPr sz="1656">
                <a:solidFill>
                  <a:schemeClr val="tx1">
                    <a:tint val="75000"/>
                  </a:schemeClr>
                </a:solidFill>
              </a:defRPr>
            </a:lvl8pPr>
            <a:lvl9pPr marL="3786348" indent="0">
              <a:buNone/>
              <a:defRPr sz="165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06669C-4B96-4E99-8904-98514D2246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3716889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3657" y="1889860"/>
            <a:ext cx="4226243" cy="4504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34200" y="1889860"/>
            <a:ext cx="4226243" cy="4504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06669C-4B96-4E99-8904-98514D2246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690136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4952" y="377974"/>
            <a:ext cx="8576786" cy="13722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4953" y="1740315"/>
            <a:ext cx="4206820" cy="852901"/>
          </a:xfrm>
        </p:spPr>
        <p:txBody>
          <a:bodyPr anchor="b"/>
          <a:lstStyle>
            <a:lvl1pPr marL="0" indent="0">
              <a:buNone/>
              <a:defRPr sz="2484" b="1"/>
            </a:lvl1pPr>
            <a:lvl2pPr marL="473293" indent="0">
              <a:buNone/>
              <a:defRPr sz="2070" b="1"/>
            </a:lvl2pPr>
            <a:lvl3pPr marL="946587" indent="0">
              <a:buNone/>
              <a:defRPr sz="1863" b="1"/>
            </a:lvl3pPr>
            <a:lvl4pPr marL="1419880" indent="0">
              <a:buNone/>
              <a:defRPr sz="1656" b="1"/>
            </a:lvl4pPr>
            <a:lvl5pPr marL="1893174" indent="0">
              <a:buNone/>
              <a:defRPr sz="1656" b="1"/>
            </a:lvl5pPr>
            <a:lvl6pPr marL="2366467" indent="0">
              <a:buNone/>
              <a:defRPr sz="1656" b="1"/>
            </a:lvl6pPr>
            <a:lvl7pPr marL="2839761" indent="0">
              <a:buNone/>
              <a:defRPr sz="1656" b="1"/>
            </a:lvl7pPr>
            <a:lvl8pPr marL="3313054" indent="0">
              <a:buNone/>
              <a:defRPr sz="1656" b="1"/>
            </a:lvl8pPr>
            <a:lvl9pPr marL="3786348" indent="0">
              <a:buNone/>
              <a:defRPr sz="1656" b="1"/>
            </a:lvl9pPr>
          </a:lstStyle>
          <a:p>
            <a:pPr lvl="0"/>
            <a:r>
              <a:rPr lang="en-US"/>
              <a:t>Click to edit Master text styles</a:t>
            </a:r>
          </a:p>
        </p:txBody>
      </p:sp>
      <p:sp>
        <p:nvSpPr>
          <p:cNvPr id="4" name="Content Placeholder 3"/>
          <p:cNvSpPr>
            <a:spLocks noGrp="1"/>
          </p:cNvSpPr>
          <p:nvPr>
            <p:ph sz="half" idx="2"/>
          </p:nvPr>
        </p:nvSpPr>
        <p:spPr>
          <a:xfrm>
            <a:off x="684953" y="2593216"/>
            <a:ext cx="4206820" cy="38142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34201" y="1740315"/>
            <a:ext cx="4227538" cy="852901"/>
          </a:xfrm>
        </p:spPr>
        <p:txBody>
          <a:bodyPr anchor="b"/>
          <a:lstStyle>
            <a:lvl1pPr marL="0" indent="0">
              <a:buNone/>
              <a:defRPr sz="2484" b="1"/>
            </a:lvl1pPr>
            <a:lvl2pPr marL="473293" indent="0">
              <a:buNone/>
              <a:defRPr sz="2070" b="1"/>
            </a:lvl2pPr>
            <a:lvl3pPr marL="946587" indent="0">
              <a:buNone/>
              <a:defRPr sz="1863" b="1"/>
            </a:lvl3pPr>
            <a:lvl4pPr marL="1419880" indent="0">
              <a:buNone/>
              <a:defRPr sz="1656" b="1"/>
            </a:lvl4pPr>
            <a:lvl5pPr marL="1893174" indent="0">
              <a:buNone/>
              <a:defRPr sz="1656" b="1"/>
            </a:lvl5pPr>
            <a:lvl6pPr marL="2366467" indent="0">
              <a:buNone/>
              <a:defRPr sz="1656" b="1"/>
            </a:lvl6pPr>
            <a:lvl7pPr marL="2839761" indent="0">
              <a:buNone/>
              <a:defRPr sz="1656" b="1"/>
            </a:lvl7pPr>
            <a:lvl8pPr marL="3313054" indent="0">
              <a:buNone/>
              <a:defRPr sz="1656" b="1"/>
            </a:lvl8pPr>
            <a:lvl9pPr marL="3786348" indent="0">
              <a:buNone/>
              <a:defRPr sz="1656" b="1"/>
            </a:lvl9pPr>
          </a:lstStyle>
          <a:p>
            <a:pPr lvl="0"/>
            <a:r>
              <a:rPr lang="en-US"/>
              <a:t>Click to edit Master text styles</a:t>
            </a:r>
          </a:p>
        </p:txBody>
      </p:sp>
      <p:sp>
        <p:nvSpPr>
          <p:cNvPr id="6" name="Content Placeholder 5"/>
          <p:cNvSpPr>
            <a:spLocks noGrp="1"/>
          </p:cNvSpPr>
          <p:nvPr>
            <p:ph sz="quarter" idx="4"/>
          </p:nvPr>
        </p:nvSpPr>
        <p:spPr>
          <a:xfrm>
            <a:off x="5034201" y="2593216"/>
            <a:ext cx="4227538" cy="38142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06669C-4B96-4E99-8904-98514D2246B4}"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1052298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06669C-4B96-4E99-8904-98514D2246B4}"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298967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06669C-4B96-4E99-8904-98514D2246B4}"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2543368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952" y="473287"/>
            <a:ext cx="3207231" cy="1656503"/>
          </a:xfrm>
        </p:spPr>
        <p:txBody>
          <a:bodyPr anchor="b"/>
          <a:lstStyle>
            <a:lvl1pPr>
              <a:defRPr sz="3313"/>
            </a:lvl1pPr>
          </a:lstStyle>
          <a:p>
            <a:r>
              <a:rPr lang="en-US"/>
              <a:t>Click to edit Master title style</a:t>
            </a:r>
            <a:endParaRPr lang="en-US" dirty="0"/>
          </a:p>
        </p:txBody>
      </p:sp>
      <p:sp>
        <p:nvSpPr>
          <p:cNvPr id="3" name="Content Placeholder 2"/>
          <p:cNvSpPr>
            <a:spLocks noGrp="1"/>
          </p:cNvSpPr>
          <p:nvPr>
            <p:ph idx="1"/>
          </p:nvPr>
        </p:nvSpPr>
        <p:spPr>
          <a:xfrm>
            <a:off x="4227538" y="1022169"/>
            <a:ext cx="5034201" cy="5045104"/>
          </a:xfrm>
        </p:spPr>
        <p:txBody>
          <a:bodyPr/>
          <a:lstStyle>
            <a:lvl1pPr>
              <a:defRPr sz="3313"/>
            </a:lvl1pPr>
            <a:lvl2pPr>
              <a:defRPr sz="2899"/>
            </a:lvl2pPr>
            <a:lvl3pPr>
              <a:defRPr sz="2484"/>
            </a:lvl3pPr>
            <a:lvl4pPr>
              <a:defRPr sz="2070"/>
            </a:lvl4pPr>
            <a:lvl5pPr>
              <a:defRPr sz="2070"/>
            </a:lvl5pPr>
            <a:lvl6pPr>
              <a:defRPr sz="2070"/>
            </a:lvl6pPr>
            <a:lvl7pPr>
              <a:defRPr sz="2070"/>
            </a:lvl7pPr>
            <a:lvl8pPr>
              <a:defRPr sz="2070"/>
            </a:lvl8pPr>
            <a:lvl9pPr>
              <a:defRPr sz="207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4952" y="2129790"/>
            <a:ext cx="3207231" cy="3945699"/>
          </a:xfrm>
        </p:spPr>
        <p:txBody>
          <a:bodyPr/>
          <a:lstStyle>
            <a:lvl1pPr marL="0" indent="0">
              <a:buNone/>
              <a:defRPr sz="1656"/>
            </a:lvl1pPr>
            <a:lvl2pPr marL="473293" indent="0">
              <a:buNone/>
              <a:defRPr sz="1449"/>
            </a:lvl2pPr>
            <a:lvl3pPr marL="946587" indent="0">
              <a:buNone/>
              <a:defRPr sz="1242"/>
            </a:lvl3pPr>
            <a:lvl4pPr marL="1419880" indent="0">
              <a:buNone/>
              <a:defRPr sz="1035"/>
            </a:lvl4pPr>
            <a:lvl5pPr marL="1893174" indent="0">
              <a:buNone/>
              <a:defRPr sz="1035"/>
            </a:lvl5pPr>
            <a:lvl6pPr marL="2366467" indent="0">
              <a:buNone/>
              <a:defRPr sz="1035"/>
            </a:lvl6pPr>
            <a:lvl7pPr marL="2839761" indent="0">
              <a:buNone/>
              <a:defRPr sz="1035"/>
            </a:lvl7pPr>
            <a:lvl8pPr marL="3313054" indent="0">
              <a:buNone/>
              <a:defRPr sz="1035"/>
            </a:lvl8pPr>
            <a:lvl9pPr marL="3786348" indent="0">
              <a:buNone/>
              <a:defRPr sz="1035"/>
            </a:lvl9pPr>
          </a:lstStyle>
          <a:p>
            <a:pPr lvl="0"/>
            <a:r>
              <a:rPr lang="en-US"/>
              <a:t>Click to edit Master text styles</a:t>
            </a:r>
          </a:p>
        </p:txBody>
      </p:sp>
      <p:sp>
        <p:nvSpPr>
          <p:cNvPr id="5" name="Date Placeholder 4"/>
          <p:cNvSpPr>
            <a:spLocks noGrp="1"/>
          </p:cNvSpPr>
          <p:nvPr>
            <p:ph type="dt" sz="half" idx="10"/>
          </p:nvPr>
        </p:nvSpPr>
        <p:spPr/>
        <p:txBody>
          <a:bodyPr/>
          <a:lstStyle/>
          <a:p>
            <a:fld id="{F006669C-4B96-4E99-8904-98514D2246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2008027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952" y="473287"/>
            <a:ext cx="3207231" cy="1656503"/>
          </a:xfrm>
        </p:spPr>
        <p:txBody>
          <a:bodyPr anchor="b"/>
          <a:lstStyle>
            <a:lvl1pPr>
              <a:defRPr sz="3313"/>
            </a:lvl1pPr>
          </a:lstStyle>
          <a:p>
            <a:r>
              <a:rPr lang="en-US"/>
              <a:t>Click to edit Master title style</a:t>
            </a:r>
            <a:endParaRPr lang="en-US" dirty="0"/>
          </a:p>
        </p:txBody>
      </p:sp>
      <p:sp>
        <p:nvSpPr>
          <p:cNvPr id="3" name="Picture Placeholder 2"/>
          <p:cNvSpPr>
            <a:spLocks noGrp="1" noChangeAspect="1"/>
          </p:cNvSpPr>
          <p:nvPr>
            <p:ph type="pic" idx="1"/>
          </p:nvPr>
        </p:nvSpPr>
        <p:spPr>
          <a:xfrm>
            <a:off x="4227538" y="1022169"/>
            <a:ext cx="5034201" cy="5045104"/>
          </a:xfrm>
        </p:spPr>
        <p:txBody>
          <a:bodyPr anchor="t"/>
          <a:lstStyle>
            <a:lvl1pPr marL="0" indent="0">
              <a:buNone/>
              <a:defRPr sz="3313"/>
            </a:lvl1pPr>
            <a:lvl2pPr marL="473293" indent="0">
              <a:buNone/>
              <a:defRPr sz="2899"/>
            </a:lvl2pPr>
            <a:lvl3pPr marL="946587" indent="0">
              <a:buNone/>
              <a:defRPr sz="2484"/>
            </a:lvl3pPr>
            <a:lvl4pPr marL="1419880" indent="0">
              <a:buNone/>
              <a:defRPr sz="2070"/>
            </a:lvl4pPr>
            <a:lvl5pPr marL="1893174" indent="0">
              <a:buNone/>
              <a:defRPr sz="2070"/>
            </a:lvl5pPr>
            <a:lvl6pPr marL="2366467" indent="0">
              <a:buNone/>
              <a:defRPr sz="2070"/>
            </a:lvl6pPr>
            <a:lvl7pPr marL="2839761" indent="0">
              <a:buNone/>
              <a:defRPr sz="2070"/>
            </a:lvl7pPr>
            <a:lvl8pPr marL="3313054" indent="0">
              <a:buNone/>
              <a:defRPr sz="2070"/>
            </a:lvl8pPr>
            <a:lvl9pPr marL="3786348" indent="0">
              <a:buNone/>
              <a:defRPr sz="2070"/>
            </a:lvl9pPr>
          </a:lstStyle>
          <a:p>
            <a:r>
              <a:rPr lang="en-US"/>
              <a:t>Click icon to add picture</a:t>
            </a:r>
            <a:endParaRPr lang="en-US" dirty="0"/>
          </a:p>
        </p:txBody>
      </p:sp>
      <p:sp>
        <p:nvSpPr>
          <p:cNvPr id="4" name="Text Placeholder 3"/>
          <p:cNvSpPr>
            <a:spLocks noGrp="1"/>
          </p:cNvSpPr>
          <p:nvPr>
            <p:ph type="body" sz="half" idx="2"/>
          </p:nvPr>
        </p:nvSpPr>
        <p:spPr>
          <a:xfrm>
            <a:off x="684952" y="2129790"/>
            <a:ext cx="3207231" cy="3945699"/>
          </a:xfrm>
        </p:spPr>
        <p:txBody>
          <a:bodyPr/>
          <a:lstStyle>
            <a:lvl1pPr marL="0" indent="0">
              <a:buNone/>
              <a:defRPr sz="1656"/>
            </a:lvl1pPr>
            <a:lvl2pPr marL="473293" indent="0">
              <a:buNone/>
              <a:defRPr sz="1449"/>
            </a:lvl2pPr>
            <a:lvl3pPr marL="946587" indent="0">
              <a:buNone/>
              <a:defRPr sz="1242"/>
            </a:lvl3pPr>
            <a:lvl4pPr marL="1419880" indent="0">
              <a:buNone/>
              <a:defRPr sz="1035"/>
            </a:lvl4pPr>
            <a:lvl5pPr marL="1893174" indent="0">
              <a:buNone/>
              <a:defRPr sz="1035"/>
            </a:lvl5pPr>
            <a:lvl6pPr marL="2366467" indent="0">
              <a:buNone/>
              <a:defRPr sz="1035"/>
            </a:lvl6pPr>
            <a:lvl7pPr marL="2839761" indent="0">
              <a:buNone/>
              <a:defRPr sz="1035"/>
            </a:lvl7pPr>
            <a:lvl8pPr marL="3313054" indent="0">
              <a:buNone/>
              <a:defRPr sz="1035"/>
            </a:lvl8pPr>
            <a:lvl9pPr marL="3786348" indent="0">
              <a:buNone/>
              <a:defRPr sz="1035"/>
            </a:lvl9pPr>
          </a:lstStyle>
          <a:p>
            <a:pPr lvl="0"/>
            <a:r>
              <a:rPr lang="en-US"/>
              <a:t>Click to edit Master text styles</a:t>
            </a:r>
          </a:p>
        </p:txBody>
      </p:sp>
      <p:sp>
        <p:nvSpPr>
          <p:cNvPr id="5" name="Date Placeholder 4"/>
          <p:cNvSpPr>
            <a:spLocks noGrp="1"/>
          </p:cNvSpPr>
          <p:nvPr>
            <p:ph type="dt" sz="half" idx="10"/>
          </p:nvPr>
        </p:nvSpPr>
        <p:spPr/>
        <p:txBody>
          <a:bodyPr/>
          <a:lstStyle/>
          <a:p>
            <a:fld id="{F006669C-4B96-4E99-8904-98514D2246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1860258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06669C-4B96-4E99-8904-98514D2246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3218934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16247" y="377972"/>
            <a:ext cx="2144197" cy="601632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3658" y="377972"/>
            <a:ext cx="6308288" cy="60163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06669C-4B96-4E99-8904-98514D2246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2CFDE-2BDD-48A5-82BC-2570E15ED9F0}" type="slidenum">
              <a:rPr lang="en-GB" smtClean="0"/>
              <a:t>‹#›</a:t>
            </a:fld>
            <a:endParaRPr lang="en-GB"/>
          </a:p>
        </p:txBody>
      </p:sp>
    </p:spTree>
    <p:extLst>
      <p:ext uri="{BB962C8B-B14F-4D97-AF65-F5344CB8AC3E}">
        <p14:creationId xmlns:p14="http://schemas.microsoft.com/office/powerpoint/2010/main" val="940323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3657" y="377974"/>
            <a:ext cx="8576786" cy="137220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3657" y="1889860"/>
            <a:ext cx="8576786" cy="450444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3657" y="6580001"/>
            <a:ext cx="2237423" cy="377972"/>
          </a:xfrm>
          <a:prstGeom prst="rect">
            <a:avLst/>
          </a:prstGeom>
        </p:spPr>
        <p:txBody>
          <a:bodyPr vert="horz" lIns="91440" tIns="45720" rIns="91440" bIns="45720" rtlCol="0" anchor="ctr"/>
          <a:lstStyle>
            <a:lvl1pPr algn="l">
              <a:defRPr sz="1242">
                <a:solidFill>
                  <a:schemeClr val="tx1">
                    <a:tint val="75000"/>
                  </a:schemeClr>
                </a:solidFill>
              </a:defRPr>
            </a:lvl1pPr>
          </a:lstStyle>
          <a:p>
            <a:fld id="{F006669C-4B96-4E99-8904-98514D2246B4}" type="datetimeFigureOut">
              <a:rPr lang="en-GB" smtClean="0"/>
              <a:t>23/03/2026</a:t>
            </a:fld>
            <a:endParaRPr lang="en-GB"/>
          </a:p>
        </p:txBody>
      </p:sp>
      <p:sp>
        <p:nvSpPr>
          <p:cNvPr id="5" name="Footer Placeholder 4"/>
          <p:cNvSpPr>
            <a:spLocks noGrp="1"/>
          </p:cNvSpPr>
          <p:nvPr>
            <p:ph type="ftr" sz="quarter" idx="3"/>
          </p:nvPr>
        </p:nvSpPr>
        <p:spPr>
          <a:xfrm>
            <a:off x="3293983" y="6580001"/>
            <a:ext cx="3356134" cy="377972"/>
          </a:xfrm>
          <a:prstGeom prst="rect">
            <a:avLst/>
          </a:prstGeom>
        </p:spPr>
        <p:txBody>
          <a:bodyPr vert="horz" lIns="91440" tIns="45720" rIns="91440" bIns="45720" rtlCol="0" anchor="ctr"/>
          <a:lstStyle>
            <a:lvl1pPr algn="ctr">
              <a:defRPr sz="12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023020" y="6580001"/>
            <a:ext cx="2237423" cy="377972"/>
          </a:xfrm>
          <a:prstGeom prst="rect">
            <a:avLst/>
          </a:prstGeom>
        </p:spPr>
        <p:txBody>
          <a:bodyPr vert="horz" lIns="91440" tIns="45720" rIns="91440" bIns="45720" rtlCol="0" anchor="ctr"/>
          <a:lstStyle>
            <a:lvl1pPr algn="r">
              <a:defRPr sz="1242">
                <a:solidFill>
                  <a:schemeClr val="tx1">
                    <a:tint val="75000"/>
                  </a:schemeClr>
                </a:solidFill>
              </a:defRPr>
            </a:lvl1pPr>
          </a:lstStyle>
          <a:p>
            <a:fld id="{EB72CFDE-2BDD-48A5-82BC-2570E15ED9F0}" type="slidenum">
              <a:rPr lang="en-GB" smtClean="0"/>
              <a:t>‹#›</a:t>
            </a:fld>
            <a:endParaRPr lang="en-GB"/>
          </a:p>
        </p:txBody>
      </p:sp>
    </p:spTree>
    <p:extLst>
      <p:ext uri="{BB962C8B-B14F-4D97-AF65-F5344CB8AC3E}">
        <p14:creationId xmlns:p14="http://schemas.microsoft.com/office/powerpoint/2010/main" val="10519598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46587" rtl="0" eaLnBrk="1" latinLnBrk="0" hangingPunct="1">
        <a:lnSpc>
          <a:spcPct val="90000"/>
        </a:lnSpc>
        <a:spcBef>
          <a:spcPct val="0"/>
        </a:spcBef>
        <a:buNone/>
        <a:defRPr sz="4555" kern="1200">
          <a:solidFill>
            <a:schemeClr val="tx1"/>
          </a:solidFill>
          <a:latin typeface="+mj-lt"/>
          <a:ea typeface="+mj-ea"/>
          <a:cs typeface="+mj-cs"/>
        </a:defRPr>
      </a:lvl1pPr>
    </p:titleStyle>
    <p:bodyStyle>
      <a:lvl1pPr marL="236647" indent="-236647" algn="l" defTabSz="946587" rtl="0" eaLnBrk="1" latinLnBrk="0" hangingPunct="1">
        <a:lnSpc>
          <a:spcPct val="90000"/>
        </a:lnSpc>
        <a:spcBef>
          <a:spcPts val="1035"/>
        </a:spcBef>
        <a:buFont typeface="Arial" panose="020B0604020202020204" pitchFamily="34" charset="0"/>
        <a:buChar char="•"/>
        <a:defRPr sz="2899" kern="1200">
          <a:solidFill>
            <a:schemeClr val="tx1"/>
          </a:solidFill>
          <a:latin typeface="+mn-lt"/>
          <a:ea typeface="+mn-ea"/>
          <a:cs typeface="+mn-cs"/>
        </a:defRPr>
      </a:lvl1pPr>
      <a:lvl2pPr marL="709940" indent="-236647" algn="l" defTabSz="946587" rtl="0" eaLnBrk="1" latinLnBrk="0" hangingPunct="1">
        <a:lnSpc>
          <a:spcPct val="90000"/>
        </a:lnSpc>
        <a:spcBef>
          <a:spcPts val="518"/>
        </a:spcBef>
        <a:buFont typeface="Arial" panose="020B0604020202020204" pitchFamily="34" charset="0"/>
        <a:buChar char="•"/>
        <a:defRPr sz="2484" kern="1200">
          <a:solidFill>
            <a:schemeClr val="tx1"/>
          </a:solidFill>
          <a:latin typeface="+mn-lt"/>
          <a:ea typeface="+mn-ea"/>
          <a:cs typeface="+mn-cs"/>
        </a:defRPr>
      </a:lvl2pPr>
      <a:lvl3pPr marL="1183234" indent="-236647" algn="l" defTabSz="946587" rtl="0" eaLnBrk="1" latinLnBrk="0" hangingPunct="1">
        <a:lnSpc>
          <a:spcPct val="90000"/>
        </a:lnSpc>
        <a:spcBef>
          <a:spcPts val="518"/>
        </a:spcBef>
        <a:buFont typeface="Arial" panose="020B0604020202020204" pitchFamily="34" charset="0"/>
        <a:buChar char="•"/>
        <a:defRPr sz="2070" kern="1200">
          <a:solidFill>
            <a:schemeClr val="tx1"/>
          </a:solidFill>
          <a:latin typeface="+mn-lt"/>
          <a:ea typeface="+mn-ea"/>
          <a:cs typeface="+mn-cs"/>
        </a:defRPr>
      </a:lvl3pPr>
      <a:lvl4pPr marL="1656527"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4pPr>
      <a:lvl5pPr marL="2129820"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5pPr>
      <a:lvl6pPr marL="2603114"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6pPr>
      <a:lvl7pPr marL="3076407"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7pPr>
      <a:lvl8pPr marL="3549701"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8pPr>
      <a:lvl9pPr marL="4022994" indent="-236647" algn="l" defTabSz="946587" rtl="0" eaLnBrk="1" latinLnBrk="0" hangingPunct="1">
        <a:lnSpc>
          <a:spcPct val="90000"/>
        </a:lnSpc>
        <a:spcBef>
          <a:spcPts val="518"/>
        </a:spcBef>
        <a:buFont typeface="Arial" panose="020B0604020202020204" pitchFamily="34" charset="0"/>
        <a:buChar char="•"/>
        <a:defRPr sz="1863" kern="1200">
          <a:solidFill>
            <a:schemeClr val="tx1"/>
          </a:solidFill>
          <a:latin typeface="+mn-lt"/>
          <a:ea typeface="+mn-ea"/>
          <a:cs typeface="+mn-cs"/>
        </a:defRPr>
      </a:lvl9pPr>
    </p:bodyStyle>
    <p:otherStyle>
      <a:defPPr>
        <a:defRPr lang="en-US"/>
      </a:defPPr>
      <a:lvl1pPr marL="0" algn="l" defTabSz="946587" rtl="0" eaLnBrk="1" latinLnBrk="0" hangingPunct="1">
        <a:defRPr sz="1863" kern="1200">
          <a:solidFill>
            <a:schemeClr val="tx1"/>
          </a:solidFill>
          <a:latin typeface="+mn-lt"/>
          <a:ea typeface="+mn-ea"/>
          <a:cs typeface="+mn-cs"/>
        </a:defRPr>
      </a:lvl1pPr>
      <a:lvl2pPr marL="473293" algn="l" defTabSz="946587" rtl="0" eaLnBrk="1" latinLnBrk="0" hangingPunct="1">
        <a:defRPr sz="1863" kern="1200">
          <a:solidFill>
            <a:schemeClr val="tx1"/>
          </a:solidFill>
          <a:latin typeface="+mn-lt"/>
          <a:ea typeface="+mn-ea"/>
          <a:cs typeface="+mn-cs"/>
        </a:defRPr>
      </a:lvl2pPr>
      <a:lvl3pPr marL="946587" algn="l" defTabSz="946587" rtl="0" eaLnBrk="1" latinLnBrk="0" hangingPunct="1">
        <a:defRPr sz="1863" kern="1200">
          <a:solidFill>
            <a:schemeClr val="tx1"/>
          </a:solidFill>
          <a:latin typeface="+mn-lt"/>
          <a:ea typeface="+mn-ea"/>
          <a:cs typeface="+mn-cs"/>
        </a:defRPr>
      </a:lvl3pPr>
      <a:lvl4pPr marL="1419880" algn="l" defTabSz="946587" rtl="0" eaLnBrk="1" latinLnBrk="0" hangingPunct="1">
        <a:defRPr sz="1863" kern="1200">
          <a:solidFill>
            <a:schemeClr val="tx1"/>
          </a:solidFill>
          <a:latin typeface="+mn-lt"/>
          <a:ea typeface="+mn-ea"/>
          <a:cs typeface="+mn-cs"/>
        </a:defRPr>
      </a:lvl4pPr>
      <a:lvl5pPr marL="1893174" algn="l" defTabSz="946587" rtl="0" eaLnBrk="1" latinLnBrk="0" hangingPunct="1">
        <a:defRPr sz="1863" kern="1200">
          <a:solidFill>
            <a:schemeClr val="tx1"/>
          </a:solidFill>
          <a:latin typeface="+mn-lt"/>
          <a:ea typeface="+mn-ea"/>
          <a:cs typeface="+mn-cs"/>
        </a:defRPr>
      </a:lvl5pPr>
      <a:lvl6pPr marL="2366467" algn="l" defTabSz="946587" rtl="0" eaLnBrk="1" latinLnBrk="0" hangingPunct="1">
        <a:defRPr sz="1863" kern="1200">
          <a:solidFill>
            <a:schemeClr val="tx1"/>
          </a:solidFill>
          <a:latin typeface="+mn-lt"/>
          <a:ea typeface="+mn-ea"/>
          <a:cs typeface="+mn-cs"/>
        </a:defRPr>
      </a:lvl6pPr>
      <a:lvl7pPr marL="2839761" algn="l" defTabSz="946587" rtl="0" eaLnBrk="1" latinLnBrk="0" hangingPunct="1">
        <a:defRPr sz="1863" kern="1200">
          <a:solidFill>
            <a:schemeClr val="tx1"/>
          </a:solidFill>
          <a:latin typeface="+mn-lt"/>
          <a:ea typeface="+mn-ea"/>
          <a:cs typeface="+mn-cs"/>
        </a:defRPr>
      </a:lvl7pPr>
      <a:lvl8pPr marL="3313054" algn="l" defTabSz="946587" rtl="0" eaLnBrk="1" latinLnBrk="0" hangingPunct="1">
        <a:defRPr sz="1863" kern="1200">
          <a:solidFill>
            <a:schemeClr val="tx1"/>
          </a:solidFill>
          <a:latin typeface="+mn-lt"/>
          <a:ea typeface="+mn-ea"/>
          <a:cs typeface="+mn-cs"/>
        </a:defRPr>
      </a:lvl8pPr>
      <a:lvl9pPr marL="3786348" algn="l" defTabSz="946587" rtl="0" eaLnBrk="1" latinLnBrk="0" hangingPunct="1">
        <a:defRPr sz="18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132E57-05CF-9C7B-302A-A7FDEC66DC4E}"/>
              </a:ext>
            </a:extLst>
          </p:cNvPr>
          <p:cNvSpPr txBox="1"/>
          <p:nvPr/>
        </p:nvSpPr>
        <p:spPr>
          <a:xfrm>
            <a:off x="18166" y="-169"/>
            <a:ext cx="9922898" cy="523220"/>
          </a:xfrm>
          <a:prstGeom prst="rect">
            <a:avLst/>
          </a:prstGeom>
          <a:solidFill>
            <a:srgbClr val="FFC000"/>
          </a:solidFill>
        </p:spPr>
        <p:txBody>
          <a:bodyPr wrap="square" lIns="91440" tIns="45720" rIns="91440" bIns="45720" anchor="t">
            <a:spAutoFit/>
          </a:bodyPr>
          <a:lstStyle/>
          <a:p>
            <a:pPr algn="ctr"/>
            <a:r>
              <a:rPr lang="en-US" sz="2800" b="1" i="0" u="none" strike="noStrike">
                <a:solidFill>
                  <a:srgbClr val="000000"/>
                </a:solidFill>
                <a:effectLst/>
              </a:rPr>
              <a:t>Circular Economy in IT Hardware Supply Chains</a:t>
            </a:r>
            <a:r>
              <a:rPr lang="en-US" sz="2800" b="1">
                <a:solidFill>
                  <a:srgbClr val="000000"/>
                </a:solidFill>
              </a:rPr>
              <a:t>  </a:t>
            </a:r>
            <a:endParaRPr lang="en-US" sz="2800" b="1" i="0" u="none" strike="noStrike" dirty="0">
              <a:solidFill>
                <a:srgbClr val="000000"/>
              </a:solidFill>
              <a:effectLst/>
            </a:endParaRPr>
          </a:p>
        </p:txBody>
      </p:sp>
      <p:sp>
        <p:nvSpPr>
          <p:cNvPr id="7" name="TextBox 6">
            <a:extLst>
              <a:ext uri="{FF2B5EF4-FFF2-40B4-BE49-F238E27FC236}">
                <a16:creationId xmlns:a16="http://schemas.microsoft.com/office/drawing/2014/main" id="{99ED04E5-066F-6556-4AC8-CE8B31EF44A7}"/>
              </a:ext>
            </a:extLst>
          </p:cNvPr>
          <p:cNvSpPr txBox="1"/>
          <p:nvPr/>
        </p:nvSpPr>
        <p:spPr>
          <a:xfrm>
            <a:off x="5890" y="529002"/>
            <a:ext cx="5945332" cy="1615827"/>
          </a:xfrm>
          <a:prstGeom prst="rect">
            <a:avLst/>
          </a:prstGeom>
          <a:solidFill>
            <a:srgbClr val="FF0000"/>
          </a:solidFill>
        </p:spPr>
        <p:txBody>
          <a:bodyPr wrap="square" lIns="91440" tIns="45720" rIns="91440" bIns="45720" anchor="t">
            <a:spAutoFit/>
          </a:bodyPr>
          <a:lstStyle/>
          <a:p>
            <a:pPr algn="l"/>
            <a:r>
              <a:rPr lang="en-US" sz="900" b="1" i="1" u="none" strike="noStrike" dirty="0">
                <a:solidFill>
                  <a:srgbClr val="000000"/>
                </a:solidFill>
                <a:effectLst/>
              </a:rPr>
              <a:t>Device Refurbishment &amp; Recycling</a:t>
            </a:r>
            <a:endParaRPr lang="en-US" sz="900" b="1" i="0" u="none" strike="noStrike" dirty="0">
              <a:solidFill>
                <a:srgbClr val="000000"/>
              </a:solidFill>
              <a:effectLst/>
            </a:endParaRPr>
          </a:p>
          <a:p>
            <a:pPr algn="l"/>
            <a:r>
              <a:rPr lang="en-US" sz="900" b="1" i="0" u="none" strike="noStrike" dirty="0">
                <a:solidFill>
                  <a:srgbClr val="000000"/>
                </a:solidFill>
                <a:effectLst/>
              </a:rPr>
              <a:t>Introduction</a:t>
            </a:r>
          </a:p>
          <a:p>
            <a:pPr algn="l"/>
            <a:r>
              <a:rPr lang="en-US" sz="900" b="0" i="0" u="none" strike="noStrike" dirty="0">
                <a:solidFill>
                  <a:srgbClr val="000000"/>
                </a:solidFill>
                <a:effectLst/>
              </a:rPr>
              <a:t>The rapid expansion of digital technologies has significantly increased global demand for IT hardware such as laptops, smartphones, and servers. However, this growth has resulted in a parallel rise in electronic waste (e-waste), creating major environmental challenges. According to recent global estimates, approximately 62 million </a:t>
            </a:r>
            <a:r>
              <a:rPr lang="en-US" sz="900" b="0" i="0" u="none" strike="noStrike" dirty="0" err="1">
                <a:solidFill>
                  <a:srgbClr val="000000"/>
                </a:solidFill>
                <a:effectLst/>
              </a:rPr>
              <a:t>tonnes</a:t>
            </a:r>
            <a:r>
              <a:rPr lang="en-US" sz="900" b="0" i="0" u="none" strike="noStrike" dirty="0">
                <a:solidFill>
                  <a:srgbClr val="000000"/>
                </a:solidFill>
                <a:effectLst/>
              </a:rPr>
              <a:t> of e-waste were generated in 2022, yet only around 22% was formally collected and recycled (ITU and UNITAR, 2024). If current trends continue, e-waste could reach 82 million </a:t>
            </a:r>
            <a:r>
              <a:rPr lang="en-US" sz="900" b="0" i="0" u="none" strike="noStrike" dirty="0" err="1">
                <a:solidFill>
                  <a:srgbClr val="000000"/>
                </a:solidFill>
                <a:effectLst/>
              </a:rPr>
              <a:t>tonnes</a:t>
            </a:r>
            <a:r>
              <a:rPr lang="en-US" sz="900" b="0" i="0" u="none" strike="noStrike" dirty="0">
                <a:solidFill>
                  <a:srgbClr val="000000"/>
                </a:solidFill>
                <a:effectLst/>
              </a:rPr>
              <a:t> by 2030, highlighting the unsustainability of the traditional linear “take–make–dispose” model.</a:t>
            </a:r>
          </a:p>
          <a:p>
            <a:pPr algn="l"/>
            <a:r>
              <a:rPr lang="en-US" sz="900" b="0" i="0" u="none" strike="noStrike" dirty="0">
                <a:solidFill>
                  <a:srgbClr val="000000"/>
                </a:solidFill>
                <a:effectLst/>
              </a:rPr>
              <a:t>The circular economy (CE) offers an alternative approach by promoting reuse, repair, refurbishment, and recycling to </a:t>
            </a:r>
            <a:r>
              <a:rPr lang="en-US" sz="900">
                <a:solidFill>
                  <a:srgbClr val="000000"/>
                </a:solidFill>
              </a:rPr>
              <a:t>extend</a:t>
            </a:r>
            <a:r>
              <a:rPr lang="en-US" sz="900" b="0" i="0" u="none" strike="noStrike" dirty="0">
                <a:solidFill>
                  <a:srgbClr val="000000"/>
                </a:solidFill>
                <a:effectLst/>
              </a:rPr>
              <a:t> product lifecycles and reduce resource extraction (Ellen MacArthur Foundation, 2014). This poster explores how circular principles are applied within IT hardware supply chains, focusing on refurbishment and recycling practices.</a:t>
            </a:r>
          </a:p>
        </p:txBody>
      </p:sp>
      <p:sp>
        <p:nvSpPr>
          <p:cNvPr id="9" name="TextBox 8">
            <a:extLst>
              <a:ext uri="{FF2B5EF4-FFF2-40B4-BE49-F238E27FC236}">
                <a16:creationId xmlns:a16="http://schemas.microsoft.com/office/drawing/2014/main" id="{B1711FED-30A3-E6D1-B0E1-730FE03298C8}"/>
              </a:ext>
            </a:extLst>
          </p:cNvPr>
          <p:cNvSpPr txBox="1"/>
          <p:nvPr/>
        </p:nvSpPr>
        <p:spPr>
          <a:xfrm>
            <a:off x="5943295" y="523254"/>
            <a:ext cx="4000814" cy="8586966"/>
          </a:xfrm>
          <a:prstGeom prst="rect">
            <a:avLst/>
          </a:prstGeom>
          <a:solidFill>
            <a:schemeClr val="accent1">
              <a:lumMod val="40000"/>
              <a:lumOff val="60000"/>
            </a:schemeClr>
          </a:solidFill>
          <a:ln>
            <a:solidFill>
              <a:srgbClr val="4472C4"/>
            </a:solidFill>
          </a:ln>
        </p:spPr>
        <p:txBody>
          <a:bodyPr wrap="square" lIns="91440" tIns="45720" rIns="91440" bIns="45720" anchor="t">
            <a:spAutoFit/>
          </a:bodyPr>
          <a:lstStyle/>
          <a:p>
            <a:pPr algn="l"/>
            <a:r>
              <a:rPr lang="en-US" sz="800" b="1" i="0" u="none" strike="noStrike" dirty="0">
                <a:solidFill>
                  <a:srgbClr val="000000"/>
                </a:solidFill>
                <a:effectLst/>
              </a:rPr>
              <a:t>Circular Economy and IT Supply Chains</a:t>
            </a:r>
          </a:p>
          <a:p>
            <a:pPr algn="l"/>
            <a:r>
              <a:rPr lang="en-US" sz="800" b="0" i="0" u="none" strike="noStrike" dirty="0">
                <a:solidFill>
                  <a:srgbClr val="000000"/>
                </a:solidFill>
                <a:effectLst/>
              </a:rPr>
              <a:t>The circular economy redefines supply chains by integrating forward and reverse logistics into closed-loop systems. Instead of discarding devices at end-of-life, products are collected, repaired, refurbished, or recycled. The 9R framework </a:t>
            </a:r>
            <a:r>
              <a:rPr lang="en-US" sz="800" b="0" i="0" u="none" strike="noStrike" dirty="0" err="1">
                <a:solidFill>
                  <a:srgbClr val="000000"/>
                </a:solidFill>
                <a:effectLst/>
              </a:rPr>
              <a:t>prioritises</a:t>
            </a:r>
            <a:r>
              <a:rPr lang="en-US" sz="800" b="0" i="0" u="none" strike="noStrike" dirty="0">
                <a:solidFill>
                  <a:srgbClr val="000000"/>
                </a:solidFill>
                <a:effectLst/>
              </a:rPr>
              <a:t> strategies such as reuse, repair, and refurbishment over recycling, as these retain higher product value (RSC Publishing, 2019).</a:t>
            </a:r>
          </a:p>
          <a:p>
            <a:pPr algn="l"/>
            <a:r>
              <a:rPr lang="en-US" sz="800" b="0" i="0" u="none" strike="noStrike" dirty="0">
                <a:solidFill>
                  <a:srgbClr val="000000"/>
                </a:solidFill>
                <a:effectLst/>
              </a:rPr>
              <a:t>In IT hardware, refurbishment involves restoring used devices to functional condition, while recycling focuses on material recovery. Research shows that extending device lifespan significantly reduces environmental impacts, particularly carbon emissions associated with manufacturing (Ercan et al., 2016). Therefore, circular strategies </a:t>
            </a:r>
            <a:r>
              <a:rPr lang="en-US" sz="800" b="0" i="0" u="none" strike="noStrike" dirty="0" err="1">
                <a:solidFill>
                  <a:srgbClr val="000000"/>
                </a:solidFill>
                <a:effectLst/>
              </a:rPr>
              <a:t>emphasise</a:t>
            </a:r>
            <a:r>
              <a:rPr lang="en-US" sz="800" b="0" i="0" u="none" strike="noStrike" dirty="0">
                <a:solidFill>
                  <a:srgbClr val="000000"/>
                </a:solidFill>
                <a:effectLst/>
              </a:rPr>
              <a:t> upstream interventions such as design for repairability and modularity.</a:t>
            </a:r>
            <a:endParaRPr lang="en-US" sz="800" b="0" i="0" u="none" strike="noStrike" dirty="0">
              <a:solidFill>
                <a:srgbClr val="000000"/>
              </a:solidFill>
              <a:effectLst/>
              <a:ea typeface="Calibri"/>
              <a:cs typeface="Calibri"/>
            </a:endParaRPr>
          </a:p>
          <a:p>
            <a:pPr algn="l"/>
            <a:r>
              <a:rPr lang="en-US" sz="800" b="1" i="0" u="none" strike="noStrike" dirty="0">
                <a:solidFill>
                  <a:srgbClr val="000000"/>
                </a:solidFill>
                <a:effectLst/>
              </a:rPr>
              <a:t>E-waste Challenges and Material Flows</a:t>
            </a:r>
          </a:p>
          <a:p>
            <a:pPr algn="l"/>
            <a:r>
              <a:rPr lang="en-US" sz="800" b="0" i="0" u="none" strike="noStrike" dirty="0">
                <a:solidFill>
                  <a:srgbClr val="000000"/>
                </a:solidFill>
                <a:effectLst/>
              </a:rPr>
              <a:t>E-waste contains valuable materials such as gold, copper, and rare earth elements, but also hazardous substances including lead and mercury. Despite this value, large volumes of e-waste are not properly collected, often ending up in informal recycling sectors where unsafe practices harm both human health and the environment (Forti et al., 2020).</a:t>
            </a:r>
          </a:p>
          <a:p>
            <a:endParaRPr lang="en-US" sz="800" dirty="0">
              <a:solidFill>
                <a:srgbClr val="000000"/>
              </a:solidFill>
              <a:ea typeface="Calibri"/>
              <a:cs typeface="Calibri"/>
            </a:endParaRPr>
          </a:p>
          <a:p>
            <a:r>
              <a:rPr lang="en-US" sz="800" b="1" dirty="0">
                <a:solidFill>
                  <a:srgbClr val="000000"/>
                </a:solidFill>
                <a:ea typeface="Calibri"/>
                <a:cs typeface="Calibri"/>
              </a:rPr>
              <a:t>Methodology :</a:t>
            </a:r>
            <a:endParaRPr lang="en-US" sz="800" b="1" i="0" u="none" strike="noStrike" dirty="0">
              <a:solidFill>
                <a:srgbClr val="000000"/>
              </a:solidFill>
              <a:effectLst/>
              <a:ea typeface="Calibri"/>
              <a:cs typeface="Calibri"/>
            </a:endParaRPr>
          </a:p>
          <a:p>
            <a:r>
              <a:rPr lang="en-US" sz="800" dirty="0">
                <a:solidFill>
                  <a:srgbClr val="000000"/>
                </a:solidFill>
                <a:ea typeface="Calibri"/>
                <a:cs typeface="Calibri"/>
              </a:rPr>
              <a:t>Reviewed 95 secondary sources including academic papers and industry reports.</a:t>
            </a:r>
          </a:p>
          <a:p>
            <a:r>
              <a:rPr lang="en-US" sz="800" dirty="0">
                <a:solidFill>
                  <a:srgbClr val="000000"/>
                </a:solidFill>
                <a:ea typeface="Calibri"/>
                <a:cs typeface="Calibri"/>
              </a:rPr>
              <a:t>Followed PRISMA steps : </a:t>
            </a:r>
            <a:r>
              <a:rPr lang="en-US" sz="800" dirty="0" err="1">
                <a:solidFill>
                  <a:srgbClr val="000000"/>
                </a:solidFill>
                <a:ea typeface="Calibri"/>
                <a:cs typeface="Calibri"/>
              </a:rPr>
              <a:t>identifiction,screening</a:t>
            </a:r>
            <a:r>
              <a:rPr lang="en-US" sz="800" dirty="0">
                <a:solidFill>
                  <a:srgbClr val="000000"/>
                </a:solidFill>
                <a:ea typeface="Calibri"/>
                <a:cs typeface="Calibri"/>
              </a:rPr>
              <a:t>, eligibility ,synthesis.</a:t>
            </a:r>
          </a:p>
          <a:p>
            <a:r>
              <a:rPr lang="en-US" sz="800" dirty="0" err="1">
                <a:solidFill>
                  <a:srgbClr val="000000"/>
                </a:solidFill>
                <a:ea typeface="Calibri"/>
                <a:cs typeface="Calibri"/>
              </a:rPr>
              <a:t>Analaysed</a:t>
            </a:r>
            <a:r>
              <a:rPr lang="en-US" sz="800" dirty="0">
                <a:solidFill>
                  <a:srgbClr val="000000"/>
                </a:solidFill>
                <a:ea typeface="Calibri"/>
                <a:cs typeface="Calibri"/>
              </a:rPr>
              <a:t> trends: e-waste ,</a:t>
            </a:r>
            <a:r>
              <a:rPr lang="en-US" sz="800" dirty="0" err="1">
                <a:solidFill>
                  <a:srgbClr val="000000"/>
                </a:solidFill>
                <a:ea typeface="Calibri"/>
                <a:cs typeface="Calibri"/>
              </a:rPr>
              <a:t>refurbishment,viability,regulations</a:t>
            </a:r>
            <a:r>
              <a:rPr lang="en-US" sz="800" dirty="0">
                <a:solidFill>
                  <a:srgbClr val="000000"/>
                </a:solidFill>
                <a:ea typeface="Calibri"/>
                <a:cs typeface="Calibri"/>
              </a:rPr>
              <a:t>.</a:t>
            </a:r>
          </a:p>
          <a:p>
            <a:r>
              <a:rPr lang="en-US" sz="800" dirty="0">
                <a:solidFill>
                  <a:srgbClr val="000000"/>
                </a:solidFill>
                <a:ea typeface="Calibri"/>
                <a:cs typeface="Calibri"/>
              </a:rPr>
              <a:t>Included industry data from Del, Microsoft, Fairphone and EU directive .</a:t>
            </a:r>
          </a:p>
          <a:p>
            <a:pPr algn="l"/>
            <a:r>
              <a:rPr lang="en-US" sz="800" b="1" i="0" u="none" strike="noStrike" dirty="0">
                <a:solidFill>
                  <a:srgbClr val="000000"/>
                </a:solidFill>
                <a:effectLst/>
              </a:rPr>
              <a:t>Refurbishment and Reuse Potential</a:t>
            </a:r>
          </a:p>
          <a:p>
            <a:pPr algn="l"/>
            <a:r>
              <a:rPr lang="en-US" sz="800" b="0" i="0" u="none" strike="noStrike" dirty="0">
                <a:solidFill>
                  <a:srgbClr val="000000"/>
                </a:solidFill>
                <a:effectLst/>
              </a:rPr>
              <a:t>Refurbishment is one of the most effective circular strategies in IT hardware. Studies suggest that over 80% of decommissioned storage drives are still functional and suitable for reuse after secure data </a:t>
            </a:r>
            <a:r>
              <a:rPr lang="en-US" sz="800" b="0" i="0" u="none" strike="noStrike" dirty="0" err="1">
                <a:solidFill>
                  <a:srgbClr val="000000"/>
                </a:solidFill>
                <a:effectLst/>
              </a:rPr>
              <a:t>sanitisation</a:t>
            </a:r>
            <a:r>
              <a:rPr lang="en-US" sz="800" b="0" i="0" u="none" strike="noStrike" dirty="0">
                <a:solidFill>
                  <a:srgbClr val="000000"/>
                </a:solidFill>
                <a:effectLst/>
              </a:rPr>
              <a:t> (NIST, 2014). However, actual reuse rates remain low due to </a:t>
            </a:r>
            <a:r>
              <a:rPr lang="en-US" sz="800" b="0" i="0" u="none" strike="noStrike" dirty="0" err="1">
                <a:solidFill>
                  <a:srgbClr val="000000"/>
                </a:solidFill>
                <a:effectLst/>
              </a:rPr>
              <a:t>organisational</a:t>
            </a:r>
            <a:r>
              <a:rPr lang="en-US" sz="800" b="0" i="0" u="none" strike="noStrike" dirty="0">
                <a:solidFill>
                  <a:srgbClr val="000000"/>
                </a:solidFill>
                <a:effectLst/>
              </a:rPr>
              <a:t> concerns about data security and compliance.</a:t>
            </a:r>
          </a:p>
          <a:p>
            <a:pPr algn="l"/>
            <a:r>
              <a:rPr lang="en-US" sz="800" b="0" i="0" u="none" strike="noStrike" dirty="0">
                <a:solidFill>
                  <a:srgbClr val="000000"/>
                </a:solidFill>
                <a:effectLst/>
              </a:rPr>
              <a:t>Extending the life of IT devices through refurbishment reduces demand for new manufacturing, which is the most energy-intensive stage of the product lifecycle (Ercan et al., 2016). Additionally, the refurbished device market is growing rapidly, driven by cost savings and increasing environmental awareness among consumers (Zion Market Research, 2025).</a:t>
            </a:r>
          </a:p>
          <a:p>
            <a:endParaRPr lang="en-US" sz="800" dirty="0">
              <a:solidFill>
                <a:srgbClr val="000000"/>
              </a:solidFill>
            </a:endParaRPr>
          </a:p>
          <a:p>
            <a:pPr algn="l"/>
            <a:r>
              <a:rPr lang="en-US" sz="800" b="1" i="0" u="none" strike="noStrike" dirty="0">
                <a:solidFill>
                  <a:srgbClr val="000000"/>
                </a:solidFill>
                <a:effectLst/>
              </a:rPr>
              <a:t>Enablers and Future Opportunities</a:t>
            </a:r>
          </a:p>
          <a:p>
            <a:pPr algn="l"/>
            <a:r>
              <a:rPr lang="en-US" sz="800" b="0" i="0" u="none" strike="noStrike" dirty="0">
                <a:solidFill>
                  <a:srgbClr val="000000"/>
                </a:solidFill>
                <a:effectLst/>
              </a:rPr>
              <a:t>Key enablers for circularity include:</a:t>
            </a:r>
          </a:p>
          <a:p>
            <a:pPr algn="l">
              <a:buFont typeface="Arial" panose="020B0604020202020204" pitchFamily="34" charset="0"/>
              <a:buChar char="•"/>
            </a:pPr>
            <a:r>
              <a:rPr lang="en-US" sz="800" b="0" i="0" u="none" strike="noStrike" dirty="0">
                <a:solidFill>
                  <a:srgbClr val="000000"/>
                </a:solidFill>
                <a:effectLst/>
              </a:rPr>
              <a:t>Modular and repair-friendly product design</a:t>
            </a:r>
          </a:p>
          <a:p>
            <a:pPr algn="l">
              <a:buFont typeface="Arial" panose="020B0604020202020204" pitchFamily="34" charset="0"/>
              <a:buChar char="•"/>
            </a:pPr>
            <a:r>
              <a:rPr lang="en-US" sz="800" b="0" i="0" u="none" strike="noStrike" dirty="0" err="1">
                <a:solidFill>
                  <a:srgbClr val="000000"/>
                </a:solidFill>
                <a:effectLst/>
              </a:rPr>
              <a:t>Standardised</a:t>
            </a:r>
            <a:r>
              <a:rPr lang="en-US" sz="800" b="0" i="0" u="none" strike="noStrike" dirty="0">
                <a:solidFill>
                  <a:srgbClr val="000000"/>
                </a:solidFill>
                <a:effectLst/>
              </a:rPr>
              <a:t> data </a:t>
            </a:r>
            <a:r>
              <a:rPr lang="en-US" sz="800" b="0" i="0" u="none" strike="noStrike" dirty="0" err="1">
                <a:solidFill>
                  <a:srgbClr val="000000"/>
                </a:solidFill>
                <a:effectLst/>
              </a:rPr>
              <a:t>sanitisation</a:t>
            </a:r>
            <a:r>
              <a:rPr lang="en-US" sz="800" b="0" i="0" u="none" strike="noStrike" dirty="0">
                <a:solidFill>
                  <a:srgbClr val="000000"/>
                </a:solidFill>
                <a:effectLst/>
              </a:rPr>
              <a:t> processes</a:t>
            </a:r>
          </a:p>
          <a:p>
            <a:pPr algn="l">
              <a:buFont typeface="Arial" panose="020B0604020202020204" pitchFamily="34" charset="0"/>
              <a:buChar char="•"/>
            </a:pPr>
            <a:r>
              <a:rPr lang="en-US" sz="800" b="0" i="0" u="none" strike="noStrike" dirty="0">
                <a:solidFill>
                  <a:srgbClr val="000000"/>
                </a:solidFill>
                <a:effectLst/>
              </a:rPr>
              <a:t>Strong regulatory frameworks</a:t>
            </a:r>
          </a:p>
          <a:p>
            <a:pPr algn="l">
              <a:buFont typeface="Arial" panose="020B0604020202020204" pitchFamily="34" charset="0"/>
              <a:buChar char="•"/>
            </a:pPr>
            <a:r>
              <a:rPr lang="en-US" sz="800" b="0" i="0" u="none" strike="noStrike" dirty="0">
                <a:solidFill>
                  <a:srgbClr val="000000"/>
                </a:solidFill>
                <a:effectLst/>
              </a:rPr>
              <a:t>Consumer awareness and trust in refurbished products</a:t>
            </a:r>
          </a:p>
          <a:p>
            <a:pPr algn="l">
              <a:buFont typeface="Arial" panose="020B0604020202020204" pitchFamily="34" charset="0"/>
              <a:buChar char="•"/>
            </a:pPr>
            <a:r>
              <a:rPr lang="en-US" sz="800" b="0" i="0" u="none" strike="noStrike" dirty="0">
                <a:solidFill>
                  <a:srgbClr val="000000"/>
                </a:solidFill>
                <a:effectLst/>
              </a:rPr>
              <a:t>Digital technologies such as blockchain and product passports (Xue et al., 2023)</a:t>
            </a:r>
          </a:p>
          <a:p>
            <a:pPr algn="l"/>
            <a:r>
              <a:rPr lang="en-US" sz="800" b="0" i="0" u="none" strike="noStrike" dirty="0">
                <a:solidFill>
                  <a:srgbClr val="000000"/>
                </a:solidFill>
                <a:effectLst/>
              </a:rPr>
              <a:t>Emerging business models, including product-as-a-service and leasing, also encourage manufacturers to design durable and repairable products, aligning economic incentives with sustainability goals.</a:t>
            </a:r>
          </a:p>
          <a:p>
            <a:endParaRPr lang="en-US" sz="800" dirty="0">
              <a:solidFill>
                <a:srgbClr val="000000"/>
              </a:solidFill>
            </a:endParaRPr>
          </a:p>
          <a:p>
            <a:pPr algn="l"/>
            <a:r>
              <a:rPr lang="en-US" sz="800" b="1" i="0" u="none" strike="noStrike" dirty="0">
                <a:solidFill>
                  <a:srgbClr val="000000"/>
                </a:solidFill>
                <a:effectLst/>
              </a:rPr>
              <a:t>Conclusion</a:t>
            </a:r>
          </a:p>
          <a:p>
            <a:pPr algn="l"/>
            <a:r>
              <a:rPr lang="en-US" sz="800" b="0" i="0" u="none" strike="noStrike" dirty="0">
                <a:solidFill>
                  <a:srgbClr val="000000"/>
                </a:solidFill>
                <a:effectLst/>
              </a:rPr>
              <a:t>The transition to a circular economy in IT hardware supply chains is both necessary and achievable. While e-waste continues to grow, circular strategies such as refurbishment and reuse offer significant environmental and economic benefits. However, achieving large-scale adoption requires coordinated efforts across design, policy, logistics, and consumer </a:t>
            </a:r>
            <a:r>
              <a:rPr lang="en-US" sz="800" b="0" i="0" u="none" strike="noStrike" dirty="0" err="1">
                <a:solidFill>
                  <a:srgbClr val="000000"/>
                </a:solidFill>
                <a:effectLst/>
              </a:rPr>
              <a:t>behaviour</a:t>
            </a:r>
            <a:r>
              <a:rPr lang="en-US" sz="800" b="0" i="0" u="none" strike="noStrike" dirty="0">
                <a:solidFill>
                  <a:srgbClr val="000000"/>
                </a:solidFill>
                <a:effectLst/>
              </a:rPr>
              <a:t>.</a:t>
            </a:r>
          </a:p>
          <a:p>
            <a:pPr algn="l"/>
            <a:r>
              <a:rPr lang="en-US" sz="800" b="0" i="0" u="none" strike="noStrike" dirty="0">
                <a:solidFill>
                  <a:srgbClr val="000000"/>
                </a:solidFill>
                <a:effectLst/>
              </a:rPr>
              <a:t>Ultimately, circularity represents a systemic transformation that can reduce resource consumption, </a:t>
            </a:r>
            <a:r>
              <a:rPr lang="en-US" sz="800" b="0" i="0" u="none" strike="noStrike" dirty="0" err="1">
                <a:solidFill>
                  <a:srgbClr val="000000"/>
                </a:solidFill>
                <a:effectLst/>
              </a:rPr>
              <a:t>minimise</a:t>
            </a:r>
            <a:r>
              <a:rPr lang="en-US" sz="800" b="0" i="0" u="none" strike="noStrike" dirty="0">
                <a:solidFill>
                  <a:srgbClr val="000000"/>
                </a:solidFill>
                <a:effectLst/>
              </a:rPr>
              <a:t> environmental harm, and create a more sustainable and resilient IT sector.</a:t>
            </a:r>
            <a:endParaRPr lang="en-US" sz="800" b="0" i="0" u="none" strike="noStrike" dirty="0">
              <a:solidFill>
                <a:srgbClr val="000000"/>
              </a:solidFill>
              <a:effectLst/>
              <a:ea typeface="Calibri"/>
              <a:cs typeface="Calibri"/>
            </a:endParaRPr>
          </a:p>
          <a:p>
            <a:endParaRPr lang="en-US" sz="800" dirty="0">
              <a:solidFill>
                <a:srgbClr val="000000"/>
              </a:solidFill>
            </a:endParaRPr>
          </a:p>
          <a:p>
            <a:pPr algn="l"/>
            <a:r>
              <a:rPr lang="en-US" sz="800" b="1" i="0" u="none" strike="noStrike" dirty="0">
                <a:solidFill>
                  <a:srgbClr val="000000"/>
                </a:solidFill>
                <a:effectLst/>
              </a:rPr>
              <a:t>References </a:t>
            </a:r>
            <a:r>
              <a:rPr lang="en-US" sz="800" b="1" dirty="0">
                <a:solidFill>
                  <a:srgbClr val="000000"/>
                </a:solidFill>
              </a:rPr>
              <a:t>:</a:t>
            </a:r>
            <a:endParaRPr lang="en-US" sz="800" b="1" i="0" u="none" strike="noStrike" dirty="0">
              <a:solidFill>
                <a:srgbClr val="000000"/>
              </a:solidFill>
              <a:effectLst/>
              <a:ea typeface="Calibri"/>
              <a:cs typeface="Calibri"/>
            </a:endParaRPr>
          </a:p>
          <a:p>
            <a:pPr algn="l"/>
            <a:r>
              <a:rPr lang="en-US" sz="800" b="0" i="0" u="none" strike="noStrike" dirty="0">
                <a:solidFill>
                  <a:srgbClr val="000000"/>
                </a:solidFill>
                <a:effectLst/>
              </a:rPr>
              <a:t>Baldé, C.P. et al. (2017) </a:t>
            </a:r>
            <a:r>
              <a:rPr lang="en-US" sz="800" b="0" i="1" u="none" strike="noStrike" dirty="0">
                <a:solidFill>
                  <a:srgbClr val="000000"/>
                </a:solidFill>
                <a:effectLst/>
              </a:rPr>
              <a:t>The Global E-waste Monitor 2017</a:t>
            </a:r>
            <a:r>
              <a:rPr lang="en-US" sz="800" b="0" i="0" u="none" strike="noStrike" dirty="0">
                <a:solidFill>
                  <a:srgbClr val="000000"/>
                </a:solidFill>
                <a:effectLst/>
              </a:rPr>
              <a:t>. United Nations University.</a:t>
            </a:r>
          </a:p>
          <a:p>
            <a:pPr algn="l"/>
            <a:r>
              <a:rPr lang="en-US" sz="800" b="0" i="0" u="none" strike="noStrike" dirty="0">
                <a:solidFill>
                  <a:srgbClr val="000000"/>
                </a:solidFill>
                <a:effectLst/>
              </a:rPr>
              <a:t>Ellen MacArthur Foundation (2014) </a:t>
            </a:r>
            <a:endParaRPr lang="en-US" sz="800" b="0" i="1" u="none" strike="noStrike" dirty="0">
              <a:solidFill>
                <a:srgbClr val="000000"/>
              </a:solidFill>
              <a:effectLst/>
              <a:ea typeface="Calibri"/>
              <a:cs typeface="Calibri"/>
            </a:endParaRPr>
          </a:p>
          <a:p>
            <a:pPr algn="l"/>
            <a:r>
              <a:rPr lang="en-US" sz="800" b="0" i="0" u="none" strike="noStrike" dirty="0">
                <a:solidFill>
                  <a:srgbClr val="000000"/>
                </a:solidFill>
                <a:effectLst/>
              </a:rPr>
              <a:t>Ercan, M. et al. (2016) ‘Life cycle assessment of smartphones’, </a:t>
            </a:r>
            <a:r>
              <a:rPr lang="en-US" sz="800" b="0" i="1" u="none" strike="noStrike" dirty="0">
                <a:solidFill>
                  <a:srgbClr val="000000"/>
                </a:solidFill>
                <a:effectLst/>
              </a:rPr>
              <a:t>Journal of Industrial Ecology</a:t>
            </a:r>
            <a:r>
              <a:rPr lang="en-US" sz="800" b="0" i="0" u="none" strike="noStrike" dirty="0">
                <a:solidFill>
                  <a:srgbClr val="000000"/>
                </a:solidFill>
                <a:effectLst/>
              </a:rPr>
              <a:t>, 20(6), pp. 1279–1294.</a:t>
            </a:r>
          </a:p>
          <a:p>
            <a:pPr algn="l"/>
            <a:r>
              <a:rPr lang="en-US" sz="800" b="0" i="0" u="none" strike="noStrike" dirty="0">
                <a:solidFill>
                  <a:srgbClr val="000000"/>
                </a:solidFill>
                <a:effectLst/>
              </a:rPr>
              <a:t>European Commission (2024) </a:t>
            </a:r>
            <a:r>
              <a:rPr lang="en-US" sz="800" b="0" i="1" u="none" strike="noStrike" dirty="0">
                <a:solidFill>
                  <a:srgbClr val="000000"/>
                </a:solidFill>
                <a:effectLst/>
              </a:rPr>
              <a:t>Directive (EU) 2024/1799 on the Right to Repair</a:t>
            </a:r>
            <a:r>
              <a:rPr lang="en-US" sz="800" b="0" i="0" u="none" strike="noStrike" dirty="0">
                <a:solidFill>
                  <a:srgbClr val="000000"/>
                </a:solidFill>
                <a:effectLst/>
              </a:rPr>
              <a:t>.</a:t>
            </a:r>
          </a:p>
          <a:p>
            <a:pPr algn="l"/>
            <a:r>
              <a:rPr lang="en-US" sz="800" b="0" i="0" u="none" strike="noStrike" dirty="0">
                <a:solidFill>
                  <a:srgbClr val="000000"/>
                </a:solidFill>
                <a:effectLst/>
              </a:rPr>
              <a:t>Forti, V. et al. (2020) </a:t>
            </a:r>
            <a:r>
              <a:rPr lang="en-US" sz="800" b="0" i="1" u="none" strike="noStrike" dirty="0">
                <a:solidFill>
                  <a:srgbClr val="000000"/>
                </a:solidFill>
                <a:effectLst/>
              </a:rPr>
              <a:t>The Global E-waste Monitor 2020</a:t>
            </a:r>
            <a:r>
              <a:rPr lang="en-US" sz="800" b="0" i="0" u="none" strike="noStrike" dirty="0">
                <a:solidFill>
                  <a:srgbClr val="000000"/>
                </a:solidFill>
                <a:effectLst/>
              </a:rPr>
              <a:t>. United Nations University.</a:t>
            </a:r>
          </a:p>
          <a:p>
            <a:pPr algn="l"/>
            <a:r>
              <a:rPr lang="en-US" sz="800" b="0" i="0" u="none" strike="noStrike" dirty="0">
                <a:solidFill>
                  <a:srgbClr val="000000"/>
                </a:solidFill>
                <a:effectLst/>
              </a:rPr>
              <a:t>ITU &amp; UNITAR (2024) </a:t>
            </a:r>
            <a:r>
              <a:rPr lang="en-US" sz="800" b="0" i="1" u="none" strike="noStrike" dirty="0">
                <a:solidFill>
                  <a:srgbClr val="000000"/>
                </a:solidFill>
                <a:effectLst/>
              </a:rPr>
              <a:t>The Global E-waste Monitor 2024</a:t>
            </a:r>
            <a:r>
              <a:rPr lang="en-US" sz="800" b="0" i="0" u="none" strike="noStrike" dirty="0">
                <a:solidFill>
                  <a:srgbClr val="000000"/>
                </a:solidFill>
                <a:effectLst/>
              </a:rPr>
              <a:t>.</a:t>
            </a:r>
          </a:p>
          <a:p>
            <a:pPr algn="l"/>
            <a:r>
              <a:rPr lang="en-US" sz="800" b="0" i="0" u="none" strike="noStrike" dirty="0">
                <a:solidFill>
                  <a:srgbClr val="000000"/>
                </a:solidFill>
                <a:effectLst/>
              </a:rPr>
              <a:t>Microsoft (2025)</a:t>
            </a:r>
            <a:endParaRPr lang="en-US" sz="800" b="0" i="1" u="none" strike="noStrike" dirty="0">
              <a:solidFill>
                <a:srgbClr val="000000"/>
              </a:solidFill>
              <a:effectLst/>
              <a:ea typeface="Calibri"/>
              <a:cs typeface="Calibri"/>
            </a:endParaRPr>
          </a:p>
          <a:p>
            <a:pPr algn="l"/>
            <a:r>
              <a:rPr lang="en-US" sz="800" b="0" i="0" u="none" strike="noStrike" dirty="0">
                <a:solidFill>
                  <a:srgbClr val="000000"/>
                </a:solidFill>
                <a:effectLst/>
              </a:rPr>
              <a:t>NIST (2014) </a:t>
            </a:r>
            <a:r>
              <a:rPr lang="en-US" sz="800" b="0" i="1" u="none" strike="noStrike" dirty="0">
                <a:solidFill>
                  <a:srgbClr val="000000"/>
                </a:solidFill>
                <a:effectLst/>
              </a:rPr>
              <a:t>SP 800-88 Rev.1: Guidelines for Media Sanitization</a:t>
            </a:r>
            <a:r>
              <a:rPr lang="en-US" sz="800" b="0" i="0" u="none" strike="noStrike" dirty="0">
                <a:solidFill>
                  <a:srgbClr val="000000"/>
                </a:solidFill>
                <a:effectLst/>
              </a:rPr>
              <a:t>.</a:t>
            </a:r>
          </a:p>
          <a:p>
            <a:pPr algn="l"/>
            <a:r>
              <a:rPr lang="en-US" sz="800" b="0" i="0" u="none" strike="noStrike" dirty="0">
                <a:solidFill>
                  <a:srgbClr val="000000"/>
                </a:solidFill>
                <a:effectLst/>
              </a:rPr>
              <a:t>RSC Publishing (2019) </a:t>
            </a:r>
            <a:r>
              <a:rPr lang="en-US" sz="800" b="0" i="1" u="none" strike="noStrike" dirty="0">
                <a:solidFill>
                  <a:srgbClr val="000000"/>
                </a:solidFill>
                <a:effectLst/>
              </a:rPr>
              <a:t>A Circular Economy for Consumer Electronics</a:t>
            </a:r>
            <a:r>
              <a:rPr lang="en-US" sz="800" b="0" i="0" u="none" strike="noStrike" dirty="0">
                <a:solidFill>
                  <a:srgbClr val="000000"/>
                </a:solidFill>
                <a:effectLst/>
              </a:rPr>
              <a:t>.</a:t>
            </a:r>
          </a:p>
          <a:p>
            <a:pPr algn="l"/>
            <a:r>
              <a:rPr lang="en-US" sz="800" b="0" i="0" u="none" strike="noStrike" dirty="0">
                <a:solidFill>
                  <a:srgbClr val="000000"/>
                </a:solidFill>
                <a:effectLst/>
              </a:rPr>
              <a:t>Weetman, C. (2016) </a:t>
            </a:r>
            <a:r>
              <a:rPr lang="en-US" sz="800" b="0" i="1" u="none" strike="noStrike" dirty="0">
                <a:solidFill>
                  <a:srgbClr val="000000"/>
                </a:solidFill>
                <a:effectLst/>
              </a:rPr>
              <a:t>A Circular Economy Handbook for Business and Supply Chains</a:t>
            </a:r>
            <a:r>
              <a:rPr lang="en-US" sz="800" b="0" i="0" u="none" strike="noStrike" dirty="0">
                <a:solidFill>
                  <a:srgbClr val="000000"/>
                </a:solidFill>
                <a:effectLst/>
              </a:rPr>
              <a:t>. London: Kogan Page.</a:t>
            </a:r>
          </a:p>
          <a:p>
            <a:pPr algn="l"/>
            <a:r>
              <a:rPr lang="en-US" sz="800" b="0" i="0" u="none" strike="noStrike" dirty="0">
                <a:solidFill>
                  <a:srgbClr val="000000"/>
                </a:solidFill>
                <a:effectLst/>
              </a:rPr>
              <a:t>Xue, J. et al. (2023) ‘Digital technologies and circular economy’, </a:t>
            </a:r>
            <a:r>
              <a:rPr lang="en-US" sz="800" b="0" i="1" u="none" strike="noStrike" dirty="0" err="1">
                <a:solidFill>
                  <a:srgbClr val="000000"/>
                </a:solidFill>
                <a:effectLst/>
              </a:rPr>
              <a:t>PLoS</a:t>
            </a:r>
            <a:r>
              <a:rPr lang="en-US" sz="800" b="0" i="1" u="none" strike="noStrike" dirty="0">
                <a:solidFill>
                  <a:srgbClr val="000000"/>
                </a:solidFill>
                <a:effectLst/>
              </a:rPr>
              <a:t> ONE</a:t>
            </a:r>
            <a:r>
              <a:rPr lang="en-US" sz="800" b="0" i="0" u="none" strike="noStrike" dirty="0">
                <a:solidFill>
                  <a:srgbClr val="000000"/>
                </a:solidFill>
                <a:effectLst/>
              </a:rPr>
              <a:t>, 18(5).</a:t>
            </a:r>
          </a:p>
          <a:p>
            <a:pPr algn="l"/>
            <a:r>
              <a:rPr lang="en-US" sz="800" b="0" i="0" u="none" strike="noStrike" dirty="0">
                <a:solidFill>
                  <a:srgbClr val="000000"/>
                </a:solidFill>
                <a:effectLst/>
              </a:rPr>
              <a:t>Zion Market Research (2025) </a:t>
            </a:r>
            <a:r>
              <a:rPr lang="en-US" sz="800" b="0" i="1" u="none" strike="noStrike" dirty="0">
                <a:solidFill>
                  <a:srgbClr val="000000"/>
                </a:solidFill>
                <a:effectLst/>
              </a:rPr>
              <a:t>Refurbished Computers Market Report</a:t>
            </a:r>
            <a:r>
              <a:rPr lang="en-US" sz="800" b="0" i="0" u="none" strike="noStrike" dirty="0">
                <a:solidFill>
                  <a:srgbClr val="000000"/>
                </a:solidFill>
                <a:effectLst/>
              </a:rPr>
              <a:t>.</a:t>
            </a:r>
          </a:p>
        </p:txBody>
      </p:sp>
      <p:sp>
        <p:nvSpPr>
          <p:cNvPr id="11" name="TextBox 10">
            <a:extLst>
              <a:ext uri="{FF2B5EF4-FFF2-40B4-BE49-F238E27FC236}">
                <a16:creationId xmlns:a16="http://schemas.microsoft.com/office/drawing/2014/main" id="{6B903715-2FA8-3A36-1D33-3F8A92A47943}"/>
              </a:ext>
            </a:extLst>
          </p:cNvPr>
          <p:cNvSpPr txBox="1"/>
          <p:nvPr/>
        </p:nvSpPr>
        <p:spPr>
          <a:xfrm>
            <a:off x="-31804" y="4071918"/>
            <a:ext cx="5975404" cy="2206405"/>
          </a:xfrm>
          <a:prstGeom prst="rect">
            <a:avLst/>
          </a:prstGeom>
          <a:solidFill>
            <a:srgbClr val="92D050"/>
          </a:solidFill>
        </p:spPr>
        <p:txBody>
          <a:bodyPr wrap="square">
            <a:spAutoFit/>
          </a:bodyPr>
          <a:lstStyle/>
          <a:p>
            <a:pPr algn="l"/>
            <a:r>
              <a:rPr lang="en-US" sz="800" b="1" i="0" u="none" strike="noStrike" dirty="0">
                <a:solidFill>
                  <a:srgbClr val="000000"/>
                </a:solidFill>
                <a:effectLst/>
              </a:rPr>
              <a:t>Regulatory and Corporate Initiatives</a:t>
            </a:r>
          </a:p>
          <a:p>
            <a:pPr algn="l"/>
            <a:r>
              <a:rPr lang="en-US" sz="800" b="0" i="0" u="none" strike="noStrike" dirty="0">
                <a:solidFill>
                  <a:srgbClr val="000000"/>
                </a:solidFill>
                <a:effectLst/>
              </a:rPr>
              <a:t>Policy frameworks play a crucial role in advancing circularity. In the European Union, regulations such as the </a:t>
            </a:r>
            <a:r>
              <a:rPr lang="en-US" sz="800" b="0" i="0" u="none" strike="noStrike" dirty="0" err="1">
                <a:solidFill>
                  <a:srgbClr val="000000"/>
                </a:solidFill>
                <a:effectLst/>
              </a:rPr>
              <a:t>Ecodesign</a:t>
            </a:r>
            <a:r>
              <a:rPr lang="en-US" sz="800" b="0" i="0" u="none" strike="noStrike" dirty="0">
                <a:solidFill>
                  <a:srgbClr val="000000"/>
                </a:solidFill>
                <a:effectLst/>
              </a:rPr>
              <a:t> for Sustainable Products Regulation and the Right-to-Repair Directive require manufacturers to improve product durability, repairability, and access to spare parts (European Commission, 2024). Extended Producer Responsibility (EPR) policies further </a:t>
            </a:r>
            <a:r>
              <a:rPr lang="en-US" sz="800" b="0" i="0" u="none" strike="noStrike" dirty="0" err="1">
                <a:solidFill>
                  <a:srgbClr val="000000"/>
                </a:solidFill>
                <a:effectLst/>
              </a:rPr>
              <a:t>incentivise</a:t>
            </a:r>
            <a:r>
              <a:rPr lang="en-US" sz="800" b="0" i="0" u="none" strike="noStrike" dirty="0">
                <a:solidFill>
                  <a:srgbClr val="000000"/>
                </a:solidFill>
                <a:effectLst/>
              </a:rPr>
              <a:t> manufacturers to manage end-of-life products responsibly.</a:t>
            </a:r>
          </a:p>
          <a:p>
            <a:pPr algn="l"/>
            <a:r>
              <a:rPr lang="en-US" sz="800" b="0" i="0" u="none" strike="noStrike" dirty="0">
                <a:solidFill>
                  <a:srgbClr val="000000"/>
                </a:solidFill>
                <a:effectLst/>
              </a:rPr>
              <a:t>Corporate initiatives also demonstrate progress. Companies such as Dell, HP, and Microsoft have implemented take-back </a:t>
            </a:r>
            <a:r>
              <a:rPr lang="en-US" sz="800" b="0" i="0" u="none" strike="noStrike" dirty="0" err="1">
                <a:solidFill>
                  <a:srgbClr val="000000"/>
                </a:solidFill>
                <a:effectLst/>
              </a:rPr>
              <a:t>programmes</a:t>
            </a:r>
            <a:r>
              <a:rPr lang="en-US" sz="800" b="0" i="0" u="none" strike="noStrike" dirty="0">
                <a:solidFill>
                  <a:srgbClr val="000000"/>
                </a:solidFill>
                <a:effectLst/>
              </a:rPr>
              <a:t>, refurbishment </a:t>
            </a:r>
            <a:r>
              <a:rPr lang="en-US" sz="800" b="0" i="0" u="none" strike="noStrike" dirty="0" err="1">
                <a:solidFill>
                  <a:srgbClr val="000000"/>
                </a:solidFill>
                <a:effectLst/>
              </a:rPr>
              <a:t>centres</a:t>
            </a:r>
            <a:r>
              <a:rPr lang="en-US" sz="800" b="0" i="0" u="none" strike="noStrike" dirty="0">
                <a:solidFill>
                  <a:srgbClr val="000000"/>
                </a:solidFill>
                <a:effectLst/>
              </a:rPr>
              <a:t>, and recycling systems. For example, Microsoft’s circular data </a:t>
            </a:r>
            <a:r>
              <a:rPr lang="en-US" sz="800" b="0" i="0" u="none" strike="noStrike" dirty="0" err="1">
                <a:solidFill>
                  <a:srgbClr val="000000"/>
                </a:solidFill>
                <a:effectLst/>
              </a:rPr>
              <a:t>centre</a:t>
            </a:r>
            <a:r>
              <a:rPr lang="en-US" sz="800" b="0" i="0" u="none" strike="noStrike" dirty="0">
                <a:solidFill>
                  <a:srgbClr val="000000"/>
                </a:solidFill>
                <a:effectLst/>
              </a:rPr>
              <a:t> </a:t>
            </a:r>
            <a:r>
              <a:rPr lang="en-US" sz="800" b="0" i="0" u="none" strike="noStrike" dirty="0" err="1">
                <a:solidFill>
                  <a:srgbClr val="000000"/>
                </a:solidFill>
                <a:effectLst/>
              </a:rPr>
              <a:t>programme</a:t>
            </a:r>
            <a:r>
              <a:rPr lang="en-US" sz="800" b="0" i="0" u="none" strike="noStrike" dirty="0">
                <a:solidFill>
                  <a:srgbClr val="000000"/>
                </a:solidFill>
                <a:effectLst/>
              </a:rPr>
              <a:t> achieved over 90% reuse and recycling of servers and components in 2024 (Microsoft, 2025). However, inconsistencies remain between corporate commitments and actual practices.</a:t>
            </a:r>
          </a:p>
          <a:p>
            <a:pPr algn="l"/>
            <a:r>
              <a:rPr lang="en-US" sz="800" b="1" i="0" u="none" strike="noStrike" dirty="0">
                <a:solidFill>
                  <a:srgbClr val="000000"/>
                </a:solidFill>
                <a:effectLst/>
              </a:rPr>
              <a:t>Barriers to Circularity</a:t>
            </a:r>
          </a:p>
          <a:p>
            <a:pPr algn="l"/>
            <a:r>
              <a:rPr lang="en-US" sz="800" b="0" i="0" u="none" strike="noStrike" dirty="0">
                <a:solidFill>
                  <a:srgbClr val="000000"/>
                </a:solidFill>
                <a:effectLst/>
              </a:rPr>
              <a:t>Despite growing momentum, several barriers limit the adoption of circular practices:</a:t>
            </a:r>
          </a:p>
          <a:p>
            <a:pPr algn="l">
              <a:buFont typeface="Arial" panose="020B0604020202020204" pitchFamily="34" charset="0"/>
              <a:buChar char="•"/>
            </a:pPr>
            <a:r>
              <a:rPr lang="en-US" sz="800" b="1" i="0" u="none" strike="noStrike" dirty="0">
                <a:solidFill>
                  <a:srgbClr val="000000"/>
                </a:solidFill>
                <a:effectLst/>
              </a:rPr>
              <a:t>Design constraints:</a:t>
            </a:r>
            <a:r>
              <a:rPr lang="en-US" sz="800" b="0" i="0" u="none" strike="noStrike" dirty="0">
                <a:solidFill>
                  <a:srgbClr val="000000"/>
                </a:solidFill>
                <a:effectLst/>
              </a:rPr>
              <a:t> Many devices are difficult to repair due to sealed components and proprietary designs.</a:t>
            </a:r>
          </a:p>
          <a:p>
            <a:pPr algn="l">
              <a:buFont typeface="Arial" panose="020B0604020202020204" pitchFamily="34" charset="0"/>
              <a:buChar char="•"/>
            </a:pPr>
            <a:r>
              <a:rPr lang="en-US" sz="800" b="1" i="0" u="none" strike="noStrike" dirty="0">
                <a:solidFill>
                  <a:srgbClr val="000000"/>
                </a:solidFill>
                <a:effectLst/>
              </a:rPr>
              <a:t>Economic factors:</a:t>
            </a:r>
            <a:r>
              <a:rPr lang="en-US" sz="800" b="0" i="0" u="none" strike="noStrike" dirty="0">
                <a:solidFill>
                  <a:srgbClr val="000000"/>
                </a:solidFill>
                <a:effectLst/>
              </a:rPr>
              <a:t> Virgin materials are often cheaper than recycled alternatives.</a:t>
            </a:r>
          </a:p>
          <a:p>
            <a:pPr algn="l">
              <a:buFont typeface="Arial" panose="020B0604020202020204" pitchFamily="34" charset="0"/>
              <a:buChar char="•"/>
            </a:pPr>
            <a:r>
              <a:rPr lang="en-US" sz="800" b="1" i="0" u="none" strike="noStrike" dirty="0">
                <a:solidFill>
                  <a:srgbClr val="000000"/>
                </a:solidFill>
                <a:effectLst/>
              </a:rPr>
              <a:t>Data security concerns:</a:t>
            </a:r>
            <a:r>
              <a:rPr lang="en-US" sz="800" b="0" i="0" u="none" strike="noStrike" dirty="0">
                <a:solidFill>
                  <a:srgbClr val="000000"/>
                </a:solidFill>
                <a:effectLst/>
              </a:rPr>
              <a:t> </a:t>
            </a:r>
            <a:r>
              <a:rPr lang="en-US" sz="800" b="0" i="0" u="none" strike="noStrike" dirty="0" err="1">
                <a:solidFill>
                  <a:srgbClr val="000000"/>
                </a:solidFill>
                <a:effectLst/>
              </a:rPr>
              <a:t>Organisations</a:t>
            </a:r>
            <a:r>
              <a:rPr lang="en-US" sz="800" b="0" i="0" u="none" strike="noStrike" dirty="0">
                <a:solidFill>
                  <a:srgbClr val="000000"/>
                </a:solidFill>
                <a:effectLst/>
              </a:rPr>
              <a:t> frequently destroy storage devices instead of reusing them.</a:t>
            </a:r>
          </a:p>
          <a:p>
            <a:pPr algn="l">
              <a:buFont typeface="Arial" panose="020B0604020202020204" pitchFamily="34" charset="0"/>
              <a:buChar char="•"/>
            </a:pPr>
            <a:r>
              <a:rPr lang="en-US" sz="800" b="1" i="0" u="none" strike="noStrike" dirty="0">
                <a:solidFill>
                  <a:srgbClr val="000000"/>
                </a:solidFill>
                <a:effectLst/>
              </a:rPr>
              <a:t>Consumer perception:</a:t>
            </a:r>
            <a:r>
              <a:rPr lang="en-US" sz="800" b="0" i="0" u="none" strike="noStrike" dirty="0">
                <a:solidFill>
                  <a:srgbClr val="000000"/>
                </a:solidFill>
                <a:effectLst/>
              </a:rPr>
              <a:t> Refurbished products are sometimes viewed as inferior.</a:t>
            </a:r>
          </a:p>
          <a:p>
            <a:pPr algn="l">
              <a:buFont typeface="Arial" panose="020B0604020202020204" pitchFamily="34" charset="0"/>
              <a:buChar char="•"/>
            </a:pPr>
            <a:r>
              <a:rPr lang="en-US" sz="800" b="1" i="0" u="none" strike="noStrike" dirty="0">
                <a:solidFill>
                  <a:srgbClr val="000000"/>
                </a:solidFill>
                <a:effectLst/>
              </a:rPr>
              <a:t>Logistical challenges:</a:t>
            </a:r>
            <a:r>
              <a:rPr lang="en-US" sz="800" b="0" i="0" u="none" strike="noStrike" dirty="0">
                <a:solidFill>
                  <a:srgbClr val="000000"/>
                </a:solidFill>
                <a:effectLst/>
              </a:rPr>
              <a:t> Reverse supply chains can be complex and costly (</a:t>
            </a:r>
            <a:r>
              <a:rPr lang="en-US" sz="800" b="0" i="0" u="none" strike="noStrike" dirty="0" err="1">
                <a:solidFill>
                  <a:srgbClr val="000000"/>
                </a:solidFill>
                <a:effectLst/>
              </a:rPr>
              <a:t>Weetman</a:t>
            </a:r>
            <a:r>
              <a:rPr lang="en-US" sz="800" b="0" i="0" u="none" strike="noStrike" dirty="0">
                <a:solidFill>
                  <a:srgbClr val="000000"/>
                </a:solidFill>
                <a:effectLst/>
              </a:rPr>
              <a:t>, 2016).</a:t>
            </a:r>
          </a:p>
          <a:p>
            <a:pPr algn="l"/>
            <a:r>
              <a:rPr lang="en-US" sz="800" b="0" i="0" u="none" strike="noStrike" dirty="0">
                <a:solidFill>
                  <a:srgbClr val="000000"/>
                </a:solidFill>
                <a:effectLst/>
              </a:rPr>
              <a:t>These barriers highlight the need for systemic change across the entire supply chain.</a:t>
            </a:r>
          </a:p>
        </p:txBody>
      </p:sp>
      <p:pic>
        <p:nvPicPr>
          <p:cNvPr id="13" name="Picture 12" descr="A graph of blue bars with white text&#10;&#10;AI-generated content may be incorrect.">
            <a:extLst>
              <a:ext uri="{FF2B5EF4-FFF2-40B4-BE49-F238E27FC236}">
                <a16:creationId xmlns:a16="http://schemas.microsoft.com/office/drawing/2014/main" id="{672E4340-5528-282C-B16F-AE6406A7A328}"/>
              </a:ext>
            </a:extLst>
          </p:cNvPr>
          <p:cNvPicPr>
            <a:picLocks noChangeAspect="1"/>
          </p:cNvPicPr>
          <p:nvPr/>
        </p:nvPicPr>
        <p:blipFill>
          <a:blip r:embed="rId2">
            <a:extLst>
              <a:ext uri="{28A0092B-C50C-407E-A947-70E740481C1C}">
                <a14:useLocalDpi xmlns:a14="http://schemas.microsoft.com/office/drawing/2010/main" val="0"/>
              </a:ext>
            </a:extLst>
          </a:blip>
          <a:srcRect l="-325" t="2033" r="2" b="-2439"/>
          <a:stretch>
            <a:fillRect/>
          </a:stretch>
        </p:blipFill>
        <p:spPr>
          <a:xfrm>
            <a:off x="-10574" y="6521911"/>
            <a:ext cx="3280694" cy="2604106"/>
          </a:xfrm>
          <a:prstGeom prst="rect">
            <a:avLst/>
          </a:prstGeom>
        </p:spPr>
      </p:pic>
      <p:pic>
        <p:nvPicPr>
          <p:cNvPr id="15" name="Picture 14" descr="A graph of a graph showing the difference between recycling and recycling&#10;&#10;AI-generated content may be incorrect.">
            <a:extLst>
              <a:ext uri="{FF2B5EF4-FFF2-40B4-BE49-F238E27FC236}">
                <a16:creationId xmlns:a16="http://schemas.microsoft.com/office/drawing/2014/main" id="{5982E146-087A-D542-22DB-35F86D0FF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2" y="2140346"/>
            <a:ext cx="2896681" cy="1931571"/>
          </a:xfrm>
          <a:prstGeom prst="rect">
            <a:avLst/>
          </a:prstGeom>
        </p:spPr>
      </p:pic>
      <p:pic>
        <p:nvPicPr>
          <p:cNvPr id="1026" name="Picture 2" descr="What a Circular Economy Means for Businesses - Amtivo">
            <a:extLst>
              <a:ext uri="{FF2B5EF4-FFF2-40B4-BE49-F238E27FC236}">
                <a16:creationId xmlns:a16="http://schemas.microsoft.com/office/drawing/2014/main" id="{815EFF62-B7D7-0312-BBC5-94F8A4C02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4306" y="2167750"/>
            <a:ext cx="1766704" cy="19315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Benefits of a Circular Economy - TONTOTON">
            <a:extLst>
              <a:ext uri="{FF2B5EF4-FFF2-40B4-BE49-F238E27FC236}">
                <a16:creationId xmlns:a16="http://schemas.microsoft.com/office/drawing/2014/main" id="{966F45BE-0DED-3EB5-5C77-C239531C46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59545" y="6282685"/>
            <a:ext cx="2673458" cy="16685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ircular Economy: Definition, Importance &amp; Benefits">
            <a:extLst>
              <a:ext uri="{FF2B5EF4-FFF2-40B4-BE49-F238E27FC236}">
                <a16:creationId xmlns:a16="http://schemas.microsoft.com/office/drawing/2014/main" id="{6B6CFF5C-D9EA-EE52-32A8-19D8D29FB8F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25804" y="7955625"/>
            <a:ext cx="2717800" cy="114874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Glance at Waste-Free Economy | EcoMENA">
            <a:extLst>
              <a:ext uri="{FF2B5EF4-FFF2-40B4-BE49-F238E27FC236}">
                <a16:creationId xmlns:a16="http://schemas.microsoft.com/office/drawing/2014/main" id="{D2873BF5-C8EA-DE16-2F57-A5932CB346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37086" y="2167750"/>
            <a:ext cx="1253531" cy="19122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AF52C75-9C22-8108-640D-50A1FF33FB7A}"/>
              </a:ext>
            </a:extLst>
          </p:cNvPr>
          <p:cNvSpPr txBox="1"/>
          <p:nvPr/>
        </p:nvSpPr>
        <p:spPr>
          <a:xfrm>
            <a:off x="111913" y="44176"/>
            <a:ext cx="1057581" cy="430887"/>
          </a:xfrm>
          <a:prstGeom prst="rect">
            <a:avLst/>
          </a:prstGeom>
          <a:solidFill>
            <a:schemeClr val="accent4"/>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lgerian"/>
                <a:ea typeface="DotumChe"/>
                <a:cs typeface="Aharoni"/>
              </a:rPr>
              <a:t>Claudia </a:t>
            </a:r>
            <a:r>
              <a:rPr lang="en-GB" sz="1100" dirty="0" err="1">
                <a:latin typeface="Algerian"/>
                <a:ea typeface="DotumChe"/>
                <a:cs typeface="Aharoni"/>
              </a:rPr>
              <a:t>traistaru</a:t>
            </a:r>
            <a:r>
              <a:rPr lang="en-GB" sz="1100" dirty="0">
                <a:latin typeface="Algerian"/>
                <a:ea typeface="DotumChe"/>
                <a:cs typeface="Aharoni"/>
              </a:rPr>
              <a:t> </a:t>
            </a:r>
          </a:p>
        </p:txBody>
      </p:sp>
    </p:spTree>
    <p:extLst>
      <p:ext uri="{BB962C8B-B14F-4D97-AF65-F5344CB8AC3E}">
        <p14:creationId xmlns:p14="http://schemas.microsoft.com/office/powerpoint/2010/main" val="190379177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172</TotalTime>
  <Words>1116</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Algerian</vt:lpstr>
      <vt:lpstr>Arial</vt:lpstr>
      <vt:lpstr>Calibri</vt:lpstr>
      <vt:lpstr>Calibri Light</vt:lpstr>
      <vt:lpstr>Office 2013 - 2022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claudia t</dc:creator>
  <cp:lastModifiedBy>Claudia Traistaru (2238779)</cp:lastModifiedBy>
  <cp:revision>212</cp:revision>
  <dcterms:created xsi:type="dcterms:W3CDTF">2023-10-19T08:47:10Z</dcterms:created>
  <dcterms:modified xsi:type="dcterms:W3CDTF">2026-03-23T22:44:33Z</dcterms:modified>
</cp:coreProperties>
</file>