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78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DB33B7-128D-4034-9BD3-35ACC86E54B7}" type="datetimeFigureOut">
              <a:rPr lang="en-IN" smtClean="0"/>
              <a:t>25-02-2026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5B8077-5149-437C-82A9-BF8906AFB73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409767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5B8077-5149-437C-82A9-BF8906AFB73B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227210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5B8077-5149-437C-82A9-BF8906AFB73B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36379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5B8077-5149-437C-82A9-BF8906AFB73B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87702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5B8077-5149-437C-82A9-BF8906AFB73B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276380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5B8077-5149-437C-82A9-BF8906AFB73B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771633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5B8077-5149-437C-82A9-BF8906AFB73B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332777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5B8077-5149-437C-82A9-BF8906AFB73B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398587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5B8077-5149-437C-82A9-BF8906AFB73B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446423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5B8077-5149-437C-82A9-BF8906AFB73B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863020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5B8077-5149-437C-82A9-BF8906AFB73B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967327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5B8077-5149-437C-82A9-BF8906AFB73B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890653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5B8077-5149-437C-82A9-BF8906AFB73B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533790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5B8077-5149-437C-82A9-BF8906AFB73B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442830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5B8077-5149-437C-82A9-BF8906AFB73B}" type="slidenum">
              <a:rPr lang="en-IN" smtClean="0"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320193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5B8077-5149-437C-82A9-BF8906AFB73B}" type="slidenum">
              <a:rPr lang="en-IN" smtClean="0"/>
              <a:t>16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948338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1F2AA-AFEE-1822-5F95-6FB99BDDF1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5FFD7E-B483-3CCF-CD02-050D66DCA0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85474-460D-2002-008B-00BDF841A0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4BDA4-CDC0-4096-B99F-FFB5EAF8C459}" type="datetimeFigureOut">
              <a:rPr lang="en-IN" smtClean="0"/>
              <a:t>25-02-2026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A9CE0-70C8-AF7C-0DB3-46143E8AF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D3671-E9CC-DC7C-9C3F-E932FCDC1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224D5-6193-4E6E-883A-E9A4E43339B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114860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241AF-C64F-2AD5-678F-113AC53A07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04241-07B6-980D-23A4-1CB07DE23E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6CC14F-5B58-07DC-CF78-785FC5A1CB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4BDA4-CDC0-4096-B99F-FFB5EAF8C459}" type="datetimeFigureOut">
              <a:rPr lang="en-IN" smtClean="0"/>
              <a:t>25-02-2026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A0C021-758E-84BD-150D-46BB05D70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B0F720-82F1-80BB-6A04-C4A7AC172B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224D5-6193-4E6E-883A-E9A4E43339B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4367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8F244-0571-E991-4C5F-CF1B48760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C55679-AFBE-4EE3-0458-1C8419DE1E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D06C75-902B-AB6F-9041-F51124867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4BDA4-CDC0-4096-B99F-FFB5EAF8C459}" type="datetimeFigureOut">
              <a:rPr lang="en-IN" smtClean="0"/>
              <a:t>25-02-2026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5FECFC-2F6F-F85A-42F6-06837C9FF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4003F-0D93-0035-4A00-42A699C62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224D5-6193-4E6E-883A-E9A4E43339B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8118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859BC-5659-F4BD-1CE9-07F484046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5FCE6-E160-E8F3-0FC8-2E577CF147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766EE5-BBB9-B103-1102-A2DE5D9586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2B26D8-F799-9CD3-1D54-BABB14D5FF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4BDA4-CDC0-4096-B99F-FFB5EAF8C459}" type="datetimeFigureOut">
              <a:rPr lang="en-IN" smtClean="0"/>
              <a:t>25-02-2026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2E814D-C8DB-7B32-7375-A59B406BF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BF1482-98A9-8DDE-879D-846224CEC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224D5-6193-4E6E-883A-E9A4E43339B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54002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3CF73-F001-1423-85F5-33FDDC58E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31B094-6FE8-026C-EB21-796AFB2E5A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9F266-919A-4500-0B45-86CD6D9E5B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08C8DB-D416-E905-8EFB-D9DD4213A2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096814-D769-D8C2-90A1-E9409A7E2F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34D28E-DE4D-C15A-2655-A2048EFCB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4BDA4-CDC0-4096-B99F-FFB5EAF8C459}" type="datetimeFigureOut">
              <a:rPr lang="en-IN" smtClean="0"/>
              <a:t>25-02-2026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491C977-92F1-C648-949B-D2FEB3A0E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D4B507-2192-29E3-91F7-36C081B8E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224D5-6193-4E6E-883A-E9A4E43339B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742573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3BC6B-4A75-8050-FBD4-8E8168AC10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953B8C-3E25-5603-7BF8-3C68A9DF5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4BDA4-CDC0-4096-B99F-FFB5EAF8C459}" type="datetimeFigureOut">
              <a:rPr lang="en-IN" smtClean="0"/>
              <a:t>25-02-2026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B63003-5214-8759-5AAE-8AFF108D8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4C2777-D2F2-FEB9-B623-3C1F13F38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224D5-6193-4E6E-883A-E9A4E43339B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42287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F3802F-104B-0EE6-5268-88EB06AC46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4BDA4-CDC0-4096-B99F-FFB5EAF8C459}" type="datetimeFigureOut">
              <a:rPr lang="en-IN" smtClean="0"/>
              <a:t>25-02-2026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5AB89C-CD0F-E58F-ABB9-2B6B9600E1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F32D1C-47E7-1657-21B8-23F01591FA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224D5-6193-4E6E-883A-E9A4E43339B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93259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92B51-F6FF-219E-8070-D551DD27E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7E484-389F-8681-E9BA-9F5CD4E1A1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ED040D-C14E-602A-509C-F75CBA2F70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9CF4EB-E83D-4AAC-AE41-B13DC8D33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4BDA4-CDC0-4096-B99F-FFB5EAF8C459}" type="datetimeFigureOut">
              <a:rPr lang="en-IN" smtClean="0"/>
              <a:t>25-02-2026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7EC827-0517-8F23-C907-3062DAC356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A7C5AD-882F-9143-A473-840AAFD9A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224D5-6193-4E6E-883A-E9A4E43339B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443123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825D2-2EDC-BE26-897F-28B5B9873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4DB9A4-1FF8-8D41-2E83-5F7AD84D7C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FA70F0-C9D9-0F53-FBB4-DAECA25A0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1C25DA-2A65-4036-DFC2-A526BFDC1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4BDA4-CDC0-4096-B99F-FFB5EAF8C459}" type="datetimeFigureOut">
              <a:rPr lang="en-IN" smtClean="0"/>
              <a:t>25-02-2026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E07933-5541-E7FE-8757-B4C1DA1009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854161-CC71-4D07-05E5-A1D1F11AE7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224D5-6193-4E6E-883A-E9A4E43339B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24486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82249-4C73-447B-AB2A-F6D3396D9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AA2702-8940-42FE-6078-A60A0708C0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D1C0BA-7CD8-2884-8297-84C164EDD1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4BDA4-CDC0-4096-B99F-FFB5EAF8C459}" type="datetimeFigureOut">
              <a:rPr lang="en-IN" smtClean="0"/>
              <a:t>25-02-2026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C9CD5E-5918-AE13-E426-D6823E40E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DA9BBD-A6A9-4FCD-FBE3-E5FACAD66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224D5-6193-4E6E-883A-E9A4E43339B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91932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E62DF1-203B-46AC-1CC8-C868C51761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E78C0E-107D-842E-AAB4-B70E040210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1EB2EC-470F-884D-8261-A26C409F53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4BDA4-CDC0-4096-B99F-FFB5EAF8C459}" type="datetimeFigureOut">
              <a:rPr lang="en-IN" smtClean="0"/>
              <a:t>25-02-2026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69141C-9298-A649-108C-DE5CAEAB2B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1287E3-C941-EF00-81AF-68FD2EE5C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224D5-6193-4E6E-883A-E9A4E43339B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81901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1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A36597-B4C7-2359-869E-9965FD83A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5B0ED6-D806-66FB-5063-D6CA0C682C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D1372B-B67D-57A6-B51A-C33589008A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C4BDA4-CDC0-4096-B99F-FFB5EAF8C459}" type="datetimeFigureOut">
              <a:rPr lang="en-IN" smtClean="0"/>
              <a:t>25-02-2026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DB5C51-C234-34B1-46BB-2A66638BFB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973B26-83F0-6C53-1697-0B2AE3C434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3224D5-6193-4E6E-883A-E9A4E43339B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47841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0149E-8A4A-8D03-F049-4340C69890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3520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IN" b="1" dirty="0"/>
              <a:t>Artificial intelligence and human collaboration in the hotel and hospitality industry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827521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DA229-09CF-32B4-F872-14DE72115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Introduction </a:t>
            </a:r>
            <a:r>
              <a:rPr lang="en-IN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50B6D-9BF2-50A6-5463-E4ABED049B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6362700" cy="4872355"/>
          </a:xfrm>
        </p:spPr>
        <p:txBody>
          <a:bodyPr/>
          <a:lstStyle/>
          <a:p>
            <a:pPr lvl="0"/>
            <a:r>
              <a:rPr lang="en-IN" dirty="0"/>
              <a:t>Artificial intelligence is constantly changing and reshaping service-based industries.</a:t>
            </a:r>
          </a:p>
          <a:p>
            <a:pPr lvl="0"/>
            <a:r>
              <a:rPr lang="en-IN" dirty="0"/>
              <a:t>Hospitality mainly focuses on developing a people-centric and experience-driven industry.</a:t>
            </a:r>
          </a:p>
          <a:p>
            <a:pPr lvl="0"/>
            <a:r>
              <a:rPr lang="en-IN" dirty="0"/>
              <a:t>Adoption of artificial intelligence is continuously accelerating during competition and digitalisation.</a:t>
            </a:r>
          </a:p>
          <a:p>
            <a:pPr lvl="0"/>
            <a:r>
              <a:rPr lang="en-IN" dirty="0"/>
              <a:t>Collaboration other than replacing can be helpful for automation in hospitality.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873B3F-91F1-11E0-F12E-90564709BC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39037" y="2263140"/>
            <a:ext cx="4489670" cy="28574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E69EFF-E213-FDCE-431B-D2D5915EA91D}"/>
              </a:ext>
            </a:extLst>
          </p:cNvPr>
          <p:cNvSpPr txBox="1"/>
          <p:nvPr/>
        </p:nvSpPr>
        <p:spPr>
          <a:xfrm>
            <a:off x="8077840" y="5280659"/>
            <a:ext cx="341206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000" dirty="0"/>
              <a:t>https://medium.com/hotel-tech/ai-vs-human-touch-finding-the-balance-in-hospitality-3c82284971a4</a:t>
            </a:r>
          </a:p>
        </p:txBody>
      </p:sp>
    </p:spTree>
    <p:extLst>
      <p:ext uri="{BB962C8B-B14F-4D97-AF65-F5344CB8AC3E}">
        <p14:creationId xmlns:p14="http://schemas.microsoft.com/office/powerpoint/2010/main" val="2123644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AC23B-9CD0-86DB-8CA8-9D1F0F7E3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180" y="18255"/>
            <a:ext cx="11894820" cy="1325563"/>
          </a:xfrm>
        </p:spPr>
        <p:txBody>
          <a:bodyPr>
            <a:normAutofit/>
          </a:bodyPr>
          <a:lstStyle/>
          <a:p>
            <a:r>
              <a:rPr lang="en-IN" b="1" dirty="0"/>
              <a:t>Importance of AI-human collaboration in hospitality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52513-F9DF-674E-F7BA-BC4FD303A4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880" y="1343818"/>
            <a:ext cx="5951220" cy="5014120"/>
          </a:xfrm>
        </p:spPr>
        <p:txBody>
          <a:bodyPr>
            <a:normAutofit/>
          </a:bodyPr>
          <a:lstStyle/>
          <a:p>
            <a:pPr lvl="0"/>
            <a:r>
              <a:rPr lang="en-IN" dirty="0"/>
              <a:t>Supporting employees in service delivery and decision-making helps advance the process.</a:t>
            </a:r>
          </a:p>
          <a:p>
            <a:pPr lvl="0"/>
            <a:r>
              <a:rPr lang="en-IN" dirty="0"/>
              <a:t>Operational efficiency can be helpful without removing human touch.</a:t>
            </a:r>
          </a:p>
          <a:p>
            <a:pPr lvl="0"/>
            <a:r>
              <a:rPr lang="en-IN" dirty="0"/>
              <a:t>It helps in meeting all the expectations of guests for personalisation and speed (</a:t>
            </a:r>
            <a:r>
              <a:rPr lang="en-GB" dirty="0"/>
              <a:t>Jeong and Lee, 2025</a:t>
            </a:r>
            <a:r>
              <a:rPr lang="en-IN" dirty="0"/>
              <a:t>).</a:t>
            </a:r>
          </a:p>
          <a:p>
            <a:pPr lvl="0"/>
            <a:r>
              <a:rPr lang="en-IN" dirty="0"/>
              <a:t>It helps enable competitive advantages in a crowded market.</a:t>
            </a: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92FDD2-7F4A-00D4-4523-029514878D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3252" y="1942147"/>
            <a:ext cx="4923506" cy="2927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9697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50032-01CA-4488-DADA-6ADB35C21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Hospitality industry background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B6F78B-E7C0-7920-E164-1CA754709F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20" y="1825625"/>
            <a:ext cx="5836920" cy="4667250"/>
          </a:xfrm>
        </p:spPr>
        <p:txBody>
          <a:bodyPr/>
          <a:lstStyle/>
          <a:p>
            <a:pPr lvl="0"/>
            <a:r>
              <a:rPr lang="en-IN" dirty="0"/>
              <a:t>It is a service in an intensive and competitive industry.</a:t>
            </a:r>
          </a:p>
          <a:p>
            <a:pPr lvl="0"/>
            <a:r>
              <a:rPr lang="en-IN" dirty="0"/>
              <a:t>Strongly dependent on its frontline workers.</a:t>
            </a:r>
          </a:p>
          <a:p>
            <a:pPr lvl="0"/>
            <a:r>
              <a:rPr lang="en-IN" dirty="0"/>
              <a:t>Face challenges and an enhanced pace due to efficiency improvement and cost minimisation (</a:t>
            </a:r>
            <a:r>
              <a:rPr lang="en-GB" dirty="0"/>
              <a:t>Siemon, 2022</a:t>
            </a:r>
            <a:r>
              <a:rPr lang="en-IN" dirty="0"/>
              <a:t>).</a:t>
            </a:r>
          </a:p>
          <a:p>
            <a:pPr lvl="0"/>
            <a:r>
              <a:rPr lang="en-IN" dirty="0"/>
              <a:t>Growing dependency on digital technologies.</a:t>
            </a:r>
          </a:p>
          <a:p>
            <a:endParaRPr lang="en-I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8811D5-8A1D-5D57-301F-1355E8078A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7940" y="2103120"/>
            <a:ext cx="5478780" cy="28803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2C6D08-F168-415E-B239-1B55C3E366E5}"/>
              </a:ext>
            </a:extLst>
          </p:cNvPr>
          <p:cNvSpPr txBox="1"/>
          <p:nvPr/>
        </p:nvSpPr>
        <p:spPr>
          <a:xfrm>
            <a:off x="7528560" y="5195857"/>
            <a:ext cx="317754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000" dirty="0"/>
              <a:t>https://iimtu.edu.in/blog/an-overview-of-the-hospitality-industry/</a:t>
            </a:r>
          </a:p>
        </p:txBody>
      </p:sp>
    </p:spTree>
    <p:extLst>
      <p:ext uri="{BB962C8B-B14F-4D97-AF65-F5344CB8AC3E}">
        <p14:creationId xmlns:p14="http://schemas.microsoft.com/office/powerpoint/2010/main" val="18073964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069EE-B1DB-1B0B-FE8B-C961BF1DD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Literature review- key concepts 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4A5D1-D16A-327A-3186-6D853E2C32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5928360" cy="5032375"/>
          </a:xfrm>
        </p:spPr>
        <p:txBody>
          <a:bodyPr/>
          <a:lstStyle/>
          <a:p>
            <a:pPr lvl="0"/>
            <a:r>
              <a:rPr lang="en-IN" dirty="0"/>
              <a:t>Artificial intelligence focuses on decision-making and task automation support.</a:t>
            </a:r>
          </a:p>
          <a:p>
            <a:pPr lvl="0"/>
            <a:r>
              <a:rPr lang="en-IN" dirty="0"/>
              <a:t>Collaboration between AI and humans focuses on augmentation (</a:t>
            </a:r>
            <a:r>
              <a:rPr lang="en-GB" dirty="0"/>
              <a:t>Martini </a:t>
            </a:r>
            <a:r>
              <a:rPr lang="en-GB" i="1" dirty="0"/>
              <a:t>et al. </a:t>
            </a:r>
            <a:r>
              <a:rPr lang="en-GB" dirty="0"/>
              <a:t>2024</a:t>
            </a:r>
            <a:r>
              <a:rPr lang="en-IN" dirty="0"/>
              <a:t>).</a:t>
            </a:r>
          </a:p>
          <a:p>
            <a:pPr lvl="0"/>
            <a:r>
              <a:rPr lang="en-IN" dirty="0"/>
              <a:t>Service-dominant logic can focus on value co-creation.</a:t>
            </a:r>
          </a:p>
          <a:p>
            <a:pPr lvl="0"/>
            <a:r>
              <a:rPr lang="en-IN" dirty="0"/>
              <a:t>Integrate sociotechnical theory for supporting balanced approach.</a:t>
            </a: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70C256-C8BB-CCD9-B480-B938FF702B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6560" y="2377440"/>
            <a:ext cx="4938887" cy="3200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6153E2-9074-1182-378E-E49B3FF4262A}"/>
              </a:ext>
            </a:extLst>
          </p:cNvPr>
          <p:cNvSpPr txBox="1"/>
          <p:nvPr/>
        </p:nvSpPr>
        <p:spPr>
          <a:xfrm>
            <a:off x="7132883" y="5813462"/>
            <a:ext cx="4206240" cy="246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000" dirty="0"/>
              <a:t>https://iimtu.edu.in/blog/an-overview-of-the-hospitality-industry/</a:t>
            </a:r>
          </a:p>
        </p:txBody>
      </p:sp>
    </p:spTree>
    <p:extLst>
      <p:ext uri="{BB962C8B-B14F-4D97-AF65-F5344CB8AC3E}">
        <p14:creationId xmlns:p14="http://schemas.microsoft.com/office/powerpoint/2010/main" val="1322706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6723B-FC5B-AD81-8449-2940FD977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" y="0"/>
            <a:ext cx="10515600" cy="1325563"/>
          </a:xfrm>
        </p:spPr>
        <p:txBody>
          <a:bodyPr/>
          <a:lstStyle/>
          <a:p>
            <a:r>
              <a:rPr lang="en-IN" b="1" dirty="0"/>
              <a:t>AI application in hospitality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9313E-4780-EF35-0A5D-3D898D5E3A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040" y="1325563"/>
            <a:ext cx="6515100" cy="5078889"/>
          </a:xfrm>
        </p:spPr>
        <p:txBody>
          <a:bodyPr/>
          <a:lstStyle/>
          <a:p>
            <a:pPr lvl="0"/>
            <a:r>
              <a:rPr lang="en-IN" dirty="0"/>
              <a:t>Virtual concierges and Chatbots can help with guest inquiries.</a:t>
            </a:r>
          </a:p>
          <a:p>
            <a:pPr lvl="0"/>
            <a:r>
              <a:rPr lang="en-IN" dirty="0"/>
              <a:t>AI-driven demand management and revenue management systems can be implicated.</a:t>
            </a:r>
          </a:p>
          <a:p>
            <a:pPr lvl="0"/>
            <a:r>
              <a:rPr lang="en-IN" dirty="0"/>
              <a:t>Service robots can support in food delivery and housekeeping (</a:t>
            </a:r>
            <a:r>
              <a:rPr lang="en-GB" dirty="0"/>
              <a:t>Jamaluddin and Rahmat, 2022</a:t>
            </a:r>
            <a:r>
              <a:rPr lang="en-IN" dirty="0"/>
              <a:t>).</a:t>
            </a:r>
          </a:p>
          <a:p>
            <a:pPr lvl="0"/>
            <a:r>
              <a:rPr lang="en-IN" dirty="0"/>
              <a:t>Smart check-ins and facial recognition technologies can be integrated.</a:t>
            </a:r>
          </a:p>
          <a:p>
            <a:endParaRPr lang="en-I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6A620F-DC52-2D38-87FE-71604C7932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5140" y="2116696"/>
            <a:ext cx="5036820" cy="28370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241A566-9EB9-2A78-8FCD-B9464098EBF2}"/>
              </a:ext>
            </a:extLst>
          </p:cNvPr>
          <p:cNvSpPr txBox="1"/>
          <p:nvPr/>
        </p:nvSpPr>
        <p:spPr>
          <a:xfrm>
            <a:off x="7225665" y="5128681"/>
            <a:ext cx="4255770" cy="2504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000" dirty="0"/>
              <a:t>https://www.leewayhertz.com/ai-use-cases-in-hospitality/</a:t>
            </a:r>
          </a:p>
        </p:txBody>
      </p:sp>
    </p:spTree>
    <p:extLst>
      <p:ext uri="{BB962C8B-B14F-4D97-AF65-F5344CB8AC3E}">
        <p14:creationId xmlns:p14="http://schemas.microsoft.com/office/powerpoint/2010/main" val="20402825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8D800-B7B1-B853-B504-A0273B8D3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Impact on employees 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6DC86-713C-7F73-4B37-5E10039E9B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/>
          <a:lstStyle/>
          <a:p>
            <a:pPr lvl="0"/>
            <a:r>
              <a:rPr lang="en-IN" dirty="0"/>
              <a:t>Increased decision-making by utilising data insights.</a:t>
            </a:r>
          </a:p>
          <a:p>
            <a:pPr lvl="0"/>
            <a:r>
              <a:rPr lang="en-IN" dirty="0"/>
              <a:t>Minimised workload through automation and repetitive tasks.</a:t>
            </a:r>
          </a:p>
          <a:p>
            <a:pPr lvl="0"/>
            <a:r>
              <a:rPr lang="en-IN" dirty="0"/>
              <a:t>Understanding and utilising skill sets by changing requirements and different job roles (</a:t>
            </a:r>
            <a:r>
              <a:rPr lang="en-GB" dirty="0"/>
              <a:t>Ghani </a:t>
            </a:r>
            <a:r>
              <a:rPr lang="en-GB" i="1" dirty="0"/>
              <a:t>et al. </a:t>
            </a:r>
            <a:r>
              <a:rPr lang="en-GB" dirty="0"/>
              <a:t>2022</a:t>
            </a:r>
            <a:r>
              <a:rPr lang="en-IN" dirty="0"/>
              <a:t>).</a:t>
            </a:r>
          </a:p>
          <a:p>
            <a:pPr lvl="0"/>
            <a:r>
              <a:rPr lang="en-IN" dirty="0"/>
              <a:t>Concern for maintaining training processes and integrating job security.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220282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A84CA-2606-E174-75A7-B04636C0B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Impact on guest experience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3728F-D576-9D74-3641-87FE915D03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065520" cy="4667250"/>
          </a:xfrm>
        </p:spPr>
        <p:txBody>
          <a:bodyPr/>
          <a:lstStyle/>
          <a:p>
            <a:pPr lvl="0"/>
            <a:r>
              <a:rPr lang="en-IN" dirty="0"/>
              <a:t>Integration of a faster and more efficient service delivery process.</a:t>
            </a:r>
          </a:p>
          <a:p>
            <a:pPr lvl="0"/>
            <a:r>
              <a:rPr lang="en-IN" dirty="0"/>
              <a:t>Enhanced personalisation processes for guest service management.</a:t>
            </a:r>
          </a:p>
          <a:p>
            <a:pPr lvl="0"/>
            <a:r>
              <a:rPr lang="en-IN" dirty="0"/>
              <a:t>Enhancement in accuracy and consistency (</a:t>
            </a:r>
            <a:r>
              <a:rPr lang="en-GB" dirty="0" err="1"/>
              <a:t>Almokdad</a:t>
            </a:r>
            <a:r>
              <a:rPr lang="en-GB" dirty="0"/>
              <a:t> </a:t>
            </a:r>
            <a:r>
              <a:rPr lang="en-GB" i="1" dirty="0"/>
              <a:t>et al. </a:t>
            </a:r>
            <a:r>
              <a:rPr lang="en-GB" dirty="0"/>
              <a:t>2025</a:t>
            </a:r>
            <a:r>
              <a:rPr lang="en-IN" dirty="0"/>
              <a:t>).</a:t>
            </a:r>
          </a:p>
          <a:p>
            <a:pPr lvl="0"/>
            <a:r>
              <a:rPr lang="en-IN" dirty="0"/>
              <a:t>Understanding the risks regarding minimised emotional connections and showing over-automated processes. 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A8717A-900B-5E86-5DD5-45F4AED8B6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3719" y="1909762"/>
            <a:ext cx="4791069" cy="35309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64F7A40-88C2-7BA7-43A2-1B410D3D4DD4}"/>
              </a:ext>
            </a:extLst>
          </p:cNvPr>
          <p:cNvSpPr txBox="1"/>
          <p:nvPr/>
        </p:nvSpPr>
        <p:spPr>
          <a:xfrm>
            <a:off x="7221855" y="5575617"/>
            <a:ext cx="4131945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000" dirty="0"/>
              <a:t>https://techverdi.com/blog/ai-in-hospitality-industry/</a:t>
            </a:r>
          </a:p>
        </p:txBody>
      </p:sp>
    </p:spTree>
    <p:extLst>
      <p:ext uri="{BB962C8B-B14F-4D97-AF65-F5344CB8AC3E}">
        <p14:creationId xmlns:p14="http://schemas.microsoft.com/office/powerpoint/2010/main" val="16195359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F5615-946A-650D-61FB-3D2E0F578A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Methodology overview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55CCB-EF25-EF91-7223-59B3A0A11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836920" cy="4351338"/>
          </a:xfrm>
        </p:spPr>
        <p:txBody>
          <a:bodyPr/>
          <a:lstStyle/>
          <a:p>
            <a:pPr lvl="0"/>
            <a:r>
              <a:rPr lang="en-IN" dirty="0"/>
              <a:t>A qualitative research approach can be helpful in a disk-based method.</a:t>
            </a:r>
          </a:p>
          <a:p>
            <a:pPr lvl="0"/>
            <a:r>
              <a:rPr lang="en-IN" dirty="0"/>
              <a:t>Utilisation of industry reports and academic journals for data collection.</a:t>
            </a:r>
          </a:p>
          <a:p>
            <a:pPr lvl="0"/>
            <a:r>
              <a:rPr lang="en-IN" dirty="0"/>
              <a:t>Particularly focused on artificial industry-related studies in the hospitality industry (</a:t>
            </a:r>
            <a:r>
              <a:rPr lang="en-GB" dirty="0" err="1"/>
              <a:t>Mulisa</a:t>
            </a:r>
            <a:r>
              <a:rPr lang="en-GB" dirty="0"/>
              <a:t>, 2022</a:t>
            </a:r>
            <a:r>
              <a:rPr lang="en-IN" dirty="0"/>
              <a:t>). </a:t>
            </a:r>
          </a:p>
          <a:p>
            <a:pPr lvl="0"/>
            <a:r>
              <a:rPr lang="en-IN" dirty="0"/>
              <a:t>An analytical and thematic framework application for analysis.</a:t>
            </a:r>
          </a:p>
          <a:p>
            <a:endParaRPr lang="en-I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BB113B-82B7-E397-391C-AFF2DA36DB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8517" y="2467769"/>
            <a:ext cx="4757466" cy="244713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1ACA325-05B3-A6DD-DEE0-728564937C6F}"/>
              </a:ext>
            </a:extLst>
          </p:cNvPr>
          <p:cNvSpPr txBox="1"/>
          <p:nvPr/>
        </p:nvSpPr>
        <p:spPr>
          <a:xfrm>
            <a:off x="7638437" y="5223291"/>
            <a:ext cx="385762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000" dirty="0"/>
              <a:t>https://www.researchgate.net/figure/Research-methodology-overview_fig1_326903961</a:t>
            </a:r>
          </a:p>
        </p:txBody>
      </p:sp>
    </p:spTree>
    <p:extLst>
      <p:ext uri="{BB962C8B-B14F-4D97-AF65-F5344CB8AC3E}">
        <p14:creationId xmlns:p14="http://schemas.microsoft.com/office/powerpoint/2010/main" val="16246041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C1C6E-3D4F-A1A5-2DB0-1BD83FFFE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660" y="18255"/>
            <a:ext cx="11864340" cy="1325563"/>
          </a:xfrm>
        </p:spPr>
        <p:txBody>
          <a:bodyPr>
            <a:normAutofit/>
          </a:bodyPr>
          <a:lstStyle/>
          <a:p>
            <a:r>
              <a:rPr lang="en-IN" b="1" dirty="0"/>
              <a:t>PESTEL analysis- technological and economic factors 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3752D-778C-93EC-4339-BB8BDD86E2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608320" cy="4351338"/>
          </a:xfrm>
        </p:spPr>
        <p:txBody>
          <a:bodyPr/>
          <a:lstStyle/>
          <a:p>
            <a:pPr lvl="0"/>
            <a:r>
              <a:rPr lang="en-IN" dirty="0"/>
              <a:t>High implementation and primary maintenance costs.</a:t>
            </a:r>
          </a:p>
          <a:p>
            <a:pPr lvl="0"/>
            <a:r>
              <a:rPr lang="en-IN" dirty="0"/>
              <a:t>Rapid technological development after adaptation of artificial intelligence (</a:t>
            </a:r>
            <a:r>
              <a:rPr lang="en-GB" dirty="0"/>
              <a:t>Liu </a:t>
            </a:r>
            <a:r>
              <a:rPr lang="en-GB" i="1" dirty="0"/>
              <a:t>et al. </a:t>
            </a:r>
            <a:r>
              <a:rPr lang="en-GB" dirty="0"/>
              <a:t>2025</a:t>
            </a:r>
            <a:r>
              <a:rPr lang="en-IN" dirty="0"/>
              <a:t>).</a:t>
            </a:r>
          </a:p>
          <a:p>
            <a:pPr lvl="0"/>
            <a:r>
              <a:rPr lang="en-IN" dirty="0"/>
              <a:t>Pressure for improving profitability and efficiency. </a:t>
            </a:r>
          </a:p>
          <a:p>
            <a:pPr lvl="0"/>
            <a:r>
              <a:rPr lang="en-IN" dirty="0"/>
              <a:t>Competitive advantages through proper innovation.</a:t>
            </a:r>
          </a:p>
          <a:p>
            <a:endParaRPr lang="en-I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648986-A01C-D846-84E3-F547EC338A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4285" y="1761606"/>
            <a:ext cx="3739515" cy="34733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F86144A-7357-6931-3ECA-2E1568157E5F}"/>
              </a:ext>
            </a:extLst>
          </p:cNvPr>
          <p:cNvSpPr txBox="1"/>
          <p:nvPr/>
        </p:nvSpPr>
        <p:spPr>
          <a:xfrm>
            <a:off x="7916227" y="5452673"/>
            <a:ext cx="313563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000" dirty="0"/>
              <a:t>https://akisconnect.eu/en/iss-tools-and-methods/tool-details?id=34&amp;name=Pestel+Analysis</a:t>
            </a:r>
          </a:p>
        </p:txBody>
      </p:sp>
    </p:spTree>
    <p:extLst>
      <p:ext uri="{BB962C8B-B14F-4D97-AF65-F5344CB8AC3E}">
        <p14:creationId xmlns:p14="http://schemas.microsoft.com/office/powerpoint/2010/main" val="5531061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BC765-FBC1-876D-CC1F-09CF7E0D4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PESTEL analysis-Social and legal factors 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C041C-42AD-B02A-EC90-05E396F31D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27580"/>
            <a:ext cx="10774680" cy="3455036"/>
          </a:xfrm>
        </p:spPr>
        <p:txBody>
          <a:bodyPr/>
          <a:lstStyle/>
          <a:p>
            <a:pPr lvl="0"/>
            <a:r>
              <a:rPr lang="en-IN" dirty="0"/>
              <a:t>Need for new digital training and skill development processes.</a:t>
            </a:r>
          </a:p>
          <a:p>
            <a:pPr lvl="0"/>
            <a:r>
              <a:rPr lang="en-IN" dirty="0"/>
              <a:t>Employee concerned about their job security and engagement (</a:t>
            </a:r>
            <a:r>
              <a:rPr lang="en-GB" dirty="0"/>
              <a:t>Duci, 2025</a:t>
            </a:r>
            <a:r>
              <a:rPr lang="en-IN" dirty="0"/>
              <a:t>).</a:t>
            </a:r>
          </a:p>
          <a:p>
            <a:pPr lvl="0"/>
            <a:r>
              <a:rPr lang="en-IN" dirty="0"/>
              <a:t>Data privacy protection and data security regulations.</a:t>
            </a:r>
          </a:p>
          <a:p>
            <a:pPr lvl="0"/>
            <a:r>
              <a:rPr lang="en-IN" dirty="0"/>
              <a:t>Understanding ethical concerns for maintaining decision-making through artificial intelligence.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0482472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3DB4F-CF2F-7215-AD29-F6B058F0E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Industry responses and different examples 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22A62-485A-32F7-FEAB-590149AC3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440" y="1825624"/>
            <a:ext cx="6957060" cy="4872355"/>
          </a:xfrm>
        </p:spPr>
        <p:txBody>
          <a:bodyPr>
            <a:normAutofit/>
          </a:bodyPr>
          <a:lstStyle/>
          <a:p>
            <a:pPr lvl="0"/>
            <a:r>
              <a:rPr lang="en-IN" dirty="0"/>
              <a:t>Integration of ethical guidelines for AI usage.</a:t>
            </a:r>
          </a:p>
          <a:p>
            <a:pPr lvl="0"/>
            <a:r>
              <a:rPr lang="en-IN" dirty="0"/>
              <a:t>Maintaining a hybrid service model that can combine employee and artificial intelligence (</a:t>
            </a:r>
            <a:r>
              <a:rPr lang="en-GB" dirty="0"/>
              <a:t>Demirović Bajrami </a:t>
            </a:r>
            <a:r>
              <a:rPr lang="en-GB" i="1" dirty="0"/>
              <a:t>et al. </a:t>
            </a:r>
            <a:r>
              <a:rPr lang="en-GB" dirty="0"/>
              <a:t>2022</a:t>
            </a:r>
            <a:r>
              <a:rPr lang="en-IN" dirty="0"/>
              <a:t>).</a:t>
            </a:r>
          </a:p>
          <a:p>
            <a:pPr lvl="0"/>
            <a:r>
              <a:rPr lang="en-IN" dirty="0"/>
              <a:t>Employee Skill development and digital training programs. </a:t>
            </a:r>
          </a:p>
          <a:p>
            <a:pPr lvl="0"/>
            <a:r>
              <a:rPr lang="en-IN" dirty="0"/>
              <a:t>Maintaining A controlled and gradual implementation process.</a:t>
            </a:r>
          </a:p>
          <a:p>
            <a:endParaRPr lang="en-I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3ECF175-C3CD-C1D8-4EA8-16A143E2D2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3697" y="2099944"/>
            <a:ext cx="3603503" cy="33451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37B503E-815A-0DC2-CB8E-34A95BBC963E}"/>
              </a:ext>
            </a:extLst>
          </p:cNvPr>
          <p:cNvSpPr txBox="1"/>
          <p:nvPr/>
        </p:nvSpPr>
        <p:spPr>
          <a:xfrm>
            <a:off x="8608695" y="5654325"/>
            <a:ext cx="274510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000" dirty="0"/>
              <a:t>https://compass.rauias.com/current-affairs/icmr-releases-ethical-guidelines-ai-usage-healthcare/</a:t>
            </a:r>
          </a:p>
        </p:txBody>
      </p:sp>
    </p:spTree>
    <p:extLst>
      <p:ext uri="{BB962C8B-B14F-4D97-AF65-F5344CB8AC3E}">
        <p14:creationId xmlns:p14="http://schemas.microsoft.com/office/powerpoint/2010/main" val="42462704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72F0D-745B-3AEB-6545-E9F7C5696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" y="18255"/>
            <a:ext cx="12031980" cy="1325563"/>
          </a:xfrm>
        </p:spPr>
        <p:txBody>
          <a:bodyPr>
            <a:normAutofit/>
          </a:bodyPr>
          <a:lstStyle/>
          <a:p>
            <a:r>
              <a:rPr lang="en-IN" b="1" dirty="0"/>
              <a:t>Strengths and limitations of AI-human collaboration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211DD-8F27-2041-5FFE-040F6205A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257800" cy="5014120"/>
          </a:xfrm>
        </p:spPr>
        <p:txBody>
          <a:bodyPr/>
          <a:lstStyle/>
          <a:p>
            <a:pPr lvl="0"/>
            <a:r>
              <a:rPr lang="en-IN" dirty="0"/>
              <a:t>Strength: accuracy, efficiency and personalisation</a:t>
            </a:r>
          </a:p>
          <a:p>
            <a:pPr lvl="0"/>
            <a:r>
              <a:rPr lang="en-IN" dirty="0"/>
              <a:t>Limitations: skill gaps and high implementation cost.</a:t>
            </a:r>
          </a:p>
          <a:p>
            <a:pPr lvl="0"/>
            <a:r>
              <a:rPr lang="en-IN" dirty="0"/>
              <a:t>Improvement in productivity and employee support through proper understanding (</a:t>
            </a:r>
            <a:r>
              <a:rPr lang="en-GB" dirty="0"/>
              <a:t>Wu </a:t>
            </a:r>
            <a:r>
              <a:rPr lang="en-GB" i="1" dirty="0"/>
              <a:t>et al. </a:t>
            </a:r>
            <a:r>
              <a:rPr lang="en-GB" dirty="0"/>
              <a:t>2024</a:t>
            </a:r>
            <a:r>
              <a:rPr lang="en-IN" dirty="0"/>
              <a:t>).</a:t>
            </a:r>
          </a:p>
          <a:p>
            <a:pPr lvl="0"/>
            <a:r>
              <a:rPr lang="en-IN" dirty="0"/>
              <a:t>Limitations also include risks of over-dependency on technology. </a:t>
            </a:r>
          </a:p>
          <a:p>
            <a:endParaRPr lang="en-I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54CC90-9F76-A4F3-5E61-45F420D69D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6060" y="2300286"/>
            <a:ext cx="5257800" cy="29575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6270D4F-F13A-4ADC-D31F-AB70AA6DC8DC}"/>
              </a:ext>
            </a:extLst>
          </p:cNvPr>
          <p:cNvSpPr txBox="1"/>
          <p:nvPr/>
        </p:nvSpPr>
        <p:spPr>
          <a:xfrm>
            <a:off x="7488555" y="5419566"/>
            <a:ext cx="343281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000" dirty="0"/>
              <a:t>https://www.a3logics.com/blog/reap-the-benefits-of-human-ai-collaboration/</a:t>
            </a:r>
          </a:p>
        </p:txBody>
      </p:sp>
    </p:spTree>
    <p:extLst>
      <p:ext uri="{BB962C8B-B14F-4D97-AF65-F5344CB8AC3E}">
        <p14:creationId xmlns:p14="http://schemas.microsoft.com/office/powerpoint/2010/main" val="14857065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C3AEA-7405-DA99-4E83-F7B8F1737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Future outlook of the AI-human collaboration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87DB2-759E-D5EE-27FA-0D714B2D38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471160" cy="4351338"/>
          </a:xfrm>
        </p:spPr>
        <p:txBody>
          <a:bodyPr/>
          <a:lstStyle/>
          <a:p>
            <a:pPr lvl="0"/>
            <a:r>
              <a:rPr lang="en-IN" dirty="0"/>
              <a:t>Enhanced utilisation of generative AI for personalised communication processes.</a:t>
            </a:r>
          </a:p>
          <a:p>
            <a:pPr lvl="0"/>
            <a:r>
              <a:rPr lang="en-IN" dirty="0"/>
              <a:t>Developed a focus on integrating human-centric design of artificial intelligence (</a:t>
            </a:r>
            <a:r>
              <a:rPr lang="en-GB" dirty="0"/>
              <a:t>Jeong and Lee, 2025</a:t>
            </a:r>
            <a:r>
              <a:rPr lang="en-IN" dirty="0"/>
              <a:t>).</a:t>
            </a:r>
          </a:p>
          <a:p>
            <a:pPr lvl="0"/>
            <a:r>
              <a:rPr lang="en-IN" dirty="0"/>
              <a:t>Expansion of decision-making rules regarding AI.</a:t>
            </a:r>
          </a:p>
          <a:p>
            <a:pPr lvl="0"/>
            <a:r>
              <a:rPr lang="en-IN" dirty="0"/>
              <a:t>Strong focus on ethical and responsible use of AI. </a:t>
            </a:r>
          </a:p>
          <a:p>
            <a:endParaRPr lang="en-I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80BC65-70F0-2DD6-0602-F7F3E961F0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0839" y="2200700"/>
            <a:ext cx="5201477" cy="29243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8A8C021-7178-E29B-C5F5-B289AF654533}"/>
              </a:ext>
            </a:extLst>
          </p:cNvPr>
          <p:cNvSpPr txBox="1"/>
          <p:nvPr/>
        </p:nvSpPr>
        <p:spPr>
          <a:xfrm>
            <a:off x="7691849" y="5435043"/>
            <a:ext cx="325945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000" dirty="0"/>
              <a:t>https://fastercapital.com/content/Human-AI-Collaboration--The-Future-of-AAI-Partnership.html</a:t>
            </a:r>
          </a:p>
        </p:txBody>
      </p:sp>
    </p:spTree>
    <p:extLst>
      <p:ext uri="{BB962C8B-B14F-4D97-AF65-F5344CB8AC3E}">
        <p14:creationId xmlns:p14="http://schemas.microsoft.com/office/powerpoint/2010/main" val="16013591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A3B1E-5FC3-1F4D-00E2-345755281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Conclusion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FBAC41-D769-14DA-697E-FAA177CE0C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706100" cy="4351338"/>
          </a:xfrm>
        </p:spPr>
        <p:txBody>
          <a:bodyPr/>
          <a:lstStyle/>
          <a:p>
            <a:pPr lvl="0"/>
            <a:r>
              <a:rPr lang="en-IN" dirty="0"/>
              <a:t>Utilisation of different outcomes by utilising balanced integration processes. </a:t>
            </a:r>
          </a:p>
          <a:p>
            <a:pPr lvl="0"/>
            <a:r>
              <a:rPr lang="en-IN" dirty="0"/>
              <a:t>Collaboration between AI and humans is transforming the hospitality sector. </a:t>
            </a:r>
          </a:p>
          <a:p>
            <a:pPr lvl="0"/>
            <a:r>
              <a:rPr lang="en-IN" dirty="0"/>
              <a:t>Strategic management is necessary for maintaining sustainability and long-term use. </a:t>
            </a:r>
          </a:p>
          <a:p>
            <a:pPr lvl="0"/>
            <a:r>
              <a:rPr lang="en-IN" dirty="0"/>
              <a:t>Human touch and empathy remain a critical factor for service quality management.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257504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31ED2-A0CA-D742-15ED-CEE5F6C41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IN" b="1" dirty="0"/>
              <a:t>Recommendations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F9ACB-9C7C-5A48-5E62-88CFFFBE63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20" y="1325563"/>
            <a:ext cx="6522720" cy="5102543"/>
          </a:xfrm>
        </p:spPr>
        <p:txBody>
          <a:bodyPr/>
          <a:lstStyle/>
          <a:p>
            <a:pPr lvl="0"/>
            <a:r>
              <a:rPr lang="en-IN" dirty="0"/>
              <a:t>Adopting artificial intelligence as a tool for human employees is not a substitute for them.</a:t>
            </a:r>
          </a:p>
          <a:p>
            <a:pPr lvl="0"/>
            <a:r>
              <a:rPr lang="en-IN" dirty="0"/>
              <a:t>Investment in continuous employee training processes for skill development.</a:t>
            </a:r>
          </a:p>
          <a:p>
            <a:pPr lvl="0"/>
            <a:r>
              <a:rPr lang="en-IN" dirty="0"/>
              <a:t>Maintaining a hybrid model of service delivery for a better approach and quicker service processes (</a:t>
            </a:r>
            <a:r>
              <a:rPr lang="en-GB" dirty="0"/>
              <a:t>Wu </a:t>
            </a:r>
            <a:r>
              <a:rPr lang="en-GB" i="1" dirty="0"/>
              <a:t>et al. </a:t>
            </a:r>
            <a:r>
              <a:rPr lang="en-GB" dirty="0"/>
              <a:t>2024</a:t>
            </a:r>
            <a:r>
              <a:rPr lang="en-IN" dirty="0"/>
              <a:t>).</a:t>
            </a:r>
          </a:p>
          <a:p>
            <a:pPr lvl="0"/>
            <a:r>
              <a:rPr lang="en-IN" dirty="0"/>
              <a:t>Strengthening data governance and ethical understanding are different approaches.</a:t>
            </a:r>
          </a:p>
          <a:p>
            <a:endParaRPr lang="en-I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AFA23C-395A-350F-3D01-890D9C492A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2201" y="1600200"/>
            <a:ext cx="4272140" cy="32672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92A03E-E3AC-B413-BFF3-988B5E79D4B9}"/>
              </a:ext>
            </a:extLst>
          </p:cNvPr>
          <p:cNvSpPr txBox="1"/>
          <p:nvPr/>
        </p:nvSpPr>
        <p:spPr>
          <a:xfrm>
            <a:off x="8044815" y="5096403"/>
            <a:ext cx="330898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000" dirty="0"/>
              <a:t>https://fastercapital.com/content/Human-AI-Collaboration--The-Future-of-AAI-Partnership.html</a:t>
            </a:r>
          </a:p>
        </p:txBody>
      </p:sp>
    </p:spTree>
    <p:extLst>
      <p:ext uri="{BB962C8B-B14F-4D97-AF65-F5344CB8AC3E}">
        <p14:creationId xmlns:p14="http://schemas.microsoft.com/office/powerpoint/2010/main" val="33913354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365EB-4452-AD6B-8300-117F06BF5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0515600" cy="502920"/>
          </a:xfrm>
        </p:spPr>
        <p:txBody>
          <a:bodyPr>
            <a:normAutofit fontScale="90000"/>
          </a:bodyPr>
          <a:lstStyle/>
          <a:p>
            <a:r>
              <a:rPr lang="en-IN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54F24A-A719-156D-2E1D-8FE435BA32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08660"/>
            <a:ext cx="12192000" cy="6149339"/>
          </a:xfrm>
        </p:spPr>
        <p:txBody>
          <a:bodyPr>
            <a:normAutofit fontScale="55000" lnSpcReduction="20000"/>
          </a:bodyPr>
          <a:lstStyle/>
          <a:p>
            <a:r>
              <a:rPr lang="en-GB" dirty="0" err="1"/>
              <a:t>Almokdad</a:t>
            </a:r>
            <a:r>
              <a:rPr lang="en-GB" dirty="0"/>
              <a:t>, E., </a:t>
            </a:r>
            <a:r>
              <a:rPr lang="en-GB" dirty="0" err="1"/>
              <a:t>Mouloudj</a:t>
            </a:r>
            <a:r>
              <a:rPr lang="en-GB" dirty="0"/>
              <a:t>, K. and Lee, C.H., 2025. Rehumanizing AI-Driven service: How employee presence shapes consumer perceptions in digital hospitality settings. </a:t>
            </a:r>
            <a:r>
              <a:rPr lang="en-GB" i="1" dirty="0"/>
              <a:t>Journal of Theoretical and Applied Electronic Commerce Research</a:t>
            </a:r>
            <a:r>
              <a:rPr lang="en-GB" dirty="0"/>
              <a:t>, </a:t>
            </a:r>
            <a:r>
              <a:rPr lang="en-GB" i="1" dirty="0"/>
              <a:t>20</a:t>
            </a:r>
            <a:r>
              <a:rPr lang="en-GB" dirty="0"/>
              <a:t>(3), p.209.</a:t>
            </a:r>
            <a:endParaRPr lang="en-IN" dirty="0"/>
          </a:p>
          <a:p>
            <a:r>
              <a:rPr lang="en-GB" dirty="0"/>
              <a:t>Ghani, B., Zada, M., Memon, K.R., Ullah, R., Khattak, A., Han, H., Ariza-Montes, A. and Araya-Castillo, L., 2022. Challenges and strategies for employee retention in the hospitality industry: A review. </a:t>
            </a:r>
            <a:r>
              <a:rPr lang="en-GB" i="1" dirty="0"/>
              <a:t>Sustainability</a:t>
            </a:r>
            <a:r>
              <a:rPr lang="en-GB" dirty="0"/>
              <a:t>, </a:t>
            </a:r>
            <a:r>
              <a:rPr lang="en-GB" i="1" dirty="0"/>
              <a:t>14</a:t>
            </a:r>
            <a:r>
              <a:rPr lang="en-GB" dirty="0"/>
              <a:t>(5), p.2885.</a:t>
            </a:r>
            <a:endParaRPr lang="en-IN" dirty="0"/>
          </a:p>
          <a:p>
            <a:r>
              <a:rPr lang="en-GB" dirty="0"/>
              <a:t>Jamaluddin, Z. and Rahmat, A.K., 2022. Artificial intelligence technology in travel, tourism and hospitality: current and future developments. In </a:t>
            </a:r>
            <a:r>
              <a:rPr lang="en-GB" i="1" dirty="0"/>
              <a:t>Technology application in aviation, tourism and hospitality: Recent developments and emerging issues</a:t>
            </a:r>
            <a:r>
              <a:rPr lang="en-GB" dirty="0"/>
              <a:t> (pp. 169-177). Singapore: Springer Nature Singapore.</a:t>
            </a:r>
            <a:endParaRPr lang="en-IN" dirty="0"/>
          </a:p>
          <a:p>
            <a:r>
              <a:rPr lang="en-GB" dirty="0"/>
              <a:t>Jeong, E. and Lee, D., 2025. AI–human collaboration in services: an integrative framework to uncover the key success factors. </a:t>
            </a:r>
            <a:r>
              <a:rPr lang="en-GB" i="1" dirty="0"/>
              <a:t>Service Business</a:t>
            </a:r>
            <a:r>
              <a:rPr lang="en-GB" dirty="0"/>
              <a:t>, </a:t>
            </a:r>
            <a:r>
              <a:rPr lang="en-GB" i="1" dirty="0"/>
              <a:t>19</a:t>
            </a:r>
            <a:r>
              <a:rPr lang="en-GB" dirty="0"/>
              <a:t>(3), p.20.</a:t>
            </a:r>
            <a:endParaRPr lang="en-IN" dirty="0"/>
          </a:p>
          <a:p>
            <a:r>
              <a:rPr lang="en-GB" dirty="0"/>
              <a:t>Martini, B., Bellisario, D. and Coletti, P., 2024. Human-</a:t>
            </a:r>
            <a:r>
              <a:rPr lang="en-GB" dirty="0" err="1"/>
              <a:t>centered</a:t>
            </a:r>
            <a:r>
              <a:rPr lang="en-GB" dirty="0"/>
              <a:t> and sustainable artificial intelligence in industry 5.0: Challenges and perspectives. </a:t>
            </a:r>
            <a:r>
              <a:rPr lang="en-GB" i="1" dirty="0"/>
              <a:t>Sustainability</a:t>
            </a:r>
            <a:r>
              <a:rPr lang="en-GB" dirty="0"/>
              <a:t>, </a:t>
            </a:r>
            <a:r>
              <a:rPr lang="en-GB" i="1" dirty="0"/>
              <a:t>16</a:t>
            </a:r>
            <a:r>
              <a:rPr lang="en-GB" dirty="0"/>
              <a:t>(13), p.5448.</a:t>
            </a:r>
            <a:endParaRPr lang="en-IN" dirty="0"/>
          </a:p>
          <a:p>
            <a:r>
              <a:rPr lang="en-GB" dirty="0" err="1"/>
              <a:t>Mulisa</a:t>
            </a:r>
            <a:r>
              <a:rPr lang="en-GB" dirty="0"/>
              <a:t>, F., 2022. When does a researcher choose a quantitative, qualitative, or mixed research approach?. </a:t>
            </a:r>
            <a:r>
              <a:rPr lang="en-GB" i="1" dirty="0"/>
              <a:t>Interchange</a:t>
            </a:r>
            <a:r>
              <a:rPr lang="en-GB" dirty="0"/>
              <a:t>, </a:t>
            </a:r>
            <a:r>
              <a:rPr lang="en-GB" i="1" dirty="0"/>
              <a:t>53</a:t>
            </a:r>
            <a:r>
              <a:rPr lang="en-GB" dirty="0"/>
              <a:t>(1), pp.113-131.</a:t>
            </a:r>
            <a:endParaRPr lang="en-IN" dirty="0"/>
          </a:p>
          <a:p>
            <a:r>
              <a:rPr lang="en-GB" dirty="0"/>
              <a:t>Siemon, D., 2022. Elaborating team roles for artificial intelligence-based teammates in human-AI collaboration. </a:t>
            </a:r>
            <a:r>
              <a:rPr lang="en-GB" i="1" dirty="0"/>
              <a:t>Group Decision and Negotiation</a:t>
            </a:r>
            <a:r>
              <a:rPr lang="en-GB" dirty="0"/>
              <a:t>, </a:t>
            </a:r>
            <a:r>
              <a:rPr lang="en-GB" i="1" dirty="0"/>
              <a:t>31</a:t>
            </a:r>
            <a:r>
              <a:rPr lang="en-GB" dirty="0"/>
              <a:t>(5), pp.871-912.</a:t>
            </a:r>
          </a:p>
          <a:p>
            <a:r>
              <a:rPr lang="en-GB" dirty="0"/>
              <a:t>Demirović Bajrami, D., Petrović, M.D., Sekulić, D., Radovanović, M.M., </a:t>
            </a:r>
            <a:r>
              <a:rPr lang="en-GB" dirty="0" err="1"/>
              <a:t>Blešić</a:t>
            </a:r>
            <a:r>
              <a:rPr lang="en-GB" dirty="0"/>
              <a:t>, I., Vuksanović, N., </a:t>
            </a:r>
            <a:r>
              <a:rPr lang="en-GB" dirty="0" err="1"/>
              <a:t>Cimbaljević</a:t>
            </a:r>
            <a:r>
              <a:rPr lang="en-GB" dirty="0"/>
              <a:t>, M. and </a:t>
            </a:r>
            <a:r>
              <a:rPr lang="en-GB" dirty="0" err="1"/>
              <a:t>Tretiakova</a:t>
            </a:r>
            <a:r>
              <a:rPr lang="en-GB" dirty="0"/>
              <a:t>, T.N., 2022. Significance of the work environment and personal resources for employees’ well-being at work in the hospitality sector. </a:t>
            </a:r>
            <a:r>
              <a:rPr lang="en-GB" i="1" dirty="0"/>
              <a:t>International journal of environmental research and public health</a:t>
            </a:r>
            <a:r>
              <a:rPr lang="en-GB" dirty="0"/>
              <a:t>, </a:t>
            </a:r>
            <a:r>
              <a:rPr lang="en-GB" i="1" dirty="0"/>
              <a:t>19</a:t>
            </a:r>
            <a:r>
              <a:rPr lang="en-GB" dirty="0"/>
              <a:t>(23), p.16165.</a:t>
            </a:r>
            <a:endParaRPr lang="en-IN" dirty="0"/>
          </a:p>
          <a:p>
            <a:r>
              <a:rPr lang="en-GB" dirty="0"/>
              <a:t>Duci, E., 2025, January. The Financial Impact of Tourism in Albania: Innovation, Digital Transformation, and Economic Growth. In </a:t>
            </a:r>
            <a:r>
              <a:rPr lang="en-GB" i="1" dirty="0"/>
              <a:t>15th International Scientific Conference “Transforming economies: Innovation, Sustainability and Economic Development in the EU Integration era”</a:t>
            </a:r>
            <a:r>
              <a:rPr lang="en-GB" dirty="0"/>
              <a:t>.</a:t>
            </a:r>
            <a:endParaRPr lang="en-IN" dirty="0"/>
          </a:p>
          <a:p>
            <a:r>
              <a:rPr lang="en-GB" dirty="0"/>
              <a:t>Jeong, E. and Lee, D., 2025. AI–human collaboration in services: an integrative framework to uncover the key success factors. </a:t>
            </a:r>
            <a:r>
              <a:rPr lang="en-GB" i="1" dirty="0"/>
              <a:t>Service Business</a:t>
            </a:r>
            <a:r>
              <a:rPr lang="en-GB" dirty="0"/>
              <a:t>, </a:t>
            </a:r>
            <a:r>
              <a:rPr lang="en-GB" i="1" dirty="0"/>
              <a:t>19</a:t>
            </a:r>
            <a:r>
              <a:rPr lang="en-GB" dirty="0"/>
              <a:t>(3), p.20.</a:t>
            </a:r>
            <a:endParaRPr lang="en-IN" dirty="0"/>
          </a:p>
          <a:p>
            <a:r>
              <a:rPr lang="en-GB" dirty="0"/>
              <a:t>Liu, X., Zhang, N. and Hao, X., 2025. A Strategic model for service-oriented enterprises based on online reviews: the research of budget hotel chains in China. </a:t>
            </a:r>
            <a:r>
              <a:rPr lang="en-GB" i="1" dirty="0"/>
              <a:t>Information Technology and Management</a:t>
            </a:r>
            <a:r>
              <a:rPr lang="en-GB" dirty="0"/>
              <a:t>, </a:t>
            </a:r>
            <a:r>
              <a:rPr lang="en-GB" i="1" dirty="0"/>
              <a:t>26</a:t>
            </a:r>
            <a:r>
              <a:rPr lang="en-GB" dirty="0"/>
              <a:t>(3), pp.361-378.</a:t>
            </a:r>
            <a:endParaRPr lang="en-IN" dirty="0"/>
          </a:p>
          <a:p>
            <a:r>
              <a:rPr lang="en-GB" dirty="0"/>
              <a:t>Wu, T.J., Liang, Y. and Wang, Y., 2024. The buffering role of workplace mindfulness: How job insecurity of human-artificial intelligence collaboration impacts employees’ work–life-related outcomes. </a:t>
            </a:r>
            <a:r>
              <a:rPr lang="en-GB" i="1" dirty="0"/>
              <a:t>Journal of Business and Psychology</a:t>
            </a:r>
            <a:r>
              <a:rPr lang="en-GB" dirty="0"/>
              <a:t>, </a:t>
            </a:r>
            <a:r>
              <a:rPr lang="en-GB" i="1" dirty="0"/>
              <a:t>39</a:t>
            </a:r>
            <a:r>
              <a:rPr lang="en-GB" dirty="0"/>
              <a:t>(6), pp.1395-1411.</a:t>
            </a:r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6136202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3CD32-3AFA-4570-A9E9-F24FA17B0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4270" y="2377519"/>
            <a:ext cx="4823460" cy="2102962"/>
          </a:xfrm>
        </p:spPr>
        <p:txBody>
          <a:bodyPr>
            <a:normAutofit/>
          </a:bodyPr>
          <a:lstStyle/>
          <a:p>
            <a:pPr algn="ctr"/>
            <a:r>
              <a:rPr lang="en-IN" sz="5400" dirty="0">
                <a:latin typeface="Algerian" panose="04020705040A02060702" pitchFamily="82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0538949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1328</Words>
  <Application>Microsoft Office PowerPoint</Application>
  <PresentationFormat>Widescreen</PresentationFormat>
  <Paragraphs>116</Paragraphs>
  <Slides>18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Algerian</vt:lpstr>
      <vt:lpstr>Arial</vt:lpstr>
      <vt:lpstr>Calibri</vt:lpstr>
      <vt:lpstr>Calibri Light</vt:lpstr>
      <vt:lpstr>Office Theme</vt:lpstr>
      <vt:lpstr>Artificial intelligence and human collaboration in the hotel and hospitality industry</vt:lpstr>
      <vt:lpstr>Introduction  </vt:lpstr>
      <vt:lpstr>Importance of AI-human collaboration in hospitality</vt:lpstr>
      <vt:lpstr>Hospitality industry background</vt:lpstr>
      <vt:lpstr>Literature review- key concepts </vt:lpstr>
      <vt:lpstr>AI application in hospitality</vt:lpstr>
      <vt:lpstr>Impact on employees </vt:lpstr>
      <vt:lpstr>Impact on guest experience</vt:lpstr>
      <vt:lpstr>Methodology overview</vt:lpstr>
      <vt:lpstr>PESTEL analysis- technological and economic factors </vt:lpstr>
      <vt:lpstr>PESTEL analysis-Social and legal factors </vt:lpstr>
      <vt:lpstr>Industry responses and different examples </vt:lpstr>
      <vt:lpstr>Strengths and limitations of AI-human collaboration</vt:lpstr>
      <vt:lpstr>Future outlook of the AI-human collaboration</vt:lpstr>
      <vt:lpstr>Conclusion</vt:lpstr>
      <vt:lpstr>Recommendations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Artificial intelligence and human collaboration in the hotel and hospitality industry</dc:title>
  <dc:creator>User</dc:creator>
  <cp:lastModifiedBy>Madalina Cananau (2243593)</cp:lastModifiedBy>
  <cp:revision>4</cp:revision>
  <dcterms:created xsi:type="dcterms:W3CDTF">2026-02-10T14:52:37Z</dcterms:created>
  <dcterms:modified xsi:type="dcterms:W3CDTF">2026-02-25T07:42:05Z</dcterms:modified>
</cp:coreProperties>
</file>