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257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27" r:id="rId31"/>
    <p:sldId id="328" r:id="rId32"/>
    <p:sldId id="329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19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63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39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539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2.one%7C2F1C1F2A-9E97-4C80-B4AF-2D198F349279%2F%29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Database Architecture and Database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07-Oct-2019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Environment and Architecture</a:t>
            </a:r>
          </a:p>
          <a:p>
            <a:r>
              <a:rPr lang="en-GB" dirty="0"/>
              <a:t>Database Analysis and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87EBC5-3EC7-4D60-88D2-EDC31537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vs. Database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7F535-233A-4A8F-A44D-91829DC0EF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Program</a:t>
            </a:r>
            <a:r>
              <a:rPr lang="en-GB" sz="2400" b="1" dirty="0"/>
              <a:t> data-dependence</a:t>
            </a:r>
            <a:r>
              <a:rPr lang="en-GB" sz="2400" dirty="0"/>
              <a:t>: d</a:t>
            </a:r>
            <a:r>
              <a:rPr lang="en-GB" sz="2300" dirty="0"/>
              <a:t>efinition of data embedded in apps.</a:t>
            </a:r>
          </a:p>
          <a:p>
            <a:r>
              <a:rPr lang="en-GB" sz="2400" dirty="0"/>
              <a:t>Access is limited to what app provides.</a:t>
            </a:r>
          </a:p>
          <a:p>
            <a:r>
              <a:rPr lang="en-GB" sz="2400" dirty="0"/>
              <a:t>Does not allow different views of the data.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D526B-48AF-449B-80F0-2B8FA12C86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Program</a:t>
            </a:r>
            <a:r>
              <a:rPr lang="en-GB" sz="2400" b="1" dirty="0"/>
              <a:t> data-independence</a:t>
            </a:r>
            <a:r>
              <a:rPr lang="en-GB" sz="2400" dirty="0"/>
              <a:t>: </a:t>
            </a:r>
            <a:r>
              <a:rPr lang="en-GB" sz="2300" dirty="0"/>
              <a:t>Definition of data is separate from apps.</a:t>
            </a:r>
          </a:p>
          <a:p>
            <a:r>
              <a:rPr lang="en-GB" sz="2400" dirty="0"/>
              <a:t>Allows each app to present different views of the same data.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E22408-F8FB-4F0E-A21E-5C766BCD2219}"/>
              </a:ext>
            </a:extLst>
          </p:cNvPr>
          <p:cNvSpPr/>
          <p:nvPr/>
        </p:nvSpPr>
        <p:spPr>
          <a:xfrm>
            <a:off x="395536" y="4862570"/>
            <a:ext cx="3886200" cy="1878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Application Program (App)</a:t>
            </a:r>
          </a:p>
        </p:txBody>
      </p:sp>
      <p:sp>
        <p:nvSpPr>
          <p:cNvPr id="8" name="Flowchart: Magnetic Disk 7">
            <a:extLst>
              <a:ext uri="{FF2B5EF4-FFF2-40B4-BE49-F238E27FC236}">
                <a16:creationId xmlns:a16="http://schemas.microsoft.com/office/drawing/2014/main" id="{41E9F450-C618-4A9A-A374-F5AA43BED569}"/>
              </a:ext>
            </a:extLst>
          </p:cNvPr>
          <p:cNvSpPr/>
          <p:nvPr/>
        </p:nvSpPr>
        <p:spPr>
          <a:xfrm>
            <a:off x="1584615" y="5222610"/>
            <a:ext cx="1508041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00F082-6198-44C2-87B9-E84DA0BB6C22}"/>
              </a:ext>
            </a:extLst>
          </p:cNvPr>
          <p:cNvSpPr/>
          <p:nvPr/>
        </p:nvSpPr>
        <p:spPr>
          <a:xfrm>
            <a:off x="4818720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AFCF82-2980-450D-82F9-2E7A770A9075}"/>
              </a:ext>
            </a:extLst>
          </p:cNvPr>
          <p:cNvSpPr/>
          <p:nvPr/>
        </p:nvSpPr>
        <p:spPr>
          <a:xfrm>
            <a:off x="6693226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B</a:t>
            </a: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1A2E3911-D60B-455A-A5A1-DADA29C09059}"/>
              </a:ext>
            </a:extLst>
          </p:cNvPr>
          <p:cNvSpPr/>
          <p:nvPr/>
        </p:nvSpPr>
        <p:spPr>
          <a:xfrm>
            <a:off x="5780415" y="5452409"/>
            <a:ext cx="1512168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26928B2-3899-4631-B085-095B2DBC7B38}"/>
              </a:ext>
            </a:extLst>
          </p:cNvPr>
          <p:cNvCxnSpPr>
            <a:cxnSpLocks/>
            <a:stCxn id="10" idx="2"/>
            <a:endCxn id="12" idx="1"/>
          </p:cNvCxnSpPr>
          <p:nvPr/>
        </p:nvCxnSpPr>
        <p:spPr>
          <a:xfrm>
            <a:off x="5574804" y="5218872"/>
            <a:ext cx="961695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165EC09-0C9D-4196-9E03-DD4DE8E29BC4}"/>
              </a:ext>
            </a:extLst>
          </p:cNvPr>
          <p:cNvCxnSpPr>
            <a:cxnSpLocks/>
            <a:stCxn id="11" idx="2"/>
            <a:endCxn id="12" idx="1"/>
          </p:cNvCxnSpPr>
          <p:nvPr/>
        </p:nvCxnSpPr>
        <p:spPr>
          <a:xfrm flipH="1">
            <a:off x="6536499" y="5218872"/>
            <a:ext cx="912811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20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6F2A1B-F792-4555-8FC0-74075799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Step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7CA4F-4A1E-40D8-800F-3F744B4D47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starting point of any database is to:</a:t>
            </a:r>
          </a:p>
          <a:p>
            <a:r>
              <a:rPr lang="en-GB" dirty="0"/>
              <a:t>Define </a:t>
            </a:r>
            <a:r>
              <a:rPr lang="en-GB" dirty="0" smtClean="0"/>
              <a:t>the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104900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</a:t>
            </a:r>
            <a:r>
              <a:rPr lang="en-GB" b="1" i="1" dirty="0"/>
              <a:t>must satisfy different user needs</a:t>
            </a:r>
            <a:r>
              <a:rPr lang="en-GB" dirty="0"/>
              <a:t>.</a:t>
            </a:r>
          </a:p>
          <a:p>
            <a:r>
              <a:rPr lang="en-GB" dirty="0" smtClean="0"/>
              <a:t>It </a:t>
            </a:r>
            <a:r>
              <a:rPr lang="en-GB" dirty="0"/>
              <a:t>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08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sz="3200" dirty="0"/>
              <a:t>The </a:t>
            </a:r>
            <a:r>
              <a:rPr lang="en-GB" sz="3200" b="1" dirty="0"/>
              <a:t>ANSI-SPARC model</a:t>
            </a:r>
            <a:r>
              <a:rPr lang="en-GB" sz="3200" dirty="0"/>
              <a:t>, though not a standard, provides a basis for understanding the levels of abstraction for describing a database.</a:t>
            </a:r>
          </a:p>
          <a:p>
            <a:r>
              <a:rPr lang="en-GB" dirty="0"/>
              <a:t>The ANSI-SPARC architecture recognised the need for </a:t>
            </a:r>
            <a:r>
              <a:rPr lang="en-GB" b="1" dirty="0"/>
              <a:t>three levels</a:t>
            </a:r>
            <a:r>
              <a:rPr lang="en-GB" dirty="0"/>
              <a:t> of abstraction at which data items can be described to achieve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  <a:p>
            <a:r>
              <a:rPr lang="en-GB" dirty="0"/>
              <a:t>The levels form a three-level architecture model.</a:t>
            </a:r>
          </a:p>
        </p:txBody>
      </p:sp>
    </p:spTree>
    <p:extLst>
      <p:ext uri="{BB962C8B-B14F-4D97-AF65-F5344CB8AC3E}">
        <p14:creationId xmlns:p14="http://schemas.microsoft.com/office/powerpoint/2010/main" val="66192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1745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ANSI-SPARC Level 1: </a:t>
            </a:r>
            <a:r>
              <a:rPr lang="en-GB" dirty="0"/>
              <a:t>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</a:t>
            </a:r>
            <a:r>
              <a:rPr lang="en-GB" b="1" dirty="0"/>
              <a:t>many</a:t>
            </a:r>
            <a:r>
              <a:rPr lang="en-GB" dirty="0"/>
              <a:t> different external views.</a:t>
            </a:r>
          </a:p>
          <a:p>
            <a:r>
              <a:rPr lang="en-GB" dirty="0"/>
              <a:t>Describes that part of the database that is relevant to </a:t>
            </a:r>
            <a:r>
              <a:rPr lang="en-GB" b="1" i="1" dirty="0"/>
              <a:t>a particular user</a:t>
            </a:r>
            <a:r>
              <a:rPr lang="en-GB" dirty="0"/>
              <a:t>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1367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ANSI-SPARC Level 2: </a:t>
            </a:r>
            <a:r>
              <a:rPr lang="en-GB" dirty="0"/>
              <a:t>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0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ANSI-SPARC Level 3: </a:t>
            </a:r>
            <a:r>
              <a:rPr lang="en-GB" dirty="0"/>
              <a:t>Internal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882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will be looking at conceptual schemas today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687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/>
          </p:nvPr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00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</a:t>
            </a:r>
            <a:r>
              <a:rPr lang="en-GB" b="1" dirty="0"/>
              <a:t>system </a:t>
            </a:r>
            <a:r>
              <a:rPr lang="en-GB" b="1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17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Demo: 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1168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Can we all connect to the database server?</a:t>
            </a:r>
          </a:p>
          <a:p>
            <a:r>
              <a:rPr lang="en-GB" dirty="0"/>
              <a:t>Launch SQL Server </a:t>
            </a:r>
            <a:r>
              <a:rPr lang="en-GB" dirty="0" smtClean="0"/>
              <a:t>Management Studio (note the version may be different).</a:t>
            </a:r>
            <a:endParaRPr lang="en-GB" dirty="0"/>
          </a:p>
          <a:p>
            <a:r>
              <a:rPr lang="en-GB" dirty="0"/>
              <a:t>The Server Name is: </a:t>
            </a:r>
            <a:r>
              <a:rPr lang="en-GB" b="1" dirty="0" smtClean="0">
                <a:highlight>
                  <a:srgbClr val="FFFF00"/>
                </a:highlight>
              </a:rPr>
              <a:t>172.29.1.48\kemisql17</a:t>
            </a:r>
            <a:r>
              <a:rPr lang="en-GB" dirty="0" smtClean="0"/>
              <a:t>.</a:t>
            </a:r>
            <a:endParaRPr lang="en-GB" b="1" dirty="0"/>
          </a:p>
          <a:p>
            <a:r>
              <a:rPr lang="en-GB" dirty="0"/>
              <a:t>Use Windows Authentication to connect.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343" y="3717032"/>
            <a:ext cx="2466667" cy="29714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631318"/>
            <a:ext cx="4057143" cy="30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399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Server System </a:t>
            </a:r>
            <a:r>
              <a:rPr lang="en-GB" dirty="0" err="1"/>
              <a:t>Catalog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4632"/>
          <a:stretch/>
        </p:blipFill>
        <p:spPr>
          <a:xfrm>
            <a:off x="612648" y="1620372"/>
            <a:ext cx="2647950" cy="12603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-1" b="24594"/>
          <a:stretch/>
        </p:blipFill>
        <p:spPr>
          <a:xfrm>
            <a:off x="4067944" y="1620372"/>
            <a:ext cx="4505325" cy="519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17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20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345879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</a:t>
            </a:r>
            <a:r>
              <a:rPr lang="en-GB" dirty="0" smtClean="0"/>
              <a:t>data.</a:t>
            </a:r>
            <a:endParaRPr lang="en-GB" dirty="0"/>
          </a:p>
          <a:p>
            <a:pPr lvl="1"/>
            <a:r>
              <a:rPr lang="en-GB" dirty="0" smtClean="0"/>
              <a:t>Different users, however, </a:t>
            </a:r>
            <a:r>
              <a:rPr lang="en-GB" dirty="0"/>
              <a:t>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0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9067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the upper 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200485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171346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pPr lvl="1"/>
            <a:r>
              <a:rPr lang="en-GB" dirty="0"/>
              <a:t>Each group is to add their data models to their page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have forgotten what normalisation is, please refer to the Normalisation Refresher slides provided on Moodle.</a:t>
            </a:r>
          </a:p>
        </p:txBody>
      </p:sp>
    </p:spTree>
    <p:extLst>
      <p:ext uri="{BB962C8B-B14F-4D97-AF65-F5344CB8AC3E}">
        <p14:creationId xmlns:p14="http://schemas.microsoft.com/office/powerpoint/2010/main" val="133220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Explain </a:t>
            </a:r>
            <a:r>
              <a:rPr lang="en-GB" dirty="0"/>
              <a:t>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</a:t>
            </a:r>
            <a:r>
              <a:rPr lang="en-GB" dirty="0" smtClean="0"/>
              <a:t>.</a:t>
            </a:r>
          </a:p>
          <a:p>
            <a:r>
              <a:rPr lang="en-GB" dirty="0"/>
              <a:t>What is data independence</a:t>
            </a:r>
            <a:r>
              <a:rPr lang="en-GB" dirty="0" smtClean="0"/>
              <a:t>? Differentiate between the two types of data independence.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16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Planning and Design</a:t>
            </a:r>
          </a:p>
        </p:txBody>
      </p:sp>
    </p:spTree>
    <p:extLst>
      <p:ext uri="{BB962C8B-B14F-4D97-AF65-F5344CB8AC3E}">
        <p14:creationId xmlns:p14="http://schemas.microsoft.com/office/powerpoint/2010/main" val="161579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Modelling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28617"/>
          </a:xfrm>
        </p:spPr>
        <p:txBody>
          <a:bodyPr>
            <a:normAutofit/>
          </a:bodyPr>
          <a:lstStyle/>
          <a:p>
            <a:r>
              <a:rPr lang="en-GB" dirty="0"/>
              <a:t>We define our database in form of schemas.</a:t>
            </a:r>
          </a:p>
          <a:p>
            <a:r>
              <a:rPr lang="en-GB" dirty="0"/>
              <a:t>Schemas are written in DDL.</a:t>
            </a:r>
          </a:p>
          <a:p>
            <a:r>
              <a:rPr lang="en-GB" dirty="0"/>
              <a:t>However, schemas are </a:t>
            </a:r>
            <a:r>
              <a:rPr lang="en-GB" i="1" dirty="0"/>
              <a:t>too low level</a:t>
            </a:r>
            <a:r>
              <a:rPr lang="en-GB" dirty="0"/>
              <a:t> to describe the data requirements of an organisation in a way that is easy to understand by a variety of users.</a:t>
            </a:r>
          </a:p>
          <a:p>
            <a:r>
              <a:rPr lang="en-GB" dirty="0"/>
              <a:t>A data model provides a higher-level description of the schema and is a collection of concepts used to: </a:t>
            </a:r>
          </a:p>
          <a:p>
            <a:pPr lvl="1"/>
            <a:r>
              <a:rPr lang="en-GB" dirty="0"/>
              <a:t>describe data, relationships between the data, and constraints on the data in an organisation.</a:t>
            </a:r>
          </a:p>
          <a:p>
            <a:pPr lvl="1"/>
            <a:r>
              <a:rPr lang="en-GB" dirty="0"/>
              <a:t>define the types of operations allowed on the data.</a:t>
            </a:r>
          </a:p>
        </p:txBody>
      </p:sp>
    </p:spTree>
    <p:extLst>
      <p:ext uri="{BB962C8B-B14F-4D97-AF65-F5344CB8AC3E}">
        <p14:creationId xmlns:p14="http://schemas.microsoft.com/office/powerpoint/2010/main" val="45199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an Optimal Data Model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20640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2159025">
                  <a:extLst>
                    <a:ext uri="{9D8B030D-6E8A-4147-A177-3AD203B41FA5}">
                      <a16:colId xmlns:a16="http://schemas.microsoft.com/office/drawing/2014/main" val="330599907"/>
                    </a:ext>
                  </a:extLst>
                </a:gridCol>
                <a:gridCol w="5994375">
                  <a:extLst>
                    <a:ext uri="{9D8B030D-6E8A-4147-A177-3AD203B41FA5}">
                      <a16:colId xmlns:a16="http://schemas.microsoft.com/office/drawing/2014/main" val="4167419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Structural Validity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organisation defines and organises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973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Simplicity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understanding by both IS/IT professionals</a:t>
                      </a:r>
                      <a:r>
                        <a:rPr lang="en-GB" baseline="0" dirty="0"/>
                        <a:t> and non-technical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55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Expressive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distinguish between different data, relationships between data and constraints.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4205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Non-redundancy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Exclusion</a:t>
                      </a:r>
                      <a:r>
                        <a:rPr lang="en-GB" baseline="0" dirty="0"/>
                        <a:t> of extraneous information, in particular, the representation of any one piece of information exactly once.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2706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Shareable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specific to any particular application or technology and thereby usable by</a:t>
                      </a:r>
                      <a:r>
                        <a:rPr lang="en-GB" baseline="0" dirty="0"/>
                        <a:t> many.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214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Extensibility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</a:t>
                      </a:r>
                      <a:r>
                        <a:rPr lang="en-GB" baseline="0" dirty="0"/>
                        <a:t> support new requirements with minimal effect on existing users.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8041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Integrity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Consistency</a:t>
                      </a:r>
                      <a:r>
                        <a:rPr lang="en-GB" baseline="0" dirty="0"/>
                        <a:t> with the way the enterprise uses and manages information.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198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Diagrammatic Representation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Ability to represent a model using an easily understood diagrammatic notation.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268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312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2415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Entity-Relationship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/>
              <a:t>Proposed by Peter Chen in 1970</a:t>
            </a:r>
          </a:p>
          <a:p>
            <a:r>
              <a:rPr lang="en-GB" dirty="0"/>
              <a:t>Conceptual level model</a:t>
            </a:r>
          </a:p>
          <a:p>
            <a:r>
              <a:rPr lang="en-GB" dirty="0"/>
              <a:t>Top-down approach that begins by identifying:</a:t>
            </a:r>
          </a:p>
          <a:p>
            <a:pPr lvl="1"/>
            <a:r>
              <a:rPr lang="en-GB" dirty="0"/>
              <a:t>Entities: real-world objects about which data is collected</a:t>
            </a:r>
          </a:p>
          <a:p>
            <a:pPr lvl="1"/>
            <a:r>
              <a:rPr lang="en-GB" dirty="0"/>
              <a:t>Relationships: associations among entities</a:t>
            </a:r>
          </a:p>
          <a:p>
            <a:pPr lvl="1"/>
            <a:r>
              <a:rPr lang="en-GB" dirty="0"/>
              <a:t>More details, such as attributes and any constraints on the entities needed to be stored are then added</a:t>
            </a:r>
          </a:p>
          <a:p>
            <a:r>
              <a:rPr lang="en-GB" dirty="0"/>
              <a:t>Represented by ER models/diagrams, typically using UML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94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Proposed by E.F. </a:t>
            </a:r>
            <a:r>
              <a:rPr lang="en-GB" dirty="0" err="1"/>
              <a:t>Codd</a:t>
            </a:r>
            <a:endParaRPr lang="en-GB" dirty="0"/>
          </a:p>
          <a:p>
            <a:r>
              <a:rPr lang="en-GB" dirty="0"/>
              <a:t>Logical level model</a:t>
            </a:r>
          </a:p>
          <a:p>
            <a:r>
              <a:rPr lang="en-GB" dirty="0"/>
              <a:t>Based on the concept of mathematical relations</a:t>
            </a:r>
          </a:p>
          <a:p>
            <a:r>
              <a:rPr lang="en-GB" dirty="0"/>
              <a:t>Uses </a:t>
            </a:r>
            <a:r>
              <a:rPr lang="en-GB" b="1" dirty="0"/>
              <a:t>relations</a:t>
            </a:r>
            <a:r>
              <a:rPr lang="en-GB" dirty="0"/>
              <a:t>, represented as tables.</a:t>
            </a:r>
          </a:p>
          <a:p>
            <a:r>
              <a:rPr lang="en-GB" dirty="0"/>
              <a:t>Data and relationships are represented as tables</a:t>
            </a:r>
          </a:p>
          <a:p>
            <a:r>
              <a:rPr lang="en-GB" dirty="0"/>
              <a:t>Columns in the table  represent attributes, with each column having a unique name.</a:t>
            </a:r>
          </a:p>
        </p:txBody>
      </p:sp>
    </p:spTree>
    <p:extLst>
      <p:ext uri="{BB962C8B-B14F-4D97-AF65-F5344CB8AC3E}">
        <p14:creationId xmlns:p14="http://schemas.microsoft.com/office/powerpoint/2010/main" val="362441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Explain </a:t>
            </a:r>
            <a:r>
              <a:rPr lang="en-GB" dirty="0"/>
              <a:t>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independence. </a:t>
            </a:r>
            <a:endParaRPr lang="en-GB" dirty="0" smtClean="0"/>
          </a:p>
          <a:p>
            <a:r>
              <a:rPr lang="en-GB" dirty="0"/>
              <a:t>What is data independence? Differentiate between the two types of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271921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11373</TotalTime>
  <Words>2055</Words>
  <Application>Microsoft Office PowerPoint</Application>
  <PresentationFormat>On-screen Show (4:3)</PresentationFormat>
  <Paragraphs>257</Paragraphs>
  <Slides>30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Cambria</vt:lpstr>
      <vt:lpstr>Wingdings</vt:lpstr>
      <vt:lpstr>Wingdings 2</vt:lpstr>
      <vt:lpstr>Median</vt:lpstr>
      <vt:lpstr>Database Architecture and Database Design</vt:lpstr>
      <vt:lpstr>Today’s Lecture</vt:lpstr>
      <vt:lpstr>File-Based vs. Database</vt:lpstr>
      <vt:lpstr>Database: Step 1</vt:lpstr>
      <vt:lpstr>Database Architecture</vt:lpstr>
      <vt:lpstr>Three-Level ANSI-SPARC Architecture</vt:lpstr>
      <vt:lpstr>Three-Level ANSI-SPARC Architecture</vt:lpstr>
      <vt:lpstr>ANSI-SPARC Level 1: External Level</vt:lpstr>
      <vt:lpstr>ANSI-SPARC Level 2: Conceptual Level</vt:lpstr>
      <vt:lpstr>ANSI-SPARC Level 3: Internal Level</vt:lpstr>
      <vt:lpstr>Describing Data at the Three Levels</vt:lpstr>
      <vt:lpstr>Differences Between the Levels</vt:lpstr>
      <vt:lpstr>The System Catalog</vt:lpstr>
      <vt:lpstr>Demo: MS SQL Server System Catalog</vt:lpstr>
      <vt:lpstr>MS SQL Server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Lab Exercise</vt:lpstr>
      <vt:lpstr>Review Questions</vt:lpstr>
      <vt:lpstr>Database Planning and Design</vt:lpstr>
      <vt:lpstr>Data Modelling</vt:lpstr>
      <vt:lpstr>Criteria for an Optimal Data Model</vt:lpstr>
      <vt:lpstr>Phases of Database Design</vt:lpstr>
      <vt:lpstr>Entity-Relationship Model</vt:lpstr>
      <vt:lpstr>Relational Model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1299</cp:revision>
  <cp:lastPrinted>2014-09-29T16:21:25Z</cp:lastPrinted>
  <dcterms:created xsi:type="dcterms:W3CDTF">2013-09-18T07:00:31Z</dcterms:created>
  <dcterms:modified xsi:type="dcterms:W3CDTF">2019-10-07T07:41:07Z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