
<file path=[Content_Types].xml><?xml version="1.0" encoding="utf-8"?>
<Types xmlns="http://schemas.openxmlformats.org/package/2006/content-types">
  <Default Extension="png" ContentType="image/png"/>
  <Default Extension="jpeg" ContentType="image/jpeg"/>
  <Default Extension="emf" ContentType="image/x-emf"/>
  <Default Extension="rels" ContentType="application/vnd.openxmlformats-package.relationships+xml"/>
  <Default Extension="xml" ContentType="application/xml"/>
  <Default Extension="gif" ContentType="image/gif"/>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slides/slide35.xml" ContentType="application/vnd.openxmlformats-officedocument.presentationml.slide+xml"/>
  <Override PartName="/ppt/slides/slide36.xml" ContentType="application/vnd.openxmlformats-officedocument.presentationml.slide+xml"/>
  <Override PartName="/ppt/slides/slide37.xml" ContentType="application/vnd.openxmlformats-officedocument.presentationml.slide+xml"/>
  <Override PartName="/ppt/slides/slide38.xml" ContentType="application/vnd.openxmlformats-officedocument.presentationml.slide+xml"/>
  <Override PartName="/ppt/slides/slide39.xml" ContentType="application/vnd.openxmlformats-officedocument.presentationml.slide+xml"/>
  <Override PartName="/ppt/slides/slide40.xml" ContentType="application/vnd.openxmlformats-officedocument.presentationml.slide+xml"/>
  <Override PartName="/ppt/slides/slide41.xml" ContentType="application/vnd.openxmlformats-officedocument.presentationml.slide+xml"/>
  <Override PartName="/ppt/slides/slide42.xml" ContentType="application/vnd.openxmlformats-officedocument.presentationml.slide+xml"/>
  <Override PartName="/ppt/slides/slide43.xml" ContentType="application/vnd.openxmlformats-officedocument.presentationml.slide+xml"/>
  <Override PartName="/ppt/slides/slide44.xml" ContentType="application/vnd.openxmlformats-officedocument.presentationml.slide+xml"/>
  <Override PartName="/ppt/slides/slide45.xml" ContentType="application/vnd.openxmlformats-officedocument.presentationml.slide+xml"/>
  <Override PartName="/ppt/slides/slide46.xml" ContentType="application/vnd.openxmlformats-officedocument.presentationml.slide+xml"/>
  <Override PartName="/ppt/slides/slide47.xml" ContentType="application/vnd.openxmlformats-officedocument.presentationml.slide+xml"/>
  <Override PartName="/ppt/slides/slide48.xml" ContentType="application/vnd.openxmlformats-officedocument.presentationml.slide+xml"/>
  <Override PartName="/ppt/slides/slide49.xml" ContentType="application/vnd.openxmlformats-officedocument.presentationml.slide+xml"/>
  <Override PartName="/ppt/slides/slide50.xml" ContentType="application/vnd.openxmlformats-officedocument.presentationml.slide+xml"/>
  <Override PartName="/ppt/slides/slide51.xml" ContentType="application/vnd.openxmlformats-officedocument.presentationml.slide+xml"/>
  <Override PartName="/ppt/slides/slide52.xml" ContentType="application/vnd.openxmlformats-officedocument.presentationml.slide+xml"/>
  <Override PartName="/ppt/slides/slide53.xml" ContentType="application/vnd.openxmlformats-officedocument.presentationml.slide+xml"/>
  <Override PartName="/ppt/slides/slide54.xml" ContentType="application/vnd.openxmlformats-officedocument.presentationml.slide+xml"/>
  <Override PartName="/ppt/slides/slide55.xml" ContentType="application/vnd.openxmlformats-officedocument.presentationml.slide+xml"/>
  <Override PartName="/ppt/slides/slide56.xml" ContentType="application/vnd.openxmlformats-officedocument.presentationml.slide+xml"/>
  <Override PartName="/ppt/slides/slide57.xml" ContentType="application/vnd.openxmlformats-officedocument.presentationml.slide+xml"/>
  <Override PartName="/ppt/slides/slide58.xml" ContentType="application/vnd.openxmlformats-officedocument.presentationml.slide+xml"/>
  <Override PartName="/ppt/slides/slide59.xml" ContentType="application/vnd.openxmlformats-officedocument.presentationml.slide+xml"/>
  <Override PartName="/ppt/slides/slide60.xml" ContentType="application/vnd.openxmlformats-officedocument.presentationml.slide+xml"/>
  <Override PartName="/ppt/slides/slide61.xml" ContentType="application/vnd.openxmlformats-officedocument.presentationml.slide+xml"/>
  <Override PartName="/ppt/slides/slide62.xml" ContentType="application/vnd.openxmlformats-officedocument.presentationml.slide+xml"/>
  <Override PartName="/ppt/slides/slide63.xml" ContentType="application/vnd.openxmlformats-officedocument.presentationml.slide+xml"/>
  <Override PartName="/ppt/slides/slide64.xml" ContentType="application/vnd.openxmlformats-officedocument.presentationml.slide+xml"/>
  <Override PartName="/ppt/slides/slide65.xml" ContentType="application/vnd.openxmlformats-officedocument.presentationml.slide+xml"/>
  <Override PartName="/ppt/slides/slide66.xml" ContentType="application/vnd.openxmlformats-officedocument.presentationml.slide+xml"/>
  <Override PartName="/ppt/slides/slide67.xml" ContentType="application/vnd.openxmlformats-officedocument.presentationml.slide+xml"/>
  <Override PartName="/ppt/slides/slide68.xml" ContentType="application/vnd.openxmlformats-officedocument.presentationml.slide+xml"/>
  <Override PartName="/ppt/slides/slide69.xml" ContentType="application/vnd.openxmlformats-officedocument.presentationml.slide+xml"/>
  <Override PartName="/ppt/slides/slide70.xml" ContentType="application/vnd.openxmlformats-officedocument.presentationml.slide+xml"/>
  <Override PartName="/ppt/slides/slide71.xml" ContentType="application/vnd.openxmlformats-officedocument.presentationml.slide+xml"/>
  <Override PartName="/ppt/slides/slide72.xml" ContentType="application/vnd.openxmlformats-officedocument.presentationml.slide+xml"/>
  <Override PartName="/ppt/slides/slide73.xml" ContentType="application/vnd.openxmlformats-officedocument.presentationml.slide+xml"/>
  <Override PartName="/ppt/slides/slide74.xml" ContentType="application/vnd.openxmlformats-officedocument.presentationml.slide+xml"/>
  <Override PartName="/ppt/slides/slide75.xml" ContentType="application/vnd.openxmlformats-officedocument.presentationml.slide+xml"/>
  <Override PartName="/ppt/slides/slide76.xml" ContentType="application/vnd.openxmlformats-officedocument.presentationml.slide+xml"/>
  <Override PartName="/ppt/slides/slide77.xml" ContentType="application/vnd.openxmlformats-officedocument.presentationml.slide+xml"/>
  <Override PartName="/ppt/slides/slide78.xml" ContentType="application/vnd.openxmlformats-officedocument.presentationml.slide+xml"/>
  <Override PartName="/ppt/slides/slide79.xml" ContentType="application/vnd.openxmlformats-officedocument.presentationml.slide+xml"/>
  <Override PartName="/ppt/slides/slide80.xml" ContentType="application/vnd.openxmlformats-officedocument.presentationml.slide+xml"/>
  <Override PartName="/ppt/slides/slide81.xml" ContentType="application/vnd.openxmlformats-officedocument.presentationml.slide+xml"/>
  <Override PartName="/ppt/slides/slide82.xml" ContentType="application/vnd.openxmlformats-officedocument.presentationml.slide+xml"/>
  <Override PartName="/ppt/slides/slide83.xml" ContentType="application/vnd.openxmlformats-officedocument.presentationml.slide+xml"/>
  <Override PartName="/ppt/slides/slide84.xml" ContentType="application/vnd.openxmlformats-officedocument.presentationml.slide+xml"/>
  <Override PartName="/ppt/slides/slide85.xml" ContentType="application/vnd.openxmlformats-officedocument.presentationml.slide+xml"/>
  <Override PartName="/ppt/slides/slide86.xml" ContentType="application/vnd.openxmlformats-officedocument.presentationml.slide+xml"/>
  <Override PartName="/ppt/slides/slide87.xml" ContentType="application/vnd.openxmlformats-officedocument.presentationml.slide+xml"/>
  <Override PartName="/ppt/slides/slide88.xml" ContentType="application/vnd.openxmlformats-officedocument.presentationml.slide+xml"/>
  <Override PartName="/ppt/slides/slide89.xml" ContentType="application/vnd.openxmlformats-officedocument.presentationml.slide+xml"/>
  <Override PartName="/ppt/slides/slide90.xml" ContentType="application/vnd.openxmlformats-officedocument.presentationml.slide+xml"/>
  <Override PartName="/ppt/slides/slide91.xml" ContentType="application/vnd.openxmlformats-officedocument.presentationml.slide+xml"/>
  <Override PartName="/ppt/slides/slide92.xml" ContentType="application/vnd.openxmlformats-officedocument.presentationml.slide+xml"/>
  <Override PartName="/ppt/slides/slide93.xml" ContentType="application/vnd.openxmlformats-officedocument.presentationml.slide+xml"/>
  <Override PartName="/ppt/slides/slide94.xml" ContentType="application/vnd.openxmlformats-officedocument.presentationml.slide+xml"/>
  <Override PartName="/ppt/slides/slide95.xml" ContentType="application/vnd.openxmlformats-officedocument.presentationml.slide+xml"/>
  <Override PartName="/ppt/slides/slide96.xml" ContentType="application/vnd.openxmlformats-officedocument.presentationml.slide+xml"/>
  <Override PartName="/ppt/slides/slide97.xml" ContentType="application/vnd.openxmlformats-officedocument.presentationml.slide+xml"/>
  <Override PartName="/ppt/slides/slide98.xml" ContentType="application/vnd.openxmlformats-officedocument.presentationml.slide+xml"/>
  <Override PartName="/ppt/slides/slide99.xml" ContentType="application/vnd.openxmlformats-officedocument.presentationml.slide+xml"/>
  <Override PartName="/ppt/slides/slide100.xml" ContentType="application/vnd.openxmlformats-officedocument.presentationml.slide+xml"/>
  <Override PartName="/ppt/slides/slide101.xml" ContentType="application/vnd.openxmlformats-officedocument.presentationml.slide+xml"/>
  <Override PartName="/ppt/slides/slide102.xml" ContentType="application/vnd.openxmlformats-officedocument.presentationml.slide+xml"/>
  <Override PartName="/ppt/slides/slide103.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5" Type="http://schemas.openxmlformats.org/officeDocument/2006/relationships/custom-properties" Target="docProps/custom.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4"/>
  </p:sldMasterIdLst>
  <p:sldIdLst>
    <p:sldId id="256" r:id="rId5"/>
    <p:sldId id="257" r:id="rId6"/>
    <p:sldId id="326" r:id="rId7"/>
    <p:sldId id="344" r:id="rId8"/>
    <p:sldId id="358" r:id="rId9"/>
    <p:sldId id="345" r:id="rId10"/>
    <p:sldId id="346" r:id="rId11"/>
    <p:sldId id="347" r:id="rId12"/>
    <p:sldId id="348" r:id="rId13"/>
    <p:sldId id="349" r:id="rId14"/>
    <p:sldId id="350" r:id="rId15"/>
    <p:sldId id="351" r:id="rId16"/>
    <p:sldId id="352" r:id="rId17"/>
    <p:sldId id="353" r:id="rId18"/>
    <p:sldId id="354" r:id="rId19"/>
    <p:sldId id="355" r:id="rId20"/>
    <p:sldId id="356" r:id="rId21"/>
    <p:sldId id="357" r:id="rId22"/>
    <p:sldId id="327" r:id="rId23"/>
    <p:sldId id="328" r:id="rId24"/>
    <p:sldId id="329" r:id="rId25"/>
    <p:sldId id="330" r:id="rId26"/>
    <p:sldId id="331" r:id="rId27"/>
    <p:sldId id="332" r:id="rId28"/>
    <p:sldId id="333" r:id="rId29"/>
    <p:sldId id="334" r:id="rId30"/>
    <p:sldId id="335" r:id="rId31"/>
    <p:sldId id="336" r:id="rId32"/>
    <p:sldId id="337" r:id="rId33"/>
    <p:sldId id="338" r:id="rId34"/>
    <p:sldId id="339" r:id="rId35"/>
    <p:sldId id="340" r:id="rId36"/>
    <p:sldId id="341" r:id="rId37"/>
    <p:sldId id="342" r:id="rId38"/>
    <p:sldId id="343" r:id="rId39"/>
    <p:sldId id="258" r:id="rId40"/>
    <p:sldId id="259" r:id="rId41"/>
    <p:sldId id="260" r:id="rId42"/>
    <p:sldId id="261" r:id="rId43"/>
    <p:sldId id="262" r:id="rId44"/>
    <p:sldId id="263" r:id="rId45"/>
    <p:sldId id="264" r:id="rId46"/>
    <p:sldId id="265" r:id="rId47"/>
    <p:sldId id="266" r:id="rId48"/>
    <p:sldId id="267" r:id="rId49"/>
    <p:sldId id="268" r:id="rId50"/>
    <p:sldId id="269" r:id="rId51"/>
    <p:sldId id="270" r:id="rId52"/>
    <p:sldId id="271" r:id="rId53"/>
    <p:sldId id="272" r:id="rId54"/>
    <p:sldId id="273" r:id="rId55"/>
    <p:sldId id="274" r:id="rId56"/>
    <p:sldId id="275" r:id="rId57"/>
    <p:sldId id="276" r:id="rId58"/>
    <p:sldId id="277" r:id="rId59"/>
    <p:sldId id="278" r:id="rId60"/>
    <p:sldId id="279" r:id="rId61"/>
    <p:sldId id="280" r:id="rId62"/>
    <p:sldId id="281" r:id="rId63"/>
    <p:sldId id="282" r:id="rId64"/>
    <p:sldId id="283" r:id="rId65"/>
    <p:sldId id="284" r:id="rId66"/>
    <p:sldId id="285" r:id="rId67"/>
    <p:sldId id="286" r:id="rId68"/>
    <p:sldId id="287" r:id="rId69"/>
    <p:sldId id="288" r:id="rId70"/>
    <p:sldId id="289" r:id="rId71"/>
    <p:sldId id="290" r:id="rId72"/>
    <p:sldId id="291" r:id="rId73"/>
    <p:sldId id="292" r:id="rId74"/>
    <p:sldId id="293" r:id="rId75"/>
    <p:sldId id="294" r:id="rId76"/>
    <p:sldId id="295" r:id="rId77"/>
    <p:sldId id="296" r:id="rId78"/>
    <p:sldId id="297" r:id="rId79"/>
    <p:sldId id="298" r:id="rId80"/>
    <p:sldId id="299" r:id="rId81"/>
    <p:sldId id="300" r:id="rId82"/>
    <p:sldId id="301" r:id="rId83"/>
    <p:sldId id="302" r:id="rId84"/>
    <p:sldId id="303" r:id="rId85"/>
    <p:sldId id="304" r:id="rId86"/>
    <p:sldId id="305" r:id="rId87"/>
    <p:sldId id="306" r:id="rId88"/>
    <p:sldId id="307" r:id="rId89"/>
    <p:sldId id="308" r:id="rId90"/>
    <p:sldId id="309" r:id="rId91"/>
    <p:sldId id="310" r:id="rId92"/>
    <p:sldId id="311" r:id="rId93"/>
    <p:sldId id="325" r:id="rId94"/>
    <p:sldId id="324" r:id="rId95"/>
    <p:sldId id="312" r:id="rId96"/>
    <p:sldId id="313" r:id="rId97"/>
    <p:sldId id="314" r:id="rId98"/>
    <p:sldId id="315" r:id="rId99"/>
    <p:sldId id="316" r:id="rId100"/>
    <p:sldId id="317" r:id="rId101"/>
    <p:sldId id="318" r:id="rId102"/>
    <p:sldId id="319" r:id="rId103"/>
    <p:sldId id="320" r:id="rId104"/>
    <p:sldId id="321" r:id="rId105"/>
    <p:sldId id="322" r:id="rId106"/>
    <p:sldId id="323" r:id="rId107"/>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17992" autoAdjust="0"/>
    <p:restoredTop sz="94660"/>
  </p:normalViewPr>
  <p:slideViewPr>
    <p:cSldViewPr snapToGrid="0">
      <p:cViewPr varScale="1">
        <p:scale>
          <a:sx n="116" d="100"/>
          <a:sy n="116" d="100"/>
        </p:scale>
        <p:origin x="222" y="108"/>
      </p:cViewPr>
      <p:guideLst/>
    </p:cSldViewPr>
  </p:slideViewPr>
  <p:notesTextViewPr>
    <p:cViewPr>
      <p:scale>
        <a:sx n="1" d="1"/>
        <a:sy n="1" d="1"/>
      </p:scale>
      <p:origin x="0" y="0"/>
    </p:cViewPr>
  </p:notesTextViewPr>
  <p:sorterViewPr>
    <p:cViewPr>
      <p:scale>
        <a:sx n="100" d="100"/>
        <a:sy n="100" d="100"/>
      </p:scale>
      <p:origin x="0" y="-19572"/>
    </p:cViewPr>
  </p:sorterViewPr>
  <p:gridSpacing cx="72008" cy="72008"/>
</p:viewPr>
</file>

<file path=ppt/_rels/presentation.xml.rels><?xml version="1.0" encoding="UTF-8" standalone="yes"?>
<Relationships xmlns="http://schemas.openxmlformats.org/package/2006/relationships"><Relationship Id="rId26" Type="http://schemas.openxmlformats.org/officeDocument/2006/relationships/slide" Target="slides/slide22.xml"/><Relationship Id="rId21" Type="http://schemas.openxmlformats.org/officeDocument/2006/relationships/slide" Target="slides/slide17.xml"/><Relationship Id="rId42" Type="http://schemas.openxmlformats.org/officeDocument/2006/relationships/slide" Target="slides/slide38.xml"/><Relationship Id="rId47" Type="http://schemas.openxmlformats.org/officeDocument/2006/relationships/slide" Target="slides/slide43.xml"/><Relationship Id="rId63" Type="http://schemas.openxmlformats.org/officeDocument/2006/relationships/slide" Target="slides/slide59.xml"/><Relationship Id="rId68" Type="http://schemas.openxmlformats.org/officeDocument/2006/relationships/slide" Target="slides/slide64.xml"/><Relationship Id="rId84" Type="http://schemas.openxmlformats.org/officeDocument/2006/relationships/slide" Target="slides/slide80.xml"/><Relationship Id="rId89" Type="http://schemas.openxmlformats.org/officeDocument/2006/relationships/slide" Target="slides/slide85.xml"/><Relationship Id="rId2" Type="http://schemas.openxmlformats.org/officeDocument/2006/relationships/customXml" Target="../customXml/item2.xml"/><Relationship Id="rId16" Type="http://schemas.openxmlformats.org/officeDocument/2006/relationships/slide" Target="slides/slide12.xml"/><Relationship Id="rId29" Type="http://schemas.openxmlformats.org/officeDocument/2006/relationships/slide" Target="slides/slide25.xml"/><Relationship Id="rId107" Type="http://schemas.openxmlformats.org/officeDocument/2006/relationships/slide" Target="slides/slide103.xml"/><Relationship Id="rId11" Type="http://schemas.openxmlformats.org/officeDocument/2006/relationships/slide" Target="slides/slide7.xml"/><Relationship Id="rId24" Type="http://schemas.openxmlformats.org/officeDocument/2006/relationships/slide" Target="slides/slide20.xml"/><Relationship Id="rId32" Type="http://schemas.openxmlformats.org/officeDocument/2006/relationships/slide" Target="slides/slide28.xml"/><Relationship Id="rId37" Type="http://schemas.openxmlformats.org/officeDocument/2006/relationships/slide" Target="slides/slide33.xml"/><Relationship Id="rId40" Type="http://schemas.openxmlformats.org/officeDocument/2006/relationships/slide" Target="slides/slide36.xml"/><Relationship Id="rId45" Type="http://schemas.openxmlformats.org/officeDocument/2006/relationships/slide" Target="slides/slide41.xml"/><Relationship Id="rId53" Type="http://schemas.openxmlformats.org/officeDocument/2006/relationships/slide" Target="slides/slide49.xml"/><Relationship Id="rId58" Type="http://schemas.openxmlformats.org/officeDocument/2006/relationships/slide" Target="slides/slide54.xml"/><Relationship Id="rId66" Type="http://schemas.openxmlformats.org/officeDocument/2006/relationships/slide" Target="slides/slide62.xml"/><Relationship Id="rId74" Type="http://schemas.openxmlformats.org/officeDocument/2006/relationships/slide" Target="slides/slide70.xml"/><Relationship Id="rId79" Type="http://schemas.openxmlformats.org/officeDocument/2006/relationships/slide" Target="slides/slide75.xml"/><Relationship Id="rId87" Type="http://schemas.openxmlformats.org/officeDocument/2006/relationships/slide" Target="slides/slide83.xml"/><Relationship Id="rId102" Type="http://schemas.openxmlformats.org/officeDocument/2006/relationships/slide" Target="slides/slide98.xml"/><Relationship Id="rId110" Type="http://schemas.openxmlformats.org/officeDocument/2006/relationships/theme" Target="theme/theme1.xml"/><Relationship Id="rId5" Type="http://schemas.openxmlformats.org/officeDocument/2006/relationships/slide" Target="slides/slide1.xml"/><Relationship Id="rId61" Type="http://schemas.openxmlformats.org/officeDocument/2006/relationships/slide" Target="slides/slide57.xml"/><Relationship Id="rId82" Type="http://schemas.openxmlformats.org/officeDocument/2006/relationships/slide" Target="slides/slide78.xml"/><Relationship Id="rId90" Type="http://schemas.openxmlformats.org/officeDocument/2006/relationships/slide" Target="slides/slide86.xml"/><Relationship Id="rId95" Type="http://schemas.openxmlformats.org/officeDocument/2006/relationships/slide" Target="slides/slide91.xml"/><Relationship Id="rId19" Type="http://schemas.openxmlformats.org/officeDocument/2006/relationships/slide" Target="slides/slide15.xml"/><Relationship Id="rId14" Type="http://schemas.openxmlformats.org/officeDocument/2006/relationships/slide" Target="slides/slide10.xml"/><Relationship Id="rId22" Type="http://schemas.openxmlformats.org/officeDocument/2006/relationships/slide" Target="slides/slide18.xml"/><Relationship Id="rId27" Type="http://schemas.openxmlformats.org/officeDocument/2006/relationships/slide" Target="slides/slide23.xml"/><Relationship Id="rId30" Type="http://schemas.openxmlformats.org/officeDocument/2006/relationships/slide" Target="slides/slide26.xml"/><Relationship Id="rId35" Type="http://schemas.openxmlformats.org/officeDocument/2006/relationships/slide" Target="slides/slide31.xml"/><Relationship Id="rId43" Type="http://schemas.openxmlformats.org/officeDocument/2006/relationships/slide" Target="slides/slide39.xml"/><Relationship Id="rId48" Type="http://schemas.openxmlformats.org/officeDocument/2006/relationships/slide" Target="slides/slide44.xml"/><Relationship Id="rId56" Type="http://schemas.openxmlformats.org/officeDocument/2006/relationships/slide" Target="slides/slide52.xml"/><Relationship Id="rId64" Type="http://schemas.openxmlformats.org/officeDocument/2006/relationships/slide" Target="slides/slide60.xml"/><Relationship Id="rId69" Type="http://schemas.openxmlformats.org/officeDocument/2006/relationships/slide" Target="slides/slide65.xml"/><Relationship Id="rId77" Type="http://schemas.openxmlformats.org/officeDocument/2006/relationships/slide" Target="slides/slide73.xml"/><Relationship Id="rId100" Type="http://schemas.openxmlformats.org/officeDocument/2006/relationships/slide" Target="slides/slide96.xml"/><Relationship Id="rId105" Type="http://schemas.openxmlformats.org/officeDocument/2006/relationships/slide" Target="slides/slide101.xml"/><Relationship Id="rId8" Type="http://schemas.openxmlformats.org/officeDocument/2006/relationships/slide" Target="slides/slide4.xml"/><Relationship Id="rId51" Type="http://schemas.openxmlformats.org/officeDocument/2006/relationships/slide" Target="slides/slide47.xml"/><Relationship Id="rId72" Type="http://schemas.openxmlformats.org/officeDocument/2006/relationships/slide" Target="slides/slide68.xml"/><Relationship Id="rId80" Type="http://schemas.openxmlformats.org/officeDocument/2006/relationships/slide" Target="slides/slide76.xml"/><Relationship Id="rId85" Type="http://schemas.openxmlformats.org/officeDocument/2006/relationships/slide" Target="slides/slide81.xml"/><Relationship Id="rId93" Type="http://schemas.openxmlformats.org/officeDocument/2006/relationships/slide" Target="slides/slide89.xml"/><Relationship Id="rId98" Type="http://schemas.openxmlformats.org/officeDocument/2006/relationships/slide" Target="slides/slide94.xml"/><Relationship Id="rId3" Type="http://schemas.openxmlformats.org/officeDocument/2006/relationships/customXml" Target="../customXml/item3.xml"/><Relationship Id="rId12" Type="http://schemas.openxmlformats.org/officeDocument/2006/relationships/slide" Target="slides/slide8.xml"/><Relationship Id="rId17" Type="http://schemas.openxmlformats.org/officeDocument/2006/relationships/slide" Target="slides/slide13.xml"/><Relationship Id="rId25" Type="http://schemas.openxmlformats.org/officeDocument/2006/relationships/slide" Target="slides/slide21.xml"/><Relationship Id="rId33" Type="http://schemas.openxmlformats.org/officeDocument/2006/relationships/slide" Target="slides/slide29.xml"/><Relationship Id="rId38" Type="http://schemas.openxmlformats.org/officeDocument/2006/relationships/slide" Target="slides/slide34.xml"/><Relationship Id="rId46" Type="http://schemas.openxmlformats.org/officeDocument/2006/relationships/slide" Target="slides/slide42.xml"/><Relationship Id="rId59" Type="http://schemas.openxmlformats.org/officeDocument/2006/relationships/slide" Target="slides/slide55.xml"/><Relationship Id="rId67" Type="http://schemas.openxmlformats.org/officeDocument/2006/relationships/slide" Target="slides/slide63.xml"/><Relationship Id="rId103" Type="http://schemas.openxmlformats.org/officeDocument/2006/relationships/slide" Target="slides/slide99.xml"/><Relationship Id="rId108" Type="http://schemas.openxmlformats.org/officeDocument/2006/relationships/presProps" Target="presProps.xml"/><Relationship Id="rId20" Type="http://schemas.openxmlformats.org/officeDocument/2006/relationships/slide" Target="slides/slide16.xml"/><Relationship Id="rId41" Type="http://schemas.openxmlformats.org/officeDocument/2006/relationships/slide" Target="slides/slide37.xml"/><Relationship Id="rId54" Type="http://schemas.openxmlformats.org/officeDocument/2006/relationships/slide" Target="slides/slide50.xml"/><Relationship Id="rId62" Type="http://schemas.openxmlformats.org/officeDocument/2006/relationships/slide" Target="slides/slide58.xml"/><Relationship Id="rId70" Type="http://schemas.openxmlformats.org/officeDocument/2006/relationships/slide" Target="slides/slide66.xml"/><Relationship Id="rId75" Type="http://schemas.openxmlformats.org/officeDocument/2006/relationships/slide" Target="slides/slide71.xml"/><Relationship Id="rId83" Type="http://schemas.openxmlformats.org/officeDocument/2006/relationships/slide" Target="slides/slide79.xml"/><Relationship Id="rId88" Type="http://schemas.openxmlformats.org/officeDocument/2006/relationships/slide" Target="slides/slide84.xml"/><Relationship Id="rId91" Type="http://schemas.openxmlformats.org/officeDocument/2006/relationships/slide" Target="slides/slide87.xml"/><Relationship Id="rId96" Type="http://schemas.openxmlformats.org/officeDocument/2006/relationships/slide" Target="slides/slide92.xml"/><Relationship Id="rId111" Type="http://schemas.openxmlformats.org/officeDocument/2006/relationships/tableStyles" Target="tableStyles.xml"/><Relationship Id="rId1" Type="http://schemas.openxmlformats.org/officeDocument/2006/relationships/customXml" Target="../customXml/item1.xml"/><Relationship Id="rId6" Type="http://schemas.openxmlformats.org/officeDocument/2006/relationships/slide" Target="slides/slide2.xml"/><Relationship Id="rId15" Type="http://schemas.openxmlformats.org/officeDocument/2006/relationships/slide" Target="slides/slide11.xml"/><Relationship Id="rId23" Type="http://schemas.openxmlformats.org/officeDocument/2006/relationships/slide" Target="slides/slide19.xml"/><Relationship Id="rId28" Type="http://schemas.openxmlformats.org/officeDocument/2006/relationships/slide" Target="slides/slide24.xml"/><Relationship Id="rId36" Type="http://schemas.openxmlformats.org/officeDocument/2006/relationships/slide" Target="slides/slide32.xml"/><Relationship Id="rId49" Type="http://schemas.openxmlformats.org/officeDocument/2006/relationships/slide" Target="slides/slide45.xml"/><Relationship Id="rId57" Type="http://schemas.openxmlformats.org/officeDocument/2006/relationships/slide" Target="slides/slide53.xml"/><Relationship Id="rId106" Type="http://schemas.openxmlformats.org/officeDocument/2006/relationships/slide" Target="slides/slide102.xml"/><Relationship Id="rId10" Type="http://schemas.openxmlformats.org/officeDocument/2006/relationships/slide" Target="slides/slide6.xml"/><Relationship Id="rId31" Type="http://schemas.openxmlformats.org/officeDocument/2006/relationships/slide" Target="slides/slide27.xml"/><Relationship Id="rId44" Type="http://schemas.openxmlformats.org/officeDocument/2006/relationships/slide" Target="slides/slide40.xml"/><Relationship Id="rId52" Type="http://schemas.openxmlformats.org/officeDocument/2006/relationships/slide" Target="slides/slide48.xml"/><Relationship Id="rId60" Type="http://schemas.openxmlformats.org/officeDocument/2006/relationships/slide" Target="slides/slide56.xml"/><Relationship Id="rId65" Type="http://schemas.openxmlformats.org/officeDocument/2006/relationships/slide" Target="slides/slide61.xml"/><Relationship Id="rId73" Type="http://schemas.openxmlformats.org/officeDocument/2006/relationships/slide" Target="slides/slide69.xml"/><Relationship Id="rId78" Type="http://schemas.openxmlformats.org/officeDocument/2006/relationships/slide" Target="slides/slide74.xml"/><Relationship Id="rId81" Type="http://schemas.openxmlformats.org/officeDocument/2006/relationships/slide" Target="slides/slide77.xml"/><Relationship Id="rId86" Type="http://schemas.openxmlformats.org/officeDocument/2006/relationships/slide" Target="slides/slide82.xml"/><Relationship Id="rId94" Type="http://schemas.openxmlformats.org/officeDocument/2006/relationships/slide" Target="slides/slide90.xml"/><Relationship Id="rId99" Type="http://schemas.openxmlformats.org/officeDocument/2006/relationships/slide" Target="slides/slide95.xml"/><Relationship Id="rId101" Type="http://schemas.openxmlformats.org/officeDocument/2006/relationships/slide" Target="slides/slide97.xml"/><Relationship Id="rId4" Type="http://schemas.openxmlformats.org/officeDocument/2006/relationships/slideMaster" Target="slideMasters/slideMaster1.xml"/><Relationship Id="rId9" Type="http://schemas.openxmlformats.org/officeDocument/2006/relationships/slide" Target="slides/slide5.xml"/><Relationship Id="rId13" Type="http://schemas.openxmlformats.org/officeDocument/2006/relationships/slide" Target="slides/slide9.xml"/><Relationship Id="rId18" Type="http://schemas.openxmlformats.org/officeDocument/2006/relationships/slide" Target="slides/slide14.xml"/><Relationship Id="rId39" Type="http://schemas.openxmlformats.org/officeDocument/2006/relationships/slide" Target="slides/slide35.xml"/><Relationship Id="rId109" Type="http://schemas.openxmlformats.org/officeDocument/2006/relationships/viewProps" Target="viewProps.xml"/><Relationship Id="rId34" Type="http://schemas.openxmlformats.org/officeDocument/2006/relationships/slide" Target="slides/slide30.xml"/><Relationship Id="rId50" Type="http://schemas.openxmlformats.org/officeDocument/2006/relationships/slide" Target="slides/slide46.xml"/><Relationship Id="rId55" Type="http://schemas.openxmlformats.org/officeDocument/2006/relationships/slide" Target="slides/slide51.xml"/><Relationship Id="rId76" Type="http://schemas.openxmlformats.org/officeDocument/2006/relationships/slide" Target="slides/slide72.xml"/><Relationship Id="rId97" Type="http://schemas.openxmlformats.org/officeDocument/2006/relationships/slide" Target="slides/slide93.xml"/><Relationship Id="rId104" Type="http://schemas.openxmlformats.org/officeDocument/2006/relationships/slide" Target="slides/slide100.xml"/><Relationship Id="rId7" Type="http://schemas.openxmlformats.org/officeDocument/2006/relationships/slide" Target="slides/slide3.xml"/><Relationship Id="rId71" Type="http://schemas.openxmlformats.org/officeDocument/2006/relationships/slide" Target="slides/slide67.xml"/><Relationship Id="rId92" Type="http://schemas.openxmlformats.org/officeDocument/2006/relationships/slide" Target="slides/slide88.xml"/></Relationship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1524000" y="1122363"/>
            <a:ext cx="9144000" cy="2387600"/>
          </a:xfrm>
        </p:spPr>
        <p:txBody>
          <a:bodyPr anchor="b"/>
          <a:lstStyle>
            <a:lvl1pPr algn="ctr">
              <a:defRPr sz="6000"/>
            </a:lvl1pPr>
          </a:lstStyle>
          <a:p>
            <a:r>
              <a:rPr lang="en-US" smtClean="0"/>
              <a:t>Click to edit Master title style</a:t>
            </a:r>
            <a:endParaRPr lang="en-GB"/>
          </a:p>
        </p:txBody>
      </p:sp>
      <p:sp>
        <p:nvSpPr>
          <p:cNvPr id="3" name="Subtitle 2"/>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smtClean="0"/>
              <a:t>Click to edit Master subtitle style</a:t>
            </a:r>
            <a:endParaRPr lang="en-GB"/>
          </a:p>
        </p:txBody>
      </p:sp>
      <p:sp>
        <p:nvSpPr>
          <p:cNvPr id="4" name="Date Placeholder 3"/>
          <p:cNvSpPr>
            <a:spLocks noGrp="1"/>
          </p:cNvSpPr>
          <p:nvPr>
            <p:ph type="dt" sz="half" idx="10"/>
          </p:nvPr>
        </p:nvSpPr>
        <p:spPr/>
        <p:txBody>
          <a:bodyPr/>
          <a:lstStyle/>
          <a:p>
            <a:fld id="{A630930E-AA0D-4765-AD32-9B4EC0C296B7}" type="datetimeFigureOut">
              <a:rPr lang="en-GB" smtClean="0"/>
              <a:t>28/10/2019</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696D2BEA-B865-4FBB-83F3-B2B5CE9B58AD}" type="slidenum">
              <a:rPr lang="en-GB" smtClean="0"/>
              <a:t>‹#›</a:t>
            </a:fld>
            <a:endParaRPr lang="en-GB"/>
          </a:p>
        </p:txBody>
      </p:sp>
    </p:spTree>
    <p:extLst>
      <p:ext uri="{BB962C8B-B14F-4D97-AF65-F5344CB8AC3E}">
        <p14:creationId xmlns:p14="http://schemas.microsoft.com/office/powerpoint/2010/main" val="386522096"/>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Date Placeholder 3"/>
          <p:cNvSpPr>
            <a:spLocks noGrp="1"/>
          </p:cNvSpPr>
          <p:nvPr>
            <p:ph type="dt" sz="half" idx="10"/>
          </p:nvPr>
        </p:nvSpPr>
        <p:spPr/>
        <p:txBody>
          <a:bodyPr/>
          <a:lstStyle/>
          <a:p>
            <a:fld id="{A630930E-AA0D-4765-AD32-9B4EC0C296B7}" type="datetimeFigureOut">
              <a:rPr lang="en-GB" smtClean="0"/>
              <a:t>28/10/2019</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696D2BEA-B865-4FBB-83F3-B2B5CE9B58AD}" type="slidenum">
              <a:rPr lang="en-GB" smtClean="0"/>
              <a:t>‹#›</a:t>
            </a:fld>
            <a:endParaRPr lang="en-GB"/>
          </a:p>
        </p:txBody>
      </p:sp>
    </p:spTree>
    <p:extLst>
      <p:ext uri="{BB962C8B-B14F-4D97-AF65-F5344CB8AC3E}">
        <p14:creationId xmlns:p14="http://schemas.microsoft.com/office/powerpoint/2010/main" val="1889191976"/>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831850" y="1709738"/>
            <a:ext cx="10515600" cy="2852737"/>
          </a:xfrm>
        </p:spPr>
        <p:txBody>
          <a:bodyPr anchor="b"/>
          <a:lstStyle>
            <a:lvl1pPr>
              <a:defRPr sz="6000"/>
            </a:lvl1pPr>
          </a:lstStyle>
          <a:p>
            <a:r>
              <a:rPr lang="en-US" smtClean="0"/>
              <a:t>Click to edit Master title style</a:t>
            </a:r>
            <a:endParaRPr lang="en-GB"/>
          </a:p>
        </p:txBody>
      </p:sp>
      <p:sp>
        <p:nvSpPr>
          <p:cNvPr id="3" name="Text Placeholder 2"/>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A630930E-AA0D-4765-AD32-9B4EC0C296B7}" type="datetimeFigureOut">
              <a:rPr lang="en-GB" smtClean="0"/>
              <a:t>28/10/2019</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696D2BEA-B865-4FBB-83F3-B2B5CE9B58AD}" type="slidenum">
              <a:rPr lang="en-GB" smtClean="0"/>
              <a:t>‹#›</a:t>
            </a:fld>
            <a:endParaRPr lang="en-GB"/>
          </a:p>
        </p:txBody>
      </p:sp>
    </p:spTree>
    <p:extLst>
      <p:ext uri="{BB962C8B-B14F-4D97-AF65-F5344CB8AC3E}">
        <p14:creationId xmlns:p14="http://schemas.microsoft.com/office/powerpoint/2010/main" val="779590979"/>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Content Placeholder 2"/>
          <p:cNvSpPr>
            <a:spLocks noGrp="1"/>
          </p:cNvSpPr>
          <p:nvPr>
            <p:ph sz="half" idx="1"/>
          </p:nvPr>
        </p:nvSpPr>
        <p:spPr>
          <a:xfrm>
            <a:off x="838200" y="1825625"/>
            <a:ext cx="5181600" cy="4351338"/>
          </a:xfrm>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Content Placeholder 3"/>
          <p:cNvSpPr>
            <a:spLocks noGrp="1"/>
          </p:cNvSpPr>
          <p:nvPr>
            <p:ph sz="half" idx="2"/>
          </p:nvPr>
        </p:nvSpPr>
        <p:spPr>
          <a:xfrm>
            <a:off x="6172200" y="1825625"/>
            <a:ext cx="5181600" cy="4351338"/>
          </a:xfrm>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5" name="Date Placeholder 4"/>
          <p:cNvSpPr>
            <a:spLocks noGrp="1"/>
          </p:cNvSpPr>
          <p:nvPr>
            <p:ph type="dt" sz="half" idx="10"/>
          </p:nvPr>
        </p:nvSpPr>
        <p:spPr/>
        <p:txBody>
          <a:bodyPr/>
          <a:lstStyle/>
          <a:p>
            <a:fld id="{A630930E-AA0D-4765-AD32-9B4EC0C296B7}" type="datetimeFigureOut">
              <a:rPr lang="en-GB" smtClean="0"/>
              <a:t>28/10/2019</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696D2BEA-B865-4FBB-83F3-B2B5CE9B58AD}" type="slidenum">
              <a:rPr lang="en-GB" smtClean="0"/>
              <a:t>‹#›</a:t>
            </a:fld>
            <a:endParaRPr lang="en-GB"/>
          </a:p>
        </p:txBody>
      </p:sp>
    </p:spTree>
    <p:extLst>
      <p:ext uri="{BB962C8B-B14F-4D97-AF65-F5344CB8AC3E}">
        <p14:creationId xmlns:p14="http://schemas.microsoft.com/office/powerpoint/2010/main" val="3267888093"/>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839788" y="365125"/>
            <a:ext cx="10515600" cy="1325563"/>
          </a:xfrm>
        </p:spPr>
        <p:txBody>
          <a:bodyPr/>
          <a:lstStyle/>
          <a:p>
            <a:r>
              <a:rPr lang="en-US" smtClean="0"/>
              <a:t>Click to edit Master title style</a:t>
            </a:r>
            <a:endParaRPr lang="en-GB"/>
          </a:p>
        </p:txBody>
      </p:sp>
      <p:sp>
        <p:nvSpPr>
          <p:cNvPr id="3" name="Text Placeholder 2"/>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839788" y="2505075"/>
            <a:ext cx="5157787" cy="3684588"/>
          </a:xfrm>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5" name="Text Placeholder 4"/>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6172200" y="2505075"/>
            <a:ext cx="5183188" cy="3684588"/>
          </a:xfrm>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7" name="Date Placeholder 6"/>
          <p:cNvSpPr>
            <a:spLocks noGrp="1"/>
          </p:cNvSpPr>
          <p:nvPr>
            <p:ph type="dt" sz="half" idx="10"/>
          </p:nvPr>
        </p:nvSpPr>
        <p:spPr/>
        <p:txBody>
          <a:bodyPr/>
          <a:lstStyle/>
          <a:p>
            <a:fld id="{A630930E-AA0D-4765-AD32-9B4EC0C296B7}" type="datetimeFigureOut">
              <a:rPr lang="en-GB" smtClean="0"/>
              <a:t>28/10/2019</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696D2BEA-B865-4FBB-83F3-B2B5CE9B58AD}" type="slidenum">
              <a:rPr lang="en-GB" smtClean="0"/>
              <a:t>‹#›</a:t>
            </a:fld>
            <a:endParaRPr lang="en-GB"/>
          </a:p>
        </p:txBody>
      </p:sp>
    </p:spTree>
    <p:extLst>
      <p:ext uri="{BB962C8B-B14F-4D97-AF65-F5344CB8AC3E}">
        <p14:creationId xmlns:p14="http://schemas.microsoft.com/office/powerpoint/2010/main" val="1069499716"/>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Date Placeholder 2"/>
          <p:cNvSpPr>
            <a:spLocks noGrp="1"/>
          </p:cNvSpPr>
          <p:nvPr>
            <p:ph type="dt" sz="half" idx="10"/>
          </p:nvPr>
        </p:nvSpPr>
        <p:spPr/>
        <p:txBody>
          <a:bodyPr/>
          <a:lstStyle/>
          <a:p>
            <a:fld id="{A630930E-AA0D-4765-AD32-9B4EC0C296B7}" type="datetimeFigureOut">
              <a:rPr lang="en-GB" smtClean="0"/>
              <a:t>28/10/2019</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696D2BEA-B865-4FBB-83F3-B2B5CE9B58AD}" type="slidenum">
              <a:rPr lang="en-GB" smtClean="0"/>
              <a:t>‹#›</a:t>
            </a:fld>
            <a:endParaRPr lang="en-GB"/>
          </a:p>
        </p:txBody>
      </p:sp>
    </p:spTree>
    <p:extLst>
      <p:ext uri="{BB962C8B-B14F-4D97-AF65-F5344CB8AC3E}">
        <p14:creationId xmlns:p14="http://schemas.microsoft.com/office/powerpoint/2010/main" val="1134279962"/>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A630930E-AA0D-4765-AD32-9B4EC0C296B7}" type="datetimeFigureOut">
              <a:rPr lang="en-GB" smtClean="0"/>
              <a:t>28/10/2019</a:t>
            </a:fld>
            <a:endParaRPr lang="en-GB"/>
          </a:p>
        </p:txBody>
      </p:sp>
      <p:sp>
        <p:nvSpPr>
          <p:cNvPr id="3" name="Footer Placeholder 2"/>
          <p:cNvSpPr>
            <a:spLocks noGrp="1"/>
          </p:cNvSpPr>
          <p:nvPr>
            <p:ph type="ftr" sz="quarter" idx="11"/>
          </p:nvPr>
        </p:nvSpPr>
        <p:spPr/>
        <p:txBody>
          <a:bodyPr/>
          <a:lstStyle/>
          <a:p>
            <a:endParaRPr lang="en-GB"/>
          </a:p>
        </p:txBody>
      </p:sp>
      <p:sp>
        <p:nvSpPr>
          <p:cNvPr id="4" name="Slide Number Placeholder 3"/>
          <p:cNvSpPr>
            <a:spLocks noGrp="1"/>
          </p:cNvSpPr>
          <p:nvPr>
            <p:ph type="sldNum" sz="quarter" idx="12"/>
          </p:nvPr>
        </p:nvSpPr>
        <p:spPr/>
        <p:txBody>
          <a:bodyPr/>
          <a:lstStyle/>
          <a:p>
            <a:fld id="{696D2BEA-B865-4FBB-83F3-B2B5CE9B58AD}" type="slidenum">
              <a:rPr lang="en-GB" smtClean="0"/>
              <a:t>‹#›</a:t>
            </a:fld>
            <a:endParaRPr lang="en-GB"/>
          </a:p>
        </p:txBody>
      </p:sp>
    </p:spTree>
    <p:extLst>
      <p:ext uri="{BB962C8B-B14F-4D97-AF65-F5344CB8AC3E}">
        <p14:creationId xmlns:p14="http://schemas.microsoft.com/office/powerpoint/2010/main" val="1302869278"/>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US" smtClean="0"/>
              <a:t>Click to edit Master title style</a:t>
            </a:r>
            <a:endParaRPr lang="en-GB"/>
          </a:p>
        </p:txBody>
      </p:sp>
      <p:sp>
        <p:nvSpPr>
          <p:cNvPr id="3" name="Content Placeholder 2"/>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A630930E-AA0D-4765-AD32-9B4EC0C296B7}" type="datetimeFigureOut">
              <a:rPr lang="en-GB" smtClean="0"/>
              <a:t>28/10/2019</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696D2BEA-B865-4FBB-83F3-B2B5CE9B58AD}" type="slidenum">
              <a:rPr lang="en-GB" smtClean="0"/>
              <a:t>‹#›</a:t>
            </a:fld>
            <a:endParaRPr lang="en-GB"/>
          </a:p>
        </p:txBody>
      </p:sp>
    </p:spTree>
    <p:extLst>
      <p:ext uri="{BB962C8B-B14F-4D97-AF65-F5344CB8AC3E}">
        <p14:creationId xmlns:p14="http://schemas.microsoft.com/office/powerpoint/2010/main" val="2002977109"/>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US" smtClean="0"/>
              <a:t>Click to edit Master title style</a:t>
            </a:r>
            <a:endParaRPr lang="en-GB"/>
          </a:p>
        </p:txBody>
      </p:sp>
      <p:sp>
        <p:nvSpPr>
          <p:cNvPr id="3" name="Picture Placeholder 2"/>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GB"/>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A630930E-AA0D-4765-AD32-9B4EC0C296B7}" type="datetimeFigureOut">
              <a:rPr lang="en-GB" smtClean="0"/>
              <a:t>28/10/2019</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696D2BEA-B865-4FBB-83F3-B2B5CE9B58AD}" type="slidenum">
              <a:rPr lang="en-GB" smtClean="0"/>
              <a:t>‹#›</a:t>
            </a:fld>
            <a:endParaRPr lang="en-GB"/>
          </a:p>
        </p:txBody>
      </p:sp>
    </p:spTree>
    <p:extLst>
      <p:ext uri="{BB962C8B-B14F-4D97-AF65-F5344CB8AC3E}">
        <p14:creationId xmlns:p14="http://schemas.microsoft.com/office/powerpoint/2010/main" val="3857978555"/>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Date Placeholder 3"/>
          <p:cNvSpPr>
            <a:spLocks noGrp="1"/>
          </p:cNvSpPr>
          <p:nvPr>
            <p:ph type="dt" sz="half" idx="10"/>
          </p:nvPr>
        </p:nvSpPr>
        <p:spPr/>
        <p:txBody>
          <a:bodyPr/>
          <a:lstStyle/>
          <a:p>
            <a:fld id="{A630930E-AA0D-4765-AD32-9B4EC0C296B7}" type="datetimeFigureOut">
              <a:rPr lang="en-GB" smtClean="0"/>
              <a:t>28/10/2019</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696D2BEA-B865-4FBB-83F3-B2B5CE9B58AD}" type="slidenum">
              <a:rPr lang="en-GB" smtClean="0"/>
              <a:t>‹#›</a:t>
            </a:fld>
            <a:endParaRPr lang="en-GB"/>
          </a:p>
        </p:txBody>
      </p:sp>
    </p:spTree>
    <p:extLst>
      <p:ext uri="{BB962C8B-B14F-4D97-AF65-F5344CB8AC3E}">
        <p14:creationId xmlns:p14="http://schemas.microsoft.com/office/powerpoint/2010/main" val="3203473813"/>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724900" y="365125"/>
            <a:ext cx="2628900" cy="5811838"/>
          </a:xfrm>
        </p:spPr>
        <p:txBody>
          <a:bodyPr vert="eaVert"/>
          <a:lstStyle/>
          <a:p>
            <a:r>
              <a:rPr lang="en-US" smtClean="0"/>
              <a:t>Click to edit Master title style</a:t>
            </a:r>
            <a:endParaRPr lang="en-GB"/>
          </a:p>
        </p:txBody>
      </p:sp>
      <p:sp>
        <p:nvSpPr>
          <p:cNvPr id="3" name="Vertical Text Placeholder 2"/>
          <p:cNvSpPr>
            <a:spLocks noGrp="1"/>
          </p:cNvSpPr>
          <p:nvPr>
            <p:ph type="body" orient="vert" idx="1"/>
          </p:nvPr>
        </p:nvSpPr>
        <p:spPr>
          <a:xfrm>
            <a:off x="838200" y="365125"/>
            <a:ext cx="7734300" cy="5811838"/>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Date Placeholder 3"/>
          <p:cNvSpPr>
            <a:spLocks noGrp="1"/>
          </p:cNvSpPr>
          <p:nvPr>
            <p:ph type="dt" sz="half" idx="10"/>
          </p:nvPr>
        </p:nvSpPr>
        <p:spPr/>
        <p:txBody>
          <a:bodyPr/>
          <a:lstStyle/>
          <a:p>
            <a:fld id="{A630930E-AA0D-4765-AD32-9B4EC0C296B7}" type="datetimeFigureOut">
              <a:rPr lang="en-GB" smtClean="0"/>
              <a:t>28/10/2019</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696D2BEA-B865-4FBB-83F3-B2B5CE9B58AD}" type="slidenum">
              <a:rPr lang="en-GB" smtClean="0"/>
              <a:t>‹#›</a:t>
            </a:fld>
            <a:endParaRPr lang="en-GB"/>
          </a:p>
        </p:txBody>
      </p:sp>
    </p:spTree>
    <p:extLst>
      <p:ext uri="{BB962C8B-B14F-4D97-AF65-F5344CB8AC3E}">
        <p14:creationId xmlns:p14="http://schemas.microsoft.com/office/powerpoint/2010/main" val="3777969531"/>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smtClean="0"/>
              <a:t>Click to edit Master title style</a:t>
            </a:r>
            <a:endParaRPr lang="en-GB"/>
          </a:p>
        </p:txBody>
      </p:sp>
      <p:sp>
        <p:nvSpPr>
          <p:cNvPr id="3" name="Text Placeholder 2"/>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Date Placeholder 3"/>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A630930E-AA0D-4765-AD32-9B4EC0C296B7}" type="datetimeFigureOut">
              <a:rPr lang="en-GB" smtClean="0"/>
              <a:t>28/10/2019</a:t>
            </a:fld>
            <a:endParaRPr lang="en-GB"/>
          </a:p>
        </p:txBody>
      </p:sp>
      <p:sp>
        <p:nvSpPr>
          <p:cNvPr id="5" name="Footer Placeholder 4"/>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GB"/>
          </a:p>
        </p:txBody>
      </p:sp>
      <p:sp>
        <p:nvSpPr>
          <p:cNvPr id="6" name="Slide Number Placeholder 5"/>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696D2BEA-B865-4FBB-83F3-B2B5CE9B58AD}" type="slidenum">
              <a:rPr lang="en-GB" smtClean="0"/>
              <a:t>‹#›</a:t>
            </a:fld>
            <a:endParaRPr lang="en-GB"/>
          </a:p>
        </p:txBody>
      </p:sp>
    </p:spTree>
    <p:extLst>
      <p:ext uri="{BB962C8B-B14F-4D97-AF65-F5344CB8AC3E}">
        <p14:creationId xmlns:p14="http://schemas.microsoft.com/office/powerpoint/2010/main" val="288092779"/>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2" Type="http://schemas.openxmlformats.org/officeDocument/2006/relationships/hyperlink" Target="https://www.youtube.com/watch?v=__IlYNMdV9E" TargetMode="External"/><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2" Type="http://schemas.openxmlformats.org/officeDocument/2006/relationships/image" Target="../media/image4.png"/><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2" Type="http://schemas.openxmlformats.org/officeDocument/2006/relationships/image" Target="../media/image5.png"/><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2" Type="http://schemas.openxmlformats.org/officeDocument/2006/relationships/image" Target="../media/image6.png"/><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2" Type="http://schemas.openxmlformats.org/officeDocument/2006/relationships/image" Target="../media/image7.png"/><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2" Type="http://schemas.openxmlformats.org/officeDocument/2006/relationships/image" Target="../media/image8.png"/><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2" Type="http://schemas.openxmlformats.org/officeDocument/2006/relationships/image" Target="../media/image9.png"/><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2" Type="http://schemas.openxmlformats.org/officeDocument/2006/relationships/image" Target="../media/image10.png"/><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2" Type="http://schemas.openxmlformats.org/officeDocument/2006/relationships/image" Target="../media/image11.png"/><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2" Type="http://schemas.openxmlformats.org/officeDocument/2006/relationships/image" Target="../media/image12.png"/><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2" Type="http://schemas.openxmlformats.org/officeDocument/2006/relationships/image" Target="../media/image13.png"/><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2" Type="http://schemas.openxmlformats.org/officeDocument/2006/relationships/image" Target="../media/image14.png"/><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2" Type="http://schemas.openxmlformats.org/officeDocument/2006/relationships/image" Target="../media/image15.png"/><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0.xml.rels><?xml version="1.0" encoding="UTF-8" standalone="yes"?>
<Relationships xmlns="http://schemas.openxmlformats.org/package/2006/relationships"><Relationship Id="rId2" Type="http://schemas.openxmlformats.org/officeDocument/2006/relationships/image" Target="../media/image16.jpeg"/><Relationship Id="rId1" Type="http://schemas.openxmlformats.org/officeDocument/2006/relationships/slideLayout" Target="../slideLayouts/slideLayout2.xml"/></Relationships>
</file>

<file path=ppt/slides/_rels/slide21.xml.rels><?xml version="1.0" encoding="UTF-8" standalone="yes"?>
<Relationships xmlns="http://schemas.openxmlformats.org/package/2006/relationships"><Relationship Id="rId2" Type="http://schemas.openxmlformats.org/officeDocument/2006/relationships/image" Target="../media/image17.emf"/><Relationship Id="rId1" Type="http://schemas.openxmlformats.org/officeDocument/2006/relationships/slideLayout" Target="../slideLayouts/slideLayout2.xml"/></Relationships>
</file>

<file path=ppt/slides/_rels/slide22.xml.rels><?xml version="1.0" encoding="UTF-8" standalone="yes"?>
<Relationships xmlns="http://schemas.openxmlformats.org/package/2006/relationships"><Relationship Id="rId3" Type="http://schemas.openxmlformats.org/officeDocument/2006/relationships/image" Target="../media/image19.png"/><Relationship Id="rId2" Type="http://schemas.openxmlformats.org/officeDocument/2006/relationships/image" Target="../media/image18.png"/><Relationship Id="rId1" Type="http://schemas.openxmlformats.org/officeDocument/2006/relationships/slideLayout" Target="../slideLayouts/slideLayout2.xml"/><Relationship Id="rId4" Type="http://schemas.openxmlformats.org/officeDocument/2006/relationships/image" Target="../media/image20.gif"/></Relationships>
</file>

<file path=ppt/slides/_rels/slide2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4.xml.rels><?xml version="1.0" encoding="UTF-8" standalone="yes"?>
<Relationships xmlns="http://schemas.openxmlformats.org/package/2006/relationships"><Relationship Id="rId2" Type="http://schemas.openxmlformats.org/officeDocument/2006/relationships/image" Target="../media/image21.png"/><Relationship Id="rId1" Type="http://schemas.openxmlformats.org/officeDocument/2006/relationships/slideLayout" Target="../slideLayouts/slideLayout2.xml"/></Relationships>
</file>

<file path=ppt/slides/_rels/slide25.xml.rels><?xml version="1.0" encoding="UTF-8" standalone="yes"?>
<Relationships xmlns="http://schemas.openxmlformats.org/package/2006/relationships"><Relationship Id="rId2" Type="http://schemas.openxmlformats.org/officeDocument/2006/relationships/image" Target="../media/image22.jpeg"/><Relationship Id="rId1" Type="http://schemas.openxmlformats.org/officeDocument/2006/relationships/slideLayout" Target="../slideLayouts/slideLayout2.xml"/></Relationships>
</file>

<file path=ppt/slides/_rels/slide26.xml.rels><?xml version="1.0" encoding="UTF-8" standalone="yes"?>
<Relationships xmlns="http://schemas.openxmlformats.org/package/2006/relationships"><Relationship Id="rId2" Type="http://schemas.openxmlformats.org/officeDocument/2006/relationships/image" Target="../media/image23.png"/><Relationship Id="rId1" Type="http://schemas.openxmlformats.org/officeDocument/2006/relationships/slideLayout" Target="../slideLayouts/slideLayout2.xml"/></Relationships>
</file>

<file path=ppt/slides/_rels/slide2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9.xml.rels><?xml version="1.0" encoding="UTF-8" standalone="yes"?>
<Relationships xmlns="http://schemas.openxmlformats.org/package/2006/relationships"><Relationship Id="rId2" Type="http://schemas.openxmlformats.org/officeDocument/2006/relationships/image" Target="../media/image24.png"/><Relationship Id="rId1" Type="http://schemas.openxmlformats.org/officeDocument/2006/relationships/slideLayout" Target="../slideLayouts/slideLayout2.xml"/></Relationships>
</file>

<file path=ppt/slides/_rels/slide30.xml.rels><?xml version="1.0" encoding="UTF-8" standalone="yes"?>
<Relationships xmlns="http://schemas.openxmlformats.org/package/2006/relationships"><Relationship Id="rId2" Type="http://schemas.openxmlformats.org/officeDocument/2006/relationships/image" Target="../media/image25.png"/><Relationship Id="rId1" Type="http://schemas.openxmlformats.org/officeDocument/2006/relationships/slideLayout" Target="../slideLayouts/slideLayout2.xml"/></Relationships>
</file>

<file path=ppt/slides/_rels/slide31.xml.rels><?xml version="1.0" encoding="UTF-8" standalone="yes"?>
<Relationships xmlns="http://schemas.openxmlformats.org/package/2006/relationships"><Relationship Id="rId2" Type="http://schemas.openxmlformats.org/officeDocument/2006/relationships/image" Target="../media/image26.png"/><Relationship Id="rId1" Type="http://schemas.openxmlformats.org/officeDocument/2006/relationships/slideLayout" Target="../slideLayouts/slideLayout2.xml"/></Relationships>
</file>

<file path=ppt/slides/_rels/slide32.xml.rels><?xml version="1.0" encoding="UTF-8" standalone="yes"?>
<Relationships xmlns="http://schemas.openxmlformats.org/package/2006/relationships"><Relationship Id="rId2" Type="http://schemas.openxmlformats.org/officeDocument/2006/relationships/image" Target="../media/image27.png"/><Relationship Id="rId1" Type="http://schemas.openxmlformats.org/officeDocument/2006/relationships/slideLayout" Target="../slideLayouts/slideLayout2.xml"/></Relationships>
</file>

<file path=ppt/slides/_rels/slide33.xml.rels><?xml version="1.0" encoding="UTF-8" standalone="yes"?>
<Relationships xmlns="http://schemas.openxmlformats.org/package/2006/relationships"><Relationship Id="rId2" Type="http://schemas.openxmlformats.org/officeDocument/2006/relationships/image" Target="../media/image28.png"/><Relationship Id="rId1" Type="http://schemas.openxmlformats.org/officeDocument/2006/relationships/slideLayout" Target="../slideLayouts/slideLayout2.xml"/></Relationships>
</file>

<file path=ppt/slides/_rels/slide34.xml.rels><?xml version="1.0" encoding="UTF-8" standalone="yes"?>
<Relationships xmlns="http://schemas.openxmlformats.org/package/2006/relationships"><Relationship Id="rId2" Type="http://schemas.openxmlformats.org/officeDocument/2006/relationships/image" Target="../media/image29.emf"/><Relationship Id="rId1" Type="http://schemas.openxmlformats.org/officeDocument/2006/relationships/slideLayout" Target="../slideLayouts/slideLayout2.xml"/></Relationships>
</file>

<file path=ppt/slides/_rels/slide3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4.xml.rels><?xml version="1.0" encoding="UTF-8" standalone="yes"?>
<Relationships xmlns="http://schemas.openxmlformats.org/package/2006/relationships"><Relationship Id="rId2" Type="http://schemas.openxmlformats.org/officeDocument/2006/relationships/image" Target="../media/image30.jpeg"/><Relationship Id="rId1" Type="http://schemas.openxmlformats.org/officeDocument/2006/relationships/slideLayout" Target="../slideLayouts/slideLayout2.xml"/></Relationships>
</file>

<file path=ppt/slides/_rels/slide4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7.xml.rels><?xml version="1.0" encoding="UTF-8" standalone="yes"?>
<Relationships xmlns="http://schemas.openxmlformats.org/package/2006/relationships"><Relationship Id="rId2" Type="http://schemas.openxmlformats.org/officeDocument/2006/relationships/image" Target="../media/image31.jpeg"/><Relationship Id="rId1" Type="http://schemas.openxmlformats.org/officeDocument/2006/relationships/slideLayout" Target="../slideLayouts/slideLayout2.xml"/></Relationships>
</file>

<file path=ppt/slides/_rels/slide4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5.xml.rels><?xml version="1.0" encoding="UTF-8" standalone="yes"?>
<Relationships xmlns="http://schemas.openxmlformats.org/package/2006/relationships"><Relationship Id="rId2" Type="http://schemas.openxmlformats.org/officeDocument/2006/relationships/image" Target="../media/image32.png"/><Relationship Id="rId1" Type="http://schemas.openxmlformats.org/officeDocument/2006/relationships/slideLayout" Target="../slideLayouts/slideLayout2.xml"/></Relationships>
</file>

<file path=ppt/slides/_rels/slide5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6.xml.rels><?xml version="1.0" encoding="UTF-8" standalone="yes"?>
<Relationships xmlns="http://schemas.openxmlformats.org/package/2006/relationships"><Relationship Id="rId2" Type="http://schemas.openxmlformats.org/officeDocument/2006/relationships/image" Target="../media/image33.png"/><Relationship Id="rId1" Type="http://schemas.openxmlformats.org/officeDocument/2006/relationships/slideLayout" Target="../slideLayouts/slideLayout2.xml"/></Relationships>
</file>

<file path=ppt/slides/_rels/slide6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9.xml.rels><?xml version="1.0" encoding="UTF-8" standalone="yes"?>
<Relationships xmlns="http://schemas.openxmlformats.org/package/2006/relationships"><Relationship Id="rId2" Type="http://schemas.openxmlformats.org/officeDocument/2006/relationships/hyperlink" Target="https://www.mindtools.com/pages/article/newPPM_82.htm" TargetMode="External"/><Relationship Id="rId1" Type="http://schemas.openxmlformats.org/officeDocument/2006/relationships/slideLayout" Target="../slideLayouts/slideLayout2.xml"/></Relationships>
</file>

<file path=ppt/slides/_rels/slide9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0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0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0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0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p:txBody>
          <a:bodyPr/>
          <a:lstStyle/>
          <a:p>
            <a:r>
              <a:rPr lang="en-GB" dirty="0" smtClean="0"/>
              <a:t>Change Management</a:t>
            </a:r>
            <a:br>
              <a:rPr lang="en-GB" dirty="0" smtClean="0"/>
            </a:br>
            <a:endParaRPr lang="en-GB" dirty="0"/>
          </a:p>
        </p:txBody>
      </p:sp>
      <p:sp>
        <p:nvSpPr>
          <p:cNvPr id="3" name="Subtitle 2"/>
          <p:cNvSpPr>
            <a:spLocks noGrp="1"/>
          </p:cNvSpPr>
          <p:nvPr>
            <p:ph type="subTitle" idx="1"/>
          </p:nvPr>
        </p:nvSpPr>
        <p:spPr/>
        <p:txBody>
          <a:bodyPr/>
          <a:lstStyle/>
          <a:p>
            <a:endParaRPr lang="en-GB"/>
          </a:p>
        </p:txBody>
      </p:sp>
    </p:spTree>
    <p:extLst>
      <p:ext uri="{BB962C8B-B14F-4D97-AF65-F5344CB8AC3E}">
        <p14:creationId xmlns:p14="http://schemas.microsoft.com/office/powerpoint/2010/main" val="730940615"/>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b="1" i="1" dirty="0">
                <a:solidFill>
                  <a:srgbClr val="0070C0"/>
                </a:solidFill>
              </a:rPr>
              <a:t>Fail to plan, Plan to Fail.</a:t>
            </a:r>
            <a:r>
              <a:rPr lang="en-US" b="1" i="1" dirty="0"/>
              <a:t/>
            </a:r>
            <a:br>
              <a:rPr lang="en-US" b="1" i="1" dirty="0"/>
            </a:br>
            <a:endParaRPr lang="en-GB" dirty="0"/>
          </a:p>
        </p:txBody>
      </p:sp>
      <p:sp>
        <p:nvSpPr>
          <p:cNvPr id="3" name="Content Placeholder 2"/>
          <p:cNvSpPr>
            <a:spLocks noGrp="1"/>
          </p:cNvSpPr>
          <p:nvPr>
            <p:ph idx="1"/>
          </p:nvPr>
        </p:nvSpPr>
        <p:spPr/>
        <p:txBody>
          <a:bodyPr/>
          <a:lstStyle/>
          <a:p>
            <a:r>
              <a:rPr lang="en-GB" dirty="0" smtClean="0"/>
              <a:t>Change management is a structured approach for ensuring that changes are thoroughly and smoothly implemented, and that the lasting benefits of change are achieved.</a:t>
            </a:r>
          </a:p>
          <a:p>
            <a:r>
              <a:rPr lang="en-GB" dirty="0" smtClean="0"/>
              <a:t>The 6 P’s:- Prior Planning and Preparation Prevents </a:t>
            </a:r>
            <a:r>
              <a:rPr lang="en-GB" dirty="0"/>
              <a:t>Poor Performance</a:t>
            </a:r>
          </a:p>
        </p:txBody>
      </p:sp>
      <p:pic>
        <p:nvPicPr>
          <p:cNvPr id="4" name="Picture 3" descr="http://www.nsacct.org/images/nsa-blog/planning-graphic.jpg?sfvrsn=0"/>
          <p:cNvPicPr>
            <a:picLocks noChangeAspect="1" noChangeArrowheads="1"/>
          </p:cNvPicPr>
          <p:nvPr/>
        </p:nvPicPr>
        <p:blipFill>
          <a:blip r:embed="rId2" cstate="print">
            <a:extLst>
              <a:ext uri="{28A0092B-C50C-407E-A947-70E740481C1C}">
                <a14:useLocalDpi xmlns:a14="http://schemas.microsoft.com/office/drawing/2010/main" val="0"/>
              </a:ext>
            </a:extLst>
          </a:blip>
          <a:srcRect/>
          <a:stretch>
            <a:fillRect/>
          </a:stretch>
        </p:blipFill>
        <p:spPr bwMode="auto">
          <a:xfrm>
            <a:off x="7609114" y="3676650"/>
            <a:ext cx="2590800" cy="1943100"/>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2722395839"/>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Objectives</a:t>
            </a:r>
            <a:endParaRPr lang="en-GB" dirty="0"/>
          </a:p>
        </p:txBody>
      </p:sp>
      <p:sp>
        <p:nvSpPr>
          <p:cNvPr id="3" name="Content Placeholder 2"/>
          <p:cNvSpPr>
            <a:spLocks noGrp="1"/>
          </p:cNvSpPr>
          <p:nvPr>
            <p:ph idx="1"/>
          </p:nvPr>
        </p:nvSpPr>
        <p:spPr/>
        <p:txBody>
          <a:bodyPr/>
          <a:lstStyle/>
          <a:p>
            <a:r>
              <a:rPr lang="en-GB" smtClean="0"/>
              <a:t>Why does change management matter?</a:t>
            </a:r>
          </a:p>
          <a:p>
            <a:r>
              <a:rPr lang="en-GB" smtClean="0"/>
              <a:t>Practical </a:t>
            </a:r>
            <a:r>
              <a:rPr lang="en-GB" dirty="0"/>
              <a:t>tools to employ to ensure basic change management strategies are in place.</a:t>
            </a:r>
          </a:p>
          <a:p>
            <a:r>
              <a:rPr lang="en-GB" dirty="0"/>
              <a:t>Focusing on the “People Side” of Change Management.</a:t>
            </a:r>
          </a:p>
          <a:p>
            <a:r>
              <a:rPr lang="en-GB" dirty="0"/>
              <a:t>Benefits of having a Change Management Plan. </a:t>
            </a:r>
          </a:p>
          <a:p>
            <a:endParaRPr lang="en-GB" dirty="0"/>
          </a:p>
        </p:txBody>
      </p:sp>
      <p:pic>
        <p:nvPicPr>
          <p:cNvPr id="4" name="Picture 3"/>
          <p:cNvPicPr>
            <a:picLocks noChangeAspect="1"/>
          </p:cNvPicPr>
          <p:nvPr/>
        </p:nvPicPr>
        <p:blipFill>
          <a:blip r:embed="rId2"/>
          <a:stretch>
            <a:fillRect/>
          </a:stretch>
        </p:blipFill>
        <p:spPr>
          <a:xfrm>
            <a:off x="6334579" y="4495800"/>
            <a:ext cx="5439001" cy="2250621"/>
          </a:xfrm>
          <a:prstGeom prst="rect">
            <a:avLst/>
          </a:prstGeom>
        </p:spPr>
      </p:pic>
    </p:spTree>
    <p:extLst>
      <p:ext uri="{BB962C8B-B14F-4D97-AF65-F5344CB8AC3E}">
        <p14:creationId xmlns:p14="http://schemas.microsoft.com/office/powerpoint/2010/main" val="1179454298"/>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endParaRPr lang="en-GB"/>
          </a:p>
        </p:txBody>
      </p:sp>
      <p:pic>
        <p:nvPicPr>
          <p:cNvPr id="4" name="Content Placeholder 3"/>
          <p:cNvPicPr>
            <a:picLocks noGrp="1" noChangeAspect="1"/>
          </p:cNvPicPr>
          <p:nvPr>
            <p:ph idx="1"/>
          </p:nvPr>
        </p:nvPicPr>
        <p:blipFill>
          <a:blip r:embed="rId2"/>
          <a:stretch>
            <a:fillRect/>
          </a:stretch>
        </p:blipFill>
        <p:spPr>
          <a:xfrm>
            <a:off x="642257" y="365125"/>
            <a:ext cx="7985861" cy="5898138"/>
          </a:xfrm>
          <a:prstGeom prst="rect">
            <a:avLst/>
          </a:prstGeom>
        </p:spPr>
      </p:pic>
    </p:spTree>
    <p:extLst>
      <p:ext uri="{BB962C8B-B14F-4D97-AF65-F5344CB8AC3E}">
        <p14:creationId xmlns:p14="http://schemas.microsoft.com/office/powerpoint/2010/main" val="2481835570"/>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endParaRPr lang="en-GB"/>
          </a:p>
        </p:txBody>
      </p:sp>
      <p:sp>
        <p:nvSpPr>
          <p:cNvPr id="3" name="Content Placeholder 2"/>
          <p:cNvSpPr>
            <a:spLocks noGrp="1"/>
          </p:cNvSpPr>
          <p:nvPr>
            <p:ph idx="1"/>
          </p:nvPr>
        </p:nvSpPr>
        <p:spPr/>
        <p:txBody>
          <a:bodyPr/>
          <a:lstStyle/>
          <a:p>
            <a:r>
              <a:rPr lang="en-GB" dirty="0">
                <a:hlinkClick r:id="rId2"/>
              </a:rPr>
              <a:t>https://www.youtube.com/watch?v=__</a:t>
            </a:r>
            <a:r>
              <a:rPr lang="en-GB" dirty="0" smtClean="0">
                <a:hlinkClick r:id="rId2"/>
              </a:rPr>
              <a:t>IlYNMdV9E</a:t>
            </a:r>
            <a:endParaRPr lang="en-GB" dirty="0" smtClean="0"/>
          </a:p>
          <a:p>
            <a:r>
              <a:rPr lang="en-GB" dirty="0"/>
              <a:t>https</a:t>
            </a:r>
            <a:r>
              <a:rPr lang="en-GB" dirty="0" smtClean="0"/>
              <a:t>://</a:t>
            </a:r>
            <a:r>
              <a:rPr lang="en-GB" dirty="0"/>
              <a:t>www.youtube.com/watch?v=3Jk6clmMycI</a:t>
            </a:r>
          </a:p>
        </p:txBody>
      </p:sp>
    </p:spTree>
    <p:extLst>
      <p:ext uri="{BB962C8B-B14F-4D97-AF65-F5344CB8AC3E}">
        <p14:creationId xmlns:p14="http://schemas.microsoft.com/office/powerpoint/2010/main" val="4204307516"/>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endParaRPr lang="en-GB"/>
          </a:p>
        </p:txBody>
      </p:sp>
      <p:pic>
        <p:nvPicPr>
          <p:cNvPr id="4" name="Content Placeholder 3"/>
          <p:cNvPicPr>
            <a:picLocks noGrp="1" noChangeAspect="1"/>
          </p:cNvPicPr>
          <p:nvPr>
            <p:ph idx="1"/>
          </p:nvPr>
        </p:nvPicPr>
        <p:blipFill>
          <a:blip r:embed="rId2"/>
          <a:stretch>
            <a:fillRect/>
          </a:stretch>
        </p:blipFill>
        <p:spPr>
          <a:xfrm>
            <a:off x="287027" y="190954"/>
            <a:ext cx="9267321" cy="5811838"/>
          </a:xfrm>
          <a:prstGeom prst="rect">
            <a:avLst/>
          </a:prstGeom>
        </p:spPr>
      </p:pic>
    </p:spTree>
    <p:extLst>
      <p:ext uri="{BB962C8B-B14F-4D97-AF65-F5344CB8AC3E}">
        <p14:creationId xmlns:p14="http://schemas.microsoft.com/office/powerpoint/2010/main" val="3899710592"/>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Principles of Change</a:t>
            </a:r>
            <a:endParaRPr lang="en-GB" dirty="0"/>
          </a:p>
        </p:txBody>
      </p:sp>
      <p:sp>
        <p:nvSpPr>
          <p:cNvPr id="3" name="Content Placeholder 2"/>
          <p:cNvSpPr>
            <a:spLocks noGrp="1"/>
          </p:cNvSpPr>
          <p:nvPr>
            <p:ph idx="1"/>
          </p:nvPr>
        </p:nvSpPr>
        <p:spPr/>
        <p:txBody>
          <a:bodyPr/>
          <a:lstStyle/>
          <a:p>
            <a:r>
              <a:rPr lang="en-GB" dirty="0" smtClean="0"/>
              <a:t>Change is a process that can be enabled, not managed</a:t>
            </a:r>
          </a:p>
          <a:p>
            <a:r>
              <a:rPr lang="en-GB" dirty="0" smtClean="0"/>
              <a:t>The change process must be linked to business goals</a:t>
            </a:r>
          </a:p>
          <a:p>
            <a:r>
              <a:rPr lang="en-GB" dirty="0" smtClean="0"/>
              <a:t>Effective change processes treat the system as a whole</a:t>
            </a:r>
          </a:p>
          <a:p>
            <a:r>
              <a:rPr lang="en-GB" dirty="0" smtClean="0"/>
              <a:t>The change process involves both organisational and personal transitions</a:t>
            </a:r>
          </a:p>
          <a:p>
            <a:r>
              <a:rPr lang="en-GB" dirty="0" smtClean="0"/>
              <a:t>Behavioural change is a function of perceived need and occurs at the emotional, not the intellectual level</a:t>
            </a:r>
          </a:p>
          <a:p>
            <a:r>
              <a:rPr lang="en-GB" dirty="0" smtClean="0"/>
              <a:t>Resistance to change is a predictable reaction to an emotional process and depends on a persons perception of a change situation</a:t>
            </a:r>
          </a:p>
          <a:p>
            <a:endParaRPr lang="en-GB" dirty="0"/>
          </a:p>
        </p:txBody>
      </p:sp>
    </p:spTree>
    <p:extLst>
      <p:ext uri="{BB962C8B-B14F-4D97-AF65-F5344CB8AC3E}">
        <p14:creationId xmlns:p14="http://schemas.microsoft.com/office/powerpoint/2010/main" val="3732131353"/>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Activities for effective change Management</a:t>
            </a:r>
            <a:endParaRPr lang="en-GB" dirty="0"/>
          </a:p>
        </p:txBody>
      </p:sp>
      <p:pic>
        <p:nvPicPr>
          <p:cNvPr id="4" name="Content Placeholder 3"/>
          <p:cNvPicPr>
            <a:picLocks noGrp="1" noChangeAspect="1"/>
          </p:cNvPicPr>
          <p:nvPr>
            <p:ph idx="1"/>
          </p:nvPr>
        </p:nvPicPr>
        <p:blipFill>
          <a:blip r:embed="rId2"/>
          <a:stretch>
            <a:fillRect/>
          </a:stretch>
        </p:blipFill>
        <p:spPr>
          <a:xfrm>
            <a:off x="2111829" y="1687056"/>
            <a:ext cx="6870246" cy="3990638"/>
          </a:xfrm>
          <a:prstGeom prst="rect">
            <a:avLst/>
          </a:prstGeom>
        </p:spPr>
      </p:pic>
    </p:spTree>
    <p:extLst>
      <p:ext uri="{BB962C8B-B14F-4D97-AF65-F5344CB8AC3E}">
        <p14:creationId xmlns:p14="http://schemas.microsoft.com/office/powerpoint/2010/main" val="2840067881"/>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endParaRPr lang="en-GB"/>
          </a:p>
        </p:txBody>
      </p:sp>
      <p:pic>
        <p:nvPicPr>
          <p:cNvPr id="4" name="Content Placeholder 3"/>
          <p:cNvPicPr>
            <a:picLocks noGrp="1" noChangeAspect="1"/>
          </p:cNvPicPr>
          <p:nvPr>
            <p:ph idx="1"/>
          </p:nvPr>
        </p:nvPicPr>
        <p:blipFill>
          <a:blip r:embed="rId2"/>
          <a:stretch>
            <a:fillRect/>
          </a:stretch>
        </p:blipFill>
        <p:spPr>
          <a:xfrm>
            <a:off x="838200" y="106315"/>
            <a:ext cx="8194718" cy="6070648"/>
          </a:xfrm>
          <a:prstGeom prst="rect">
            <a:avLst/>
          </a:prstGeom>
        </p:spPr>
      </p:pic>
    </p:spTree>
    <p:extLst>
      <p:ext uri="{BB962C8B-B14F-4D97-AF65-F5344CB8AC3E}">
        <p14:creationId xmlns:p14="http://schemas.microsoft.com/office/powerpoint/2010/main" val="2371310458"/>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endParaRPr lang="en-GB"/>
          </a:p>
        </p:txBody>
      </p:sp>
      <p:pic>
        <p:nvPicPr>
          <p:cNvPr id="4" name="Content Placeholder 3"/>
          <p:cNvPicPr>
            <a:picLocks noGrp="1" noChangeAspect="1"/>
          </p:cNvPicPr>
          <p:nvPr>
            <p:ph idx="1"/>
          </p:nvPr>
        </p:nvPicPr>
        <p:blipFill>
          <a:blip r:embed="rId2"/>
          <a:stretch>
            <a:fillRect/>
          </a:stretch>
        </p:blipFill>
        <p:spPr>
          <a:xfrm>
            <a:off x="838200" y="128020"/>
            <a:ext cx="8205787" cy="6044974"/>
          </a:xfrm>
          <a:prstGeom prst="rect">
            <a:avLst/>
          </a:prstGeom>
        </p:spPr>
      </p:pic>
    </p:spTree>
    <p:extLst>
      <p:ext uri="{BB962C8B-B14F-4D97-AF65-F5344CB8AC3E}">
        <p14:creationId xmlns:p14="http://schemas.microsoft.com/office/powerpoint/2010/main" val="2849064230"/>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endParaRPr lang="en-GB"/>
          </a:p>
        </p:txBody>
      </p:sp>
      <p:pic>
        <p:nvPicPr>
          <p:cNvPr id="4" name="Content Placeholder 3"/>
          <p:cNvPicPr>
            <a:picLocks noGrp="1" noChangeAspect="1"/>
          </p:cNvPicPr>
          <p:nvPr>
            <p:ph idx="1"/>
          </p:nvPr>
        </p:nvPicPr>
        <p:blipFill>
          <a:blip r:embed="rId2"/>
          <a:stretch>
            <a:fillRect/>
          </a:stretch>
        </p:blipFill>
        <p:spPr>
          <a:xfrm>
            <a:off x="740229" y="228660"/>
            <a:ext cx="8556171" cy="6251023"/>
          </a:xfrm>
          <a:prstGeom prst="rect">
            <a:avLst/>
          </a:prstGeom>
        </p:spPr>
      </p:pic>
      <p:sp>
        <p:nvSpPr>
          <p:cNvPr id="5" name="TextBox 4"/>
          <p:cNvSpPr txBox="1"/>
          <p:nvPr/>
        </p:nvSpPr>
        <p:spPr>
          <a:xfrm>
            <a:off x="9448800" y="4049486"/>
            <a:ext cx="2492829" cy="646331"/>
          </a:xfrm>
          <a:prstGeom prst="rect">
            <a:avLst/>
          </a:prstGeom>
          <a:noFill/>
        </p:spPr>
        <p:txBody>
          <a:bodyPr wrap="square" rtlCol="0">
            <a:spAutoFit/>
          </a:bodyPr>
          <a:lstStyle/>
          <a:p>
            <a:r>
              <a:rPr lang="en-GB" dirty="0" smtClean="0"/>
              <a:t>www.HR-Management-Slides.com</a:t>
            </a:r>
            <a:endParaRPr lang="en-GB" dirty="0"/>
          </a:p>
        </p:txBody>
      </p:sp>
    </p:spTree>
    <p:extLst>
      <p:ext uri="{BB962C8B-B14F-4D97-AF65-F5344CB8AC3E}">
        <p14:creationId xmlns:p14="http://schemas.microsoft.com/office/powerpoint/2010/main" val="1817699594"/>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endParaRPr lang="en-GB"/>
          </a:p>
        </p:txBody>
      </p:sp>
      <p:pic>
        <p:nvPicPr>
          <p:cNvPr id="4" name="Content Placeholder 3"/>
          <p:cNvPicPr>
            <a:picLocks noGrp="1" noChangeAspect="1"/>
          </p:cNvPicPr>
          <p:nvPr>
            <p:ph idx="1"/>
          </p:nvPr>
        </p:nvPicPr>
        <p:blipFill>
          <a:blip r:embed="rId2"/>
          <a:stretch>
            <a:fillRect/>
          </a:stretch>
        </p:blipFill>
        <p:spPr>
          <a:xfrm>
            <a:off x="838201" y="148378"/>
            <a:ext cx="8226780" cy="6028585"/>
          </a:xfrm>
          <a:prstGeom prst="rect">
            <a:avLst/>
          </a:prstGeom>
        </p:spPr>
      </p:pic>
    </p:spTree>
    <p:extLst>
      <p:ext uri="{BB962C8B-B14F-4D97-AF65-F5344CB8AC3E}">
        <p14:creationId xmlns:p14="http://schemas.microsoft.com/office/powerpoint/2010/main" val="747842643"/>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endParaRPr lang="en-GB"/>
          </a:p>
        </p:txBody>
      </p:sp>
      <p:pic>
        <p:nvPicPr>
          <p:cNvPr id="4" name="Content Placeholder 3"/>
          <p:cNvPicPr>
            <a:picLocks noGrp="1" noChangeAspect="1"/>
          </p:cNvPicPr>
          <p:nvPr>
            <p:ph idx="1"/>
          </p:nvPr>
        </p:nvPicPr>
        <p:blipFill>
          <a:blip r:embed="rId2"/>
          <a:stretch>
            <a:fillRect/>
          </a:stretch>
        </p:blipFill>
        <p:spPr>
          <a:xfrm>
            <a:off x="1273630" y="457234"/>
            <a:ext cx="7782784" cy="5719729"/>
          </a:xfrm>
          <a:prstGeom prst="rect">
            <a:avLst/>
          </a:prstGeom>
        </p:spPr>
      </p:pic>
    </p:spTree>
    <p:extLst>
      <p:ext uri="{BB962C8B-B14F-4D97-AF65-F5344CB8AC3E}">
        <p14:creationId xmlns:p14="http://schemas.microsoft.com/office/powerpoint/2010/main" val="537881113"/>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endParaRPr lang="en-GB"/>
          </a:p>
        </p:txBody>
      </p:sp>
      <p:pic>
        <p:nvPicPr>
          <p:cNvPr id="4" name="Content Placeholder 3"/>
          <p:cNvPicPr>
            <a:picLocks noGrp="1" noChangeAspect="1"/>
          </p:cNvPicPr>
          <p:nvPr>
            <p:ph idx="1"/>
          </p:nvPr>
        </p:nvPicPr>
        <p:blipFill>
          <a:blip r:embed="rId2"/>
          <a:stretch>
            <a:fillRect/>
          </a:stretch>
        </p:blipFill>
        <p:spPr>
          <a:xfrm>
            <a:off x="838200" y="120936"/>
            <a:ext cx="8205784" cy="6056027"/>
          </a:xfrm>
          <a:prstGeom prst="rect">
            <a:avLst/>
          </a:prstGeom>
        </p:spPr>
      </p:pic>
    </p:spTree>
    <p:extLst>
      <p:ext uri="{BB962C8B-B14F-4D97-AF65-F5344CB8AC3E}">
        <p14:creationId xmlns:p14="http://schemas.microsoft.com/office/powerpoint/2010/main" val="2493454663"/>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endParaRPr lang="en-GB"/>
          </a:p>
        </p:txBody>
      </p:sp>
      <p:pic>
        <p:nvPicPr>
          <p:cNvPr id="4" name="Content Placeholder 3"/>
          <p:cNvPicPr>
            <a:picLocks noGrp="1" noChangeAspect="1"/>
          </p:cNvPicPr>
          <p:nvPr>
            <p:ph idx="1"/>
          </p:nvPr>
        </p:nvPicPr>
        <p:blipFill>
          <a:blip r:embed="rId2"/>
          <a:stretch>
            <a:fillRect/>
          </a:stretch>
        </p:blipFill>
        <p:spPr>
          <a:xfrm>
            <a:off x="751115" y="33251"/>
            <a:ext cx="8275474" cy="6143712"/>
          </a:xfrm>
          <a:prstGeom prst="rect">
            <a:avLst/>
          </a:prstGeom>
        </p:spPr>
      </p:pic>
    </p:spTree>
    <p:extLst>
      <p:ext uri="{BB962C8B-B14F-4D97-AF65-F5344CB8AC3E}">
        <p14:creationId xmlns:p14="http://schemas.microsoft.com/office/powerpoint/2010/main" val="3473417000"/>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endParaRPr lang="en-GB"/>
          </a:p>
        </p:txBody>
      </p:sp>
      <p:pic>
        <p:nvPicPr>
          <p:cNvPr id="4" name="Content Placeholder 3"/>
          <p:cNvPicPr>
            <a:picLocks noGrp="1" noChangeAspect="1"/>
          </p:cNvPicPr>
          <p:nvPr>
            <p:ph idx="1"/>
          </p:nvPr>
        </p:nvPicPr>
        <p:blipFill>
          <a:blip r:embed="rId2"/>
          <a:stretch>
            <a:fillRect/>
          </a:stretch>
        </p:blipFill>
        <p:spPr>
          <a:xfrm>
            <a:off x="3144327" y="1825625"/>
            <a:ext cx="5903346" cy="4351338"/>
          </a:xfrm>
          <a:prstGeom prst="rect">
            <a:avLst/>
          </a:prstGeom>
        </p:spPr>
      </p:pic>
    </p:spTree>
    <p:extLst>
      <p:ext uri="{BB962C8B-B14F-4D97-AF65-F5344CB8AC3E}">
        <p14:creationId xmlns:p14="http://schemas.microsoft.com/office/powerpoint/2010/main" val="2829267980"/>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endParaRPr lang="en-GB"/>
          </a:p>
        </p:txBody>
      </p:sp>
      <p:pic>
        <p:nvPicPr>
          <p:cNvPr id="4" name="Content Placeholder 3"/>
          <p:cNvPicPr>
            <a:picLocks noGrp="1" noChangeAspect="1"/>
          </p:cNvPicPr>
          <p:nvPr>
            <p:ph idx="1"/>
          </p:nvPr>
        </p:nvPicPr>
        <p:blipFill>
          <a:blip r:embed="rId2"/>
          <a:stretch>
            <a:fillRect/>
          </a:stretch>
        </p:blipFill>
        <p:spPr>
          <a:xfrm>
            <a:off x="838200" y="87529"/>
            <a:ext cx="8715309" cy="6487442"/>
          </a:xfrm>
          <a:prstGeom prst="rect">
            <a:avLst/>
          </a:prstGeom>
        </p:spPr>
      </p:pic>
    </p:spTree>
    <p:extLst>
      <p:ext uri="{BB962C8B-B14F-4D97-AF65-F5344CB8AC3E}">
        <p14:creationId xmlns:p14="http://schemas.microsoft.com/office/powerpoint/2010/main" val="3655295560"/>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endParaRPr lang="en-GB"/>
          </a:p>
        </p:txBody>
      </p:sp>
      <p:pic>
        <p:nvPicPr>
          <p:cNvPr id="4" name="Content Placeholder 3"/>
          <p:cNvPicPr>
            <a:picLocks noGrp="1" noChangeAspect="1"/>
          </p:cNvPicPr>
          <p:nvPr>
            <p:ph idx="1"/>
          </p:nvPr>
        </p:nvPicPr>
        <p:blipFill>
          <a:blip r:embed="rId2"/>
          <a:stretch>
            <a:fillRect/>
          </a:stretch>
        </p:blipFill>
        <p:spPr>
          <a:xfrm>
            <a:off x="729344" y="107669"/>
            <a:ext cx="8333694" cy="6046275"/>
          </a:xfrm>
          <a:prstGeom prst="rect">
            <a:avLst/>
          </a:prstGeom>
        </p:spPr>
      </p:pic>
    </p:spTree>
    <p:extLst>
      <p:ext uri="{BB962C8B-B14F-4D97-AF65-F5344CB8AC3E}">
        <p14:creationId xmlns:p14="http://schemas.microsoft.com/office/powerpoint/2010/main" val="419697393"/>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a:t>What is Change Management?</a:t>
            </a:r>
            <a:endParaRPr lang="en-GB" dirty="0"/>
          </a:p>
        </p:txBody>
      </p:sp>
      <p:sp>
        <p:nvSpPr>
          <p:cNvPr id="3" name="Content Placeholder 2"/>
          <p:cNvSpPr>
            <a:spLocks noGrp="1"/>
          </p:cNvSpPr>
          <p:nvPr>
            <p:ph idx="1"/>
          </p:nvPr>
        </p:nvSpPr>
        <p:spPr/>
        <p:txBody>
          <a:bodyPr/>
          <a:lstStyle/>
          <a:p>
            <a:pPr algn="just"/>
            <a:r>
              <a:rPr lang="en-US" dirty="0" err="1"/>
              <a:t>Prosci’s</a:t>
            </a:r>
            <a:r>
              <a:rPr lang="en-US" dirty="0"/>
              <a:t> definition of change management: Change management is the application of a structured process and set of tools for leading the “people side” of change to achieve a desired outcome.</a:t>
            </a:r>
          </a:p>
          <a:p>
            <a:pPr algn="just"/>
            <a:r>
              <a:rPr lang="en-US" dirty="0"/>
              <a:t>When change management is done well, people feel engaged in the change process and work collectively towards a common objective, realizing benefits and delivering results.</a:t>
            </a:r>
          </a:p>
          <a:p>
            <a:endParaRPr lang="en-GB" dirty="0"/>
          </a:p>
        </p:txBody>
      </p:sp>
    </p:spTree>
    <p:extLst>
      <p:ext uri="{BB962C8B-B14F-4D97-AF65-F5344CB8AC3E}">
        <p14:creationId xmlns:p14="http://schemas.microsoft.com/office/powerpoint/2010/main" val="372902152"/>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What if you don’t have a change management strategy?</a:t>
            </a:r>
            <a:endParaRPr lang="en-GB" dirty="0"/>
          </a:p>
        </p:txBody>
      </p:sp>
      <p:pic>
        <p:nvPicPr>
          <p:cNvPr id="4" name="Content Placeholder 3" descr="Lost and Confused Signpost"/>
          <p:cNvPicPr>
            <a:picLocks noGrp="1" noChangeAspect="1" noChangeArrowheads="1"/>
          </p:cNvPicPr>
          <p:nvPr>
            <p:ph idx="1"/>
          </p:nvPr>
        </p:nvPicPr>
        <p:blipFill>
          <a:blip r:embed="rId2">
            <a:extLst>
              <a:ext uri="{28A0092B-C50C-407E-A947-70E740481C1C}">
                <a14:useLocalDpi xmlns:a14="http://schemas.microsoft.com/office/drawing/2010/main" val="0"/>
              </a:ext>
            </a:extLst>
          </a:blip>
          <a:srcRect/>
          <a:stretch>
            <a:fillRect/>
          </a:stretch>
        </p:blipFill>
        <p:spPr bwMode="auto">
          <a:xfrm>
            <a:off x="6760029" y="3559628"/>
            <a:ext cx="4473538" cy="2684123"/>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3175400881"/>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b="1" dirty="0" err="1"/>
              <a:t>Prosci</a:t>
            </a:r>
            <a:r>
              <a:rPr lang="en-US" b="1" dirty="0"/>
              <a:t> Change Management</a:t>
            </a:r>
            <a:endParaRPr lang="en-GB" dirty="0"/>
          </a:p>
        </p:txBody>
      </p:sp>
      <p:pic>
        <p:nvPicPr>
          <p:cNvPr id="4" name="Content Placeholder 3"/>
          <p:cNvPicPr>
            <a:picLocks noGrp="1" noChangeAspect="1" noChangeArrowheads="1"/>
          </p:cNvPicPr>
          <p:nvPr>
            <p:ph idx="1"/>
          </p:nvPr>
        </p:nvPicPr>
        <p:blipFill>
          <a:blip r:embed="rId2" cstate="print">
            <a:extLst>
              <a:ext uri="{28A0092B-C50C-407E-A947-70E740481C1C}">
                <a14:useLocalDpi xmlns:a14="http://schemas.microsoft.com/office/drawing/2010/main" val="0"/>
              </a:ext>
            </a:extLst>
          </a:blip>
          <a:srcRect/>
          <a:stretch>
            <a:fillRect/>
          </a:stretch>
        </p:blipFill>
        <p:spPr bwMode="auto">
          <a:xfrm>
            <a:off x="344649" y="2068287"/>
            <a:ext cx="9820764" cy="330072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extLst>
      <p:ext uri="{BB962C8B-B14F-4D97-AF65-F5344CB8AC3E}">
        <p14:creationId xmlns:p14="http://schemas.microsoft.com/office/powerpoint/2010/main" val="4031622706"/>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 </a:t>
            </a:r>
            <a:endParaRPr lang="en-GB" dirty="0"/>
          </a:p>
        </p:txBody>
      </p:sp>
      <p:pic>
        <p:nvPicPr>
          <p:cNvPr id="4" name="Content Placeholder 3"/>
          <p:cNvPicPr>
            <a:picLocks noGrp="1" noChangeAspect="1"/>
          </p:cNvPicPr>
          <p:nvPr>
            <p:ph idx="1"/>
          </p:nvPr>
        </p:nvPicPr>
        <p:blipFill>
          <a:blip r:embed="rId2"/>
          <a:stretch>
            <a:fillRect/>
          </a:stretch>
        </p:blipFill>
        <p:spPr>
          <a:xfrm>
            <a:off x="8262476" y="4091246"/>
            <a:ext cx="3504762" cy="2323809"/>
          </a:xfrm>
          <a:prstGeom prst="rect">
            <a:avLst/>
          </a:prstGeom>
        </p:spPr>
      </p:pic>
      <p:pic>
        <p:nvPicPr>
          <p:cNvPr id="5" name="Picture 4" descr="http://www.compeap.com/wordpress/wp-content/uploads/Positive-Reinforcement-300x300.png"/>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481693" y="3938700"/>
            <a:ext cx="2628900" cy="2628900"/>
          </a:xfrm>
          <a:prstGeom prst="rect">
            <a:avLst/>
          </a:prstGeom>
          <a:noFill/>
          <a:extLst>
            <a:ext uri="{909E8E84-426E-40DD-AFC4-6F175D3DCCD1}">
              <a14:hiddenFill xmlns:a14="http://schemas.microsoft.com/office/drawing/2010/main">
                <a:solidFill>
                  <a:srgbClr val="FFFFFF"/>
                </a:solidFill>
              </a14:hiddenFill>
            </a:ext>
          </a:extLst>
        </p:spPr>
      </p:pic>
      <p:pic>
        <p:nvPicPr>
          <p:cNvPr id="6" name="Picture 5" descr="http://www.change-management.com/process_b.gif"/>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3681888" y="174171"/>
            <a:ext cx="2940187" cy="6393429"/>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957998653"/>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b="1" dirty="0"/>
              <a:t>The Business Side of Change</a:t>
            </a:r>
            <a:endParaRPr lang="en-GB" dirty="0"/>
          </a:p>
        </p:txBody>
      </p:sp>
      <p:sp>
        <p:nvSpPr>
          <p:cNvPr id="3" name="Content Placeholder 2"/>
          <p:cNvSpPr>
            <a:spLocks noGrp="1"/>
          </p:cNvSpPr>
          <p:nvPr>
            <p:ph idx="1"/>
          </p:nvPr>
        </p:nvSpPr>
        <p:spPr/>
        <p:txBody>
          <a:bodyPr/>
          <a:lstStyle/>
          <a:p>
            <a:pPr algn="just"/>
            <a:r>
              <a:rPr lang="en-US" dirty="0"/>
              <a:t>Ensure the business case and driver behind the change are clearly understood.</a:t>
            </a:r>
          </a:p>
          <a:p>
            <a:pPr algn="just"/>
            <a:r>
              <a:rPr lang="en-US" dirty="0"/>
              <a:t>Ensure there is clarity around the actual change and the impacts of that change.</a:t>
            </a:r>
          </a:p>
          <a:p>
            <a:pPr algn="just"/>
            <a:r>
              <a:rPr lang="en-US" dirty="0"/>
              <a:t>Ensure there is clarity around how the change will be implemented. </a:t>
            </a:r>
          </a:p>
          <a:p>
            <a:pPr algn="just"/>
            <a:r>
              <a:rPr lang="en-US" dirty="0"/>
              <a:t>In order to create an effective change management plan/strategy there must be clarity around the why, what and how of the change. </a:t>
            </a:r>
            <a:endParaRPr lang="en-GB" dirty="0"/>
          </a:p>
        </p:txBody>
      </p:sp>
    </p:spTree>
    <p:extLst>
      <p:ext uri="{BB962C8B-B14F-4D97-AF65-F5344CB8AC3E}">
        <p14:creationId xmlns:p14="http://schemas.microsoft.com/office/powerpoint/2010/main" val="2431721405"/>
      </p:ext>
    </p:extLst>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a:t>Phase 1: Structure for Change</a:t>
            </a:r>
            <a:endParaRPr lang="en-GB" dirty="0"/>
          </a:p>
        </p:txBody>
      </p:sp>
      <p:sp>
        <p:nvSpPr>
          <p:cNvPr id="3" name="Content Placeholder 2"/>
          <p:cNvSpPr>
            <a:spLocks noGrp="1"/>
          </p:cNvSpPr>
          <p:nvPr>
            <p:ph idx="1"/>
          </p:nvPr>
        </p:nvSpPr>
        <p:spPr>
          <a:xfrm>
            <a:off x="838200" y="1825625"/>
            <a:ext cx="7598229" cy="4351338"/>
          </a:xfrm>
        </p:spPr>
        <p:txBody>
          <a:bodyPr/>
          <a:lstStyle/>
          <a:p>
            <a:r>
              <a:rPr lang="en-US" dirty="0"/>
              <a:t>Executive Sponsor</a:t>
            </a:r>
          </a:p>
          <a:p>
            <a:r>
              <a:rPr lang="en-US" dirty="0"/>
              <a:t>Change Leader</a:t>
            </a:r>
          </a:p>
          <a:p>
            <a:r>
              <a:rPr lang="en-US" dirty="0"/>
              <a:t>Steering Committee</a:t>
            </a:r>
          </a:p>
          <a:p>
            <a:r>
              <a:rPr lang="en-US" dirty="0"/>
              <a:t>Project, Communication &amp; Implementation Teams</a:t>
            </a:r>
          </a:p>
          <a:p>
            <a:r>
              <a:rPr lang="en-US" dirty="0"/>
              <a:t>Roles &amp; Responsibilities</a:t>
            </a:r>
          </a:p>
          <a:p>
            <a:endParaRPr lang="en-GB" dirty="0"/>
          </a:p>
        </p:txBody>
      </p:sp>
      <p:pic>
        <p:nvPicPr>
          <p:cNvPr id="4" name="Picture 3"/>
          <p:cNvPicPr>
            <a:picLocks noChangeAspect="1"/>
          </p:cNvPicPr>
          <p:nvPr/>
        </p:nvPicPr>
        <p:blipFill>
          <a:blip r:embed="rId2"/>
          <a:stretch>
            <a:fillRect/>
          </a:stretch>
        </p:blipFill>
        <p:spPr>
          <a:xfrm>
            <a:off x="7313386" y="4127126"/>
            <a:ext cx="4140200" cy="1847693"/>
          </a:xfrm>
          <a:prstGeom prst="rect">
            <a:avLst/>
          </a:prstGeom>
        </p:spPr>
      </p:pic>
    </p:spTree>
    <p:extLst>
      <p:ext uri="{BB962C8B-B14F-4D97-AF65-F5344CB8AC3E}">
        <p14:creationId xmlns:p14="http://schemas.microsoft.com/office/powerpoint/2010/main" val="1944711243"/>
      </p:ext>
    </p:extLst>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a:t>Phase 1: Structure for Change</a:t>
            </a:r>
            <a:endParaRPr lang="en-GB" dirty="0"/>
          </a:p>
        </p:txBody>
      </p:sp>
      <p:sp>
        <p:nvSpPr>
          <p:cNvPr id="3" name="Content Placeholder 2"/>
          <p:cNvSpPr>
            <a:spLocks noGrp="1"/>
          </p:cNvSpPr>
          <p:nvPr>
            <p:ph idx="1"/>
          </p:nvPr>
        </p:nvSpPr>
        <p:spPr>
          <a:xfrm>
            <a:off x="838200" y="1825625"/>
            <a:ext cx="5660571" cy="3181804"/>
          </a:xfrm>
        </p:spPr>
        <p:txBody>
          <a:bodyPr/>
          <a:lstStyle/>
          <a:p>
            <a:pPr lvl="0"/>
            <a:r>
              <a:rPr lang="en-US" dirty="0"/>
              <a:t>How will we monitor progress?</a:t>
            </a:r>
            <a:endParaRPr lang="en-CA" dirty="0"/>
          </a:p>
          <a:p>
            <a:pPr lvl="0"/>
            <a:r>
              <a:rPr lang="en-US" dirty="0"/>
              <a:t>How will we work together?</a:t>
            </a:r>
            <a:endParaRPr lang="en-CA" dirty="0"/>
          </a:p>
          <a:p>
            <a:pPr lvl="0"/>
            <a:r>
              <a:rPr lang="en-US" dirty="0"/>
              <a:t>What are the ground rules?</a:t>
            </a:r>
            <a:endParaRPr lang="en-CA" dirty="0"/>
          </a:p>
          <a:p>
            <a:pPr lvl="0"/>
            <a:r>
              <a:rPr lang="en-US" dirty="0"/>
              <a:t>How often will we meet?</a:t>
            </a:r>
            <a:endParaRPr lang="en-CA" dirty="0"/>
          </a:p>
          <a:p>
            <a:pPr lvl="0"/>
            <a:r>
              <a:rPr lang="en-US" dirty="0"/>
              <a:t>What guidelines should we adopt?</a:t>
            </a:r>
          </a:p>
          <a:p>
            <a:endParaRPr lang="en-GB" dirty="0"/>
          </a:p>
        </p:txBody>
      </p:sp>
      <p:pic>
        <p:nvPicPr>
          <p:cNvPr id="4" name="Picture 3" descr="http://cdn1.bigcommerce.com/server3000/86d67/products/525/images/662/754_1__21933.1312921781.600.600.jpg"/>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7445829" y="5007429"/>
            <a:ext cx="4114800" cy="1597915"/>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1789593441"/>
      </p:ext>
    </p:extLst>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b="1" dirty="0"/>
              <a:t>The People Side of Change</a:t>
            </a:r>
            <a:endParaRPr lang="en-GB" dirty="0"/>
          </a:p>
        </p:txBody>
      </p:sp>
      <p:pic>
        <p:nvPicPr>
          <p:cNvPr id="4" name="Content Placeholder 3"/>
          <p:cNvPicPr>
            <a:picLocks noGrp="1" noChangeAspect="1"/>
          </p:cNvPicPr>
          <p:nvPr>
            <p:ph idx="1"/>
          </p:nvPr>
        </p:nvPicPr>
        <p:blipFill>
          <a:blip r:embed="rId2"/>
          <a:stretch>
            <a:fillRect/>
          </a:stretch>
        </p:blipFill>
        <p:spPr>
          <a:xfrm>
            <a:off x="1665514" y="1379084"/>
            <a:ext cx="7649453" cy="4527375"/>
          </a:xfrm>
          <a:prstGeom prst="rect">
            <a:avLst/>
          </a:prstGeom>
        </p:spPr>
      </p:pic>
    </p:spTree>
    <p:extLst>
      <p:ext uri="{BB962C8B-B14F-4D97-AF65-F5344CB8AC3E}">
        <p14:creationId xmlns:p14="http://schemas.microsoft.com/office/powerpoint/2010/main" val="1481307860"/>
      </p:ext>
    </p:extLst>
  </p:cSld>
  <p:clrMapOvr>
    <a:masterClrMapping/>
  </p:clrMapOvr>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a:t>Phase 2: Change Resistance</a:t>
            </a:r>
            <a:endParaRPr lang="en-GB" dirty="0"/>
          </a:p>
        </p:txBody>
      </p:sp>
      <p:sp>
        <p:nvSpPr>
          <p:cNvPr id="3" name="Content Placeholder 2"/>
          <p:cNvSpPr>
            <a:spLocks noGrp="1"/>
          </p:cNvSpPr>
          <p:nvPr>
            <p:ph idx="1"/>
          </p:nvPr>
        </p:nvSpPr>
        <p:spPr/>
        <p:txBody>
          <a:bodyPr/>
          <a:lstStyle/>
          <a:p>
            <a:pPr algn="just"/>
            <a:r>
              <a:rPr lang="en-US" dirty="0"/>
              <a:t>Use ADKAR as a tool to ensure you have a robust plan and have addressed each element. </a:t>
            </a:r>
          </a:p>
          <a:p>
            <a:pPr algn="just"/>
            <a:r>
              <a:rPr lang="en-US" dirty="0"/>
              <a:t>Explore and understand the different types of resistance to ensure you have a robust change management plan/strategy:</a:t>
            </a:r>
          </a:p>
          <a:p>
            <a:pPr lvl="1" algn="just"/>
            <a:r>
              <a:rPr lang="en-US" dirty="0"/>
              <a:t>Intellectual Resistance</a:t>
            </a:r>
          </a:p>
          <a:p>
            <a:pPr lvl="1" algn="just"/>
            <a:r>
              <a:rPr lang="en-US" dirty="0"/>
              <a:t>Personal Resistance</a:t>
            </a:r>
          </a:p>
          <a:p>
            <a:pPr lvl="1" algn="just"/>
            <a:r>
              <a:rPr lang="en-US" dirty="0"/>
              <a:t>Cultural Resistance</a:t>
            </a:r>
          </a:p>
          <a:p>
            <a:endParaRPr lang="en-GB" dirty="0"/>
          </a:p>
        </p:txBody>
      </p:sp>
    </p:spTree>
    <p:extLst>
      <p:ext uri="{BB962C8B-B14F-4D97-AF65-F5344CB8AC3E}">
        <p14:creationId xmlns:p14="http://schemas.microsoft.com/office/powerpoint/2010/main" val="1395404561"/>
      </p:ext>
    </p:extLst>
  </p:cSld>
  <p:clrMapOvr>
    <a:masterClrMapping/>
  </p:clrMapOvr>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a:t>Phase 2: What’s Your Plan?</a:t>
            </a:r>
            <a:endParaRPr lang="en-GB" dirty="0"/>
          </a:p>
        </p:txBody>
      </p:sp>
      <p:sp>
        <p:nvSpPr>
          <p:cNvPr id="3" name="Content Placeholder 2"/>
          <p:cNvSpPr>
            <a:spLocks noGrp="1"/>
          </p:cNvSpPr>
          <p:nvPr>
            <p:ph idx="1"/>
          </p:nvPr>
        </p:nvSpPr>
        <p:spPr/>
        <p:txBody>
          <a:bodyPr/>
          <a:lstStyle/>
          <a:p>
            <a:pPr algn="just"/>
            <a:r>
              <a:rPr lang="en-US" dirty="0"/>
              <a:t>It is important to document and write it down.</a:t>
            </a:r>
          </a:p>
          <a:p>
            <a:pPr algn="just"/>
            <a:r>
              <a:rPr lang="en-US" dirty="0"/>
              <a:t>Who is going to do what and by when.</a:t>
            </a:r>
          </a:p>
          <a:p>
            <a:pPr algn="just"/>
            <a:r>
              <a:rPr lang="en-US" dirty="0"/>
              <a:t>Make it visual, communicate often, celebrate milestones and successes, reward early adopters.</a:t>
            </a:r>
          </a:p>
          <a:p>
            <a:endParaRPr lang="en-US" i="1" dirty="0"/>
          </a:p>
          <a:p>
            <a:pPr marL="0" indent="0" algn="ctr">
              <a:buNone/>
            </a:pPr>
            <a:r>
              <a:rPr lang="en-US" i="1" dirty="0"/>
              <a:t>If you think about it, it is a dream or an idea.</a:t>
            </a:r>
          </a:p>
          <a:p>
            <a:pPr marL="0" indent="0" algn="ctr">
              <a:buNone/>
            </a:pPr>
            <a:r>
              <a:rPr lang="en-US" i="1" dirty="0"/>
              <a:t>If you talk about it, it becomes exciting.</a:t>
            </a:r>
          </a:p>
          <a:p>
            <a:pPr marL="0" indent="0" algn="ctr">
              <a:buNone/>
            </a:pPr>
            <a:r>
              <a:rPr lang="en-US" i="1" dirty="0"/>
              <a:t>If you write it down, it can become real.</a:t>
            </a:r>
          </a:p>
          <a:p>
            <a:endParaRPr lang="en-GB" dirty="0"/>
          </a:p>
        </p:txBody>
      </p:sp>
    </p:spTree>
    <p:extLst>
      <p:ext uri="{BB962C8B-B14F-4D97-AF65-F5344CB8AC3E}">
        <p14:creationId xmlns:p14="http://schemas.microsoft.com/office/powerpoint/2010/main" val="2687150784"/>
      </p:ext>
    </p:extLst>
  </p:cSld>
  <p:clrMapOvr>
    <a:masterClrMapping/>
  </p:clrMapOvr>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a:t>Phase 2: Communication Strategy</a:t>
            </a:r>
            <a:endParaRPr lang="en-GB" dirty="0"/>
          </a:p>
        </p:txBody>
      </p:sp>
      <p:sp>
        <p:nvSpPr>
          <p:cNvPr id="3" name="Content Placeholder 2"/>
          <p:cNvSpPr>
            <a:spLocks noGrp="1"/>
          </p:cNvSpPr>
          <p:nvPr>
            <p:ph idx="1"/>
          </p:nvPr>
        </p:nvSpPr>
        <p:spPr>
          <a:xfrm>
            <a:off x="838200" y="1825625"/>
            <a:ext cx="5551714" cy="4172404"/>
          </a:xfrm>
        </p:spPr>
        <p:txBody>
          <a:bodyPr/>
          <a:lstStyle/>
          <a:p>
            <a:r>
              <a:rPr lang="en-US" dirty="0"/>
              <a:t>Roles &amp; Responsibilities</a:t>
            </a:r>
          </a:p>
          <a:p>
            <a:r>
              <a:rPr lang="en-US" dirty="0"/>
              <a:t>Stakeholder Assessment</a:t>
            </a:r>
          </a:p>
          <a:p>
            <a:r>
              <a:rPr lang="en-US" dirty="0"/>
              <a:t>Message Planning</a:t>
            </a:r>
          </a:p>
          <a:p>
            <a:r>
              <a:rPr lang="en-US" dirty="0"/>
              <a:t>Effective Messages</a:t>
            </a:r>
          </a:p>
          <a:p>
            <a:r>
              <a:rPr lang="en-US" dirty="0"/>
              <a:t>Communications Media</a:t>
            </a:r>
          </a:p>
          <a:p>
            <a:r>
              <a:rPr lang="en-US" dirty="0"/>
              <a:t>Sender</a:t>
            </a:r>
          </a:p>
          <a:p>
            <a:r>
              <a:rPr lang="en-US" dirty="0"/>
              <a:t>Communications Vehicles</a:t>
            </a:r>
          </a:p>
          <a:p>
            <a:endParaRPr lang="en-GB" dirty="0"/>
          </a:p>
        </p:txBody>
      </p:sp>
      <p:pic>
        <p:nvPicPr>
          <p:cNvPr id="4" name="Picture 3"/>
          <p:cNvPicPr>
            <a:picLocks noChangeAspect="1"/>
          </p:cNvPicPr>
          <p:nvPr/>
        </p:nvPicPr>
        <p:blipFill>
          <a:blip r:embed="rId2"/>
          <a:stretch>
            <a:fillRect/>
          </a:stretch>
        </p:blipFill>
        <p:spPr>
          <a:xfrm>
            <a:off x="7297057" y="3137008"/>
            <a:ext cx="3759200" cy="2499868"/>
          </a:xfrm>
          <a:prstGeom prst="rect">
            <a:avLst/>
          </a:prstGeom>
        </p:spPr>
      </p:pic>
    </p:spTree>
    <p:extLst>
      <p:ext uri="{BB962C8B-B14F-4D97-AF65-F5344CB8AC3E}">
        <p14:creationId xmlns:p14="http://schemas.microsoft.com/office/powerpoint/2010/main" val="538775650"/>
      </p:ext>
    </p:extLst>
  </p:cSld>
  <p:clrMapOvr>
    <a:masterClrMapping/>
  </p:clrMapOvr>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a:t>Phase 3: The Feedback Loop</a:t>
            </a:r>
            <a:endParaRPr lang="en-GB" dirty="0"/>
          </a:p>
        </p:txBody>
      </p:sp>
      <p:sp>
        <p:nvSpPr>
          <p:cNvPr id="3" name="Content Placeholder 2"/>
          <p:cNvSpPr>
            <a:spLocks noGrp="1"/>
          </p:cNvSpPr>
          <p:nvPr>
            <p:ph idx="1"/>
          </p:nvPr>
        </p:nvSpPr>
        <p:spPr>
          <a:xfrm>
            <a:off x="838200" y="1825624"/>
            <a:ext cx="7413171" cy="4539910"/>
          </a:xfrm>
        </p:spPr>
        <p:txBody>
          <a:bodyPr>
            <a:normAutofit/>
          </a:bodyPr>
          <a:lstStyle/>
          <a:p>
            <a:pPr algn="just"/>
            <a:r>
              <a:rPr lang="en-US" dirty="0"/>
              <a:t>Determine your mechanism for feedback – be creative!</a:t>
            </a:r>
          </a:p>
          <a:p>
            <a:pPr algn="just"/>
            <a:r>
              <a:rPr lang="en-US" dirty="0"/>
              <a:t>Schedule debrief sessions with key stakeholders.</a:t>
            </a:r>
          </a:p>
          <a:p>
            <a:pPr algn="just"/>
            <a:r>
              <a:rPr lang="en-US" dirty="0"/>
              <a:t>Determine gaps and create plans to address. </a:t>
            </a:r>
          </a:p>
          <a:p>
            <a:pPr algn="just"/>
            <a:r>
              <a:rPr lang="en-US" dirty="0"/>
              <a:t>Use previous planning to manage resistance – tweak plans as necessary to be successful.</a:t>
            </a:r>
          </a:p>
          <a:p>
            <a:pPr algn="just"/>
            <a:r>
              <a:rPr lang="en-US" dirty="0"/>
              <a:t>Celebrate successes!</a:t>
            </a:r>
          </a:p>
          <a:p>
            <a:pPr algn="just"/>
            <a:r>
              <a:rPr lang="en-US" dirty="0"/>
              <a:t>Communication is key.</a:t>
            </a:r>
          </a:p>
          <a:p>
            <a:endParaRPr lang="en-GB" dirty="0"/>
          </a:p>
        </p:txBody>
      </p:sp>
      <p:pic>
        <p:nvPicPr>
          <p:cNvPr id="4" name="Picture 3" descr="http://www.proprofs.com/blog/wp-content/uploads/2013/06/feedback.png"/>
          <p:cNvPicPr>
            <a:picLocks noChangeAspect="1" noChangeArrowheads="1"/>
          </p:cNvPicPr>
          <p:nvPr/>
        </p:nvPicPr>
        <p:blipFill>
          <a:blip r:embed="rId2" cstate="print">
            <a:extLst>
              <a:ext uri="{28A0092B-C50C-407E-A947-70E740481C1C}">
                <a14:useLocalDpi xmlns:a14="http://schemas.microsoft.com/office/drawing/2010/main" val="0"/>
              </a:ext>
            </a:extLst>
          </a:blip>
          <a:srcRect/>
          <a:stretch>
            <a:fillRect/>
          </a:stretch>
        </p:blipFill>
        <p:spPr bwMode="auto">
          <a:xfrm>
            <a:off x="8877300" y="4367781"/>
            <a:ext cx="2667000" cy="1997753"/>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2034705255"/>
      </p:ext>
    </p:extLst>
  </p:cSld>
  <p:clrMapOvr>
    <a:masterClrMapping/>
  </p:clrMapOvr>
</p:sld>
</file>

<file path=ppt/slides/slide3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a:t>Phase 3: Having Issues?</a:t>
            </a:r>
            <a:endParaRPr lang="en-GB" dirty="0"/>
          </a:p>
        </p:txBody>
      </p:sp>
      <p:pic>
        <p:nvPicPr>
          <p:cNvPr id="4" name="table"/>
          <p:cNvPicPr>
            <a:picLocks noGrp="1" noChangeAspect="1"/>
          </p:cNvPicPr>
          <p:nvPr>
            <p:ph idx="1"/>
          </p:nvPr>
        </p:nvPicPr>
        <p:blipFill>
          <a:blip r:embed="rId2"/>
          <a:stretch>
            <a:fillRect/>
          </a:stretch>
        </p:blipFill>
        <p:spPr>
          <a:xfrm>
            <a:off x="3032494" y="1952860"/>
            <a:ext cx="6127011" cy="4096867"/>
          </a:xfrm>
          <a:prstGeom prst="rect">
            <a:avLst/>
          </a:prstGeom>
        </p:spPr>
      </p:pic>
    </p:spTree>
    <p:extLst>
      <p:ext uri="{BB962C8B-B14F-4D97-AF65-F5344CB8AC3E}">
        <p14:creationId xmlns:p14="http://schemas.microsoft.com/office/powerpoint/2010/main" val="539697659"/>
      </p:ext>
    </p:extLst>
  </p:cSld>
  <p:clrMapOvr>
    <a:masterClrMapping/>
  </p:clrMapOvr>
</p:sld>
</file>

<file path=ppt/slides/slide3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endParaRPr lang="en-GB"/>
          </a:p>
        </p:txBody>
      </p:sp>
      <p:pic>
        <p:nvPicPr>
          <p:cNvPr id="4" name="table"/>
          <p:cNvPicPr>
            <a:picLocks noGrp="1" noChangeAspect="1"/>
          </p:cNvPicPr>
          <p:nvPr>
            <p:ph idx="1"/>
          </p:nvPr>
        </p:nvPicPr>
        <p:blipFill>
          <a:blip r:embed="rId2"/>
          <a:stretch>
            <a:fillRect/>
          </a:stretch>
        </p:blipFill>
        <p:spPr>
          <a:xfrm>
            <a:off x="428186" y="152400"/>
            <a:ext cx="10605197" cy="6270171"/>
          </a:xfrm>
          <a:prstGeom prst="rect">
            <a:avLst/>
          </a:prstGeom>
        </p:spPr>
      </p:pic>
    </p:spTree>
    <p:extLst>
      <p:ext uri="{BB962C8B-B14F-4D97-AF65-F5344CB8AC3E}">
        <p14:creationId xmlns:p14="http://schemas.microsoft.com/office/powerpoint/2010/main" val="3939032393"/>
      </p:ext>
    </p:extLst>
  </p:cSld>
  <p:clrMapOvr>
    <a:masterClrMapping/>
  </p:clrMapOvr>
</p:sld>
</file>

<file path=ppt/slides/slide3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endParaRPr lang="en-GB"/>
          </a:p>
        </p:txBody>
      </p:sp>
      <p:pic>
        <p:nvPicPr>
          <p:cNvPr id="4" name="table"/>
          <p:cNvPicPr>
            <a:picLocks noGrp="1" noChangeAspect="1"/>
          </p:cNvPicPr>
          <p:nvPr>
            <p:ph idx="1"/>
          </p:nvPr>
        </p:nvPicPr>
        <p:blipFill>
          <a:blip r:embed="rId2"/>
          <a:stretch>
            <a:fillRect/>
          </a:stretch>
        </p:blipFill>
        <p:spPr>
          <a:xfrm>
            <a:off x="312182" y="141514"/>
            <a:ext cx="10667072" cy="6248399"/>
          </a:xfrm>
          <a:prstGeom prst="rect">
            <a:avLst/>
          </a:prstGeom>
        </p:spPr>
      </p:pic>
    </p:spTree>
    <p:extLst>
      <p:ext uri="{BB962C8B-B14F-4D97-AF65-F5344CB8AC3E}">
        <p14:creationId xmlns:p14="http://schemas.microsoft.com/office/powerpoint/2010/main" val="764066796"/>
      </p:ext>
    </p:extLst>
  </p:cSld>
  <p:clrMapOvr>
    <a:masterClrMapping/>
  </p:clrMapOvr>
</p:sld>
</file>

<file path=ppt/slides/slide3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Successful Change Management</a:t>
            </a:r>
            <a:endParaRPr lang="en-GB" dirty="0"/>
          </a:p>
        </p:txBody>
      </p:sp>
      <p:pic>
        <p:nvPicPr>
          <p:cNvPr id="4" name="Content Placeholder 3"/>
          <p:cNvPicPr>
            <a:picLocks noGrp="1" noChangeAspect="1" noChangeArrowheads="1"/>
          </p:cNvPicPr>
          <p:nvPr>
            <p:ph idx="1"/>
          </p:nvPr>
        </p:nvPicPr>
        <p:blipFill>
          <a:blip r:embed="rId2" cstate="print">
            <a:extLst>
              <a:ext uri="{28A0092B-C50C-407E-A947-70E740481C1C}">
                <a14:useLocalDpi xmlns:a14="http://schemas.microsoft.com/office/drawing/2010/main" val="0"/>
              </a:ext>
            </a:extLst>
          </a:blip>
          <a:srcRect/>
          <a:stretch>
            <a:fillRect/>
          </a:stretch>
        </p:blipFill>
        <p:spPr bwMode="auto">
          <a:xfrm>
            <a:off x="2286000" y="1559673"/>
            <a:ext cx="7094217" cy="4546296"/>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Tree>
    <p:extLst>
      <p:ext uri="{BB962C8B-B14F-4D97-AF65-F5344CB8AC3E}">
        <p14:creationId xmlns:p14="http://schemas.microsoft.com/office/powerpoint/2010/main" val="2045141104"/>
      </p:ext>
    </p:extLst>
  </p:cSld>
  <p:clrMapOvr>
    <a:masterClrMapping/>
  </p:clrMapOvr>
</p:sld>
</file>

<file path=ppt/slides/slide3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a:t>Benefits of Change Management</a:t>
            </a:r>
            <a:endParaRPr lang="en-GB" dirty="0"/>
          </a:p>
        </p:txBody>
      </p:sp>
      <p:sp>
        <p:nvSpPr>
          <p:cNvPr id="3" name="Content Placeholder 2"/>
          <p:cNvSpPr>
            <a:spLocks noGrp="1"/>
          </p:cNvSpPr>
          <p:nvPr>
            <p:ph idx="1"/>
          </p:nvPr>
        </p:nvSpPr>
        <p:spPr/>
        <p:txBody>
          <a:bodyPr/>
          <a:lstStyle/>
          <a:p>
            <a:pPr algn="just"/>
            <a:r>
              <a:rPr lang="en-US" dirty="0"/>
              <a:t>Projects and initiatives that are delivered on time, on budget and with the intended results.</a:t>
            </a:r>
          </a:p>
          <a:p>
            <a:pPr algn="just"/>
            <a:r>
              <a:rPr lang="en-US" dirty="0"/>
              <a:t>Improved employee and stakeholder engagement.</a:t>
            </a:r>
          </a:p>
          <a:p>
            <a:pPr algn="just"/>
            <a:r>
              <a:rPr lang="en-US" dirty="0"/>
              <a:t>Trust and credibility for the next change. </a:t>
            </a:r>
          </a:p>
          <a:p>
            <a:pPr algn="just"/>
            <a:r>
              <a:rPr lang="en-US" dirty="0"/>
              <a:t>Reduce resistance to change. </a:t>
            </a:r>
          </a:p>
          <a:p>
            <a:pPr algn="just"/>
            <a:r>
              <a:rPr lang="en-US" dirty="0"/>
              <a:t>Ability to innovate and move forward.</a:t>
            </a:r>
          </a:p>
          <a:p>
            <a:pPr algn="just"/>
            <a:r>
              <a:rPr lang="en-US" dirty="0"/>
              <a:t>Make it fun!</a:t>
            </a:r>
          </a:p>
          <a:p>
            <a:endParaRPr lang="en-GB" dirty="0"/>
          </a:p>
        </p:txBody>
      </p:sp>
    </p:spTree>
    <p:extLst>
      <p:ext uri="{BB962C8B-B14F-4D97-AF65-F5344CB8AC3E}">
        <p14:creationId xmlns:p14="http://schemas.microsoft.com/office/powerpoint/2010/main" val="1461271539"/>
      </p:ext>
    </p:extLst>
  </p:cSld>
  <p:clrMapOvr>
    <a:masterClrMapping/>
  </p:clrMapOvr>
</p:sld>
</file>

<file path=ppt/slides/slide3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endParaRPr lang="en-GB"/>
          </a:p>
        </p:txBody>
      </p:sp>
      <p:sp>
        <p:nvSpPr>
          <p:cNvPr id="3" name="Content Placeholder 2"/>
          <p:cNvSpPr>
            <a:spLocks noGrp="1"/>
          </p:cNvSpPr>
          <p:nvPr>
            <p:ph idx="1"/>
          </p:nvPr>
        </p:nvSpPr>
        <p:spPr/>
        <p:txBody>
          <a:bodyPr>
            <a:normAutofit fontScale="92500" lnSpcReduction="10000"/>
          </a:bodyPr>
          <a:lstStyle/>
          <a:p>
            <a:r>
              <a:rPr lang="en-GB" dirty="0" smtClean="0"/>
              <a:t>Sponsorship: Ensuring there is active sponsorship for the change at a senior executive level within the organization, and engaging this sponsorship to achieve the desired results.</a:t>
            </a:r>
          </a:p>
          <a:p>
            <a:r>
              <a:rPr lang="en-GB" dirty="0" smtClean="0"/>
              <a:t>Buy-in: Gaining buy-in for the changes from those involved and affected, directly or indirectly.</a:t>
            </a:r>
          </a:p>
          <a:p>
            <a:r>
              <a:rPr lang="en-GB" dirty="0" smtClean="0"/>
              <a:t>Involvement: Involving the right people in the design and implementation of changes, to make sure the right changes are made.</a:t>
            </a:r>
          </a:p>
          <a:p>
            <a:r>
              <a:rPr lang="en-GB" dirty="0" smtClean="0"/>
              <a:t>Impact: Assessing and addressing how the changes will affect people.</a:t>
            </a:r>
          </a:p>
          <a:p>
            <a:r>
              <a:rPr lang="en-GB" dirty="0" smtClean="0"/>
              <a:t>Communication: Telling everyone who's affected about the changes.</a:t>
            </a:r>
          </a:p>
          <a:p>
            <a:r>
              <a:rPr lang="en-GB" dirty="0" smtClean="0"/>
              <a:t>Readiness: Getting people ready to adapt to the changes, by ensuring they have the right information, training and help.</a:t>
            </a:r>
          </a:p>
          <a:p>
            <a:pPr marL="0" indent="0">
              <a:buNone/>
            </a:pPr>
            <a:endParaRPr lang="en-GB" dirty="0"/>
          </a:p>
        </p:txBody>
      </p:sp>
    </p:spTree>
    <p:extLst>
      <p:ext uri="{BB962C8B-B14F-4D97-AF65-F5344CB8AC3E}">
        <p14:creationId xmlns:p14="http://schemas.microsoft.com/office/powerpoint/2010/main" val="2378611814"/>
      </p:ext>
    </p:extLst>
  </p:cSld>
  <p:clrMapOvr>
    <a:masterClrMapping/>
  </p:clrMapOvr>
</p:sld>
</file>

<file path=ppt/slides/slide3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Who is responsible</a:t>
            </a:r>
            <a:endParaRPr lang="en-GB" dirty="0"/>
          </a:p>
        </p:txBody>
      </p:sp>
      <p:sp>
        <p:nvSpPr>
          <p:cNvPr id="3" name="Content Placeholder 2"/>
          <p:cNvSpPr>
            <a:spLocks noGrp="1"/>
          </p:cNvSpPr>
          <p:nvPr>
            <p:ph idx="1"/>
          </p:nvPr>
        </p:nvSpPr>
        <p:spPr/>
        <p:txBody>
          <a:bodyPr/>
          <a:lstStyle/>
          <a:p>
            <a:r>
              <a:rPr lang="en-GB" dirty="0" smtClean="0"/>
              <a:t>who's responsible for identifying change agents?</a:t>
            </a:r>
          </a:p>
          <a:p>
            <a:r>
              <a:rPr lang="en-GB" dirty="0" smtClean="0"/>
              <a:t>Defining the re-training plan? </a:t>
            </a:r>
          </a:p>
          <a:p>
            <a:r>
              <a:rPr lang="en-GB" dirty="0" smtClean="0"/>
              <a:t>Changing job descriptions and employment contracts? </a:t>
            </a:r>
            <a:endParaRPr lang="en-GB" dirty="0"/>
          </a:p>
        </p:txBody>
      </p:sp>
    </p:spTree>
    <p:extLst>
      <p:ext uri="{BB962C8B-B14F-4D97-AF65-F5344CB8AC3E}">
        <p14:creationId xmlns:p14="http://schemas.microsoft.com/office/powerpoint/2010/main" val="2389977670"/>
      </p:ext>
    </p:extLst>
  </p:cSld>
  <p:clrMapOvr>
    <a:masterClrMapping/>
  </p:clrMapOvr>
</p:sld>
</file>

<file path=ppt/slides/slide3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Change Management Activities</a:t>
            </a:r>
            <a:endParaRPr lang="en-GB" dirty="0"/>
          </a:p>
        </p:txBody>
      </p:sp>
      <p:sp>
        <p:nvSpPr>
          <p:cNvPr id="3" name="Content Placeholder 2"/>
          <p:cNvSpPr>
            <a:spLocks noGrp="1"/>
          </p:cNvSpPr>
          <p:nvPr>
            <p:ph idx="1"/>
          </p:nvPr>
        </p:nvSpPr>
        <p:spPr/>
        <p:txBody>
          <a:bodyPr>
            <a:normAutofit fontScale="62500" lnSpcReduction="20000"/>
          </a:bodyPr>
          <a:lstStyle/>
          <a:p>
            <a:r>
              <a:rPr lang="en-GB" dirty="0" smtClean="0"/>
              <a:t>Ensuring there is clear expression of the reasons for change, and helping the sponsor communicate this.</a:t>
            </a:r>
          </a:p>
          <a:p>
            <a:r>
              <a:rPr lang="en-GB" dirty="0" smtClean="0"/>
              <a:t>Identifying "change agents" and other people who need to be involved in specific change activities, such as design, testing, and problem solving, and who can then act as ambassadors for change.</a:t>
            </a:r>
          </a:p>
          <a:p>
            <a:r>
              <a:rPr lang="en-GB" dirty="0" smtClean="0"/>
              <a:t>Assessing all the stakeholders and defining the nature of sponsorship, involvement and communication that will be required.</a:t>
            </a:r>
          </a:p>
          <a:p>
            <a:r>
              <a:rPr lang="en-GB" dirty="0" smtClean="0"/>
              <a:t>Planning the involvement and project activities of the change sponsor(s).</a:t>
            </a:r>
          </a:p>
          <a:p>
            <a:r>
              <a:rPr lang="en-GB" dirty="0" smtClean="0"/>
              <a:t>Planning how and when the changes will be communicated, and organizing and/or delivering the communications messages.</a:t>
            </a:r>
          </a:p>
          <a:p>
            <a:r>
              <a:rPr lang="en-GB" dirty="0" smtClean="0"/>
              <a:t>Assessing the impact of the changes on people and the organization's structure.</a:t>
            </a:r>
          </a:p>
          <a:p>
            <a:r>
              <a:rPr lang="en-GB" dirty="0" smtClean="0"/>
              <a:t>Planning activities needed to address the impacts of the change.</a:t>
            </a:r>
          </a:p>
          <a:p>
            <a:r>
              <a:rPr lang="en-GB" dirty="0" smtClean="0"/>
              <a:t>Ensuring that people involved and affected by the change understand the process change.</a:t>
            </a:r>
          </a:p>
          <a:p>
            <a:r>
              <a:rPr lang="en-GB" dirty="0" smtClean="0"/>
              <a:t>Making sure those involved or affected have help and support during times of uncertainty and upheaval.</a:t>
            </a:r>
          </a:p>
          <a:p>
            <a:r>
              <a:rPr lang="en-GB" dirty="0" smtClean="0"/>
              <a:t>Assessing training needs driven by the change, and planning when and how this will be implemented.</a:t>
            </a:r>
          </a:p>
          <a:p>
            <a:r>
              <a:rPr lang="en-GB" dirty="0" smtClean="0"/>
              <a:t>Identifying and agreeing the success indicators for change, and ensure they are regularly measured and reported on.</a:t>
            </a:r>
            <a:endParaRPr lang="en-GB" dirty="0"/>
          </a:p>
        </p:txBody>
      </p:sp>
    </p:spTree>
    <p:extLst>
      <p:ext uri="{BB962C8B-B14F-4D97-AF65-F5344CB8AC3E}">
        <p14:creationId xmlns:p14="http://schemas.microsoft.com/office/powerpoint/2010/main" val="424824841"/>
      </p:ext>
    </p:extLst>
  </p:cSld>
  <p:clrMapOvr>
    <a:masterClrMapping/>
  </p:clrMapOvr>
</p:sld>
</file>

<file path=ppt/slides/slide3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The Change Curve</a:t>
            </a:r>
            <a:endParaRPr lang="en-GB" dirty="0"/>
          </a:p>
        </p:txBody>
      </p:sp>
      <p:sp>
        <p:nvSpPr>
          <p:cNvPr id="3" name="Content Placeholder 2"/>
          <p:cNvSpPr>
            <a:spLocks noGrp="1"/>
          </p:cNvSpPr>
          <p:nvPr>
            <p:ph idx="1"/>
          </p:nvPr>
        </p:nvSpPr>
        <p:spPr/>
        <p:txBody>
          <a:bodyPr/>
          <a:lstStyle/>
          <a:p>
            <a:r>
              <a:rPr lang="en-GB" dirty="0" smtClean="0"/>
              <a:t>You have invested vast amounts of time and dollars in the latest systems and processes; you have trained everyone; and you have made their lives so much easier (or so you think.) Yet months later, people still persist in their old ways. Where are the business improvements you expected? And when will the disruption you're experiencing subside?</a:t>
            </a:r>
            <a:endParaRPr lang="en-GB" dirty="0"/>
          </a:p>
        </p:txBody>
      </p:sp>
    </p:spTree>
    <p:extLst>
      <p:ext uri="{BB962C8B-B14F-4D97-AF65-F5344CB8AC3E}">
        <p14:creationId xmlns:p14="http://schemas.microsoft.com/office/powerpoint/2010/main" val="1406345579"/>
      </p:ext>
    </p:extLst>
  </p:cSld>
  <p:clrMapOvr>
    <a:masterClrMapping/>
  </p:clrMapOvr>
</p:sld>
</file>

<file path=ppt/slides/slide4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endParaRPr lang="en-GB"/>
          </a:p>
        </p:txBody>
      </p:sp>
      <p:sp>
        <p:nvSpPr>
          <p:cNvPr id="3" name="Content Placeholder 2"/>
          <p:cNvSpPr>
            <a:spLocks noGrp="1"/>
          </p:cNvSpPr>
          <p:nvPr>
            <p:ph idx="1"/>
          </p:nvPr>
        </p:nvSpPr>
        <p:spPr/>
        <p:txBody>
          <a:bodyPr>
            <a:normAutofit fontScale="92500"/>
          </a:bodyPr>
          <a:lstStyle/>
          <a:p>
            <a:r>
              <a:rPr lang="en-GB" dirty="0" smtClean="0"/>
              <a:t>organizations don't just change because of new systems, processes or structures. They change because the people within the organization adapt and change too. Only when the people within it have made their own personal transitions can an organization truly reap the benefits of change.</a:t>
            </a:r>
          </a:p>
          <a:p>
            <a:r>
              <a:rPr lang="en-GB" dirty="0" smtClean="0"/>
              <a:t>the challenge is to help and support people through these individual transitions, which can sometimes be intensely traumatic, and involve loss of power and prestige... and even employment.</a:t>
            </a:r>
          </a:p>
          <a:p>
            <a:r>
              <a:rPr lang="en-GB" dirty="0" smtClean="0"/>
              <a:t>The easier you can make this journey for people, the sooner your organization will benefit, and the more likely you are to be successful. However if you get this wrong, you could be heading for project – and career – failure.</a:t>
            </a:r>
            <a:endParaRPr lang="en-GB" dirty="0"/>
          </a:p>
        </p:txBody>
      </p:sp>
    </p:spTree>
    <p:extLst>
      <p:ext uri="{BB962C8B-B14F-4D97-AF65-F5344CB8AC3E}">
        <p14:creationId xmlns:p14="http://schemas.microsoft.com/office/powerpoint/2010/main" val="1485802133"/>
      </p:ext>
    </p:extLst>
  </p:cSld>
  <p:clrMapOvr>
    <a:masterClrMapping/>
  </p:clrMapOvr>
</p:sld>
</file>

<file path=ppt/slides/slide4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endParaRPr lang="en-GB"/>
          </a:p>
        </p:txBody>
      </p:sp>
      <p:sp>
        <p:nvSpPr>
          <p:cNvPr id="3" name="Content Placeholder 2"/>
          <p:cNvSpPr>
            <a:spLocks noGrp="1"/>
          </p:cNvSpPr>
          <p:nvPr>
            <p:ph idx="1"/>
          </p:nvPr>
        </p:nvSpPr>
        <p:spPr/>
        <p:txBody>
          <a:bodyPr/>
          <a:lstStyle/>
          <a:p>
            <a:r>
              <a:rPr lang="en-GB" dirty="0" smtClean="0"/>
              <a:t>The Change Curve is a popular and powerful model used to understand the stages of personal transition and organizational change. It helps you predict how people will react to change, so that you can help them make their own personal transitions, and make sure that they have the help and support they need.</a:t>
            </a:r>
          </a:p>
          <a:p>
            <a:endParaRPr lang="en-GB" dirty="0" smtClean="0"/>
          </a:p>
          <a:p>
            <a:r>
              <a:rPr lang="en-GB" dirty="0" smtClean="0"/>
              <a:t>Here, we look first at the theory behind the Change Curve. Then we look at how you can use it to accelerate change and improve its likelihood of success.</a:t>
            </a:r>
            <a:endParaRPr lang="en-GB" dirty="0"/>
          </a:p>
        </p:txBody>
      </p:sp>
    </p:spTree>
    <p:extLst>
      <p:ext uri="{BB962C8B-B14F-4D97-AF65-F5344CB8AC3E}">
        <p14:creationId xmlns:p14="http://schemas.microsoft.com/office/powerpoint/2010/main" val="2126857394"/>
      </p:ext>
    </p:extLst>
  </p:cSld>
  <p:clrMapOvr>
    <a:masterClrMapping/>
  </p:clrMapOvr>
</p:sld>
</file>

<file path=ppt/slides/slide4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endParaRPr lang="en-GB"/>
          </a:p>
        </p:txBody>
      </p:sp>
      <p:sp>
        <p:nvSpPr>
          <p:cNvPr id="3" name="Content Placeholder 2"/>
          <p:cNvSpPr>
            <a:spLocks noGrp="1"/>
          </p:cNvSpPr>
          <p:nvPr>
            <p:ph idx="1"/>
          </p:nvPr>
        </p:nvSpPr>
        <p:spPr/>
        <p:txBody>
          <a:bodyPr>
            <a:normAutofit fontScale="92500" lnSpcReduction="20000"/>
          </a:bodyPr>
          <a:lstStyle/>
          <a:p>
            <a:r>
              <a:rPr lang="en-GB" dirty="0" smtClean="0"/>
              <a:t>Note 1:</a:t>
            </a:r>
          </a:p>
          <a:p>
            <a:endParaRPr lang="en-GB" dirty="0" smtClean="0"/>
          </a:p>
          <a:p>
            <a:r>
              <a:rPr lang="en-GB" dirty="0" smtClean="0"/>
              <a:t>The Change Curve is widely used in business and change management and there are many variations and adaptations. It is often attributed to psychiatrist Elisabeth </a:t>
            </a:r>
            <a:r>
              <a:rPr lang="en-GB" dirty="0" err="1" smtClean="0"/>
              <a:t>Kubler</a:t>
            </a:r>
            <a:r>
              <a:rPr lang="en-GB" dirty="0" smtClean="0"/>
              <a:t>-Ross, resulting from her work on personal transition in grief and bereavement.</a:t>
            </a:r>
          </a:p>
          <a:p>
            <a:endParaRPr lang="en-GB" dirty="0" smtClean="0"/>
          </a:p>
          <a:p>
            <a:r>
              <a:rPr lang="en-GB" dirty="0" smtClean="0"/>
              <a:t>Note 2:</a:t>
            </a:r>
          </a:p>
          <a:p>
            <a:endParaRPr lang="en-GB" dirty="0" smtClean="0"/>
          </a:p>
          <a:p>
            <a:r>
              <a:rPr lang="en-GB" dirty="0" smtClean="0"/>
              <a:t>Here we're describing major change, which may be genuinely traumatic for the people undergoing it. If change is less intense, adjust the approach appropriately.</a:t>
            </a:r>
            <a:endParaRPr lang="en-GB" dirty="0"/>
          </a:p>
        </p:txBody>
      </p:sp>
    </p:spTree>
    <p:extLst>
      <p:ext uri="{BB962C8B-B14F-4D97-AF65-F5344CB8AC3E}">
        <p14:creationId xmlns:p14="http://schemas.microsoft.com/office/powerpoint/2010/main" val="781265968"/>
      </p:ext>
    </p:extLst>
  </p:cSld>
  <p:clrMapOvr>
    <a:masterClrMapping/>
  </p:clrMapOvr>
</p:sld>
</file>

<file path=ppt/slides/slide4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The Change Curve</a:t>
            </a:r>
            <a:br>
              <a:rPr lang="en-GB" dirty="0" smtClean="0"/>
            </a:br>
            <a:endParaRPr lang="en-GB" dirty="0"/>
          </a:p>
        </p:txBody>
      </p:sp>
      <p:sp>
        <p:nvSpPr>
          <p:cNvPr id="3" name="Content Placeholder 2"/>
          <p:cNvSpPr>
            <a:spLocks noGrp="1"/>
          </p:cNvSpPr>
          <p:nvPr>
            <p:ph idx="1"/>
          </p:nvPr>
        </p:nvSpPr>
        <p:spPr/>
        <p:txBody>
          <a:bodyPr>
            <a:normAutofit fontScale="70000" lnSpcReduction="20000"/>
          </a:bodyPr>
          <a:lstStyle/>
          <a:p>
            <a:endParaRPr lang="en-GB" dirty="0" smtClean="0"/>
          </a:p>
          <a:p>
            <a:r>
              <a:rPr lang="en-GB" dirty="0" smtClean="0"/>
              <a:t>The Change Curve model describes the four stages most people go through as they adjust to change. You can see this in figure 1, below.</a:t>
            </a:r>
          </a:p>
          <a:p>
            <a:endParaRPr lang="en-GB" dirty="0" smtClean="0"/>
          </a:p>
          <a:p>
            <a:r>
              <a:rPr lang="en-GB" dirty="0" smtClean="0"/>
              <a:t>When a change is first introduced, people's initial reaction may be shock or denial, as they react to the challenge to the status quo. This is stage 1 of the Change Curve. Once the reality of the change starts to hit, people tend to react negatively and move to stage 2 of the Change Curve. They may fear the impact; feel angry; and actively resist or protest against the changes.</a:t>
            </a:r>
          </a:p>
          <a:p>
            <a:endParaRPr lang="en-GB" dirty="0" smtClean="0"/>
          </a:p>
          <a:p>
            <a:r>
              <a:rPr lang="en-GB" dirty="0" smtClean="0"/>
              <a:t>Some will wrongly fear the negative consequences of change. Others will correctly identify real threats to their position.</a:t>
            </a:r>
          </a:p>
          <a:p>
            <a:endParaRPr lang="en-GB" dirty="0" smtClean="0"/>
          </a:p>
          <a:p>
            <a:r>
              <a:rPr lang="en-GB" dirty="0" smtClean="0"/>
              <a:t>As a result, the organization experiences disruption which, if not carefully managed, can quickly spiral into chaos.</a:t>
            </a:r>
            <a:endParaRPr lang="en-GB" dirty="0"/>
          </a:p>
        </p:txBody>
      </p:sp>
    </p:spTree>
    <p:extLst>
      <p:ext uri="{BB962C8B-B14F-4D97-AF65-F5344CB8AC3E}">
        <p14:creationId xmlns:p14="http://schemas.microsoft.com/office/powerpoint/2010/main" val="1495839019"/>
      </p:ext>
    </p:extLst>
  </p:cSld>
  <p:clrMapOvr>
    <a:masterClrMapping/>
  </p:clrMapOvr>
</p:sld>
</file>

<file path=ppt/slides/slide4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endParaRPr lang="en-GB"/>
          </a:p>
        </p:txBody>
      </p:sp>
      <p:pic>
        <p:nvPicPr>
          <p:cNvPr id="1026" name="Picture 2" descr="Change Curve Diagram"/>
          <p:cNvPicPr>
            <a:picLocks noGrp="1" noChangeAspect="1" noChangeArrowheads="1"/>
          </p:cNvPicPr>
          <p:nvPr>
            <p:ph idx="1"/>
          </p:nvPr>
        </p:nvPicPr>
        <p:blipFill>
          <a:blip r:embed="rId2">
            <a:extLst>
              <a:ext uri="{28A0092B-C50C-407E-A947-70E740481C1C}">
                <a14:useLocalDpi xmlns:a14="http://schemas.microsoft.com/office/drawing/2010/main" val="0"/>
              </a:ext>
            </a:extLst>
          </a:blip>
          <a:srcRect/>
          <a:stretch>
            <a:fillRect/>
          </a:stretch>
        </p:blipFill>
        <p:spPr bwMode="auto">
          <a:xfrm>
            <a:off x="4010025" y="2486819"/>
            <a:ext cx="4171950" cy="3028950"/>
          </a:xfrm>
          <a:prstGeom prst="rect">
            <a:avLst/>
          </a:prstGeom>
          <a:noFill/>
          <a:extLst>
            <a:ext uri="{909E8E84-426E-40DD-AFC4-6F175D3DCCD1}">
              <a14:hiddenFill xmlns:a14="http://schemas.microsoft.com/office/drawing/2010/main">
                <a:solidFill>
                  <a:srgbClr val="FFFFFF"/>
                </a:solidFill>
              </a14:hiddenFill>
            </a:ext>
          </a:extLst>
        </p:spPr>
      </p:pic>
      <p:sp>
        <p:nvSpPr>
          <p:cNvPr id="4" name="Rectangle 3"/>
          <p:cNvSpPr/>
          <p:nvPr/>
        </p:nvSpPr>
        <p:spPr>
          <a:xfrm>
            <a:off x="5133975" y="5934670"/>
            <a:ext cx="6096000" cy="923330"/>
          </a:xfrm>
          <a:prstGeom prst="rect">
            <a:avLst/>
          </a:prstGeom>
        </p:spPr>
        <p:txBody>
          <a:bodyPr>
            <a:spAutoFit/>
          </a:bodyPr>
          <a:lstStyle/>
          <a:p>
            <a:r>
              <a:rPr lang="en-GB" dirty="0" smtClean="0"/>
              <a:t>On Death and Dying" by Dr Elisabeth </a:t>
            </a:r>
            <a:r>
              <a:rPr lang="en-GB" dirty="0" err="1" smtClean="0"/>
              <a:t>Kubler</a:t>
            </a:r>
            <a:r>
              <a:rPr lang="en-GB" dirty="0" smtClean="0"/>
              <a:t>-Ross. Copyright © 1969 by Elisabeth </a:t>
            </a:r>
            <a:r>
              <a:rPr lang="en-GB" dirty="0" err="1" smtClean="0"/>
              <a:t>Kubler</a:t>
            </a:r>
            <a:r>
              <a:rPr lang="en-GB" dirty="0" smtClean="0"/>
              <a:t>-Ross; copyright renewed © 1997 by Elisabeth </a:t>
            </a:r>
            <a:r>
              <a:rPr lang="en-GB" dirty="0" err="1" smtClean="0"/>
              <a:t>Kubler</a:t>
            </a:r>
            <a:r>
              <a:rPr lang="en-GB" dirty="0" smtClean="0"/>
              <a:t>-Ross. All rights reserved.</a:t>
            </a:r>
            <a:endParaRPr lang="en-GB" dirty="0"/>
          </a:p>
        </p:txBody>
      </p:sp>
    </p:spTree>
    <p:extLst>
      <p:ext uri="{BB962C8B-B14F-4D97-AF65-F5344CB8AC3E}">
        <p14:creationId xmlns:p14="http://schemas.microsoft.com/office/powerpoint/2010/main" val="886422784"/>
      </p:ext>
    </p:extLst>
  </p:cSld>
  <p:clrMapOvr>
    <a:masterClrMapping/>
  </p:clrMapOvr>
</p:sld>
</file>

<file path=ppt/slides/slide4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endParaRPr lang="en-GB"/>
          </a:p>
        </p:txBody>
      </p:sp>
      <p:sp>
        <p:nvSpPr>
          <p:cNvPr id="3" name="Content Placeholder 2"/>
          <p:cNvSpPr>
            <a:spLocks noGrp="1"/>
          </p:cNvSpPr>
          <p:nvPr>
            <p:ph idx="1"/>
          </p:nvPr>
        </p:nvSpPr>
        <p:spPr/>
        <p:txBody>
          <a:bodyPr>
            <a:normAutofit fontScale="92500" lnSpcReduction="20000"/>
          </a:bodyPr>
          <a:lstStyle/>
          <a:p>
            <a:r>
              <a:rPr lang="en-GB" dirty="0" smtClean="0"/>
              <a:t>For as long as people resist the change and remain at stage 2 of the Change Curve, the change will be unsuccessful, at least for the people who react in this way. This is a stressful and unpleasant stage. For everyone, it is much healthier to move to stage 3 of the Change Curve, where pessimism and resistance give way to some optimism and acceptance.</a:t>
            </a:r>
          </a:p>
          <a:p>
            <a:r>
              <a:rPr lang="en-GB" dirty="0" smtClean="0"/>
              <a:t>Tip:</a:t>
            </a:r>
          </a:p>
          <a:p>
            <a:endParaRPr lang="en-GB" dirty="0" smtClean="0"/>
          </a:p>
          <a:p>
            <a:r>
              <a:rPr lang="en-GB" dirty="0" smtClean="0"/>
              <a:t>It's easy just to think that people resist change out of sheer awkwardness and lack of vision. However you need to recognize that change might affect some of them negatively in a very real way that you might not have foreseen. For example, people who've developed expertise in (or have earned a position of respect from) the old way of doing things can see their positions severely undermined by change.</a:t>
            </a:r>
            <a:endParaRPr lang="en-GB" dirty="0"/>
          </a:p>
        </p:txBody>
      </p:sp>
    </p:spTree>
    <p:extLst>
      <p:ext uri="{BB962C8B-B14F-4D97-AF65-F5344CB8AC3E}">
        <p14:creationId xmlns:p14="http://schemas.microsoft.com/office/powerpoint/2010/main" val="1581677572"/>
      </p:ext>
    </p:extLst>
  </p:cSld>
  <p:clrMapOvr>
    <a:masterClrMapping/>
  </p:clrMapOvr>
</p:sld>
</file>

<file path=ppt/slides/slide4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endParaRPr lang="en-GB"/>
          </a:p>
        </p:txBody>
      </p:sp>
      <p:sp>
        <p:nvSpPr>
          <p:cNvPr id="3" name="Content Placeholder 2"/>
          <p:cNvSpPr>
            <a:spLocks noGrp="1"/>
          </p:cNvSpPr>
          <p:nvPr>
            <p:ph idx="1"/>
          </p:nvPr>
        </p:nvSpPr>
        <p:spPr/>
        <p:txBody>
          <a:bodyPr/>
          <a:lstStyle/>
          <a:p>
            <a:r>
              <a:rPr lang="en-GB" dirty="0" smtClean="0"/>
              <a:t>At stage 3 of the Change Curve, people stop focusing on what they have lost. They start to let go, and accept the changes. They begin testing and exploring what the changes mean, and so learn the reality of what's good and not so good, and how they must adapt.</a:t>
            </a:r>
          </a:p>
          <a:p>
            <a:endParaRPr lang="en-GB" dirty="0" smtClean="0"/>
          </a:p>
          <a:p>
            <a:r>
              <a:rPr lang="en-GB" dirty="0" smtClean="0"/>
              <a:t>By stage 4, they not only accept the changes but also start to embrace them: They rebuild their ways of working. Only when people get to this stage can the organization really start to reap the benefits of change.</a:t>
            </a:r>
            <a:endParaRPr lang="en-GB" dirty="0"/>
          </a:p>
        </p:txBody>
      </p:sp>
    </p:spTree>
    <p:extLst>
      <p:ext uri="{BB962C8B-B14F-4D97-AF65-F5344CB8AC3E}">
        <p14:creationId xmlns:p14="http://schemas.microsoft.com/office/powerpoint/2010/main" val="848906681"/>
      </p:ext>
    </p:extLst>
  </p:cSld>
  <p:clrMapOvr>
    <a:masterClrMapping/>
  </p:clrMapOvr>
</p:sld>
</file>

<file path=ppt/slides/slide4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endParaRPr lang="en-GB"/>
          </a:p>
        </p:txBody>
      </p:sp>
      <p:pic>
        <p:nvPicPr>
          <p:cNvPr id="2050" name="Picture 2" descr="Example change curve diagram"/>
          <p:cNvPicPr>
            <a:picLocks noGrp="1" noChangeAspect="1" noChangeArrowheads="1"/>
          </p:cNvPicPr>
          <p:nvPr>
            <p:ph idx="1"/>
          </p:nvPr>
        </p:nvPicPr>
        <p:blipFill>
          <a:blip r:embed="rId2">
            <a:extLst>
              <a:ext uri="{28A0092B-C50C-407E-A947-70E740481C1C}">
                <a14:useLocalDpi xmlns:a14="http://schemas.microsoft.com/office/drawing/2010/main" val="0"/>
              </a:ext>
            </a:extLst>
          </a:blip>
          <a:srcRect/>
          <a:stretch>
            <a:fillRect/>
          </a:stretch>
        </p:blipFill>
        <p:spPr bwMode="auto">
          <a:xfrm>
            <a:off x="2547257" y="1509288"/>
            <a:ext cx="5691868" cy="3996956"/>
          </a:xfrm>
          <a:prstGeom prst="rect">
            <a:avLst/>
          </a:prstGeom>
          <a:noFill/>
          <a:extLst>
            <a:ext uri="{909E8E84-426E-40DD-AFC4-6F175D3DCCD1}">
              <a14:hiddenFill xmlns:a14="http://schemas.microsoft.com/office/drawing/2010/main">
                <a:solidFill>
                  <a:srgbClr val="FFFFFF"/>
                </a:solidFill>
              </a14:hiddenFill>
            </a:ext>
          </a:extLst>
        </p:spPr>
      </p:pic>
      <p:sp>
        <p:nvSpPr>
          <p:cNvPr id="4" name="Rectangle 3"/>
          <p:cNvSpPr/>
          <p:nvPr/>
        </p:nvSpPr>
        <p:spPr>
          <a:xfrm>
            <a:off x="587828" y="5651351"/>
            <a:ext cx="6096000" cy="1200329"/>
          </a:xfrm>
          <a:prstGeom prst="rect">
            <a:avLst/>
          </a:prstGeom>
        </p:spPr>
        <p:txBody>
          <a:bodyPr>
            <a:spAutoFit/>
          </a:bodyPr>
          <a:lstStyle/>
          <a:p>
            <a:r>
              <a:rPr lang="en-GB" dirty="0" smtClean="0"/>
              <a:t>With knowledge of the Change Curve, you can plan how you'll minimize the negative impact of the change and help people adapt more quickly to it. Your aim is to make the curve shallower and narrower,</a:t>
            </a:r>
            <a:endParaRPr lang="en-GB" dirty="0"/>
          </a:p>
        </p:txBody>
      </p:sp>
      <p:sp>
        <p:nvSpPr>
          <p:cNvPr id="5" name="Rectangle 4"/>
          <p:cNvSpPr/>
          <p:nvPr/>
        </p:nvSpPr>
        <p:spPr>
          <a:xfrm>
            <a:off x="8239124" y="2121137"/>
            <a:ext cx="3560989" cy="2308324"/>
          </a:xfrm>
          <a:prstGeom prst="rect">
            <a:avLst/>
          </a:prstGeom>
        </p:spPr>
        <p:txBody>
          <a:bodyPr wrap="square">
            <a:spAutoFit/>
          </a:bodyPr>
          <a:lstStyle/>
          <a:p>
            <a:r>
              <a:rPr lang="en-GB" dirty="0" smtClean="0"/>
              <a:t>As someone introducing change, you can use your knowledge of the Change Curve to give individuals the information and help they need, depending on where they are on the curve. This will help you accelerate change, and increase its likelihood of success.</a:t>
            </a:r>
            <a:endParaRPr lang="en-GB" dirty="0"/>
          </a:p>
        </p:txBody>
      </p:sp>
    </p:spTree>
    <p:extLst>
      <p:ext uri="{BB962C8B-B14F-4D97-AF65-F5344CB8AC3E}">
        <p14:creationId xmlns:p14="http://schemas.microsoft.com/office/powerpoint/2010/main" val="3419781039"/>
      </p:ext>
    </p:extLst>
  </p:cSld>
  <p:clrMapOvr>
    <a:masterClrMapping/>
  </p:clrMapOvr>
</p:sld>
</file>

<file path=ppt/slides/slide4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endParaRPr lang="en-GB"/>
          </a:p>
        </p:txBody>
      </p:sp>
      <p:sp>
        <p:nvSpPr>
          <p:cNvPr id="3" name="Content Placeholder 2"/>
          <p:cNvSpPr>
            <a:spLocks noGrp="1"/>
          </p:cNvSpPr>
          <p:nvPr>
            <p:ph idx="1"/>
          </p:nvPr>
        </p:nvSpPr>
        <p:spPr/>
        <p:txBody>
          <a:bodyPr>
            <a:normAutofit fontScale="92500" lnSpcReduction="20000"/>
          </a:bodyPr>
          <a:lstStyle/>
          <a:p>
            <a:r>
              <a:rPr lang="en-GB" dirty="0" smtClean="0"/>
              <a:t>Stage 1</a:t>
            </a:r>
          </a:p>
          <a:p>
            <a:endParaRPr lang="en-GB" dirty="0" smtClean="0"/>
          </a:p>
          <a:p>
            <a:r>
              <a:rPr lang="en-GB" dirty="0" smtClean="0"/>
              <a:t>At this stage, people may be in shock or in denial. This is when reality of the change hits, even if the change has been well planned and you understand what is happening. They need time to adjust. Here, people need information, need to understand what is happening, and need to know how to get help.</a:t>
            </a:r>
          </a:p>
          <a:p>
            <a:endParaRPr lang="en-GB" dirty="0" smtClean="0"/>
          </a:p>
          <a:p>
            <a:r>
              <a:rPr lang="en-GB" dirty="0" smtClean="0"/>
              <a:t>This is a critical stage for communication. Make sure you communicate often, but also ensure that you don't overwhelm people. They'll only be able to take in a limited amount of information at a time. But make sure that people know where to go for more information if they need it, and ensure that you take the time to answer any questions that come up.</a:t>
            </a:r>
            <a:endParaRPr lang="en-GB" dirty="0"/>
          </a:p>
        </p:txBody>
      </p:sp>
    </p:spTree>
    <p:extLst>
      <p:ext uri="{BB962C8B-B14F-4D97-AF65-F5344CB8AC3E}">
        <p14:creationId xmlns:p14="http://schemas.microsoft.com/office/powerpoint/2010/main" val="1489630583"/>
      </p:ext>
    </p:extLst>
  </p:cSld>
  <p:clrMapOvr>
    <a:masterClrMapping/>
  </p:clrMapOvr>
</p:sld>
</file>

<file path=ppt/slides/slide4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endParaRPr lang="en-GB"/>
          </a:p>
        </p:txBody>
      </p:sp>
      <p:sp>
        <p:nvSpPr>
          <p:cNvPr id="3" name="Content Placeholder 2"/>
          <p:cNvSpPr>
            <a:spLocks noGrp="1"/>
          </p:cNvSpPr>
          <p:nvPr>
            <p:ph idx="1"/>
          </p:nvPr>
        </p:nvSpPr>
        <p:spPr/>
        <p:txBody>
          <a:bodyPr>
            <a:normAutofit fontScale="62500" lnSpcReduction="20000"/>
          </a:bodyPr>
          <a:lstStyle/>
          <a:p>
            <a:r>
              <a:rPr lang="en-GB" dirty="0" smtClean="0"/>
              <a:t>Stage 2</a:t>
            </a:r>
          </a:p>
          <a:p>
            <a:endParaRPr lang="en-GB" dirty="0" smtClean="0"/>
          </a:p>
          <a:p>
            <a:r>
              <a:rPr lang="en-GB" dirty="0" smtClean="0"/>
              <a:t>As people start to react to the change, they may start to feel concern, anger, resentment or fear. They may resist the change actively or passively. They may feel the need to express their feelings and concerns, and vent their anger.</a:t>
            </a:r>
          </a:p>
          <a:p>
            <a:endParaRPr lang="en-GB" dirty="0" smtClean="0"/>
          </a:p>
          <a:p>
            <a:r>
              <a:rPr lang="en-GB" dirty="0" smtClean="0"/>
              <a:t>For the organization, this stage is the "danger zone." If this stage is badly managed, the organization may descend into crisis or chaos.</a:t>
            </a:r>
          </a:p>
          <a:p>
            <a:endParaRPr lang="en-GB" dirty="0" smtClean="0"/>
          </a:p>
          <a:p>
            <a:r>
              <a:rPr lang="en-GB" dirty="0" smtClean="0"/>
              <a:t>So this stage needs careful planning and preparation. As someone responsible for change, you should prepare for this stage by carefully considering the impacts and objections that people may have.</a:t>
            </a:r>
          </a:p>
          <a:p>
            <a:endParaRPr lang="en-GB" dirty="0" smtClean="0"/>
          </a:p>
          <a:p>
            <a:r>
              <a:rPr lang="en-GB" dirty="0" smtClean="0"/>
              <a:t>Make sure that you address these early with clear communication and support, and by taking action to minimize and mitigate the problems that people will experience. As the reaction to change is very personal and can be emotional, it is often impossible to </a:t>
            </a:r>
            <a:r>
              <a:rPr lang="en-GB" dirty="0" err="1" smtClean="0"/>
              <a:t>preempt</a:t>
            </a:r>
            <a:r>
              <a:rPr lang="en-GB" dirty="0" smtClean="0"/>
              <a:t> everything, so make sure that you listen and watch carefully during this stage (or have mechanisms to help you do this) so you can respond to the unexpected.</a:t>
            </a:r>
            <a:endParaRPr lang="en-GB" dirty="0"/>
          </a:p>
        </p:txBody>
      </p:sp>
    </p:spTree>
    <p:extLst>
      <p:ext uri="{BB962C8B-B14F-4D97-AF65-F5344CB8AC3E}">
        <p14:creationId xmlns:p14="http://schemas.microsoft.com/office/powerpoint/2010/main" val="2382698207"/>
      </p:ext>
    </p:extLst>
  </p:cSld>
  <p:clrMapOvr>
    <a:masterClrMapping/>
  </p:clrMapOvr>
</p:sld>
</file>

<file path=ppt/slides/slide5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endParaRPr lang="en-GB"/>
          </a:p>
        </p:txBody>
      </p:sp>
      <p:sp>
        <p:nvSpPr>
          <p:cNvPr id="3" name="Content Placeholder 2"/>
          <p:cNvSpPr>
            <a:spLocks noGrp="1"/>
          </p:cNvSpPr>
          <p:nvPr>
            <p:ph idx="1"/>
          </p:nvPr>
        </p:nvSpPr>
        <p:spPr/>
        <p:txBody>
          <a:bodyPr>
            <a:normAutofit fontScale="70000" lnSpcReduction="20000"/>
          </a:bodyPr>
          <a:lstStyle/>
          <a:p>
            <a:r>
              <a:rPr lang="en-GB" dirty="0" smtClean="0"/>
              <a:t>Stage 3</a:t>
            </a:r>
          </a:p>
          <a:p>
            <a:endParaRPr lang="en-GB" dirty="0" smtClean="0"/>
          </a:p>
          <a:p>
            <a:r>
              <a:rPr lang="en-GB" dirty="0" smtClean="0"/>
              <a:t>This is the turning point for individuals and for the organization. Once you turn the corner to stage 3, the organization starts to come out of the danger zone, and is on the way to making a success of the changes.</a:t>
            </a:r>
          </a:p>
          <a:p>
            <a:endParaRPr lang="en-GB" dirty="0" smtClean="0"/>
          </a:p>
          <a:p>
            <a:r>
              <a:rPr lang="en-GB" dirty="0" smtClean="0"/>
              <a:t>Individually, as people's acceptance grows, they'll need to test and explore what the change means. They will do this more easily if they are helped and supported to do so, even if this is a simple matter of allowing enough time for them to do so.</a:t>
            </a:r>
          </a:p>
          <a:p>
            <a:endParaRPr lang="en-GB" dirty="0" smtClean="0"/>
          </a:p>
          <a:p>
            <a:r>
              <a:rPr lang="en-GB" dirty="0" smtClean="0"/>
              <a:t>As the person managing the changes, you can lay good foundations for this stage by making sure that people are well trained, and are given early opportunities to experience what the changes will bring. Be aware that this stage is vital for learning and acceptance, and that it takes time: don't expect people to be 100 percent productive during this time. Build in the contingency time so that people can learn and explore without too much pressure.</a:t>
            </a:r>
            <a:endParaRPr lang="en-GB" dirty="0"/>
          </a:p>
        </p:txBody>
      </p:sp>
    </p:spTree>
    <p:extLst>
      <p:ext uri="{BB962C8B-B14F-4D97-AF65-F5344CB8AC3E}">
        <p14:creationId xmlns:p14="http://schemas.microsoft.com/office/powerpoint/2010/main" val="3375736625"/>
      </p:ext>
    </p:extLst>
  </p:cSld>
  <p:clrMapOvr>
    <a:masterClrMapping/>
  </p:clrMapOvr>
</p:sld>
</file>

<file path=ppt/slides/slide5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endParaRPr lang="en-GB"/>
          </a:p>
        </p:txBody>
      </p:sp>
      <p:sp>
        <p:nvSpPr>
          <p:cNvPr id="3" name="Content Placeholder 2"/>
          <p:cNvSpPr>
            <a:spLocks noGrp="1"/>
          </p:cNvSpPr>
          <p:nvPr>
            <p:ph idx="1"/>
          </p:nvPr>
        </p:nvSpPr>
        <p:spPr/>
        <p:txBody>
          <a:bodyPr>
            <a:normAutofit fontScale="77500" lnSpcReduction="20000"/>
          </a:bodyPr>
          <a:lstStyle/>
          <a:p>
            <a:r>
              <a:rPr lang="en-GB" dirty="0" smtClean="0"/>
              <a:t>Stage 4</a:t>
            </a:r>
          </a:p>
          <a:p>
            <a:endParaRPr lang="en-GB" dirty="0" smtClean="0"/>
          </a:p>
          <a:p>
            <a:r>
              <a:rPr lang="en-GB" dirty="0" smtClean="0"/>
              <a:t>This stage is the one you have been waiting for! This is where the changes start to become second nature, and people embrace the improvements to the way they work.</a:t>
            </a:r>
          </a:p>
          <a:p>
            <a:endParaRPr lang="en-GB" dirty="0" smtClean="0"/>
          </a:p>
          <a:p>
            <a:r>
              <a:rPr lang="en-GB" dirty="0" smtClean="0"/>
              <a:t>As someone managing the change, you'll finally start to see the benefits you worked so hard for. Your team or organization starts to become productive and efficient, and the positive effects of change become apparent.</a:t>
            </a:r>
          </a:p>
          <a:p>
            <a:endParaRPr lang="en-GB" dirty="0" smtClean="0"/>
          </a:p>
          <a:p>
            <a:r>
              <a:rPr lang="en-GB" dirty="0" smtClean="0"/>
              <a:t>While you are busy counting the benefits, don't forget to celebrate success! The journey may have been rocky. Certainly, it will have been at least a little uncomfortable for some people involved. But everyone deserves to share the success. What's more, by celebrating the achievement, you establish a track record of success, which will make things easier the next time change is needed.</a:t>
            </a:r>
            <a:endParaRPr lang="en-GB" dirty="0"/>
          </a:p>
        </p:txBody>
      </p:sp>
    </p:spTree>
    <p:extLst>
      <p:ext uri="{BB962C8B-B14F-4D97-AF65-F5344CB8AC3E}">
        <p14:creationId xmlns:p14="http://schemas.microsoft.com/office/powerpoint/2010/main" val="778172409"/>
      </p:ext>
    </p:extLst>
  </p:cSld>
  <p:clrMapOvr>
    <a:masterClrMapping/>
  </p:clrMapOvr>
</p:sld>
</file>

<file path=ppt/slides/slide5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Lewin's Change Management Model</a:t>
            </a:r>
            <a:br>
              <a:rPr lang="en-GB" dirty="0" smtClean="0"/>
            </a:br>
            <a:r>
              <a:rPr lang="en-GB" dirty="0" smtClean="0"/>
              <a:t>Understanding the Three Stages of Change</a:t>
            </a:r>
            <a:endParaRPr lang="en-GB" dirty="0"/>
          </a:p>
        </p:txBody>
      </p:sp>
      <p:sp>
        <p:nvSpPr>
          <p:cNvPr id="3" name="Content Placeholder 2"/>
          <p:cNvSpPr>
            <a:spLocks noGrp="1"/>
          </p:cNvSpPr>
          <p:nvPr>
            <p:ph idx="1"/>
          </p:nvPr>
        </p:nvSpPr>
        <p:spPr/>
        <p:txBody>
          <a:bodyPr/>
          <a:lstStyle/>
          <a:p>
            <a:r>
              <a:rPr lang="en-GB" dirty="0" smtClean="0"/>
              <a:t>Video</a:t>
            </a:r>
          </a:p>
          <a:p>
            <a:r>
              <a:rPr lang="en-GB" dirty="0" smtClean="0"/>
              <a:t>https://www.mindtools.com/pages/article/newPPM_94.htm</a:t>
            </a:r>
            <a:endParaRPr lang="en-GB" dirty="0"/>
          </a:p>
        </p:txBody>
      </p:sp>
    </p:spTree>
    <p:extLst>
      <p:ext uri="{BB962C8B-B14F-4D97-AF65-F5344CB8AC3E}">
        <p14:creationId xmlns:p14="http://schemas.microsoft.com/office/powerpoint/2010/main" val="904539993"/>
      </p:ext>
    </p:extLst>
  </p:cSld>
  <p:clrMapOvr>
    <a:masterClrMapping/>
  </p:clrMapOvr>
</p:sld>
</file>

<file path=ppt/slides/slide5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endParaRPr lang="en-GB"/>
          </a:p>
        </p:txBody>
      </p:sp>
      <p:sp>
        <p:nvSpPr>
          <p:cNvPr id="3" name="Content Placeholder 2"/>
          <p:cNvSpPr>
            <a:spLocks noGrp="1"/>
          </p:cNvSpPr>
          <p:nvPr>
            <p:ph idx="1"/>
          </p:nvPr>
        </p:nvSpPr>
        <p:spPr/>
        <p:txBody>
          <a:bodyPr>
            <a:normAutofit fontScale="92500"/>
          </a:bodyPr>
          <a:lstStyle/>
          <a:p>
            <a:r>
              <a:rPr lang="en-GB" dirty="0" smtClean="0"/>
              <a:t>Change is a common thread that runs through all businesses regardless of size, industry and age. Our world is changing fast and, as such, organizations must change quickly too. Organizations that handle change well thrive, whilst those that do not may struggle to survive. </a:t>
            </a:r>
          </a:p>
          <a:p>
            <a:endParaRPr lang="en-GB" dirty="0" smtClean="0"/>
          </a:p>
          <a:p>
            <a:r>
              <a:rPr lang="en-GB" dirty="0" smtClean="0"/>
              <a:t>The concept of "change management" is a familiar one in most businesses today. But how businesses manage change (and how successful they are at it) varies enormously depending on the nature of the business, the change and the people involved. And a key part of this depends on how far people within it understand the change process.</a:t>
            </a:r>
            <a:endParaRPr lang="en-GB" dirty="0"/>
          </a:p>
        </p:txBody>
      </p:sp>
    </p:spTree>
    <p:extLst>
      <p:ext uri="{BB962C8B-B14F-4D97-AF65-F5344CB8AC3E}">
        <p14:creationId xmlns:p14="http://schemas.microsoft.com/office/powerpoint/2010/main" val="2134202865"/>
      </p:ext>
    </p:extLst>
  </p:cSld>
  <p:clrMapOvr>
    <a:masterClrMapping/>
  </p:clrMapOvr>
</p:sld>
</file>

<file path=ppt/slides/slide5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endParaRPr lang="en-GB"/>
          </a:p>
        </p:txBody>
      </p:sp>
      <p:sp>
        <p:nvSpPr>
          <p:cNvPr id="3" name="Content Placeholder 2"/>
          <p:cNvSpPr>
            <a:spLocks noGrp="1"/>
          </p:cNvSpPr>
          <p:nvPr>
            <p:ph idx="1"/>
          </p:nvPr>
        </p:nvSpPr>
        <p:spPr/>
        <p:txBody>
          <a:bodyPr/>
          <a:lstStyle/>
          <a:p>
            <a:r>
              <a:rPr lang="en-GB" dirty="0" smtClean="0"/>
              <a:t>One of the cornerstone models for understanding organizational change was developed by Kurt Lewin back in the 1940s, and still holds true today. His model is known as Unfreeze – Change – Refreeze, refers to the three-stage process of change he describes. Lewin, a physicist as well as social scientist, explained organizational change using the analogy of changing the shape of a block of ice.</a:t>
            </a:r>
            <a:endParaRPr lang="en-GB" dirty="0"/>
          </a:p>
        </p:txBody>
      </p:sp>
    </p:spTree>
    <p:extLst>
      <p:ext uri="{BB962C8B-B14F-4D97-AF65-F5344CB8AC3E}">
        <p14:creationId xmlns:p14="http://schemas.microsoft.com/office/powerpoint/2010/main" val="160248596"/>
      </p:ext>
    </p:extLst>
  </p:cSld>
  <p:clrMapOvr>
    <a:masterClrMapping/>
  </p:clrMapOvr>
</p:sld>
</file>

<file path=ppt/slides/slide5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Understanding Lewin's Change Management Model</a:t>
            </a:r>
            <a:endParaRPr lang="en-GB" dirty="0"/>
          </a:p>
        </p:txBody>
      </p:sp>
      <p:pic>
        <p:nvPicPr>
          <p:cNvPr id="3074" name="Picture 2" descr="Lewin's Change Model: Unfreeze, Change, Refreeze"/>
          <p:cNvPicPr>
            <a:picLocks noGrp="1" noChangeAspect="1" noChangeArrowheads="1"/>
          </p:cNvPicPr>
          <p:nvPr>
            <p:ph idx="1"/>
          </p:nvPr>
        </p:nvPicPr>
        <p:blipFill>
          <a:blip r:embed="rId2">
            <a:extLst>
              <a:ext uri="{28A0092B-C50C-407E-A947-70E740481C1C}">
                <a14:useLocalDpi xmlns:a14="http://schemas.microsoft.com/office/drawing/2010/main" val="0"/>
              </a:ext>
            </a:extLst>
          </a:blip>
          <a:srcRect/>
          <a:stretch>
            <a:fillRect/>
          </a:stretch>
        </p:blipFill>
        <p:spPr bwMode="auto">
          <a:xfrm>
            <a:off x="7641771" y="4276159"/>
            <a:ext cx="3810000" cy="1257300"/>
          </a:xfrm>
          <a:prstGeom prst="rect">
            <a:avLst/>
          </a:prstGeom>
          <a:noFill/>
          <a:extLst>
            <a:ext uri="{909E8E84-426E-40DD-AFC4-6F175D3DCCD1}">
              <a14:hiddenFill xmlns:a14="http://schemas.microsoft.com/office/drawing/2010/main">
                <a:solidFill>
                  <a:srgbClr val="FFFFFF"/>
                </a:solidFill>
              </a14:hiddenFill>
            </a:ext>
          </a:extLst>
        </p:spPr>
      </p:pic>
      <p:sp>
        <p:nvSpPr>
          <p:cNvPr id="4" name="Rectangle 3"/>
          <p:cNvSpPr/>
          <p:nvPr/>
        </p:nvSpPr>
        <p:spPr>
          <a:xfrm>
            <a:off x="631371" y="2211364"/>
            <a:ext cx="6096000" cy="1477328"/>
          </a:xfrm>
          <a:prstGeom prst="rect">
            <a:avLst/>
          </a:prstGeom>
        </p:spPr>
        <p:txBody>
          <a:bodyPr>
            <a:spAutoFit/>
          </a:bodyPr>
          <a:lstStyle/>
          <a:p>
            <a:r>
              <a:rPr lang="en-GB" dirty="0" smtClean="0"/>
              <a:t>If you have a large cube of ice, but realize that what you want is a cone of ice, what do you do? First you must melt the ice to make it amenable to change (unfreeze). Then you must </a:t>
            </a:r>
            <a:r>
              <a:rPr lang="en-GB" dirty="0" err="1" smtClean="0"/>
              <a:t>mold</a:t>
            </a:r>
            <a:r>
              <a:rPr lang="en-GB" dirty="0" smtClean="0"/>
              <a:t> the iced water into the shape you want (change). Finally, you must solidify the new shape (refreeze).</a:t>
            </a:r>
            <a:endParaRPr lang="en-GB" dirty="0"/>
          </a:p>
        </p:txBody>
      </p:sp>
    </p:spTree>
    <p:extLst>
      <p:ext uri="{BB962C8B-B14F-4D97-AF65-F5344CB8AC3E}">
        <p14:creationId xmlns:p14="http://schemas.microsoft.com/office/powerpoint/2010/main" val="4248347204"/>
      </p:ext>
    </p:extLst>
  </p:cSld>
  <p:clrMapOvr>
    <a:masterClrMapping/>
  </p:clrMapOvr>
</p:sld>
</file>

<file path=ppt/slides/slide5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endParaRPr lang="en-GB"/>
          </a:p>
        </p:txBody>
      </p:sp>
      <p:sp>
        <p:nvSpPr>
          <p:cNvPr id="3" name="Content Placeholder 2"/>
          <p:cNvSpPr>
            <a:spLocks noGrp="1"/>
          </p:cNvSpPr>
          <p:nvPr>
            <p:ph idx="1"/>
          </p:nvPr>
        </p:nvSpPr>
        <p:spPr/>
        <p:txBody>
          <a:bodyPr>
            <a:normAutofit lnSpcReduction="10000"/>
          </a:bodyPr>
          <a:lstStyle/>
          <a:p>
            <a:r>
              <a:rPr lang="en-GB" dirty="0" smtClean="0"/>
              <a:t>By looking at change as process with distinct stages, you can prepare yourself for what is coming and make a plan to manage the transition – looking before you leap, so to speak. All too often, people go into change blindly, causing much unnecessary turmoil and chaos.</a:t>
            </a:r>
          </a:p>
          <a:p>
            <a:endParaRPr lang="en-GB" dirty="0" smtClean="0"/>
          </a:p>
          <a:p>
            <a:r>
              <a:rPr lang="en-GB" dirty="0" smtClean="0"/>
              <a:t>To begin any successful change process, you must first start by understanding why the change must take place. As Lewin put it, "Motivation for change must be generated before change can occur. One must be helped to re-examine many cherished assumptions about oneself and one's relations to others." This is the unfreezing stage from which change begins.</a:t>
            </a:r>
            <a:endParaRPr lang="en-GB" dirty="0"/>
          </a:p>
        </p:txBody>
      </p:sp>
    </p:spTree>
    <p:extLst>
      <p:ext uri="{BB962C8B-B14F-4D97-AF65-F5344CB8AC3E}">
        <p14:creationId xmlns:p14="http://schemas.microsoft.com/office/powerpoint/2010/main" val="3310236055"/>
      </p:ext>
    </p:extLst>
  </p:cSld>
  <p:clrMapOvr>
    <a:masterClrMapping/>
  </p:clrMapOvr>
</p:sld>
</file>

<file path=ppt/slides/slide5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endParaRPr lang="en-GB"/>
          </a:p>
        </p:txBody>
      </p:sp>
      <p:sp>
        <p:nvSpPr>
          <p:cNvPr id="3" name="Content Placeholder 2"/>
          <p:cNvSpPr>
            <a:spLocks noGrp="1"/>
          </p:cNvSpPr>
          <p:nvPr>
            <p:ph idx="1"/>
          </p:nvPr>
        </p:nvSpPr>
        <p:spPr/>
        <p:txBody>
          <a:bodyPr>
            <a:normAutofit fontScale="47500" lnSpcReduction="20000"/>
          </a:bodyPr>
          <a:lstStyle/>
          <a:p>
            <a:r>
              <a:rPr lang="en-GB" dirty="0" smtClean="0"/>
              <a:t>Unfreeze</a:t>
            </a:r>
          </a:p>
          <a:p>
            <a:endParaRPr lang="en-GB" dirty="0" smtClean="0"/>
          </a:p>
          <a:p>
            <a:r>
              <a:rPr lang="en-GB" dirty="0" smtClean="0"/>
              <a:t>This first stage of change involves preparing the organization to accept that change is necessary, which involves break down the existing status quo before you can build up a new way of operating.</a:t>
            </a:r>
          </a:p>
          <a:p>
            <a:endParaRPr lang="en-GB" dirty="0" smtClean="0"/>
          </a:p>
          <a:p>
            <a:r>
              <a:rPr lang="en-GB" dirty="0" smtClean="0"/>
              <a:t>Key to this is developing a compelling message showing why the existing way of doing things cannot continue. This is easiest to frame when you can point to declining sales figures, poor financial results, worrying customer satisfaction surveys, or suchlike: These show that things have to change in a way that everyone can understand.</a:t>
            </a:r>
          </a:p>
          <a:p>
            <a:endParaRPr lang="en-GB" dirty="0" smtClean="0"/>
          </a:p>
          <a:p>
            <a:r>
              <a:rPr lang="en-GB" dirty="0" smtClean="0"/>
              <a:t>To prepare the organization successfully, you need to start at its core – you need to challenge the beliefs, values, attitudes, and </a:t>
            </a:r>
            <a:r>
              <a:rPr lang="en-GB" dirty="0" err="1" smtClean="0"/>
              <a:t>behaviors</a:t>
            </a:r>
            <a:r>
              <a:rPr lang="en-GB" dirty="0" smtClean="0"/>
              <a:t> that currently define it. Using the analogy of a building, you must examine and be prepared to change the existing foundations as they might not support add-on storeys; unless this is done, the whole building may risk collapse.</a:t>
            </a:r>
          </a:p>
          <a:p>
            <a:endParaRPr lang="en-GB" dirty="0" smtClean="0"/>
          </a:p>
          <a:p>
            <a:r>
              <a:rPr lang="en-GB" dirty="0" smtClean="0"/>
              <a:t>This first part of the change process is usually the most difficult and stressful. When you start cutting down the "way things are done", you put everyone and everything off balance. You may evoke strong reactions in people, and that's exactly what needs to done.</a:t>
            </a:r>
          </a:p>
          <a:p>
            <a:endParaRPr lang="en-GB" dirty="0" smtClean="0"/>
          </a:p>
          <a:p>
            <a:r>
              <a:rPr lang="en-GB" dirty="0" smtClean="0"/>
              <a:t>By forcing the organization to re-examine its core, you effectively create a (controlled) crisis, which in turn can build a strong motivation to seek out a new equilibrium. Without this motivation, you won't get the buy-in and participation necessary to effect any meaningful change.</a:t>
            </a:r>
            <a:endParaRPr lang="en-GB" dirty="0"/>
          </a:p>
        </p:txBody>
      </p:sp>
    </p:spTree>
    <p:extLst>
      <p:ext uri="{BB962C8B-B14F-4D97-AF65-F5344CB8AC3E}">
        <p14:creationId xmlns:p14="http://schemas.microsoft.com/office/powerpoint/2010/main" val="2735431785"/>
      </p:ext>
    </p:extLst>
  </p:cSld>
  <p:clrMapOvr>
    <a:masterClrMapping/>
  </p:clrMapOvr>
</p:sld>
</file>

<file path=ppt/slides/slide5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endParaRPr lang="en-GB"/>
          </a:p>
        </p:txBody>
      </p:sp>
      <p:sp>
        <p:nvSpPr>
          <p:cNvPr id="3" name="Content Placeholder 2"/>
          <p:cNvSpPr>
            <a:spLocks noGrp="1"/>
          </p:cNvSpPr>
          <p:nvPr>
            <p:ph idx="1"/>
          </p:nvPr>
        </p:nvSpPr>
        <p:spPr/>
        <p:txBody>
          <a:bodyPr>
            <a:normAutofit fontScale="70000" lnSpcReduction="20000"/>
          </a:bodyPr>
          <a:lstStyle/>
          <a:p>
            <a:r>
              <a:rPr lang="en-GB" dirty="0" smtClean="0"/>
              <a:t>Change</a:t>
            </a:r>
          </a:p>
          <a:p>
            <a:endParaRPr lang="en-GB" dirty="0" smtClean="0"/>
          </a:p>
          <a:p>
            <a:r>
              <a:rPr lang="en-GB" dirty="0" smtClean="0"/>
              <a:t>After the uncertainty created in the unfreeze stage, the change stage is where people begin to resolve their uncertainty and look for new ways to do things. People start to believe and act in ways that support the new direction.</a:t>
            </a:r>
          </a:p>
          <a:p>
            <a:endParaRPr lang="en-GB" dirty="0" smtClean="0"/>
          </a:p>
          <a:p>
            <a:r>
              <a:rPr lang="en-GB" dirty="0" smtClean="0"/>
              <a:t>The transition from unfreeze to change does not happen overnight: People take time to embrace the new direction and participate proactively in the change. A related change model, the Change Curve Add to My Personal Learning Plan, focuses on the specific issue of personal transitions in a changing environment and is useful for understanding this specific aspect in more detail.</a:t>
            </a:r>
          </a:p>
          <a:p>
            <a:endParaRPr lang="en-GB" dirty="0" smtClean="0"/>
          </a:p>
          <a:p>
            <a:r>
              <a:rPr lang="en-GB" dirty="0" smtClean="0"/>
              <a:t>In order to accept the change and contribute to making the change successful, people need to understand how the changes will benefit them. Not everyone will fall in line just because the change is necessary and will benefit the company. This is a common assumption and pitfall that should be avoided.</a:t>
            </a:r>
            <a:endParaRPr lang="en-GB" dirty="0"/>
          </a:p>
        </p:txBody>
      </p:sp>
    </p:spTree>
    <p:extLst>
      <p:ext uri="{BB962C8B-B14F-4D97-AF65-F5344CB8AC3E}">
        <p14:creationId xmlns:p14="http://schemas.microsoft.com/office/powerpoint/2010/main" val="544658826"/>
      </p:ext>
    </p:extLst>
  </p:cSld>
  <p:clrMapOvr>
    <a:masterClrMapping/>
  </p:clrMapOvr>
</p:sld>
</file>

<file path=ppt/slides/slide5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endParaRPr lang="en-GB"/>
          </a:p>
        </p:txBody>
      </p:sp>
      <p:sp>
        <p:nvSpPr>
          <p:cNvPr id="3" name="Content Placeholder 2"/>
          <p:cNvSpPr>
            <a:spLocks noGrp="1"/>
          </p:cNvSpPr>
          <p:nvPr>
            <p:ph idx="1"/>
          </p:nvPr>
        </p:nvSpPr>
        <p:spPr/>
        <p:txBody>
          <a:bodyPr>
            <a:normAutofit fontScale="92500"/>
          </a:bodyPr>
          <a:lstStyle/>
          <a:p>
            <a:r>
              <a:rPr lang="en-GB" dirty="0" smtClean="0"/>
              <a:t>Tip:</a:t>
            </a:r>
          </a:p>
          <a:p>
            <a:endParaRPr lang="en-GB" dirty="0" smtClean="0"/>
          </a:p>
          <a:p>
            <a:r>
              <a:rPr lang="en-GB" dirty="0" smtClean="0"/>
              <a:t>Unfortunately, some people will genuinely be harmed by change, particularly those who benefit strongly from the status quo. Others may take a long time to recognize the benefits that change brings. You need Time and communication are the two keys to success for the changes to occur. People need time to understand the changes and they also need to feel highly connected to the organization throughout the transition period. When you are managing change, this can require a great deal of time and effort and hands-on management is usually the best approach.to foresee and manage these situations.</a:t>
            </a:r>
            <a:endParaRPr lang="en-GB" dirty="0"/>
          </a:p>
        </p:txBody>
      </p:sp>
    </p:spTree>
    <p:extLst>
      <p:ext uri="{BB962C8B-B14F-4D97-AF65-F5344CB8AC3E}">
        <p14:creationId xmlns:p14="http://schemas.microsoft.com/office/powerpoint/2010/main" val="456364502"/>
      </p:ext>
    </p:extLst>
  </p:cSld>
  <p:clrMapOvr>
    <a:masterClrMapping/>
  </p:clrMapOvr>
</p:sld>
</file>

<file path=ppt/slides/slide6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endParaRPr lang="en-GB"/>
          </a:p>
        </p:txBody>
      </p:sp>
      <p:sp>
        <p:nvSpPr>
          <p:cNvPr id="3" name="Content Placeholder 2"/>
          <p:cNvSpPr>
            <a:spLocks noGrp="1"/>
          </p:cNvSpPr>
          <p:nvPr>
            <p:ph idx="1"/>
          </p:nvPr>
        </p:nvSpPr>
        <p:spPr/>
        <p:txBody>
          <a:bodyPr>
            <a:normAutofit lnSpcReduction="10000"/>
          </a:bodyPr>
          <a:lstStyle/>
          <a:p>
            <a:r>
              <a:rPr lang="en-GB" dirty="0" smtClean="0"/>
              <a:t>Refreeze</a:t>
            </a:r>
          </a:p>
          <a:p>
            <a:endParaRPr lang="en-GB" dirty="0" smtClean="0"/>
          </a:p>
          <a:p>
            <a:r>
              <a:rPr lang="en-GB" dirty="0" smtClean="0"/>
              <a:t>When the changes are taking shape and people have embraced the new ways of working, the organization is ready to refreeze. The outward signs of the refreeze are a stable organization chart, consistent job descriptions, and so on. The refreeze stage also needs to help people and the organization internalize or institutionalize the changes. This means making sure that the changes are used all the time; and that they are incorporated into everyday business. With a new sense of stability, employees feel confident and comfortable with the new ways of working.</a:t>
            </a:r>
            <a:endParaRPr lang="en-GB" dirty="0"/>
          </a:p>
        </p:txBody>
      </p:sp>
    </p:spTree>
    <p:extLst>
      <p:ext uri="{BB962C8B-B14F-4D97-AF65-F5344CB8AC3E}">
        <p14:creationId xmlns:p14="http://schemas.microsoft.com/office/powerpoint/2010/main" val="3957185207"/>
      </p:ext>
    </p:extLst>
  </p:cSld>
  <p:clrMapOvr>
    <a:masterClrMapping/>
  </p:clrMapOvr>
</p:sld>
</file>

<file path=ppt/slides/slide6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endParaRPr lang="en-GB"/>
          </a:p>
        </p:txBody>
      </p:sp>
      <p:sp>
        <p:nvSpPr>
          <p:cNvPr id="3" name="Content Placeholder 2"/>
          <p:cNvSpPr>
            <a:spLocks noGrp="1"/>
          </p:cNvSpPr>
          <p:nvPr>
            <p:ph idx="1"/>
          </p:nvPr>
        </p:nvSpPr>
        <p:spPr/>
        <p:txBody>
          <a:bodyPr>
            <a:normAutofit fontScale="85000" lnSpcReduction="10000"/>
          </a:bodyPr>
          <a:lstStyle/>
          <a:p>
            <a:r>
              <a:rPr lang="en-GB" dirty="0" smtClean="0"/>
              <a:t>The rationale for creating a new sense of stability in our every changing world is often questioned. Even though change is a constant in many organizations, this refreezing stage is still important. Without it, employees get caught in a transition trap where they aren't sure how things should be done, so nothing ever gets done to full capacity. In the absence of a new frozen state, it is very difficult to tackle the next change initiative effectively. How do you go about convincing people that something needs changing if you haven't allowed the most recent changes to sink in? Change will be perceived as change for change's sake, and the motivation required to implement new changes simply won't be there.</a:t>
            </a:r>
          </a:p>
          <a:p>
            <a:endParaRPr lang="en-GB" dirty="0" smtClean="0"/>
          </a:p>
          <a:p>
            <a:r>
              <a:rPr lang="en-GB" dirty="0" smtClean="0"/>
              <a:t>As part of the Refreezing process, make sure that you celebrate the success of the change – this helps people to find closure, thanks them for enduring a painful time, and helps them believe that future change will be successful.</a:t>
            </a:r>
            <a:endParaRPr lang="en-GB" dirty="0"/>
          </a:p>
        </p:txBody>
      </p:sp>
    </p:spTree>
    <p:extLst>
      <p:ext uri="{BB962C8B-B14F-4D97-AF65-F5344CB8AC3E}">
        <p14:creationId xmlns:p14="http://schemas.microsoft.com/office/powerpoint/2010/main" val="1911084794"/>
      </p:ext>
    </p:extLst>
  </p:cSld>
  <p:clrMapOvr>
    <a:masterClrMapping/>
  </p:clrMapOvr>
</p:sld>
</file>

<file path=ppt/slides/slide6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GB" dirty="0" smtClean="0"/>
              <a:t>Practical Steps for Using the Framework</a:t>
            </a:r>
            <a:br>
              <a:rPr lang="en-GB" dirty="0" smtClean="0"/>
            </a:br>
            <a:r>
              <a:rPr lang="en-GB" dirty="0" smtClean="0"/>
              <a:t/>
            </a:r>
            <a:br>
              <a:rPr lang="en-GB" dirty="0" smtClean="0"/>
            </a:br>
            <a:r>
              <a:rPr lang="en-GB" dirty="0" smtClean="0"/>
              <a:t>Unfreeze</a:t>
            </a:r>
            <a:endParaRPr lang="en-GB" dirty="0"/>
          </a:p>
        </p:txBody>
      </p:sp>
      <p:sp>
        <p:nvSpPr>
          <p:cNvPr id="3" name="Content Placeholder 2"/>
          <p:cNvSpPr>
            <a:spLocks noGrp="1"/>
          </p:cNvSpPr>
          <p:nvPr>
            <p:ph idx="1"/>
          </p:nvPr>
        </p:nvSpPr>
        <p:spPr/>
        <p:txBody>
          <a:bodyPr>
            <a:normAutofit fontScale="40000" lnSpcReduction="20000"/>
          </a:bodyPr>
          <a:lstStyle/>
          <a:p>
            <a:r>
              <a:rPr lang="en-GB" dirty="0" smtClean="0"/>
              <a:t>Determine what needs to change.</a:t>
            </a:r>
          </a:p>
          <a:p>
            <a:endParaRPr lang="en-GB" dirty="0" smtClean="0"/>
          </a:p>
          <a:p>
            <a:r>
              <a:rPr lang="en-GB" dirty="0" smtClean="0"/>
              <a:t>Survey the organization to understand the current state.</a:t>
            </a:r>
          </a:p>
          <a:p>
            <a:r>
              <a:rPr lang="en-GB" dirty="0" smtClean="0"/>
              <a:t>Understand why change has to take place.</a:t>
            </a:r>
          </a:p>
          <a:p>
            <a:r>
              <a:rPr lang="en-GB" dirty="0" smtClean="0"/>
              <a:t>2. Ensure there is strong support from upper management.</a:t>
            </a:r>
          </a:p>
          <a:p>
            <a:endParaRPr lang="en-GB" dirty="0" smtClean="0"/>
          </a:p>
          <a:p>
            <a:r>
              <a:rPr lang="en-GB" dirty="0" smtClean="0"/>
              <a:t>Use Stakeholder Analysis Add to My Personal Learning Plan and Stakeholder Management Add to My Personal Learning Plan to identify and win the support of key people within the organization.</a:t>
            </a:r>
          </a:p>
          <a:p>
            <a:r>
              <a:rPr lang="en-GB" dirty="0" smtClean="0"/>
              <a:t>Frame the issue as one of organization-wide importance.</a:t>
            </a:r>
          </a:p>
          <a:p>
            <a:r>
              <a:rPr lang="en-GB" dirty="0" smtClean="0"/>
              <a:t>3. Create the need for change.</a:t>
            </a:r>
          </a:p>
          <a:p>
            <a:endParaRPr lang="en-GB" dirty="0" smtClean="0"/>
          </a:p>
          <a:p>
            <a:r>
              <a:rPr lang="en-GB" dirty="0" smtClean="0"/>
              <a:t>Create a compelling message as to why change has to occur.</a:t>
            </a:r>
          </a:p>
          <a:p>
            <a:r>
              <a:rPr lang="en-GB" dirty="0" smtClean="0"/>
              <a:t>Use your vision and strategy as supporting evidence.</a:t>
            </a:r>
          </a:p>
          <a:p>
            <a:r>
              <a:rPr lang="en-GB" dirty="0" smtClean="0"/>
              <a:t>Communicate the vision in terms of the change required.</a:t>
            </a:r>
          </a:p>
          <a:p>
            <a:r>
              <a:rPr lang="en-GB" dirty="0" smtClean="0"/>
              <a:t>Emphasize the "why".</a:t>
            </a:r>
          </a:p>
          <a:p>
            <a:r>
              <a:rPr lang="en-GB" dirty="0" smtClean="0"/>
              <a:t>4. Manage and understand the doubts and concerns.</a:t>
            </a:r>
          </a:p>
          <a:p>
            <a:endParaRPr lang="en-GB" dirty="0" smtClean="0"/>
          </a:p>
          <a:p>
            <a:r>
              <a:rPr lang="en-GB" dirty="0" smtClean="0"/>
              <a:t>Remain open to employee concerns and address in terms of the need to change.</a:t>
            </a:r>
            <a:endParaRPr lang="en-GB" dirty="0"/>
          </a:p>
        </p:txBody>
      </p:sp>
    </p:spTree>
    <p:extLst>
      <p:ext uri="{BB962C8B-B14F-4D97-AF65-F5344CB8AC3E}">
        <p14:creationId xmlns:p14="http://schemas.microsoft.com/office/powerpoint/2010/main" val="1204444279"/>
      </p:ext>
    </p:extLst>
  </p:cSld>
  <p:clrMapOvr>
    <a:masterClrMapping/>
  </p:clrMapOvr>
</p:sld>
</file>

<file path=ppt/slides/slide6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endParaRPr lang="en-GB"/>
          </a:p>
        </p:txBody>
      </p:sp>
      <p:sp>
        <p:nvSpPr>
          <p:cNvPr id="3" name="Content Placeholder 2"/>
          <p:cNvSpPr>
            <a:spLocks noGrp="1"/>
          </p:cNvSpPr>
          <p:nvPr>
            <p:ph idx="1"/>
          </p:nvPr>
        </p:nvSpPr>
        <p:spPr/>
        <p:txBody>
          <a:bodyPr>
            <a:normAutofit fontScale="25000" lnSpcReduction="20000"/>
          </a:bodyPr>
          <a:lstStyle/>
          <a:p>
            <a:r>
              <a:rPr lang="en-GB" dirty="0" smtClean="0"/>
              <a:t>Change</a:t>
            </a:r>
          </a:p>
          <a:p>
            <a:endParaRPr lang="en-GB" dirty="0" smtClean="0"/>
          </a:p>
          <a:p>
            <a:r>
              <a:rPr lang="en-GB" dirty="0" smtClean="0"/>
              <a:t>1. Communicate often.</a:t>
            </a:r>
          </a:p>
          <a:p>
            <a:endParaRPr lang="en-GB" dirty="0" smtClean="0"/>
          </a:p>
          <a:p>
            <a:r>
              <a:rPr lang="en-GB" dirty="0" smtClean="0"/>
              <a:t>Do so throughout the planning and implementation of the changes.</a:t>
            </a:r>
          </a:p>
          <a:p>
            <a:r>
              <a:rPr lang="en-GB" dirty="0" smtClean="0"/>
              <a:t>Describe the benefits.</a:t>
            </a:r>
          </a:p>
          <a:p>
            <a:r>
              <a:rPr lang="en-GB" dirty="0" smtClean="0"/>
              <a:t>Explain exactly the how the changes will effect everyone.</a:t>
            </a:r>
          </a:p>
          <a:p>
            <a:r>
              <a:rPr lang="en-GB" dirty="0" smtClean="0"/>
              <a:t>Prepare everyone for what is coming.</a:t>
            </a:r>
          </a:p>
          <a:p>
            <a:r>
              <a:rPr lang="en-GB" dirty="0" smtClean="0"/>
              <a:t>2. Dispel </a:t>
            </a:r>
            <a:r>
              <a:rPr lang="en-GB" dirty="0" err="1" smtClean="0"/>
              <a:t>rumors</a:t>
            </a:r>
            <a:r>
              <a:rPr lang="en-GB" dirty="0" smtClean="0"/>
              <a:t>.</a:t>
            </a:r>
          </a:p>
          <a:p>
            <a:endParaRPr lang="en-GB" dirty="0" smtClean="0"/>
          </a:p>
          <a:p>
            <a:r>
              <a:rPr lang="en-GB" dirty="0" smtClean="0"/>
              <a:t>Answer questions openly and honestly.</a:t>
            </a:r>
          </a:p>
          <a:p>
            <a:r>
              <a:rPr lang="en-GB" dirty="0" smtClean="0"/>
              <a:t>Deal with problems immediately.</a:t>
            </a:r>
          </a:p>
          <a:p>
            <a:r>
              <a:rPr lang="en-GB" dirty="0" smtClean="0"/>
              <a:t>Relate the need for change back to operational necessities.</a:t>
            </a:r>
          </a:p>
          <a:p>
            <a:r>
              <a:rPr lang="en-GB" dirty="0" smtClean="0"/>
              <a:t>3. Empower action.</a:t>
            </a:r>
          </a:p>
          <a:p>
            <a:endParaRPr lang="en-GB" dirty="0" smtClean="0"/>
          </a:p>
          <a:p>
            <a:r>
              <a:rPr lang="en-GB" dirty="0" smtClean="0"/>
              <a:t>Provide lots of opportunity for employee involvement.</a:t>
            </a:r>
          </a:p>
          <a:p>
            <a:r>
              <a:rPr lang="en-GB" dirty="0" smtClean="0"/>
              <a:t>Have line managers provide day-to-day direction.</a:t>
            </a:r>
          </a:p>
          <a:p>
            <a:r>
              <a:rPr lang="en-GB" dirty="0" smtClean="0"/>
              <a:t>4. Involve people in the process.</a:t>
            </a:r>
          </a:p>
          <a:p>
            <a:endParaRPr lang="en-GB" dirty="0" smtClean="0"/>
          </a:p>
          <a:p>
            <a:r>
              <a:rPr lang="en-GB" dirty="0" smtClean="0"/>
              <a:t>Generate short-term wins to reinforce the change.</a:t>
            </a:r>
          </a:p>
          <a:p>
            <a:r>
              <a:rPr lang="en-GB" dirty="0" smtClean="0"/>
              <a:t>Negotiate with external stakeholders as necessary (such as employee organizations).</a:t>
            </a:r>
            <a:endParaRPr lang="en-GB" dirty="0"/>
          </a:p>
        </p:txBody>
      </p:sp>
    </p:spTree>
    <p:extLst>
      <p:ext uri="{BB962C8B-B14F-4D97-AF65-F5344CB8AC3E}">
        <p14:creationId xmlns:p14="http://schemas.microsoft.com/office/powerpoint/2010/main" val="1785902998"/>
      </p:ext>
    </p:extLst>
  </p:cSld>
  <p:clrMapOvr>
    <a:masterClrMapping/>
  </p:clrMapOvr>
</p:sld>
</file>

<file path=ppt/slides/slide6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endParaRPr lang="en-GB"/>
          </a:p>
        </p:txBody>
      </p:sp>
      <p:sp>
        <p:nvSpPr>
          <p:cNvPr id="3" name="Content Placeholder 2"/>
          <p:cNvSpPr>
            <a:spLocks noGrp="1"/>
          </p:cNvSpPr>
          <p:nvPr>
            <p:ph idx="1"/>
          </p:nvPr>
        </p:nvSpPr>
        <p:spPr/>
        <p:txBody>
          <a:bodyPr>
            <a:normAutofit fontScale="47500" lnSpcReduction="20000"/>
          </a:bodyPr>
          <a:lstStyle/>
          <a:p>
            <a:r>
              <a:rPr lang="en-GB" dirty="0" smtClean="0"/>
              <a:t>Refreeze</a:t>
            </a:r>
          </a:p>
          <a:p>
            <a:endParaRPr lang="en-GB" dirty="0" smtClean="0"/>
          </a:p>
          <a:p>
            <a:r>
              <a:rPr lang="en-GB" dirty="0" smtClean="0"/>
              <a:t>1. Anchor the changes into the culture.</a:t>
            </a:r>
          </a:p>
          <a:p>
            <a:endParaRPr lang="en-GB" dirty="0" smtClean="0"/>
          </a:p>
          <a:p>
            <a:r>
              <a:rPr lang="en-GB" dirty="0" smtClean="0"/>
              <a:t>Identity what supports the change.</a:t>
            </a:r>
          </a:p>
          <a:p>
            <a:r>
              <a:rPr lang="en-GB" dirty="0" smtClean="0"/>
              <a:t>Identify barriers to sustaining change.</a:t>
            </a:r>
          </a:p>
          <a:p>
            <a:r>
              <a:rPr lang="en-GB" dirty="0" smtClean="0"/>
              <a:t>2. Develop ways to sustain the change.</a:t>
            </a:r>
          </a:p>
          <a:p>
            <a:endParaRPr lang="en-GB" dirty="0" smtClean="0"/>
          </a:p>
          <a:p>
            <a:r>
              <a:rPr lang="en-GB" dirty="0" smtClean="0"/>
              <a:t>Ensure leadership support.</a:t>
            </a:r>
          </a:p>
          <a:p>
            <a:r>
              <a:rPr lang="en-GB" dirty="0" smtClean="0"/>
              <a:t>Create a reward system.</a:t>
            </a:r>
          </a:p>
          <a:p>
            <a:r>
              <a:rPr lang="en-GB" dirty="0" smtClean="0"/>
              <a:t>Establish feedback systems.</a:t>
            </a:r>
          </a:p>
          <a:p>
            <a:r>
              <a:rPr lang="en-GB" dirty="0" smtClean="0"/>
              <a:t>Adapt the organizational structure as necessary.</a:t>
            </a:r>
          </a:p>
          <a:p>
            <a:r>
              <a:rPr lang="en-GB" dirty="0" smtClean="0"/>
              <a:t>3. Provide support and training.</a:t>
            </a:r>
          </a:p>
          <a:p>
            <a:endParaRPr lang="en-GB" dirty="0" smtClean="0"/>
          </a:p>
          <a:p>
            <a:r>
              <a:rPr lang="en-GB" dirty="0" smtClean="0"/>
              <a:t>Keep everyone informed and supported.</a:t>
            </a:r>
          </a:p>
          <a:p>
            <a:r>
              <a:rPr lang="en-GB" dirty="0" smtClean="0"/>
              <a:t>4. Celebrate success!</a:t>
            </a:r>
            <a:endParaRPr lang="en-GB" dirty="0"/>
          </a:p>
        </p:txBody>
      </p:sp>
    </p:spTree>
    <p:extLst>
      <p:ext uri="{BB962C8B-B14F-4D97-AF65-F5344CB8AC3E}">
        <p14:creationId xmlns:p14="http://schemas.microsoft.com/office/powerpoint/2010/main" val="3013844896"/>
      </p:ext>
    </p:extLst>
  </p:cSld>
  <p:clrMapOvr>
    <a:masterClrMapping/>
  </p:clrMapOvr>
</p:sld>
</file>

<file path=ppt/slides/slide6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endParaRPr lang="en-GB"/>
          </a:p>
        </p:txBody>
      </p:sp>
      <p:sp>
        <p:nvSpPr>
          <p:cNvPr id="3" name="Content Placeholder 2"/>
          <p:cNvSpPr>
            <a:spLocks noGrp="1"/>
          </p:cNvSpPr>
          <p:nvPr>
            <p:ph idx="1"/>
          </p:nvPr>
        </p:nvSpPr>
        <p:spPr/>
        <p:txBody>
          <a:bodyPr>
            <a:normAutofit fontScale="92500" lnSpcReduction="20000"/>
          </a:bodyPr>
          <a:lstStyle/>
          <a:p>
            <a:r>
              <a:rPr lang="en-GB" dirty="0" smtClean="0"/>
              <a:t>Key Points</a:t>
            </a:r>
          </a:p>
          <a:p>
            <a:endParaRPr lang="en-GB" dirty="0" smtClean="0"/>
          </a:p>
          <a:p>
            <a:r>
              <a:rPr lang="en-GB" dirty="0" smtClean="0"/>
              <a:t>Lewin's Change Management Model is a simple and easy-to-understand framework for managing change.</a:t>
            </a:r>
          </a:p>
          <a:p>
            <a:endParaRPr lang="en-GB" dirty="0" smtClean="0"/>
          </a:p>
          <a:p>
            <a:r>
              <a:rPr lang="en-GB" dirty="0" smtClean="0"/>
              <a:t>By recognizing these three distinct stages of change, you can plan to implement the change required. You start by creating the motivation to change (unfreeze). You move through the change process by promoting effective communications and empowering people to embrace new ways of working (change). And the process ends when you return the organization to a sense of stability (refreeze), which is so necessary for creating the confidence from which to embark on the next, inevitable change.</a:t>
            </a:r>
            <a:endParaRPr lang="en-GB" dirty="0"/>
          </a:p>
        </p:txBody>
      </p:sp>
    </p:spTree>
    <p:extLst>
      <p:ext uri="{BB962C8B-B14F-4D97-AF65-F5344CB8AC3E}">
        <p14:creationId xmlns:p14="http://schemas.microsoft.com/office/powerpoint/2010/main" val="210944192"/>
      </p:ext>
    </p:extLst>
  </p:cSld>
  <p:clrMapOvr>
    <a:masterClrMapping/>
  </p:clrMapOvr>
</p:sld>
</file>

<file path=ppt/slides/slide6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err="1" smtClean="0"/>
              <a:t>Beckhard</a:t>
            </a:r>
            <a:r>
              <a:rPr lang="en-GB" dirty="0" smtClean="0"/>
              <a:t> and Harris' Change Equation</a:t>
            </a:r>
            <a:br>
              <a:rPr lang="en-GB" dirty="0" smtClean="0"/>
            </a:br>
            <a:r>
              <a:rPr lang="en-GB" dirty="0" smtClean="0"/>
              <a:t>Overcoming Resistance to Change</a:t>
            </a:r>
            <a:endParaRPr lang="en-GB" dirty="0"/>
          </a:p>
        </p:txBody>
      </p:sp>
      <p:pic>
        <p:nvPicPr>
          <p:cNvPr id="4" name="Content Placeholder 3"/>
          <p:cNvPicPr>
            <a:picLocks noGrp="1" noChangeAspect="1"/>
          </p:cNvPicPr>
          <p:nvPr>
            <p:ph idx="1"/>
          </p:nvPr>
        </p:nvPicPr>
        <p:blipFill>
          <a:blip r:embed="rId2"/>
          <a:stretch>
            <a:fillRect/>
          </a:stretch>
        </p:blipFill>
        <p:spPr>
          <a:xfrm>
            <a:off x="2762250" y="2334419"/>
            <a:ext cx="6667500" cy="3333750"/>
          </a:xfrm>
          <a:prstGeom prst="rect">
            <a:avLst/>
          </a:prstGeom>
        </p:spPr>
      </p:pic>
    </p:spTree>
    <p:extLst>
      <p:ext uri="{BB962C8B-B14F-4D97-AF65-F5344CB8AC3E}">
        <p14:creationId xmlns:p14="http://schemas.microsoft.com/office/powerpoint/2010/main" val="3924020707"/>
      </p:ext>
    </p:extLst>
  </p:cSld>
  <p:clrMapOvr>
    <a:masterClrMapping/>
  </p:clrMapOvr>
</p:sld>
</file>

<file path=ppt/slides/slide6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err="1" smtClean="0"/>
              <a:t>Beckhard</a:t>
            </a:r>
            <a:r>
              <a:rPr lang="en-GB" dirty="0" smtClean="0"/>
              <a:t> and Harris' Change Equation</a:t>
            </a:r>
            <a:br>
              <a:rPr lang="en-GB" dirty="0" smtClean="0"/>
            </a:br>
            <a:r>
              <a:rPr lang="en-GB" dirty="0" smtClean="0"/>
              <a:t>Overcoming Resistance to Change</a:t>
            </a:r>
            <a:endParaRPr lang="en-GB" dirty="0"/>
          </a:p>
        </p:txBody>
      </p:sp>
      <p:sp>
        <p:nvSpPr>
          <p:cNvPr id="3" name="Content Placeholder 2"/>
          <p:cNvSpPr>
            <a:spLocks noGrp="1"/>
          </p:cNvSpPr>
          <p:nvPr>
            <p:ph idx="1"/>
          </p:nvPr>
        </p:nvSpPr>
        <p:spPr/>
        <p:txBody>
          <a:bodyPr/>
          <a:lstStyle/>
          <a:p>
            <a:r>
              <a:rPr lang="en-GB" dirty="0" smtClean="0"/>
              <a:t>Traditionally, "change projects" have often been driven by technology implementations or upgrades, with business processes and working practices being changed to fit in with the new system.</a:t>
            </a:r>
          </a:p>
          <a:p>
            <a:endParaRPr lang="en-GB" dirty="0" smtClean="0"/>
          </a:p>
          <a:p>
            <a:r>
              <a:rPr lang="en-GB" dirty="0" smtClean="0"/>
              <a:t>In today's turbulent economy, however, change is just as likely to be driven by something else: a long-established competitor unexpectedly going bust, for example, or your bank calling in a loan, or a layer of middle management being made redundant.</a:t>
            </a:r>
            <a:endParaRPr lang="en-GB" dirty="0"/>
          </a:p>
        </p:txBody>
      </p:sp>
    </p:spTree>
    <p:extLst>
      <p:ext uri="{BB962C8B-B14F-4D97-AF65-F5344CB8AC3E}">
        <p14:creationId xmlns:p14="http://schemas.microsoft.com/office/powerpoint/2010/main" val="3098699244"/>
      </p:ext>
    </p:extLst>
  </p:cSld>
  <p:clrMapOvr>
    <a:masterClrMapping/>
  </p:clrMapOvr>
</p:sld>
</file>

<file path=ppt/slides/slide6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err="1" smtClean="0"/>
              <a:t>Beckhard</a:t>
            </a:r>
            <a:r>
              <a:rPr lang="en-GB" dirty="0" smtClean="0"/>
              <a:t> and Harris' Change Equation</a:t>
            </a:r>
            <a:br>
              <a:rPr lang="en-GB" dirty="0" smtClean="0"/>
            </a:br>
            <a:r>
              <a:rPr lang="en-GB" dirty="0" smtClean="0"/>
              <a:t>Overcoming Resistance to Change</a:t>
            </a:r>
            <a:endParaRPr lang="en-GB" dirty="0"/>
          </a:p>
        </p:txBody>
      </p:sp>
      <p:sp>
        <p:nvSpPr>
          <p:cNvPr id="3" name="Content Placeholder 2"/>
          <p:cNvSpPr>
            <a:spLocks noGrp="1"/>
          </p:cNvSpPr>
          <p:nvPr>
            <p:ph idx="1"/>
          </p:nvPr>
        </p:nvSpPr>
        <p:spPr/>
        <p:txBody>
          <a:bodyPr>
            <a:normAutofit fontScale="70000" lnSpcReduction="20000"/>
          </a:bodyPr>
          <a:lstStyle/>
          <a:p>
            <a:r>
              <a:rPr lang="en-GB" dirty="0" smtClean="0"/>
              <a:t>Whatever the situation, when change looms on the horizon, chances are that you'll hear things like:</a:t>
            </a:r>
          </a:p>
          <a:p>
            <a:endParaRPr lang="en-GB" dirty="0" smtClean="0"/>
          </a:p>
          <a:p>
            <a:r>
              <a:rPr lang="en-GB" dirty="0" smtClean="0"/>
              <a:t>"I can't believe that restructuring the sales force is really going to increase sales."</a:t>
            </a:r>
          </a:p>
          <a:p>
            <a:r>
              <a:rPr lang="en-GB" dirty="0" smtClean="0"/>
              <a:t>"Upgrading the system is such a disruption. I just don't see why we need to go through all that work."</a:t>
            </a:r>
          </a:p>
          <a:p>
            <a:r>
              <a:rPr lang="en-GB" dirty="0" smtClean="0"/>
              <a:t>"Our current system isn't great, but what's so wonderful about the new one? How will that be any better?"</a:t>
            </a:r>
          </a:p>
          <a:p>
            <a:r>
              <a:rPr lang="en-GB" dirty="0" smtClean="0"/>
              <a:t>"I know that </a:t>
            </a:r>
            <a:r>
              <a:rPr lang="en-GB" dirty="0" err="1" smtClean="0"/>
              <a:t>Corascon</a:t>
            </a:r>
            <a:r>
              <a:rPr lang="en-GB" dirty="0" smtClean="0"/>
              <a:t> going under should be good news for us, but I can't work out what I should be doing about it."</a:t>
            </a:r>
          </a:p>
          <a:p>
            <a:r>
              <a:rPr lang="en-GB" dirty="0" smtClean="0"/>
              <a:t>With comments like these flying around, how will you get everyone to agree with the changes you have in mind? After all, you can't do this without them!</a:t>
            </a:r>
          </a:p>
          <a:p>
            <a:endParaRPr lang="en-GB" dirty="0" smtClean="0"/>
          </a:p>
          <a:p>
            <a:r>
              <a:rPr lang="en-GB" dirty="0" smtClean="0"/>
              <a:t>This is where </a:t>
            </a:r>
            <a:r>
              <a:rPr lang="en-GB" dirty="0" err="1" smtClean="0"/>
              <a:t>Beckhard</a:t>
            </a:r>
            <a:r>
              <a:rPr lang="en-GB" dirty="0" smtClean="0"/>
              <a:t> and Harris' Change Equation can help. In this article, we'll look at this equation, and see how you can use it to roll out successful change in the future.</a:t>
            </a:r>
            <a:endParaRPr lang="en-GB" dirty="0"/>
          </a:p>
        </p:txBody>
      </p:sp>
    </p:spTree>
    <p:extLst>
      <p:ext uri="{BB962C8B-B14F-4D97-AF65-F5344CB8AC3E}">
        <p14:creationId xmlns:p14="http://schemas.microsoft.com/office/powerpoint/2010/main" val="1940128138"/>
      </p:ext>
    </p:extLst>
  </p:cSld>
  <p:clrMapOvr>
    <a:masterClrMapping/>
  </p:clrMapOvr>
</p:sld>
</file>

<file path=ppt/slides/slide6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lang="en-GB" dirty="0" err="1" smtClean="0"/>
              <a:t>Beckhard</a:t>
            </a:r>
            <a:r>
              <a:rPr lang="en-GB" dirty="0" smtClean="0"/>
              <a:t> and Harris' Change Equation</a:t>
            </a:r>
            <a:br>
              <a:rPr lang="en-GB" dirty="0" smtClean="0"/>
            </a:br>
            <a:r>
              <a:rPr lang="en-GB" dirty="0" smtClean="0"/>
              <a:t>Explaining the Change Equation</a:t>
            </a:r>
            <a:endParaRPr lang="en-GB" dirty="0"/>
          </a:p>
        </p:txBody>
      </p:sp>
      <p:sp>
        <p:nvSpPr>
          <p:cNvPr id="3" name="Content Placeholder 2"/>
          <p:cNvSpPr>
            <a:spLocks noGrp="1"/>
          </p:cNvSpPr>
          <p:nvPr>
            <p:ph idx="1"/>
          </p:nvPr>
        </p:nvSpPr>
        <p:spPr/>
        <p:txBody>
          <a:bodyPr>
            <a:normAutofit fontScale="77500" lnSpcReduction="20000"/>
          </a:bodyPr>
          <a:lstStyle/>
          <a:p>
            <a:r>
              <a:rPr lang="en-GB" dirty="0" smtClean="0"/>
              <a:t>Richard </a:t>
            </a:r>
            <a:r>
              <a:rPr lang="en-GB" dirty="0" err="1" smtClean="0"/>
              <a:t>Beckhard</a:t>
            </a:r>
            <a:r>
              <a:rPr lang="en-GB" dirty="0" smtClean="0"/>
              <a:t> and Rubin Harris first published their change equation in 1977 in "Organizational Transitions: Managing Complex Change," and it's still useful today. It states that for change to happen successfully, the following statement must be true:</a:t>
            </a:r>
          </a:p>
          <a:p>
            <a:endParaRPr lang="en-GB" dirty="0" smtClean="0"/>
          </a:p>
          <a:p>
            <a:r>
              <a:rPr lang="en-GB" dirty="0" smtClean="0"/>
              <a:t>Dissatisfaction x Desirability x Practicality &gt; Resistance to Change</a:t>
            </a:r>
          </a:p>
          <a:p>
            <a:endParaRPr lang="en-GB" dirty="0" smtClean="0"/>
          </a:p>
          <a:p>
            <a:r>
              <a:rPr lang="en-GB" dirty="0" err="1" smtClean="0"/>
              <a:t>Beckhard</a:t>
            </a:r>
            <a:r>
              <a:rPr lang="en-GB" dirty="0" smtClean="0"/>
              <a:t>, Richard; Harris, Reuben T., Organizational Transitions: Managing Complex Change, 2nd, © 1987. Electronically reproduced by permission of Pearson Education, Inc., Upper Saddle River, New Jersey.</a:t>
            </a:r>
          </a:p>
          <a:p>
            <a:endParaRPr lang="en-GB" dirty="0" smtClean="0"/>
          </a:p>
          <a:p>
            <a:r>
              <a:rPr lang="en-GB" dirty="0" smtClean="0"/>
              <a:t>This seems to be a simple statement, but it's surprisingly powerful when used to structure a case for change. Let's define each element, and look at why you need it:</a:t>
            </a:r>
            <a:endParaRPr lang="en-GB" dirty="0"/>
          </a:p>
        </p:txBody>
      </p:sp>
    </p:spTree>
    <p:extLst>
      <p:ext uri="{BB962C8B-B14F-4D97-AF65-F5344CB8AC3E}">
        <p14:creationId xmlns:p14="http://schemas.microsoft.com/office/powerpoint/2010/main" val="3036684234"/>
      </p:ext>
    </p:extLst>
  </p:cSld>
  <p:clrMapOvr>
    <a:masterClrMapping/>
  </p:clrMapOvr>
</p:sld>
</file>

<file path=ppt/slides/slide7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err="1" smtClean="0"/>
              <a:t>Beckhard</a:t>
            </a:r>
            <a:r>
              <a:rPr lang="en-GB" dirty="0" smtClean="0"/>
              <a:t> and Harris' Change Equation</a:t>
            </a:r>
            <a:br>
              <a:rPr lang="en-GB" dirty="0" smtClean="0"/>
            </a:br>
            <a:r>
              <a:rPr lang="en-GB" dirty="0" smtClean="0"/>
              <a:t>Overcoming Resistance to Change</a:t>
            </a:r>
            <a:endParaRPr lang="en-GB" dirty="0"/>
          </a:p>
        </p:txBody>
      </p:sp>
      <p:sp>
        <p:nvSpPr>
          <p:cNvPr id="3" name="Content Placeholder 2"/>
          <p:cNvSpPr>
            <a:spLocks noGrp="1"/>
          </p:cNvSpPr>
          <p:nvPr>
            <p:ph idx="1"/>
          </p:nvPr>
        </p:nvSpPr>
        <p:spPr/>
        <p:txBody>
          <a:bodyPr>
            <a:normAutofit fontScale="62500" lnSpcReduction="20000"/>
          </a:bodyPr>
          <a:lstStyle/>
          <a:p>
            <a:r>
              <a:rPr lang="en-GB" dirty="0" smtClean="0"/>
              <a:t>Dissatisfaction – Your team has to feel dissatisfied with the current situation before a successful change can take place. Without dissatisfaction, no one will likely feel very motivated to change.</a:t>
            </a:r>
          </a:p>
          <a:p>
            <a:endParaRPr lang="en-GB" dirty="0" smtClean="0"/>
          </a:p>
          <a:p>
            <a:r>
              <a:rPr lang="en-GB" dirty="0" smtClean="0"/>
              <a:t>Dissatisfaction could include competition pressures ("We're losing market share") or workplace pressures ("Our sales processing software is crashing at least once a week"). Dissatisfaction can be any factor that makes people uncomfortable with the current situation.</a:t>
            </a:r>
          </a:p>
          <a:p>
            <a:endParaRPr lang="en-GB" dirty="0" smtClean="0"/>
          </a:p>
          <a:p>
            <a:r>
              <a:rPr lang="en-GB" dirty="0" smtClean="0"/>
              <a:t>Desirability – The proposed solution must be attractive, and people need to understand what it is. If your team doesn't have a clear vision of what things will be like after the change, and why things will be better, then they probably won't be willing to work to deliver it. The clearer and more detailed you make this vision, the more likely it is that your team will want to agree with the change and move forward.</a:t>
            </a:r>
          </a:p>
          <a:p>
            <a:r>
              <a:rPr lang="en-GB" dirty="0" smtClean="0"/>
              <a:t>Practicality – Your team must be convinced that the change is realistic and executable.</a:t>
            </a:r>
          </a:p>
          <a:p>
            <a:r>
              <a:rPr lang="en-GB" dirty="0" smtClean="0"/>
              <a:t>Resistance to change – Resistance to change includes people's beliefs in the limits of the change ("A new system won't fit with our unusual business process"), stubbornness toward any change ("I don't want to have to learn how to use a new system"), and general inertia or lack of interest at the beginning. And because there's a multiplicative relationship between Dissatisfaction, Desirability and Practicality, if one element is missing, that variable will have a value of zero – meaning that this whole side of the equation will equal zero.</a:t>
            </a:r>
            <a:endParaRPr lang="en-GB" dirty="0"/>
          </a:p>
        </p:txBody>
      </p:sp>
    </p:spTree>
    <p:extLst>
      <p:ext uri="{BB962C8B-B14F-4D97-AF65-F5344CB8AC3E}">
        <p14:creationId xmlns:p14="http://schemas.microsoft.com/office/powerpoint/2010/main" val="2952883030"/>
      </p:ext>
    </p:extLst>
  </p:cSld>
  <p:clrMapOvr>
    <a:masterClrMapping/>
  </p:clrMapOvr>
</p:sld>
</file>

<file path=ppt/slides/slide7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Impact Analysis</a:t>
            </a:r>
            <a:br>
              <a:rPr lang="en-GB" dirty="0" smtClean="0"/>
            </a:br>
            <a:r>
              <a:rPr lang="en-GB" dirty="0" smtClean="0"/>
              <a:t>Identifying the Full Consequences of Change</a:t>
            </a:r>
            <a:endParaRPr lang="en-GB" dirty="0"/>
          </a:p>
        </p:txBody>
      </p:sp>
      <p:sp>
        <p:nvSpPr>
          <p:cNvPr id="3" name="Content Placeholder 2"/>
          <p:cNvSpPr>
            <a:spLocks noGrp="1"/>
          </p:cNvSpPr>
          <p:nvPr>
            <p:ph idx="1"/>
          </p:nvPr>
        </p:nvSpPr>
        <p:spPr/>
        <p:txBody>
          <a:bodyPr>
            <a:normAutofit fontScale="70000" lnSpcReduction="20000"/>
          </a:bodyPr>
          <a:lstStyle/>
          <a:p>
            <a:r>
              <a:rPr lang="en-GB" dirty="0" smtClean="0"/>
              <a:t>(Also known as Change Impact Analysis, Impact Change Analysis and Solution Effect Analysis) </a:t>
            </a:r>
          </a:p>
          <a:p>
            <a:r>
              <a:rPr lang="en-GB" dirty="0" smtClean="0"/>
              <a:t>When things change in your organization, do you ever wish that someone would think things through a little better to avoid the confusion and disruption that often follows?</a:t>
            </a:r>
          </a:p>
          <a:p>
            <a:endParaRPr lang="en-GB" dirty="0" smtClean="0"/>
          </a:p>
          <a:p>
            <a:r>
              <a:rPr lang="en-GB" dirty="0" smtClean="0"/>
              <a:t>Or have you ever been involved in a project where, with hindsight, a great deal of pain could have been avoided with a little more up-front preparation and planning?</a:t>
            </a:r>
          </a:p>
          <a:p>
            <a:endParaRPr lang="en-GB" dirty="0" smtClean="0"/>
          </a:p>
          <a:p>
            <a:r>
              <a:rPr lang="en-GB" dirty="0" smtClean="0"/>
              <a:t>Hindsight is a wonderful thing – but so, too, is Impact Analysis. This technique is a useful and severely under-used brainstorming technique that helps you think through the full impacts of a proposed change. As such, it is an essential part of the evaluation process for major decisions. More than this, it gives you the ability to spot problems before they arise, so that you can develop contingency plans to handle issues smoothly. This can make the difference between well-controlled and seemingly-effortless project management, and an implementation that is seen by your boss, team, clients and peers as a shambles.</a:t>
            </a:r>
            <a:endParaRPr lang="en-GB" dirty="0"/>
          </a:p>
        </p:txBody>
      </p:sp>
    </p:spTree>
    <p:extLst>
      <p:ext uri="{BB962C8B-B14F-4D97-AF65-F5344CB8AC3E}">
        <p14:creationId xmlns:p14="http://schemas.microsoft.com/office/powerpoint/2010/main" val="828827513"/>
      </p:ext>
    </p:extLst>
  </p:cSld>
  <p:clrMapOvr>
    <a:masterClrMapping/>
  </p:clrMapOvr>
</p:sld>
</file>

<file path=ppt/slides/slide7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Impact Analysis</a:t>
            </a:r>
            <a:endParaRPr lang="en-GB" dirty="0"/>
          </a:p>
        </p:txBody>
      </p:sp>
      <p:sp>
        <p:nvSpPr>
          <p:cNvPr id="3" name="Content Placeholder 2"/>
          <p:cNvSpPr>
            <a:spLocks noGrp="1"/>
          </p:cNvSpPr>
          <p:nvPr>
            <p:ph idx="1"/>
          </p:nvPr>
        </p:nvSpPr>
        <p:spPr/>
        <p:txBody>
          <a:bodyPr>
            <a:normAutofit fontScale="85000" lnSpcReduction="20000"/>
          </a:bodyPr>
          <a:lstStyle/>
          <a:p>
            <a:r>
              <a:rPr lang="en-GB" dirty="0" smtClean="0"/>
              <a:t>About the Tool</a:t>
            </a:r>
          </a:p>
          <a:p>
            <a:endParaRPr lang="en-GB" dirty="0" smtClean="0"/>
          </a:p>
          <a:p>
            <a:r>
              <a:rPr lang="en-GB" dirty="0" smtClean="0"/>
              <a:t>Impact Analysis is a technique designed to unearth the "unexpected" negative effects of a change on an organization.</a:t>
            </a:r>
          </a:p>
          <a:p>
            <a:endParaRPr lang="en-GB" dirty="0" smtClean="0"/>
          </a:p>
          <a:p>
            <a:r>
              <a:rPr lang="en-GB" dirty="0" smtClean="0"/>
              <a:t>It provides a structured approach for looking at a proposed change, so that you can identify as many of the negative impacts or consequences of the change as possible. Firstly, this makes it an important tool for evaluating whether you want to run a project. Secondly, and once the decision to go ahead has been made, it helps you prepare for and manage any serious issues that may arise.</a:t>
            </a:r>
          </a:p>
          <a:p>
            <a:endParaRPr lang="en-GB" dirty="0" smtClean="0"/>
          </a:p>
          <a:p>
            <a:r>
              <a:rPr lang="en-GB" dirty="0" smtClean="0"/>
              <a:t>All too often organizations do not undertake Impact Analysis. This is one reason that so many projects end in failure, as unforeseen consequences wreak havoc.</a:t>
            </a:r>
            <a:endParaRPr lang="en-GB" dirty="0"/>
          </a:p>
        </p:txBody>
      </p:sp>
    </p:spTree>
    <p:extLst>
      <p:ext uri="{BB962C8B-B14F-4D97-AF65-F5344CB8AC3E}">
        <p14:creationId xmlns:p14="http://schemas.microsoft.com/office/powerpoint/2010/main" val="253369933"/>
      </p:ext>
    </p:extLst>
  </p:cSld>
  <p:clrMapOvr>
    <a:masterClrMapping/>
  </p:clrMapOvr>
</p:sld>
</file>

<file path=ppt/slides/slide7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Impact Analysis</a:t>
            </a:r>
            <a:endParaRPr lang="en-GB" dirty="0"/>
          </a:p>
        </p:txBody>
      </p:sp>
      <p:sp>
        <p:nvSpPr>
          <p:cNvPr id="3" name="Content Placeholder 2"/>
          <p:cNvSpPr>
            <a:spLocks noGrp="1"/>
          </p:cNvSpPr>
          <p:nvPr>
            <p:ph idx="1"/>
          </p:nvPr>
        </p:nvSpPr>
        <p:spPr/>
        <p:txBody>
          <a:bodyPr>
            <a:normAutofit fontScale="92500" lnSpcReduction="10000"/>
          </a:bodyPr>
          <a:lstStyle/>
          <a:p>
            <a:r>
              <a:rPr lang="en-GB" dirty="0" smtClean="0"/>
              <a:t>The Challenge of Impact Analysis</a:t>
            </a:r>
          </a:p>
          <a:p>
            <a:endParaRPr lang="en-GB" dirty="0" smtClean="0"/>
          </a:p>
          <a:p>
            <a:r>
              <a:rPr lang="en-GB" dirty="0" smtClean="0"/>
              <a:t>The challenge in conducting an Impact Analysis is firstly to capture and structure all the likely consequences of a decision; and then, importantly, to ensure that these are managed appropriately.</a:t>
            </a:r>
          </a:p>
          <a:p>
            <a:endParaRPr lang="en-GB" dirty="0" smtClean="0"/>
          </a:p>
          <a:p>
            <a:r>
              <a:rPr lang="en-GB" dirty="0" smtClean="0"/>
              <a:t>For smaller decisions, it can be conducted as a desk exercise. For larger or more risky decisions, it is best conducted with an experienced team, ideally with people from different functional backgrounds within the organization: With a team like this, you're much more likely to spot all of the consequences of a decision than if you conduct the analysis on your own.</a:t>
            </a:r>
            <a:endParaRPr lang="en-GB" dirty="0"/>
          </a:p>
        </p:txBody>
      </p:sp>
    </p:spTree>
    <p:extLst>
      <p:ext uri="{BB962C8B-B14F-4D97-AF65-F5344CB8AC3E}">
        <p14:creationId xmlns:p14="http://schemas.microsoft.com/office/powerpoint/2010/main" val="4002030557"/>
      </p:ext>
    </p:extLst>
  </p:cSld>
  <p:clrMapOvr>
    <a:masterClrMapping/>
  </p:clrMapOvr>
</p:sld>
</file>

<file path=ppt/slides/slide7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Impact Analysis</a:t>
            </a:r>
            <a:endParaRPr lang="en-GB" dirty="0"/>
          </a:p>
        </p:txBody>
      </p:sp>
      <p:sp>
        <p:nvSpPr>
          <p:cNvPr id="3" name="Content Placeholder 2"/>
          <p:cNvSpPr>
            <a:spLocks noGrp="1"/>
          </p:cNvSpPr>
          <p:nvPr>
            <p:ph idx="1"/>
          </p:nvPr>
        </p:nvSpPr>
        <p:spPr/>
        <p:txBody>
          <a:bodyPr>
            <a:normAutofit fontScale="47500" lnSpcReduction="20000"/>
          </a:bodyPr>
          <a:lstStyle/>
          <a:p>
            <a:r>
              <a:rPr lang="en-GB" dirty="0" smtClean="0"/>
              <a:t>How to use Impact Analysis</a:t>
            </a:r>
          </a:p>
          <a:p>
            <a:endParaRPr lang="en-GB" dirty="0" smtClean="0"/>
          </a:p>
          <a:p>
            <a:r>
              <a:rPr lang="en-GB" dirty="0" smtClean="0"/>
              <a:t>To conduct an effective Impact Analysis, use the following steps:</a:t>
            </a:r>
          </a:p>
          <a:p>
            <a:r>
              <a:rPr lang="en-GB" dirty="0" smtClean="0"/>
              <a:t>1. Prepare for Impact Analysis</a:t>
            </a:r>
          </a:p>
          <a:p>
            <a:endParaRPr lang="en-GB" dirty="0" smtClean="0"/>
          </a:p>
          <a:p>
            <a:r>
              <a:rPr lang="en-GB" dirty="0" smtClean="0"/>
              <a:t>The first step is to gather a good team, with access to the right information sources. Make sure that the project or solution proposed is clearly defined, and that everyone involved in the assessment is clearly briefed as to what is proposed and the problems that it is intended to address.</a:t>
            </a:r>
          </a:p>
          <a:p>
            <a:endParaRPr lang="en-GB" dirty="0" smtClean="0"/>
          </a:p>
          <a:p>
            <a:r>
              <a:rPr lang="en-GB" dirty="0" smtClean="0"/>
              <a:t>2. Brainstorm Major Areas Affected</a:t>
            </a:r>
          </a:p>
          <a:p>
            <a:endParaRPr lang="en-GB" dirty="0" smtClean="0"/>
          </a:p>
          <a:p>
            <a:r>
              <a:rPr lang="en-GB" dirty="0" smtClean="0"/>
              <a:t>Now brainstorm the major areas affected by the decision or project, and think about whom or what it might affect.</a:t>
            </a:r>
          </a:p>
          <a:p>
            <a:endParaRPr lang="en-GB" dirty="0" smtClean="0"/>
          </a:p>
          <a:p>
            <a:r>
              <a:rPr lang="en-GB" dirty="0" smtClean="0"/>
              <a:t>Different organizations will have different areas – this is why it's worth spending a little time getting this top level brainstorming correct.</a:t>
            </a:r>
          </a:p>
          <a:p>
            <a:endParaRPr lang="en-GB" dirty="0" smtClean="0"/>
          </a:p>
          <a:p>
            <a:r>
              <a:rPr lang="en-GB" dirty="0" smtClean="0"/>
              <a:t>Figure 1 below shows a number of different approaches that may be useful as starting points for identifying the areas that apply to you.</a:t>
            </a:r>
            <a:endParaRPr lang="en-GB" dirty="0"/>
          </a:p>
        </p:txBody>
      </p:sp>
    </p:spTree>
    <p:extLst>
      <p:ext uri="{BB962C8B-B14F-4D97-AF65-F5344CB8AC3E}">
        <p14:creationId xmlns:p14="http://schemas.microsoft.com/office/powerpoint/2010/main" val="1000460285"/>
      </p:ext>
    </p:extLst>
  </p:cSld>
  <p:clrMapOvr>
    <a:masterClrMapping/>
  </p:clrMapOvr>
</p:sld>
</file>

<file path=ppt/slides/slide7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Impact Analysis</a:t>
            </a:r>
            <a:endParaRPr lang="en-GB" dirty="0"/>
          </a:p>
        </p:txBody>
      </p:sp>
      <p:sp>
        <p:nvSpPr>
          <p:cNvPr id="3" name="Content Placeholder 2"/>
          <p:cNvSpPr>
            <a:spLocks noGrp="1"/>
          </p:cNvSpPr>
          <p:nvPr>
            <p:ph idx="1"/>
          </p:nvPr>
        </p:nvSpPr>
        <p:spPr/>
        <p:txBody>
          <a:bodyPr>
            <a:normAutofit fontScale="55000" lnSpcReduction="20000"/>
          </a:bodyPr>
          <a:lstStyle/>
          <a:p>
            <a:r>
              <a:rPr lang="en-GB" dirty="0" smtClean="0"/>
              <a:t>Figure 1: Impact Analysis – Major Areas Affected</a:t>
            </a:r>
          </a:p>
          <a:p>
            <a:endParaRPr lang="en-GB" dirty="0" smtClean="0"/>
          </a:p>
          <a:p>
            <a:r>
              <a:rPr lang="en-GB" dirty="0" smtClean="0"/>
              <a:t>This figure gives a number of different frameworks that you can use as a starting point for Impact Analysis brainstorming. Pick the framework that's most relevant for you, "mix and match" them appropriately, and include other areas where they're more relevant.</a:t>
            </a:r>
          </a:p>
          <a:p>
            <a:endParaRPr lang="en-GB" dirty="0" smtClean="0"/>
          </a:p>
          <a:p>
            <a:r>
              <a:rPr lang="en-GB" dirty="0" smtClean="0"/>
              <a:t>And remember as far as you can to involve the people most likely to be affected by the decision: They'll most-likely have more insight into the consequences of the decision than you have.</a:t>
            </a:r>
          </a:p>
          <a:p>
            <a:endParaRPr lang="en-GB" dirty="0" smtClean="0"/>
          </a:p>
          <a:p>
            <a:r>
              <a:rPr lang="en-GB" dirty="0" smtClean="0"/>
              <a:t>A. Organizational Approach:</a:t>
            </a:r>
          </a:p>
          <a:p>
            <a:endParaRPr lang="en-GB" dirty="0" smtClean="0"/>
          </a:p>
          <a:p>
            <a:r>
              <a:rPr lang="en-GB" dirty="0" smtClean="0"/>
              <a:t>Impacts on different departments.</a:t>
            </a:r>
          </a:p>
          <a:p>
            <a:r>
              <a:rPr lang="en-GB" dirty="0" smtClean="0"/>
              <a:t>Impacts on different business processes.</a:t>
            </a:r>
          </a:p>
          <a:p>
            <a:r>
              <a:rPr lang="en-GB" dirty="0" smtClean="0"/>
              <a:t>Impacts on different customer groups.</a:t>
            </a:r>
          </a:p>
          <a:p>
            <a:r>
              <a:rPr lang="en-GB" dirty="0" smtClean="0"/>
              <a:t>Impacts on different groups of people.</a:t>
            </a:r>
          </a:p>
          <a:p>
            <a:r>
              <a:rPr lang="en-GB" dirty="0" smtClean="0"/>
              <a:t>B. McKinsey 7Ss Approach:</a:t>
            </a:r>
          </a:p>
          <a:p>
            <a:endParaRPr lang="en-GB" dirty="0" smtClean="0"/>
          </a:p>
        </p:txBody>
      </p:sp>
    </p:spTree>
    <p:extLst>
      <p:ext uri="{BB962C8B-B14F-4D97-AF65-F5344CB8AC3E}">
        <p14:creationId xmlns:p14="http://schemas.microsoft.com/office/powerpoint/2010/main" val="817397358"/>
      </p:ext>
    </p:extLst>
  </p:cSld>
  <p:clrMapOvr>
    <a:masterClrMapping/>
  </p:clrMapOvr>
</p:sld>
</file>

<file path=ppt/slides/slide7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Impact Analysis</a:t>
            </a:r>
            <a:endParaRPr lang="en-GB" dirty="0"/>
          </a:p>
        </p:txBody>
      </p:sp>
      <p:sp>
        <p:nvSpPr>
          <p:cNvPr id="3" name="Content Placeholder 2"/>
          <p:cNvSpPr>
            <a:spLocks noGrp="1"/>
          </p:cNvSpPr>
          <p:nvPr>
            <p:ph idx="1"/>
          </p:nvPr>
        </p:nvSpPr>
        <p:spPr/>
        <p:txBody>
          <a:bodyPr>
            <a:normAutofit fontScale="32500" lnSpcReduction="20000"/>
          </a:bodyPr>
          <a:lstStyle/>
          <a:p>
            <a:endParaRPr lang="en-GB" dirty="0" smtClean="0"/>
          </a:p>
          <a:p>
            <a:r>
              <a:rPr lang="en-GB" dirty="0" smtClean="0"/>
              <a:t>B. McKinsey 7Ss Approach:</a:t>
            </a:r>
          </a:p>
          <a:p>
            <a:endParaRPr lang="en-GB" dirty="0" smtClean="0"/>
          </a:p>
          <a:p>
            <a:r>
              <a:rPr lang="en-GB" dirty="0" smtClean="0"/>
              <a:t>Using the popular McKinsey 7Ss Add to My Personal Learning Plan approach to thinking about the things that are important to an organization:</a:t>
            </a:r>
          </a:p>
          <a:p>
            <a:endParaRPr lang="en-GB" dirty="0" smtClean="0"/>
          </a:p>
          <a:p>
            <a:r>
              <a:rPr lang="en-GB" dirty="0" smtClean="0"/>
              <a:t>Strategy.</a:t>
            </a:r>
          </a:p>
          <a:p>
            <a:r>
              <a:rPr lang="en-GB" dirty="0" smtClean="0"/>
              <a:t>Structure.</a:t>
            </a:r>
          </a:p>
          <a:p>
            <a:r>
              <a:rPr lang="en-GB" dirty="0" smtClean="0"/>
              <a:t>Systems.</a:t>
            </a:r>
          </a:p>
          <a:p>
            <a:r>
              <a:rPr lang="en-GB" dirty="0" smtClean="0"/>
              <a:t>Shared Values.</a:t>
            </a:r>
          </a:p>
          <a:p>
            <a:r>
              <a:rPr lang="en-GB" dirty="0" smtClean="0"/>
              <a:t>Skills.</a:t>
            </a:r>
          </a:p>
          <a:p>
            <a:r>
              <a:rPr lang="en-GB" dirty="0" smtClean="0"/>
              <a:t>Styles.</a:t>
            </a:r>
          </a:p>
          <a:p>
            <a:r>
              <a:rPr lang="en-GB" dirty="0" smtClean="0"/>
              <a:t>Staff.</a:t>
            </a:r>
          </a:p>
          <a:p>
            <a:r>
              <a:rPr lang="en-GB" dirty="0" smtClean="0"/>
              <a:t>C. Tools-Based Approach:</a:t>
            </a:r>
          </a:p>
          <a:p>
            <a:endParaRPr lang="en-GB" dirty="0" smtClean="0"/>
          </a:p>
          <a:p>
            <a:r>
              <a:rPr lang="en-GB" dirty="0" smtClean="0"/>
              <a:t>There's a lot of overlap here between Impact Analysis and some of the other tools we explain on Mind Tools, particularly Risk Analysis Add to My Personal Learning Plan, Risk/Impact Probability Charts Add to My Personal Learning Plan and Stakeholder Analysis Add to My Personal Learning Plan.</a:t>
            </a:r>
          </a:p>
          <a:p>
            <a:endParaRPr lang="en-GB" dirty="0" smtClean="0"/>
          </a:p>
          <a:p>
            <a:r>
              <a:rPr lang="en-GB" dirty="0" smtClean="0"/>
              <a:t>You can use the headings given within the Risk Analysis article as one set of starting points for brainstorming, and use Stakeholder Analysis for thinking about the people who might be affected by the decision.</a:t>
            </a:r>
            <a:endParaRPr lang="en-GB" dirty="0"/>
          </a:p>
        </p:txBody>
      </p:sp>
    </p:spTree>
    <p:extLst>
      <p:ext uri="{BB962C8B-B14F-4D97-AF65-F5344CB8AC3E}">
        <p14:creationId xmlns:p14="http://schemas.microsoft.com/office/powerpoint/2010/main" val="3173170032"/>
      </p:ext>
    </p:extLst>
  </p:cSld>
  <p:clrMapOvr>
    <a:masterClrMapping/>
  </p:clrMapOvr>
</p:sld>
</file>

<file path=ppt/slides/slide7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Impact Analysis</a:t>
            </a:r>
            <a:endParaRPr lang="en-GB" dirty="0"/>
          </a:p>
        </p:txBody>
      </p:sp>
      <p:sp>
        <p:nvSpPr>
          <p:cNvPr id="3" name="Content Placeholder 2"/>
          <p:cNvSpPr>
            <a:spLocks noGrp="1"/>
          </p:cNvSpPr>
          <p:nvPr>
            <p:ph idx="1"/>
          </p:nvPr>
        </p:nvSpPr>
        <p:spPr/>
        <p:txBody>
          <a:bodyPr/>
          <a:lstStyle/>
          <a:p>
            <a:r>
              <a:rPr lang="en-GB" dirty="0" smtClean="0"/>
              <a:t>3. Identify All Areas</a:t>
            </a:r>
          </a:p>
          <a:p>
            <a:endParaRPr lang="en-GB" dirty="0" smtClean="0"/>
          </a:p>
          <a:p>
            <a:r>
              <a:rPr lang="en-GB" dirty="0" smtClean="0"/>
              <a:t>Now, for each of the major areas identified, brainstorm all of the different elements that could be affected. For example, if you're looking at departments, list all of the departments in your organization. If you're looking at processes, map out the business processes you operate, starting with the process the customer experiences, then moving on to the business processes that support this.</a:t>
            </a:r>
            <a:endParaRPr lang="en-GB" dirty="0"/>
          </a:p>
        </p:txBody>
      </p:sp>
    </p:spTree>
    <p:extLst>
      <p:ext uri="{BB962C8B-B14F-4D97-AF65-F5344CB8AC3E}">
        <p14:creationId xmlns:p14="http://schemas.microsoft.com/office/powerpoint/2010/main" val="237724740"/>
      </p:ext>
    </p:extLst>
  </p:cSld>
  <p:clrMapOvr>
    <a:masterClrMapping/>
  </p:clrMapOvr>
</p:sld>
</file>

<file path=ppt/slides/slide7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Impact Analysis</a:t>
            </a:r>
            <a:endParaRPr lang="en-GB" dirty="0"/>
          </a:p>
        </p:txBody>
      </p:sp>
      <p:sp>
        <p:nvSpPr>
          <p:cNvPr id="3" name="Content Placeholder 2"/>
          <p:cNvSpPr>
            <a:spLocks noGrp="1"/>
          </p:cNvSpPr>
          <p:nvPr>
            <p:ph idx="1"/>
          </p:nvPr>
        </p:nvSpPr>
        <p:spPr/>
        <p:txBody>
          <a:bodyPr>
            <a:normAutofit fontScale="92500" lnSpcReduction="10000"/>
          </a:bodyPr>
          <a:lstStyle/>
          <a:p>
            <a:r>
              <a:rPr lang="en-GB" dirty="0" smtClean="0"/>
              <a:t>The extent to which you're able to do this depends on the scale of the decision and the time available. Just make sure you go far enough, without getting bogged down in micro-detail.</a:t>
            </a:r>
          </a:p>
          <a:p>
            <a:endParaRPr lang="en-GB" dirty="0" smtClean="0"/>
          </a:p>
          <a:p>
            <a:r>
              <a:rPr lang="en-GB" dirty="0" smtClean="0"/>
              <a:t>4. Evaluate Impacts</a:t>
            </a:r>
          </a:p>
          <a:p>
            <a:endParaRPr lang="en-GB" dirty="0" smtClean="0"/>
          </a:p>
          <a:p>
            <a:r>
              <a:rPr lang="en-GB" dirty="0" smtClean="0"/>
              <a:t>Having listed all of the groups of people and everything that will be affected in an appropriate level of detail, the next step is to work through these lists identifying and listing the possible negative and positive impacts of the decision, and making an estimate of the size of the impact and the consequences of the decision.</a:t>
            </a:r>
            <a:endParaRPr lang="en-GB" dirty="0"/>
          </a:p>
        </p:txBody>
      </p:sp>
    </p:spTree>
    <p:extLst>
      <p:ext uri="{BB962C8B-B14F-4D97-AF65-F5344CB8AC3E}">
        <p14:creationId xmlns:p14="http://schemas.microsoft.com/office/powerpoint/2010/main" val="3184661613"/>
      </p:ext>
    </p:extLst>
  </p:cSld>
  <p:clrMapOvr>
    <a:masterClrMapping/>
  </p:clrMapOvr>
</p:sld>
</file>

<file path=ppt/slides/slide7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Impact Analysis</a:t>
            </a:r>
            <a:endParaRPr lang="en-GB" dirty="0"/>
          </a:p>
        </p:txBody>
      </p:sp>
      <p:sp>
        <p:nvSpPr>
          <p:cNvPr id="3" name="Content Placeholder 2"/>
          <p:cNvSpPr>
            <a:spLocks noGrp="1"/>
          </p:cNvSpPr>
          <p:nvPr>
            <p:ph idx="1"/>
          </p:nvPr>
        </p:nvSpPr>
        <p:spPr/>
        <p:txBody>
          <a:bodyPr>
            <a:normAutofit fontScale="47500" lnSpcReduction="20000"/>
          </a:bodyPr>
          <a:lstStyle/>
          <a:p>
            <a:r>
              <a:rPr lang="en-GB" dirty="0" smtClean="0"/>
              <a:t>5. Manage the Consequences</a:t>
            </a:r>
          </a:p>
          <a:p>
            <a:endParaRPr lang="en-GB" dirty="0" smtClean="0"/>
          </a:p>
          <a:p>
            <a:r>
              <a:rPr lang="en-GB" dirty="0" smtClean="0"/>
              <a:t>Now's the time to turn this information into action.</a:t>
            </a:r>
          </a:p>
          <a:p>
            <a:endParaRPr lang="en-GB" dirty="0" smtClean="0"/>
          </a:p>
          <a:p>
            <a:r>
              <a:rPr lang="en-GB" dirty="0" smtClean="0"/>
              <a:t>If you're using Impact Analysis as part of the decision making process, you need to weigh whether you want to go ahead with the project or decision proposed. You'll need to ask yourself whether it's worth going ahead with the project given the negative consequences it will cause and given the cost of managing those negative consequences.</a:t>
            </a:r>
          </a:p>
          <a:p>
            <a:endParaRPr lang="en-GB" dirty="0" smtClean="0"/>
          </a:p>
          <a:p>
            <a:r>
              <a:rPr lang="en-GB" dirty="0" smtClean="0"/>
              <a:t>If you're managing a project which has already been given the go-ahead, you'll need to think about things like:</a:t>
            </a:r>
          </a:p>
          <a:p>
            <a:endParaRPr lang="en-GB" dirty="0" smtClean="0"/>
          </a:p>
          <a:p>
            <a:r>
              <a:rPr lang="en-GB" dirty="0" smtClean="0"/>
              <a:t>The actions you'll need to take to manage or mitigate these consequences.</a:t>
            </a:r>
          </a:p>
          <a:p>
            <a:r>
              <a:rPr lang="en-GB" dirty="0" smtClean="0"/>
              <a:t>How you'll prepare the people affected so that they'll understand and (ideally) support change rather than fighting against it.</a:t>
            </a:r>
          </a:p>
          <a:p>
            <a:r>
              <a:rPr lang="en-GB" dirty="0" smtClean="0"/>
              <a:t>The contingency strategy needed to manage the situation should the negative consequences arise.</a:t>
            </a:r>
          </a:p>
          <a:p>
            <a:r>
              <a:rPr lang="en-GB" dirty="0" smtClean="0"/>
              <a:t>Tip:</a:t>
            </a:r>
          </a:p>
          <a:p>
            <a:endParaRPr lang="en-GB" dirty="0" smtClean="0"/>
          </a:p>
          <a:p>
            <a:r>
              <a:rPr lang="en-GB" dirty="0" smtClean="0"/>
              <a:t>Remember that few changes happen in isolation. The effects they cause can be diminished or amplified by other things that are going on. When you are thinking about impacts, think about the context you're operating in, and also think about how people might react to the change and work with it or against it.</a:t>
            </a:r>
            <a:endParaRPr lang="en-GB" dirty="0"/>
          </a:p>
        </p:txBody>
      </p:sp>
    </p:spTree>
    <p:extLst>
      <p:ext uri="{BB962C8B-B14F-4D97-AF65-F5344CB8AC3E}">
        <p14:creationId xmlns:p14="http://schemas.microsoft.com/office/powerpoint/2010/main" val="1102387842"/>
      </p:ext>
    </p:extLst>
  </p:cSld>
  <p:clrMapOvr>
    <a:masterClrMapping/>
  </p:clrMapOvr>
</p:sld>
</file>

<file path=ppt/slides/slide8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GB" dirty="0" smtClean="0"/>
              <a:t>The Burke-</a:t>
            </a:r>
            <a:r>
              <a:rPr lang="en-GB" dirty="0" err="1" smtClean="0"/>
              <a:t>Litwin</a:t>
            </a:r>
            <a:r>
              <a:rPr lang="en-GB" dirty="0" smtClean="0"/>
              <a:t> Change Model</a:t>
            </a:r>
            <a:br>
              <a:rPr lang="en-GB" dirty="0" smtClean="0"/>
            </a:br>
            <a:r>
              <a:rPr lang="en-GB" dirty="0" err="1" smtClean="0"/>
              <a:t>Unraveling</a:t>
            </a:r>
            <a:r>
              <a:rPr lang="en-GB" dirty="0" smtClean="0"/>
              <a:t> the Dynamics of Organizational Change</a:t>
            </a:r>
            <a:endParaRPr lang="en-GB" dirty="0"/>
          </a:p>
        </p:txBody>
      </p:sp>
      <p:sp>
        <p:nvSpPr>
          <p:cNvPr id="3" name="Content Placeholder 2"/>
          <p:cNvSpPr>
            <a:spLocks noGrp="1"/>
          </p:cNvSpPr>
          <p:nvPr>
            <p:ph idx="1"/>
          </p:nvPr>
        </p:nvSpPr>
        <p:spPr/>
        <p:txBody>
          <a:bodyPr>
            <a:normAutofit fontScale="47500" lnSpcReduction="20000"/>
          </a:bodyPr>
          <a:lstStyle/>
          <a:p>
            <a:r>
              <a:rPr lang="en-GB" dirty="0" smtClean="0"/>
              <a:t>Change is the only constant – or so the adage goes. Change is often a complex and arduous process, and not something you want to attempt without a solid plan. When organizations need to change, that planning process is often complicated by the need to change many elements in unison.</a:t>
            </a:r>
          </a:p>
          <a:p>
            <a:endParaRPr lang="en-GB" dirty="0" smtClean="0"/>
          </a:p>
          <a:p>
            <a:r>
              <a:rPr lang="en-GB" dirty="0" smtClean="0"/>
              <a:t>This interrelatedness of organizational parts can contribute to the failure of change programs. When one variable is missed, bypassed, or underestimated the whole system fails to change, leaving managers and employees with the unenviable task of putting things back to the status quo. The really brave will attempt the change process over again; others will accept defeat and resign themselves to doing what they've always done.</a:t>
            </a:r>
          </a:p>
          <a:p>
            <a:endParaRPr lang="en-GB" dirty="0" smtClean="0"/>
          </a:p>
          <a:p>
            <a:r>
              <a:rPr lang="en-GB" dirty="0" smtClean="0"/>
              <a:t>When what people have always done already isn't working however, the results of failed change can be devastating. Whether it's revamping an accounting process, implementing a new IT system, or embarking on a new competitive strategy, positive change is revitalizing and productive. That's why it is so important to understand what needs to be addressed during any change process and why.</a:t>
            </a:r>
          </a:p>
          <a:p>
            <a:endParaRPr lang="en-GB" dirty="0" smtClean="0"/>
          </a:p>
          <a:p>
            <a:r>
              <a:rPr lang="en-GB" dirty="0" smtClean="0"/>
              <a:t>When you understand the dynamics of organizational change, you can apply the principles to any type of change initiative that comes your way. That's an exciting and valuable skill to have and one that will make you a hot commodity in today's workplace.</a:t>
            </a:r>
          </a:p>
          <a:p>
            <a:endParaRPr lang="en-GB" dirty="0" smtClean="0"/>
          </a:p>
          <a:p>
            <a:r>
              <a:rPr lang="en-GB" dirty="0" smtClean="0"/>
              <a:t>An useful model for understanding the organizational change process is the Burke-</a:t>
            </a:r>
            <a:r>
              <a:rPr lang="en-GB" dirty="0" err="1" smtClean="0"/>
              <a:t>Litwin</a:t>
            </a:r>
            <a:r>
              <a:rPr lang="en-GB" dirty="0" smtClean="0"/>
              <a:t> Change Model published by George H </a:t>
            </a:r>
            <a:r>
              <a:rPr lang="en-GB" dirty="0" err="1" smtClean="0"/>
              <a:t>Litwin</a:t>
            </a:r>
            <a:r>
              <a:rPr lang="en-GB" dirty="0" smtClean="0"/>
              <a:t> and W Warner Burke in 1992. This model shows the causal effects of change between 12 key areas of organizational design. Using the model, you can learn which organizational variables to change and why. You can then use this understanding to </a:t>
            </a:r>
            <a:r>
              <a:rPr lang="en-GB" dirty="0" err="1" smtClean="0"/>
              <a:t>analyze</a:t>
            </a:r>
            <a:r>
              <a:rPr lang="en-GB" dirty="0" smtClean="0"/>
              <a:t>, diagnose and even predict the effects of change throughout an organization.</a:t>
            </a:r>
            <a:endParaRPr lang="en-GB" dirty="0"/>
          </a:p>
        </p:txBody>
      </p:sp>
    </p:spTree>
    <p:extLst>
      <p:ext uri="{BB962C8B-B14F-4D97-AF65-F5344CB8AC3E}">
        <p14:creationId xmlns:p14="http://schemas.microsoft.com/office/powerpoint/2010/main" val="1505553535"/>
      </p:ext>
    </p:extLst>
  </p:cSld>
  <p:clrMapOvr>
    <a:masterClrMapping/>
  </p:clrMapOvr>
</p:sld>
</file>

<file path=ppt/slides/slide8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endParaRPr lang="en-GB"/>
          </a:p>
        </p:txBody>
      </p:sp>
      <p:sp>
        <p:nvSpPr>
          <p:cNvPr id="3" name="Content Placeholder 2"/>
          <p:cNvSpPr>
            <a:spLocks noGrp="1"/>
          </p:cNvSpPr>
          <p:nvPr>
            <p:ph idx="1"/>
          </p:nvPr>
        </p:nvSpPr>
        <p:spPr/>
        <p:txBody>
          <a:bodyPr/>
          <a:lstStyle/>
          <a:p>
            <a:r>
              <a:rPr lang="en-GB" dirty="0" smtClean="0"/>
              <a:t>Understanding the Model</a:t>
            </a:r>
          </a:p>
          <a:p>
            <a:endParaRPr lang="en-GB" dirty="0" smtClean="0"/>
          </a:p>
          <a:p>
            <a:r>
              <a:rPr lang="en-GB" dirty="0" smtClean="0"/>
              <a:t>The Burke-</a:t>
            </a:r>
            <a:r>
              <a:rPr lang="en-GB" dirty="0" err="1" smtClean="0"/>
              <a:t>Litwin</a:t>
            </a:r>
            <a:r>
              <a:rPr lang="en-GB" dirty="0" smtClean="0"/>
              <a:t> model is used as a guide for identifying and linking factors that are critical to a successful change initiative. According to the model there are 12 of these critical factors....</a:t>
            </a:r>
            <a:endParaRPr lang="en-GB" dirty="0"/>
          </a:p>
        </p:txBody>
      </p:sp>
    </p:spTree>
    <p:extLst>
      <p:ext uri="{BB962C8B-B14F-4D97-AF65-F5344CB8AC3E}">
        <p14:creationId xmlns:p14="http://schemas.microsoft.com/office/powerpoint/2010/main" val="1354546981"/>
      </p:ext>
    </p:extLst>
  </p:cSld>
  <p:clrMapOvr>
    <a:masterClrMapping/>
  </p:clrMapOvr>
</p:sld>
</file>

<file path=ppt/slides/slide8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GB" dirty="0" smtClean="0"/>
              <a:t>The McKinsey 7-S Framework</a:t>
            </a:r>
            <a:br>
              <a:rPr lang="en-GB" dirty="0" smtClean="0"/>
            </a:br>
            <a:r>
              <a:rPr lang="en-GB" dirty="0" smtClean="0"/>
              <a:t>Ensuring That All Parts of Your Organization Work in Harmony</a:t>
            </a:r>
            <a:endParaRPr lang="en-GB" dirty="0"/>
          </a:p>
        </p:txBody>
      </p:sp>
      <p:sp>
        <p:nvSpPr>
          <p:cNvPr id="3" name="Content Placeholder 2"/>
          <p:cNvSpPr>
            <a:spLocks noGrp="1"/>
          </p:cNvSpPr>
          <p:nvPr>
            <p:ph idx="1"/>
          </p:nvPr>
        </p:nvSpPr>
        <p:spPr/>
        <p:txBody>
          <a:bodyPr/>
          <a:lstStyle/>
          <a:p>
            <a:r>
              <a:rPr lang="en-GB" dirty="0" smtClean="0"/>
              <a:t>Video</a:t>
            </a:r>
          </a:p>
          <a:p>
            <a:r>
              <a:rPr lang="en-GB" dirty="0" smtClean="0"/>
              <a:t>https://www.mindtools.com/pages/article/newSTR_91.htm</a:t>
            </a:r>
          </a:p>
          <a:p>
            <a:endParaRPr lang="en-GB" dirty="0"/>
          </a:p>
        </p:txBody>
      </p:sp>
    </p:spTree>
    <p:extLst>
      <p:ext uri="{BB962C8B-B14F-4D97-AF65-F5344CB8AC3E}">
        <p14:creationId xmlns:p14="http://schemas.microsoft.com/office/powerpoint/2010/main" val="3423280926"/>
      </p:ext>
    </p:extLst>
  </p:cSld>
  <p:clrMapOvr>
    <a:masterClrMapping/>
  </p:clrMapOvr>
</p:sld>
</file>

<file path=ppt/slides/slide8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endParaRPr lang="en-GB"/>
          </a:p>
        </p:txBody>
      </p:sp>
      <p:sp>
        <p:nvSpPr>
          <p:cNvPr id="3" name="Content Placeholder 2"/>
          <p:cNvSpPr>
            <a:spLocks noGrp="1"/>
          </p:cNvSpPr>
          <p:nvPr>
            <p:ph idx="1"/>
          </p:nvPr>
        </p:nvSpPr>
        <p:spPr/>
        <p:txBody>
          <a:bodyPr>
            <a:normAutofit fontScale="85000" lnSpcReduction="20000"/>
          </a:bodyPr>
          <a:lstStyle/>
          <a:p>
            <a:r>
              <a:rPr lang="en-GB" dirty="0" smtClean="0"/>
              <a:t>How do you go about </a:t>
            </a:r>
            <a:r>
              <a:rPr lang="en-GB" dirty="0" err="1" smtClean="0"/>
              <a:t>analyzing</a:t>
            </a:r>
            <a:r>
              <a:rPr lang="en-GB" dirty="0" smtClean="0"/>
              <a:t> how well your organization is positioned to achieve its intended objective?</a:t>
            </a:r>
          </a:p>
          <a:p>
            <a:endParaRPr lang="en-GB" dirty="0" smtClean="0"/>
          </a:p>
          <a:p>
            <a:r>
              <a:rPr lang="en-GB" dirty="0" smtClean="0"/>
              <a:t>This is a question that has been asked for many years, and there are many different answers. Some approaches look at internal factors, others look at external ones, some combine these perspectives, and others look for congruence between various aspects of the organization being studied. Ultimately, the issue comes down to which factors to study.</a:t>
            </a:r>
          </a:p>
          <a:p>
            <a:endParaRPr lang="en-GB" dirty="0" smtClean="0"/>
          </a:p>
          <a:p>
            <a:r>
              <a:rPr lang="en-GB" dirty="0" smtClean="0"/>
              <a:t>While some models of organizational effectiveness go in and out of fashion, one that has persisted is the McKinsey 7-S framework. Developed in the early 1980s by Tom Peters and Robert Waterman, two consultants working at the McKinsey &amp; Company consulting firm, the basic premise of the model is that there are seven internal aspects of an organization that need to be aligned if it is to be successful.</a:t>
            </a:r>
            <a:endParaRPr lang="en-GB" dirty="0"/>
          </a:p>
        </p:txBody>
      </p:sp>
    </p:spTree>
    <p:extLst>
      <p:ext uri="{BB962C8B-B14F-4D97-AF65-F5344CB8AC3E}">
        <p14:creationId xmlns:p14="http://schemas.microsoft.com/office/powerpoint/2010/main" val="3182362942"/>
      </p:ext>
    </p:extLst>
  </p:cSld>
  <p:clrMapOvr>
    <a:masterClrMapping/>
  </p:clrMapOvr>
</p:sld>
</file>

<file path=ppt/slides/slide8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endParaRPr lang="en-GB"/>
          </a:p>
        </p:txBody>
      </p:sp>
      <p:sp>
        <p:nvSpPr>
          <p:cNvPr id="3" name="Content Placeholder 2"/>
          <p:cNvSpPr>
            <a:spLocks noGrp="1"/>
          </p:cNvSpPr>
          <p:nvPr>
            <p:ph idx="1"/>
          </p:nvPr>
        </p:nvSpPr>
        <p:spPr/>
        <p:txBody>
          <a:bodyPr/>
          <a:lstStyle/>
          <a:p>
            <a:r>
              <a:rPr lang="en-GB" dirty="0" smtClean="0"/>
              <a:t>The 7-S model can be used in a wide variety of situations where an alignment perspective is useful, for example, to help you:</a:t>
            </a:r>
          </a:p>
          <a:p>
            <a:r>
              <a:rPr lang="en-GB" dirty="0" smtClean="0"/>
              <a:t>Improve the performance of a company.</a:t>
            </a:r>
          </a:p>
          <a:p>
            <a:r>
              <a:rPr lang="en-GB" dirty="0" smtClean="0"/>
              <a:t>Examine the likely effects of future changes within a company.</a:t>
            </a:r>
          </a:p>
          <a:p>
            <a:r>
              <a:rPr lang="en-GB" dirty="0" smtClean="0"/>
              <a:t>Align departments and processes during a merger or acquisition.</a:t>
            </a:r>
          </a:p>
          <a:p>
            <a:r>
              <a:rPr lang="en-GB" dirty="0" smtClean="0"/>
              <a:t>Determine how best to implement a proposed strategy.</a:t>
            </a:r>
          </a:p>
          <a:p>
            <a:r>
              <a:rPr lang="en-GB" dirty="0" smtClean="0"/>
              <a:t>The McKinsey 7-S model can be applied to elements of a team or a project as well. The alignment issues apply, regardless of how you decide to define the scope of the areas you study</a:t>
            </a:r>
            <a:endParaRPr lang="en-GB" dirty="0"/>
          </a:p>
        </p:txBody>
      </p:sp>
    </p:spTree>
    <p:extLst>
      <p:ext uri="{BB962C8B-B14F-4D97-AF65-F5344CB8AC3E}">
        <p14:creationId xmlns:p14="http://schemas.microsoft.com/office/powerpoint/2010/main" val="4074855556"/>
      </p:ext>
    </p:extLst>
  </p:cSld>
  <p:clrMapOvr>
    <a:masterClrMapping/>
  </p:clrMapOvr>
</p:sld>
</file>

<file path=ppt/slides/slide8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The Seven Elements</a:t>
            </a:r>
            <a:endParaRPr lang="en-GB" dirty="0"/>
          </a:p>
        </p:txBody>
      </p:sp>
      <p:graphicFrame>
        <p:nvGraphicFramePr>
          <p:cNvPr id="4" name="Content Placeholder 3"/>
          <p:cNvGraphicFramePr>
            <a:graphicFrameLocks noGrp="1"/>
          </p:cNvGraphicFramePr>
          <p:nvPr>
            <p:ph idx="1"/>
          </p:nvPr>
        </p:nvGraphicFramePr>
        <p:xfrm>
          <a:off x="838200" y="3224054"/>
          <a:ext cx="10515600" cy="1554480"/>
        </p:xfrm>
        <a:graphic>
          <a:graphicData uri="http://schemas.openxmlformats.org/drawingml/2006/table">
            <a:tbl>
              <a:tblPr/>
              <a:tblGrid>
                <a:gridCol w="5257800"/>
                <a:gridCol w="5257800"/>
              </a:tblGrid>
              <a:tr h="0">
                <a:tc>
                  <a:txBody>
                    <a:bodyPr/>
                    <a:lstStyle/>
                    <a:p>
                      <a:pPr algn="l" fontAlgn="ctr"/>
                      <a:r>
                        <a:rPr lang="en-GB" b="1">
                          <a:solidFill>
                            <a:srgbClr val="FFFFFF"/>
                          </a:solidFill>
                          <a:effectLst/>
                          <a:latin typeface="inherit"/>
                        </a:rPr>
                        <a:t>Hard Elements</a:t>
                      </a:r>
                    </a:p>
                  </a:txBody>
                  <a:tcPr anchor="ctr">
                    <a:lnL w="9525" cap="flat" cmpd="sng" algn="ctr">
                      <a:solidFill>
                        <a:srgbClr val="FFFFFF"/>
                      </a:solidFill>
                      <a:prstDash val="solid"/>
                      <a:round/>
                      <a:headEnd type="none" w="med" len="med"/>
                      <a:tailEnd type="none" w="med" len="med"/>
                    </a:lnL>
                    <a:lnR w="9525" cap="flat" cmpd="sng" algn="ctr">
                      <a:solidFill>
                        <a:srgbClr val="FFFFFF"/>
                      </a:solidFill>
                      <a:prstDash val="solid"/>
                      <a:round/>
                      <a:headEnd type="none" w="med" len="med"/>
                      <a:tailEnd type="none" w="med" len="med"/>
                    </a:lnR>
                    <a:lnT w="9525" cap="flat" cmpd="sng" algn="ctr">
                      <a:solidFill>
                        <a:srgbClr val="FFFFFF"/>
                      </a:solidFill>
                      <a:prstDash val="solid"/>
                      <a:round/>
                      <a:headEnd type="none" w="med" len="med"/>
                      <a:tailEnd type="none" w="med" len="med"/>
                    </a:lnT>
                    <a:lnB w="9525" cap="flat" cmpd="sng" algn="ctr">
                      <a:solidFill>
                        <a:srgbClr val="FFFFFF"/>
                      </a:solidFill>
                      <a:prstDash val="solid"/>
                      <a:round/>
                      <a:headEnd type="none" w="med" len="med"/>
                      <a:tailEnd type="none" w="med" len="med"/>
                    </a:lnB>
                    <a:solidFill>
                      <a:srgbClr val="0861A2"/>
                    </a:solidFill>
                  </a:tcPr>
                </a:tc>
                <a:tc>
                  <a:txBody>
                    <a:bodyPr/>
                    <a:lstStyle/>
                    <a:p>
                      <a:pPr algn="l" fontAlgn="ctr"/>
                      <a:r>
                        <a:rPr lang="en-GB" b="1">
                          <a:solidFill>
                            <a:srgbClr val="FFFFFF"/>
                          </a:solidFill>
                          <a:effectLst/>
                          <a:latin typeface="inherit"/>
                        </a:rPr>
                        <a:t>Soft Elements</a:t>
                      </a:r>
                    </a:p>
                  </a:txBody>
                  <a:tcPr anchor="ctr">
                    <a:lnL w="9525" cap="flat" cmpd="sng" algn="ctr">
                      <a:solidFill>
                        <a:srgbClr val="FFFFFF"/>
                      </a:solidFill>
                      <a:prstDash val="solid"/>
                      <a:round/>
                      <a:headEnd type="none" w="med" len="med"/>
                      <a:tailEnd type="none" w="med" len="med"/>
                    </a:lnL>
                    <a:lnR w="9525" cap="flat" cmpd="sng" algn="ctr">
                      <a:solidFill>
                        <a:srgbClr val="FFFFFF"/>
                      </a:solidFill>
                      <a:prstDash val="solid"/>
                      <a:round/>
                      <a:headEnd type="none" w="med" len="med"/>
                      <a:tailEnd type="none" w="med" len="med"/>
                    </a:lnR>
                    <a:lnT w="9525" cap="flat" cmpd="sng" algn="ctr">
                      <a:solidFill>
                        <a:srgbClr val="FFFFFF"/>
                      </a:solidFill>
                      <a:prstDash val="solid"/>
                      <a:round/>
                      <a:headEnd type="none" w="med" len="med"/>
                      <a:tailEnd type="none" w="med" len="med"/>
                    </a:lnT>
                    <a:lnB w="9525" cap="flat" cmpd="sng" algn="ctr">
                      <a:solidFill>
                        <a:srgbClr val="FFFFFF"/>
                      </a:solidFill>
                      <a:prstDash val="solid"/>
                      <a:round/>
                      <a:headEnd type="none" w="med" len="med"/>
                      <a:tailEnd type="none" w="med" len="med"/>
                    </a:lnB>
                    <a:solidFill>
                      <a:srgbClr val="0861A2"/>
                    </a:solidFill>
                  </a:tcPr>
                </a:tc>
              </a:tr>
              <a:tr h="0">
                <a:tc>
                  <a:txBody>
                    <a:bodyPr/>
                    <a:lstStyle/>
                    <a:p>
                      <a:pPr algn="ctr" fontAlgn="base"/>
                      <a:r>
                        <a:rPr lang="en-GB">
                          <a:effectLst/>
                          <a:latin typeface="inherit"/>
                        </a:rPr>
                        <a:t>Strategy</a:t>
                      </a:r>
                    </a:p>
                    <a:p>
                      <a:pPr algn="ctr" fontAlgn="base"/>
                      <a:r>
                        <a:rPr lang="en-GB">
                          <a:effectLst/>
                          <a:latin typeface="inherit"/>
                        </a:rPr>
                        <a:t>Structure</a:t>
                      </a:r>
                    </a:p>
                    <a:p>
                      <a:pPr algn="ctr" fontAlgn="base"/>
                      <a:r>
                        <a:rPr lang="en-GB">
                          <a:effectLst/>
                          <a:latin typeface="inherit"/>
                        </a:rPr>
                        <a:t>Systems</a:t>
                      </a:r>
                    </a:p>
                  </a:txBody>
                  <a:tcPr anchor="ctr">
                    <a:lnL w="9525" cap="flat" cmpd="sng" algn="ctr">
                      <a:solidFill>
                        <a:srgbClr val="FFFFFF"/>
                      </a:solidFill>
                      <a:prstDash val="solid"/>
                      <a:round/>
                      <a:headEnd type="none" w="med" len="med"/>
                      <a:tailEnd type="none" w="med" len="med"/>
                    </a:lnL>
                    <a:lnR w="9525" cap="flat" cmpd="sng" algn="ctr">
                      <a:solidFill>
                        <a:srgbClr val="FFFFFF"/>
                      </a:solidFill>
                      <a:prstDash val="solid"/>
                      <a:round/>
                      <a:headEnd type="none" w="med" len="med"/>
                      <a:tailEnd type="none" w="med" len="med"/>
                    </a:lnR>
                    <a:lnT w="9525" cap="flat" cmpd="sng" algn="ctr">
                      <a:solidFill>
                        <a:srgbClr val="FFFFFF"/>
                      </a:solidFill>
                      <a:prstDash val="solid"/>
                      <a:round/>
                      <a:headEnd type="none" w="med" len="med"/>
                      <a:tailEnd type="none" w="med" len="med"/>
                    </a:lnT>
                    <a:lnB w="9525" cap="flat" cmpd="sng" algn="ctr">
                      <a:solidFill>
                        <a:srgbClr val="FFFFFF"/>
                      </a:solidFill>
                      <a:prstDash val="solid"/>
                      <a:round/>
                      <a:headEnd type="none" w="med" len="med"/>
                      <a:tailEnd type="none" w="med" len="med"/>
                    </a:lnB>
                    <a:solidFill>
                      <a:srgbClr val="F2F2F2"/>
                    </a:solidFill>
                  </a:tcPr>
                </a:tc>
                <a:tc>
                  <a:txBody>
                    <a:bodyPr/>
                    <a:lstStyle/>
                    <a:p>
                      <a:pPr algn="ctr" fontAlgn="base"/>
                      <a:r>
                        <a:rPr lang="en-GB" dirty="0">
                          <a:effectLst/>
                          <a:latin typeface="inherit"/>
                        </a:rPr>
                        <a:t>Shared Values</a:t>
                      </a:r>
                    </a:p>
                    <a:p>
                      <a:pPr algn="ctr" fontAlgn="base"/>
                      <a:r>
                        <a:rPr lang="en-GB" dirty="0">
                          <a:effectLst/>
                          <a:latin typeface="inherit"/>
                        </a:rPr>
                        <a:t>Skills</a:t>
                      </a:r>
                    </a:p>
                    <a:p>
                      <a:pPr algn="ctr" fontAlgn="base"/>
                      <a:r>
                        <a:rPr lang="en-GB" dirty="0">
                          <a:effectLst/>
                          <a:latin typeface="inherit"/>
                        </a:rPr>
                        <a:t>Style</a:t>
                      </a:r>
                    </a:p>
                    <a:p>
                      <a:pPr algn="ctr" fontAlgn="base"/>
                      <a:r>
                        <a:rPr lang="en-GB" dirty="0">
                          <a:effectLst/>
                          <a:latin typeface="inherit"/>
                        </a:rPr>
                        <a:t>Staff</a:t>
                      </a:r>
                    </a:p>
                  </a:txBody>
                  <a:tcPr anchor="ctr">
                    <a:lnL w="9525" cap="flat" cmpd="sng" algn="ctr">
                      <a:solidFill>
                        <a:srgbClr val="FFFFFF"/>
                      </a:solidFill>
                      <a:prstDash val="solid"/>
                      <a:round/>
                      <a:headEnd type="none" w="med" len="med"/>
                      <a:tailEnd type="none" w="med" len="med"/>
                    </a:lnL>
                    <a:lnR w="9525" cap="flat" cmpd="sng" algn="ctr">
                      <a:solidFill>
                        <a:srgbClr val="FFFFFF"/>
                      </a:solidFill>
                      <a:prstDash val="solid"/>
                      <a:round/>
                      <a:headEnd type="none" w="med" len="med"/>
                      <a:tailEnd type="none" w="med" len="med"/>
                    </a:lnR>
                    <a:lnT w="9525" cap="flat" cmpd="sng" algn="ctr">
                      <a:solidFill>
                        <a:srgbClr val="FFFFFF"/>
                      </a:solidFill>
                      <a:prstDash val="solid"/>
                      <a:round/>
                      <a:headEnd type="none" w="med" len="med"/>
                      <a:tailEnd type="none" w="med" len="med"/>
                    </a:lnT>
                    <a:lnB w="9525" cap="flat" cmpd="sng" algn="ctr">
                      <a:solidFill>
                        <a:srgbClr val="FFFFFF"/>
                      </a:solidFill>
                      <a:prstDash val="solid"/>
                      <a:round/>
                      <a:headEnd type="none" w="med" len="med"/>
                      <a:tailEnd type="none" w="med" len="med"/>
                    </a:lnB>
                    <a:solidFill>
                      <a:srgbClr val="F2F2F2"/>
                    </a:solidFill>
                  </a:tcPr>
                </a:tc>
              </a:tr>
            </a:tbl>
          </a:graphicData>
        </a:graphic>
      </p:graphicFrame>
      <p:sp>
        <p:nvSpPr>
          <p:cNvPr id="5" name="Rectangle 4"/>
          <p:cNvSpPr/>
          <p:nvPr/>
        </p:nvSpPr>
        <p:spPr>
          <a:xfrm>
            <a:off x="914400" y="2118249"/>
            <a:ext cx="6096000" cy="923330"/>
          </a:xfrm>
          <a:prstGeom prst="rect">
            <a:avLst/>
          </a:prstGeom>
        </p:spPr>
        <p:txBody>
          <a:bodyPr>
            <a:spAutoFit/>
          </a:bodyPr>
          <a:lstStyle/>
          <a:p>
            <a:r>
              <a:rPr lang="en-GB" dirty="0" smtClean="0"/>
              <a:t>The McKinsey 7-S model involves seven interdependent factors which are categorized as either "hard" or "soft" elements:</a:t>
            </a:r>
          </a:p>
          <a:p>
            <a:endParaRPr lang="en-GB" dirty="0"/>
          </a:p>
        </p:txBody>
      </p:sp>
    </p:spTree>
    <p:extLst>
      <p:ext uri="{BB962C8B-B14F-4D97-AF65-F5344CB8AC3E}">
        <p14:creationId xmlns:p14="http://schemas.microsoft.com/office/powerpoint/2010/main" val="3191848972"/>
      </p:ext>
    </p:extLst>
  </p:cSld>
  <p:clrMapOvr>
    <a:masterClrMapping/>
  </p:clrMapOvr>
</p:sld>
</file>

<file path=ppt/slides/slide8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endParaRPr lang="en-GB"/>
          </a:p>
        </p:txBody>
      </p:sp>
      <p:sp>
        <p:nvSpPr>
          <p:cNvPr id="3" name="Content Placeholder 2"/>
          <p:cNvSpPr>
            <a:spLocks noGrp="1"/>
          </p:cNvSpPr>
          <p:nvPr>
            <p:ph idx="1"/>
          </p:nvPr>
        </p:nvSpPr>
        <p:spPr/>
        <p:txBody>
          <a:bodyPr>
            <a:normAutofit fontScale="92500" lnSpcReduction="20000"/>
          </a:bodyPr>
          <a:lstStyle/>
          <a:p>
            <a:r>
              <a:rPr lang="en-GB" dirty="0" smtClean="0"/>
              <a:t>"Hard" elements are easier to define or identify and management can directly influence them: These are strategy statements; organization charts and reporting lines; and formal processes and IT systems.</a:t>
            </a:r>
          </a:p>
          <a:p>
            <a:endParaRPr lang="en-GB" dirty="0" smtClean="0"/>
          </a:p>
          <a:p>
            <a:r>
              <a:rPr lang="en-GB" dirty="0" smtClean="0"/>
              <a:t>"Soft" elements, on the other hand, can be more difficult to describe, and are less tangible and more influenced by culture. However, these soft elements are as important as the hard elements if the organization is going to be successful.</a:t>
            </a:r>
          </a:p>
          <a:p>
            <a:endParaRPr lang="en-GB" dirty="0" smtClean="0"/>
          </a:p>
          <a:p>
            <a:r>
              <a:rPr lang="en-GB" dirty="0" smtClean="0"/>
              <a:t>The way the model is presented in Figure 1 below depicts the interdependency of the elements and indicates how a change in one affects all the others.</a:t>
            </a:r>
            <a:endParaRPr lang="en-GB" dirty="0"/>
          </a:p>
        </p:txBody>
      </p:sp>
    </p:spTree>
    <p:extLst>
      <p:ext uri="{BB962C8B-B14F-4D97-AF65-F5344CB8AC3E}">
        <p14:creationId xmlns:p14="http://schemas.microsoft.com/office/powerpoint/2010/main" val="4051178405"/>
      </p:ext>
    </p:extLst>
  </p:cSld>
  <p:clrMapOvr>
    <a:masterClrMapping/>
  </p:clrMapOvr>
</p:sld>
</file>

<file path=ppt/slides/slide8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GB" dirty="0" smtClean="0"/>
              <a:t>Leavitt's Diamond</a:t>
            </a:r>
            <a:br>
              <a:rPr lang="en-GB" dirty="0" smtClean="0"/>
            </a:br>
            <a:r>
              <a:rPr lang="en-GB" dirty="0" smtClean="0"/>
              <a:t>An Integrated Approach to Change</a:t>
            </a:r>
            <a:br>
              <a:rPr lang="en-GB" dirty="0" smtClean="0"/>
            </a:br>
            <a:r>
              <a:rPr lang="en-GB" dirty="0" smtClean="0"/>
              <a:t>Also known as Leavitt's System Model</a:t>
            </a:r>
            <a:endParaRPr lang="en-GB" dirty="0"/>
          </a:p>
        </p:txBody>
      </p:sp>
      <p:sp>
        <p:nvSpPr>
          <p:cNvPr id="3" name="Content Placeholder 2"/>
          <p:cNvSpPr>
            <a:spLocks noGrp="1"/>
          </p:cNvSpPr>
          <p:nvPr>
            <p:ph idx="1"/>
          </p:nvPr>
        </p:nvSpPr>
        <p:spPr/>
        <p:txBody>
          <a:bodyPr>
            <a:normAutofit fontScale="77500" lnSpcReduction="20000"/>
          </a:bodyPr>
          <a:lstStyle/>
          <a:p>
            <a:r>
              <a:rPr lang="en-GB" dirty="0" smtClean="0"/>
              <a:t>It seems as if there's an epidemic of change out there! Re-engineering, restructuring, revamping – workplaces today seem to be launching one change initiative after another. But the hard truth is that many change initiatives fail. Why?</a:t>
            </a:r>
          </a:p>
          <a:p>
            <a:endParaRPr lang="en-GB" dirty="0" smtClean="0"/>
          </a:p>
          <a:p>
            <a:r>
              <a:rPr lang="en-GB" dirty="0" smtClean="0"/>
              <a:t>The answer may lie in the way we view change. Do you see it as an isolated process? And do you focus only on one part of your organization in isolation? This can be a fatal error.</a:t>
            </a:r>
          </a:p>
          <a:p>
            <a:endParaRPr lang="en-GB" dirty="0" smtClean="0"/>
          </a:p>
          <a:p>
            <a:r>
              <a:rPr lang="en-GB" dirty="0" smtClean="0"/>
              <a:t>Everything in an organization is connected, and changing one piece can impact another. This is why change is only likely to be successful if it considers all of those interconnected pieces.</a:t>
            </a:r>
          </a:p>
          <a:p>
            <a:endParaRPr lang="en-GB" dirty="0" smtClean="0"/>
          </a:p>
          <a:p>
            <a:r>
              <a:rPr lang="en-GB" dirty="0" smtClean="0"/>
              <a:t>This is where Leavitt's Diamond is useful. Designed by Harold J. Leavitt in 1965, the model is a framework for understanding the connection between the key factors in an organization, and for building an integrated change strategy.</a:t>
            </a:r>
            <a:endParaRPr lang="en-GB" dirty="0"/>
          </a:p>
        </p:txBody>
      </p:sp>
    </p:spTree>
    <p:extLst>
      <p:ext uri="{BB962C8B-B14F-4D97-AF65-F5344CB8AC3E}">
        <p14:creationId xmlns:p14="http://schemas.microsoft.com/office/powerpoint/2010/main" val="821136544"/>
      </p:ext>
    </p:extLst>
  </p:cSld>
  <p:clrMapOvr>
    <a:masterClrMapping/>
  </p:clrMapOvr>
</p:sld>
</file>

<file path=ppt/slides/slide8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GB" dirty="0" smtClean="0"/>
              <a:t>SIPOC Diagrams</a:t>
            </a:r>
            <a:br>
              <a:rPr lang="en-GB" dirty="0" smtClean="0"/>
            </a:br>
            <a:r>
              <a:rPr lang="en-GB" dirty="0" smtClean="0"/>
              <a:t>Making Sure Your Change Process Serves Everyone</a:t>
            </a:r>
            <a:endParaRPr lang="en-GB" dirty="0"/>
          </a:p>
        </p:txBody>
      </p:sp>
      <p:sp>
        <p:nvSpPr>
          <p:cNvPr id="3" name="Content Placeholder 2"/>
          <p:cNvSpPr>
            <a:spLocks noGrp="1"/>
          </p:cNvSpPr>
          <p:nvPr>
            <p:ph idx="1"/>
          </p:nvPr>
        </p:nvSpPr>
        <p:spPr/>
        <p:txBody>
          <a:bodyPr/>
          <a:lstStyle/>
          <a:p>
            <a:r>
              <a:rPr lang="en-GB" dirty="0" smtClean="0"/>
              <a:t>SIPOC, coming from Six Sigma, stands for </a:t>
            </a:r>
          </a:p>
          <a:p>
            <a:r>
              <a:rPr lang="en-GB" dirty="0" smtClean="0"/>
              <a:t>Suppliers, </a:t>
            </a:r>
          </a:p>
          <a:p>
            <a:r>
              <a:rPr lang="en-GB" dirty="0" smtClean="0"/>
              <a:t>Inputs, </a:t>
            </a:r>
          </a:p>
          <a:p>
            <a:r>
              <a:rPr lang="en-GB" dirty="0" smtClean="0"/>
              <a:t>Processes, </a:t>
            </a:r>
          </a:p>
          <a:p>
            <a:r>
              <a:rPr lang="en-GB" dirty="0" smtClean="0"/>
              <a:t>Outputs and </a:t>
            </a:r>
          </a:p>
          <a:p>
            <a:r>
              <a:rPr lang="en-GB" dirty="0" smtClean="0"/>
              <a:t>Customers</a:t>
            </a:r>
            <a:endParaRPr lang="en-GB" dirty="0"/>
          </a:p>
        </p:txBody>
      </p:sp>
    </p:spTree>
    <p:extLst>
      <p:ext uri="{BB962C8B-B14F-4D97-AF65-F5344CB8AC3E}">
        <p14:creationId xmlns:p14="http://schemas.microsoft.com/office/powerpoint/2010/main" val="1912186328"/>
      </p:ext>
    </p:extLst>
  </p:cSld>
  <p:clrMapOvr>
    <a:masterClrMapping/>
  </p:clrMapOvr>
</p:sld>
</file>

<file path=ppt/slides/slide8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GB" dirty="0" smtClean="0"/>
              <a:t>Kotter's 8-Step Change Model</a:t>
            </a:r>
            <a:br>
              <a:rPr lang="en-GB" dirty="0" smtClean="0"/>
            </a:br>
            <a:r>
              <a:rPr lang="en-GB" dirty="0" smtClean="0"/>
              <a:t>Implementing Change Powerfully and Successfully</a:t>
            </a:r>
            <a:endParaRPr lang="en-GB" dirty="0"/>
          </a:p>
        </p:txBody>
      </p:sp>
      <p:sp>
        <p:nvSpPr>
          <p:cNvPr id="3" name="Content Placeholder 2"/>
          <p:cNvSpPr>
            <a:spLocks noGrp="1"/>
          </p:cNvSpPr>
          <p:nvPr>
            <p:ph idx="1"/>
          </p:nvPr>
        </p:nvSpPr>
        <p:spPr/>
        <p:txBody>
          <a:bodyPr>
            <a:normAutofit fontScale="85000" lnSpcReduction="20000"/>
          </a:bodyPr>
          <a:lstStyle/>
          <a:p>
            <a:r>
              <a:rPr lang="en-GB" dirty="0" smtClean="0">
                <a:hlinkClick r:id="rId2"/>
              </a:rPr>
              <a:t>https://www.mindtools.com/pages/article/newPPM_82.htm</a:t>
            </a:r>
            <a:endParaRPr lang="en-GB" dirty="0" smtClean="0"/>
          </a:p>
          <a:p>
            <a:r>
              <a:rPr lang="en-GB" dirty="0" smtClean="0"/>
              <a:t>Whether you're considering a small change to one or two processes, or a system wide change to an organization, it's common to feel uneasy and intimidated by the scale of the challenge.</a:t>
            </a:r>
          </a:p>
          <a:p>
            <a:endParaRPr lang="en-GB" dirty="0" smtClean="0"/>
          </a:p>
          <a:p>
            <a:r>
              <a:rPr lang="en-GB" dirty="0" smtClean="0"/>
              <a:t>You know that the change needs to happen, but you don't really know how to go about delivering it. Where do you start? Whom do you involve? How do you see it through to the end?</a:t>
            </a:r>
          </a:p>
          <a:p>
            <a:endParaRPr lang="en-GB" dirty="0" smtClean="0"/>
          </a:p>
          <a:p>
            <a:r>
              <a:rPr lang="en-GB" dirty="0" smtClean="0"/>
              <a:t>There are many theories about how to "do" change. Many originate with leadership and change management guru, John Kotter. A professor at Harvard Business School and world-renowned change expert, Kotter introduced his eight-step change process in his 1995 book, "Leading Change." We look at his eight steps for leading change below.</a:t>
            </a:r>
          </a:p>
        </p:txBody>
      </p:sp>
    </p:spTree>
    <p:extLst>
      <p:ext uri="{BB962C8B-B14F-4D97-AF65-F5344CB8AC3E}">
        <p14:creationId xmlns:p14="http://schemas.microsoft.com/office/powerpoint/2010/main" val="3904445852"/>
      </p:ext>
    </p:extLst>
  </p:cSld>
  <p:clrMapOvr>
    <a:masterClrMapping/>
  </p:clrMapOvr>
</p:sld>
</file>

<file path=ppt/slides/slide9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Step 1: Create Urgency</a:t>
            </a:r>
            <a:br>
              <a:rPr lang="en-GB" dirty="0"/>
            </a:br>
            <a:endParaRPr lang="en-GB" dirty="0"/>
          </a:p>
        </p:txBody>
      </p:sp>
      <p:sp>
        <p:nvSpPr>
          <p:cNvPr id="3" name="Content Placeholder 2"/>
          <p:cNvSpPr>
            <a:spLocks noGrp="1"/>
          </p:cNvSpPr>
          <p:nvPr>
            <p:ph idx="1"/>
          </p:nvPr>
        </p:nvSpPr>
        <p:spPr>
          <a:xfrm>
            <a:off x="838200" y="1798509"/>
            <a:ext cx="10515600" cy="4775286"/>
          </a:xfrm>
        </p:spPr>
        <p:txBody>
          <a:bodyPr>
            <a:noAutofit/>
          </a:bodyPr>
          <a:lstStyle/>
          <a:p>
            <a:endParaRPr lang="en-GB" sz="1400" dirty="0" smtClean="0"/>
          </a:p>
          <a:p>
            <a:r>
              <a:rPr lang="en-GB" sz="1600" dirty="0" smtClean="0">
                <a:latin typeface="Arial" panose="020B0604020202020204" pitchFamily="34" charset="0"/>
                <a:cs typeface="Arial" panose="020B0604020202020204" pitchFamily="34" charset="0"/>
              </a:rPr>
              <a:t>For change to happen, it helps if the whole company really wants it. Develop a sense of urgency around the need for change. This may help you spark the initial motivation to get things moving. </a:t>
            </a:r>
          </a:p>
          <a:p>
            <a:r>
              <a:rPr lang="en-GB" sz="1600" dirty="0" smtClean="0">
                <a:latin typeface="Arial" panose="020B0604020202020204" pitchFamily="34" charset="0"/>
                <a:cs typeface="Arial" panose="020B0604020202020204" pitchFamily="34" charset="0"/>
              </a:rPr>
              <a:t>This isn't simply a matter of showing people poor sales statistics or talking about increased competition. Open an honest and convincing dialogue about what's happening in the marketplace and with your competition. If many people start talking about the change you propose, the urgency can build and feed on itself.</a:t>
            </a:r>
          </a:p>
          <a:p>
            <a:r>
              <a:rPr lang="en-GB" sz="1600" dirty="0" smtClean="0">
                <a:latin typeface="Arial" panose="020B0604020202020204" pitchFamily="34" charset="0"/>
                <a:cs typeface="Arial" panose="020B0604020202020204" pitchFamily="34" charset="0"/>
              </a:rPr>
              <a:t>What you can do:</a:t>
            </a:r>
          </a:p>
          <a:p>
            <a:r>
              <a:rPr lang="en-GB" sz="1600" dirty="0" smtClean="0">
                <a:latin typeface="Arial" panose="020B0604020202020204" pitchFamily="34" charset="0"/>
                <a:cs typeface="Arial" panose="020B0604020202020204" pitchFamily="34" charset="0"/>
              </a:rPr>
              <a:t>Identify potential threats Add to My Personal Learning Plan, and develop scenarios Add to My Personal Learning Plan showing what could happen in the future.</a:t>
            </a:r>
          </a:p>
          <a:p>
            <a:r>
              <a:rPr lang="en-GB" sz="1600" dirty="0" smtClean="0">
                <a:latin typeface="Arial" panose="020B0604020202020204" pitchFamily="34" charset="0"/>
                <a:cs typeface="Arial" panose="020B0604020202020204" pitchFamily="34" charset="0"/>
              </a:rPr>
              <a:t>Examine opportunities Add to My Personal Learning Plan that should be, or could be, exploited.</a:t>
            </a:r>
          </a:p>
          <a:p>
            <a:r>
              <a:rPr lang="en-GB" sz="1600" dirty="0" smtClean="0">
                <a:latin typeface="Arial" panose="020B0604020202020204" pitchFamily="34" charset="0"/>
                <a:cs typeface="Arial" panose="020B0604020202020204" pitchFamily="34" charset="0"/>
              </a:rPr>
              <a:t>Start honest discussions, and give dynamic and convincing reasons to get people talking and thinking.</a:t>
            </a:r>
          </a:p>
          <a:p>
            <a:r>
              <a:rPr lang="en-GB" sz="1600" dirty="0" smtClean="0">
                <a:latin typeface="Arial" panose="020B0604020202020204" pitchFamily="34" charset="0"/>
                <a:cs typeface="Arial" panose="020B0604020202020204" pitchFamily="34" charset="0"/>
              </a:rPr>
              <a:t>Request support from customers, outside stakeholders and industry people to strengthen your argument</a:t>
            </a:r>
          </a:p>
          <a:p>
            <a:r>
              <a:rPr lang="en-GB" sz="1600" dirty="0" smtClean="0">
                <a:latin typeface="Arial" panose="020B0604020202020204" pitchFamily="34" charset="0"/>
                <a:cs typeface="Arial" panose="020B0604020202020204" pitchFamily="34" charset="0"/>
              </a:rPr>
              <a:t>Kotter suggests that for change to be successful, 75 percent of a company's management needs to "buy into" the change. In other words, you have to work really hard on Step 1, and spend significant time and energy building urgency, before moving onto the next steps. Don't panic and jump in too fast because you don't want to risk further short-term losses – if you act without proper preparation, you could be in for a very bumpy ride.</a:t>
            </a:r>
          </a:p>
          <a:p>
            <a:endParaRPr lang="en-GB" sz="1600" dirty="0">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1565061023"/>
      </p:ext>
    </p:extLst>
  </p:cSld>
  <p:clrMapOvr>
    <a:masterClrMapping/>
  </p:clrMapOvr>
</p:sld>
</file>

<file path=ppt/slides/slide9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endParaRPr lang="en-GB"/>
          </a:p>
        </p:txBody>
      </p:sp>
      <p:sp>
        <p:nvSpPr>
          <p:cNvPr id="3" name="Content Placeholder 2"/>
          <p:cNvSpPr>
            <a:spLocks noGrp="1"/>
          </p:cNvSpPr>
          <p:nvPr>
            <p:ph idx="1"/>
          </p:nvPr>
        </p:nvSpPr>
        <p:spPr/>
        <p:txBody>
          <a:bodyPr>
            <a:normAutofit fontScale="55000" lnSpcReduction="20000"/>
          </a:bodyPr>
          <a:lstStyle/>
          <a:p>
            <a:r>
              <a:rPr lang="en-GB" dirty="0" smtClean="0"/>
              <a:t>Step 2: Form a Powerful Coalition</a:t>
            </a:r>
          </a:p>
          <a:p>
            <a:r>
              <a:rPr lang="en-GB" dirty="0" smtClean="0"/>
              <a:t>Convince people that change is necessary. This often takes strong leadership and visible support from key people within your organization. Managing change isn't enough – you have to lead it.</a:t>
            </a:r>
          </a:p>
          <a:p>
            <a:r>
              <a:rPr lang="en-GB" dirty="0" smtClean="0"/>
              <a:t>You can find effective change leaders throughout your organization – they don't necessarily follow the traditional company hierarchy. To lead change, you need to bring together a coalition, or team, of influential people whose power comes from a variety of sources, including job title, status, expertise, and political importance.</a:t>
            </a:r>
          </a:p>
          <a:p>
            <a:endParaRPr lang="en-GB" dirty="0" smtClean="0"/>
          </a:p>
          <a:p>
            <a:r>
              <a:rPr lang="en-GB" dirty="0" smtClean="0"/>
              <a:t>Once formed, your "change coalition" needs to work as a team, continuing to build urgency and momentum around the need for change.</a:t>
            </a:r>
          </a:p>
          <a:p>
            <a:endParaRPr lang="en-GB" dirty="0" smtClean="0"/>
          </a:p>
          <a:p>
            <a:r>
              <a:rPr lang="en-GB" dirty="0" smtClean="0"/>
              <a:t>What you can do:</a:t>
            </a:r>
          </a:p>
          <a:p>
            <a:endParaRPr lang="en-GB" dirty="0" smtClean="0"/>
          </a:p>
          <a:p>
            <a:r>
              <a:rPr lang="en-GB" dirty="0" smtClean="0"/>
              <a:t>Identify the true leaders in your organization, as well as your key stakeholders Add to My Personal Learning Plan.</a:t>
            </a:r>
          </a:p>
          <a:p>
            <a:r>
              <a:rPr lang="en-GB" dirty="0" smtClean="0"/>
              <a:t>Ask for an emotional commitment from these key people.</a:t>
            </a:r>
          </a:p>
          <a:p>
            <a:r>
              <a:rPr lang="en-GB" dirty="0" smtClean="0"/>
              <a:t>Work on team building within your change coalition.</a:t>
            </a:r>
          </a:p>
          <a:p>
            <a:r>
              <a:rPr lang="en-GB" dirty="0" smtClean="0"/>
              <a:t>Check your team for weak areas, and ensure that you have a good mix of people from different departments and different levels within your company.</a:t>
            </a:r>
            <a:endParaRPr lang="en-GB" dirty="0"/>
          </a:p>
        </p:txBody>
      </p:sp>
    </p:spTree>
    <p:extLst>
      <p:ext uri="{BB962C8B-B14F-4D97-AF65-F5344CB8AC3E}">
        <p14:creationId xmlns:p14="http://schemas.microsoft.com/office/powerpoint/2010/main" val="433082471"/>
      </p:ext>
    </p:extLst>
  </p:cSld>
  <p:clrMapOvr>
    <a:masterClrMapping/>
  </p:clrMapOvr>
</p:sld>
</file>

<file path=ppt/slides/slide9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Step 3: Create a Vision for Change</a:t>
            </a:r>
            <a:br>
              <a:rPr lang="en-GB" dirty="0" smtClean="0"/>
            </a:br>
            <a:endParaRPr lang="en-GB" dirty="0"/>
          </a:p>
        </p:txBody>
      </p:sp>
      <p:sp>
        <p:nvSpPr>
          <p:cNvPr id="3" name="Content Placeholder 2"/>
          <p:cNvSpPr>
            <a:spLocks noGrp="1"/>
          </p:cNvSpPr>
          <p:nvPr>
            <p:ph idx="1"/>
          </p:nvPr>
        </p:nvSpPr>
        <p:spPr/>
        <p:txBody>
          <a:bodyPr>
            <a:normAutofit/>
          </a:bodyPr>
          <a:lstStyle/>
          <a:p>
            <a:endParaRPr lang="en-GB" dirty="0" smtClean="0"/>
          </a:p>
          <a:p>
            <a:r>
              <a:rPr lang="en-GB" dirty="0" smtClean="0"/>
              <a:t>When you first start thinking about change, there will probably be many great ideas and solutions floating around. Link these concepts to an overall vision that people can grasp easily and remember.</a:t>
            </a:r>
          </a:p>
          <a:p>
            <a:endParaRPr lang="en-GB" dirty="0" smtClean="0"/>
          </a:p>
          <a:p>
            <a:r>
              <a:rPr lang="en-GB" dirty="0" smtClean="0"/>
              <a:t>A clear vision can help everyone understand why you're asking them to do something. When people see for themselves what you're trying to achieve, then the directives they're given tend to make more sense.</a:t>
            </a:r>
            <a:endParaRPr lang="en-GB" dirty="0"/>
          </a:p>
        </p:txBody>
      </p:sp>
    </p:spTree>
    <p:extLst>
      <p:ext uri="{BB962C8B-B14F-4D97-AF65-F5344CB8AC3E}">
        <p14:creationId xmlns:p14="http://schemas.microsoft.com/office/powerpoint/2010/main" val="814002353"/>
      </p:ext>
    </p:extLst>
  </p:cSld>
  <p:clrMapOvr>
    <a:masterClrMapping/>
  </p:clrMapOvr>
</p:sld>
</file>

<file path=ppt/slides/slide9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endParaRPr lang="en-GB"/>
          </a:p>
        </p:txBody>
      </p:sp>
      <p:sp>
        <p:nvSpPr>
          <p:cNvPr id="3" name="Content Placeholder 2"/>
          <p:cNvSpPr>
            <a:spLocks noGrp="1"/>
          </p:cNvSpPr>
          <p:nvPr>
            <p:ph idx="1"/>
          </p:nvPr>
        </p:nvSpPr>
        <p:spPr/>
        <p:txBody>
          <a:bodyPr>
            <a:normAutofit fontScale="92500" lnSpcReduction="10000"/>
          </a:bodyPr>
          <a:lstStyle/>
          <a:p>
            <a:r>
              <a:rPr lang="en-GB" dirty="0" smtClean="0"/>
              <a:t>What you can do:</a:t>
            </a:r>
          </a:p>
          <a:p>
            <a:endParaRPr lang="en-GB" dirty="0" smtClean="0"/>
          </a:p>
          <a:p>
            <a:r>
              <a:rPr lang="en-GB" dirty="0" smtClean="0"/>
              <a:t>Determine the values Add to My Personal Learning Plan that are central to the change.</a:t>
            </a:r>
          </a:p>
          <a:p>
            <a:r>
              <a:rPr lang="en-GB" dirty="0" smtClean="0"/>
              <a:t>Develop a short summary (one or two sentences) that captures what you "see" as the future of your organization.</a:t>
            </a:r>
          </a:p>
          <a:p>
            <a:r>
              <a:rPr lang="en-GB" dirty="0" smtClean="0"/>
              <a:t>Create a strategy Add to My Personal Learning Plan to execute that vision.</a:t>
            </a:r>
          </a:p>
          <a:p>
            <a:r>
              <a:rPr lang="en-GB" dirty="0" smtClean="0"/>
              <a:t>Ensure that your change coalition can describe the vision in five minutes or less.</a:t>
            </a:r>
          </a:p>
          <a:p>
            <a:r>
              <a:rPr lang="en-GB" dirty="0" smtClean="0"/>
              <a:t>Practice your "vision speech" often.</a:t>
            </a:r>
            <a:endParaRPr lang="en-GB" dirty="0"/>
          </a:p>
        </p:txBody>
      </p:sp>
    </p:spTree>
    <p:extLst>
      <p:ext uri="{BB962C8B-B14F-4D97-AF65-F5344CB8AC3E}">
        <p14:creationId xmlns:p14="http://schemas.microsoft.com/office/powerpoint/2010/main" val="3270267076"/>
      </p:ext>
    </p:extLst>
  </p:cSld>
  <p:clrMapOvr>
    <a:masterClrMapping/>
  </p:clrMapOvr>
</p:sld>
</file>

<file path=ppt/slides/slide9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Step 4: Communicate the Vision</a:t>
            </a:r>
            <a:br>
              <a:rPr lang="en-GB" dirty="0" smtClean="0"/>
            </a:br>
            <a:endParaRPr lang="en-GB" dirty="0"/>
          </a:p>
        </p:txBody>
      </p:sp>
      <p:sp>
        <p:nvSpPr>
          <p:cNvPr id="3" name="Content Placeholder 2"/>
          <p:cNvSpPr>
            <a:spLocks noGrp="1"/>
          </p:cNvSpPr>
          <p:nvPr>
            <p:ph idx="1"/>
          </p:nvPr>
        </p:nvSpPr>
        <p:spPr/>
        <p:txBody>
          <a:bodyPr>
            <a:normAutofit lnSpcReduction="10000"/>
          </a:bodyPr>
          <a:lstStyle/>
          <a:p>
            <a:endParaRPr lang="en-GB" dirty="0" smtClean="0"/>
          </a:p>
          <a:p>
            <a:r>
              <a:rPr lang="en-GB" dirty="0" smtClean="0"/>
              <a:t>What you do with your vision after you create it will determine your success. Your message will probably have strong competition from other day-to-day communications within the company, so you need to communicate it frequently and powerfully, and embed it within everything that you do. Talk often about your change vision.</a:t>
            </a:r>
          </a:p>
          <a:p>
            <a:r>
              <a:rPr lang="en-GB" dirty="0" smtClean="0"/>
              <a:t>Address peoples' concerns and anxieties, openly and honestly.</a:t>
            </a:r>
          </a:p>
          <a:p>
            <a:r>
              <a:rPr lang="en-GB" dirty="0" smtClean="0"/>
              <a:t>Apply your vision to all aspects of operations – from training to performance reviews. Tie everything back to the vision.</a:t>
            </a:r>
          </a:p>
          <a:p>
            <a:r>
              <a:rPr lang="en-GB" dirty="0" smtClean="0"/>
              <a:t>Lead by example</a:t>
            </a:r>
            <a:endParaRPr lang="en-GB" dirty="0"/>
          </a:p>
        </p:txBody>
      </p:sp>
    </p:spTree>
    <p:extLst>
      <p:ext uri="{BB962C8B-B14F-4D97-AF65-F5344CB8AC3E}">
        <p14:creationId xmlns:p14="http://schemas.microsoft.com/office/powerpoint/2010/main" val="1207446816"/>
      </p:ext>
    </p:extLst>
  </p:cSld>
  <p:clrMapOvr>
    <a:masterClrMapping/>
  </p:clrMapOvr>
</p:sld>
</file>

<file path=ppt/slides/slide9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Step 5: Remove Obstacles</a:t>
            </a:r>
            <a:br>
              <a:rPr lang="en-GB" dirty="0" smtClean="0"/>
            </a:br>
            <a:endParaRPr lang="en-GB" dirty="0"/>
          </a:p>
        </p:txBody>
      </p:sp>
      <p:sp>
        <p:nvSpPr>
          <p:cNvPr id="3" name="Content Placeholder 2"/>
          <p:cNvSpPr>
            <a:spLocks noGrp="1"/>
          </p:cNvSpPr>
          <p:nvPr>
            <p:ph idx="1"/>
          </p:nvPr>
        </p:nvSpPr>
        <p:spPr/>
        <p:txBody>
          <a:bodyPr>
            <a:normAutofit fontScale="92500" lnSpcReduction="20000"/>
          </a:bodyPr>
          <a:lstStyle/>
          <a:p>
            <a:endParaRPr lang="en-GB" dirty="0" smtClean="0"/>
          </a:p>
          <a:p>
            <a:r>
              <a:rPr lang="en-GB" dirty="0" smtClean="0"/>
              <a:t>If you follow these steps and reach this point in the change process, you've been talking about your vision and building buy-in from all levels of the organization. Hopefully, your staff wants to get busy and achieve the benefits that you've been promoting.</a:t>
            </a:r>
          </a:p>
          <a:p>
            <a:endParaRPr lang="en-GB" dirty="0" smtClean="0"/>
          </a:p>
          <a:p>
            <a:r>
              <a:rPr lang="en-GB" dirty="0" smtClean="0"/>
              <a:t>But is anyone resisting the change? And are there processes or structures that are getting in its way?</a:t>
            </a:r>
          </a:p>
          <a:p>
            <a:endParaRPr lang="en-GB" dirty="0" smtClean="0"/>
          </a:p>
          <a:p>
            <a:r>
              <a:rPr lang="en-GB" dirty="0" smtClean="0"/>
              <a:t>Put in place the structure for change, and continually check for barriers to it. Removing obstacles can empower the people you need to execute your vision, and it can help the change move forward.</a:t>
            </a:r>
            <a:endParaRPr lang="en-GB" dirty="0"/>
          </a:p>
        </p:txBody>
      </p:sp>
    </p:spTree>
    <p:extLst>
      <p:ext uri="{BB962C8B-B14F-4D97-AF65-F5344CB8AC3E}">
        <p14:creationId xmlns:p14="http://schemas.microsoft.com/office/powerpoint/2010/main" val="3651056306"/>
      </p:ext>
    </p:extLst>
  </p:cSld>
  <p:clrMapOvr>
    <a:masterClrMapping/>
  </p:clrMapOvr>
</p:sld>
</file>

<file path=ppt/slides/slide9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endParaRPr lang="en-GB"/>
          </a:p>
        </p:txBody>
      </p:sp>
      <p:sp>
        <p:nvSpPr>
          <p:cNvPr id="3" name="Content Placeholder 2"/>
          <p:cNvSpPr>
            <a:spLocks noGrp="1"/>
          </p:cNvSpPr>
          <p:nvPr>
            <p:ph idx="1"/>
          </p:nvPr>
        </p:nvSpPr>
        <p:spPr/>
        <p:txBody>
          <a:bodyPr/>
          <a:lstStyle/>
          <a:p>
            <a:r>
              <a:rPr lang="en-GB" dirty="0" smtClean="0"/>
              <a:t>Identify, or hire, change leaders whose main roles are to deliver the change.</a:t>
            </a:r>
          </a:p>
          <a:p>
            <a:r>
              <a:rPr lang="en-GB" dirty="0" smtClean="0"/>
              <a:t>Look at your organizational structure, job descriptions, and performance and compensation systems to ensure they're in line with your vision.</a:t>
            </a:r>
          </a:p>
          <a:p>
            <a:r>
              <a:rPr lang="en-GB" dirty="0" smtClean="0"/>
              <a:t>Recognize and reward people for making change happen.</a:t>
            </a:r>
          </a:p>
          <a:p>
            <a:r>
              <a:rPr lang="en-GB" dirty="0" smtClean="0"/>
              <a:t>Identify people who are resisting the change, and help them see what's needed.</a:t>
            </a:r>
          </a:p>
          <a:p>
            <a:r>
              <a:rPr lang="en-GB" dirty="0" smtClean="0"/>
              <a:t>Take action to quickly remove barriers (human or otherwise).</a:t>
            </a:r>
            <a:endParaRPr lang="en-GB" dirty="0"/>
          </a:p>
        </p:txBody>
      </p:sp>
    </p:spTree>
    <p:extLst>
      <p:ext uri="{BB962C8B-B14F-4D97-AF65-F5344CB8AC3E}">
        <p14:creationId xmlns:p14="http://schemas.microsoft.com/office/powerpoint/2010/main" val="3092523386"/>
      </p:ext>
    </p:extLst>
  </p:cSld>
  <p:clrMapOvr>
    <a:masterClrMapping/>
  </p:clrMapOvr>
</p:sld>
</file>

<file path=ppt/slides/slide9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Step 6: Create Short-Term Wins</a:t>
            </a:r>
            <a:br>
              <a:rPr lang="en-GB" dirty="0" smtClean="0"/>
            </a:br>
            <a:endParaRPr lang="en-GB" dirty="0"/>
          </a:p>
        </p:txBody>
      </p:sp>
      <p:sp>
        <p:nvSpPr>
          <p:cNvPr id="3" name="Content Placeholder 2"/>
          <p:cNvSpPr>
            <a:spLocks noGrp="1"/>
          </p:cNvSpPr>
          <p:nvPr>
            <p:ph idx="1"/>
          </p:nvPr>
        </p:nvSpPr>
        <p:spPr/>
        <p:txBody>
          <a:bodyPr>
            <a:normAutofit fontScale="92500" lnSpcReduction="10000"/>
          </a:bodyPr>
          <a:lstStyle/>
          <a:p>
            <a:endParaRPr lang="en-GB" dirty="0" smtClean="0"/>
          </a:p>
          <a:p>
            <a:r>
              <a:rPr lang="en-GB" dirty="0" smtClean="0"/>
              <a:t>Nothing motivates more than success. Give your company a taste of victory early in the change process. Within a short time frame (this could be a month or a year, depending on the type of change), you'll want to have some "quick wins Add to My Personal Learning Plan" that your staff can see. Without this, critics and negative thinkers might hurt your progress.</a:t>
            </a:r>
          </a:p>
          <a:p>
            <a:endParaRPr lang="en-GB" dirty="0" smtClean="0"/>
          </a:p>
          <a:p>
            <a:r>
              <a:rPr lang="en-GB" dirty="0" smtClean="0"/>
              <a:t>Create short-term targets – not just one long-term goal. You want each smaller target to be achievable, with little room for failure. Your change team may have to work very hard to come up with these targets, but each "win" that you produce can further motivate the entire staff.</a:t>
            </a:r>
            <a:endParaRPr lang="en-GB" dirty="0"/>
          </a:p>
        </p:txBody>
      </p:sp>
    </p:spTree>
    <p:extLst>
      <p:ext uri="{BB962C8B-B14F-4D97-AF65-F5344CB8AC3E}">
        <p14:creationId xmlns:p14="http://schemas.microsoft.com/office/powerpoint/2010/main" val="4248360196"/>
      </p:ext>
    </p:extLst>
  </p:cSld>
  <p:clrMapOvr>
    <a:masterClrMapping/>
  </p:clrMapOvr>
</p:sld>
</file>

<file path=ppt/slides/slide9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endParaRPr lang="en-GB"/>
          </a:p>
        </p:txBody>
      </p:sp>
      <p:sp>
        <p:nvSpPr>
          <p:cNvPr id="3" name="Content Placeholder 2"/>
          <p:cNvSpPr>
            <a:spLocks noGrp="1"/>
          </p:cNvSpPr>
          <p:nvPr>
            <p:ph idx="1"/>
          </p:nvPr>
        </p:nvSpPr>
        <p:spPr/>
        <p:txBody>
          <a:bodyPr/>
          <a:lstStyle/>
          <a:p>
            <a:r>
              <a:rPr lang="en-GB" dirty="0" smtClean="0"/>
              <a:t>Look for sure-fire projects that you can implement without help from any strong critics of the change.</a:t>
            </a:r>
          </a:p>
          <a:p>
            <a:r>
              <a:rPr lang="en-GB" dirty="0" smtClean="0"/>
              <a:t>Don't choose early targets that are expensive. You want to be able to justify the investment in each project.</a:t>
            </a:r>
          </a:p>
          <a:p>
            <a:r>
              <a:rPr lang="en-GB" dirty="0" smtClean="0"/>
              <a:t>Thoroughly </a:t>
            </a:r>
            <a:r>
              <a:rPr lang="en-GB" dirty="0" err="1" smtClean="0"/>
              <a:t>analyze</a:t>
            </a:r>
            <a:r>
              <a:rPr lang="en-GB" dirty="0" smtClean="0"/>
              <a:t> the potential pros and cons of your targets. If you don't succeed with an early goal, it can hurt your entire change initiative.</a:t>
            </a:r>
          </a:p>
          <a:p>
            <a:r>
              <a:rPr lang="en-GB" dirty="0" smtClean="0"/>
              <a:t>Reward Add to My Personal Learning Plan the people who help you meet the targets.</a:t>
            </a:r>
            <a:endParaRPr lang="en-GB" dirty="0"/>
          </a:p>
        </p:txBody>
      </p:sp>
    </p:spTree>
    <p:extLst>
      <p:ext uri="{BB962C8B-B14F-4D97-AF65-F5344CB8AC3E}">
        <p14:creationId xmlns:p14="http://schemas.microsoft.com/office/powerpoint/2010/main" val="1726193378"/>
      </p:ext>
    </p:extLst>
  </p:cSld>
  <p:clrMapOvr>
    <a:masterClrMapping/>
  </p:clrMapOvr>
</p:sld>
</file>

<file path=ppt/slides/slide9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Step 7: Build on the Change</a:t>
            </a:r>
            <a:br>
              <a:rPr lang="en-GB" dirty="0" smtClean="0"/>
            </a:br>
            <a:endParaRPr lang="en-GB" dirty="0"/>
          </a:p>
        </p:txBody>
      </p:sp>
      <p:sp>
        <p:nvSpPr>
          <p:cNvPr id="3" name="Content Placeholder 2"/>
          <p:cNvSpPr>
            <a:spLocks noGrp="1"/>
          </p:cNvSpPr>
          <p:nvPr>
            <p:ph idx="1"/>
          </p:nvPr>
        </p:nvSpPr>
        <p:spPr/>
        <p:txBody>
          <a:bodyPr>
            <a:normAutofit fontScale="92500" lnSpcReduction="10000"/>
          </a:bodyPr>
          <a:lstStyle/>
          <a:p>
            <a:endParaRPr lang="en-GB" dirty="0" smtClean="0"/>
          </a:p>
          <a:p>
            <a:r>
              <a:rPr lang="en-GB" dirty="0" smtClean="0"/>
              <a:t>Kotter argues that many change projects fail because victory is declared too early. Real change runs deep. Quick wins are only the beginning of what needs to be done to achieve long-term change.</a:t>
            </a:r>
          </a:p>
          <a:p>
            <a:endParaRPr lang="en-GB" dirty="0" smtClean="0"/>
          </a:p>
          <a:p>
            <a:r>
              <a:rPr lang="en-GB" dirty="0" smtClean="0"/>
              <a:t>Launching one new product using a new system is great. But if you can launch 10 products, that means the new system is working. To reach that 10th success, you need to keep looking for improvements.</a:t>
            </a:r>
          </a:p>
          <a:p>
            <a:endParaRPr lang="en-GB" dirty="0" smtClean="0"/>
          </a:p>
          <a:p>
            <a:r>
              <a:rPr lang="en-GB" dirty="0" smtClean="0"/>
              <a:t>Each success provides an opportunity to build on what went right and identify what you can improve.</a:t>
            </a:r>
            <a:endParaRPr lang="en-GB" dirty="0"/>
          </a:p>
        </p:txBody>
      </p:sp>
    </p:spTree>
    <p:extLst>
      <p:ext uri="{BB962C8B-B14F-4D97-AF65-F5344CB8AC3E}">
        <p14:creationId xmlns:p14="http://schemas.microsoft.com/office/powerpoint/2010/main" val="2483519859"/>
      </p:ext>
    </p:extLst>
  </p:cSld>
  <p:clrMapOvr>
    <a:masterClrMapping/>
  </p:clrMapOvr>
</p:sld>
</file>

<file path=ppt/slides/slide10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endParaRPr lang="en-GB"/>
          </a:p>
        </p:txBody>
      </p:sp>
      <p:sp>
        <p:nvSpPr>
          <p:cNvPr id="3" name="Content Placeholder 2"/>
          <p:cNvSpPr>
            <a:spLocks noGrp="1"/>
          </p:cNvSpPr>
          <p:nvPr>
            <p:ph idx="1"/>
          </p:nvPr>
        </p:nvSpPr>
        <p:spPr/>
        <p:txBody>
          <a:bodyPr/>
          <a:lstStyle/>
          <a:p>
            <a:r>
              <a:rPr lang="en-GB" dirty="0" smtClean="0"/>
              <a:t>After every win, </a:t>
            </a:r>
            <a:r>
              <a:rPr lang="en-GB" dirty="0" err="1" smtClean="0"/>
              <a:t>analyze</a:t>
            </a:r>
            <a:r>
              <a:rPr lang="en-GB" dirty="0" smtClean="0"/>
              <a:t> what went right, and what needs improving.</a:t>
            </a:r>
          </a:p>
          <a:p>
            <a:r>
              <a:rPr lang="en-GB" dirty="0" smtClean="0"/>
              <a:t>Set goals Add to My Personal Learning Plan to continue building on the momentum you've achieved.</a:t>
            </a:r>
          </a:p>
          <a:p>
            <a:r>
              <a:rPr lang="en-GB" dirty="0" smtClean="0"/>
              <a:t>Learn about kaizen Add to My Personal Learning Plan, the idea of continuous improvement.</a:t>
            </a:r>
          </a:p>
          <a:p>
            <a:r>
              <a:rPr lang="en-GB" dirty="0" smtClean="0"/>
              <a:t>Keep ideas fresh by bringing in new change agents and leaders for your change coalition.</a:t>
            </a:r>
            <a:endParaRPr lang="en-GB" dirty="0"/>
          </a:p>
        </p:txBody>
      </p:sp>
    </p:spTree>
    <p:extLst>
      <p:ext uri="{BB962C8B-B14F-4D97-AF65-F5344CB8AC3E}">
        <p14:creationId xmlns:p14="http://schemas.microsoft.com/office/powerpoint/2010/main" val="3294374123"/>
      </p:ext>
    </p:extLst>
  </p:cSld>
  <p:clrMapOvr>
    <a:masterClrMapping/>
  </p:clrMapOvr>
</p:sld>
</file>

<file path=ppt/slides/slide10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GB" dirty="0" smtClean="0"/>
              <a:t>Step 8: Anchor the Changes in Corporate Culture</a:t>
            </a:r>
            <a:br>
              <a:rPr lang="en-GB" dirty="0" smtClean="0"/>
            </a:br>
            <a:endParaRPr lang="en-GB" dirty="0"/>
          </a:p>
        </p:txBody>
      </p:sp>
      <p:sp>
        <p:nvSpPr>
          <p:cNvPr id="3" name="Content Placeholder 2"/>
          <p:cNvSpPr>
            <a:spLocks noGrp="1"/>
          </p:cNvSpPr>
          <p:nvPr>
            <p:ph idx="1"/>
          </p:nvPr>
        </p:nvSpPr>
        <p:spPr/>
        <p:txBody>
          <a:bodyPr>
            <a:normAutofit fontScale="92500" lnSpcReduction="20000"/>
          </a:bodyPr>
          <a:lstStyle/>
          <a:p>
            <a:endParaRPr lang="en-GB" dirty="0" smtClean="0"/>
          </a:p>
          <a:p>
            <a:r>
              <a:rPr lang="en-GB" dirty="0" smtClean="0"/>
              <a:t>Finally, to make any change stick, it should become part of the core of your organization. Your corporate culture often determines what gets done, so the values behind your vision must show in day-to-day work.</a:t>
            </a:r>
          </a:p>
          <a:p>
            <a:endParaRPr lang="en-GB" dirty="0" smtClean="0"/>
          </a:p>
          <a:p>
            <a:r>
              <a:rPr lang="en-GB" dirty="0" smtClean="0"/>
              <a:t>Make continuous efforts to ensure that the change is seen in every aspect of your organization. This will help give that change a solid place in your organization's culture.</a:t>
            </a:r>
          </a:p>
          <a:p>
            <a:endParaRPr lang="en-GB" dirty="0" smtClean="0"/>
          </a:p>
          <a:p>
            <a:r>
              <a:rPr lang="en-GB" dirty="0" smtClean="0"/>
              <a:t>It's also important that your company's leaders continue to support the change. This includes existing staff and new leaders who are brought in. If you lose the support of these people, you might end up back where you started.</a:t>
            </a:r>
            <a:endParaRPr lang="en-GB" dirty="0"/>
          </a:p>
        </p:txBody>
      </p:sp>
    </p:spTree>
    <p:extLst>
      <p:ext uri="{BB962C8B-B14F-4D97-AF65-F5344CB8AC3E}">
        <p14:creationId xmlns:p14="http://schemas.microsoft.com/office/powerpoint/2010/main" val="769473917"/>
      </p:ext>
    </p:extLst>
  </p:cSld>
  <p:clrMapOvr>
    <a:masterClrMapping/>
  </p:clrMapOvr>
</p:sld>
</file>

<file path=ppt/slides/slide10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endParaRPr lang="en-GB"/>
          </a:p>
        </p:txBody>
      </p:sp>
      <p:sp>
        <p:nvSpPr>
          <p:cNvPr id="3" name="Content Placeholder 2"/>
          <p:cNvSpPr>
            <a:spLocks noGrp="1"/>
          </p:cNvSpPr>
          <p:nvPr>
            <p:ph idx="1"/>
          </p:nvPr>
        </p:nvSpPr>
        <p:spPr/>
        <p:txBody>
          <a:bodyPr/>
          <a:lstStyle/>
          <a:p>
            <a:r>
              <a:rPr lang="en-GB" dirty="0" smtClean="0"/>
              <a:t>Talk about progress every chance you get. Tell success stories about the change process, and repeat other stories that you hear.</a:t>
            </a:r>
          </a:p>
          <a:p>
            <a:r>
              <a:rPr lang="en-GB" dirty="0" smtClean="0"/>
              <a:t>Include the change ideals and values when hiring and training new staff.</a:t>
            </a:r>
          </a:p>
          <a:p>
            <a:r>
              <a:rPr lang="en-GB" dirty="0" smtClean="0"/>
              <a:t>Publicly recognize key members of your original change coalition, and make sure the rest of the staff – new and old – remembers their contributions.</a:t>
            </a:r>
          </a:p>
          <a:p>
            <a:r>
              <a:rPr lang="en-GB" dirty="0" smtClean="0"/>
              <a:t>Create plans to replace key leaders of change as they move on. This will help ensure that their legacy is not lost or forgotten.</a:t>
            </a:r>
            <a:endParaRPr lang="en-GB" dirty="0"/>
          </a:p>
        </p:txBody>
      </p:sp>
    </p:spTree>
    <p:extLst>
      <p:ext uri="{BB962C8B-B14F-4D97-AF65-F5344CB8AC3E}">
        <p14:creationId xmlns:p14="http://schemas.microsoft.com/office/powerpoint/2010/main" val="2446315316"/>
      </p:ext>
    </p:extLst>
  </p:cSld>
  <p:clrMapOvr>
    <a:masterClrMapping/>
  </p:clrMapOvr>
</p:sld>
</file>

<file path=ppt/slides/slide10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endParaRPr lang="en-GB"/>
          </a:p>
        </p:txBody>
      </p:sp>
      <p:sp>
        <p:nvSpPr>
          <p:cNvPr id="3" name="Content Placeholder 2"/>
          <p:cNvSpPr>
            <a:spLocks noGrp="1"/>
          </p:cNvSpPr>
          <p:nvPr>
            <p:ph idx="1"/>
          </p:nvPr>
        </p:nvSpPr>
        <p:spPr/>
        <p:txBody>
          <a:bodyPr>
            <a:normAutofit fontScale="85000" lnSpcReduction="20000"/>
          </a:bodyPr>
          <a:lstStyle/>
          <a:p>
            <a:r>
              <a:rPr lang="en-GB" dirty="0" smtClean="0"/>
              <a:t>Key Points</a:t>
            </a:r>
          </a:p>
          <a:p>
            <a:endParaRPr lang="en-GB" dirty="0" smtClean="0"/>
          </a:p>
          <a:p>
            <a:r>
              <a:rPr lang="en-GB" dirty="0" smtClean="0"/>
              <a:t>You have to work hard to change an organization successfully. When you plan carefully and build the proper foundation, implementing change can be much easier, and you'll improve the chances of success. If you're too impatient, and if you expect too many results too soon, your plans for change are more likely to fail.</a:t>
            </a:r>
          </a:p>
          <a:p>
            <a:endParaRPr lang="en-GB" dirty="0" smtClean="0"/>
          </a:p>
          <a:p>
            <a:r>
              <a:rPr lang="en-GB" dirty="0" smtClean="0"/>
              <a:t>Create a sense of urgency, recruit powerful change leaders, build a vision and effectively communicate it, remove obstacles, create quick wins, and build on your momentum. If you do these things, you can help make the change part of your organizational culture. That's when you can declare a true victory. then sit back and enjoy the change that you envisioned so long ago.</a:t>
            </a:r>
            <a:endParaRPr lang="en-GB" dirty="0"/>
          </a:p>
        </p:txBody>
      </p:sp>
    </p:spTree>
    <p:extLst>
      <p:ext uri="{BB962C8B-B14F-4D97-AF65-F5344CB8AC3E}">
        <p14:creationId xmlns:p14="http://schemas.microsoft.com/office/powerpoint/2010/main" val="3204658084"/>
      </p:ext>
    </p:extLst>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Light" panose="020F0302020204030204"/>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ct:contentTypeSchema xmlns:ct="http://schemas.microsoft.com/office/2006/metadata/contentType" xmlns:ma="http://schemas.microsoft.com/office/2006/metadata/properties/metaAttributes" ct:_="" ma:_="" ma:contentTypeName="Document" ma:contentTypeID="0x010100AE7A7B1B4A7B9541952655ECBF6DEEF1" ma:contentTypeVersion="26" ma:contentTypeDescription="Create a new document." ma:contentTypeScope="" ma:versionID="2169451ecbd8efec86b7b44513010d7e">
  <xsd:schema xmlns:xsd="http://www.w3.org/2001/XMLSchema" xmlns:xs="http://www.w3.org/2001/XMLSchema" xmlns:p="http://schemas.microsoft.com/office/2006/metadata/properties" xmlns:ns3="e770a19b-ae8f-4ff5-8a13-872cb64ac612" xmlns:ns4="00c60572-1c81-4c7f-aab6-eab51c47dede" targetNamespace="http://schemas.microsoft.com/office/2006/metadata/properties" ma:root="true" ma:fieldsID="98745f373a617cd8631a4a383d3b2eee" ns3:_="" ns4:_="">
    <xsd:import namespace="e770a19b-ae8f-4ff5-8a13-872cb64ac612"/>
    <xsd:import namespace="00c60572-1c81-4c7f-aab6-eab51c47dede"/>
    <xsd:element name="properties">
      <xsd:complexType>
        <xsd:sequence>
          <xsd:element name="documentManagement">
            <xsd:complexType>
              <xsd:all>
                <xsd:element ref="ns3:MediaServiceMetadata" minOccurs="0"/>
                <xsd:element ref="ns3:MediaServiceFastMetadata" minOccurs="0"/>
                <xsd:element ref="ns3:NotebookType" minOccurs="0"/>
                <xsd:element ref="ns3:FolderType" minOccurs="0"/>
                <xsd:element ref="ns3:Owner" minOccurs="0"/>
                <xsd:element ref="ns3:DefaultSectionNames" minOccurs="0"/>
                <xsd:element ref="ns3:Templates" minOccurs="0"/>
                <xsd:element ref="ns3:CultureName" minOccurs="0"/>
                <xsd:element ref="ns3:AppVersion" minOccurs="0"/>
                <xsd:element ref="ns3:Teachers" minOccurs="0"/>
                <xsd:element ref="ns3:Students" minOccurs="0"/>
                <xsd:element ref="ns3:Student_Groups" minOccurs="0"/>
                <xsd:element ref="ns3:Invited_Teachers" minOccurs="0"/>
                <xsd:element ref="ns3:Invited_Students" minOccurs="0"/>
                <xsd:element ref="ns3:Self_Registration_Enabled" minOccurs="0"/>
                <xsd:element ref="ns3:Has_Teacher_Only_SectionGroup" minOccurs="0"/>
                <xsd:element ref="ns3:Is_Collaboration_Space_Locked" minOccurs="0"/>
                <xsd:element ref="ns4:SharedWithUsers" minOccurs="0"/>
                <xsd:element ref="ns4:SharedWithDetails" minOccurs="0"/>
                <xsd:element ref="ns4:SharingHintHash" minOccurs="0"/>
                <xsd:element ref="ns3:MediaServiceDateTaken" minOccurs="0"/>
                <xsd:element ref="ns3:MediaServiceAutoTags" minOccurs="0"/>
                <xsd:element ref="ns3:MediaServiceLocation" minOccurs="0"/>
                <xsd:element ref="ns3:MediaServiceOCR" minOccurs="0"/>
                <xsd:element ref="ns3:MediaServiceGenerationTime" minOccurs="0"/>
                <xsd:element ref="ns3:MediaServiceEventHashCode"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e770a19b-ae8f-4ff5-8a13-872cb64ac612" elementFormDefault="qualified">
    <xsd:import namespace="http://schemas.microsoft.com/office/2006/documentManagement/types"/>
    <xsd:import namespace="http://schemas.microsoft.com/office/infopath/2007/PartnerControls"/>
    <xsd:element name="MediaServiceMetadata" ma:index="8" nillable="true" ma:displayName="MediaServiceMetadata" ma:description="" ma:hidden="true" ma:internalName="MediaServiceMetadata" ma:readOnly="true">
      <xsd:simpleType>
        <xsd:restriction base="dms:Note"/>
      </xsd:simpleType>
    </xsd:element>
    <xsd:element name="MediaServiceFastMetadata" ma:index="9" nillable="true" ma:displayName="MediaServiceFastMetadata" ma:description="" ma:hidden="true" ma:internalName="MediaServiceFastMetadata" ma:readOnly="true">
      <xsd:simpleType>
        <xsd:restriction base="dms:Note"/>
      </xsd:simpleType>
    </xsd:element>
    <xsd:element name="NotebookType" ma:index="10" nillable="true" ma:displayName="Notebook Type" ma:internalName="NotebookType">
      <xsd:simpleType>
        <xsd:restriction base="dms:Text"/>
      </xsd:simpleType>
    </xsd:element>
    <xsd:element name="FolderType" ma:index="11" nillable="true" ma:displayName="Folder Type" ma:internalName="FolderType">
      <xsd:simpleType>
        <xsd:restriction base="dms:Text"/>
      </xsd:simpleType>
    </xsd:element>
    <xsd:element name="Owner" ma:index="12" nillable="true" ma:displayName="Owner" ma:internalName="Owner">
      <xsd:complexType>
        <xsd:complexContent>
          <xsd:extension base="dms:User">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DefaultSectionNames" ma:index="13" nillable="true" ma:displayName="Default Section Names" ma:internalName="DefaultSectionNames">
      <xsd:simpleType>
        <xsd:restriction base="dms:Note">
          <xsd:maxLength value="255"/>
        </xsd:restriction>
      </xsd:simpleType>
    </xsd:element>
    <xsd:element name="Templates" ma:index="14" nillable="true" ma:displayName="Templates" ma:internalName="Templates">
      <xsd:simpleType>
        <xsd:restriction base="dms:Note">
          <xsd:maxLength value="255"/>
        </xsd:restriction>
      </xsd:simpleType>
    </xsd:element>
    <xsd:element name="CultureName" ma:index="15" nillable="true" ma:displayName="Culture Name" ma:internalName="CultureName">
      <xsd:simpleType>
        <xsd:restriction base="dms:Text"/>
      </xsd:simpleType>
    </xsd:element>
    <xsd:element name="AppVersion" ma:index="16" nillable="true" ma:displayName="App Version" ma:internalName="AppVersion">
      <xsd:simpleType>
        <xsd:restriction base="dms:Text"/>
      </xsd:simpleType>
    </xsd:element>
    <xsd:element name="Teachers" ma:index="17" nillable="true" ma:displayName="Teachers" ma:internalName="Teachers">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tudents" ma:index="18" nillable="true" ma:displayName="Students" ma:internalName="Students">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tudent_Groups" ma:index="19" nillable="true" ma:displayName="Student Groups" ma:internalName="Student_Groups">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Invited_Teachers" ma:index="20" nillable="true" ma:displayName="Invited Teachers" ma:internalName="Invited_Teachers">
      <xsd:simpleType>
        <xsd:restriction base="dms:Note">
          <xsd:maxLength value="255"/>
        </xsd:restriction>
      </xsd:simpleType>
    </xsd:element>
    <xsd:element name="Invited_Students" ma:index="21" nillable="true" ma:displayName="Invited Students" ma:internalName="Invited_Students">
      <xsd:simpleType>
        <xsd:restriction base="dms:Note">
          <xsd:maxLength value="255"/>
        </xsd:restriction>
      </xsd:simpleType>
    </xsd:element>
    <xsd:element name="Self_Registration_Enabled" ma:index="22" nillable="true" ma:displayName="Self Registration Enabled" ma:internalName="Self_Registration_Enabled">
      <xsd:simpleType>
        <xsd:restriction base="dms:Boolean"/>
      </xsd:simpleType>
    </xsd:element>
    <xsd:element name="Has_Teacher_Only_SectionGroup" ma:index="23" nillable="true" ma:displayName="Has Teacher Only SectionGroup" ma:internalName="Has_Teacher_Only_SectionGroup">
      <xsd:simpleType>
        <xsd:restriction base="dms:Boolean"/>
      </xsd:simpleType>
    </xsd:element>
    <xsd:element name="Is_Collaboration_Space_Locked" ma:index="24" nillable="true" ma:displayName="Is Collaboration Space Locked" ma:internalName="Is_Collaboration_Space_Locked">
      <xsd:simpleType>
        <xsd:restriction base="dms:Boolean"/>
      </xsd:simpleType>
    </xsd:element>
    <xsd:element name="MediaServiceDateTaken" ma:index="28" nillable="true" ma:displayName="MediaServiceDateTaken" ma:hidden="true" ma:internalName="MediaServiceDateTaken" ma:readOnly="true">
      <xsd:simpleType>
        <xsd:restriction base="dms:Text"/>
      </xsd:simpleType>
    </xsd:element>
    <xsd:element name="MediaServiceAutoTags" ma:index="29" nillable="true" ma:displayName="Tags" ma:internalName="MediaServiceAutoTags" ma:readOnly="true">
      <xsd:simpleType>
        <xsd:restriction base="dms:Text"/>
      </xsd:simpleType>
    </xsd:element>
    <xsd:element name="MediaServiceLocation" ma:index="30" nillable="true" ma:displayName="Location" ma:internalName="MediaServiceLocation" ma:readOnly="true">
      <xsd:simpleType>
        <xsd:restriction base="dms:Text"/>
      </xsd:simpleType>
    </xsd:element>
    <xsd:element name="MediaServiceOCR" ma:index="31" nillable="true" ma:displayName="Extracted Text" ma:internalName="MediaServiceOCR" ma:readOnly="true">
      <xsd:simpleType>
        <xsd:restriction base="dms:Note">
          <xsd:maxLength value="255"/>
        </xsd:restriction>
      </xsd:simpleType>
    </xsd:element>
    <xsd:element name="MediaServiceGenerationTime" ma:index="32" nillable="true" ma:displayName="MediaServiceGenerationTime" ma:hidden="true" ma:internalName="MediaServiceGenerationTime" ma:readOnly="true">
      <xsd:simpleType>
        <xsd:restriction base="dms:Text"/>
      </xsd:simpleType>
    </xsd:element>
    <xsd:element name="MediaServiceEventHashCode" ma:index="33" nillable="true" ma:displayName="MediaServiceEventHashCode" ma:hidden="true" ma:internalName="MediaServiceEventHashCode" ma:readOnly="true">
      <xsd:simpleType>
        <xsd:restriction base="dms:Text"/>
      </xsd:simpleType>
    </xsd:element>
  </xsd:schema>
  <xsd:schema xmlns:xsd="http://www.w3.org/2001/XMLSchema" xmlns:xs="http://www.w3.org/2001/XMLSchema" xmlns:dms="http://schemas.microsoft.com/office/2006/documentManagement/types" xmlns:pc="http://schemas.microsoft.com/office/infopath/2007/PartnerControls" targetNamespace="00c60572-1c81-4c7f-aab6-eab51c47dede" elementFormDefault="qualified">
    <xsd:import namespace="http://schemas.microsoft.com/office/2006/documentManagement/types"/>
    <xsd:import namespace="http://schemas.microsoft.com/office/infopath/2007/PartnerControls"/>
    <xsd:element name="SharedWithUsers" ma:index="25" nillable="true" ma:displayName="Shared With"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haredWithDetails" ma:index="26" nillable="true" ma:displayName="Shared With Details" ma:internalName="SharedWithDetails" ma:readOnly="true">
      <xsd:simpleType>
        <xsd:restriction base="dms:Note">
          <xsd:maxLength value="255"/>
        </xsd:restriction>
      </xsd:simpleType>
    </xsd:element>
    <xsd:element name="SharingHintHash" ma:index="27" nillable="true" ma:displayName="Sharing Hint Hash" ma:hidden="true" ma:internalName="SharingHintHash" ma:readOnly="true">
      <xsd:simpleType>
        <xsd:restriction base="dms:Text"/>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2.xml><?xml version="1.0" encoding="utf-8"?>
<?mso-contentType ?>
<FormTemplates xmlns="http://schemas.microsoft.com/sharepoint/v3/contenttype/forms">
  <Display>DocumentLibraryForm</Display>
  <Edit>DocumentLibraryForm</Edit>
  <New>DocumentLibraryForm</New>
</FormTemplates>
</file>

<file path=customXml/item3.xml><?xml version="1.0" encoding="utf-8"?>
<p:properties xmlns:p="http://schemas.microsoft.com/office/2006/metadata/properties" xmlns:xsi="http://www.w3.org/2001/XMLSchema-instance" xmlns:pc="http://schemas.microsoft.com/office/infopath/2007/PartnerControls">
  <documentManagement>
    <Invited_Students xmlns="e770a19b-ae8f-4ff5-8a13-872cb64ac612" xsi:nil="true"/>
    <Is_Collaboration_Space_Locked xmlns="e770a19b-ae8f-4ff5-8a13-872cb64ac612" xsi:nil="true"/>
    <AppVersion xmlns="e770a19b-ae8f-4ff5-8a13-872cb64ac612" xsi:nil="true"/>
    <DefaultSectionNames xmlns="e770a19b-ae8f-4ff5-8a13-872cb64ac612" xsi:nil="true"/>
    <Templates xmlns="e770a19b-ae8f-4ff5-8a13-872cb64ac612" xsi:nil="true"/>
    <Self_Registration_Enabled xmlns="e770a19b-ae8f-4ff5-8a13-872cb64ac612" xsi:nil="true"/>
    <FolderType xmlns="e770a19b-ae8f-4ff5-8a13-872cb64ac612" xsi:nil="true"/>
    <Teachers xmlns="e770a19b-ae8f-4ff5-8a13-872cb64ac612">
      <UserInfo>
        <DisplayName/>
        <AccountId xsi:nil="true"/>
        <AccountType/>
      </UserInfo>
    </Teachers>
    <Student_Groups xmlns="e770a19b-ae8f-4ff5-8a13-872cb64ac612">
      <UserInfo>
        <DisplayName/>
        <AccountId xsi:nil="true"/>
        <AccountType/>
      </UserInfo>
    </Student_Groups>
    <CultureName xmlns="e770a19b-ae8f-4ff5-8a13-872cb64ac612" xsi:nil="true"/>
    <Students xmlns="e770a19b-ae8f-4ff5-8a13-872cb64ac612">
      <UserInfo>
        <DisplayName/>
        <AccountId xsi:nil="true"/>
        <AccountType/>
      </UserInfo>
    </Students>
    <Has_Teacher_Only_SectionGroup xmlns="e770a19b-ae8f-4ff5-8a13-872cb64ac612" xsi:nil="true"/>
    <Owner xmlns="e770a19b-ae8f-4ff5-8a13-872cb64ac612">
      <UserInfo>
        <DisplayName/>
        <AccountId xsi:nil="true"/>
        <AccountType/>
      </UserInfo>
    </Owner>
    <Invited_Teachers xmlns="e770a19b-ae8f-4ff5-8a13-872cb64ac612" xsi:nil="true"/>
    <NotebookType xmlns="e770a19b-ae8f-4ff5-8a13-872cb64ac612" xsi:nil="true"/>
  </documentManagement>
</p:properties>
</file>

<file path=customXml/itemProps1.xml><?xml version="1.0" encoding="utf-8"?>
<ds:datastoreItem xmlns:ds="http://schemas.openxmlformats.org/officeDocument/2006/customXml" ds:itemID="{FB1849FD-31D6-48D0-BF29-5A532E753850}">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e770a19b-ae8f-4ff5-8a13-872cb64ac612"/>
    <ds:schemaRef ds:uri="00c60572-1c81-4c7f-aab6-eab51c47dede"/>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customXml/itemProps2.xml><?xml version="1.0" encoding="utf-8"?>
<ds:datastoreItem xmlns:ds="http://schemas.openxmlformats.org/officeDocument/2006/customXml" ds:itemID="{0946206F-B0DB-451A-9DB3-E6FD7B8D76DB}">
  <ds:schemaRefs>
    <ds:schemaRef ds:uri="http://schemas.microsoft.com/sharepoint/v3/contenttype/forms"/>
  </ds:schemaRefs>
</ds:datastoreItem>
</file>

<file path=customXml/itemProps3.xml><?xml version="1.0" encoding="utf-8"?>
<ds:datastoreItem xmlns:ds="http://schemas.openxmlformats.org/officeDocument/2006/customXml" ds:itemID="{081FEA6A-5945-4811-B0C5-13C169CE973A}">
  <ds:schemaRefs>
    <ds:schemaRef ds:uri="e770a19b-ae8f-4ff5-8a13-872cb64ac612"/>
    <ds:schemaRef ds:uri="http://purl.org/dc/terms/"/>
    <ds:schemaRef ds:uri="00c60572-1c81-4c7f-aab6-eab51c47dede"/>
    <ds:schemaRef ds:uri="http://www.w3.org/XML/1998/namespace"/>
    <ds:schemaRef ds:uri="http://purl.org/dc/elements/1.1/"/>
    <ds:schemaRef ds:uri="http://schemas.microsoft.com/office/2006/documentManagement/types"/>
    <ds:schemaRef ds:uri="http://purl.org/dc/dcmitype/"/>
    <ds:schemaRef ds:uri="http://schemas.microsoft.com/office/infopath/2007/PartnerControls"/>
    <ds:schemaRef ds:uri="http://schemas.openxmlformats.org/package/2006/metadata/core-properties"/>
    <ds:schemaRef ds:uri="http://schemas.microsoft.com/office/2006/metadata/properties"/>
  </ds:schemaRefs>
</ds:datastoreItem>
</file>

<file path=docProps/app.xml><?xml version="1.0" encoding="utf-8"?>
<Properties xmlns="http://schemas.openxmlformats.org/officeDocument/2006/extended-properties" xmlns:vt="http://schemas.openxmlformats.org/officeDocument/2006/docPropsVTypes">
  <TotalTime>1869</TotalTime>
  <Words>8814</Words>
  <Application>Microsoft Office PowerPoint</Application>
  <PresentationFormat>Widescreen</PresentationFormat>
  <Paragraphs>542</Paragraphs>
  <Slides>103</Slides>
  <Notes>0</Notes>
  <HiddenSlides>0</HiddenSlides>
  <MMClips>0</MMClips>
  <ScaleCrop>false</ScaleCrop>
  <HeadingPairs>
    <vt:vector size="6" baseType="variant">
      <vt:variant>
        <vt:lpstr>Fonts Used</vt:lpstr>
      </vt:variant>
      <vt:variant>
        <vt:i4>4</vt:i4>
      </vt:variant>
      <vt:variant>
        <vt:lpstr>Theme</vt:lpstr>
      </vt:variant>
      <vt:variant>
        <vt:i4>1</vt:i4>
      </vt:variant>
      <vt:variant>
        <vt:lpstr>Slide Titles</vt:lpstr>
      </vt:variant>
      <vt:variant>
        <vt:i4>103</vt:i4>
      </vt:variant>
    </vt:vector>
  </HeadingPairs>
  <TitlesOfParts>
    <vt:vector size="108" baseType="lpstr">
      <vt:lpstr>Arial</vt:lpstr>
      <vt:lpstr>Calibri</vt:lpstr>
      <vt:lpstr>Calibri Light</vt:lpstr>
      <vt:lpstr>inherit</vt:lpstr>
      <vt:lpstr>Office Theme</vt:lpstr>
      <vt:lpstr>Change Management </vt:lpstr>
      <vt:lpstr>Fail to plan, Plan to Fail. </vt:lpstr>
      <vt:lpstr>Objectives</vt:lpstr>
      <vt:lpstr>PowerPoint Presentation</vt:lpstr>
      <vt:lpstr>PowerPoint Presentation</vt:lpstr>
      <vt:lpstr>PowerPoint Presentation</vt:lpstr>
      <vt:lpstr>Principles of Change</vt:lpstr>
      <vt:lpstr>Activities for effective change Management</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What is Change Management?</vt:lpstr>
      <vt:lpstr>What if you don’t have a change management strategy?</vt:lpstr>
      <vt:lpstr>Prosci Change Management</vt:lpstr>
      <vt:lpstr> </vt:lpstr>
      <vt:lpstr>The Business Side of Change</vt:lpstr>
      <vt:lpstr>Phase 1: Structure for Change</vt:lpstr>
      <vt:lpstr>Phase 1: Structure for Change</vt:lpstr>
      <vt:lpstr>The People Side of Change</vt:lpstr>
      <vt:lpstr>Phase 2: Change Resistance</vt:lpstr>
      <vt:lpstr>Phase 2: What’s Your Plan?</vt:lpstr>
      <vt:lpstr>Phase 2: Communication Strategy</vt:lpstr>
      <vt:lpstr>Phase 3: The Feedback Loop</vt:lpstr>
      <vt:lpstr>Phase 3: Having Issues?</vt:lpstr>
      <vt:lpstr>PowerPoint Presentation</vt:lpstr>
      <vt:lpstr>PowerPoint Presentation</vt:lpstr>
      <vt:lpstr>Successful Change Management</vt:lpstr>
      <vt:lpstr>Benefits of Change Management</vt:lpstr>
      <vt:lpstr>PowerPoint Presentation</vt:lpstr>
      <vt:lpstr>Who is responsible</vt:lpstr>
      <vt:lpstr>Change Management Activities</vt:lpstr>
      <vt:lpstr>The Change Curve</vt:lpstr>
      <vt:lpstr>PowerPoint Presentation</vt:lpstr>
      <vt:lpstr>PowerPoint Presentation</vt:lpstr>
      <vt:lpstr>PowerPoint Presentation</vt:lpstr>
      <vt:lpstr>The Change Curve </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Lewin's Change Management Model Understanding the Three Stages of Change</vt:lpstr>
      <vt:lpstr>PowerPoint Presentation</vt:lpstr>
      <vt:lpstr>PowerPoint Presentation</vt:lpstr>
      <vt:lpstr>Understanding Lewin's Change Management Model</vt:lpstr>
      <vt:lpstr>PowerPoint Presentation</vt:lpstr>
      <vt:lpstr>PowerPoint Presentation</vt:lpstr>
      <vt:lpstr>PowerPoint Presentation</vt:lpstr>
      <vt:lpstr>PowerPoint Presentation</vt:lpstr>
      <vt:lpstr>PowerPoint Presentation</vt:lpstr>
      <vt:lpstr>PowerPoint Presentation</vt:lpstr>
      <vt:lpstr>Practical Steps for Using the Framework  Unfreeze</vt:lpstr>
      <vt:lpstr>PowerPoint Presentation</vt:lpstr>
      <vt:lpstr>PowerPoint Presentation</vt:lpstr>
      <vt:lpstr>PowerPoint Presentation</vt:lpstr>
      <vt:lpstr>Beckhard and Harris' Change Equation Overcoming Resistance to Change</vt:lpstr>
      <vt:lpstr>Beckhard and Harris' Change Equation Overcoming Resistance to Change</vt:lpstr>
      <vt:lpstr>Beckhard and Harris' Change Equation Overcoming Resistance to Change</vt:lpstr>
      <vt:lpstr>Beckhard and Harris' Change Equation Explaining the Change Equation</vt:lpstr>
      <vt:lpstr>Beckhard and Harris' Change Equation Overcoming Resistance to Change</vt:lpstr>
      <vt:lpstr>Impact Analysis Identifying the Full Consequences of Change</vt:lpstr>
      <vt:lpstr>Impact Analysis</vt:lpstr>
      <vt:lpstr>Impact Analysis</vt:lpstr>
      <vt:lpstr>Impact Analysis</vt:lpstr>
      <vt:lpstr>Impact Analysis</vt:lpstr>
      <vt:lpstr>Impact Analysis</vt:lpstr>
      <vt:lpstr>Impact Analysis</vt:lpstr>
      <vt:lpstr>Impact Analysis</vt:lpstr>
      <vt:lpstr>Impact Analysis</vt:lpstr>
      <vt:lpstr>The Burke-Litwin Change Model Unraveling the Dynamics of Organizational Change</vt:lpstr>
      <vt:lpstr>PowerPoint Presentation</vt:lpstr>
      <vt:lpstr>The McKinsey 7-S Framework Ensuring That All Parts of Your Organization Work in Harmony</vt:lpstr>
      <vt:lpstr>PowerPoint Presentation</vt:lpstr>
      <vt:lpstr>PowerPoint Presentation</vt:lpstr>
      <vt:lpstr>The Seven Elements</vt:lpstr>
      <vt:lpstr>PowerPoint Presentation</vt:lpstr>
      <vt:lpstr>Leavitt's Diamond An Integrated Approach to Change Also known as Leavitt's System Model</vt:lpstr>
      <vt:lpstr>SIPOC Diagrams Making Sure Your Change Process Serves Everyone</vt:lpstr>
      <vt:lpstr>Kotter's 8-Step Change Model Implementing Change Powerfully and Successfully</vt:lpstr>
      <vt:lpstr>Step 1: Create Urgency </vt:lpstr>
      <vt:lpstr>PowerPoint Presentation</vt:lpstr>
      <vt:lpstr>Step 3: Create a Vision for Change </vt:lpstr>
      <vt:lpstr>PowerPoint Presentation</vt:lpstr>
      <vt:lpstr>Step 4: Communicate the Vision </vt:lpstr>
      <vt:lpstr>Step 5: Remove Obstacles </vt:lpstr>
      <vt:lpstr>PowerPoint Presentation</vt:lpstr>
      <vt:lpstr>Step 6: Create Short-Term Wins </vt:lpstr>
      <vt:lpstr>PowerPoint Presentation</vt:lpstr>
      <vt:lpstr>Step 7: Build on the Change </vt:lpstr>
      <vt:lpstr>PowerPoint Presentation</vt:lpstr>
      <vt:lpstr>Step 8: Anchor the Changes in Corporate Culture </vt:lpstr>
      <vt:lpstr>PowerPoint Presentation</vt:lpstr>
      <vt:lpstr>PowerPoint Presentation</vt:lpstr>
    </vt:vector>
  </TitlesOfParts>
  <Company/>
  <LinksUpToDate>false</LinksUpToDate>
  <SharedDoc>false</SharedDoc>
  <HyperlinksChanged>false</HyperlinksChanged>
  <AppVersion>15.0000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Change Management</dc:title>
  <dc:creator>Rachel Alexander</dc:creator>
  <cp:lastModifiedBy>Rachel Alexander</cp:lastModifiedBy>
  <cp:revision>22</cp:revision>
  <dcterms:created xsi:type="dcterms:W3CDTF">2016-05-18T09:32:36Z</dcterms:created>
  <dcterms:modified xsi:type="dcterms:W3CDTF">2019-10-28T14:55:56Z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0x010100AE7A7B1B4A7B9541952655ECBF6DEEF1</vt:lpwstr>
  </property>
</Properties>
</file>