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7D1686-7B47-8F89-11E8-F2E9BE9613E4}" v="32" dt="2023-08-08T19:36:19.5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6479C9-0216-4BEA-86EB-CAC38D7E07EC}"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US"/>
        </a:p>
      </dgm:t>
    </dgm:pt>
    <dgm:pt modelId="{126724D1-CDD1-47A2-8F50-C66A7793BE57}">
      <dgm:prSet phldrT="[Text]"/>
      <dgm:spPr/>
      <dgm:t>
        <a:bodyPr/>
        <a:lstStyle/>
        <a:p>
          <a:pPr algn="ctr"/>
          <a:r>
            <a:rPr lang="en-US"/>
            <a:t>Knowledge Management System</a:t>
          </a:r>
        </a:p>
      </dgm:t>
    </dgm:pt>
    <dgm:pt modelId="{F663BB32-05C5-4AB7-A684-CBAB581D03EF}" type="parTrans" cxnId="{85BFD2CD-3E59-4E00-A373-6F2D6140571C}">
      <dgm:prSet/>
      <dgm:spPr/>
      <dgm:t>
        <a:bodyPr/>
        <a:lstStyle/>
        <a:p>
          <a:pPr algn="ctr"/>
          <a:endParaRPr lang="en-US"/>
        </a:p>
      </dgm:t>
    </dgm:pt>
    <dgm:pt modelId="{EB9B2145-5298-4769-9ACC-3928B4C3F51F}" type="sibTrans" cxnId="{85BFD2CD-3E59-4E00-A373-6F2D6140571C}">
      <dgm:prSet/>
      <dgm:spPr/>
      <dgm:t>
        <a:bodyPr/>
        <a:lstStyle/>
        <a:p>
          <a:pPr algn="ctr"/>
          <a:endParaRPr lang="en-US"/>
        </a:p>
      </dgm:t>
    </dgm:pt>
    <dgm:pt modelId="{AB2AAAAA-5FB5-4BE7-8DF3-4CB1FE6FF154}">
      <dgm:prSet phldrT="[Text]"/>
      <dgm:spPr/>
      <dgm:t>
        <a:bodyPr/>
        <a:lstStyle/>
        <a:p>
          <a:pPr algn="ctr"/>
          <a:r>
            <a:rPr lang="en-US"/>
            <a:t>Knowledge Building</a:t>
          </a:r>
        </a:p>
      </dgm:t>
    </dgm:pt>
    <dgm:pt modelId="{CFDF1501-B03E-44C5-BF8E-990F9B4FA823}" type="parTrans" cxnId="{E603F4B4-0D87-4B56-A9F8-A07EC5A2AD97}">
      <dgm:prSet/>
      <dgm:spPr/>
      <dgm:t>
        <a:bodyPr/>
        <a:lstStyle/>
        <a:p>
          <a:pPr algn="ctr"/>
          <a:endParaRPr lang="en-US"/>
        </a:p>
      </dgm:t>
    </dgm:pt>
    <dgm:pt modelId="{BD5A6B4D-E2DF-4BD8-A156-7DBA5FDECFC0}" type="sibTrans" cxnId="{E603F4B4-0D87-4B56-A9F8-A07EC5A2AD97}">
      <dgm:prSet/>
      <dgm:spPr/>
      <dgm:t>
        <a:bodyPr/>
        <a:lstStyle/>
        <a:p>
          <a:pPr algn="ctr"/>
          <a:endParaRPr lang="en-US"/>
        </a:p>
      </dgm:t>
    </dgm:pt>
    <dgm:pt modelId="{E815D01E-FED1-4888-BE3C-138B01C7705F}">
      <dgm:prSet phldrT="[Text]"/>
      <dgm:spPr/>
      <dgm:t>
        <a:bodyPr/>
        <a:lstStyle/>
        <a:p>
          <a:pPr algn="ctr"/>
          <a:r>
            <a:rPr lang="en-US"/>
            <a:t>Knowledge Holding</a:t>
          </a:r>
        </a:p>
      </dgm:t>
    </dgm:pt>
    <dgm:pt modelId="{A73E74A2-FD1D-4D7E-BADB-08B89A7D2249}" type="parTrans" cxnId="{C5A8692C-243F-4E81-B6D4-F1013A7CE626}">
      <dgm:prSet/>
      <dgm:spPr/>
      <dgm:t>
        <a:bodyPr/>
        <a:lstStyle/>
        <a:p>
          <a:pPr algn="ctr"/>
          <a:endParaRPr lang="en-US"/>
        </a:p>
      </dgm:t>
    </dgm:pt>
    <dgm:pt modelId="{600C19D1-C233-4544-A577-E05B0B5FE280}" type="sibTrans" cxnId="{C5A8692C-243F-4E81-B6D4-F1013A7CE626}">
      <dgm:prSet/>
      <dgm:spPr/>
      <dgm:t>
        <a:bodyPr/>
        <a:lstStyle/>
        <a:p>
          <a:pPr algn="ctr"/>
          <a:endParaRPr lang="en-US"/>
        </a:p>
      </dgm:t>
    </dgm:pt>
    <dgm:pt modelId="{D17A20BD-D997-4025-B2D4-8F4FE4AE8BEF}">
      <dgm:prSet phldrT="[Text]"/>
      <dgm:spPr/>
      <dgm:t>
        <a:bodyPr/>
        <a:lstStyle/>
        <a:p>
          <a:pPr algn="ctr"/>
          <a:r>
            <a:rPr lang="en-US"/>
            <a:t>Knoledge Pooling or Sharing </a:t>
          </a:r>
        </a:p>
      </dgm:t>
    </dgm:pt>
    <dgm:pt modelId="{FB06BBF2-D3A1-49A8-9E79-DE59B9638836}" type="parTrans" cxnId="{6A4B8C3C-0830-482D-8C36-E992B55F7949}">
      <dgm:prSet/>
      <dgm:spPr/>
      <dgm:t>
        <a:bodyPr/>
        <a:lstStyle/>
        <a:p>
          <a:pPr algn="ctr"/>
          <a:endParaRPr lang="en-US"/>
        </a:p>
      </dgm:t>
    </dgm:pt>
    <dgm:pt modelId="{3906C0DE-928C-47D3-BEF2-0ED1D85ACF87}" type="sibTrans" cxnId="{6A4B8C3C-0830-482D-8C36-E992B55F7949}">
      <dgm:prSet/>
      <dgm:spPr/>
      <dgm:t>
        <a:bodyPr/>
        <a:lstStyle/>
        <a:p>
          <a:pPr algn="ctr"/>
          <a:endParaRPr lang="en-US"/>
        </a:p>
      </dgm:t>
    </dgm:pt>
    <dgm:pt modelId="{9E631C8D-7C74-4E6A-AD59-5AFDD36372B3}">
      <dgm:prSet phldrT="[Text]"/>
      <dgm:spPr/>
      <dgm:t>
        <a:bodyPr/>
        <a:lstStyle/>
        <a:p>
          <a:pPr algn="ctr"/>
          <a:r>
            <a:rPr lang="en-US"/>
            <a:t>Knowledge Implementing</a:t>
          </a:r>
        </a:p>
      </dgm:t>
    </dgm:pt>
    <dgm:pt modelId="{35C4529C-CB5A-4444-8F84-EE08A944233B}" type="parTrans" cxnId="{CB29DD95-C781-4151-AA50-2891202CFF8D}">
      <dgm:prSet/>
      <dgm:spPr/>
      <dgm:t>
        <a:bodyPr/>
        <a:lstStyle/>
        <a:p>
          <a:pPr algn="ctr"/>
          <a:endParaRPr lang="en-US"/>
        </a:p>
      </dgm:t>
    </dgm:pt>
    <dgm:pt modelId="{F21510BC-09A5-4796-8C25-7EAA904FC376}" type="sibTrans" cxnId="{CB29DD95-C781-4151-AA50-2891202CFF8D}">
      <dgm:prSet/>
      <dgm:spPr/>
      <dgm:t>
        <a:bodyPr/>
        <a:lstStyle/>
        <a:p>
          <a:pPr algn="ctr"/>
          <a:endParaRPr lang="en-US"/>
        </a:p>
      </dgm:t>
    </dgm:pt>
    <dgm:pt modelId="{332B0532-F752-4DFF-A01E-99FE8E369B2E}" type="pres">
      <dgm:prSet presAssocID="{0E6479C9-0216-4BEA-86EB-CAC38D7E07EC}" presName="Name0" presStyleCnt="0">
        <dgm:presLayoutVars>
          <dgm:chMax val="1"/>
          <dgm:dir/>
          <dgm:animLvl val="ctr"/>
          <dgm:resizeHandles val="exact"/>
        </dgm:presLayoutVars>
      </dgm:prSet>
      <dgm:spPr/>
    </dgm:pt>
    <dgm:pt modelId="{B035C2A0-6C59-43AF-B6D9-3E6B47A83751}" type="pres">
      <dgm:prSet presAssocID="{126724D1-CDD1-47A2-8F50-C66A7793BE57}" presName="centerShape" presStyleLbl="node0" presStyleIdx="0" presStyleCnt="1"/>
      <dgm:spPr/>
    </dgm:pt>
    <dgm:pt modelId="{E3128A94-5E39-48D9-B032-38FFA9484FE5}" type="pres">
      <dgm:prSet presAssocID="{AB2AAAAA-5FB5-4BE7-8DF3-4CB1FE6FF154}" presName="node" presStyleLbl="node1" presStyleIdx="0" presStyleCnt="4">
        <dgm:presLayoutVars>
          <dgm:bulletEnabled val="1"/>
        </dgm:presLayoutVars>
      </dgm:prSet>
      <dgm:spPr/>
    </dgm:pt>
    <dgm:pt modelId="{DD7DB0C1-2317-4F0A-AFC6-1C4350163ADF}" type="pres">
      <dgm:prSet presAssocID="{AB2AAAAA-5FB5-4BE7-8DF3-4CB1FE6FF154}" presName="dummy" presStyleCnt="0"/>
      <dgm:spPr/>
    </dgm:pt>
    <dgm:pt modelId="{CD9F8776-36F7-4EF7-8818-53CB1886C506}" type="pres">
      <dgm:prSet presAssocID="{BD5A6B4D-E2DF-4BD8-A156-7DBA5FDECFC0}" presName="sibTrans" presStyleLbl="sibTrans2D1" presStyleIdx="0" presStyleCnt="4"/>
      <dgm:spPr/>
    </dgm:pt>
    <dgm:pt modelId="{F11B6305-1F18-410B-8819-F05F6313A712}" type="pres">
      <dgm:prSet presAssocID="{E815D01E-FED1-4888-BE3C-138B01C7705F}" presName="node" presStyleLbl="node1" presStyleIdx="1" presStyleCnt="4">
        <dgm:presLayoutVars>
          <dgm:bulletEnabled val="1"/>
        </dgm:presLayoutVars>
      </dgm:prSet>
      <dgm:spPr/>
    </dgm:pt>
    <dgm:pt modelId="{D765847B-9D82-43D4-A69B-44C248DCBD60}" type="pres">
      <dgm:prSet presAssocID="{E815D01E-FED1-4888-BE3C-138B01C7705F}" presName="dummy" presStyleCnt="0"/>
      <dgm:spPr/>
    </dgm:pt>
    <dgm:pt modelId="{23B7167F-577D-4729-8321-120EF7707B04}" type="pres">
      <dgm:prSet presAssocID="{600C19D1-C233-4544-A577-E05B0B5FE280}" presName="sibTrans" presStyleLbl="sibTrans2D1" presStyleIdx="1" presStyleCnt="4"/>
      <dgm:spPr/>
    </dgm:pt>
    <dgm:pt modelId="{ED57A6FB-A0A2-468E-84A1-CCD613805470}" type="pres">
      <dgm:prSet presAssocID="{D17A20BD-D997-4025-B2D4-8F4FE4AE8BEF}" presName="node" presStyleLbl="node1" presStyleIdx="2" presStyleCnt="4">
        <dgm:presLayoutVars>
          <dgm:bulletEnabled val="1"/>
        </dgm:presLayoutVars>
      </dgm:prSet>
      <dgm:spPr/>
    </dgm:pt>
    <dgm:pt modelId="{BD5FADF4-EC84-43D4-AD18-648742D5CCDA}" type="pres">
      <dgm:prSet presAssocID="{D17A20BD-D997-4025-B2D4-8F4FE4AE8BEF}" presName="dummy" presStyleCnt="0"/>
      <dgm:spPr/>
    </dgm:pt>
    <dgm:pt modelId="{B4DD8DF2-CD16-4994-897A-2A9C329F6367}" type="pres">
      <dgm:prSet presAssocID="{3906C0DE-928C-47D3-BEF2-0ED1D85ACF87}" presName="sibTrans" presStyleLbl="sibTrans2D1" presStyleIdx="2" presStyleCnt="4"/>
      <dgm:spPr/>
    </dgm:pt>
    <dgm:pt modelId="{1723A531-9B56-40C9-BCFE-E31B63F022A0}" type="pres">
      <dgm:prSet presAssocID="{9E631C8D-7C74-4E6A-AD59-5AFDD36372B3}" presName="node" presStyleLbl="node1" presStyleIdx="3" presStyleCnt="4">
        <dgm:presLayoutVars>
          <dgm:bulletEnabled val="1"/>
        </dgm:presLayoutVars>
      </dgm:prSet>
      <dgm:spPr/>
    </dgm:pt>
    <dgm:pt modelId="{0DE6E788-A7E7-4ACB-97E5-18ED4BF45886}" type="pres">
      <dgm:prSet presAssocID="{9E631C8D-7C74-4E6A-AD59-5AFDD36372B3}" presName="dummy" presStyleCnt="0"/>
      <dgm:spPr/>
    </dgm:pt>
    <dgm:pt modelId="{C6121BB5-2C2B-4C87-B111-ADF1836C475F}" type="pres">
      <dgm:prSet presAssocID="{F21510BC-09A5-4796-8C25-7EAA904FC376}" presName="sibTrans" presStyleLbl="sibTrans2D1" presStyleIdx="3" presStyleCnt="4"/>
      <dgm:spPr/>
    </dgm:pt>
  </dgm:ptLst>
  <dgm:cxnLst>
    <dgm:cxn modelId="{7800E424-48E0-4BDA-8BBD-330627CA2351}" type="presOf" srcId="{F21510BC-09A5-4796-8C25-7EAA904FC376}" destId="{C6121BB5-2C2B-4C87-B111-ADF1836C475F}" srcOrd="0" destOrd="0" presId="urn:microsoft.com/office/officeart/2005/8/layout/radial6"/>
    <dgm:cxn modelId="{C5A8692C-243F-4E81-B6D4-F1013A7CE626}" srcId="{126724D1-CDD1-47A2-8F50-C66A7793BE57}" destId="{E815D01E-FED1-4888-BE3C-138B01C7705F}" srcOrd="1" destOrd="0" parTransId="{A73E74A2-FD1D-4D7E-BADB-08B89A7D2249}" sibTransId="{600C19D1-C233-4544-A577-E05B0B5FE280}"/>
    <dgm:cxn modelId="{6A4B8C3C-0830-482D-8C36-E992B55F7949}" srcId="{126724D1-CDD1-47A2-8F50-C66A7793BE57}" destId="{D17A20BD-D997-4025-B2D4-8F4FE4AE8BEF}" srcOrd="2" destOrd="0" parTransId="{FB06BBF2-D3A1-49A8-9E79-DE59B9638836}" sibTransId="{3906C0DE-928C-47D3-BEF2-0ED1D85ACF87}"/>
    <dgm:cxn modelId="{094D063D-9897-4A22-AAEB-5A3BAFCB3E48}" type="presOf" srcId="{3906C0DE-928C-47D3-BEF2-0ED1D85ACF87}" destId="{B4DD8DF2-CD16-4994-897A-2A9C329F6367}" srcOrd="0" destOrd="0" presId="urn:microsoft.com/office/officeart/2005/8/layout/radial6"/>
    <dgm:cxn modelId="{0725B97F-8943-4957-AE72-1051814EEA0B}" type="presOf" srcId="{126724D1-CDD1-47A2-8F50-C66A7793BE57}" destId="{B035C2A0-6C59-43AF-B6D9-3E6B47A83751}" srcOrd="0" destOrd="0" presId="urn:microsoft.com/office/officeart/2005/8/layout/radial6"/>
    <dgm:cxn modelId="{41AA7A91-0B51-49E1-9AB5-0F885ADAE5E5}" type="presOf" srcId="{AB2AAAAA-5FB5-4BE7-8DF3-4CB1FE6FF154}" destId="{E3128A94-5E39-48D9-B032-38FFA9484FE5}" srcOrd="0" destOrd="0" presId="urn:microsoft.com/office/officeart/2005/8/layout/radial6"/>
    <dgm:cxn modelId="{CB29DD95-C781-4151-AA50-2891202CFF8D}" srcId="{126724D1-CDD1-47A2-8F50-C66A7793BE57}" destId="{9E631C8D-7C74-4E6A-AD59-5AFDD36372B3}" srcOrd="3" destOrd="0" parTransId="{35C4529C-CB5A-4444-8F84-EE08A944233B}" sibTransId="{F21510BC-09A5-4796-8C25-7EAA904FC376}"/>
    <dgm:cxn modelId="{0F4E7896-4252-4A3C-9A10-E4A6395DBA74}" type="presOf" srcId="{0E6479C9-0216-4BEA-86EB-CAC38D7E07EC}" destId="{332B0532-F752-4DFF-A01E-99FE8E369B2E}" srcOrd="0" destOrd="0" presId="urn:microsoft.com/office/officeart/2005/8/layout/radial6"/>
    <dgm:cxn modelId="{E603F4B4-0D87-4B56-A9F8-A07EC5A2AD97}" srcId="{126724D1-CDD1-47A2-8F50-C66A7793BE57}" destId="{AB2AAAAA-5FB5-4BE7-8DF3-4CB1FE6FF154}" srcOrd="0" destOrd="0" parTransId="{CFDF1501-B03E-44C5-BF8E-990F9B4FA823}" sibTransId="{BD5A6B4D-E2DF-4BD8-A156-7DBA5FDECFC0}"/>
    <dgm:cxn modelId="{1CF6A0C8-89BD-48EE-854A-3156CD03B0E2}" type="presOf" srcId="{BD5A6B4D-E2DF-4BD8-A156-7DBA5FDECFC0}" destId="{CD9F8776-36F7-4EF7-8818-53CB1886C506}" srcOrd="0" destOrd="0" presId="urn:microsoft.com/office/officeart/2005/8/layout/radial6"/>
    <dgm:cxn modelId="{85BFD2CD-3E59-4E00-A373-6F2D6140571C}" srcId="{0E6479C9-0216-4BEA-86EB-CAC38D7E07EC}" destId="{126724D1-CDD1-47A2-8F50-C66A7793BE57}" srcOrd="0" destOrd="0" parTransId="{F663BB32-05C5-4AB7-A684-CBAB581D03EF}" sibTransId="{EB9B2145-5298-4769-9ACC-3928B4C3F51F}"/>
    <dgm:cxn modelId="{61B2FEE2-3648-4CB1-BBDB-905A6C38180B}" type="presOf" srcId="{9E631C8D-7C74-4E6A-AD59-5AFDD36372B3}" destId="{1723A531-9B56-40C9-BCFE-E31B63F022A0}" srcOrd="0" destOrd="0" presId="urn:microsoft.com/office/officeart/2005/8/layout/radial6"/>
    <dgm:cxn modelId="{A969D5E3-BA30-4323-A7C5-2070E30B148D}" type="presOf" srcId="{D17A20BD-D997-4025-B2D4-8F4FE4AE8BEF}" destId="{ED57A6FB-A0A2-468E-84A1-CCD613805470}" srcOrd="0" destOrd="0" presId="urn:microsoft.com/office/officeart/2005/8/layout/radial6"/>
    <dgm:cxn modelId="{FF5E4AFC-822C-4885-AF6E-A45E2E608C24}" type="presOf" srcId="{600C19D1-C233-4544-A577-E05B0B5FE280}" destId="{23B7167F-577D-4729-8321-120EF7707B04}" srcOrd="0" destOrd="0" presId="urn:microsoft.com/office/officeart/2005/8/layout/radial6"/>
    <dgm:cxn modelId="{76DFE9FF-240E-4240-98B6-AB864A8BE98E}" type="presOf" srcId="{E815D01E-FED1-4888-BE3C-138B01C7705F}" destId="{F11B6305-1F18-410B-8819-F05F6313A712}" srcOrd="0" destOrd="0" presId="urn:microsoft.com/office/officeart/2005/8/layout/radial6"/>
    <dgm:cxn modelId="{8AD832D8-AF09-4F9E-B1CB-2A8914C9992D}" type="presParOf" srcId="{332B0532-F752-4DFF-A01E-99FE8E369B2E}" destId="{B035C2A0-6C59-43AF-B6D9-3E6B47A83751}" srcOrd="0" destOrd="0" presId="urn:microsoft.com/office/officeart/2005/8/layout/radial6"/>
    <dgm:cxn modelId="{BCB9013F-CFB7-425B-B43A-4E4C27187BCA}" type="presParOf" srcId="{332B0532-F752-4DFF-A01E-99FE8E369B2E}" destId="{E3128A94-5E39-48D9-B032-38FFA9484FE5}" srcOrd="1" destOrd="0" presId="urn:microsoft.com/office/officeart/2005/8/layout/radial6"/>
    <dgm:cxn modelId="{35B8B6A9-2F40-4852-A4EA-7166E29BBB1C}" type="presParOf" srcId="{332B0532-F752-4DFF-A01E-99FE8E369B2E}" destId="{DD7DB0C1-2317-4F0A-AFC6-1C4350163ADF}" srcOrd="2" destOrd="0" presId="urn:microsoft.com/office/officeart/2005/8/layout/radial6"/>
    <dgm:cxn modelId="{E4B05D61-24EC-4986-B34C-76907B69AB09}" type="presParOf" srcId="{332B0532-F752-4DFF-A01E-99FE8E369B2E}" destId="{CD9F8776-36F7-4EF7-8818-53CB1886C506}" srcOrd="3" destOrd="0" presId="urn:microsoft.com/office/officeart/2005/8/layout/radial6"/>
    <dgm:cxn modelId="{4BE701B1-A944-48CC-B00D-9C60922F732D}" type="presParOf" srcId="{332B0532-F752-4DFF-A01E-99FE8E369B2E}" destId="{F11B6305-1F18-410B-8819-F05F6313A712}" srcOrd="4" destOrd="0" presId="urn:microsoft.com/office/officeart/2005/8/layout/radial6"/>
    <dgm:cxn modelId="{AD914618-B516-4F1D-9747-17BBD5BE80E6}" type="presParOf" srcId="{332B0532-F752-4DFF-A01E-99FE8E369B2E}" destId="{D765847B-9D82-43D4-A69B-44C248DCBD60}" srcOrd="5" destOrd="0" presId="urn:microsoft.com/office/officeart/2005/8/layout/radial6"/>
    <dgm:cxn modelId="{200DE776-9F2A-4435-8BD6-4E76121A20AB}" type="presParOf" srcId="{332B0532-F752-4DFF-A01E-99FE8E369B2E}" destId="{23B7167F-577D-4729-8321-120EF7707B04}" srcOrd="6" destOrd="0" presId="urn:microsoft.com/office/officeart/2005/8/layout/radial6"/>
    <dgm:cxn modelId="{A565B17C-4F72-47B9-914E-0D71F54F4A9B}" type="presParOf" srcId="{332B0532-F752-4DFF-A01E-99FE8E369B2E}" destId="{ED57A6FB-A0A2-468E-84A1-CCD613805470}" srcOrd="7" destOrd="0" presId="urn:microsoft.com/office/officeart/2005/8/layout/radial6"/>
    <dgm:cxn modelId="{1B5CBDF1-41EB-46D7-9C84-E1736129E428}" type="presParOf" srcId="{332B0532-F752-4DFF-A01E-99FE8E369B2E}" destId="{BD5FADF4-EC84-43D4-AD18-648742D5CCDA}" srcOrd="8" destOrd="0" presId="urn:microsoft.com/office/officeart/2005/8/layout/radial6"/>
    <dgm:cxn modelId="{33421125-AE09-406D-A2DC-7B8A6D65EEF9}" type="presParOf" srcId="{332B0532-F752-4DFF-A01E-99FE8E369B2E}" destId="{B4DD8DF2-CD16-4994-897A-2A9C329F6367}" srcOrd="9" destOrd="0" presId="urn:microsoft.com/office/officeart/2005/8/layout/radial6"/>
    <dgm:cxn modelId="{B7622064-72D0-4F67-A79F-FFAEFA2AC57F}" type="presParOf" srcId="{332B0532-F752-4DFF-A01E-99FE8E369B2E}" destId="{1723A531-9B56-40C9-BCFE-E31B63F022A0}" srcOrd="10" destOrd="0" presId="urn:microsoft.com/office/officeart/2005/8/layout/radial6"/>
    <dgm:cxn modelId="{717723C9-6FFE-44D9-8E49-8E0123E2A8F0}" type="presParOf" srcId="{332B0532-F752-4DFF-A01E-99FE8E369B2E}" destId="{0DE6E788-A7E7-4ACB-97E5-18ED4BF45886}" srcOrd="11" destOrd="0" presId="urn:microsoft.com/office/officeart/2005/8/layout/radial6"/>
    <dgm:cxn modelId="{C0A2ACA1-E613-49E7-9BD9-5EE82D446065}" type="presParOf" srcId="{332B0532-F752-4DFF-A01E-99FE8E369B2E}" destId="{C6121BB5-2C2B-4C87-B111-ADF1836C475F}"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21BB5-2C2B-4C87-B111-ADF1836C475F}">
      <dsp:nvSpPr>
        <dsp:cNvPr id="0" name=""/>
        <dsp:cNvSpPr/>
      </dsp:nvSpPr>
      <dsp:spPr>
        <a:xfrm>
          <a:off x="444441" y="233869"/>
          <a:ext cx="1560609" cy="1560609"/>
        </a:xfrm>
        <a:prstGeom prst="blockArc">
          <a:avLst>
            <a:gd name="adj1" fmla="val 10800000"/>
            <a:gd name="adj2" fmla="val 16200000"/>
            <a:gd name="adj3" fmla="val 4643"/>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4DD8DF2-CD16-4994-897A-2A9C329F6367}">
      <dsp:nvSpPr>
        <dsp:cNvPr id="0" name=""/>
        <dsp:cNvSpPr/>
      </dsp:nvSpPr>
      <dsp:spPr>
        <a:xfrm>
          <a:off x="444441" y="233869"/>
          <a:ext cx="1560609" cy="1560609"/>
        </a:xfrm>
        <a:prstGeom prst="blockArc">
          <a:avLst>
            <a:gd name="adj1" fmla="val 5400000"/>
            <a:gd name="adj2" fmla="val 10800000"/>
            <a:gd name="adj3" fmla="val 4643"/>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3B7167F-577D-4729-8321-120EF7707B04}">
      <dsp:nvSpPr>
        <dsp:cNvPr id="0" name=""/>
        <dsp:cNvSpPr/>
      </dsp:nvSpPr>
      <dsp:spPr>
        <a:xfrm>
          <a:off x="444441" y="233869"/>
          <a:ext cx="1560609" cy="1560609"/>
        </a:xfrm>
        <a:prstGeom prst="blockArc">
          <a:avLst>
            <a:gd name="adj1" fmla="val 0"/>
            <a:gd name="adj2" fmla="val 5400000"/>
            <a:gd name="adj3" fmla="val 4643"/>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D9F8776-36F7-4EF7-8818-53CB1886C506}">
      <dsp:nvSpPr>
        <dsp:cNvPr id="0" name=""/>
        <dsp:cNvSpPr/>
      </dsp:nvSpPr>
      <dsp:spPr>
        <a:xfrm>
          <a:off x="444441" y="233869"/>
          <a:ext cx="1560609" cy="1560609"/>
        </a:xfrm>
        <a:prstGeom prst="blockArc">
          <a:avLst>
            <a:gd name="adj1" fmla="val 16200000"/>
            <a:gd name="adj2" fmla="val 0"/>
            <a:gd name="adj3" fmla="val 4643"/>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35C2A0-6C59-43AF-B6D9-3E6B47A83751}">
      <dsp:nvSpPr>
        <dsp:cNvPr id="0" name=""/>
        <dsp:cNvSpPr/>
      </dsp:nvSpPr>
      <dsp:spPr>
        <a:xfrm>
          <a:off x="865336" y="654764"/>
          <a:ext cx="718820" cy="71882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US" sz="700" kern="1200"/>
            <a:t>Knowledge Management System</a:t>
          </a:r>
        </a:p>
      </dsp:txBody>
      <dsp:txXfrm>
        <a:off x="970605" y="760033"/>
        <a:ext cx="508282" cy="508282"/>
      </dsp:txXfrm>
    </dsp:sp>
    <dsp:sp modelId="{E3128A94-5E39-48D9-B032-38FFA9484FE5}">
      <dsp:nvSpPr>
        <dsp:cNvPr id="0" name=""/>
        <dsp:cNvSpPr/>
      </dsp:nvSpPr>
      <dsp:spPr>
        <a:xfrm>
          <a:off x="973159" y="396"/>
          <a:ext cx="503174" cy="50317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US" sz="500" kern="1200"/>
            <a:t>Knowledge Building</a:t>
          </a:r>
        </a:p>
      </dsp:txBody>
      <dsp:txXfrm>
        <a:off x="1046847" y="74084"/>
        <a:ext cx="355798" cy="355798"/>
      </dsp:txXfrm>
    </dsp:sp>
    <dsp:sp modelId="{F11B6305-1F18-410B-8819-F05F6313A712}">
      <dsp:nvSpPr>
        <dsp:cNvPr id="0" name=""/>
        <dsp:cNvSpPr/>
      </dsp:nvSpPr>
      <dsp:spPr>
        <a:xfrm>
          <a:off x="1735349" y="762587"/>
          <a:ext cx="503174" cy="503174"/>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US" sz="500" kern="1200"/>
            <a:t>Knowledge Holding</a:t>
          </a:r>
        </a:p>
      </dsp:txBody>
      <dsp:txXfrm>
        <a:off x="1809037" y="836275"/>
        <a:ext cx="355798" cy="355798"/>
      </dsp:txXfrm>
    </dsp:sp>
    <dsp:sp modelId="{ED57A6FB-A0A2-468E-84A1-CCD613805470}">
      <dsp:nvSpPr>
        <dsp:cNvPr id="0" name=""/>
        <dsp:cNvSpPr/>
      </dsp:nvSpPr>
      <dsp:spPr>
        <a:xfrm>
          <a:off x="973159" y="1524777"/>
          <a:ext cx="503174" cy="50317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US" sz="500" kern="1200"/>
            <a:t>Knoledge Pooling or Sharing </a:t>
          </a:r>
        </a:p>
      </dsp:txBody>
      <dsp:txXfrm>
        <a:off x="1046847" y="1598465"/>
        <a:ext cx="355798" cy="355798"/>
      </dsp:txXfrm>
    </dsp:sp>
    <dsp:sp modelId="{1723A531-9B56-40C9-BCFE-E31B63F022A0}">
      <dsp:nvSpPr>
        <dsp:cNvPr id="0" name=""/>
        <dsp:cNvSpPr/>
      </dsp:nvSpPr>
      <dsp:spPr>
        <a:xfrm>
          <a:off x="210968" y="762587"/>
          <a:ext cx="503174" cy="50317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US" sz="500" kern="1200"/>
            <a:t>Knowledge Implementing</a:t>
          </a:r>
        </a:p>
      </dsp:txBody>
      <dsp:txXfrm>
        <a:off x="284656" y="836275"/>
        <a:ext cx="355798" cy="355798"/>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EB8EB-4AD9-CB1D-BA2C-4CACEA5F07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BD0077C-DC05-7A07-5A07-6B3EAA376A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E648D7B-486E-315A-0D2B-7340B7232C81}"/>
              </a:ext>
            </a:extLst>
          </p:cNvPr>
          <p:cNvSpPr>
            <a:spLocks noGrp="1"/>
          </p:cNvSpPr>
          <p:nvPr>
            <p:ph type="dt" sz="half" idx="10"/>
          </p:nvPr>
        </p:nvSpPr>
        <p:spPr/>
        <p:txBody>
          <a:bodyPr/>
          <a:lstStyle/>
          <a:p>
            <a:fld id="{92634A2A-9BDE-4FA4-AB10-43BD436A9238}" type="datetimeFigureOut">
              <a:rPr lang="en-US" smtClean="0"/>
              <a:t>8/8/2023</a:t>
            </a:fld>
            <a:endParaRPr lang="en-US"/>
          </a:p>
        </p:txBody>
      </p:sp>
      <p:sp>
        <p:nvSpPr>
          <p:cNvPr id="5" name="Footer Placeholder 4">
            <a:extLst>
              <a:ext uri="{FF2B5EF4-FFF2-40B4-BE49-F238E27FC236}">
                <a16:creationId xmlns:a16="http://schemas.microsoft.com/office/drawing/2014/main" id="{9D7D08A3-D6CC-1133-733F-BA0BBB581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57B662-1377-6288-7975-8C3BE266B4BB}"/>
              </a:ext>
            </a:extLst>
          </p:cNvPr>
          <p:cNvSpPr>
            <a:spLocks noGrp="1"/>
          </p:cNvSpPr>
          <p:nvPr>
            <p:ph type="sldNum" sz="quarter" idx="12"/>
          </p:nvPr>
        </p:nvSpPr>
        <p:spPr/>
        <p:txBody>
          <a:bodyPr/>
          <a:lstStyle/>
          <a:p>
            <a:fld id="{AC8236EF-5B66-496C-828D-5B13D96D7B94}" type="slidenum">
              <a:rPr lang="en-US" smtClean="0"/>
              <a:t>‹#›</a:t>
            </a:fld>
            <a:endParaRPr lang="en-US"/>
          </a:p>
        </p:txBody>
      </p:sp>
    </p:spTree>
    <p:extLst>
      <p:ext uri="{BB962C8B-B14F-4D97-AF65-F5344CB8AC3E}">
        <p14:creationId xmlns:p14="http://schemas.microsoft.com/office/powerpoint/2010/main" val="4065364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6708E-35D4-598C-9458-31A3F92317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231571A-AAA5-1A17-92CF-ACD2237C7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52D7AC-B3AC-0B3A-4C28-FC262710E8BF}"/>
              </a:ext>
            </a:extLst>
          </p:cNvPr>
          <p:cNvSpPr>
            <a:spLocks noGrp="1"/>
          </p:cNvSpPr>
          <p:nvPr>
            <p:ph type="dt" sz="half" idx="10"/>
          </p:nvPr>
        </p:nvSpPr>
        <p:spPr/>
        <p:txBody>
          <a:bodyPr/>
          <a:lstStyle/>
          <a:p>
            <a:fld id="{92634A2A-9BDE-4FA4-AB10-43BD436A9238}" type="datetimeFigureOut">
              <a:rPr lang="en-US" smtClean="0"/>
              <a:t>8/8/2023</a:t>
            </a:fld>
            <a:endParaRPr lang="en-US"/>
          </a:p>
        </p:txBody>
      </p:sp>
      <p:sp>
        <p:nvSpPr>
          <p:cNvPr id="5" name="Footer Placeholder 4">
            <a:extLst>
              <a:ext uri="{FF2B5EF4-FFF2-40B4-BE49-F238E27FC236}">
                <a16:creationId xmlns:a16="http://schemas.microsoft.com/office/drawing/2014/main" id="{F63AC8A3-2649-78D8-25F9-F604A65C24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FCE274-2DCE-E1E3-E13F-53C13DF5B921}"/>
              </a:ext>
            </a:extLst>
          </p:cNvPr>
          <p:cNvSpPr>
            <a:spLocks noGrp="1"/>
          </p:cNvSpPr>
          <p:nvPr>
            <p:ph type="sldNum" sz="quarter" idx="12"/>
          </p:nvPr>
        </p:nvSpPr>
        <p:spPr/>
        <p:txBody>
          <a:bodyPr/>
          <a:lstStyle/>
          <a:p>
            <a:fld id="{AC8236EF-5B66-496C-828D-5B13D96D7B94}" type="slidenum">
              <a:rPr lang="en-US" smtClean="0"/>
              <a:t>‹#›</a:t>
            </a:fld>
            <a:endParaRPr lang="en-US"/>
          </a:p>
        </p:txBody>
      </p:sp>
    </p:spTree>
    <p:extLst>
      <p:ext uri="{BB962C8B-B14F-4D97-AF65-F5344CB8AC3E}">
        <p14:creationId xmlns:p14="http://schemas.microsoft.com/office/powerpoint/2010/main" val="2334123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47D91-A503-3DE6-532B-99FAF2800F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CD8FEFC-5C50-F5D5-F1E7-94803B1753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4023AE-00E6-9335-29E7-43C0D0EA1073}"/>
              </a:ext>
            </a:extLst>
          </p:cNvPr>
          <p:cNvSpPr>
            <a:spLocks noGrp="1"/>
          </p:cNvSpPr>
          <p:nvPr>
            <p:ph type="dt" sz="half" idx="10"/>
          </p:nvPr>
        </p:nvSpPr>
        <p:spPr/>
        <p:txBody>
          <a:bodyPr/>
          <a:lstStyle/>
          <a:p>
            <a:fld id="{92634A2A-9BDE-4FA4-AB10-43BD436A9238}" type="datetimeFigureOut">
              <a:rPr lang="en-US" smtClean="0"/>
              <a:t>8/8/2023</a:t>
            </a:fld>
            <a:endParaRPr lang="en-US"/>
          </a:p>
        </p:txBody>
      </p:sp>
      <p:sp>
        <p:nvSpPr>
          <p:cNvPr id="5" name="Footer Placeholder 4">
            <a:extLst>
              <a:ext uri="{FF2B5EF4-FFF2-40B4-BE49-F238E27FC236}">
                <a16:creationId xmlns:a16="http://schemas.microsoft.com/office/drawing/2014/main" id="{2B8D54E2-C794-06D9-64F3-F97E4A6AF2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059403-2D6C-989C-D033-5F4EF9C5C534}"/>
              </a:ext>
            </a:extLst>
          </p:cNvPr>
          <p:cNvSpPr>
            <a:spLocks noGrp="1"/>
          </p:cNvSpPr>
          <p:nvPr>
            <p:ph type="sldNum" sz="quarter" idx="12"/>
          </p:nvPr>
        </p:nvSpPr>
        <p:spPr/>
        <p:txBody>
          <a:bodyPr/>
          <a:lstStyle/>
          <a:p>
            <a:fld id="{AC8236EF-5B66-496C-828D-5B13D96D7B94}" type="slidenum">
              <a:rPr lang="en-US" smtClean="0"/>
              <a:t>‹#›</a:t>
            </a:fld>
            <a:endParaRPr lang="en-US"/>
          </a:p>
        </p:txBody>
      </p:sp>
    </p:spTree>
    <p:extLst>
      <p:ext uri="{BB962C8B-B14F-4D97-AF65-F5344CB8AC3E}">
        <p14:creationId xmlns:p14="http://schemas.microsoft.com/office/powerpoint/2010/main" val="1840122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9A362-DA59-AC5A-968D-F24B0C4E13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6BD4F3-DD8B-6198-CC4A-8D438399FC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268055-267C-391A-E287-50C91B10D8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F1EC4FA-5422-9FF8-F7F9-012A369A4846}"/>
              </a:ext>
            </a:extLst>
          </p:cNvPr>
          <p:cNvSpPr>
            <a:spLocks noGrp="1"/>
          </p:cNvSpPr>
          <p:nvPr>
            <p:ph type="dt" sz="half" idx="10"/>
          </p:nvPr>
        </p:nvSpPr>
        <p:spPr/>
        <p:txBody>
          <a:bodyPr/>
          <a:lstStyle/>
          <a:p>
            <a:fld id="{92634A2A-9BDE-4FA4-AB10-43BD436A9238}" type="datetimeFigureOut">
              <a:rPr lang="en-US" smtClean="0"/>
              <a:t>8/8/2023</a:t>
            </a:fld>
            <a:endParaRPr lang="en-US"/>
          </a:p>
        </p:txBody>
      </p:sp>
      <p:sp>
        <p:nvSpPr>
          <p:cNvPr id="6" name="Footer Placeholder 5">
            <a:extLst>
              <a:ext uri="{FF2B5EF4-FFF2-40B4-BE49-F238E27FC236}">
                <a16:creationId xmlns:a16="http://schemas.microsoft.com/office/drawing/2014/main" id="{77F79481-51E4-E415-AB02-D86D04305B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4BEB3E-C44D-FECF-36D6-22C3D2AF335D}"/>
              </a:ext>
            </a:extLst>
          </p:cNvPr>
          <p:cNvSpPr>
            <a:spLocks noGrp="1"/>
          </p:cNvSpPr>
          <p:nvPr>
            <p:ph type="sldNum" sz="quarter" idx="12"/>
          </p:nvPr>
        </p:nvSpPr>
        <p:spPr/>
        <p:txBody>
          <a:bodyPr/>
          <a:lstStyle/>
          <a:p>
            <a:fld id="{AC8236EF-5B66-496C-828D-5B13D96D7B94}" type="slidenum">
              <a:rPr lang="en-US" smtClean="0"/>
              <a:t>‹#›</a:t>
            </a:fld>
            <a:endParaRPr lang="en-US"/>
          </a:p>
        </p:txBody>
      </p:sp>
    </p:spTree>
    <p:extLst>
      <p:ext uri="{BB962C8B-B14F-4D97-AF65-F5344CB8AC3E}">
        <p14:creationId xmlns:p14="http://schemas.microsoft.com/office/powerpoint/2010/main" val="4039128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4F343-BC1B-926A-85A4-6ADEA5C1BC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A046496-FFCA-0083-34EE-6B20F76E40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FD4A2C-C0B9-CA9B-C3B6-B2AD22C6FA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DCD3373-F1B6-9174-64A2-FAB3A16D1A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B223-4B20-E998-B801-4800922990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CF2E4CE-E31E-5A0A-D540-22A59455F28A}"/>
              </a:ext>
            </a:extLst>
          </p:cNvPr>
          <p:cNvSpPr>
            <a:spLocks noGrp="1"/>
          </p:cNvSpPr>
          <p:nvPr>
            <p:ph type="dt" sz="half" idx="10"/>
          </p:nvPr>
        </p:nvSpPr>
        <p:spPr/>
        <p:txBody>
          <a:bodyPr/>
          <a:lstStyle/>
          <a:p>
            <a:fld id="{92634A2A-9BDE-4FA4-AB10-43BD436A9238}" type="datetimeFigureOut">
              <a:rPr lang="en-US" smtClean="0"/>
              <a:t>8/8/2023</a:t>
            </a:fld>
            <a:endParaRPr lang="en-US"/>
          </a:p>
        </p:txBody>
      </p:sp>
      <p:sp>
        <p:nvSpPr>
          <p:cNvPr id="8" name="Footer Placeholder 7">
            <a:extLst>
              <a:ext uri="{FF2B5EF4-FFF2-40B4-BE49-F238E27FC236}">
                <a16:creationId xmlns:a16="http://schemas.microsoft.com/office/drawing/2014/main" id="{500502BA-EDFD-D407-79DE-16FEB1FF2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A9486E7-11F0-71DC-72AD-1B95687771BE}"/>
              </a:ext>
            </a:extLst>
          </p:cNvPr>
          <p:cNvSpPr>
            <a:spLocks noGrp="1"/>
          </p:cNvSpPr>
          <p:nvPr>
            <p:ph type="sldNum" sz="quarter" idx="12"/>
          </p:nvPr>
        </p:nvSpPr>
        <p:spPr/>
        <p:txBody>
          <a:bodyPr/>
          <a:lstStyle/>
          <a:p>
            <a:fld id="{AC8236EF-5B66-496C-828D-5B13D96D7B94}" type="slidenum">
              <a:rPr lang="en-US" smtClean="0"/>
              <a:t>‹#›</a:t>
            </a:fld>
            <a:endParaRPr lang="en-US"/>
          </a:p>
        </p:txBody>
      </p:sp>
    </p:spTree>
    <p:extLst>
      <p:ext uri="{BB962C8B-B14F-4D97-AF65-F5344CB8AC3E}">
        <p14:creationId xmlns:p14="http://schemas.microsoft.com/office/powerpoint/2010/main" val="2965331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90B81-2690-F92C-8622-4BEADD837BF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47C8FB1-88B0-B323-52C2-15F7821B6F05}"/>
              </a:ext>
            </a:extLst>
          </p:cNvPr>
          <p:cNvSpPr>
            <a:spLocks noGrp="1"/>
          </p:cNvSpPr>
          <p:nvPr>
            <p:ph type="dt" sz="half" idx="10"/>
          </p:nvPr>
        </p:nvSpPr>
        <p:spPr/>
        <p:txBody>
          <a:bodyPr/>
          <a:lstStyle/>
          <a:p>
            <a:fld id="{92634A2A-9BDE-4FA4-AB10-43BD436A9238}" type="datetimeFigureOut">
              <a:rPr lang="en-US" smtClean="0"/>
              <a:t>8/8/2023</a:t>
            </a:fld>
            <a:endParaRPr lang="en-US"/>
          </a:p>
        </p:txBody>
      </p:sp>
      <p:sp>
        <p:nvSpPr>
          <p:cNvPr id="4" name="Footer Placeholder 3">
            <a:extLst>
              <a:ext uri="{FF2B5EF4-FFF2-40B4-BE49-F238E27FC236}">
                <a16:creationId xmlns:a16="http://schemas.microsoft.com/office/drawing/2014/main" id="{ABAB7C9B-8DBB-D076-A5C8-EB238FA5522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9DE308F-679C-036C-33E6-B149AE6E7A2F}"/>
              </a:ext>
            </a:extLst>
          </p:cNvPr>
          <p:cNvSpPr>
            <a:spLocks noGrp="1"/>
          </p:cNvSpPr>
          <p:nvPr>
            <p:ph type="sldNum" sz="quarter" idx="12"/>
          </p:nvPr>
        </p:nvSpPr>
        <p:spPr/>
        <p:txBody>
          <a:bodyPr/>
          <a:lstStyle/>
          <a:p>
            <a:fld id="{AC8236EF-5B66-496C-828D-5B13D96D7B94}" type="slidenum">
              <a:rPr lang="en-US" smtClean="0"/>
              <a:t>‹#›</a:t>
            </a:fld>
            <a:endParaRPr lang="en-US"/>
          </a:p>
        </p:txBody>
      </p:sp>
    </p:spTree>
    <p:extLst>
      <p:ext uri="{BB962C8B-B14F-4D97-AF65-F5344CB8AC3E}">
        <p14:creationId xmlns:p14="http://schemas.microsoft.com/office/powerpoint/2010/main" val="4038269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63A85F-91DE-1A53-200E-B8154C6CB32A}"/>
              </a:ext>
            </a:extLst>
          </p:cNvPr>
          <p:cNvSpPr>
            <a:spLocks noGrp="1"/>
          </p:cNvSpPr>
          <p:nvPr>
            <p:ph type="dt" sz="half" idx="10"/>
          </p:nvPr>
        </p:nvSpPr>
        <p:spPr/>
        <p:txBody>
          <a:bodyPr/>
          <a:lstStyle/>
          <a:p>
            <a:fld id="{92634A2A-9BDE-4FA4-AB10-43BD436A9238}" type="datetimeFigureOut">
              <a:rPr lang="en-US" smtClean="0"/>
              <a:t>8/8/2023</a:t>
            </a:fld>
            <a:endParaRPr lang="en-US"/>
          </a:p>
        </p:txBody>
      </p:sp>
      <p:sp>
        <p:nvSpPr>
          <p:cNvPr id="3" name="Footer Placeholder 2">
            <a:extLst>
              <a:ext uri="{FF2B5EF4-FFF2-40B4-BE49-F238E27FC236}">
                <a16:creationId xmlns:a16="http://schemas.microsoft.com/office/drawing/2014/main" id="{CC69DDCC-2F67-DD87-12FB-6A0139270FD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54B7A0-6C5E-5BAA-A9B9-270B26724A3B}"/>
              </a:ext>
            </a:extLst>
          </p:cNvPr>
          <p:cNvSpPr>
            <a:spLocks noGrp="1"/>
          </p:cNvSpPr>
          <p:nvPr>
            <p:ph type="sldNum" sz="quarter" idx="12"/>
          </p:nvPr>
        </p:nvSpPr>
        <p:spPr/>
        <p:txBody>
          <a:bodyPr/>
          <a:lstStyle/>
          <a:p>
            <a:fld id="{AC8236EF-5B66-496C-828D-5B13D96D7B94}" type="slidenum">
              <a:rPr lang="en-US" smtClean="0"/>
              <a:t>‹#›</a:t>
            </a:fld>
            <a:endParaRPr lang="en-US"/>
          </a:p>
        </p:txBody>
      </p:sp>
    </p:spTree>
    <p:extLst>
      <p:ext uri="{BB962C8B-B14F-4D97-AF65-F5344CB8AC3E}">
        <p14:creationId xmlns:p14="http://schemas.microsoft.com/office/powerpoint/2010/main" val="3265464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65BCD-6BA8-0393-2A38-52AE9B7BAF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CEAA7E9-1241-FB18-A4E7-839A645E02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1F43361-95B8-D07B-D0DC-B2787D12DE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E6B789-5ABF-C4F5-8887-05B4E57CDB9B}"/>
              </a:ext>
            </a:extLst>
          </p:cNvPr>
          <p:cNvSpPr>
            <a:spLocks noGrp="1"/>
          </p:cNvSpPr>
          <p:nvPr>
            <p:ph type="dt" sz="half" idx="10"/>
          </p:nvPr>
        </p:nvSpPr>
        <p:spPr/>
        <p:txBody>
          <a:bodyPr/>
          <a:lstStyle/>
          <a:p>
            <a:fld id="{92634A2A-9BDE-4FA4-AB10-43BD436A9238}" type="datetimeFigureOut">
              <a:rPr lang="en-US" smtClean="0"/>
              <a:t>8/8/2023</a:t>
            </a:fld>
            <a:endParaRPr lang="en-US"/>
          </a:p>
        </p:txBody>
      </p:sp>
      <p:sp>
        <p:nvSpPr>
          <p:cNvPr id="6" name="Footer Placeholder 5">
            <a:extLst>
              <a:ext uri="{FF2B5EF4-FFF2-40B4-BE49-F238E27FC236}">
                <a16:creationId xmlns:a16="http://schemas.microsoft.com/office/drawing/2014/main" id="{A5DE7F7C-F817-0C15-2369-26BC3BE08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9E58AC-25CE-143A-39CF-D4845E3F0D59}"/>
              </a:ext>
            </a:extLst>
          </p:cNvPr>
          <p:cNvSpPr>
            <a:spLocks noGrp="1"/>
          </p:cNvSpPr>
          <p:nvPr>
            <p:ph type="sldNum" sz="quarter" idx="12"/>
          </p:nvPr>
        </p:nvSpPr>
        <p:spPr/>
        <p:txBody>
          <a:bodyPr/>
          <a:lstStyle/>
          <a:p>
            <a:fld id="{AC8236EF-5B66-496C-828D-5B13D96D7B94}" type="slidenum">
              <a:rPr lang="en-US" smtClean="0"/>
              <a:t>‹#›</a:t>
            </a:fld>
            <a:endParaRPr lang="en-US"/>
          </a:p>
        </p:txBody>
      </p:sp>
    </p:spTree>
    <p:extLst>
      <p:ext uri="{BB962C8B-B14F-4D97-AF65-F5344CB8AC3E}">
        <p14:creationId xmlns:p14="http://schemas.microsoft.com/office/powerpoint/2010/main" val="122950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3F6B1-5EAB-0ADC-FF3A-F0C772B195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4DA7856-0968-C12F-8BFA-D576AB40FD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762A391-766A-B842-B985-BD4C0F3F0D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0A9016-3613-892F-9AA1-5DF6023AC63C}"/>
              </a:ext>
            </a:extLst>
          </p:cNvPr>
          <p:cNvSpPr>
            <a:spLocks noGrp="1"/>
          </p:cNvSpPr>
          <p:nvPr>
            <p:ph type="dt" sz="half" idx="10"/>
          </p:nvPr>
        </p:nvSpPr>
        <p:spPr/>
        <p:txBody>
          <a:bodyPr/>
          <a:lstStyle/>
          <a:p>
            <a:fld id="{92634A2A-9BDE-4FA4-AB10-43BD436A9238}" type="datetimeFigureOut">
              <a:rPr lang="en-US" smtClean="0"/>
              <a:t>8/8/2023</a:t>
            </a:fld>
            <a:endParaRPr lang="en-US"/>
          </a:p>
        </p:txBody>
      </p:sp>
      <p:sp>
        <p:nvSpPr>
          <p:cNvPr id="6" name="Footer Placeholder 5">
            <a:extLst>
              <a:ext uri="{FF2B5EF4-FFF2-40B4-BE49-F238E27FC236}">
                <a16:creationId xmlns:a16="http://schemas.microsoft.com/office/drawing/2014/main" id="{AF65692A-D1E6-1942-9FDB-B2A896D46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80FD32-33D3-F1FA-E6F9-05B893636E16}"/>
              </a:ext>
            </a:extLst>
          </p:cNvPr>
          <p:cNvSpPr>
            <a:spLocks noGrp="1"/>
          </p:cNvSpPr>
          <p:nvPr>
            <p:ph type="sldNum" sz="quarter" idx="12"/>
          </p:nvPr>
        </p:nvSpPr>
        <p:spPr/>
        <p:txBody>
          <a:bodyPr/>
          <a:lstStyle/>
          <a:p>
            <a:fld id="{AC8236EF-5B66-496C-828D-5B13D96D7B94}" type="slidenum">
              <a:rPr lang="en-US" smtClean="0"/>
              <a:t>‹#›</a:t>
            </a:fld>
            <a:endParaRPr lang="en-US"/>
          </a:p>
        </p:txBody>
      </p:sp>
    </p:spTree>
    <p:extLst>
      <p:ext uri="{BB962C8B-B14F-4D97-AF65-F5344CB8AC3E}">
        <p14:creationId xmlns:p14="http://schemas.microsoft.com/office/powerpoint/2010/main" val="396694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D0AD0-D0AD-E96A-852D-C6DB2C45F85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CE4EBA4-A809-8077-5F71-7C30FA9CD5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D5A1C26-14B4-BD20-F233-3015E4B995F4}"/>
              </a:ext>
            </a:extLst>
          </p:cNvPr>
          <p:cNvSpPr>
            <a:spLocks noGrp="1"/>
          </p:cNvSpPr>
          <p:nvPr>
            <p:ph type="dt" sz="half" idx="10"/>
          </p:nvPr>
        </p:nvSpPr>
        <p:spPr/>
        <p:txBody>
          <a:bodyPr/>
          <a:lstStyle/>
          <a:p>
            <a:fld id="{92634A2A-9BDE-4FA4-AB10-43BD436A9238}" type="datetimeFigureOut">
              <a:rPr lang="en-US" smtClean="0"/>
              <a:t>8/8/2023</a:t>
            </a:fld>
            <a:endParaRPr lang="en-US"/>
          </a:p>
        </p:txBody>
      </p:sp>
      <p:sp>
        <p:nvSpPr>
          <p:cNvPr id="5" name="Footer Placeholder 4">
            <a:extLst>
              <a:ext uri="{FF2B5EF4-FFF2-40B4-BE49-F238E27FC236}">
                <a16:creationId xmlns:a16="http://schemas.microsoft.com/office/drawing/2014/main" id="{92813836-47C4-1EFF-30C2-C7F0FDC191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56B3C3-0EA0-5D80-8C9F-46DFDA280DF0}"/>
              </a:ext>
            </a:extLst>
          </p:cNvPr>
          <p:cNvSpPr>
            <a:spLocks noGrp="1"/>
          </p:cNvSpPr>
          <p:nvPr>
            <p:ph type="sldNum" sz="quarter" idx="12"/>
          </p:nvPr>
        </p:nvSpPr>
        <p:spPr/>
        <p:txBody>
          <a:bodyPr/>
          <a:lstStyle/>
          <a:p>
            <a:fld id="{AC8236EF-5B66-496C-828D-5B13D96D7B94}" type="slidenum">
              <a:rPr lang="en-US" smtClean="0"/>
              <a:t>‹#›</a:t>
            </a:fld>
            <a:endParaRPr lang="en-US"/>
          </a:p>
        </p:txBody>
      </p:sp>
    </p:spTree>
    <p:extLst>
      <p:ext uri="{BB962C8B-B14F-4D97-AF65-F5344CB8AC3E}">
        <p14:creationId xmlns:p14="http://schemas.microsoft.com/office/powerpoint/2010/main" val="391652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453204-D220-5482-1CE9-289A03AB2A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7D0B863-7603-5365-6C68-36ECE08E58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1E9925-C35C-E339-F2C3-8078F90E9209}"/>
              </a:ext>
            </a:extLst>
          </p:cNvPr>
          <p:cNvSpPr>
            <a:spLocks noGrp="1"/>
          </p:cNvSpPr>
          <p:nvPr>
            <p:ph type="dt" sz="half" idx="10"/>
          </p:nvPr>
        </p:nvSpPr>
        <p:spPr/>
        <p:txBody>
          <a:bodyPr/>
          <a:lstStyle/>
          <a:p>
            <a:fld id="{92634A2A-9BDE-4FA4-AB10-43BD436A9238}" type="datetimeFigureOut">
              <a:rPr lang="en-US" smtClean="0"/>
              <a:t>8/8/2023</a:t>
            </a:fld>
            <a:endParaRPr lang="en-US"/>
          </a:p>
        </p:txBody>
      </p:sp>
      <p:sp>
        <p:nvSpPr>
          <p:cNvPr id="5" name="Footer Placeholder 4">
            <a:extLst>
              <a:ext uri="{FF2B5EF4-FFF2-40B4-BE49-F238E27FC236}">
                <a16:creationId xmlns:a16="http://schemas.microsoft.com/office/drawing/2014/main" id="{9784F1E0-DF7B-3ADB-6546-DCB03E3586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5D7974-2044-75D2-D21E-5E929432DDFE}"/>
              </a:ext>
            </a:extLst>
          </p:cNvPr>
          <p:cNvSpPr>
            <a:spLocks noGrp="1"/>
          </p:cNvSpPr>
          <p:nvPr>
            <p:ph type="sldNum" sz="quarter" idx="12"/>
          </p:nvPr>
        </p:nvSpPr>
        <p:spPr/>
        <p:txBody>
          <a:bodyPr/>
          <a:lstStyle/>
          <a:p>
            <a:fld id="{AC8236EF-5B66-496C-828D-5B13D96D7B94}" type="slidenum">
              <a:rPr lang="en-US" smtClean="0"/>
              <a:t>‹#›</a:t>
            </a:fld>
            <a:endParaRPr lang="en-US"/>
          </a:p>
        </p:txBody>
      </p:sp>
    </p:spTree>
    <p:extLst>
      <p:ext uri="{BB962C8B-B14F-4D97-AF65-F5344CB8AC3E}">
        <p14:creationId xmlns:p14="http://schemas.microsoft.com/office/powerpoint/2010/main" val="3940355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50D2A4-0D31-9C13-AD08-4756DCD31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0AF93D4-1D50-A63F-F463-7D44D5FF6A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CEC263-104A-F0C0-57D8-330CD19E42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634A2A-9BDE-4FA4-AB10-43BD436A9238}" type="datetimeFigureOut">
              <a:rPr lang="en-US" smtClean="0"/>
              <a:t>8/8/2023</a:t>
            </a:fld>
            <a:endParaRPr lang="en-US"/>
          </a:p>
        </p:txBody>
      </p:sp>
      <p:sp>
        <p:nvSpPr>
          <p:cNvPr id="5" name="Footer Placeholder 4">
            <a:extLst>
              <a:ext uri="{FF2B5EF4-FFF2-40B4-BE49-F238E27FC236}">
                <a16:creationId xmlns:a16="http://schemas.microsoft.com/office/drawing/2014/main" id="{D202EB70-66F7-9348-9E42-B5DEFD962C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158569C-2A40-4C90-369B-9861FEAD95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236EF-5B66-496C-828D-5B13D96D7B94}" type="slidenum">
              <a:rPr lang="en-US" smtClean="0"/>
              <a:t>‹#›</a:t>
            </a:fld>
            <a:endParaRPr lang="en-US"/>
          </a:p>
        </p:txBody>
      </p:sp>
    </p:spTree>
    <p:extLst>
      <p:ext uri="{BB962C8B-B14F-4D97-AF65-F5344CB8AC3E}">
        <p14:creationId xmlns:p14="http://schemas.microsoft.com/office/powerpoint/2010/main" val="7089923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7.jpe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image" Target="../media/image5.jpeg"/><Relationship Id="rId5" Type="http://schemas.openxmlformats.org/officeDocument/2006/relationships/diagramQuickStyle" Target="../diagrams/quickStyle1.xml"/><Relationship Id="rId10" Type="http://schemas.openxmlformats.org/officeDocument/2006/relationships/image" Target="../media/image4.jpeg"/><Relationship Id="rId4" Type="http://schemas.openxmlformats.org/officeDocument/2006/relationships/diagramLayout" Target="../diagrams/layout1.xm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t="-13000" b="-13000"/>
          </a:stretch>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09577BE-C8FA-139E-77FC-0C78623CE559}"/>
              </a:ext>
            </a:extLst>
          </p:cNvPr>
          <p:cNvSpPr/>
          <p:nvPr/>
        </p:nvSpPr>
        <p:spPr>
          <a:xfrm>
            <a:off x="325015" y="830422"/>
            <a:ext cx="1915885" cy="1488233"/>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US" sz="500" dirty="0">
                <a:effectLst/>
                <a:latin typeface="Times New Roman" panose="02020603050405020304" pitchFamily="18" charset="0"/>
                <a:ea typeface="Calibri" panose="020F0502020204030204" pitchFamily="34" charset="0"/>
                <a:cs typeface="Times New Roman" panose="02020603050405020304" pitchFamily="18" charset="0"/>
              </a:rPr>
              <a:t>eBay is an online e-commerce platform which provides business opportunities for different business sellers and suppliers to operate within different markets. The company has been operating across 190 countries. The company has been providing high-quality services to all its customers which has been working well for serving the community and the people within the company. eBay offers business opportunities to both small startups and large businesses to sell their products and attain a huge consumer base through the e-commerce platform. eBay platforms offer a </a:t>
            </a:r>
            <a:r>
              <a:rPr lang="en-US" sz="500" dirty="0" err="1">
                <a:effectLst/>
                <a:latin typeface="Times New Roman" panose="02020603050405020304" pitchFamily="18" charset="0"/>
                <a:ea typeface="Calibri" panose="020F0502020204030204" pitchFamily="34" charset="0"/>
                <a:cs typeface="Times New Roman" panose="02020603050405020304" pitchFamily="18" charset="0"/>
              </a:rPr>
              <a:t>personalised</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 experience to all the customers, in knowing their preferences and buying patterns. They also offer a huge variety of products at greater value which helps to attain better future customer acquisition opportunities for eBay. eBay also maintains a wide network of suppliers and sellers which helps to serve the customers in a better way. The e-commerce company also helps to provide better job opportunities and career development opportunities to its people. </a:t>
            </a:r>
          </a:p>
        </p:txBody>
      </p:sp>
      <p:sp>
        <p:nvSpPr>
          <p:cNvPr id="5" name="Rectangle: Rounded Corners 4">
            <a:extLst>
              <a:ext uri="{FF2B5EF4-FFF2-40B4-BE49-F238E27FC236}">
                <a16:creationId xmlns:a16="http://schemas.microsoft.com/office/drawing/2014/main" id="{02E66314-11DA-E0EF-3549-3EA01B7F06E4}"/>
              </a:ext>
            </a:extLst>
          </p:cNvPr>
          <p:cNvSpPr/>
          <p:nvPr/>
        </p:nvSpPr>
        <p:spPr>
          <a:xfrm>
            <a:off x="7084269" y="3534775"/>
            <a:ext cx="2703026" cy="17053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700" b="1" dirty="0">
                <a:effectLst/>
                <a:latin typeface="Times New Roman" panose="02020603050405020304" pitchFamily="18" charset="0"/>
                <a:ea typeface="Calibri" panose="020F0502020204030204" pitchFamily="34" charset="0"/>
                <a:cs typeface="Times New Roman" panose="02020603050405020304" pitchFamily="18" charset="0"/>
              </a:rPr>
              <a:t>Proper Strategy</a:t>
            </a:r>
            <a:r>
              <a:rPr lang="en-GB" sz="700" dirty="0">
                <a:effectLst/>
                <a:latin typeface="Times New Roman" panose="02020603050405020304" pitchFamily="18" charset="0"/>
                <a:ea typeface="Calibri" panose="020F0502020204030204" pitchFamily="34" charset="0"/>
                <a:cs typeface="Times New Roman" panose="02020603050405020304" pitchFamily="18" charset="0"/>
              </a:rPr>
              <a:t> – The companies might face a challenge to incorporate a proper and strategic change management process within the operations and employee management processes of the organisations. </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700" b="1" dirty="0">
                <a:effectLst/>
                <a:latin typeface="Times New Roman" panose="02020603050405020304" pitchFamily="18" charset="0"/>
                <a:ea typeface="Calibri" panose="020F0502020204030204" pitchFamily="34" charset="0"/>
                <a:cs typeface="Times New Roman" panose="02020603050405020304" pitchFamily="18" charset="0"/>
              </a:rPr>
              <a:t>Lack of Awareness and Information Systems</a:t>
            </a:r>
            <a:r>
              <a:rPr lang="en-GB" sz="700" dirty="0">
                <a:effectLst/>
                <a:latin typeface="Times New Roman" panose="02020603050405020304" pitchFamily="18" charset="0"/>
                <a:ea typeface="Calibri" panose="020F0502020204030204" pitchFamily="34" charset="0"/>
                <a:cs typeface="Times New Roman" panose="02020603050405020304" pitchFamily="18" charset="0"/>
              </a:rPr>
              <a:t> – The employees and management might not be very aware of the change management systems which creates a challenge for the knowledge management processes. </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700" b="1" kern="0" dirty="0">
                <a:effectLst/>
                <a:latin typeface="Times New Roman" panose="02020603050405020304" pitchFamily="18" charset="0"/>
                <a:ea typeface="Calibri" panose="020F0502020204030204" pitchFamily="34" charset="0"/>
              </a:rPr>
              <a:t>Time</a:t>
            </a:r>
            <a:r>
              <a:rPr lang="en-GB" sz="700" kern="0" dirty="0">
                <a:effectLst/>
                <a:latin typeface="Times New Roman" panose="02020603050405020304" pitchFamily="18" charset="0"/>
                <a:ea typeface="Calibri" panose="020F0502020204030204" pitchFamily="34" charset="0"/>
              </a:rPr>
              <a:t> – The employees within the organisation might face a lack of time in managing the knowledge systems due to excessive pressure or workload, which can also add to a barrier within knowledge management processes.</a:t>
            </a:r>
            <a:endParaRPr lang="en-US" sz="700" dirty="0"/>
          </a:p>
        </p:txBody>
      </p:sp>
      <p:sp>
        <p:nvSpPr>
          <p:cNvPr id="6" name="Rectangle: Rounded Corners 5">
            <a:extLst>
              <a:ext uri="{FF2B5EF4-FFF2-40B4-BE49-F238E27FC236}">
                <a16:creationId xmlns:a16="http://schemas.microsoft.com/office/drawing/2014/main" id="{3F0F305D-DC3A-9C17-23D9-F70EF238541A}"/>
              </a:ext>
            </a:extLst>
          </p:cNvPr>
          <p:cNvSpPr/>
          <p:nvPr/>
        </p:nvSpPr>
        <p:spPr>
          <a:xfrm>
            <a:off x="325015" y="2666998"/>
            <a:ext cx="2009193" cy="1517784"/>
          </a:xfrm>
          <a:prstGeom prst="round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600" kern="0" dirty="0">
                <a:effectLst/>
                <a:latin typeface="Times New Roman" panose="02020603050405020304" pitchFamily="18" charset="0"/>
                <a:ea typeface="Calibri" panose="020F0502020204030204" pitchFamily="34" charset="0"/>
              </a:rPr>
              <a:t>Knowledge management can be defined as the process organised process which provides a better scope of stating, defining, observing and sharing knowledge and expertise among the employees of an organisation. The knowledge management processes aim at providing a definite approach to operations to all the employees which supports better communication and support to share the various experiences and approaches to handle the operations of a company more efficiently. The process of knowledge management is significant as it involves the sharing of practical knowledge which would provide for the betterment of operations. This provides a structured and sequential process of sharing, implementing and auditing the different approaches within the operations of an organisation.</a:t>
            </a:r>
            <a:endParaRPr lang="en-US" sz="600" dirty="0"/>
          </a:p>
        </p:txBody>
      </p:sp>
      <p:sp>
        <p:nvSpPr>
          <p:cNvPr id="7" name="Rectangle: Rounded Corners 6">
            <a:extLst>
              <a:ext uri="{FF2B5EF4-FFF2-40B4-BE49-F238E27FC236}">
                <a16:creationId xmlns:a16="http://schemas.microsoft.com/office/drawing/2014/main" id="{D0C77AE5-2ED2-996B-E9E3-C48CA26756A2}"/>
              </a:ext>
            </a:extLst>
          </p:cNvPr>
          <p:cNvSpPr/>
          <p:nvPr/>
        </p:nvSpPr>
        <p:spPr>
          <a:xfrm>
            <a:off x="4653745" y="1272262"/>
            <a:ext cx="2389519" cy="1880642"/>
          </a:xfrm>
          <a:prstGeom prst="roundRect">
            <a:avLst/>
          </a:prstGeom>
          <a:solidFill>
            <a:schemeClr val="bg2">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700" b="1" dirty="0">
                <a:effectLst/>
                <a:latin typeface="Times New Roman" panose="02020603050405020304" pitchFamily="18" charset="0"/>
                <a:ea typeface="Calibri" panose="020F0502020204030204" pitchFamily="34" charset="0"/>
                <a:cs typeface="Times New Roman" panose="02020603050405020304" pitchFamily="18" charset="0"/>
              </a:rPr>
              <a:t>Better Decision Making</a:t>
            </a:r>
            <a:r>
              <a:rPr lang="en-GB" sz="700" dirty="0">
                <a:effectLst/>
                <a:latin typeface="Times New Roman" panose="02020603050405020304" pitchFamily="18" charset="0"/>
                <a:ea typeface="Calibri" panose="020F0502020204030204" pitchFamily="34" charset="0"/>
                <a:cs typeface="Times New Roman" panose="02020603050405020304" pitchFamily="18" charset="0"/>
              </a:rPr>
              <a:t> – The knowledge management systems provide for well-informed and amplified decision-making processes, which help to maintain efficiency within the operations of the company. </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700" b="1" dirty="0">
                <a:effectLst/>
                <a:latin typeface="Times New Roman" panose="02020603050405020304" pitchFamily="18" charset="0"/>
                <a:ea typeface="Calibri" panose="020F0502020204030204" pitchFamily="34" charset="0"/>
                <a:cs typeface="Times New Roman" panose="02020603050405020304" pitchFamily="18" charset="0"/>
              </a:rPr>
              <a:t>Improved Performance</a:t>
            </a:r>
            <a:r>
              <a:rPr lang="en-GB" sz="700" dirty="0">
                <a:effectLst/>
                <a:latin typeface="Times New Roman" panose="02020603050405020304" pitchFamily="18" charset="0"/>
                <a:ea typeface="Calibri" panose="020F0502020204030204" pitchFamily="34" charset="0"/>
                <a:cs typeface="Times New Roman" panose="02020603050405020304" pitchFamily="18" charset="0"/>
              </a:rPr>
              <a:t> – The effective sharing of knowledge is helpful to maintain an increased performance of the employees through enhanced information and communication systems which also improves the performance of the organisation. </a:t>
            </a:r>
            <a:endParaRPr lang="en-US" sz="7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700" b="1" kern="0" dirty="0">
                <a:effectLst/>
                <a:latin typeface="Times New Roman" panose="02020603050405020304" pitchFamily="18" charset="0"/>
                <a:ea typeface="Calibri" panose="020F0502020204030204" pitchFamily="34" charset="0"/>
              </a:rPr>
              <a:t>Better Customer Satisfaction</a:t>
            </a:r>
            <a:r>
              <a:rPr lang="en-GB" sz="700" kern="0" dirty="0">
                <a:effectLst/>
                <a:latin typeface="Times New Roman" panose="02020603050405020304" pitchFamily="18" charset="0"/>
                <a:ea typeface="Calibri" panose="020F0502020204030204" pitchFamily="34" charset="0"/>
              </a:rPr>
              <a:t> – Knowledge management will also help companies to gain better customer satisfaction through enhanced customer service and improved organisation’s performance. </a:t>
            </a:r>
            <a:endParaRPr lang="en-US" sz="700" dirty="0"/>
          </a:p>
        </p:txBody>
      </p:sp>
      <p:sp>
        <p:nvSpPr>
          <p:cNvPr id="8" name="Rectangle: Rounded Corners 7">
            <a:extLst>
              <a:ext uri="{FF2B5EF4-FFF2-40B4-BE49-F238E27FC236}">
                <a16:creationId xmlns:a16="http://schemas.microsoft.com/office/drawing/2014/main" id="{5DD2880E-143D-2570-8B14-5A62E780F5E0}"/>
              </a:ext>
            </a:extLst>
          </p:cNvPr>
          <p:cNvSpPr/>
          <p:nvPr/>
        </p:nvSpPr>
        <p:spPr>
          <a:xfrm>
            <a:off x="4306234" y="5426620"/>
            <a:ext cx="3037839" cy="1339940"/>
          </a:xfrm>
          <a:prstGeom prst="roundRect">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600" dirty="0">
                <a:effectLst/>
                <a:latin typeface="Times New Roman" panose="02020603050405020304" pitchFamily="18" charset="0"/>
                <a:ea typeface="Calibri" panose="020F0502020204030204" pitchFamily="34" charset="0"/>
                <a:cs typeface="Times New Roman" panose="02020603050405020304" pitchFamily="18" charset="0"/>
              </a:rPr>
              <a:t>There are various companies which have been implementing and benefitting from the knowledge management systems and approaches. Two of them are listed below:</a:t>
            </a:r>
            <a:endParaRPr lang="en-US" sz="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600" b="1" i="1" dirty="0">
                <a:effectLst/>
                <a:latin typeface="Times New Roman" panose="02020603050405020304" pitchFamily="18" charset="0"/>
                <a:ea typeface="Calibri" panose="020F0502020204030204" pitchFamily="34" charset="0"/>
                <a:cs typeface="Times New Roman" panose="02020603050405020304" pitchFamily="18" charset="0"/>
              </a:rPr>
              <a:t>Amazon</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 The biggest e-commerce company Amazon has been implementing knowledge management processes for a long, using which cater to the development of the employees. This uses a single interface to keep employees and users well-informed about the different functions and product lines within the organisation.</a:t>
            </a:r>
            <a:endParaRPr lang="en-US" sz="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600" b="1" i="1" dirty="0">
                <a:effectLst/>
                <a:latin typeface="Times New Roman" panose="02020603050405020304" pitchFamily="18" charset="0"/>
                <a:ea typeface="Calibri" panose="020F0502020204030204" pitchFamily="34" charset="0"/>
                <a:cs typeface="Times New Roman" panose="02020603050405020304" pitchFamily="18" charset="0"/>
              </a:rPr>
              <a:t>The World Bank</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 The world bank has been a philanthropic sector within the banking industry and has been using knowledge management approaches. The company has been aiming at keeping the customers well-informed about the different operational changes within the organisation. This has also been helping the company to decentralise all its operations. </a:t>
            </a:r>
            <a:endParaRPr lang="en-US" sz="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Rectangle: Rounded Corners 8">
            <a:extLst>
              <a:ext uri="{FF2B5EF4-FFF2-40B4-BE49-F238E27FC236}">
                <a16:creationId xmlns:a16="http://schemas.microsoft.com/office/drawing/2014/main" id="{8C0429FF-34AC-5F92-6D58-6800BBF3DF7F}"/>
              </a:ext>
            </a:extLst>
          </p:cNvPr>
          <p:cNvSpPr/>
          <p:nvPr/>
        </p:nvSpPr>
        <p:spPr>
          <a:xfrm>
            <a:off x="9526710" y="1160311"/>
            <a:ext cx="2340275" cy="1907751"/>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500" kern="0" dirty="0">
                <a:effectLst/>
                <a:latin typeface="Times New Roman" panose="02020603050405020304" pitchFamily="18" charset="0"/>
                <a:ea typeface="Calibri" panose="020F0502020204030204" pitchFamily="34" charset="0"/>
              </a:rPr>
              <a:t>Knowledge management systems can be explained as a system of information systems which can be made to work effectively to generate greater efficiency, understanding, sharing and auditing of knowledge. These systems of formed of a collection of IT tools to deliver knowledge in a systematic and organised manner. </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The knowledge management system can be understood with the help of Wiig’s KM model. </a:t>
            </a:r>
            <a:endParaRPr lang="en-US"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500" b="1" dirty="0">
                <a:effectLst/>
                <a:latin typeface="Times New Roman" panose="02020603050405020304" pitchFamily="18" charset="0"/>
                <a:ea typeface="Calibri" panose="020F0502020204030204" pitchFamily="34" charset="0"/>
                <a:cs typeface="Times New Roman" panose="02020603050405020304" pitchFamily="18" charset="0"/>
              </a:rPr>
              <a:t>Knowledge Building</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–The building of knowledge requires reading, active communication, and enquiring about different data. </a:t>
            </a:r>
            <a:endParaRPr lang="en-US"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500" b="1" dirty="0">
                <a:effectLst/>
                <a:latin typeface="Times New Roman" panose="02020603050405020304" pitchFamily="18" charset="0"/>
                <a:ea typeface="Calibri" panose="020F0502020204030204" pitchFamily="34" charset="0"/>
                <a:cs typeface="Times New Roman" panose="02020603050405020304" pitchFamily="18" charset="0"/>
              </a:rPr>
              <a:t>Holding</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 This refers to storing knowledge within the mind of an individual which would be implemented in further operations </a:t>
            </a:r>
            <a:r>
              <a:rPr lang="en-US" sz="500" dirty="0">
                <a:effectLst/>
                <a:latin typeface="Times New Roman" panose="02020603050405020304" pitchFamily="18" charset="0"/>
                <a:ea typeface="Calibri" panose="020F0502020204030204" pitchFamily="34" charset="0"/>
                <a:cs typeface="Times New Roman" panose="02020603050405020304" pitchFamily="18" charset="0"/>
              </a:rPr>
              <a:t>(Birkett, 2023)</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500" b="1" dirty="0">
                <a:effectLst/>
                <a:latin typeface="Times New Roman" panose="02020603050405020304" pitchFamily="18" charset="0"/>
                <a:ea typeface="Calibri" panose="020F0502020204030204" pitchFamily="34" charset="0"/>
                <a:cs typeface="Times New Roman" panose="02020603050405020304" pitchFamily="18" charset="0"/>
              </a:rPr>
              <a:t>Sharing or Pooling</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 This requires communication and sharing knowledge among the other members and peers within the organisation to form a knowledge management network. </a:t>
            </a:r>
            <a:endParaRPr lang="en-US"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500" b="1" dirty="0">
                <a:effectLst/>
                <a:latin typeface="Times New Roman" panose="02020603050405020304" pitchFamily="18" charset="0"/>
                <a:ea typeface="Calibri" panose="020F0502020204030204" pitchFamily="34" charset="0"/>
                <a:cs typeface="Times New Roman" panose="02020603050405020304" pitchFamily="18" charset="0"/>
              </a:rPr>
              <a:t>Implementing</a:t>
            </a:r>
            <a:r>
              <a:rPr lang="en-GB" sz="500" dirty="0">
                <a:effectLst/>
                <a:latin typeface="Times New Roman" panose="02020603050405020304" pitchFamily="18" charset="0"/>
                <a:ea typeface="Calibri" panose="020F0502020204030204" pitchFamily="34" charset="0"/>
                <a:cs typeface="Times New Roman" panose="02020603050405020304" pitchFamily="18" charset="0"/>
              </a:rPr>
              <a:t> – This involves the application of the knowledge within the operations and improvement processes which helps to enhance performance. </a:t>
            </a:r>
            <a:endParaRPr lang="en-US" sz="5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sz="500" dirty="0"/>
          </a:p>
        </p:txBody>
      </p:sp>
      <p:sp>
        <p:nvSpPr>
          <p:cNvPr id="10" name="Rectangle: Rounded Corners 9">
            <a:extLst>
              <a:ext uri="{FF2B5EF4-FFF2-40B4-BE49-F238E27FC236}">
                <a16:creationId xmlns:a16="http://schemas.microsoft.com/office/drawing/2014/main" id="{8D69A49E-92E1-1848-BAB7-79EFFB670E01}"/>
              </a:ext>
            </a:extLst>
          </p:cNvPr>
          <p:cNvSpPr/>
          <p:nvPr/>
        </p:nvSpPr>
        <p:spPr>
          <a:xfrm>
            <a:off x="9810364" y="4711959"/>
            <a:ext cx="2357120" cy="2054601"/>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GB" sz="400" dirty="0">
                <a:effectLst/>
                <a:latin typeface="Times New Roman" panose="02020603050405020304" pitchFamily="18" charset="0"/>
                <a:ea typeface="Calibri" panose="020F0502020204030204" pitchFamily="34" charset="0"/>
                <a:cs typeface="Times New Roman" panose="02020603050405020304" pitchFamily="18" charset="0"/>
              </a:rPr>
              <a:t>Amazon, (2023). </a:t>
            </a:r>
            <a:r>
              <a:rPr lang="en-GB" sz="400" i="1" dirty="0">
                <a:effectLst/>
                <a:latin typeface="Times New Roman" panose="02020603050405020304" pitchFamily="18" charset="0"/>
                <a:ea typeface="Calibri" panose="020F0502020204030204" pitchFamily="34" charset="0"/>
                <a:cs typeface="Times New Roman" panose="02020603050405020304" pitchFamily="18" charset="0"/>
              </a:rPr>
              <a:t>Information and knowledge management</a:t>
            </a:r>
            <a:r>
              <a:rPr lang="en-GB" sz="4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https://www.amazon.science/research-areas/information-and-knowledge-management [Accessed 21 July 2023].</a:t>
            </a:r>
            <a:endParaRPr lang="en-US" sz="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400" dirty="0">
                <a:effectLst/>
                <a:latin typeface="Times New Roman" panose="02020603050405020304" pitchFamily="18" charset="0"/>
                <a:ea typeface="Calibri" panose="020F0502020204030204" pitchFamily="34" charset="0"/>
                <a:cs typeface="Times New Roman" panose="02020603050405020304" pitchFamily="18" charset="0"/>
              </a:rPr>
              <a:t>Birkett, A., (2023). </a:t>
            </a:r>
            <a:r>
              <a:rPr lang="en-GB" sz="400" i="1" dirty="0">
                <a:effectLst/>
                <a:latin typeface="Times New Roman" panose="02020603050405020304" pitchFamily="18" charset="0"/>
                <a:ea typeface="Calibri" panose="020F0502020204030204" pitchFamily="34" charset="0"/>
                <a:cs typeface="Times New Roman" panose="02020603050405020304" pitchFamily="18" charset="0"/>
              </a:rPr>
              <a:t>Knowledge Management Systems: The Ultimate Guide</a:t>
            </a:r>
            <a:r>
              <a:rPr lang="en-GB" sz="4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https://www.hubspot.com/knowledge-management-systems [Accessed 23 July 2023].</a:t>
            </a:r>
            <a:endParaRPr lang="en-US" sz="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400" dirty="0">
                <a:effectLst/>
                <a:latin typeface="Times New Roman" panose="02020603050405020304" pitchFamily="18" charset="0"/>
                <a:ea typeface="Calibri" panose="020F0502020204030204" pitchFamily="34" charset="0"/>
                <a:cs typeface="Times New Roman" panose="02020603050405020304" pitchFamily="18" charset="0"/>
              </a:rPr>
              <a:t>Chong, V., (2023). </a:t>
            </a:r>
            <a:r>
              <a:rPr lang="en-GB" sz="400" i="1" dirty="0">
                <a:effectLst/>
                <a:latin typeface="Times New Roman" panose="02020603050405020304" pitchFamily="18" charset="0"/>
                <a:ea typeface="Calibri" panose="020F0502020204030204" pitchFamily="34" charset="0"/>
                <a:cs typeface="Times New Roman" panose="02020603050405020304" pitchFamily="18" charset="0"/>
              </a:rPr>
              <a:t>5 Common Knowledge Management Challenges and How to Overcome Them</a:t>
            </a:r>
            <a:r>
              <a:rPr lang="en-GB" sz="4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https://www.coveo.com/blog/knowledge-management-challenges/ [Accessed 22 July 2023].</a:t>
            </a:r>
            <a:endParaRPr lang="en-US" sz="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400" dirty="0">
                <a:effectLst/>
                <a:latin typeface="Times New Roman" panose="02020603050405020304" pitchFamily="18" charset="0"/>
                <a:ea typeface="Calibri" panose="020F0502020204030204" pitchFamily="34" charset="0"/>
                <a:cs typeface="Times New Roman" panose="02020603050405020304" pitchFamily="18" charset="0"/>
              </a:rPr>
              <a:t>eBay, (2023). </a:t>
            </a:r>
            <a:r>
              <a:rPr lang="en-GB" sz="400" i="1" dirty="0">
                <a:effectLst/>
                <a:latin typeface="Times New Roman" panose="02020603050405020304" pitchFamily="18" charset="0"/>
                <a:ea typeface="Calibri" panose="020F0502020204030204" pitchFamily="34" charset="0"/>
                <a:cs typeface="Times New Roman" panose="02020603050405020304" pitchFamily="18" charset="0"/>
              </a:rPr>
              <a:t>Get Exactly What You Want On eBay</a:t>
            </a:r>
            <a:r>
              <a:rPr lang="en-GB" sz="4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https://pages.ebay.com/why-ebay/ [Accessed 21 July 2023].</a:t>
            </a:r>
            <a:endParaRPr lang="en-US" sz="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400" dirty="0">
                <a:effectLst/>
                <a:latin typeface="Times New Roman" panose="02020603050405020304" pitchFamily="18" charset="0"/>
                <a:ea typeface="Calibri" panose="020F0502020204030204" pitchFamily="34" charset="0"/>
                <a:cs typeface="Times New Roman" panose="02020603050405020304" pitchFamily="18" charset="0"/>
              </a:rPr>
              <a:t>eBay, (2023). </a:t>
            </a:r>
            <a:r>
              <a:rPr lang="en-GB" sz="400" i="1" dirty="0">
                <a:effectLst/>
                <a:latin typeface="Times New Roman" panose="02020603050405020304" pitchFamily="18" charset="0"/>
                <a:ea typeface="Calibri" panose="020F0502020204030204" pitchFamily="34" charset="0"/>
                <a:cs typeface="Times New Roman" panose="02020603050405020304" pitchFamily="18" charset="0"/>
              </a:rPr>
              <a:t>Our Company</a:t>
            </a:r>
            <a:r>
              <a:rPr lang="en-GB" sz="4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https://www.ebayinc.com/company/ [Accessed 21 July 2023].</a:t>
            </a:r>
            <a:endParaRPr lang="en-US" sz="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400" dirty="0">
                <a:effectLst/>
                <a:latin typeface="Times New Roman" panose="02020603050405020304" pitchFamily="18" charset="0"/>
                <a:ea typeface="Calibri" panose="020F0502020204030204" pitchFamily="34" charset="0"/>
                <a:cs typeface="Times New Roman" panose="02020603050405020304" pitchFamily="18" charset="0"/>
              </a:rPr>
              <a:t>MALAK, H. A., (2023). </a:t>
            </a:r>
            <a:r>
              <a:rPr lang="en-GB" sz="400" i="1" dirty="0">
                <a:effectLst/>
                <a:latin typeface="Times New Roman" panose="02020603050405020304" pitchFamily="18" charset="0"/>
                <a:ea typeface="Calibri" panose="020F0502020204030204" pitchFamily="34" charset="0"/>
                <a:cs typeface="Times New Roman" panose="02020603050405020304" pitchFamily="18" charset="0"/>
              </a:rPr>
              <a:t>9 Knowledge Management Benefits You Must Know</a:t>
            </a:r>
            <a:r>
              <a:rPr lang="en-GB" sz="4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https://theecmconsultant.com/knowledge-management-benefits/ [Accessed 22 July 2023].</a:t>
            </a:r>
            <a:endParaRPr lang="en-US" sz="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400" dirty="0" err="1">
                <a:effectLst/>
                <a:latin typeface="Times New Roman" panose="02020603050405020304" pitchFamily="18" charset="0"/>
                <a:ea typeface="Calibri" panose="020F0502020204030204" pitchFamily="34" charset="0"/>
                <a:cs typeface="Times New Roman" panose="02020603050405020304" pitchFamily="18" charset="0"/>
              </a:rPr>
              <a:t>Taparia</a:t>
            </a:r>
            <a:r>
              <a:rPr lang="en-GB" sz="400" dirty="0">
                <a:effectLst/>
                <a:latin typeface="Times New Roman" panose="02020603050405020304" pitchFamily="18" charset="0"/>
                <a:ea typeface="Calibri" panose="020F0502020204030204" pitchFamily="34" charset="0"/>
                <a:cs typeface="Times New Roman" panose="02020603050405020304" pitchFamily="18" charset="0"/>
              </a:rPr>
              <a:t>, N., (2021). </a:t>
            </a:r>
            <a:r>
              <a:rPr lang="en-GB" sz="400" i="1" dirty="0">
                <a:effectLst/>
                <a:latin typeface="Times New Roman" panose="02020603050405020304" pitchFamily="18" charset="0"/>
                <a:ea typeface="Calibri" panose="020F0502020204030204" pitchFamily="34" charset="0"/>
                <a:cs typeface="Times New Roman" panose="02020603050405020304" pitchFamily="18" charset="0"/>
              </a:rPr>
              <a:t>What are the Benefits of Knowledge Management?</a:t>
            </a:r>
            <a:r>
              <a:rPr lang="en-GB" sz="4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https://info.aiim.org/aiim-blog/what-are-the-benefits-of-knowledge-management [Accessed 21 July 2023].</a:t>
            </a:r>
            <a:endParaRPr lang="en-US" sz="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400" dirty="0">
                <a:effectLst/>
                <a:latin typeface="Times New Roman" panose="02020603050405020304" pitchFamily="18" charset="0"/>
                <a:ea typeface="Calibri" panose="020F0502020204030204" pitchFamily="34" charset="0"/>
                <a:cs typeface="Times New Roman" panose="02020603050405020304" pitchFamily="18" charset="0"/>
              </a:rPr>
              <a:t>The World Bank, (2018). </a:t>
            </a:r>
            <a:r>
              <a:rPr lang="en-GB" sz="400" i="1" dirty="0">
                <a:effectLst/>
                <a:latin typeface="Times New Roman" panose="02020603050405020304" pitchFamily="18" charset="0"/>
                <a:ea typeface="Calibri" panose="020F0502020204030204" pitchFamily="34" charset="0"/>
                <a:cs typeface="Times New Roman" panose="02020603050405020304" pitchFamily="18" charset="0"/>
              </a:rPr>
              <a:t>Management Team of the Knowledge Management Group</a:t>
            </a:r>
            <a:r>
              <a:rPr lang="en-GB" sz="4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https://www.worldbank.org/en/research/brief/meet-the-management-team [Accessed 21 July 2023].</a:t>
            </a:r>
            <a:endParaRPr lang="en-US" sz="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Rectangle: Rounded Corners 10">
            <a:extLst>
              <a:ext uri="{FF2B5EF4-FFF2-40B4-BE49-F238E27FC236}">
                <a16:creationId xmlns:a16="http://schemas.microsoft.com/office/drawing/2014/main" id="{9B23D0E3-F3DF-25DC-FF99-4CFF5177287D}"/>
              </a:ext>
            </a:extLst>
          </p:cNvPr>
          <p:cNvSpPr/>
          <p:nvPr/>
        </p:nvSpPr>
        <p:spPr>
          <a:xfrm>
            <a:off x="260478" y="4624002"/>
            <a:ext cx="2340481" cy="2233998"/>
          </a:xfrm>
          <a:prstGeom prst="round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lgn="just">
              <a:spcAft>
                <a:spcPts val="800"/>
              </a:spcAft>
              <a:buFont typeface="Wingdings" panose="05000000000000000000" pitchFamily="2" charset="2"/>
              <a:buChar char="§"/>
            </a:pPr>
            <a:r>
              <a:rPr lang="en-GB" sz="600" b="1" dirty="0">
                <a:effectLst/>
                <a:latin typeface="Times New Roman" panose="02020603050405020304" pitchFamily="18" charset="0"/>
                <a:ea typeface="Calibri" panose="020F0502020204030204" pitchFamily="34" charset="0"/>
                <a:cs typeface="Times New Roman" panose="02020603050405020304" pitchFamily="18" charset="0"/>
              </a:rPr>
              <a:t>Cost-Effectiveness</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 The knowledge management processes and approaches are cost-effective as sharing of knowledge and experience takes place in an organised fashion, which helps maintain team working through the effective use of KMS. Thus, it provides for the development of employee operations through sharing of knowledge, which would otherwise have been much more expensive. </a:t>
            </a:r>
            <a:endParaRPr lang="en-US" sz="6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spcAft>
                <a:spcPts val="800"/>
              </a:spcAft>
              <a:buFont typeface="Wingdings" panose="05000000000000000000" pitchFamily="2" charset="2"/>
              <a:buChar char="§"/>
            </a:pPr>
            <a:r>
              <a:rPr lang="en-GB" sz="600" b="1" dirty="0">
                <a:effectLst/>
                <a:latin typeface="Times New Roman" panose="02020603050405020304" pitchFamily="18" charset="0"/>
                <a:ea typeface="Calibri" panose="020F0502020204030204" pitchFamily="34" charset="0"/>
                <a:cs typeface="Times New Roman" panose="02020603050405020304" pitchFamily="18" charset="0"/>
              </a:rPr>
              <a:t>Better Decision-making and Workflow</a:t>
            </a:r>
            <a:r>
              <a:rPr lang="en-GB" sz="600" dirty="0">
                <a:effectLst/>
                <a:latin typeface="Times New Roman" panose="02020603050405020304" pitchFamily="18" charset="0"/>
                <a:ea typeface="Calibri" panose="020F0502020204030204" pitchFamily="34" charset="0"/>
                <a:cs typeface="Times New Roman" panose="02020603050405020304" pitchFamily="18" charset="0"/>
              </a:rPr>
              <a:t> – The sharing of knowledge related to any operations help to maintain a smooth flow of communication enhancing the value of communication. This is effective in increasing the efficiency of decision-making processes within organisations. </a:t>
            </a:r>
            <a:endParaRPr lang="en-US" sz="600" dirty="0">
              <a:effectLst/>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buFont typeface="Wingdings" panose="05000000000000000000" pitchFamily="2" charset="2"/>
              <a:buChar char="§"/>
            </a:pPr>
            <a:r>
              <a:rPr lang="en-GB" sz="600" b="1" kern="0" dirty="0">
                <a:effectLst/>
                <a:latin typeface="Times New Roman" panose="02020603050405020304" pitchFamily="18" charset="0"/>
                <a:ea typeface="Calibri" panose="020F0502020204030204" pitchFamily="34" charset="0"/>
              </a:rPr>
              <a:t>Innovations and Creativity</a:t>
            </a:r>
            <a:r>
              <a:rPr lang="en-GB" sz="600" kern="0" dirty="0">
                <a:effectLst/>
                <a:latin typeface="Times New Roman" panose="02020603050405020304" pitchFamily="18" charset="0"/>
                <a:ea typeface="Calibri" panose="020F0502020204030204" pitchFamily="34" charset="0"/>
              </a:rPr>
              <a:t> – The sharing of knowledge among the employee base helps to give way to creativity and innovations within the operations. This helps to improve the quality of operations of a company through active motivation and change adaptation processes.</a:t>
            </a:r>
            <a:endParaRPr lang="en-US" sz="600" dirty="0"/>
          </a:p>
        </p:txBody>
      </p:sp>
      <p:sp>
        <p:nvSpPr>
          <p:cNvPr id="15" name="TextBox 14">
            <a:extLst>
              <a:ext uri="{FF2B5EF4-FFF2-40B4-BE49-F238E27FC236}">
                <a16:creationId xmlns:a16="http://schemas.microsoft.com/office/drawing/2014/main" id="{8EA2D06B-8C3A-D00D-CC7B-62F2D999E5C2}"/>
              </a:ext>
            </a:extLst>
          </p:cNvPr>
          <p:cNvSpPr txBox="1"/>
          <p:nvPr/>
        </p:nvSpPr>
        <p:spPr>
          <a:xfrm>
            <a:off x="325015" y="553423"/>
            <a:ext cx="2138266" cy="276999"/>
          </a:xfrm>
          <a:prstGeom prst="rect">
            <a:avLst/>
          </a:prstGeom>
          <a:noFill/>
        </p:spPr>
        <p:txBody>
          <a:bodyPr wrap="square">
            <a:spAutoFit/>
          </a:bodyPr>
          <a:lstStyle/>
          <a:p>
            <a:r>
              <a:rPr lang="en-US" sz="1200" b="1" dirty="0"/>
              <a:t>Company Description of eBay</a:t>
            </a:r>
          </a:p>
        </p:txBody>
      </p:sp>
      <p:sp>
        <p:nvSpPr>
          <p:cNvPr id="19" name="TextBox 18">
            <a:extLst>
              <a:ext uri="{FF2B5EF4-FFF2-40B4-BE49-F238E27FC236}">
                <a16:creationId xmlns:a16="http://schemas.microsoft.com/office/drawing/2014/main" id="{E67BC7EA-4562-C3FA-EF64-2B69C5392259}"/>
              </a:ext>
            </a:extLst>
          </p:cNvPr>
          <p:cNvSpPr txBox="1"/>
          <p:nvPr/>
        </p:nvSpPr>
        <p:spPr>
          <a:xfrm>
            <a:off x="456420" y="2391746"/>
            <a:ext cx="1746381" cy="261610"/>
          </a:xfrm>
          <a:prstGeom prst="rect">
            <a:avLst/>
          </a:prstGeom>
          <a:noFill/>
        </p:spPr>
        <p:txBody>
          <a:bodyPr wrap="square">
            <a:spAutoFit/>
          </a:bodyPr>
          <a:lstStyle/>
          <a:p>
            <a:r>
              <a:rPr lang="en-US" sz="1100" b="1" dirty="0"/>
              <a:t>Definition and Importance</a:t>
            </a:r>
          </a:p>
        </p:txBody>
      </p:sp>
      <p:sp>
        <p:nvSpPr>
          <p:cNvPr id="23" name="TextBox 22">
            <a:extLst>
              <a:ext uri="{FF2B5EF4-FFF2-40B4-BE49-F238E27FC236}">
                <a16:creationId xmlns:a16="http://schemas.microsoft.com/office/drawing/2014/main" id="{FD31DC04-AC33-7933-62EF-19A00178B3FA}"/>
              </a:ext>
            </a:extLst>
          </p:cNvPr>
          <p:cNvSpPr txBox="1"/>
          <p:nvPr/>
        </p:nvSpPr>
        <p:spPr>
          <a:xfrm>
            <a:off x="668694" y="4347003"/>
            <a:ext cx="1534107" cy="276999"/>
          </a:xfrm>
          <a:prstGeom prst="rect">
            <a:avLst/>
          </a:prstGeom>
          <a:noFill/>
        </p:spPr>
        <p:txBody>
          <a:bodyPr wrap="square">
            <a:spAutoFit/>
          </a:bodyPr>
          <a:lstStyle/>
          <a:p>
            <a:r>
              <a:rPr lang="en-US" sz="1200" b="1" dirty="0"/>
              <a:t>Benefits of KM</a:t>
            </a:r>
          </a:p>
        </p:txBody>
      </p:sp>
      <p:sp>
        <p:nvSpPr>
          <p:cNvPr id="27" name="TextBox 26">
            <a:extLst>
              <a:ext uri="{FF2B5EF4-FFF2-40B4-BE49-F238E27FC236}">
                <a16:creationId xmlns:a16="http://schemas.microsoft.com/office/drawing/2014/main" id="{72F3F18D-5369-FE7E-DD74-5E25C8378058}"/>
              </a:ext>
            </a:extLst>
          </p:cNvPr>
          <p:cNvSpPr txBox="1"/>
          <p:nvPr/>
        </p:nvSpPr>
        <p:spPr>
          <a:xfrm>
            <a:off x="4704080" y="4903400"/>
            <a:ext cx="2357120" cy="523220"/>
          </a:xfrm>
          <a:prstGeom prst="rect">
            <a:avLst/>
          </a:prstGeom>
          <a:noFill/>
        </p:spPr>
        <p:txBody>
          <a:bodyPr wrap="square">
            <a:spAutoFit/>
          </a:bodyPr>
          <a:lstStyle/>
          <a:p>
            <a:r>
              <a:rPr lang="en-US" sz="1400" b="1" dirty="0"/>
              <a:t>Examples of Knowledge Management Processes</a:t>
            </a:r>
          </a:p>
        </p:txBody>
      </p:sp>
      <p:graphicFrame>
        <p:nvGraphicFramePr>
          <p:cNvPr id="28" name="Diagram 27">
            <a:extLst>
              <a:ext uri="{FF2B5EF4-FFF2-40B4-BE49-F238E27FC236}">
                <a16:creationId xmlns:a16="http://schemas.microsoft.com/office/drawing/2014/main" id="{714E2772-03C1-2159-49E6-CD0DEF404C60}"/>
              </a:ext>
            </a:extLst>
          </p:cNvPr>
          <p:cNvGraphicFramePr/>
          <p:nvPr>
            <p:extLst>
              <p:ext uri="{D42A27DB-BD31-4B8C-83A1-F6EECF244321}">
                <p14:modId xmlns:p14="http://schemas.microsoft.com/office/powerpoint/2010/main" val="3850187465"/>
              </p:ext>
            </p:extLst>
          </p:nvPr>
        </p:nvGraphicFramePr>
        <p:xfrm>
          <a:off x="2427773" y="3054067"/>
          <a:ext cx="2449493" cy="2028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 name="TextBox 31">
            <a:extLst>
              <a:ext uri="{FF2B5EF4-FFF2-40B4-BE49-F238E27FC236}">
                <a16:creationId xmlns:a16="http://schemas.microsoft.com/office/drawing/2014/main" id="{F86E3169-D80E-833C-09A4-94FA674DFF7C}"/>
              </a:ext>
            </a:extLst>
          </p:cNvPr>
          <p:cNvSpPr txBox="1"/>
          <p:nvPr/>
        </p:nvSpPr>
        <p:spPr>
          <a:xfrm>
            <a:off x="3257939" y="2777068"/>
            <a:ext cx="1243564" cy="276999"/>
          </a:xfrm>
          <a:prstGeom prst="rect">
            <a:avLst/>
          </a:prstGeom>
          <a:noFill/>
        </p:spPr>
        <p:txBody>
          <a:bodyPr wrap="square">
            <a:spAutoFit/>
          </a:bodyPr>
          <a:lstStyle/>
          <a:p>
            <a:r>
              <a:rPr lang="en-US" sz="1200" b="1" dirty="0"/>
              <a:t>Flow Chart</a:t>
            </a:r>
          </a:p>
        </p:txBody>
      </p:sp>
      <p:sp>
        <p:nvSpPr>
          <p:cNvPr id="36" name="TextBox 35">
            <a:extLst>
              <a:ext uri="{FF2B5EF4-FFF2-40B4-BE49-F238E27FC236}">
                <a16:creationId xmlns:a16="http://schemas.microsoft.com/office/drawing/2014/main" id="{988D9EC5-8CA1-C470-8745-240D5FD509CD}"/>
              </a:ext>
            </a:extLst>
          </p:cNvPr>
          <p:cNvSpPr txBox="1"/>
          <p:nvPr/>
        </p:nvSpPr>
        <p:spPr>
          <a:xfrm>
            <a:off x="7236618" y="3228560"/>
            <a:ext cx="6097554" cy="261610"/>
          </a:xfrm>
          <a:prstGeom prst="rect">
            <a:avLst/>
          </a:prstGeom>
          <a:noFill/>
        </p:spPr>
        <p:txBody>
          <a:bodyPr wrap="square">
            <a:spAutoFit/>
          </a:bodyPr>
          <a:lstStyle/>
          <a:p>
            <a:r>
              <a:rPr lang="en-US" sz="1100" b="1" dirty="0"/>
              <a:t>Challenges in Knowledge Management</a:t>
            </a:r>
          </a:p>
        </p:txBody>
      </p:sp>
      <p:sp>
        <p:nvSpPr>
          <p:cNvPr id="40" name="TextBox 39">
            <a:extLst>
              <a:ext uri="{FF2B5EF4-FFF2-40B4-BE49-F238E27FC236}">
                <a16:creationId xmlns:a16="http://schemas.microsoft.com/office/drawing/2014/main" id="{FBEEDD86-235F-D8DA-C2F8-5A12BD81C7EB}"/>
              </a:ext>
            </a:extLst>
          </p:cNvPr>
          <p:cNvSpPr txBox="1"/>
          <p:nvPr/>
        </p:nvSpPr>
        <p:spPr>
          <a:xfrm>
            <a:off x="4752622" y="703311"/>
            <a:ext cx="1887429" cy="461665"/>
          </a:xfrm>
          <a:prstGeom prst="rect">
            <a:avLst/>
          </a:prstGeom>
          <a:noFill/>
        </p:spPr>
        <p:txBody>
          <a:bodyPr wrap="square">
            <a:spAutoFit/>
          </a:bodyPr>
          <a:lstStyle/>
          <a:p>
            <a:pPr algn="ctr"/>
            <a:r>
              <a:rPr lang="en-US" sz="1200" b="1" dirty="0"/>
              <a:t>Opportunities in Knowledge Management</a:t>
            </a:r>
          </a:p>
        </p:txBody>
      </p:sp>
      <p:sp>
        <p:nvSpPr>
          <p:cNvPr id="44" name="TextBox 43">
            <a:extLst>
              <a:ext uri="{FF2B5EF4-FFF2-40B4-BE49-F238E27FC236}">
                <a16:creationId xmlns:a16="http://schemas.microsoft.com/office/drawing/2014/main" id="{60466232-7B1B-B8CD-E515-CBF5985F44F4}"/>
              </a:ext>
            </a:extLst>
          </p:cNvPr>
          <p:cNvSpPr txBox="1"/>
          <p:nvPr/>
        </p:nvSpPr>
        <p:spPr>
          <a:xfrm>
            <a:off x="9413913" y="883312"/>
            <a:ext cx="2539962" cy="276999"/>
          </a:xfrm>
          <a:prstGeom prst="rect">
            <a:avLst/>
          </a:prstGeom>
          <a:noFill/>
        </p:spPr>
        <p:txBody>
          <a:bodyPr wrap="square">
            <a:spAutoFit/>
          </a:bodyPr>
          <a:lstStyle/>
          <a:p>
            <a:r>
              <a:rPr lang="en-US" sz="1200" b="1" dirty="0"/>
              <a:t>Knowledge Management Systems</a:t>
            </a:r>
          </a:p>
        </p:txBody>
      </p:sp>
      <p:sp>
        <p:nvSpPr>
          <p:cNvPr id="48" name="TextBox 47">
            <a:extLst>
              <a:ext uri="{FF2B5EF4-FFF2-40B4-BE49-F238E27FC236}">
                <a16:creationId xmlns:a16="http://schemas.microsoft.com/office/drawing/2014/main" id="{7F6BAE1F-3478-59FE-029D-22751445E8B5}"/>
              </a:ext>
            </a:extLst>
          </p:cNvPr>
          <p:cNvSpPr txBox="1"/>
          <p:nvPr/>
        </p:nvSpPr>
        <p:spPr>
          <a:xfrm>
            <a:off x="10461949" y="4414973"/>
            <a:ext cx="1061357" cy="276999"/>
          </a:xfrm>
          <a:prstGeom prst="rect">
            <a:avLst/>
          </a:prstGeom>
          <a:noFill/>
        </p:spPr>
        <p:txBody>
          <a:bodyPr wrap="square">
            <a:spAutoFit/>
          </a:bodyPr>
          <a:lstStyle/>
          <a:p>
            <a:r>
              <a:rPr lang="en-US" sz="1200" b="1" dirty="0"/>
              <a:t>References</a:t>
            </a:r>
          </a:p>
        </p:txBody>
      </p:sp>
      <p:pic>
        <p:nvPicPr>
          <p:cNvPr id="1028" name="Picture 4" descr="What is Knowledge Management? Why Businesses Should Care">
            <a:extLst>
              <a:ext uri="{FF2B5EF4-FFF2-40B4-BE49-F238E27FC236}">
                <a16:creationId xmlns:a16="http://schemas.microsoft.com/office/drawing/2014/main" id="{A05BBFBB-C088-A958-12C7-042BC38E879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66107" y="919283"/>
            <a:ext cx="1984054" cy="242739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Knowledge Management Information Architecture for Organizations and ...">
            <a:extLst>
              <a:ext uri="{FF2B5EF4-FFF2-40B4-BE49-F238E27FC236}">
                <a16:creationId xmlns:a16="http://schemas.microsoft.com/office/drawing/2014/main" id="{8D4282AB-34BD-BFF1-FF1E-D7C7D450A95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67142" y="5301926"/>
            <a:ext cx="2396379" cy="143564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3 ways a Knowledge Management Software Can Improve the Sales Process">
            <a:extLst>
              <a:ext uri="{FF2B5EF4-FFF2-40B4-BE49-F238E27FC236}">
                <a16:creationId xmlns:a16="http://schemas.microsoft.com/office/drawing/2014/main" id="{F30CFAB9-A8DF-6924-ABC3-06BD97D893D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033285" y="3040953"/>
            <a:ext cx="1920590" cy="1415276"/>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eBay Hacked, All Users Requested To Change Passwords">
            <a:extLst>
              <a:ext uri="{FF2B5EF4-FFF2-40B4-BE49-F238E27FC236}">
                <a16:creationId xmlns:a16="http://schemas.microsoft.com/office/drawing/2014/main" id="{135ADDAA-8A7F-1123-2545-9AF2F79C0A8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307197" y="1147197"/>
            <a:ext cx="2191451" cy="1456344"/>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4 Knowledge Management Examples You Should Know | EdrawMind">
            <a:extLst>
              <a:ext uri="{FF2B5EF4-FFF2-40B4-BE49-F238E27FC236}">
                <a16:creationId xmlns:a16="http://schemas.microsoft.com/office/drawing/2014/main" id="{38B9470C-03D0-BFED-C34D-C606D2FA420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694451" y="5210787"/>
            <a:ext cx="1574481" cy="1617925"/>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51 best images about Knowledge management on Pinterest | Models ...">
            <a:extLst>
              <a:ext uri="{FF2B5EF4-FFF2-40B4-BE49-F238E27FC236}">
                <a16:creationId xmlns:a16="http://schemas.microsoft.com/office/drawing/2014/main" id="{CBB4DB39-D6E2-3FEB-E4F6-882BEF483701}"/>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877266" y="3333550"/>
            <a:ext cx="1887429" cy="1409794"/>
          </a:xfrm>
          <a:prstGeom prst="rect">
            <a:avLst/>
          </a:prstGeom>
          <a:noFill/>
          <a:extLst>
            <a:ext uri="{909E8E84-426E-40DD-AFC4-6F175D3DCCD1}">
              <a14:hiddenFill xmlns:a14="http://schemas.microsoft.com/office/drawing/2010/main">
                <a:solidFill>
                  <a:srgbClr val="FFFFFF"/>
                </a:solidFill>
              </a14:hiddenFill>
            </a:ext>
          </a:extLst>
        </p:spPr>
      </p:pic>
      <p:sp>
        <p:nvSpPr>
          <p:cNvPr id="50" name="TextBox 49">
            <a:extLst>
              <a:ext uri="{FF2B5EF4-FFF2-40B4-BE49-F238E27FC236}">
                <a16:creationId xmlns:a16="http://schemas.microsoft.com/office/drawing/2014/main" id="{49B34D73-DBE9-AE2D-D58B-05D25D644BFC}"/>
              </a:ext>
            </a:extLst>
          </p:cNvPr>
          <p:cNvSpPr txBox="1"/>
          <p:nvPr/>
        </p:nvSpPr>
        <p:spPr>
          <a:xfrm>
            <a:off x="2747191" y="12375"/>
            <a:ext cx="7286094" cy="369332"/>
          </a:xfrm>
          <a:prstGeom prst="rect">
            <a:avLst/>
          </a:prstGeom>
          <a:noFill/>
        </p:spPr>
        <p:txBody>
          <a:bodyPr wrap="square" lIns="91440" tIns="45720" rIns="91440" bIns="45720" anchor="t">
            <a:spAutoFit/>
          </a:bodyPr>
          <a:lstStyle/>
          <a:p>
            <a:r>
              <a:rPr lang="en-GB" b="1" kern="0" dirty="0">
                <a:ea typeface="+mn-lt"/>
                <a:cs typeface="+mn-lt"/>
              </a:rPr>
              <a:t>Knowledge Management (KM) System in practice at eBay organisation </a:t>
            </a:r>
            <a:endParaRPr lang="en-US" b="1" dirty="0">
              <a:cs typeface="Calibri"/>
            </a:endParaRPr>
          </a:p>
        </p:txBody>
      </p:sp>
      <p:sp>
        <p:nvSpPr>
          <p:cNvPr id="61" name="TextBox 60">
            <a:extLst>
              <a:ext uri="{FF2B5EF4-FFF2-40B4-BE49-F238E27FC236}">
                <a16:creationId xmlns:a16="http://schemas.microsoft.com/office/drawing/2014/main" id="{447A04AC-041A-6A07-78FF-1F4C862A838F}"/>
              </a:ext>
            </a:extLst>
          </p:cNvPr>
          <p:cNvSpPr txBox="1"/>
          <p:nvPr/>
        </p:nvSpPr>
        <p:spPr>
          <a:xfrm>
            <a:off x="117122" y="53622"/>
            <a:ext cx="1889478"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IN" sz="1100" dirty="0"/>
              <a:t>Octavia Alexandra Dumitrascu 2111135</a:t>
            </a:r>
            <a:endParaRPr lang="en-US" sz="1100" dirty="0">
              <a:cs typeface="Calibri"/>
            </a:endParaRPr>
          </a:p>
        </p:txBody>
      </p:sp>
    </p:spTree>
    <p:extLst>
      <p:ext uri="{BB962C8B-B14F-4D97-AF65-F5344CB8AC3E}">
        <p14:creationId xmlns:p14="http://schemas.microsoft.com/office/powerpoint/2010/main" val="34545417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1240</Words>
  <Application>Microsoft Office PowerPoint</Application>
  <PresentationFormat>Widescreen</PresentationFormat>
  <Paragraphs>42</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x y</dc:creator>
  <cp:lastModifiedBy>x y</cp:lastModifiedBy>
  <cp:revision>18</cp:revision>
  <dcterms:created xsi:type="dcterms:W3CDTF">2023-07-27T14:58:37Z</dcterms:created>
  <dcterms:modified xsi:type="dcterms:W3CDTF">2023-08-08T19:38:04Z</dcterms:modified>
</cp:coreProperties>
</file>