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5" r:id="rId3"/>
    <p:sldId id="267" r:id="rId4"/>
    <p:sldId id="268" r:id="rId5"/>
    <p:sldId id="269" r:id="rId6"/>
    <p:sldId id="270" r:id="rId7"/>
    <p:sldId id="287" r:id="rId8"/>
    <p:sldId id="271" r:id="rId9"/>
    <p:sldId id="272" r:id="rId10"/>
    <p:sldId id="273" r:id="rId11"/>
    <p:sldId id="274" r:id="rId12"/>
    <p:sldId id="276" r:id="rId13"/>
    <p:sldId id="279" r:id="rId14"/>
    <p:sldId id="283" r:id="rId15"/>
    <p:sldId id="277" r:id="rId16"/>
    <p:sldId id="278" r:id="rId17"/>
    <p:sldId id="280" r:id="rId18"/>
    <p:sldId id="285" r:id="rId19"/>
    <p:sldId id="28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83105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83402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7670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8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97681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GK_vRtHJZu4" TargetMode="External"/><Relationship Id="rId4" Type="http://schemas.openxmlformats.org/officeDocument/2006/relationships/hyperlink" Target="https://www.khanacademy.org/science/biology/biodiversity-and-conservation/levels-of-biodiversity/v/ecosystem-biodiversity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662365" y="3717032"/>
            <a:ext cx="380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 ECOSYSTEMS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691016" y="741395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SOME QUESTIONS…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187624" y="1971047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do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understand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“</a:t>
            </a:r>
            <a:r>
              <a:rPr lang="es-ES_tradnl" sz="2400" dirty="0" err="1" smtClean="0"/>
              <a:t>system</a:t>
            </a:r>
            <a:r>
              <a:rPr lang="es-ES_tradnl" sz="2400" dirty="0" smtClean="0"/>
              <a:t>”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“</a:t>
            </a:r>
            <a:r>
              <a:rPr lang="es-ES_tradnl" sz="2400" dirty="0" err="1" smtClean="0"/>
              <a:t>ecosystem</a:t>
            </a:r>
            <a:r>
              <a:rPr lang="es-ES_tradnl" sz="2400" dirty="0" smtClean="0"/>
              <a:t>”?</a:t>
            </a:r>
            <a:endParaRPr lang="es-ES" sz="24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1187624" y="312621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Can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examples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ecosystems</a:t>
            </a:r>
            <a:r>
              <a:rPr lang="es-ES_tradnl" sz="2400" dirty="0" smtClean="0"/>
              <a:t>?</a:t>
            </a:r>
            <a:endParaRPr lang="es-ES" sz="2400" dirty="0"/>
          </a:p>
        </p:txBody>
      </p:sp>
      <p:grpSp>
        <p:nvGrpSpPr>
          <p:cNvPr id="2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" name="14 CuadroTexto"/>
          <p:cNvSpPr txBox="1"/>
          <p:nvPr/>
        </p:nvSpPr>
        <p:spPr>
          <a:xfrm>
            <a:off x="1187623" y="4281373"/>
            <a:ext cx="7848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type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relationships</a:t>
            </a:r>
            <a:r>
              <a:rPr lang="es-ES_tradnl" sz="2400" dirty="0" smtClean="0"/>
              <a:t> </a:t>
            </a:r>
            <a:r>
              <a:rPr lang="es-ES_tradnl" sz="2400" dirty="0" smtClean="0"/>
              <a:t>can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inside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ecosystems</a:t>
            </a:r>
            <a:r>
              <a:rPr lang="es-ES_tradnl" sz="2400" dirty="0" smtClean="0"/>
              <a:t>?</a:t>
            </a:r>
            <a:endParaRPr lang="es-ES" sz="2400" dirty="0"/>
          </a:p>
        </p:txBody>
      </p:sp>
      <p:sp>
        <p:nvSpPr>
          <p:cNvPr id="23" name="14 CuadroTexto"/>
          <p:cNvSpPr txBox="1"/>
          <p:nvPr/>
        </p:nvSpPr>
        <p:spPr>
          <a:xfrm>
            <a:off x="1184714" y="5436536"/>
            <a:ext cx="78481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Can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ecosystems</a:t>
            </a:r>
            <a:r>
              <a:rPr lang="es-ES_tradnl" sz="2400" dirty="0" smtClean="0"/>
              <a:t> be </a:t>
            </a:r>
            <a:r>
              <a:rPr lang="es-ES_tradnl" sz="2400" dirty="0" err="1" smtClean="0"/>
              <a:t>linked</a:t>
            </a:r>
            <a:r>
              <a:rPr lang="es-ES_tradnl" sz="2400" dirty="0" smtClean="0"/>
              <a:t>?</a:t>
            </a:r>
            <a:endParaRPr lang="es-ES" sz="2400" dirty="0"/>
          </a:p>
        </p:txBody>
      </p:sp>
    </p:spTree>
    <p:extLst>
      <p:ext uri="{BB962C8B-B14F-4D97-AF65-F5344CB8AC3E}">
        <p14:creationId xmlns:p14="http://schemas.microsoft.com/office/powerpoint/2010/main" val="374579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1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83568" y="134076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1"/>
                </a:solidFill>
              </a:rPr>
              <a:t>ZERO LAW</a:t>
            </a:r>
            <a:endParaRPr lang="es-ES" sz="2000" b="1" dirty="0">
              <a:solidFill>
                <a:schemeClr val="accent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1187624" y="242088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two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bodies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get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they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balance.</a:t>
            </a:r>
            <a:endParaRPr lang="es-ES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1187624" y="3789040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body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highest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gives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until</a:t>
            </a:r>
            <a:r>
              <a:rPr lang="es-ES_tradnl" sz="2000" dirty="0" smtClean="0"/>
              <a:t> balance</a:t>
            </a:r>
            <a:endParaRPr lang="es-ES" sz="2000" dirty="0"/>
          </a:p>
        </p:txBody>
      </p:sp>
      <p:sp>
        <p:nvSpPr>
          <p:cNvPr id="17" name="16 Elipse"/>
          <p:cNvSpPr/>
          <p:nvPr/>
        </p:nvSpPr>
        <p:spPr>
          <a:xfrm>
            <a:off x="827584" y="4725144"/>
            <a:ext cx="1440160" cy="122413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8" name="17 Elipse"/>
          <p:cNvSpPr/>
          <p:nvPr/>
        </p:nvSpPr>
        <p:spPr>
          <a:xfrm>
            <a:off x="2267744" y="4725144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9" name="18 Elipse"/>
          <p:cNvSpPr/>
          <p:nvPr/>
        </p:nvSpPr>
        <p:spPr>
          <a:xfrm>
            <a:off x="5148064" y="4725144"/>
            <a:ext cx="1440160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0" name="19 Elipse"/>
          <p:cNvSpPr/>
          <p:nvPr/>
        </p:nvSpPr>
        <p:spPr>
          <a:xfrm>
            <a:off x="6588224" y="4725144"/>
            <a:ext cx="1440160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22" name="21 Conector recto de flecha"/>
          <p:cNvCxnSpPr/>
          <p:nvPr/>
        </p:nvCxnSpPr>
        <p:spPr>
          <a:xfrm>
            <a:off x="1907704" y="5301208"/>
            <a:ext cx="792088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5684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395536" y="134076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1"/>
                </a:solidFill>
              </a:rPr>
              <a:t>FIRST LAW</a:t>
            </a:r>
            <a:endParaRPr lang="es-ES" sz="2000" b="1" dirty="0">
              <a:solidFill>
                <a:schemeClr val="accent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467544" y="2420888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exchange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over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,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change</a:t>
            </a:r>
            <a:r>
              <a:rPr lang="es-ES_tradnl" sz="2000" dirty="0" smtClean="0"/>
              <a:t>.</a:t>
            </a:r>
            <a:endParaRPr lang="es-ES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755576" y="386104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err="1" smtClean="0"/>
              <a:t>Principle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Energy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Conservation</a:t>
            </a:r>
            <a:endParaRPr lang="es-ES" sz="2000" b="1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699792" y="4869160"/>
            <a:ext cx="39959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in</a:t>
            </a:r>
            <a:r>
              <a:rPr kumimoji="0" lang="es-E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out</a:t>
            </a:r>
            <a:r>
              <a:rPr kumimoji="0" lang="es-E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= </a:t>
            </a: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ΔE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system</a:t>
            </a:r>
            <a:endParaRPr kumimoji="0" lang="es-ES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9941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755576" y="1988840"/>
            <a:ext cx="7704856" cy="3168352"/>
            <a:chOff x="2601" y="8491"/>
            <a:chExt cx="6974" cy="1606"/>
          </a:xfrm>
        </p:grpSpPr>
        <p:sp>
          <p:nvSpPr>
            <p:cNvPr id="10" name="AutoShape 3"/>
            <p:cNvSpPr>
              <a:spLocks noChangeArrowheads="1"/>
            </p:cNvSpPr>
            <p:nvPr/>
          </p:nvSpPr>
          <p:spPr bwMode="auto">
            <a:xfrm>
              <a:off x="4770" y="8491"/>
              <a:ext cx="2524" cy="1606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r>
                <a:rPr lang="en-GB" sz="3600" dirty="0" smtClean="0">
                  <a:solidFill>
                    <a:prstClr val="black"/>
                  </a:solidFill>
                  <a:cs typeface="Arial" pitchFamily="34" charset="0"/>
                </a:rPr>
                <a:t>SYSTEM</a:t>
              </a:r>
              <a:endParaRPr lang="en-GB" sz="3600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ct val="0"/>
                </a:spcBef>
                <a:spcAft>
                  <a:spcPts val="600"/>
                </a:spcAft>
              </a:pPr>
              <a:r>
                <a:rPr lang="en-GB" sz="2400" i="1" dirty="0" smtClean="0">
                  <a:solidFill>
                    <a:srgbClr val="C0504D"/>
                  </a:solidFill>
                  <a:cs typeface="Arial" pitchFamily="34" charset="0"/>
                </a:rPr>
                <a:t>Internal transformations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Inputs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Outputs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3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4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5" name="TextBox 14"/>
          <p:cNvSpPr txBox="1"/>
          <p:nvPr/>
        </p:nvSpPr>
        <p:spPr>
          <a:xfrm>
            <a:off x="1540534" y="5589240"/>
            <a:ext cx="6199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 self-sufficient systems</a:t>
            </a:r>
          </a:p>
          <a:p>
            <a:r>
              <a:rPr lang="en-GB" dirty="0" smtClean="0"/>
              <a:t>Internal transformations always tend to organise</a:t>
            </a:r>
          </a:p>
          <a:p>
            <a:r>
              <a:rPr lang="en-GB" dirty="0" smtClean="0"/>
              <a:t>Always happen with an external support</a:t>
            </a:r>
            <a:endParaRPr lang="en-GB" dirty="0"/>
          </a:p>
        </p:txBody>
      </p:sp>
      <p:sp>
        <p:nvSpPr>
          <p:cNvPr id="16" name="15 CuadroTexto"/>
          <p:cNvSpPr txBox="1"/>
          <p:nvPr/>
        </p:nvSpPr>
        <p:spPr>
          <a:xfrm>
            <a:off x="683998" y="1437743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1"/>
                </a:solidFill>
              </a:rPr>
              <a:t>DEFINITION OF A SYSTEM</a:t>
            </a:r>
            <a:endParaRPr lang="es-ES" sz="2000" b="1" dirty="0">
              <a:solidFill>
                <a:schemeClr val="accent1"/>
              </a:solidFill>
            </a:endParaRPr>
          </a:p>
        </p:txBody>
      </p:sp>
      <p:sp>
        <p:nvSpPr>
          <p:cNvPr id="17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1250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374901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1"/>
                </a:solidFill>
              </a:rPr>
              <a:t>SECOND LAW: ENTROPY</a:t>
            </a:r>
            <a:endParaRPr lang="en-GB" sz="2000" b="1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15616" y="2060848"/>
            <a:ext cx="62646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It is not possible to do the opposite way. We cannot heat an object from a cooler one.</a:t>
            </a:r>
          </a:p>
          <a:p>
            <a:r>
              <a:rPr lang="en-GB" sz="2000" dirty="0" smtClean="0"/>
              <a:t>Besides, in this process there will always be looses (Efficiency of a system)</a:t>
            </a:r>
          </a:p>
        </p:txBody>
      </p:sp>
      <p:pic>
        <p:nvPicPr>
          <p:cNvPr id="1026" name="Picture 2" descr="http://www.excellenceinplumbing.com/images/hydronichouse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26593"/>
            <a:ext cx="3068960" cy="312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2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991095"/>
            <a:ext cx="5031542" cy="2365255"/>
          </a:xfrm>
          <a:prstGeom prst="rect">
            <a:avLst/>
          </a:prstGeom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1499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374901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1"/>
                </a:solidFill>
              </a:rPr>
              <a:t>THIRD LAW</a:t>
            </a:r>
            <a:endParaRPr lang="en-GB" sz="2000" b="1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15616" y="2060848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An efficient system tends towards zero, but never gets it.</a:t>
            </a:r>
          </a:p>
          <a:p>
            <a:endParaRPr lang="en-GB" sz="2000" dirty="0"/>
          </a:p>
          <a:p>
            <a:r>
              <a:rPr lang="en-GB" sz="2000" dirty="0" smtClean="0"/>
              <a:t>Impossibility of absolute zero temperature (0°K)</a:t>
            </a:r>
            <a:endParaRPr lang="en-GB" sz="2000" dirty="0"/>
          </a:p>
        </p:txBody>
      </p: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2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30" t="31061" r="3788" b="4230"/>
          <a:stretch/>
        </p:blipFill>
        <p:spPr>
          <a:xfrm>
            <a:off x="3059832" y="3404022"/>
            <a:ext cx="2952329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14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1324113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1"/>
                </a:solidFill>
              </a:rPr>
              <a:t>EXISTING SYSTEMS</a:t>
            </a:r>
            <a:endParaRPr lang="es-ES" sz="2000" b="1" dirty="0">
              <a:solidFill>
                <a:schemeClr val="accent1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1619672" y="2420888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s-ES_tradnl" sz="2000" b="1" dirty="0" smtClean="0"/>
              <a:t>Open </a:t>
            </a:r>
            <a:r>
              <a:rPr lang="es-ES_tradnl" sz="2000" b="1" dirty="0" err="1" smtClean="0"/>
              <a:t>systems</a:t>
            </a:r>
            <a:endParaRPr lang="es-ES_tradnl" sz="2000" b="1" dirty="0" smtClean="0"/>
          </a:p>
          <a:p>
            <a:pPr>
              <a:spcAft>
                <a:spcPts val="2400"/>
              </a:spcAft>
            </a:pPr>
            <a:r>
              <a:rPr lang="es-ES_tradnl" sz="2000" dirty="0" err="1" smtClean="0"/>
              <a:t>Interchange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mass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energy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e.g.</a:t>
            </a:r>
            <a:r>
              <a:rPr lang="es-ES_tradnl" sz="2000" dirty="0" smtClean="0"/>
              <a:t> a car)</a:t>
            </a:r>
          </a:p>
          <a:p>
            <a:pPr>
              <a:spcAft>
                <a:spcPts val="2400"/>
              </a:spcAft>
            </a:pPr>
            <a:r>
              <a:rPr lang="es-ES_tradnl" sz="2000" b="1" dirty="0" err="1" smtClean="0"/>
              <a:t>Close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systems</a:t>
            </a:r>
            <a:endParaRPr lang="es-ES_tradnl" sz="2000" b="1" dirty="0" smtClean="0"/>
          </a:p>
          <a:p>
            <a:pPr>
              <a:spcAft>
                <a:spcPts val="2400"/>
              </a:spcAft>
            </a:pPr>
            <a:r>
              <a:rPr lang="es-ES_tradnl" sz="2000" dirty="0" err="1" smtClean="0"/>
              <a:t>They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interchange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energy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e.g.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mill</a:t>
            </a:r>
            <a:r>
              <a:rPr lang="es-ES_tradnl" sz="2000" dirty="0" smtClean="0"/>
              <a:t>)</a:t>
            </a:r>
          </a:p>
          <a:p>
            <a:pPr>
              <a:spcAft>
                <a:spcPts val="2400"/>
              </a:spcAft>
            </a:pPr>
            <a:r>
              <a:rPr lang="es-ES_tradnl" sz="2000" b="1" dirty="0" err="1" smtClean="0"/>
              <a:t>Isolated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systems</a:t>
            </a:r>
            <a:endParaRPr lang="es-ES_tradnl" sz="2000" b="1" dirty="0" smtClean="0"/>
          </a:p>
          <a:p>
            <a:pPr>
              <a:spcAft>
                <a:spcPts val="2400"/>
              </a:spcAft>
            </a:pPr>
            <a:r>
              <a:rPr lang="es-ES_tradnl" sz="2000" dirty="0" err="1" smtClean="0"/>
              <a:t>There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no </a:t>
            </a:r>
            <a:r>
              <a:rPr lang="es-ES_tradnl" sz="2000" dirty="0" err="1" smtClean="0"/>
              <a:t>interchange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they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don’t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exist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Nature</a:t>
            </a:r>
            <a:r>
              <a:rPr lang="es-ES_tradnl" sz="2000" dirty="0" smtClean="0"/>
              <a:t>)</a:t>
            </a:r>
          </a:p>
        </p:txBody>
      </p:sp>
      <p:sp>
        <p:nvSpPr>
          <p:cNvPr id="9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5212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755576" y="2276872"/>
            <a:ext cx="7704856" cy="3168352"/>
            <a:chOff x="2601" y="8491"/>
            <a:chExt cx="6974" cy="1606"/>
          </a:xfrm>
        </p:grpSpPr>
        <p:sp>
          <p:nvSpPr>
            <p:cNvPr id="10" name="AutoShape 3"/>
            <p:cNvSpPr>
              <a:spLocks noChangeArrowheads="1"/>
            </p:cNvSpPr>
            <p:nvPr/>
          </p:nvSpPr>
          <p:spPr bwMode="auto">
            <a:xfrm>
              <a:off x="4770" y="8491"/>
              <a:ext cx="2524" cy="1606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r>
                <a:rPr lang="en-GB" sz="3600" dirty="0" smtClean="0">
                  <a:solidFill>
                    <a:prstClr val="black"/>
                  </a:solidFill>
                  <a:cs typeface="Arial" pitchFamily="34" charset="0"/>
                </a:rPr>
                <a:t>SYSTEM</a:t>
              </a:r>
              <a:endParaRPr lang="en-GB" sz="3600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ct val="0"/>
                </a:spcBef>
                <a:spcAft>
                  <a:spcPts val="600"/>
                </a:spcAft>
              </a:pPr>
              <a:r>
                <a:rPr lang="en-GB" sz="2400" i="1" dirty="0">
                  <a:solidFill>
                    <a:srgbClr val="C0504D"/>
                  </a:solidFill>
                  <a:cs typeface="Arial" pitchFamily="34" charset="0"/>
                </a:rPr>
                <a:t>Internal transformations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ts val="1000"/>
                </a:spcAft>
              </a:pPr>
              <a:r>
                <a:rPr lang="es-ES_tradnl" sz="2400" i="1" dirty="0">
                  <a:solidFill>
                    <a:prstClr val="black"/>
                  </a:solidFill>
                  <a:cs typeface="Arial" pitchFamily="34" charset="0"/>
                </a:rPr>
                <a:t>Inputs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</a:pPr>
              <a:r>
                <a:rPr lang="es-ES_tradnl" sz="2400" i="1" dirty="0">
                  <a:solidFill>
                    <a:prstClr val="black"/>
                  </a:solidFill>
                  <a:cs typeface="Arial" pitchFamily="34" charset="0"/>
                </a:rPr>
                <a:t>Outputs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3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4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21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1. THERMODYNAMICS</a:t>
            </a:r>
            <a:endParaRPr lang="es-ES" sz="2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1331640" y="5733256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tx2"/>
                </a:solidFill>
              </a:rPr>
              <a:t>Any other examples of systems?</a:t>
            </a:r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83768" y="617883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tx2"/>
                </a:solidFill>
              </a:rPr>
              <a:t>Analyse them</a:t>
            </a: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7044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 CuadroTexto"/>
          <p:cNvSpPr txBox="1"/>
          <p:nvPr/>
        </p:nvSpPr>
        <p:spPr>
          <a:xfrm>
            <a:off x="727814" y="1999399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lang="es-ES_tradnl" sz="2000" kern="0" dirty="0" err="1">
                <a:solidFill>
                  <a:prstClr val="black"/>
                </a:solidFill>
              </a:rPr>
              <a:t>W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hat</a:t>
            </a:r>
            <a:r>
              <a:rPr lang="es-ES_tradnl" sz="2000" kern="0" dirty="0" smtClean="0">
                <a:solidFill>
                  <a:prstClr val="black"/>
                </a:solidFill>
              </a:rPr>
              <a:t> can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we</a:t>
            </a:r>
            <a:r>
              <a:rPr lang="es-ES_tradnl" sz="2000" kern="0" dirty="0" smtClean="0">
                <a:solidFill>
                  <a:prstClr val="black"/>
                </a:solidFill>
              </a:rPr>
              <a:t>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learn</a:t>
            </a:r>
            <a:r>
              <a:rPr lang="es-ES_tradnl" sz="2000" kern="0" dirty="0" smtClean="0">
                <a:solidFill>
                  <a:prstClr val="black"/>
                </a:solidFill>
              </a:rPr>
              <a:t>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about</a:t>
            </a:r>
            <a:r>
              <a:rPr lang="es-ES_tradnl" sz="2000" kern="0" dirty="0" smtClean="0">
                <a:solidFill>
                  <a:prstClr val="black"/>
                </a:solidFill>
              </a:rPr>
              <a:t>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buildings</a:t>
            </a:r>
            <a:r>
              <a:rPr lang="es-ES_tradnl" sz="2000" kern="0" dirty="0" smtClean="0">
                <a:solidFill>
                  <a:prstClr val="black"/>
                </a:solidFill>
              </a:rPr>
              <a:t>?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738617" y="1070021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EXAMPLE: BUILDINGS</a:t>
            </a:r>
            <a:endParaRPr lang="es-ES" sz="2400" b="1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0" name="12 CuadroTexto"/>
          <p:cNvSpPr txBox="1"/>
          <p:nvPr/>
        </p:nvSpPr>
        <p:spPr>
          <a:xfrm>
            <a:off x="738617" y="2841594"/>
            <a:ext cx="77055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Our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lang="es-ES_tradnl" sz="2000" kern="0" dirty="0" err="1" smtClean="0">
                <a:solidFill>
                  <a:srgbClr val="0070C0"/>
                </a:solidFill>
              </a:rPr>
              <a:t>buildings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never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be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self-sufficient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1" name="12 CuadroTexto"/>
          <p:cNvSpPr txBox="1"/>
          <p:nvPr/>
        </p:nvSpPr>
        <p:spPr>
          <a:xfrm>
            <a:off x="738754" y="3535153"/>
            <a:ext cx="7901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They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need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external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support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, and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there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be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losses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2" name="12 CuadroTexto"/>
          <p:cNvSpPr txBox="1"/>
          <p:nvPr/>
        </p:nvSpPr>
        <p:spPr>
          <a:xfrm>
            <a:off x="738617" y="4220593"/>
            <a:ext cx="74095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s-ES_tradnl" sz="2000" kern="0" dirty="0" err="1" smtClean="0">
                <a:solidFill>
                  <a:srgbClr val="0070C0"/>
                </a:solidFill>
              </a:rPr>
              <a:t>We</a:t>
            </a:r>
            <a:r>
              <a:rPr lang="es-ES_tradnl" sz="2000" kern="0" dirty="0" smtClean="0">
                <a:solidFill>
                  <a:srgbClr val="0070C0"/>
                </a:solidFill>
              </a:rPr>
              <a:t> can </a:t>
            </a:r>
            <a:r>
              <a:rPr lang="es-ES_tradnl" sz="2000" kern="0" dirty="0" err="1" smtClean="0">
                <a:solidFill>
                  <a:srgbClr val="0070C0"/>
                </a:solidFill>
              </a:rPr>
              <a:t>improve</a:t>
            </a:r>
            <a:r>
              <a:rPr lang="es-ES_tradnl" sz="2000" kern="0" dirty="0" smtClean="0">
                <a:solidFill>
                  <a:srgbClr val="0070C0"/>
                </a:solidFill>
              </a:rPr>
              <a:t> </a:t>
            </a:r>
            <a:r>
              <a:rPr lang="es-ES_tradnl" sz="2000" kern="0" dirty="0" err="1" smtClean="0">
                <a:solidFill>
                  <a:srgbClr val="0070C0"/>
                </a:solidFill>
              </a:rPr>
              <a:t>efficiency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but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never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get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to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zero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energy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727814" y="4917043"/>
            <a:ext cx="58253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We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can use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kinder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energies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materials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processes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…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but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we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produce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environmental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impact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</a:t>
            </a:r>
            <a:endParaRPr kumimoji="0" lang="es-ES" sz="20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6033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971600" y="3474277"/>
            <a:ext cx="732447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</a:rPr>
              <a:t>ommunity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</a:rPr>
              <a:t> of living organisms in conjunction with the </a:t>
            </a: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</a:rPr>
              <a:t>non-living 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</a:rPr>
              <a:t>components of their environment (things like air, water and mineral soil), interacting as a system.</a:t>
            </a:r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58974" y="184482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Definition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8102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71600" y="1691668"/>
            <a:ext cx="678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Analyse this ecosystem and explain</a:t>
            </a:r>
            <a:r>
              <a:rPr lang="en-GB" sz="2400" b="1" dirty="0" smtClean="0"/>
              <a:t>:</a:t>
            </a:r>
            <a:endParaRPr lang="en-GB" sz="240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404785"/>
            <a:ext cx="5940152" cy="3341336"/>
          </a:xfrm>
          <a:prstGeom prst="rect">
            <a:avLst/>
          </a:prstGeom>
        </p:spPr>
      </p:pic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Rectangle 2"/>
          <p:cNvSpPr/>
          <p:nvPr/>
        </p:nvSpPr>
        <p:spPr>
          <a:xfrm>
            <a:off x="1115616" y="2127488"/>
            <a:ext cx="36763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2"/>
                </a:solidFill>
              </a:rPr>
              <a:t>What living organisms are in it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2520831"/>
            <a:ext cx="40269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2"/>
                </a:solidFill>
              </a:rPr>
              <a:t>What non-living material is useful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115616" y="2895096"/>
            <a:ext cx="59046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>
                <a:solidFill>
                  <a:schemeClr val="tx2"/>
                </a:solidFill>
              </a:rPr>
              <a:t>What internal and external factors does control it? </a:t>
            </a: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67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520606" y="1514401"/>
            <a:ext cx="67813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are these terms involved?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02060"/>
                </a:solidFill>
              </a:rPr>
              <a:t>Photosynthesis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02060"/>
                </a:solidFill>
              </a:rPr>
              <a:t>Biomass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02060"/>
                </a:solidFill>
              </a:rPr>
              <a:t>Carbon cycle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02060"/>
                </a:solidFill>
              </a:rPr>
              <a:t>Energy flow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438595"/>
            <a:ext cx="5940152" cy="3341336"/>
          </a:xfrm>
          <a:prstGeom prst="rect">
            <a:avLst/>
          </a:prstGeom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0521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 ECOLOGY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58974" y="1844824"/>
            <a:ext cx="72134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Study the processes which govern the stocks of material and energy in ecosystems, and the flow of matter and energy through them.</a:t>
            </a:r>
            <a:endParaRPr lang="en-GB" sz="2400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438595"/>
            <a:ext cx="5940152" cy="334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05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58974" y="1844824"/>
            <a:ext cx="678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</a:t>
            </a:r>
            <a:r>
              <a:rPr lang="en-GB" sz="2400" dirty="0" smtClean="0"/>
              <a:t>an this ecosystem change? How?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438595"/>
            <a:ext cx="5940152" cy="3341336"/>
          </a:xfrm>
          <a:prstGeom prst="rect">
            <a:avLst/>
          </a:prstGeom>
        </p:spPr>
      </p:pic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5035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58974" y="1844824"/>
            <a:ext cx="67813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Is this an ecosystem? How does it work? What transformations have happened?</a:t>
            </a:r>
            <a:endParaRPr lang="en-GB" sz="2400" dirty="0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412" y="2842775"/>
            <a:ext cx="7020272" cy="3878700"/>
          </a:xfrm>
          <a:prstGeom prst="rect">
            <a:avLst/>
          </a:prstGeom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522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74960" y="3778254"/>
            <a:ext cx="7501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Ecosystems diversity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>
            <a:hlinkClick r:id="rId4"/>
          </p:cNvPr>
          <p:cNvSpPr/>
          <p:nvPr/>
        </p:nvSpPr>
        <p:spPr>
          <a:xfrm>
            <a:off x="1241807" y="4239919"/>
            <a:ext cx="6400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tx2"/>
                </a:solidFill>
              </a:rPr>
              <a:t>VIDEO</a:t>
            </a:r>
          </a:p>
          <a:p>
            <a:r>
              <a:rPr lang="en-GB" dirty="0" smtClean="0"/>
              <a:t>https</a:t>
            </a:r>
            <a:r>
              <a:rPr lang="en-GB" dirty="0"/>
              <a:t>://www.khanacademy.org/science/biology/biodiversity-and-conservation/levels-of-biodiversity/v/ecosystem-biodiversity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663567"/>
            <a:ext cx="3095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Biodiversity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4960" y="1285468"/>
            <a:ext cx="7285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Variability among living organism from all sources</a:t>
            </a:r>
          </a:p>
          <a:p>
            <a:endParaRPr lang="en-GB" sz="2000" dirty="0" smtClean="0"/>
          </a:p>
          <a:p>
            <a:r>
              <a:rPr lang="en-GB" sz="2000" dirty="0" smtClean="0"/>
              <a:t>Functions: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Provides support and provisioning to ecosystems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Regulates the different processes happening inside and outside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Provides cultural services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sp>
        <p:nvSpPr>
          <p:cNvPr id="8" name="Rectangle 7">
            <a:hlinkClick r:id="rId5"/>
          </p:cNvPr>
          <p:cNvSpPr/>
          <p:nvPr/>
        </p:nvSpPr>
        <p:spPr>
          <a:xfrm>
            <a:off x="1923246" y="3039590"/>
            <a:ext cx="50229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tx2"/>
                </a:solidFill>
              </a:rPr>
              <a:t>VIDEO</a:t>
            </a:r>
          </a:p>
          <a:p>
            <a:r>
              <a:rPr lang="en-GB" dirty="0" smtClean="0"/>
              <a:t>https</a:t>
            </a:r>
            <a:r>
              <a:rPr lang="en-GB" dirty="0"/>
              <a:t>://www.youtube.com/watch?v=GK_vRtHJZu4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9552" y="5286359"/>
            <a:ext cx="7501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Ecosystems goods and services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742935" y="5863908"/>
            <a:ext cx="539854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tx2"/>
                </a:solidFill>
              </a:rPr>
              <a:t>VIDEO</a:t>
            </a:r>
          </a:p>
          <a:p>
            <a:r>
              <a:rPr lang="en-GB" dirty="0" smtClean="0"/>
              <a:t>https</a:t>
            </a:r>
            <a:r>
              <a:rPr lang="en-GB" dirty="0"/>
              <a:t>://www.youtube.com/watch?v=wMIUglBligI</a:t>
            </a:r>
          </a:p>
        </p:txBody>
      </p:sp>
    </p:spTree>
    <p:extLst>
      <p:ext uri="{BB962C8B-B14F-4D97-AF65-F5344CB8AC3E}">
        <p14:creationId xmlns:p14="http://schemas.microsoft.com/office/powerpoint/2010/main" val="135706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TRANSFORMATION OF ECOSYSTEMS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71600" y="2276872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Due to natural changes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Weather conditions (rain, wind, hurricanes, etc.) 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Earthquakes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Predation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Introduction of new species</a:t>
            </a:r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71600" y="4316611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Due to human impact on ecosystems (anthropogenic threats)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Farming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Construction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Pollution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>
                <a:solidFill>
                  <a:schemeClr val="tx2"/>
                </a:solidFill>
              </a:rPr>
              <a:t>Growing population</a:t>
            </a: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0895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971600" y="105273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ECOSYSTEM MANAGEMENT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58974" y="1844824"/>
            <a:ext cx="72134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“An integrated process to conserve and improve ecosystem health that sustains ecosystem services for human well-being”</a:t>
            </a:r>
          </a:p>
          <a:p>
            <a:pPr algn="r"/>
            <a:r>
              <a:rPr lang="en-GB" dirty="0" smtClean="0"/>
              <a:t>United Nations Environment Programme - UNEP (2009)</a:t>
            </a:r>
            <a:endParaRPr lang="en-GB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ECOSYSTEMS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71600" y="3652575"/>
            <a:ext cx="741682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EXERCISE</a:t>
            </a:r>
          </a:p>
          <a:p>
            <a:endParaRPr lang="en-GB" sz="2000" dirty="0"/>
          </a:p>
          <a:p>
            <a:r>
              <a:rPr lang="en-GB" sz="2000" dirty="0" smtClean="0"/>
              <a:t>Work in groups. Read the assigned article and do the following: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Identify organisation of the article: introduction, aims and objectives, methodology, discussion and conclusion.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 smtClean="0"/>
              <a:t>Discuss about the problems occurring in this ecosystem and how it can be managed properly.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 smtClean="0"/>
              <a:t>Compare these articles and explain the relationship with ecosystem management.</a:t>
            </a:r>
          </a:p>
          <a:p>
            <a:pPr marL="800100" lvl="1" indent="-342900">
              <a:buFont typeface="+mj-lt"/>
              <a:buAutoNum type="alphaLcParenR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6296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</TotalTime>
  <Words>622</Words>
  <Application>Microsoft Office PowerPoint</Application>
  <PresentationFormat>On-screen Show (4:3)</PresentationFormat>
  <Paragraphs>150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28</cp:revision>
  <dcterms:created xsi:type="dcterms:W3CDTF">2015-09-15T12:16:09Z</dcterms:created>
  <dcterms:modified xsi:type="dcterms:W3CDTF">2019-09-30T09:12:23Z</dcterms:modified>
</cp:coreProperties>
</file>