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4" r:id="rId3"/>
    <p:sldId id="257" r:id="rId4"/>
    <p:sldId id="258" r:id="rId5"/>
    <p:sldId id="267" r:id="rId6"/>
    <p:sldId id="259" r:id="rId7"/>
    <p:sldId id="260" r:id="rId8"/>
    <p:sldId id="268" r:id="rId9"/>
    <p:sldId id="262"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6CCEBA-DF37-0490-4531-3D8DB4A81B77}" v="83" dt="2024-10-09T14:01:10.980"/>
    <p1510:client id="{8DA796BE-DA89-3A76-E485-1E6867C6BA28}" v="2486" dt="2024-10-08T15:14:22.7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presProps" Target="presProps.xml" Id="rId13" /><Relationship Type="http://schemas.microsoft.com/office/2015/10/relationships/revisionInfo" Target="revisionInfo.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xml" Id="rId2" /><Relationship Type="http://schemas.openxmlformats.org/officeDocument/2006/relationships/tableStyles" Target="tableStyle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theme" Target="theme/theme1.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viewProps" Target="viewProps.xml" Id="rId14"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16DF6C-AEF1-4181-918A-B162A53BF875}"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9C237993-914F-4098-91E5-D5C60F8D3647}">
      <dgm:prSet/>
      <dgm:spPr/>
      <dgm:t>
        <a:bodyPr/>
        <a:lstStyle/>
        <a:p>
          <a:r>
            <a:rPr lang="en-US" dirty="0"/>
            <a:t>Reject the Control Principle </a:t>
          </a:r>
        </a:p>
      </dgm:t>
    </dgm:pt>
    <dgm:pt modelId="{5BA32525-A702-433B-BE73-58E5A777F995}" type="parTrans" cxnId="{47627F2B-1696-45FE-B423-121D9C7ED804}">
      <dgm:prSet/>
      <dgm:spPr/>
      <dgm:t>
        <a:bodyPr/>
        <a:lstStyle/>
        <a:p>
          <a:endParaRPr lang="en-US"/>
        </a:p>
      </dgm:t>
    </dgm:pt>
    <dgm:pt modelId="{156B4243-8E91-443A-B742-3CCA7E746DE4}" type="sibTrans" cxnId="{47627F2B-1696-45FE-B423-121D9C7ED804}">
      <dgm:prSet/>
      <dgm:spPr/>
      <dgm:t>
        <a:bodyPr/>
        <a:lstStyle/>
        <a:p>
          <a:endParaRPr lang="en-US"/>
        </a:p>
      </dgm:t>
    </dgm:pt>
    <dgm:pt modelId="{EEEDB946-8C48-49E6-A21E-D3EA7E082636}">
      <dgm:prSet/>
      <dgm:spPr/>
      <dgm:t>
        <a:bodyPr/>
        <a:lstStyle/>
        <a:p>
          <a:pPr rtl="0"/>
          <a:r>
            <a:rPr lang="en-US" dirty="0"/>
            <a:t>Someone </a:t>
          </a:r>
          <a:r>
            <a:rPr lang="en-US" dirty="0">
              <a:latin typeface="Aptos Display" panose="020F0302020204030204"/>
            </a:rPr>
            <a:t>with Tourette syndrome punished for being disruptive during a class in school</a:t>
          </a:r>
          <a:endParaRPr lang="en-US" dirty="0"/>
        </a:p>
      </dgm:t>
    </dgm:pt>
    <dgm:pt modelId="{D2BDD0F1-5B86-41EB-BEBE-159D5DB736C3}" type="parTrans" cxnId="{B7B483C5-5C29-487E-805B-1AC094E3344C}">
      <dgm:prSet/>
      <dgm:spPr/>
      <dgm:t>
        <a:bodyPr/>
        <a:lstStyle/>
        <a:p>
          <a:endParaRPr lang="en-US"/>
        </a:p>
      </dgm:t>
    </dgm:pt>
    <dgm:pt modelId="{42543BFC-3445-409B-9319-6A7EEBAD3E73}" type="sibTrans" cxnId="{B7B483C5-5C29-487E-805B-1AC094E3344C}">
      <dgm:prSet/>
      <dgm:spPr/>
      <dgm:t>
        <a:bodyPr/>
        <a:lstStyle/>
        <a:p>
          <a:endParaRPr lang="en-US"/>
        </a:p>
      </dgm:t>
    </dgm:pt>
    <dgm:pt modelId="{990BB76C-DF3A-450C-993D-6104B975C61F}">
      <dgm:prSet phldr="0"/>
      <dgm:spPr/>
      <dgm:t>
        <a:bodyPr/>
        <a:lstStyle/>
        <a:p>
          <a:pPr rtl="0"/>
          <a:r>
            <a:rPr lang="en-US" dirty="0">
              <a:latin typeface="Aptos Display" panose="020F0302020204030204"/>
            </a:rPr>
            <a:t>Because of a tick they had no control over having</a:t>
          </a:r>
          <a:endParaRPr lang="en-US" dirty="0"/>
        </a:p>
      </dgm:t>
    </dgm:pt>
    <dgm:pt modelId="{094B19EF-EB6A-4B45-9CEA-8D89338E19D7}" type="parTrans" cxnId="{57D4790D-5763-412E-AE99-4C5660E3DA17}">
      <dgm:prSet/>
      <dgm:spPr/>
      <dgm:t>
        <a:bodyPr/>
        <a:lstStyle/>
        <a:p>
          <a:endParaRPr lang="en-US"/>
        </a:p>
      </dgm:t>
    </dgm:pt>
    <dgm:pt modelId="{BEB1479E-D68D-40D3-8DD4-732C4C2710E1}" type="sibTrans" cxnId="{57D4790D-5763-412E-AE99-4C5660E3DA17}">
      <dgm:prSet/>
      <dgm:spPr/>
      <dgm:t>
        <a:bodyPr/>
        <a:lstStyle/>
        <a:p>
          <a:endParaRPr lang="en-US"/>
        </a:p>
      </dgm:t>
    </dgm:pt>
    <dgm:pt modelId="{D190A317-3B12-480B-82C7-5A3A1E6915B0}">
      <dgm:prSet/>
      <dgm:spPr/>
      <dgm:t>
        <a:bodyPr/>
        <a:lstStyle/>
        <a:p>
          <a:r>
            <a:rPr lang="en-US" dirty="0"/>
            <a:t>This seems unjust</a:t>
          </a:r>
        </a:p>
      </dgm:t>
    </dgm:pt>
    <dgm:pt modelId="{A943BC0F-0162-47BA-A919-1457B5BD1671}" type="parTrans" cxnId="{3D1ED82B-0DB2-479D-9721-65EE38BD80C1}">
      <dgm:prSet/>
      <dgm:spPr/>
      <dgm:t>
        <a:bodyPr/>
        <a:lstStyle/>
        <a:p>
          <a:endParaRPr lang="en-US"/>
        </a:p>
      </dgm:t>
    </dgm:pt>
    <dgm:pt modelId="{1083DEE1-A978-43B7-B535-636D766F1C95}" type="sibTrans" cxnId="{3D1ED82B-0DB2-479D-9721-65EE38BD80C1}">
      <dgm:prSet/>
      <dgm:spPr/>
      <dgm:t>
        <a:bodyPr/>
        <a:lstStyle/>
        <a:p>
          <a:endParaRPr lang="en-US"/>
        </a:p>
      </dgm:t>
    </dgm:pt>
    <dgm:pt modelId="{9961D59F-54FF-499E-8ED9-19D2BD387A19}">
      <dgm:prSet/>
      <dgm:spPr/>
      <dgm:t>
        <a:bodyPr/>
        <a:lstStyle/>
        <a:p>
          <a:r>
            <a:rPr lang="en-US" dirty="0"/>
            <a:t>The Control Principle brings fairness back </a:t>
          </a:r>
        </a:p>
      </dgm:t>
    </dgm:pt>
    <dgm:pt modelId="{C750F800-0250-48B0-B2D8-B9753E1C4D6C}" type="parTrans" cxnId="{E71CB951-4FA7-4566-9E66-4E32A0751EA5}">
      <dgm:prSet/>
      <dgm:spPr/>
      <dgm:t>
        <a:bodyPr/>
        <a:lstStyle/>
        <a:p>
          <a:endParaRPr lang="en-US"/>
        </a:p>
      </dgm:t>
    </dgm:pt>
    <dgm:pt modelId="{7A949E74-3CF0-4169-BCB4-D83990BA73F8}" type="sibTrans" cxnId="{E71CB951-4FA7-4566-9E66-4E32A0751EA5}">
      <dgm:prSet/>
      <dgm:spPr/>
      <dgm:t>
        <a:bodyPr/>
        <a:lstStyle/>
        <a:p>
          <a:endParaRPr lang="en-US"/>
        </a:p>
      </dgm:t>
    </dgm:pt>
    <dgm:pt modelId="{1B15F619-842D-4DC8-8E65-74A445292D7D}" type="pres">
      <dgm:prSet presAssocID="{8F16DF6C-AEF1-4181-918A-B162A53BF875}" presName="diagram" presStyleCnt="0">
        <dgm:presLayoutVars>
          <dgm:dir/>
          <dgm:resizeHandles val="exact"/>
        </dgm:presLayoutVars>
      </dgm:prSet>
      <dgm:spPr/>
    </dgm:pt>
    <dgm:pt modelId="{979FE1B4-1116-4CF3-8593-6A36B46EB74D}" type="pres">
      <dgm:prSet presAssocID="{9C237993-914F-4098-91E5-D5C60F8D3647}" presName="node" presStyleLbl="node1" presStyleIdx="0" presStyleCnt="5">
        <dgm:presLayoutVars>
          <dgm:bulletEnabled val="1"/>
        </dgm:presLayoutVars>
      </dgm:prSet>
      <dgm:spPr/>
    </dgm:pt>
    <dgm:pt modelId="{50F4A09B-D147-4429-BBE3-078E535C8B0E}" type="pres">
      <dgm:prSet presAssocID="{156B4243-8E91-443A-B742-3CCA7E746DE4}" presName="sibTrans" presStyleCnt="0"/>
      <dgm:spPr/>
    </dgm:pt>
    <dgm:pt modelId="{C764086B-A40D-4F9A-B01A-05A6D04162E4}" type="pres">
      <dgm:prSet presAssocID="{EEEDB946-8C48-49E6-A21E-D3EA7E082636}" presName="node" presStyleLbl="node1" presStyleIdx="1" presStyleCnt="5">
        <dgm:presLayoutVars>
          <dgm:bulletEnabled val="1"/>
        </dgm:presLayoutVars>
      </dgm:prSet>
      <dgm:spPr/>
    </dgm:pt>
    <dgm:pt modelId="{F9DDFEC1-1AF6-4224-89B8-274B26CB8D83}" type="pres">
      <dgm:prSet presAssocID="{42543BFC-3445-409B-9319-6A7EEBAD3E73}" presName="sibTrans" presStyleCnt="0"/>
      <dgm:spPr/>
    </dgm:pt>
    <dgm:pt modelId="{3135B1C6-1753-49E7-89DC-6D3BB73D35F3}" type="pres">
      <dgm:prSet presAssocID="{990BB76C-DF3A-450C-993D-6104B975C61F}" presName="node" presStyleLbl="node1" presStyleIdx="2" presStyleCnt="5">
        <dgm:presLayoutVars>
          <dgm:bulletEnabled val="1"/>
        </dgm:presLayoutVars>
      </dgm:prSet>
      <dgm:spPr/>
    </dgm:pt>
    <dgm:pt modelId="{7238A185-F550-4F78-B9E6-65C578079A13}" type="pres">
      <dgm:prSet presAssocID="{BEB1479E-D68D-40D3-8DD4-732C4C2710E1}" presName="sibTrans" presStyleCnt="0"/>
      <dgm:spPr/>
    </dgm:pt>
    <dgm:pt modelId="{643AF69C-1874-4194-8013-3B9CFA84630F}" type="pres">
      <dgm:prSet presAssocID="{D190A317-3B12-480B-82C7-5A3A1E6915B0}" presName="node" presStyleLbl="node1" presStyleIdx="3" presStyleCnt="5">
        <dgm:presLayoutVars>
          <dgm:bulletEnabled val="1"/>
        </dgm:presLayoutVars>
      </dgm:prSet>
      <dgm:spPr/>
    </dgm:pt>
    <dgm:pt modelId="{346827F8-81F7-4A96-8D25-861B7279AA59}" type="pres">
      <dgm:prSet presAssocID="{1083DEE1-A978-43B7-B535-636D766F1C95}" presName="sibTrans" presStyleCnt="0"/>
      <dgm:spPr/>
    </dgm:pt>
    <dgm:pt modelId="{A38BF51F-3F6A-4649-8223-A32D06A8867B}" type="pres">
      <dgm:prSet presAssocID="{9961D59F-54FF-499E-8ED9-19D2BD387A19}" presName="node" presStyleLbl="node1" presStyleIdx="4" presStyleCnt="5">
        <dgm:presLayoutVars>
          <dgm:bulletEnabled val="1"/>
        </dgm:presLayoutVars>
      </dgm:prSet>
      <dgm:spPr/>
    </dgm:pt>
  </dgm:ptLst>
  <dgm:cxnLst>
    <dgm:cxn modelId="{6CE63C03-1EBA-491D-9846-E03B6B7D9394}" type="presOf" srcId="{8F16DF6C-AEF1-4181-918A-B162A53BF875}" destId="{1B15F619-842D-4DC8-8E65-74A445292D7D}" srcOrd="0" destOrd="0" presId="urn:microsoft.com/office/officeart/2005/8/layout/default"/>
    <dgm:cxn modelId="{E0859A0C-0583-45BE-B08A-75DCF7D98EA3}" type="presOf" srcId="{D190A317-3B12-480B-82C7-5A3A1E6915B0}" destId="{643AF69C-1874-4194-8013-3B9CFA84630F}" srcOrd="0" destOrd="0" presId="urn:microsoft.com/office/officeart/2005/8/layout/default"/>
    <dgm:cxn modelId="{57D4790D-5763-412E-AE99-4C5660E3DA17}" srcId="{8F16DF6C-AEF1-4181-918A-B162A53BF875}" destId="{990BB76C-DF3A-450C-993D-6104B975C61F}" srcOrd="2" destOrd="0" parTransId="{094B19EF-EB6A-4B45-9CEA-8D89338E19D7}" sibTransId="{BEB1479E-D68D-40D3-8DD4-732C4C2710E1}"/>
    <dgm:cxn modelId="{4E2A3329-E1EC-4CAD-B240-4BCC870469AE}" type="presOf" srcId="{9961D59F-54FF-499E-8ED9-19D2BD387A19}" destId="{A38BF51F-3F6A-4649-8223-A32D06A8867B}" srcOrd="0" destOrd="0" presId="urn:microsoft.com/office/officeart/2005/8/layout/default"/>
    <dgm:cxn modelId="{47627F2B-1696-45FE-B423-121D9C7ED804}" srcId="{8F16DF6C-AEF1-4181-918A-B162A53BF875}" destId="{9C237993-914F-4098-91E5-D5C60F8D3647}" srcOrd="0" destOrd="0" parTransId="{5BA32525-A702-433B-BE73-58E5A777F995}" sibTransId="{156B4243-8E91-443A-B742-3CCA7E746DE4}"/>
    <dgm:cxn modelId="{3D1ED82B-0DB2-479D-9721-65EE38BD80C1}" srcId="{8F16DF6C-AEF1-4181-918A-B162A53BF875}" destId="{D190A317-3B12-480B-82C7-5A3A1E6915B0}" srcOrd="3" destOrd="0" parTransId="{A943BC0F-0162-47BA-A919-1457B5BD1671}" sibTransId="{1083DEE1-A978-43B7-B535-636D766F1C95}"/>
    <dgm:cxn modelId="{E71CB951-4FA7-4566-9E66-4E32A0751EA5}" srcId="{8F16DF6C-AEF1-4181-918A-B162A53BF875}" destId="{9961D59F-54FF-499E-8ED9-19D2BD387A19}" srcOrd="4" destOrd="0" parTransId="{C750F800-0250-48B0-B2D8-B9753E1C4D6C}" sibTransId="{7A949E74-3CF0-4169-BCB4-D83990BA73F8}"/>
    <dgm:cxn modelId="{C86DF1A2-2806-4FF3-93A0-3350C6EA1E86}" type="presOf" srcId="{EEEDB946-8C48-49E6-A21E-D3EA7E082636}" destId="{C764086B-A40D-4F9A-B01A-05A6D04162E4}" srcOrd="0" destOrd="0" presId="urn:microsoft.com/office/officeart/2005/8/layout/default"/>
    <dgm:cxn modelId="{9932DCA3-1D66-416B-9A34-82ADDEE1AAD4}" type="presOf" srcId="{990BB76C-DF3A-450C-993D-6104B975C61F}" destId="{3135B1C6-1753-49E7-89DC-6D3BB73D35F3}" srcOrd="0" destOrd="0" presId="urn:microsoft.com/office/officeart/2005/8/layout/default"/>
    <dgm:cxn modelId="{B7B483C5-5C29-487E-805B-1AC094E3344C}" srcId="{8F16DF6C-AEF1-4181-918A-B162A53BF875}" destId="{EEEDB946-8C48-49E6-A21E-D3EA7E082636}" srcOrd="1" destOrd="0" parTransId="{D2BDD0F1-5B86-41EB-BEBE-159D5DB736C3}" sibTransId="{42543BFC-3445-409B-9319-6A7EEBAD3E73}"/>
    <dgm:cxn modelId="{F93654F1-A82B-47FF-8CAC-DFFEA8C4F0AA}" type="presOf" srcId="{9C237993-914F-4098-91E5-D5C60F8D3647}" destId="{979FE1B4-1116-4CF3-8593-6A36B46EB74D}" srcOrd="0" destOrd="0" presId="urn:microsoft.com/office/officeart/2005/8/layout/default"/>
    <dgm:cxn modelId="{F9DF1F58-73CF-4237-9962-6CC46D4623AF}" type="presParOf" srcId="{1B15F619-842D-4DC8-8E65-74A445292D7D}" destId="{979FE1B4-1116-4CF3-8593-6A36B46EB74D}" srcOrd="0" destOrd="0" presId="urn:microsoft.com/office/officeart/2005/8/layout/default"/>
    <dgm:cxn modelId="{4078679B-77AE-4901-A143-5A46196577B8}" type="presParOf" srcId="{1B15F619-842D-4DC8-8E65-74A445292D7D}" destId="{50F4A09B-D147-4429-BBE3-078E535C8B0E}" srcOrd="1" destOrd="0" presId="urn:microsoft.com/office/officeart/2005/8/layout/default"/>
    <dgm:cxn modelId="{27528D58-4AC8-4DDE-964B-54DE7BB1BCB4}" type="presParOf" srcId="{1B15F619-842D-4DC8-8E65-74A445292D7D}" destId="{C764086B-A40D-4F9A-B01A-05A6D04162E4}" srcOrd="2" destOrd="0" presId="urn:microsoft.com/office/officeart/2005/8/layout/default"/>
    <dgm:cxn modelId="{9290F145-3FF6-48FA-9311-624316417D79}" type="presParOf" srcId="{1B15F619-842D-4DC8-8E65-74A445292D7D}" destId="{F9DDFEC1-1AF6-4224-89B8-274B26CB8D83}" srcOrd="3" destOrd="0" presId="urn:microsoft.com/office/officeart/2005/8/layout/default"/>
    <dgm:cxn modelId="{4DDA8BE9-902B-41B7-B96F-F297F8397732}" type="presParOf" srcId="{1B15F619-842D-4DC8-8E65-74A445292D7D}" destId="{3135B1C6-1753-49E7-89DC-6D3BB73D35F3}" srcOrd="4" destOrd="0" presId="urn:microsoft.com/office/officeart/2005/8/layout/default"/>
    <dgm:cxn modelId="{2E262067-3AB2-4CB3-816A-CEE9FF7EACD6}" type="presParOf" srcId="{1B15F619-842D-4DC8-8E65-74A445292D7D}" destId="{7238A185-F550-4F78-B9E6-65C578079A13}" srcOrd="5" destOrd="0" presId="urn:microsoft.com/office/officeart/2005/8/layout/default"/>
    <dgm:cxn modelId="{EBE72846-7AE9-476E-ACC4-6EFEA375D2AE}" type="presParOf" srcId="{1B15F619-842D-4DC8-8E65-74A445292D7D}" destId="{643AF69C-1874-4194-8013-3B9CFA84630F}" srcOrd="6" destOrd="0" presId="urn:microsoft.com/office/officeart/2005/8/layout/default"/>
    <dgm:cxn modelId="{D223C330-7051-4921-817C-38AD2B2C59E4}" type="presParOf" srcId="{1B15F619-842D-4DC8-8E65-74A445292D7D}" destId="{346827F8-81F7-4A96-8D25-861B7279AA59}" srcOrd="7" destOrd="0" presId="urn:microsoft.com/office/officeart/2005/8/layout/default"/>
    <dgm:cxn modelId="{46EF605A-547E-46CC-8527-91D545FC3844}" type="presParOf" srcId="{1B15F619-842D-4DC8-8E65-74A445292D7D}" destId="{A38BF51F-3F6A-4649-8223-A32D06A8867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FE1B4-1116-4CF3-8593-6A36B46EB74D}">
      <dsp:nvSpPr>
        <dsp:cNvPr id="0" name=""/>
        <dsp:cNvSpPr/>
      </dsp:nvSpPr>
      <dsp:spPr>
        <a:xfrm>
          <a:off x="421" y="78688"/>
          <a:ext cx="1645227" cy="98713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Reject the Control Principle </a:t>
          </a:r>
        </a:p>
      </dsp:txBody>
      <dsp:txXfrm>
        <a:off x="421" y="78688"/>
        <a:ext cx="1645227" cy="987136"/>
      </dsp:txXfrm>
    </dsp:sp>
    <dsp:sp modelId="{C764086B-A40D-4F9A-B01A-05A6D04162E4}">
      <dsp:nvSpPr>
        <dsp:cNvPr id="0" name=""/>
        <dsp:cNvSpPr/>
      </dsp:nvSpPr>
      <dsp:spPr>
        <a:xfrm>
          <a:off x="1810171" y="78688"/>
          <a:ext cx="1645227" cy="98713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t>Someone </a:t>
          </a:r>
          <a:r>
            <a:rPr lang="en-US" sz="1200" kern="1200" dirty="0">
              <a:latin typeface="Aptos Display" panose="020F0302020204030204"/>
            </a:rPr>
            <a:t>with Tourette syndrome punished for being disruptive during a class in school</a:t>
          </a:r>
          <a:endParaRPr lang="en-US" sz="1200" kern="1200" dirty="0"/>
        </a:p>
      </dsp:txBody>
      <dsp:txXfrm>
        <a:off x="1810171" y="78688"/>
        <a:ext cx="1645227" cy="987136"/>
      </dsp:txXfrm>
    </dsp:sp>
    <dsp:sp modelId="{3135B1C6-1753-49E7-89DC-6D3BB73D35F3}">
      <dsp:nvSpPr>
        <dsp:cNvPr id="0" name=""/>
        <dsp:cNvSpPr/>
      </dsp:nvSpPr>
      <dsp:spPr>
        <a:xfrm>
          <a:off x="421" y="1230347"/>
          <a:ext cx="1645227" cy="98713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ptos Display" panose="020F0302020204030204"/>
            </a:rPr>
            <a:t>Because of a tick they had no control over having</a:t>
          </a:r>
          <a:endParaRPr lang="en-US" sz="1200" kern="1200" dirty="0"/>
        </a:p>
      </dsp:txBody>
      <dsp:txXfrm>
        <a:off x="421" y="1230347"/>
        <a:ext cx="1645227" cy="987136"/>
      </dsp:txXfrm>
    </dsp:sp>
    <dsp:sp modelId="{643AF69C-1874-4194-8013-3B9CFA84630F}">
      <dsp:nvSpPr>
        <dsp:cNvPr id="0" name=""/>
        <dsp:cNvSpPr/>
      </dsp:nvSpPr>
      <dsp:spPr>
        <a:xfrm>
          <a:off x="1810171" y="1230347"/>
          <a:ext cx="1645227" cy="98713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This seems unjust</a:t>
          </a:r>
        </a:p>
      </dsp:txBody>
      <dsp:txXfrm>
        <a:off x="1810171" y="1230347"/>
        <a:ext cx="1645227" cy="987136"/>
      </dsp:txXfrm>
    </dsp:sp>
    <dsp:sp modelId="{A38BF51F-3F6A-4649-8223-A32D06A8867B}">
      <dsp:nvSpPr>
        <dsp:cNvPr id="0" name=""/>
        <dsp:cNvSpPr/>
      </dsp:nvSpPr>
      <dsp:spPr>
        <a:xfrm>
          <a:off x="905296" y="2382006"/>
          <a:ext cx="1645227" cy="98713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The Control Principle brings fairness back </a:t>
          </a:r>
        </a:p>
      </dsp:txBody>
      <dsp:txXfrm>
        <a:off x="905296" y="2382006"/>
        <a:ext cx="1645227" cy="98713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plato.stanford.edu/entries/moral-luck/#:~:text=The%20Control%20Principle%20states%20that,different%20kinds%20of%20moral%20assessment." TargetMode="External"/><Relationship Id="rId13" Type="http://schemas.openxmlformats.org/officeDocument/2006/relationships/hyperlink" Target="https://www.google.com/url?sa=i&amp;url=https%3A%2F%2Fwww.psychologywizard.net%2Fraine-ao1-ao3.html&amp;psig=AOvVaw1vQLLyebHy18bch-yF4Pwl&amp;ust=1728224991483000&amp;source=images&amp;cd=vfe&amp;opi=89978449&amp;ved=0CBQQjRxqFwoTCOChtvm594gDFQAAAAAdAAAAABAE" TargetMode="External"/><Relationship Id="rId3" Type="http://schemas.openxmlformats.org/officeDocument/2006/relationships/hyperlink" Target="https://www.youtube.com/watch?v=DpDSPVv8lUE%3E" TargetMode="External"/><Relationship Id="rId7" Type="http://schemas.openxmlformats.org/officeDocument/2006/relationships/hyperlink" Target="https://iep.utm.edu/moralluc%3E%3C/a%3E" TargetMode="External"/><Relationship Id="rId12" Type="http://schemas.openxmlformats.org/officeDocument/2006/relationships/hyperlink" Target="https://www.google.com/url?sa=i&amp;url=https%3A%2F%2Fwww.uwtsd.ac.uk%2Fcurrent-students&amp;psig=AOvVaw1F6DanGXoKdYa2lPk0WTal&amp;ust=1728218323134000&amp;source=images&amp;cd=vfe&amp;opi=89978449&amp;ved=0CBQQjRxqFwoTCMCH9JOh94gDFQAAAAAdAAAAABAE" TargetMode="External"/><Relationship Id="rId2" Type="http://schemas.openxmlformats.org/officeDocument/2006/relationships/hyperlink" Target="https://www.youtube.com/watch?v=DpDSPVv8lUE" TargetMode="External"/><Relationship Id="rId1" Type="http://schemas.openxmlformats.org/officeDocument/2006/relationships/slideLayout" Target="../slideLayouts/slideLayout2.xml"/><Relationship Id="rId6" Type="http://schemas.openxmlformats.org/officeDocument/2006/relationships/hyperlink" Target="https://iep.utm.edu/moralluc/" TargetMode="External"/><Relationship Id="rId11" Type="http://schemas.openxmlformats.org/officeDocument/2006/relationships/hyperlink" Target="https://www.google.com/url?sa=i&amp;url=https%3A%2F%2Fwww.in-mind.org%2Farticle%2Ffairness-judgments-genuine-morality-or-disguised-egocentrism&amp;psig=AOvVaw152FXXh1Xnz97jz96Dl3mR&amp;ust=1728216675923000&amp;source=images&amp;cd=vfe&amp;opi=89978449&amp;ved=0CBQQjRxqFwoTCJiWqf2a94gDFQAAAAAdAAAAABAK" TargetMode="External"/><Relationship Id="rId5" Type="http://schemas.openxmlformats.org/officeDocument/2006/relationships/hyperlink" Target="https://plato.stanford.edu/cgi-bin/encyclopedia/archinfo.cgi?entry=kant-reason%3E" TargetMode="External"/><Relationship Id="rId10" Type="http://schemas.openxmlformats.org/officeDocument/2006/relationships/hyperlink" Target="https://www.google.com/url?sa=i&amp;url=https%3A%2F%2Fwww.linkedin.com%2Fpulse%2Ftaking-responsibility-your-actions-15-ways-cultivate-accountability&amp;psig=AOvVaw25b7Tvit-kkN5uc5EfVRiF&amp;ust=1728216273600000&amp;source=images&amp;cd=vfe&amp;opi=89978449&amp;ved=0CBQQjRxqFwoTCOiBkLmZ94gDFQAAAAAdAAAAABAE" TargetMode="External"/><Relationship Id="rId4" Type="http://schemas.openxmlformats.org/officeDocument/2006/relationships/hyperlink" Target="https://plato.stanford.edu/cgi-bin/encyclopedia/archinfo.cgi?entry=kant-reason" TargetMode="External"/><Relationship Id="rId9" Type="http://schemas.openxmlformats.org/officeDocument/2006/relationships/hyperlink" Target="https://plato.stanford.edu/entries/moral-luck/#:~:text=The%20Control%20Principle%20states%20that,different%20kinds%20of%20moral%20assessment.%3E" TargetMode="External"/><Relationship Id="rId14" Type="http://schemas.openxmlformats.org/officeDocument/2006/relationships/hyperlink" Target="https://www.google.com/search?sca_esv=6449538529ffda2f&amp;sxsrf=ADLYWIKB1ymofsoJo8WMgm6zpnBSzHNJzg:1728139910724&amp;q=bernard+williams&amp;udm=2&amp;fbs=AEQNm0Aa4sjWe7Rqy32pFwRj0UkWd8nbOJfsBGGB5IQQO6L3J_86uWOeqwdnV0yaSF-x2jon2iao6KWCaVjfn7ahz_sf9q37Zv4dbJ4TW_6SnErfFZ77vWA-JewUZjVu3roP919JJ7LB0XgUlbeu3TIUlWj0Hp1JHzwq5YPaSgTTkAC-edWrnsX-_paLirvXRRRiouDZnf1O&amp;sa=X&amp;ved=2ahUKEwj5yIDsvveIAxU3XUEAHXfTBkoQtKgLegQIDRAB&amp;biw=1536&amp;bih=730&amp;dpr=1.25#vhid=fn7gUQnfYlX0pM&amp;vssid=mosaic"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google.com/url?sa=i&amp;url=https%3A%2F%2Femojis.wiki%2Fquestion-mark%2F&amp;psig=AOvVaw30aaYaA3LeQalVwW3Nb6tB&amp;ust=1728227358035000&amp;source=images&amp;cd=vfe&amp;opi=89978449&amp;ved=0CBQQjRxqFwoTCNDupuDC94gDFQAAAAAdAAAAABAe" TargetMode="External"/><Relationship Id="rId7" Type="http://schemas.openxmlformats.org/officeDocument/2006/relationships/hyperlink" Target="https://www.youtube.com/watch?v=vCGtkDzELAI%3E" TargetMode="External"/><Relationship Id="rId2" Type="http://schemas.openxmlformats.org/officeDocument/2006/relationships/hyperlink" Target="https://www.google.com/url?sa=i&amp;url=https%3A%2F%2Fits.law.nyu.edu%2Ffacultyprofiles%2Findex.cfm%3Ffuseaction%3Dprofile.biography%26personid%3D20156&amp;psig=AOvVaw2hzTVs_S5eDx52AHrUTKP3&amp;ust=1728226288908000&amp;source=images&amp;cd=vfe&amp;opi=89978449&amp;ved=0CBQQjRxqFwoTCKDvzOG-94gDFQAAAAAdAAAAABAJ" TargetMode="External"/><Relationship Id="rId1" Type="http://schemas.openxmlformats.org/officeDocument/2006/relationships/slideLayout" Target="../slideLayouts/slideLayout2.xml"/><Relationship Id="rId6" Type="http://schemas.openxmlformats.org/officeDocument/2006/relationships/hyperlink" Target="https://www.youtube.com/watch?v=vCGtkDzELAI" TargetMode="External"/><Relationship Id="rId5" Type="http://schemas.openxmlformats.org/officeDocument/2006/relationships/hyperlink" Target="https://www.youtube.com/watch?v=KETTtiprINU%3E" TargetMode="External"/><Relationship Id="rId4" Type="http://schemas.openxmlformats.org/officeDocument/2006/relationships/hyperlink" Target="https://www.youtube.com/watch?v=KETTtiprIN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BE8DCCB-E94E-B68D-02D1-69917C03D55C}"/>
              </a:ext>
            </a:extLst>
          </p:cNvPr>
          <p:cNvSpPr/>
          <p:nvPr/>
        </p:nvSpPr>
        <p:spPr>
          <a:xfrm>
            <a:off x="-10688" y="0"/>
            <a:ext cx="6241095" cy="6860198"/>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EF4D044-D828-8DAF-01BD-F1228B5C8FF4}"/>
              </a:ext>
            </a:extLst>
          </p:cNvPr>
          <p:cNvSpPr/>
          <p:nvPr/>
        </p:nvSpPr>
        <p:spPr>
          <a:xfrm>
            <a:off x="6234933" y="248"/>
            <a:ext cx="5956301" cy="6853073"/>
          </a:xfrm>
          <a:prstGeom prst="rect">
            <a:avLst/>
          </a:prstGeom>
          <a:solidFill>
            <a:schemeClr val="tx2">
              <a:lumMod val="75000"/>
              <a:lumOff val="25000"/>
            </a:schemeClr>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90662" y="229794"/>
            <a:ext cx="4805996" cy="1297115"/>
          </a:xfrm>
        </p:spPr>
        <p:txBody>
          <a:bodyPr anchor="t">
            <a:normAutofit/>
          </a:bodyPr>
          <a:lstStyle/>
          <a:p>
            <a:pPr algn="l"/>
            <a:r>
              <a:rPr lang="en-US" sz="2800" dirty="0">
                <a:solidFill>
                  <a:schemeClr val="bg1"/>
                </a:solidFill>
              </a:rPr>
              <a:t>Analysis Of The Problem Of Moral Luck From A </a:t>
            </a:r>
            <a:r>
              <a:rPr lang="en-US" sz="2800">
                <a:solidFill>
                  <a:schemeClr val="bg1"/>
                </a:solidFill>
              </a:rPr>
              <a:t>Compatibilist</a:t>
            </a:r>
            <a:r>
              <a:rPr lang="en-US" sz="2800" dirty="0">
                <a:solidFill>
                  <a:schemeClr val="bg1"/>
                </a:solidFill>
              </a:rPr>
              <a:t> Perspective</a:t>
            </a:r>
          </a:p>
        </p:txBody>
      </p:sp>
      <p:sp>
        <p:nvSpPr>
          <p:cNvPr id="3" name="Subtitle 2"/>
          <p:cNvSpPr>
            <a:spLocks noGrp="1"/>
          </p:cNvSpPr>
          <p:nvPr>
            <p:ph type="subTitle" idx="1"/>
          </p:nvPr>
        </p:nvSpPr>
        <p:spPr>
          <a:xfrm>
            <a:off x="6590966" y="1521057"/>
            <a:ext cx="4805691" cy="399216"/>
          </a:xfrm>
        </p:spPr>
        <p:txBody>
          <a:bodyPr vert="horz" lIns="91440" tIns="45720" rIns="91440" bIns="45720" rtlCol="0" anchor="b">
            <a:normAutofit/>
          </a:bodyPr>
          <a:lstStyle/>
          <a:p>
            <a:pPr algn="l"/>
            <a:r>
              <a:rPr lang="en-US" sz="2000" dirty="0">
                <a:solidFill>
                  <a:schemeClr val="bg1"/>
                </a:solidFill>
              </a:rPr>
              <a:t>Regan Edwards (2305133)</a:t>
            </a:r>
          </a:p>
        </p:txBody>
      </p:sp>
      <p:grpSp>
        <p:nvGrpSpPr>
          <p:cNvPr id="27" name="Group 26">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Picture 6" descr="Current Students | University of Wales Trinity Saint David">
            <a:extLst>
              <a:ext uri="{FF2B5EF4-FFF2-40B4-BE49-F238E27FC236}">
                <a16:creationId xmlns:a16="http://schemas.microsoft.com/office/drawing/2014/main" id="{E96A4E4A-03CF-478B-1DE5-F0F40636A8C4}"/>
              </a:ext>
            </a:extLst>
          </p:cNvPr>
          <p:cNvPicPr>
            <a:picLocks noChangeAspect="1"/>
          </p:cNvPicPr>
          <p:nvPr/>
        </p:nvPicPr>
        <p:blipFill>
          <a:blip r:embed="rId2"/>
          <a:stretch>
            <a:fillRect/>
          </a:stretch>
        </p:blipFill>
        <p:spPr>
          <a:xfrm>
            <a:off x="6530236" y="2051294"/>
            <a:ext cx="4162815" cy="2191741"/>
          </a:xfrm>
          <a:prstGeom prst="rect">
            <a:avLst/>
          </a:prstGeom>
        </p:spPr>
      </p:pic>
      <p:sp>
        <p:nvSpPr>
          <p:cNvPr id="8" name="TextBox 7">
            <a:extLst>
              <a:ext uri="{FF2B5EF4-FFF2-40B4-BE49-F238E27FC236}">
                <a16:creationId xmlns:a16="http://schemas.microsoft.com/office/drawing/2014/main" id="{C7B692AC-65C7-E7A6-203D-060C9AC3A6E9}"/>
              </a:ext>
            </a:extLst>
          </p:cNvPr>
          <p:cNvSpPr txBox="1"/>
          <p:nvPr/>
        </p:nvSpPr>
        <p:spPr>
          <a:xfrm>
            <a:off x="6535363" y="4345663"/>
            <a:ext cx="41022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University of Wales Trinity Saint David </a:t>
            </a:r>
            <a:r>
              <a:rPr lang="en-US">
                <a:solidFill>
                  <a:schemeClr val="bg1"/>
                </a:solidFill>
              </a:rPr>
              <a:t>Logo</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F1E25E6-4C2B-9A00-3954-ACBFA809F82A}"/>
              </a:ext>
            </a:extLst>
          </p:cNvPr>
          <p:cNvSpPr/>
          <p:nvPr/>
        </p:nvSpPr>
        <p:spPr>
          <a:xfrm>
            <a:off x="-14001" y="-14001"/>
            <a:ext cx="12208798" cy="6874449"/>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7198EA-2CCB-4195-EA38-74DEDF481C91}"/>
              </a:ext>
            </a:extLst>
          </p:cNvPr>
          <p:cNvSpPr>
            <a:spLocks noGrp="1"/>
          </p:cNvSpPr>
          <p:nvPr>
            <p:ph idx="1"/>
          </p:nvPr>
        </p:nvSpPr>
        <p:spPr>
          <a:xfrm>
            <a:off x="334946" y="1711875"/>
            <a:ext cx="5319181" cy="4647832"/>
          </a:xfrm>
          <a:solidFill>
            <a:schemeClr val="tx2">
              <a:lumMod val="75000"/>
              <a:lumOff val="25000"/>
            </a:schemeClr>
          </a:solidFill>
          <a:ln>
            <a:solidFill>
              <a:schemeClr val="tx2">
                <a:lumMod val="75000"/>
                <a:lumOff val="25000"/>
              </a:schemeClr>
            </a:solidFill>
          </a:ln>
        </p:spPr>
        <p:txBody>
          <a:bodyPr vert="horz" lIns="91440" tIns="45720" rIns="91440" bIns="45720" rtlCol="0" anchor="t">
            <a:noAutofit/>
          </a:bodyPr>
          <a:lstStyle/>
          <a:p>
            <a:pPr marL="457200" indent="-457200"/>
            <a:r>
              <a:rPr lang="en-US" sz="2000" dirty="0">
                <a:solidFill>
                  <a:schemeClr val="bg1"/>
                </a:solidFill>
              </a:rPr>
              <a:t>Moral Responsibility=</a:t>
            </a:r>
            <a:r>
              <a:rPr lang="en-US" sz="2000" dirty="0">
                <a:solidFill>
                  <a:schemeClr val="bg1"/>
                </a:solidFill>
                <a:latin typeface="Aptos"/>
              </a:rPr>
              <a:t>“Acts or states of affairs for which you can be praised or blamed.” </a:t>
            </a:r>
            <a:r>
              <a:rPr lang="en-US" sz="2000" dirty="0">
                <a:solidFill>
                  <a:schemeClr val="bg1"/>
                </a:solidFill>
                <a:latin typeface="Aptos"/>
                <a:ea typeface="Roboto"/>
                <a:cs typeface="Roboto"/>
              </a:rPr>
              <a:t>(</a:t>
            </a:r>
            <a:r>
              <a:rPr lang="en-US" sz="2000" i="1" dirty="0">
                <a:solidFill>
                  <a:schemeClr val="bg1"/>
                </a:solidFill>
                <a:latin typeface="Aptos"/>
                <a:ea typeface="Roboto"/>
                <a:cs typeface="Roboto"/>
              </a:rPr>
              <a:t>Moral Luck: Crash Course Philosophy #39</a:t>
            </a:r>
            <a:r>
              <a:rPr lang="en-US" sz="2000" dirty="0">
                <a:solidFill>
                  <a:schemeClr val="bg1"/>
                </a:solidFill>
                <a:latin typeface="Aptos"/>
                <a:ea typeface="Roboto"/>
                <a:cs typeface="Roboto"/>
              </a:rPr>
              <a:t>, </a:t>
            </a:r>
            <a:r>
              <a:rPr lang="en-US" sz="2000" dirty="0" err="1">
                <a:solidFill>
                  <a:schemeClr val="bg1"/>
                </a:solidFill>
                <a:latin typeface="Aptos"/>
                <a:ea typeface="Roboto"/>
                <a:cs typeface="Roboto"/>
              </a:rPr>
              <a:t>CrashCourse</a:t>
            </a:r>
            <a:r>
              <a:rPr lang="en-US" sz="2000" dirty="0">
                <a:solidFill>
                  <a:schemeClr val="bg1"/>
                </a:solidFill>
                <a:latin typeface="Aptos"/>
                <a:ea typeface="Roboto"/>
                <a:cs typeface="Roboto"/>
              </a:rPr>
              <a:t>)</a:t>
            </a:r>
            <a:endParaRPr lang="en-US" sz="2000" dirty="0">
              <a:solidFill>
                <a:schemeClr val="bg1"/>
              </a:solidFill>
              <a:latin typeface="Aptos"/>
            </a:endParaRPr>
          </a:p>
          <a:p>
            <a:pPr marL="457200" indent="-457200"/>
            <a:r>
              <a:rPr lang="en-US" sz="2000" dirty="0">
                <a:solidFill>
                  <a:schemeClr val="bg1"/>
                </a:solidFill>
                <a:latin typeface="Aptos"/>
                <a:ea typeface="Roboto"/>
                <a:cs typeface="Roboto"/>
              </a:rPr>
              <a:t>Control Principle=stating, "that we are morally assessable only to the extent that what we are morally assessed for is under our control.” (</a:t>
            </a:r>
            <a:r>
              <a:rPr lang="en-US" sz="2000" i="1" dirty="0">
                <a:solidFill>
                  <a:schemeClr val="bg1"/>
                </a:solidFill>
                <a:latin typeface="Aptos"/>
                <a:ea typeface="Roboto"/>
                <a:cs typeface="Roboto"/>
              </a:rPr>
              <a:t>Moral Luck</a:t>
            </a:r>
            <a:r>
              <a:rPr lang="en-US" sz="2000" dirty="0">
                <a:solidFill>
                  <a:schemeClr val="bg1"/>
                </a:solidFill>
                <a:latin typeface="Aptos"/>
                <a:ea typeface="Roboto"/>
                <a:cs typeface="Roboto"/>
              </a:rPr>
              <a:t>, Stanford Encyclopedia of Philosophy)</a:t>
            </a:r>
          </a:p>
          <a:p>
            <a:pPr marL="457200" indent="-457200"/>
            <a:r>
              <a:rPr lang="en-US" sz="2000" dirty="0">
                <a:solidFill>
                  <a:schemeClr val="bg1"/>
                </a:solidFill>
                <a:latin typeface="Aptos"/>
                <a:ea typeface="Roboto"/>
                <a:cs typeface="Roboto"/>
              </a:rPr>
              <a:t>Libertarianism=having a meaningful equal choice between two or more actions</a:t>
            </a:r>
          </a:p>
          <a:p>
            <a:pPr marL="457200" indent="-457200"/>
            <a:r>
              <a:rPr lang="en-US" sz="2000" dirty="0">
                <a:solidFill>
                  <a:schemeClr val="bg1"/>
                </a:solidFill>
                <a:latin typeface="Aptos"/>
                <a:ea typeface="Roboto"/>
                <a:cs typeface="Roboto"/>
              </a:rPr>
              <a:t>The control principle needs there to be a meaningful sense in which an individual could have equally chosen between a moral or immoral action</a:t>
            </a:r>
          </a:p>
          <a:p>
            <a:pPr marL="0" indent="0">
              <a:buNone/>
            </a:pPr>
            <a:endParaRPr lang="en-US" sz="1500">
              <a:solidFill>
                <a:schemeClr val="tx2"/>
              </a:solidFill>
              <a:latin typeface="Aptos"/>
              <a:ea typeface="Roboto"/>
              <a:cs typeface="Roboto"/>
            </a:endParaRPr>
          </a:p>
          <a:p>
            <a:pPr marL="0" indent="0">
              <a:buNone/>
            </a:pPr>
            <a:endParaRPr lang="en-US" sz="1500">
              <a:solidFill>
                <a:schemeClr val="tx2"/>
              </a:solidFill>
              <a:latin typeface="Aptos"/>
              <a:ea typeface="Roboto"/>
              <a:cs typeface="Roboto"/>
            </a:endParaRPr>
          </a:p>
          <a:p>
            <a:pPr marL="0" indent="0">
              <a:buNone/>
            </a:pPr>
            <a:endParaRPr lang="en-US" sz="1500">
              <a:solidFill>
                <a:schemeClr val="tx2"/>
              </a:solidFill>
              <a:latin typeface="Aptos"/>
            </a:endParaRPr>
          </a:p>
        </p:txBody>
      </p:sp>
      <p:grpSp>
        <p:nvGrpSpPr>
          <p:cNvPr id="47" name="Group 4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 name="Freeform: Shape 29">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 name="Picture 19" descr="Taking Responsibility for Your Actions: 15 Ways to Cultivate Accountability">
            <a:extLst>
              <a:ext uri="{FF2B5EF4-FFF2-40B4-BE49-F238E27FC236}">
                <a16:creationId xmlns:a16="http://schemas.microsoft.com/office/drawing/2014/main" id="{3DDC01E7-E0FC-3967-924F-976C1DF3634D}"/>
              </a:ext>
            </a:extLst>
          </p:cNvPr>
          <p:cNvPicPr>
            <a:picLocks noChangeAspect="1"/>
          </p:cNvPicPr>
          <p:nvPr/>
        </p:nvPicPr>
        <p:blipFill>
          <a:blip r:embed="rId2"/>
          <a:stretch>
            <a:fillRect/>
          </a:stretch>
        </p:blipFill>
        <p:spPr>
          <a:xfrm>
            <a:off x="7719598" y="2203966"/>
            <a:ext cx="3795925" cy="2597643"/>
          </a:xfrm>
          <a:prstGeom prst="rect">
            <a:avLst/>
          </a:prstGeom>
        </p:spPr>
      </p:pic>
      <p:sp>
        <p:nvSpPr>
          <p:cNvPr id="4" name="TextBox 3">
            <a:extLst>
              <a:ext uri="{FF2B5EF4-FFF2-40B4-BE49-F238E27FC236}">
                <a16:creationId xmlns:a16="http://schemas.microsoft.com/office/drawing/2014/main" id="{AE2A3D3E-4140-CCC0-3D13-9C6918EFC50F}"/>
              </a:ext>
            </a:extLst>
          </p:cNvPr>
          <p:cNvSpPr txBox="1"/>
          <p:nvPr/>
        </p:nvSpPr>
        <p:spPr>
          <a:xfrm>
            <a:off x="7723012" y="4793723"/>
            <a:ext cx="3799076" cy="369332"/>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chemeClr val="bg1"/>
                </a:solidFill>
              </a:rPr>
              <a:t>Responsibility</a:t>
            </a:r>
          </a:p>
        </p:txBody>
      </p:sp>
      <p:sp>
        <p:nvSpPr>
          <p:cNvPr id="2" name="Title 1">
            <a:extLst>
              <a:ext uri="{FF2B5EF4-FFF2-40B4-BE49-F238E27FC236}">
                <a16:creationId xmlns:a16="http://schemas.microsoft.com/office/drawing/2014/main" id="{7F8A7140-0489-1088-66F1-99D1B1D381E8}"/>
              </a:ext>
            </a:extLst>
          </p:cNvPr>
          <p:cNvSpPr>
            <a:spLocks noGrp="1"/>
          </p:cNvSpPr>
          <p:nvPr>
            <p:ph type="title"/>
          </p:nvPr>
        </p:nvSpPr>
        <p:spPr>
          <a:xfrm>
            <a:off x="1399505" y="100823"/>
            <a:ext cx="9979673" cy="832047"/>
          </a:xfrm>
          <a:solidFill>
            <a:schemeClr val="tx2">
              <a:lumMod val="75000"/>
              <a:lumOff val="25000"/>
            </a:schemeClr>
          </a:solidFill>
          <a:ln>
            <a:solidFill>
              <a:schemeClr val="tx2">
                <a:lumMod val="75000"/>
                <a:lumOff val="25000"/>
              </a:schemeClr>
            </a:solidFill>
          </a:ln>
        </p:spPr>
        <p:txBody>
          <a:bodyPr>
            <a:normAutofit fontScale="90000"/>
          </a:bodyPr>
          <a:lstStyle/>
          <a:p>
            <a:r>
              <a:rPr lang="en-US" sz="3600" dirty="0">
                <a:solidFill>
                  <a:schemeClr val="bg1"/>
                </a:solidFill>
              </a:rPr>
              <a:t>Moral Responsibility, The Control Principle And Libertarianism</a:t>
            </a:r>
          </a:p>
        </p:txBody>
      </p:sp>
    </p:spTree>
    <p:extLst>
      <p:ext uri="{BB962C8B-B14F-4D97-AF65-F5344CB8AC3E}">
        <p14:creationId xmlns:p14="http://schemas.microsoft.com/office/powerpoint/2010/main" val="30539041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C75F66-469B-1D03-3FDA-70D4B37F7935}"/>
              </a:ext>
            </a:extLst>
          </p:cNvPr>
          <p:cNvSpPr/>
          <p:nvPr/>
        </p:nvSpPr>
        <p:spPr>
          <a:xfrm>
            <a:off x="0" y="-10438"/>
            <a:ext cx="11975342" cy="6870886"/>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1A5697-A27A-E970-905F-6465C9A805E0}"/>
              </a:ext>
            </a:extLst>
          </p:cNvPr>
          <p:cNvSpPr>
            <a:spLocks noGrp="1"/>
          </p:cNvSpPr>
          <p:nvPr>
            <p:ph type="title"/>
          </p:nvPr>
        </p:nvSpPr>
        <p:spPr>
          <a:xfrm>
            <a:off x="3204447" y="240349"/>
            <a:ext cx="6138478" cy="655875"/>
          </a:xfrm>
          <a:solidFill>
            <a:schemeClr val="tx2">
              <a:lumMod val="75000"/>
              <a:lumOff val="25000"/>
            </a:schemeClr>
          </a:solidFill>
          <a:ln>
            <a:solidFill>
              <a:schemeClr val="tx2">
                <a:lumMod val="75000"/>
                <a:lumOff val="25000"/>
              </a:schemeClr>
            </a:solidFill>
          </a:ln>
        </p:spPr>
        <p:txBody>
          <a:bodyPr anchor="b">
            <a:normAutofit/>
          </a:bodyPr>
          <a:lstStyle/>
          <a:p>
            <a:r>
              <a:rPr lang="en-US" sz="3200" dirty="0">
                <a:solidFill>
                  <a:schemeClr val="bg1"/>
                </a:solidFill>
              </a:rPr>
              <a:t>The Control Principle And Fairness</a:t>
            </a:r>
          </a:p>
        </p:txBody>
      </p:sp>
      <p:pic>
        <p:nvPicPr>
          <p:cNvPr id="23" name="Picture 22" descr="Fairness Judgments: Genuine Morality or Disguised Egocentrism? | Magazine  issue 7/2007 - Issue 4 | In-Mind">
            <a:extLst>
              <a:ext uri="{FF2B5EF4-FFF2-40B4-BE49-F238E27FC236}">
                <a16:creationId xmlns:a16="http://schemas.microsoft.com/office/drawing/2014/main" id="{ADFD47C2-7352-FEB2-F3B0-2721354F787E}"/>
              </a:ext>
            </a:extLst>
          </p:cNvPr>
          <p:cNvPicPr>
            <a:picLocks noChangeAspect="1"/>
          </p:cNvPicPr>
          <p:nvPr/>
        </p:nvPicPr>
        <p:blipFill>
          <a:blip r:embed="rId2"/>
          <a:stretch>
            <a:fillRect/>
          </a:stretch>
        </p:blipFill>
        <p:spPr>
          <a:xfrm>
            <a:off x="4987672" y="1468931"/>
            <a:ext cx="6389346" cy="3929447"/>
          </a:xfrm>
          <a:prstGeom prst="rect">
            <a:avLst/>
          </a:prstGeom>
        </p:spPr>
      </p:pic>
      <p:grpSp>
        <p:nvGrpSpPr>
          <p:cNvPr id="28" name="Group 27">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9" name="Rectangle 28">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7" name="Content Placeholder 2">
            <a:extLst>
              <a:ext uri="{FF2B5EF4-FFF2-40B4-BE49-F238E27FC236}">
                <a16:creationId xmlns:a16="http://schemas.microsoft.com/office/drawing/2014/main" id="{8917756B-7420-3D8A-865E-502CFF16C8BD}"/>
              </a:ext>
            </a:extLst>
          </p:cNvPr>
          <p:cNvGraphicFramePr>
            <a:graphicFrameLocks noGrp="1"/>
          </p:cNvGraphicFramePr>
          <p:nvPr>
            <p:ph idx="1"/>
            <p:extLst>
              <p:ext uri="{D42A27DB-BD31-4B8C-83A1-F6EECF244321}">
                <p14:modId xmlns:p14="http://schemas.microsoft.com/office/powerpoint/2010/main" val="1836654507"/>
              </p:ext>
            </p:extLst>
          </p:nvPr>
        </p:nvGraphicFramePr>
        <p:xfrm>
          <a:off x="761871" y="1270435"/>
          <a:ext cx="3455821" cy="344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Rectangle 33">
            <a:extLst>
              <a:ext uri="{FF2B5EF4-FFF2-40B4-BE49-F238E27FC236}">
                <a16:creationId xmlns:a16="http://schemas.microsoft.com/office/drawing/2014/main" id="{1A05F5F8-42BA-E678-E6CB-4EEC667A642C}"/>
              </a:ext>
            </a:extLst>
          </p:cNvPr>
          <p:cNvSpPr/>
          <p:nvPr/>
        </p:nvSpPr>
        <p:spPr>
          <a:xfrm>
            <a:off x="11974345" y="6875"/>
            <a:ext cx="227326" cy="6853573"/>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TextBox 34">
            <a:extLst>
              <a:ext uri="{FF2B5EF4-FFF2-40B4-BE49-F238E27FC236}">
                <a16:creationId xmlns:a16="http://schemas.microsoft.com/office/drawing/2014/main" id="{A21F235E-E29D-3432-E6ED-DD54A3D52440}"/>
              </a:ext>
            </a:extLst>
          </p:cNvPr>
          <p:cNvSpPr txBox="1"/>
          <p:nvPr/>
        </p:nvSpPr>
        <p:spPr>
          <a:xfrm>
            <a:off x="6963311" y="5404871"/>
            <a:ext cx="2381947" cy="369332"/>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Justice Scales</a:t>
            </a:r>
          </a:p>
        </p:txBody>
      </p:sp>
    </p:spTree>
    <p:extLst>
      <p:ext uri="{BB962C8B-B14F-4D97-AF65-F5344CB8AC3E}">
        <p14:creationId xmlns:p14="http://schemas.microsoft.com/office/powerpoint/2010/main" val="1502743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FA0CBEE-5AAC-03E0-1D96-E65332CC6CF5}"/>
              </a:ext>
            </a:extLst>
          </p:cNvPr>
          <p:cNvSpPr/>
          <p:nvPr/>
        </p:nvSpPr>
        <p:spPr>
          <a:xfrm>
            <a:off x="-14001" y="14000"/>
            <a:ext cx="12208798" cy="6846447"/>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2884E-2AAE-9CBB-1D87-CD1CAF55A507}"/>
              </a:ext>
            </a:extLst>
          </p:cNvPr>
          <p:cNvSpPr>
            <a:spLocks noGrp="1"/>
          </p:cNvSpPr>
          <p:nvPr>
            <p:ph type="title"/>
          </p:nvPr>
        </p:nvSpPr>
        <p:spPr>
          <a:xfrm>
            <a:off x="3946528" y="117826"/>
            <a:ext cx="4867836" cy="707857"/>
          </a:xfrm>
          <a:solidFill>
            <a:schemeClr val="tx2">
              <a:lumMod val="75000"/>
              <a:lumOff val="25000"/>
            </a:schemeClr>
          </a:solidFill>
          <a:ln>
            <a:solidFill>
              <a:schemeClr val="tx2">
                <a:lumMod val="75000"/>
                <a:lumOff val="25000"/>
              </a:schemeClr>
            </a:solidFill>
          </a:ln>
        </p:spPr>
        <p:txBody>
          <a:bodyPr vert="horz" lIns="91440" tIns="45720" rIns="91440" bIns="45720" rtlCol="0" anchor="ctr">
            <a:normAutofit/>
          </a:bodyPr>
          <a:lstStyle/>
          <a:p>
            <a:r>
              <a:rPr lang="en-US" sz="3600" kern="1200" dirty="0">
                <a:solidFill>
                  <a:schemeClr val="bg1"/>
                </a:solidFill>
                <a:latin typeface="+mj-lt"/>
                <a:ea typeface="+mj-ea"/>
                <a:cs typeface="+mj-cs"/>
              </a:rPr>
              <a:t>Resultant Moral Luck</a:t>
            </a:r>
          </a:p>
        </p:txBody>
      </p:sp>
      <p:sp>
        <p:nvSpPr>
          <p:cNvPr id="3" name="Content Placeholder 2">
            <a:extLst>
              <a:ext uri="{FF2B5EF4-FFF2-40B4-BE49-F238E27FC236}">
                <a16:creationId xmlns:a16="http://schemas.microsoft.com/office/drawing/2014/main" id="{BD37908B-6181-FD35-D20A-63678FDAC460}"/>
              </a:ext>
            </a:extLst>
          </p:cNvPr>
          <p:cNvSpPr>
            <a:spLocks noGrp="1"/>
          </p:cNvSpPr>
          <p:nvPr>
            <p:ph idx="1"/>
          </p:nvPr>
        </p:nvSpPr>
        <p:spPr>
          <a:xfrm>
            <a:off x="-13446" y="1107340"/>
            <a:ext cx="9083862" cy="2644411"/>
          </a:xfrm>
          <a:solidFill>
            <a:schemeClr val="tx2">
              <a:lumMod val="75000"/>
              <a:lumOff val="25000"/>
            </a:schemeClr>
          </a:solidFill>
          <a:ln>
            <a:solidFill>
              <a:schemeClr val="tx2">
                <a:lumMod val="75000"/>
                <a:lumOff val="25000"/>
              </a:schemeClr>
            </a:solidFill>
          </a:ln>
        </p:spPr>
        <p:txBody>
          <a:bodyPr vert="horz" lIns="91440" tIns="45720" rIns="91440" bIns="45720" rtlCol="0" anchor="t">
            <a:normAutofit fontScale="92500" lnSpcReduction="20000"/>
          </a:bodyPr>
          <a:lstStyle/>
          <a:p>
            <a:pPr marL="457200"/>
            <a:r>
              <a:rPr lang="en-US" sz="2000" dirty="0">
                <a:solidFill>
                  <a:schemeClr val="bg1"/>
                </a:solidFill>
              </a:rPr>
              <a:t>Moral Luck=“whenever luck makes a moral difference.” (Internet Encyclopedia of Philosophy)</a:t>
            </a:r>
          </a:p>
          <a:p>
            <a:pPr marL="457200"/>
            <a:r>
              <a:rPr lang="en-US" sz="2000" dirty="0">
                <a:solidFill>
                  <a:schemeClr val="bg1"/>
                </a:solidFill>
              </a:rPr>
              <a:t>Moral Luck pairs well with Compatibilism</a:t>
            </a:r>
          </a:p>
          <a:p>
            <a:pPr marL="457200"/>
            <a:r>
              <a:rPr lang="en-US" sz="2000" dirty="0">
                <a:solidFill>
                  <a:schemeClr val="bg1"/>
                </a:solidFill>
              </a:rPr>
              <a:t>Compatibilism=Determinism and Free will can co-exist</a:t>
            </a:r>
          </a:p>
          <a:p>
            <a:pPr marL="457200"/>
            <a:r>
              <a:rPr lang="en-US" sz="2000" dirty="0">
                <a:solidFill>
                  <a:schemeClr val="bg1"/>
                </a:solidFill>
              </a:rPr>
              <a:t>Moral Luck acknowledges free will, but also acknowledges determining factors outside of our control</a:t>
            </a:r>
          </a:p>
          <a:p>
            <a:pPr marL="457200"/>
            <a:r>
              <a:rPr lang="en-US" sz="2000" dirty="0">
                <a:solidFill>
                  <a:schemeClr val="bg1"/>
                </a:solidFill>
              </a:rPr>
              <a:t>Resultant Moral Luck=the type of moral luck that affects the results of an action.</a:t>
            </a:r>
          </a:p>
          <a:p>
            <a:pPr marL="457200"/>
            <a:r>
              <a:rPr lang="en-US" sz="2000" dirty="0">
                <a:solidFill>
                  <a:schemeClr val="bg1"/>
                </a:solidFill>
              </a:rPr>
              <a:t>The philosophers who proposed moral luck were Bernard Williams and Thomas Nagel</a:t>
            </a:r>
          </a:p>
          <a:p>
            <a:pPr marL="457200"/>
            <a:endParaRPr lang="en-US" sz="2000" dirty="0">
              <a:solidFill>
                <a:srgbClr val="FFFFFF"/>
              </a:solidFill>
            </a:endParaRPr>
          </a:p>
          <a:p>
            <a:pPr marL="457200"/>
            <a:endParaRPr lang="en-US" sz="2000"/>
          </a:p>
        </p:txBody>
      </p:sp>
      <p:sp>
        <p:nvSpPr>
          <p:cNvPr id="4" name="TextBox 3">
            <a:extLst>
              <a:ext uri="{FF2B5EF4-FFF2-40B4-BE49-F238E27FC236}">
                <a16:creationId xmlns:a16="http://schemas.microsoft.com/office/drawing/2014/main" id="{3D7FFB67-7D48-17E3-8DD6-C8111B5ED2EF}"/>
              </a:ext>
            </a:extLst>
          </p:cNvPr>
          <p:cNvSpPr txBox="1"/>
          <p:nvPr/>
        </p:nvSpPr>
        <p:spPr>
          <a:xfrm>
            <a:off x="1972" y="4303626"/>
            <a:ext cx="9111263" cy="2553843"/>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dirty="0">
                <a:solidFill>
                  <a:schemeClr val="bg1"/>
                </a:solidFill>
              </a:rPr>
              <a:t>Person A goes over speed limit and hits no one</a:t>
            </a:r>
          </a:p>
          <a:p>
            <a:pPr marL="285750" indent="-228600">
              <a:lnSpc>
                <a:spcPct val="90000"/>
              </a:lnSpc>
              <a:spcAft>
                <a:spcPts val="600"/>
              </a:spcAft>
              <a:buFont typeface="Arial" panose="020B0604020202020204" pitchFamily="34" charset="0"/>
              <a:buChar char="•"/>
            </a:pPr>
            <a:r>
              <a:rPr lang="en-US" sz="2000" dirty="0">
                <a:solidFill>
                  <a:schemeClr val="bg1"/>
                </a:solidFill>
              </a:rPr>
              <a:t>Person B goes over speed limit and hits someone who dies as a result of this</a:t>
            </a:r>
          </a:p>
          <a:p>
            <a:pPr marL="285750" indent="-228600">
              <a:lnSpc>
                <a:spcPct val="90000"/>
              </a:lnSpc>
              <a:spcAft>
                <a:spcPts val="600"/>
              </a:spcAft>
              <a:buFont typeface="Arial" panose="020B0604020202020204" pitchFamily="34" charset="0"/>
              <a:buChar char="•"/>
            </a:pPr>
            <a:r>
              <a:rPr lang="en-US" sz="2000" dirty="0">
                <a:solidFill>
                  <a:schemeClr val="bg1"/>
                </a:solidFill>
              </a:rPr>
              <a:t>Using the Control Principle both person A and person B would have their moral responsibility equally judged, and thus receive the same kind of punishment</a:t>
            </a:r>
          </a:p>
          <a:p>
            <a:pPr marL="285750" indent="-228600">
              <a:lnSpc>
                <a:spcPct val="90000"/>
              </a:lnSpc>
              <a:spcAft>
                <a:spcPts val="600"/>
              </a:spcAft>
              <a:buFont typeface="Arial" panose="020B0604020202020204" pitchFamily="34" charset="0"/>
              <a:buChar char="•"/>
            </a:pPr>
            <a:r>
              <a:rPr lang="en-US" sz="2000" dirty="0">
                <a:solidFill>
                  <a:schemeClr val="bg1"/>
                </a:solidFill>
              </a:rPr>
              <a:t>However, A would be given a fine and B would be charged with manslaughter</a:t>
            </a:r>
            <a:endParaRPr lang="en-US" sz="2000">
              <a:solidFill>
                <a:schemeClr val="bg1"/>
              </a:solidFill>
            </a:endParaRP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p:txBody>
      </p:sp>
      <p:pic>
        <p:nvPicPr>
          <p:cNvPr id="6" name="Picture 5" descr="Bernard Williams, moral relativism and the culture wars | Aeon Essays">
            <a:extLst>
              <a:ext uri="{FF2B5EF4-FFF2-40B4-BE49-F238E27FC236}">
                <a16:creationId xmlns:a16="http://schemas.microsoft.com/office/drawing/2014/main" id="{465A8E9D-24FD-C02A-7BC7-56E0912B0FA9}"/>
              </a:ext>
            </a:extLst>
          </p:cNvPr>
          <p:cNvPicPr>
            <a:picLocks noChangeAspect="1"/>
          </p:cNvPicPr>
          <p:nvPr/>
        </p:nvPicPr>
        <p:blipFill>
          <a:blip r:embed="rId2"/>
          <a:stretch>
            <a:fillRect/>
          </a:stretch>
        </p:blipFill>
        <p:spPr>
          <a:xfrm>
            <a:off x="9318811" y="472048"/>
            <a:ext cx="2216524" cy="2484905"/>
          </a:xfrm>
          <a:prstGeom prst="rect">
            <a:avLst/>
          </a:prstGeom>
        </p:spPr>
      </p:pic>
      <p:pic>
        <p:nvPicPr>
          <p:cNvPr id="11" name="Picture 10" descr="Thomas Nagel - Biography | NYU School of Law">
            <a:extLst>
              <a:ext uri="{FF2B5EF4-FFF2-40B4-BE49-F238E27FC236}">
                <a16:creationId xmlns:a16="http://schemas.microsoft.com/office/drawing/2014/main" id="{F1FB5696-8FB8-FCBA-0C66-910CBE11AE5C}"/>
              </a:ext>
            </a:extLst>
          </p:cNvPr>
          <p:cNvPicPr>
            <a:picLocks noChangeAspect="1"/>
          </p:cNvPicPr>
          <p:nvPr/>
        </p:nvPicPr>
        <p:blipFill>
          <a:blip r:embed="rId3"/>
          <a:stretch>
            <a:fillRect/>
          </a:stretch>
        </p:blipFill>
        <p:spPr>
          <a:xfrm>
            <a:off x="9303572" y="3568939"/>
            <a:ext cx="2224592" cy="2745710"/>
          </a:xfrm>
          <a:prstGeom prst="rect">
            <a:avLst/>
          </a:prstGeom>
        </p:spPr>
      </p:pic>
      <p:sp>
        <p:nvSpPr>
          <p:cNvPr id="12" name="TextBox 11">
            <a:extLst>
              <a:ext uri="{FF2B5EF4-FFF2-40B4-BE49-F238E27FC236}">
                <a16:creationId xmlns:a16="http://schemas.microsoft.com/office/drawing/2014/main" id="{D5501E4A-F6F7-FF57-2A06-B3DF297BFC6D}"/>
              </a:ext>
            </a:extLst>
          </p:cNvPr>
          <p:cNvSpPr txBox="1"/>
          <p:nvPr/>
        </p:nvSpPr>
        <p:spPr>
          <a:xfrm>
            <a:off x="9316199" y="2954193"/>
            <a:ext cx="2217758" cy="380537"/>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Bernard Williams</a:t>
            </a:r>
          </a:p>
        </p:txBody>
      </p:sp>
      <p:sp>
        <p:nvSpPr>
          <p:cNvPr id="13" name="TextBox 12">
            <a:extLst>
              <a:ext uri="{FF2B5EF4-FFF2-40B4-BE49-F238E27FC236}">
                <a16:creationId xmlns:a16="http://schemas.microsoft.com/office/drawing/2014/main" id="{E781A93D-0E0C-5B90-12ED-3178B86B8E5A}"/>
              </a:ext>
            </a:extLst>
          </p:cNvPr>
          <p:cNvSpPr txBox="1"/>
          <p:nvPr/>
        </p:nvSpPr>
        <p:spPr>
          <a:xfrm>
            <a:off x="9293787" y="6304753"/>
            <a:ext cx="2217758" cy="369332"/>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Thomas Nagel</a:t>
            </a:r>
          </a:p>
        </p:txBody>
      </p:sp>
    </p:spTree>
    <p:extLst>
      <p:ext uri="{BB962C8B-B14F-4D97-AF65-F5344CB8AC3E}">
        <p14:creationId xmlns:p14="http://schemas.microsoft.com/office/powerpoint/2010/main" val="2330083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FA0CBEE-5AAC-03E0-1D96-E65332CC6CF5}"/>
              </a:ext>
            </a:extLst>
          </p:cNvPr>
          <p:cNvSpPr/>
          <p:nvPr/>
        </p:nvSpPr>
        <p:spPr>
          <a:xfrm>
            <a:off x="-14001" y="14000"/>
            <a:ext cx="12208798" cy="6846447"/>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2884E-2AAE-9CBB-1D87-CD1CAF55A507}"/>
              </a:ext>
            </a:extLst>
          </p:cNvPr>
          <p:cNvSpPr>
            <a:spLocks noGrp="1"/>
          </p:cNvSpPr>
          <p:nvPr>
            <p:ph type="title"/>
          </p:nvPr>
        </p:nvSpPr>
        <p:spPr>
          <a:xfrm>
            <a:off x="3946528" y="117826"/>
            <a:ext cx="4867836" cy="707857"/>
          </a:xfrm>
          <a:solidFill>
            <a:schemeClr val="tx2">
              <a:lumMod val="75000"/>
              <a:lumOff val="25000"/>
            </a:schemeClr>
          </a:solidFill>
          <a:ln>
            <a:solidFill>
              <a:schemeClr val="tx2">
                <a:lumMod val="75000"/>
                <a:lumOff val="25000"/>
              </a:schemeClr>
            </a:solidFill>
          </a:ln>
        </p:spPr>
        <p:txBody>
          <a:bodyPr vert="horz" lIns="91440" tIns="45720" rIns="91440" bIns="45720" rtlCol="0" anchor="ctr">
            <a:normAutofit/>
          </a:bodyPr>
          <a:lstStyle/>
          <a:p>
            <a:r>
              <a:rPr lang="en-US" sz="3600" kern="1200" dirty="0">
                <a:solidFill>
                  <a:schemeClr val="bg1"/>
                </a:solidFill>
                <a:latin typeface="+mj-lt"/>
                <a:ea typeface="+mj-ea"/>
                <a:cs typeface="+mj-cs"/>
              </a:rPr>
              <a:t>Resultant Moral Luck</a:t>
            </a:r>
          </a:p>
        </p:txBody>
      </p:sp>
      <p:sp>
        <p:nvSpPr>
          <p:cNvPr id="5" name="TextBox 4">
            <a:extLst>
              <a:ext uri="{FF2B5EF4-FFF2-40B4-BE49-F238E27FC236}">
                <a16:creationId xmlns:a16="http://schemas.microsoft.com/office/drawing/2014/main" id="{405F97D8-6F37-2CAF-7353-257F7CBCC8D7}"/>
              </a:ext>
            </a:extLst>
          </p:cNvPr>
          <p:cNvSpPr txBox="1"/>
          <p:nvPr/>
        </p:nvSpPr>
        <p:spPr>
          <a:xfrm>
            <a:off x="1807239" y="1175681"/>
            <a:ext cx="8813528" cy="2031325"/>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solidFill>
                  <a:schemeClr val="bg1"/>
                </a:solidFill>
              </a:rPr>
              <a:t>The Compatibilist would take issue with this</a:t>
            </a:r>
          </a:p>
          <a:p>
            <a:pPr marL="285750" indent="-285750">
              <a:buFont typeface="Arial"/>
              <a:buChar char="•"/>
            </a:pPr>
            <a:r>
              <a:rPr lang="en-US" dirty="0">
                <a:solidFill>
                  <a:schemeClr val="bg1"/>
                </a:solidFill>
              </a:rPr>
              <a:t>They would argue that we can hold driver A and driver equally morally accountable based on their character</a:t>
            </a:r>
          </a:p>
          <a:p>
            <a:pPr marL="285750" indent="-285750">
              <a:buFont typeface="Arial"/>
              <a:buChar char="•"/>
            </a:pPr>
            <a:r>
              <a:rPr lang="en-US" dirty="0">
                <a:solidFill>
                  <a:schemeClr val="bg1"/>
                </a:solidFill>
              </a:rPr>
              <a:t>Both driver A's and driver B's characters make them prone to speeding</a:t>
            </a:r>
          </a:p>
          <a:p>
            <a:pPr marL="285750" indent="-285750">
              <a:buFont typeface="Arial"/>
              <a:buChar char="•"/>
            </a:pPr>
            <a:r>
              <a:rPr lang="en-US" dirty="0">
                <a:solidFill>
                  <a:schemeClr val="bg1"/>
                </a:solidFill>
              </a:rPr>
              <a:t>Which could lead to the consequence of both drivers hitting a person and the person dying from this, despite it only happening to person B</a:t>
            </a:r>
          </a:p>
          <a:p>
            <a:pPr marL="285750" indent="-285750">
              <a:buFont typeface="Arial"/>
              <a:buChar char="•"/>
            </a:pPr>
            <a:r>
              <a:rPr lang="en-US" dirty="0">
                <a:solidFill>
                  <a:schemeClr val="bg1"/>
                </a:solidFill>
              </a:rPr>
              <a:t>Therefore, it is fair for them to receive the same kind of punishment </a:t>
            </a:r>
          </a:p>
        </p:txBody>
      </p:sp>
    </p:spTree>
    <p:extLst>
      <p:ext uri="{BB962C8B-B14F-4D97-AF65-F5344CB8AC3E}">
        <p14:creationId xmlns:p14="http://schemas.microsoft.com/office/powerpoint/2010/main" val="3357035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78E7A391-6D81-1512-8450-62E5A9101631}"/>
              </a:ext>
            </a:extLst>
          </p:cNvPr>
          <p:cNvSpPr/>
          <p:nvPr/>
        </p:nvSpPr>
        <p:spPr>
          <a:xfrm>
            <a:off x="-14001" y="0"/>
            <a:ext cx="12250800" cy="6902451"/>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973C2-C91B-0D34-1E8B-09CE97E16D49}"/>
              </a:ext>
            </a:extLst>
          </p:cNvPr>
          <p:cNvSpPr>
            <a:spLocks noGrp="1"/>
          </p:cNvSpPr>
          <p:nvPr>
            <p:ph type="title"/>
          </p:nvPr>
        </p:nvSpPr>
        <p:spPr>
          <a:xfrm>
            <a:off x="2920971" y="143366"/>
            <a:ext cx="7118873" cy="851707"/>
          </a:xfrm>
          <a:solidFill>
            <a:schemeClr val="tx2">
              <a:lumMod val="75000"/>
              <a:lumOff val="25000"/>
            </a:schemeClr>
          </a:solidFill>
          <a:ln>
            <a:solidFill>
              <a:schemeClr val="tx2">
                <a:lumMod val="75000"/>
                <a:lumOff val="25000"/>
              </a:schemeClr>
            </a:solidFill>
          </a:ln>
        </p:spPr>
        <p:txBody>
          <a:bodyPr anchor="b">
            <a:normAutofit/>
          </a:bodyPr>
          <a:lstStyle/>
          <a:p>
            <a:r>
              <a:rPr lang="en-US" sz="5400" dirty="0">
                <a:solidFill>
                  <a:schemeClr val="bg1"/>
                </a:solidFill>
              </a:rPr>
              <a:t>The Epistemic Argument </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C6B0732-3E87-E25B-660D-9C3B432C3469}"/>
              </a:ext>
            </a:extLst>
          </p:cNvPr>
          <p:cNvSpPr/>
          <p:nvPr/>
        </p:nvSpPr>
        <p:spPr>
          <a:xfrm>
            <a:off x="252016" y="1596104"/>
            <a:ext cx="11438747" cy="168010"/>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10F910-C60D-0DC6-F38C-DA4A9B41E3D0}"/>
              </a:ext>
            </a:extLst>
          </p:cNvPr>
          <p:cNvSpPr>
            <a:spLocks noGrp="1"/>
          </p:cNvSpPr>
          <p:nvPr>
            <p:ph idx="1"/>
          </p:nvPr>
        </p:nvSpPr>
        <p:spPr>
          <a:xfrm>
            <a:off x="-12055" y="985725"/>
            <a:ext cx="8247987" cy="2835257"/>
          </a:xfrm>
          <a:solidFill>
            <a:schemeClr val="tx2">
              <a:lumMod val="75000"/>
              <a:lumOff val="25000"/>
            </a:schemeClr>
          </a:solidFill>
          <a:ln>
            <a:solidFill>
              <a:schemeClr val="tx2">
                <a:lumMod val="75000"/>
                <a:lumOff val="25000"/>
              </a:schemeClr>
            </a:solidFill>
          </a:ln>
        </p:spPr>
        <p:txBody>
          <a:bodyPr vert="horz" lIns="91440" tIns="45720" rIns="91440" bIns="45720" rtlCol="0" anchor="t">
            <a:normAutofit fontScale="92500" lnSpcReduction="20000"/>
          </a:bodyPr>
          <a:lstStyle/>
          <a:p>
            <a:r>
              <a:rPr lang="en-US" sz="2000" dirty="0">
                <a:solidFill>
                  <a:schemeClr val="bg1"/>
                </a:solidFill>
              </a:rPr>
              <a:t>Examples given for moral luck are unrealistic </a:t>
            </a:r>
          </a:p>
          <a:p>
            <a:r>
              <a:rPr lang="en-US" sz="2000" dirty="0">
                <a:solidFill>
                  <a:schemeClr val="bg1"/>
                </a:solidFill>
              </a:rPr>
              <a:t>They assume we have an omniscient understanding of the situations, where we have knowledge of all the potential variables</a:t>
            </a:r>
          </a:p>
          <a:p>
            <a:r>
              <a:rPr lang="en-US" sz="2000" dirty="0">
                <a:solidFill>
                  <a:schemeClr val="bg1"/>
                </a:solidFill>
              </a:rPr>
              <a:t>In reality we must do our best to come up with the most accurate moral responsibility, based on our limited knowledge of the actions taken</a:t>
            </a:r>
          </a:p>
          <a:p>
            <a:r>
              <a:rPr lang="en-US" sz="2000" dirty="0">
                <a:solidFill>
                  <a:schemeClr val="bg1"/>
                </a:solidFill>
              </a:rPr>
              <a:t>This is why we want driver B to be charged with manslaughter, as there is evidence for their actions being reckless, because someone died as a result of his actions </a:t>
            </a:r>
          </a:p>
          <a:p>
            <a:r>
              <a:rPr lang="en-US" sz="2000" dirty="0">
                <a:solidFill>
                  <a:schemeClr val="bg1"/>
                </a:solidFill>
              </a:rPr>
              <a:t>Whears driver A we just want to have a fine, as there is no evidence for their actions being reckless because no one died as a result of their actions</a:t>
            </a:r>
          </a:p>
        </p:txBody>
      </p:sp>
      <p:sp>
        <p:nvSpPr>
          <p:cNvPr id="5" name="TextBox 4">
            <a:extLst>
              <a:ext uri="{FF2B5EF4-FFF2-40B4-BE49-F238E27FC236}">
                <a16:creationId xmlns:a16="http://schemas.microsoft.com/office/drawing/2014/main" id="{1A48D532-EEB1-9E77-7AE5-94D2A91DC6B4}"/>
              </a:ext>
            </a:extLst>
          </p:cNvPr>
          <p:cNvSpPr txBox="1"/>
          <p:nvPr/>
        </p:nvSpPr>
        <p:spPr>
          <a:xfrm>
            <a:off x="8559761" y="5249164"/>
            <a:ext cx="2977493" cy="369332"/>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Norvin Richards</a:t>
            </a:r>
          </a:p>
        </p:txBody>
      </p:sp>
      <p:sp>
        <p:nvSpPr>
          <p:cNvPr id="7" name="TextBox 6">
            <a:extLst>
              <a:ext uri="{FF2B5EF4-FFF2-40B4-BE49-F238E27FC236}">
                <a16:creationId xmlns:a16="http://schemas.microsoft.com/office/drawing/2014/main" id="{040B8917-55E3-6146-E8C5-BFE1BC0B4042}"/>
              </a:ext>
            </a:extLst>
          </p:cNvPr>
          <p:cNvSpPr txBox="1"/>
          <p:nvPr/>
        </p:nvSpPr>
        <p:spPr>
          <a:xfrm>
            <a:off x="-13575" y="3993507"/>
            <a:ext cx="8148964" cy="2862322"/>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solidFill>
                  <a:schemeClr val="bg1"/>
                </a:solidFill>
              </a:rPr>
              <a:t>The Compatibilist would likely agree with this idea</a:t>
            </a:r>
          </a:p>
          <a:p>
            <a:pPr marL="285750" indent="-285750">
              <a:buFont typeface="Arial"/>
              <a:buChar char="•"/>
            </a:pPr>
            <a:r>
              <a:rPr lang="en-US" dirty="0">
                <a:solidFill>
                  <a:schemeClr val="bg1"/>
                </a:solidFill>
              </a:rPr>
              <a:t>It is judging person A and person B on the best evidence we have for their recklessness</a:t>
            </a:r>
          </a:p>
          <a:p>
            <a:pPr marL="285750" indent="-285750">
              <a:buFont typeface="Arial"/>
              <a:buChar char="•"/>
            </a:pPr>
            <a:r>
              <a:rPr lang="en-US" dirty="0">
                <a:solidFill>
                  <a:schemeClr val="bg1"/>
                </a:solidFill>
              </a:rPr>
              <a:t>Person A's and person B's recklessness or lack of it could stem from their characters.</a:t>
            </a:r>
          </a:p>
          <a:p>
            <a:pPr marL="285750" indent="-285750">
              <a:buFont typeface="Arial"/>
              <a:buChar char="•"/>
            </a:pPr>
            <a:r>
              <a:rPr lang="en-US" dirty="0">
                <a:solidFill>
                  <a:schemeClr val="bg1"/>
                </a:solidFill>
              </a:rPr>
              <a:t>However, the Compatibilist might disagree when it comes to the best evidence, we have for the recklessness of driver A and driver B</a:t>
            </a:r>
          </a:p>
          <a:p>
            <a:pPr marL="285750" indent="-285750">
              <a:buFont typeface="Arial"/>
              <a:buChar char="•"/>
            </a:pPr>
            <a:r>
              <a:rPr lang="en-US" dirty="0">
                <a:solidFill>
                  <a:schemeClr val="bg1"/>
                </a:solidFill>
              </a:rPr>
              <a:t>They might say that the fact both drivers have the type of character where they are prone to speeding is enough evidence for both person A and person B being reckless</a:t>
            </a:r>
          </a:p>
        </p:txBody>
      </p:sp>
      <p:sp>
        <p:nvSpPr>
          <p:cNvPr id="10" name="Rectangle 9">
            <a:extLst>
              <a:ext uri="{FF2B5EF4-FFF2-40B4-BE49-F238E27FC236}">
                <a16:creationId xmlns:a16="http://schemas.microsoft.com/office/drawing/2014/main" id="{EBF2B410-15DB-C7D0-C913-4C1F43D876E0}"/>
              </a:ext>
            </a:extLst>
          </p:cNvPr>
          <p:cNvSpPr/>
          <p:nvPr/>
        </p:nvSpPr>
        <p:spPr>
          <a:xfrm>
            <a:off x="2648737" y="835495"/>
            <a:ext cx="7574495" cy="144320"/>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F14BF82-62F9-68DF-25E8-96B2F9131A7A}"/>
              </a:ext>
            </a:extLst>
          </p:cNvPr>
          <p:cNvSpPr/>
          <p:nvPr/>
        </p:nvSpPr>
        <p:spPr>
          <a:xfrm>
            <a:off x="8253663" y="983376"/>
            <a:ext cx="1974129" cy="84005"/>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C1C4CD-B64B-3601-2C96-55B2F351A97C}"/>
              </a:ext>
            </a:extLst>
          </p:cNvPr>
          <p:cNvSpPr/>
          <p:nvPr/>
        </p:nvSpPr>
        <p:spPr>
          <a:xfrm flipH="1">
            <a:off x="8141905" y="976500"/>
            <a:ext cx="107697" cy="3016822"/>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Norvin Richards – Philosophy">
            <a:extLst>
              <a:ext uri="{FF2B5EF4-FFF2-40B4-BE49-F238E27FC236}">
                <a16:creationId xmlns:a16="http://schemas.microsoft.com/office/drawing/2014/main" id="{2B4772D6-F0E8-EEF8-50D1-CCDCD7CB9288}"/>
              </a:ext>
            </a:extLst>
          </p:cNvPr>
          <p:cNvPicPr>
            <a:picLocks noChangeAspect="1"/>
          </p:cNvPicPr>
          <p:nvPr/>
        </p:nvPicPr>
        <p:blipFill>
          <a:blip r:embed="rId2"/>
          <a:stretch>
            <a:fillRect/>
          </a:stretch>
        </p:blipFill>
        <p:spPr>
          <a:xfrm>
            <a:off x="8565715" y="2193098"/>
            <a:ext cx="2983282" cy="3056350"/>
          </a:xfrm>
          <a:prstGeom prst="rect">
            <a:avLst/>
          </a:prstGeom>
        </p:spPr>
      </p:pic>
    </p:spTree>
    <p:extLst>
      <p:ext uri="{BB962C8B-B14F-4D97-AF65-F5344CB8AC3E}">
        <p14:creationId xmlns:p14="http://schemas.microsoft.com/office/powerpoint/2010/main" val="818785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C04ACE0-BE7E-2152-08B1-8F914CAD1C81}"/>
              </a:ext>
            </a:extLst>
          </p:cNvPr>
          <p:cNvSpPr/>
          <p:nvPr/>
        </p:nvSpPr>
        <p:spPr>
          <a:xfrm>
            <a:off x="-28002" y="14001"/>
            <a:ext cx="12194797" cy="6832446"/>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88DB3-94B2-9141-D836-EDD25148D3A9}"/>
              </a:ext>
            </a:extLst>
          </p:cNvPr>
          <p:cNvSpPr>
            <a:spLocks noGrp="1"/>
          </p:cNvSpPr>
          <p:nvPr>
            <p:ph type="title"/>
          </p:nvPr>
        </p:nvSpPr>
        <p:spPr>
          <a:xfrm>
            <a:off x="2852803" y="156358"/>
            <a:ext cx="6100176" cy="607074"/>
          </a:xfrm>
          <a:solidFill>
            <a:schemeClr val="tx2">
              <a:lumMod val="75000"/>
              <a:lumOff val="25000"/>
            </a:schemeClr>
          </a:solidFill>
          <a:ln>
            <a:solidFill>
              <a:schemeClr val="tx2">
                <a:lumMod val="75000"/>
                <a:lumOff val="25000"/>
              </a:schemeClr>
            </a:solidFill>
          </a:ln>
        </p:spPr>
        <p:txBody>
          <a:bodyPr>
            <a:normAutofit fontScale="90000"/>
          </a:bodyPr>
          <a:lstStyle/>
          <a:p>
            <a:r>
              <a:rPr lang="en-US" sz="4000" dirty="0">
                <a:solidFill>
                  <a:schemeClr val="bg1"/>
                </a:solidFill>
              </a:rPr>
              <a:t>Rain et al-Moral Luck in real life</a:t>
            </a:r>
          </a:p>
        </p:txBody>
      </p:sp>
      <p:sp>
        <p:nvSpPr>
          <p:cNvPr id="3" name="Content Placeholder 2">
            <a:extLst>
              <a:ext uri="{FF2B5EF4-FFF2-40B4-BE49-F238E27FC236}">
                <a16:creationId xmlns:a16="http://schemas.microsoft.com/office/drawing/2014/main" id="{2F8665E8-F54B-779C-1F03-602F106C5879}"/>
              </a:ext>
            </a:extLst>
          </p:cNvPr>
          <p:cNvSpPr>
            <a:spLocks noGrp="1"/>
          </p:cNvSpPr>
          <p:nvPr>
            <p:ph idx="1"/>
          </p:nvPr>
        </p:nvSpPr>
        <p:spPr>
          <a:xfrm>
            <a:off x="232777" y="1053186"/>
            <a:ext cx="5238362" cy="5639572"/>
          </a:xfrm>
          <a:solidFill>
            <a:schemeClr val="tx2">
              <a:lumMod val="75000"/>
              <a:lumOff val="25000"/>
            </a:schemeClr>
          </a:solidFill>
          <a:ln>
            <a:solidFill>
              <a:schemeClr val="tx2">
                <a:lumMod val="75000"/>
                <a:lumOff val="25000"/>
              </a:schemeClr>
            </a:solidFill>
          </a:ln>
        </p:spPr>
        <p:txBody>
          <a:bodyPr vert="horz" lIns="91440" tIns="45720" rIns="91440" bIns="45720" rtlCol="0" anchor="t">
            <a:noAutofit/>
          </a:bodyPr>
          <a:lstStyle/>
          <a:p>
            <a:r>
              <a:rPr lang="en-US" sz="1800" dirty="0">
                <a:solidFill>
                  <a:schemeClr val="bg1"/>
                </a:solidFill>
              </a:rPr>
              <a:t>There are real life examples of other types of moral luck, such as constitutive moral luck</a:t>
            </a:r>
          </a:p>
          <a:p>
            <a:r>
              <a:rPr lang="en-US" sz="1800" dirty="0">
                <a:solidFill>
                  <a:schemeClr val="bg1"/>
                </a:solidFill>
              </a:rPr>
              <a:t>constitutive moral luck=when an individual social or biological make-up causes them to be predisposed to act certain ways in specific situations</a:t>
            </a:r>
          </a:p>
          <a:p>
            <a:r>
              <a:rPr lang="en-US" sz="1800" dirty="0">
                <a:solidFill>
                  <a:schemeClr val="bg1"/>
                </a:solidFill>
              </a:rPr>
              <a:t>Raine et al study on not guilty reason insanity (NGRI) murderers </a:t>
            </a:r>
          </a:p>
          <a:p>
            <a:r>
              <a:rPr lang="en-US" sz="1800" dirty="0">
                <a:solidFill>
                  <a:schemeClr val="bg1"/>
                </a:solidFill>
              </a:rPr>
              <a:t>The NGRI murderers had brain scans conducted on them</a:t>
            </a:r>
          </a:p>
          <a:p>
            <a:r>
              <a:rPr lang="en-US" sz="1800" dirty="0">
                <a:solidFill>
                  <a:schemeClr val="bg1"/>
                </a:solidFill>
              </a:rPr>
              <a:t>The results showed that the NGRI murderers had reduced activity on the left hemisphere of their amygdalae</a:t>
            </a:r>
          </a:p>
          <a:p>
            <a:r>
              <a:rPr lang="en-US" sz="1800" dirty="0">
                <a:solidFill>
                  <a:schemeClr val="bg1"/>
                </a:solidFill>
              </a:rPr>
              <a:t>The amygdala is responsible for helping individuals' control emotions, such as anger</a:t>
            </a:r>
          </a:p>
          <a:p>
            <a:r>
              <a:rPr lang="en-US" sz="1800" dirty="0">
                <a:solidFill>
                  <a:schemeClr val="bg1"/>
                </a:solidFill>
              </a:rPr>
              <a:t>The result would imply that the NGRI murderers were more likely to kill in a fit of anger, than those who have a normal amount of activity in their amygdalae</a:t>
            </a:r>
          </a:p>
          <a:p>
            <a:endParaRPr lang="en-US" sz="1300"/>
          </a:p>
          <a:p>
            <a:endParaRPr lang="en-US" sz="1300"/>
          </a:p>
          <a:p>
            <a:endParaRPr lang="en-US" sz="1300"/>
          </a:p>
          <a:p>
            <a:endParaRPr lang="en-US" sz="1300"/>
          </a:p>
        </p:txBody>
      </p:sp>
      <p:pic>
        <p:nvPicPr>
          <p:cNvPr id="4" name="Picture 3" descr="Raine AO1 AO3 - PSYCHOLOGY WIZARD">
            <a:extLst>
              <a:ext uri="{FF2B5EF4-FFF2-40B4-BE49-F238E27FC236}">
                <a16:creationId xmlns:a16="http://schemas.microsoft.com/office/drawing/2014/main" id="{930CFB91-ABDD-64D1-B06B-12606EE07EAF}"/>
              </a:ext>
            </a:extLst>
          </p:cNvPr>
          <p:cNvPicPr>
            <a:picLocks noChangeAspect="1"/>
          </p:cNvPicPr>
          <p:nvPr/>
        </p:nvPicPr>
        <p:blipFill>
          <a:blip r:embed="rId2"/>
          <a:srcRect r="2503" b="-1"/>
          <a:stretch/>
        </p:blipFill>
        <p:spPr>
          <a:xfrm>
            <a:off x="5788925" y="1674638"/>
            <a:ext cx="6170299" cy="4224808"/>
          </a:xfrm>
          <a:prstGeom prst="rect">
            <a:avLst/>
          </a:prstGeom>
        </p:spPr>
      </p:pic>
      <p:sp>
        <p:nvSpPr>
          <p:cNvPr id="6" name="Rectangle 5">
            <a:extLst>
              <a:ext uri="{FF2B5EF4-FFF2-40B4-BE49-F238E27FC236}">
                <a16:creationId xmlns:a16="http://schemas.microsoft.com/office/drawing/2014/main" id="{2F9CB2C0-81EA-E71B-02E3-13226CBDE4F0}"/>
              </a:ext>
            </a:extLst>
          </p:cNvPr>
          <p:cNvSpPr/>
          <p:nvPr/>
        </p:nvSpPr>
        <p:spPr>
          <a:xfrm>
            <a:off x="8606999" y="1680109"/>
            <a:ext cx="661605" cy="4214275"/>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08B9B822-BE2A-0DBE-B06A-943259CE835C}"/>
              </a:ext>
            </a:extLst>
          </p:cNvPr>
          <p:cNvSpPr txBox="1"/>
          <p:nvPr/>
        </p:nvSpPr>
        <p:spPr>
          <a:xfrm>
            <a:off x="5784563" y="5897454"/>
            <a:ext cx="6177418" cy="369332"/>
          </a:xfrm>
          <a:prstGeom prst="rect">
            <a:avLst/>
          </a:prstGeom>
          <a:solidFill>
            <a:schemeClr val="tx2">
              <a:lumMod val="75000"/>
              <a:lumOff val="25000"/>
            </a:schemeClr>
          </a:solidFill>
          <a:ln>
            <a:solidFill>
              <a:schemeClr val="tx2">
                <a:lumMod val="75000"/>
                <a:lumOff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rPr>
              <a:t>Positron Emission Tomography (PET) Brain Scans </a:t>
            </a:r>
          </a:p>
        </p:txBody>
      </p:sp>
    </p:spTree>
    <p:extLst>
      <p:ext uri="{BB962C8B-B14F-4D97-AF65-F5344CB8AC3E}">
        <p14:creationId xmlns:p14="http://schemas.microsoft.com/office/powerpoint/2010/main" val="3711026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C04ACE0-BE7E-2152-08B1-8F914CAD1C81}"/>
              </a:ext>
            </a:extLst>
          </p:cNvPr>
          <p:cNvSpPr/>
          <p:nvPr/>
        </p:nvSpPr>
        <p:spPr>
          <a:xfrm>
            <a:off x="-28002" y="14001"/>
            <a:ext cx="12194797" cy="6832446"/>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88DB3-94B2-9141-D836-EDD25148D3A9}"/>
              </a:ext>
            </a:extLst>
          </p:cNvPr>
          <p:cNvSpPr>
            <a:spLocks noGrp="1"/>
          </p:cNvSpPr>
          <p:nvPr>
            <p:ph type="title"/>
          </p:nvPr>
        </p:nvSpPr>
        <p:spPr>
          <a:xfrm>
            <a:off x="2852803" y="156358"/>
            <a:ext cx="6100176" cy="607074"/>
          </a:xfrm>
          <a:solidFill>
            <a:schemeClr val="tx2">
              <a:lumMod val="75000"/>
              <a:lumOff val="25000"/>
            </a:schemeClr>
          </a:solidFill>
          <a:ln>
            <a:solidFill>
              <a:schemeClr val="tx2">
                <a:lumMod val="75000"/>
                <a:lumOff val="25000"/>
              </a:schemeClr>
            </a:solidFill>
          </a:ln>
        </p:spPr>
        <p:txBody>
          <a:bodyPr>
            <a:normAutofit fontScale="90000"/>
          </a:bodyPr>
          <a:lstStyle/>
          <a:p>
            <a:r>
              <a:rPr lang="en-US" sz="4000" dirty="0">
                <a:solidFill>
                  <a:schemeClr val="bg1"/>
                </a:solidFill>
              </a:rPr>
              <a:t>Rain et al-Moral Luck in real life</a:t>
            </a:r>
          </a:p>
        </p:txBody>
      </p:sp>
      <p:sp>
        <p:nvSpPr>
          <p:cNvPr id="3" name="Content Placeholder 2">
            <a:extLst>
              <a:ext uri="{FF2B5EF4-FFF2-40B4-BE49-F238E27FC236}">
                <a16:creationId xmlns:a16="http://schemas.microsoft.com/office/drawing/2014/main" id="{2F8665E8-F54B-779C-1F03-602F106C5879}"/>
              </a:ext>
            </a:extLst>
          </p:cNvPr>
          <p:cNvSpPr>
            <a:spLocks noGrp="1"/>
          </p:cNvSpPr>
          <p:nvPr>
            <p:ph idx="1"/>
          </p:nvPr>
        </p:nvSpPr>
        <p:spPr>
          <a:xfrm>
            <a:off x="1655926" y="1019568"/>
            <a:ext cx="8488063" cy="5180131"/>
          </a:xfrm>
          <a:solidFill>
            <a:schemeClr val="tx2">
              <a:lumMod val="75000"/>
              <a:lumOff val="25000"/>
            </a:schemeClr>
          </a:solidFill>
          <a:ln>
            <a:solidFill>
              <a:schemeClr val="tx2">
                <a:lumMod val="75000"/>
                <a:lumOff val="25000"/>
              </a:schemeClr>
            </a:solidFill>
          </a:ln>
        </p:spPr>
        <p:txBody>
          <a:bodyPr vert="horz" lIns="91440" tIns="45720" rIns="91440" bIns="45720" rtlCol="0" anchor="t">
            <a:noAutofit/>
          </a:bodyPr>
          <a:lstStyle/>
          <a:p>
            <a:r>
              <a:rPr lang="en-US" sz="1800" dirty="0">
                <a:solidFill>
                  <a:schemeClr val="bg1"/>
                </a:solidFill>
              </a:rPr>
              <a:t>Constitutive moral luck could pair well with the Compatibilist account</a:t>
            </a:r>
          </a:p>
          <a:p>
            <a:r>
              <a:rPr lang="en-US" sz="1800" dirty="0">
                <a:solidFill>
                  <a:schemeClr val="bg1"/>
                </a:solidFill>
              </a:rPr>
              <a:t>If someone has a brain defect at birth, then they should not be held morally responsible for any of their actions</a:t>
            </a:r>
          </a:p>
          <a:p>
            <a:r>
              <a:rPr lang="en-US" sz="1800" dirty="0">
                <a:solidFill>
                  <a:schemeClr val="bg1"/>
                </a:solidFill>
              </a:rPr>
              <a:t>For example, if one of the NGRI murderers had a dysfunctional amygdala from birth, then they should not be held morally accountable for the murder they committed</a:t>
            </a:r>
          </a:p>
          <a:p>
            <a:r>
              <a:rPr lang="en-US" sz="1800" dirty="0">
                <a:solidFill>
                  <a:schemeClr val="bg1"/>
                </a:solidFill>
              </a:rPr>
              <a:t>However, constitutive moral luck may also cause problems for Compatibilism</a:t>
            </a:r>
          </a:p>
          <a:p>
            <a:r>
              <a:rPr lang="en-US" sz="1800" dirty="0">
                <a:solidFill>
                  <a:schemeClr val="bg1"/>
                </a:solidFill>
              </a:rPr>
              <a:t>The Compatibilist would argue that if a brain defect is only temporary, then an individual can be held morally responsible</a:t>
            </a:r>
          </a:p>
          <a:p>
            <a:r>
              <a:rPr lang="en-US" sz="1800" dirty="0">
                <a:solidFill>
                  <a:schemeClr val="bg1"/>
                </a:solidFill>
              </a:rPr>
              <a:t>For example, if one of the NGRI murderers had a dysfunctional amygdala as a result of brain damage, and this damage would likely heal over time, then this person would be held morally responsible</a:t>
            </a:r>
          </a:p>
          <a:p>
            <a:r>
              <a:rPr lang="en-US" sz="1800" dirty="0">
                <a:solidFill>
                  <a:schemeClr val="bg1"/>
                </a:solidFill>
              </a:rPr>
              <a:t>These two viewpoints seem incoherent as neither the person with the full-term defect nor short term defect</a:t>
            </a:r>
          </a:p>
          <a:p>
            <a:r>
              <a:rPr lang="en-US" sz="1800" dirty="0">
                <a:solidFill>
                  <a:schemeClr val="bg1"/>
                </a:solidFill>
              </a:rPr>
              <a:t>So how can the Compatibilist reasonably hold two different conclusions about something that is </a:t>
            </a:r>
            <a:r>
              <a:rPr lang="en-US" sz="1800" dirty="0" err="1">
                <a:solidFill>
                  <a:schemeClr val="bg1"/>
                </a:solidFill>
              </a:rPr>
              <a:t>extermely</a:t>
            </a:r>
            <a:r>
              <a:rPr lang="en-US" sz="1800" dirty="0">
                <a:solidFill>
                  <a:schemeClr val="bg1"/>
                </a:solidFill>
              </a:rPr>
              <a:t> similar and has very little differences?</a:t>
            </a:r>
          </a:p>
          <a:p>
            <a:endParaRPr lang="en-US" sz="1800" dirty="0">
              <a:solidFill>
                <a:srgbClr val="FFFFFF"/>
              </a:solidFill>
            </a:endParaRPr>
          </a:p>
          <a:p>
            <a:endParaRPr lang="en-US" sz="1800" dirty="0">
              <a:solidFill>
                <a:srgbClr val="FFFFFF"/>
              </a:solidFill>
            </a:endParaRPr>
          </a:p>
          <a:p>
            <a:endParaRPr lang="en-US" sz="1800" dirty="0">
              <a:solidFill>
                <a:srgbClr val="FFFFFF"/>
              </a:solidFill>
            </a:endParaRPr>
          </a:p>
          <a:p>
            <a:endParaRPr lang="en-US" sz="1300"/>
          </a:p>
          <a:p>
            <a:endParaRPr lang="en-US" sz="1300"/>
          </a:p>
          <a:p>
            <a:endParaRPr lang="en-US" sz="1300"/>
          </a:p>
          <a:p>
            <a:endParaRPr lang="en-US" sz="1300"/>
          </a:p>
        </p:txBody>
      </p:sp>
    </p:spTree>
    <p:extLst>
      <p:ext uri="{BB962C8B-B14F-4D97-AF65-F5344CB8AC3E}">
        <p14:creationId xmlns:p14="http://schemas.microsoft.com/office/powerpoint/2010/main" val="4159907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3AF1D1E-8E63-3EE2-1AD3-8708915AD7C5}"/>
              </a:ext>
            </a:extLst>
          </p:cNvPr>
          <p:cNvSpPr/>
          <p:nvPr/>
        </p:nvSpPr>
        <p:spPr>
          <a:xfrm>
            <a:off x="-28002" y="-14001"/>
            <a:ext cx="12250800" cy="6846447"/>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54FA3-DBF9-6F05-225E-9D82B7428568}"/>
              </a:ext>
            </a:extLst>
          </p:cNvPr>
          <p:cNvSpPr>
            <a:spLocks noGrp="1"/>
          </p:cNvSpPr>
          <p:nvPr>
            <p:ph type="title"/>
          </p:nvPr>
        </p:nvSpPr>
        <p:spPr>
          <a:xfrm>
            <a:off x="4494552" y="798832"/>
            <a:ext cx="3398521" cy="885325"/>
          </a:xfrm>
          <a:solidFill>
            <a:schemeClr val="tx2">
              <a:lumMod val="75000"/>
              <a:lumOff val="25000"/>
            </a:schemeClr>
          </a:solidFill>
          <a:ln>
            <a:solidFill>
              <a:schemeClr val="tx2">
                <a:lumMod val="75000"/>
                <a:lumOff val="25000"/>
              </a:schemeClr>
            </a:solidFill>
          </a:ln>
        </p:spPr>
        <p:txBody>
          <a:bodyPr anchor="b">
            <a:normAutofit/>
          </a:bodyPr>
          <a:lstStyle/>
          <a:p>
            <a:r>
              <a:rPr lang="en-US" sz="5400" dirty="0">
                <a:solidFill>
                  <a:schemeClr val="bg1"/>
                </a:solidFill>
              </a:rPr>
              <a:t>Conclusion</a:t>
            </a:r>
          </a:p>
        </p:txBody>
      </p:sp>
      <p:sp>
        <p:nvSpPr>
          <p:cNvPr id="3" name="Content Placeholder 2">
            <a:extLst>
              <a:ext uri="{FF2B5EF4-FFF2-40B4-BE49-F238E27FC236}">
                <a16:creationId xmlns:a16="http://schemas.microsoft.com/office/drawing/2014/main" id="{11D5D72E-A4FE-930C-66D9-AC4E39F01877}"/>
              </a:ext>
            </a:extLst>
          </p:cNvPr>
          <p:cNvSpPr>
            <a:spLocks noGrp="1"/>
          </p:cNvSpPr>
          <p:nvPr>
            <p:ph idx="1"/>
          </p:nvPr>
        </p:nvSpPr>
        <p:spPr>
          <a:xfrm>
            <a:off x="2006846" y="2104934"/>
            <a:ext cx="8383228" cy="4119172"/>
          </a:xfrm>
          <a:solidFill>
            <a:schemeClr val="tx2">
              <a:lumMod val="75000"/>
              <a:lumOff val="25000"/>
            </a:schemeClr>
          </a:solidFill>
          <a:ln>
            <a:solidFill>
              <a:schemeClr val="tx2">
                <a:lumMod val="75000"/>
                <a:lumOff val="25000"/>
              </a:schemeClr>
            </a:solidFill>
          </a:ln>
        </p:spPr>
        <p:txBody>
          <a:bodyPr vert="horz" lIns="91440" tIns="45720" rIns="91440" bIns="45720" rtlCol="0" anchor="t">
            <a:normAutofit/>
          </a:bodyPr>
          <a:lstStyle/>
          <a:p>
            <a:r>
              <a:rPr lang="en-US" sz="1500" dirty="0">
                <a:solidFill>
                  <a:schemeClr val="bg1"/>
                </a:solidFill>
              </a:rPr>
              <a:t>In conclusion, there are ways in which moral luck compliments Compatibilism, but there are many more problems that moral luck causes for Compatibilism</a:t>
            </a:r>
          </a:p>
          <a:p>
            <a:r>
              <a:rPr lang="en-US" sz="1500" dirty="0">
                <a:solidFill>
                  <a:schemeClr val="bg1"/>
                </a:solidFill>
              </a:rPr>
              <a:t>Currently there does not seem to be any obvious solutions to these problems</a:t>
            </a:r>
          </a:p>
          <a:p>
            <a:r>
              <a:rPr lang="en-US" sz="1500" dirty="0">
                <a:solidFill>
                  <a:schemeClr val="bg1"/>
                </a:solidFill>
              </a:rPr>
              <a:t>This may mean that I would have to accept the control as being true instead of moral luck, inadvertently accepting Libertarianism to be true, instead of the Compatibilist account</a:t>
            </a:r>
          </a:p>
          <a:p>
            <a:r>
              <a:rPr lang="en-US" sz="1500" dirty="0">
                <a:solidFill>
                  <a:schemeClr val="bg1"/>
                </a:solidFill>
              </a:rPr>
              <a:t>However, this seems unsatisfactory to me as having as having a full degree of free will seems illogical to me </a:t>
            </a:r>
          </a:p>
          <a:p>
            <a:r>
              <a:rPr lang="en-US" sz="1500" dirty="0">
                <a:solidFill>
                  <a:schemeClr val="bg1"/>
                </a:solidFill>
              </a:rPr>
              <a:t>When observing the world, it is possible to see that there are effects that are caused by something  outside of themselves, thus some degree of determinism must exist in  the world, rather than only free will existing</a:t>
            </a:r>
          </a:p>
          <a:p>
            <a:endParaRPr lang="en-US" sz="1500" dirty="0">
              <a:solidFill>
                <a:srgbClr val="FFFFFF"/>
              </a:solidFill>
            </a:endParaRPr>
          </a:p>
          <a:p>
            <a:endParaRPr lang="en-US" sz="1500"/>
          </a:p>
        </p:txBody>
      </p:sp>
    </p:spTree>
    <p:extLst>
      <p:ext uri="{BB962C8B-B14F-4D97-AF65-F5344CB8AC3E}">
        <p14:creationId xmlns:p14="http://schemas.microsoft.com/office/powerpoint/2010/main" val="407247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18F6C5-C7D1-AC2B-FC20-FFA05A8CA0A9}"/>
              </a:ext>
            </a:extLst>
          </p:cNvPr>
          <p:cNvSpPr/>
          <p:nvPr/>
        </p:nvSpPr>
        <p:spPr>
          <a:xfrm>
            <a:off x="-14001" y="0"/>
            <a:ext cx="12194797" cy="6860448"/>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2FB805-EEFF-4043-393B-980C49FEF0FD}"/>
              </a:ext>
            </a:extLst>
          </p:cNvPr>
          <p:cNvSpPr>
            <a:spLocks noGrp="1"/>
          </p:cNvSpPr>
          <p:nvPr>
            <p:ph type="title"/>
          </p:nvPr>
        </p:nvSpPr>
        <p:spPr>
          <a:xfrm>
            <a:off x="4446494" y="111535"/>
            <a:ext cx="3310218" cy="720139"/>
          </a:xfrm>
          <a:solidFill>
            <a:schemeClr val="tx2">
              <a:lumMod val="75000"/>
              <a:lumOff val="25000"/>
            </a:schemeClr>
          </a:solidFill>
          <a:ln>
            <a:solidFill>
              <a:schemeClr val="tx2">
                <a:lumMod val="75000"/>
                <a:lumOff val="25000"/>
              </a:schemeClr>
            </a:solidFill>
          </a:ln>
        </p:spPr>
        <p:txBody>
          <a:bodyPr/>
          <a:lstStyle/>
          <a:p>
            <a:r>
              <a:rPr lang="en-US" dirty="0"/>
              <a:t>References </a:t>
            </a:r>
          </a:p>
        </p:txBody>
      </p:sp>
      <p:sp>
        <p:nvSpPr>
          <p:cNvPr id="3" name="Content Placeholder 2">
            <a:extLst>
              <a:ext uri="{FF2B5EF4-FFF2-40B4-BE49-F238E27FC236}">
                <a16:creationId xmlns:a16="http://schemas.microsoft.com/office/drawing/2014/main" id="{204E7E56-A341-90B0-3C0C-D88ACA000804}"/>
              </a:ext>
            </a:extLst>
          </p:cNvPr>
          <p:cNvSpPr>
            <a:spLocks noGrp="1"/>
          </p:cNvSpPr>
          <p:nvPr>
            <p:ph idx="1"/>
          </p:nvPr>
        </p:nvSpPr>
        <p:spPr>
          <a:xfrm>
            <a:off x="107516" y="927927"/>
            <a:ext cx="11966530" cy="5781392"/>
          </a:xfrm>
          <a:solidFill>
            <a:schemeClr val="tx2">
              <a:lumMod val="75000"/>
              <a:lumOff val="25000"/>
            </a:schemeClr>
          </a:solidFill>
          <a:ln>
            <a:solidFill>
              <a:schemeClr val="tx2">
                <a:lumMod val="75000"/>
                <a:lumOff val="25000"/>
              </a:schemeClr>
            </a:solidFill>
          </a:ln>
        </p:spPr>
        <p:txBody>
          <a:bodyPr vert="horz" lIns="91440" tIns="45720" rIns="91440" bIns="45720" rtlCol="0" anchor="t">
            <a:noAutofit/>
          </a:bodyPr>
          <a:lstStyle/>
          <a:p>
            <a:pPr>
              <a:buNone/>
            </a:pPr>
            <a:r>
              <a:rPr lang="en-US" sz="1000" b="1" err="1">
                <a:solidFill>
                  <a:schemeClr val="bg1"/>
                </a:solidFill>
                <a:ea typeface="+mn-lt"/>
                <a:cs typeface="+mn-lt"/>
              </a:rPr>
              <a:t>CrashCourse</a:t>
            </a:r>
            <a:r>
              <a:rPr lang="en-US" sz="1000" b="1" dirty="0">
                <a:solidFill>
                  <a:schemeClr val="bg1"/>
                </a:solidFill>
                <a:ea typeface="+mn-lt"/>
                <a:cs typeface="+mn-lt"/>
              </a:rPr>
              <a:t>, </a:t>
            </a:r>
            <a:r>
              <a:rPr lang="en-US" sz="1000" b="1" i="1" dirty="0">
                <a:solidFill>
                  <a:schemeClr val="bg1"/>
                </a:solidFill>
                <a:ea typeface="+mn-lt"/>
                <a:cs typeface="+mn-lt"/>
              </a:rPr>
              <a:t>Moral Luck: Crash Course Philosophy, </a:t>
            </a:r>
            <a:r>
              <a:rPr lang="en-US" sz="1000" b="1" dirty="0">
                <a:solidFill>
                  <a:schemeClr val="bg1"/>
                </a:solidFill>
                <a:ea typeface="+mn-lt"/>
                <a:cs typeface="+mn-lt"/>
                <a:hlinkClick r:id="rId2">
                  <a:extLst>
                    <a:ext uri="{A12FA001-AC4F-418D-AE19-62706E023703}">
                      <ahyp:hlinkClr xmlns:ahyp="http://schemas.microsoft.com/office/drawing/2018/hyperlinkcolor" val="tx"/>
                    </a:ext>
                  </a:extLst>
                </a:hlinkClick>
              </a:rPr>
              <a:t>https://www.youtube.com/watch?v=DpDSPVv8lUE</a:t>
            </a:r>
            <a:r>
              <a:rPr lang="en-US" sz="1000" b="1" dirty="0">
                <a:solidFill>
                  <a:schemeClr val="bg1"/>
                </a:solidFill>
                <a:ea typeface="+mn-lt"/>
                <a:cs typeface="+mn-lt"/>
              </a:rPr>
              <a:t> </a:t>
            </a:r>
            <a:r>
              <a:rPr lang="en-US" sz="1000" b="1" err="1">
                <a:solidFill>
                  <a:schemeClr val="bg1"/>
                </a:solidFill>
                <a:ea typeface="+mn-lt"/>
                <a:cs typeface="+mn-lt"/>
              </a:rPr>
              <a:t>edn</a:t>
            </a:r>
            <a:r>
              <a:rPr lang="en-US" sz="1000" b="1" dirty="0">
                <a:solidFill>
                  <a:schemeClr val="bg1"/>
                </a:solidFill>
                <a:ea typeface="+mn-lt"/>
                <a:cs typeface="+mn-lt"/>
              </a:rPr>
              <a:t>, 2024 vols (2016) &lt;</a:t>
            </a:r>
            <a:r>
              <a:rPr lang="en-US" sz="1000" b="1" dirty="0">
                <a:solidFill>
                  <a:schemeClr val="bg1"/>
                </a:solidFill>
                <a:ea typeface="+mn-lt"/>
                <a:cs typeface="+mn-lt"/>
                <a:hlinkClick r:id="rId3">
                  <a:extLst>
                    <a:ext uri="{A12FA001-AC4F-418D-AE19-62706E023703}">
                      <ahyp:hlinkClr xmlns:ahyp="http://schemas.microsoft.com/office/drawing/2018/hyperlinkcolor" val="tx"/>
                    </a:ext>
                  </a:extLst>
                </a:hlinkClick>
              </a:rPr>
              <a:t>https://www.youtube.com/watch?v=DpDSPVv8lUE&gt;</a:t>
            </a:r>
            <a:r>
              <a:rPr lang="en-US" sz="1000" b="1" dirty="0">
                <a:solidFill>
                  <a:schemeClr val="bg1"/>
                </a:solidFill>
                <a:ea typeface="+mn-lt"/>
                <a:cs typeface="+mn-lt"/>
              </a:rPr>
              <a:t> [accessed 23rd September 2024]</a:t>
            </a:r>
            <a:endParaRPr lang="en-US" sz="1000" b="1" dirty="0">
              <a:solidFill>
                <a:schemeClr val="bg1"/>
              </a:solidFill>
            </a:endParaRPr>
          </a:p>
          <a:p>
            <a:pPr>
              <a:buNone/>
            </a:pPr>
            <a:r>
              <a:rPr lang="en-US" sz="1000" b="1" err="1">
                <a:solidFill>
                  <a:schemeClr val="bg1"/>
                </a:solidFill>
                <a:ea typeface="+mn-lt"/>
                <a:cs typeface="+mn-lt"/>
              </a:rPr>
              <a:t>Garrath</a:t>
            </a:r>
            <a:r>
              <a:rPr lang="en-US" sz="1000" b="1" dirty="0">
                <a:solidFill>
                  <a:schemeClr val="bg1"/>
                </a:solidFill>
                <a:ea typeface="+mn-lt"/>
                <a:cs typeface="+mn-lt"/>
              </a:rPr>
              <a:t>, Williams, </a:t>
            </a:r>
            <a:r>
              <a:rPr lang="en-US" sz="1000" b="1" i="1" dirty="0">
                <a:solidFill>
                  <a:schemeClr val="bg1"/>
                </a:solidFill>
                <a:ea typeface="+mn-lt"/>
                <a:cs typeface="+mn-lt"/>
              </a:rPr>
              <a:t>Kant’s Account of Reason, </a:t>
            </a:r>
            <a:r>
              <a:rPr lang="en-US" sz="1000" b="1" dirty="0">
                <a:solidFill>
                  <a:schemeClr val="bg1"/>
                </a:solidFill>
                <a:ea typeface="+mn-lt"/>
                <a:cs typeface="+mn-lt"/>
                <a:hlinkClick r:id="rId4">
                  <a:extLst>
                    <a:ext uri="{A12FA001-AC4F-418D-AE19-62706E023703}">
                      <ahyp:hlinkClr xmlns:ahyp="http://schemas.microsoft.com/office/drawing/2018/hyperlinkcolor" val="tx"/>
                    </a:ext>
                  </a:extLst>
                </a:hlinkClick>
              </a:rPr>
              <a:t>https://plato.stanford.edu/cgi-bin/encyclopedia/archinfo.cgi?entry=kant-reason</a:t>
            </a:r>
            <a:r>
              <a:rPr lang="en-US" sz="1000" b="1" dirty="0">
                <a:solidFill>
                  <a:schemeClr val="bg1"/>
                </a:solidFill>
                <a:ea typeface="+mn-lt"/>
                <a:cs typeface="+mn-lt"/>
              </a:rPr>
              <a:t> </a:t>
            </a:r>
            <a:r>
              <a:rPr lang="en-US" sz="1000" b="1" err="1">
                <a:solidFill>
                  <a:schemeClr val="bg1"/>
                </a:solidFill>
                <a:ea typeface="+mn-lt"/>
                <a:cs typeface="+mn-lt"/>
              </a:rPr>
              <a:t>edn</a:t>
            </a:r>
            <a:r>
              <a:rPr lang="en-US" sz="1000" b="1" dirty="0">
                <a:solidFill>
                  <a:schemeClr val="bg1"/>
                </a:solidFill>
                <a:ea typeface="+mn-lt"/>
                <a:cs typeface="+mn-lt"/>
              </a:rPr>
              <a:t>, 2024 vols (2024) &lt;</a:t>
            </a:r>
            <a:r>
              <a:rPr lang="en-US" sz="1000" b="1" dirty="0">
                <a:solidFill>
                  <a:schemeClr val="bg1"/>
                </a:solidFill>
                <a:ea typeface="+mn-lt"/>
                <a:cs typeface="+mn-lt"/>
                <a:hlinkClick r:id="rId5">
                  <a:extLst>
                    <a:ext uri="{A12FA001-AC4F-418D-AE19-62706E023703}">
                      <ahyp:hlinkClr xmlns:ahyp="http://schemas.microsoft.com/office/drawing/2018/hyperlinkcolor" val="tx"/>
                    </a:ext>
                  </a:extLst>
                </a:hlinkClick>
              </a:rPr>
              <a:t>https://plato.stanford.edu/cgi-bin/encyclopedia/archinfo.cgi?entry=kant-reason&gt;</a:t>
            </a:r>
            <a:r>
              <a:rPr lang="en-US" sz="1000" b="1" dirty="0">
                <a:solidFill>
                  <a:schemeClr val="bg1"/>
                </a:solidFill>
                <a:ea typeface="+mn-lt"/>
                <a:cs typeface="+mn-lt"/>
              </a:rPr>
              <a:t> [accessed 27 September 2024]</a:t>
            </a:r>
            <a:endParaRPr lang="en-US" sz="1000" b="1" dirty="0">
              <a:solidFill>
                <a:schemeClr val="bg1"/>
              </a:solidFill>
            </a:endParaRPr>
          </a:p>
          <a:p>
            <a:pPr>
              <a:buNone/>
            </a:pPr>
            <a:r>
              <a:rPr lang="en-US" sz="1000" b="1" dirty="0">
                <a:solidFill>
                  <a:schemeClr val="bg1"/>
                </a:solidFill>
                <a:ea typeface="+mn-lt"/>
                <a:cs typeface="+mn-lt"/>
              </a:rPr>
              <a:t>Latus, Andrew, </a:t>
            </a:r>
            <a:r>
              <a:rPr lang="en-US" sz="1000" b="1" i="1" dirty="0">
                <a:solidFill>
                  <a:schemeClr val="bg1"/>
                </a:solidFill>
                <a:ea typeface="+mn-lt"/>
                <a:cs typeface="+mn-lt"/>
              </a:rPr>
              <a:t>Internet Encyclopedia of Philosophy, </a:t>
            </a:r>
            <a:r>
              <a:rPr lang="en-US" sz="1000" b="1" dirty="0">
                <a:solidFill>
                  <a:schemeClr val="bg1"/>
                </a:solidFill>
                <a:ea typeface="+mn-lt"/>
                <a:cs typeface="+mn-lt"/>
                <a:hlinkClick r:id="rId6">
                  <a:extLst>
                    <a:ext uri="{A12FA001-AC4F-418D-AE19-62706E023703}">
                      <ahyp:hlinkClr xmlns:ahyp="http://schemas.microsoft.com/office/drawing/2018/hyperlinkcolor" val="tx"/>
                    </a:ext>
                  </a:extLst>
                </a:hlinkClick>
              </a:rPr>
              <a:t>https://iep.utm.edu/moralluc/</a:t>
            </a:r>
            <a:r>
              <a:rPr lang="en-US" sz="1000" b="1" dirty="0">
                <a:solidFill>
                  <a:schemeClr val="bg1"/>
                </a:solidFill>
                <a:ea typeface="+mn-lt"/>
                <a:cs typeface="+mn-lt"/>
              </a:rPr>
              <a:t> </a:t>
            </a:r>
            <a:r>
              <a:rPr lang="en-US" sz="1000" b="1" dirty="0" err="1">
                <a:solidFill>
                  <a:schemeClr val="bg1"/>
                </a:solidFill>
                <a:ea typeface="+mn-lt"/>
                <a:cs typeface="+mn-lt"/>
              </a:rPr>
              <a:t>edn</a:t>
            </a:r>
            <a:r>
              <a:rPr lang="en-US" sz="1000" b="1" dirty="0">
                <a:solidFill>
                  <a:schemeClr val="bg1"/>
                </a:solidFill>
                <a:ea typeface="+mn-lt"/>
                <a:cs typeface="+mn-lt"/>
              </a:rPr>
              <a:t>, 2024 vols (2023) &lt;</a:t>
            </a:r>
            <a:r>
              <a:rPr lang="en-US" sz="1000" b="1" dirty="0">
                <a:solidFill>
                  <a:schemeClr val="bg1"/>
                </a:solidFill>
                <a:ea typeface="+mn-lt"/>
                <a:cs typeface="+mn-lt"/>
                <a:hlinkClick r:id="rId7">
                  <a:extLst>
                    <a:ext uri="{A12FA001-AC4F-418D-AE19-62706E023703}">
                      <ahyp:hlinkClr xmlns:ahyp="http://schemas.microsoft.com/office/drawing/2018/hyperlinkcolor" val="tx"/>
                    </a:ext>
                  </a:extLst>
                </a:hlinkClick>
              </a:rPr>
              <a:t>https://iep.utm.edu/moralluc/&gt;</a:t>
            </a:r>
            <a:r>
              <a:rPr lang="en-US" sz="1000" b="1" dirty="0">
                <a:solidFill>
                  <a:schemeClr val="bg1"/>
                </a:solidFill>
                <a:ea typeface="+mn-lt"/>
                <a:cs typeface="+mn-lt"/>
              </a:rPr>
              <a:t> [accessed 23rd September 2024]</a:t>
            </a:r>
            <a:endParaRPr lang="en-US" sz="1000" b="1" dirty="0">
              <a:solidFill>
                <a:schemeClr val="bg1"/>
              </a:solidFill>
            </a:endParaRPr>
          </a:p>
          <a:p>
            <a:pPr>
              <a:buNone/>
            </a:pPr>
            <a:r>
              <a:rPr lang="en-US" sz="1000" b="1" dirty="0">
                <a:solidFill>
                  <a:schemeClr val="bg1"/>
                </a:solidFill>
                <a:ea typeface="+mn-lt"/>
                <a:cs typeface="+mn-lt"/>
              </a:rPr>
              <a:t>Nelkin, Dana K., </a:t>
            </a:r>
            <a:r>
              <a:rPr lang="en-US" sz="1000" b="1" i="1" dirty="0">
                <a:solidFill>
                  <a:schemeClr val="bg1"/>
                </a:solidFill>
                <a:ea typeface="+mn-lt"/>
                <a:cs typeface="+mn-lt"/>
              </a:rPr>
              <a:t>Moral Luck, </a:t>
            </a:r>
            <a:r>
              <a:rPr lang="en-US" sz="1000" b="1" dirty="0">
                <a:solidFill>
                  <a:schemeClr val="bg1"/>
                </a:solidFill>
                <a:ea typeface="+mn-lt"/>
                <a:cs typeface="+mn-lt"/>
                <a:hlinkClick r:id="rId8">
                  <a:extLst>
                    <a:ext uri="{A12FA001-AC4F-418D-AE19-62706E023703}">
                      <ahyp:hlinkClr xmlns:ahyp="http://schemas.microsoft.com/office/drawing/2018/hyperlinkcolor" val="tx"/>
                    </a:ext>
                  </a:extLst>
                </a:hlinkClick>
              </a:rPr>
              <a:t>https://plato.stanford.edu/entries/moral-luck/#:~:text=The%20Control%20Principle%20states%20that,different%20kinds%20of%20moral%20assessment.</a:t>
            </a:r>
            <a:r>
              <a:rPr lang="en-US" sz="1000" b="1" dirty="0">
                <a:solidFill>
                  <a:schemeClr val="bg1"/>
                </a:solidFill>
                <a:ea typeface="+mn-lt"/>
                <a:cs typeface="+mn-lt"/>
              </a:rPr>
              <a:t> </a:t>
            </a:r>
            <a:r>
              <a:rPr lang="en-US" sz="1000" b="1" err="1">
                <a:solidFill>
                  <a:schemeClr val="bg1"/>
                </a:solidFill>
                <a:ea typeface="+mn-lt"/>
                <a:cs typeface="+mn-lt"/>
              </a:rPr>
              <a:t>edn</a:t>
            </a:r>
            <a:r>
              <a:rPr lang="en-US" sz="1000" b="1" dirty="0">
                <a:solidFill>
                  <a:schemeClr val="bg1"/>
                </a:solidFill>
                <a:ea typeface="+mn-lt"/>
                <a:cs typeface="+mn-lt"/>
              </a:rPr>
              <a:t>, 2024 vols (2023) &lt;</a:t>
            </a:r>
            <a:r>
              <a:rPr lang="en-US" sz="1000" b="1" dirty="0">
                <a:solidFill>
                  <a:schemeClr val="bg1"/>
                </a:solidFill>
                <a:ea typeface="+mn-lt"/>
                <a:cs typeface="+mn-lt"/>
                <a:hlinkClick r:id="rId9">
                  <a:extLst>
                    <a:ext uri="{A12FA001-AC4F-418D-AE19-62706E023703}">
                      <ahyp:hlinkClr xmlns:ahyp="http://schemas.microsoft.com/office/drawing/2018/hyperlinkcolor" val="tx"/>
                    </a:ext>
                  </a:extLst>
                </a:hlinkClick>
              </a:rPr>
              <a:t>https://plato.stanford.edu/entries/moral-luck/#:~:text=The%20Control%20Principle%20states%20that,different%20kinds%20of%20moral%20assessment.&gt;</a:t>
            </a:r>
            <a:r>
              <a:rPr lang="en-US" sz="1000" b="1" dirty="0">
                <a:solidFill>
                  <a:schemeClr val="bg1"/>
                </a:solidFill>
                <a:ea typeface="+mn-lt"/>
                <a:cs typeface="+mn-lt"/>
              </a:rPr>
              <a:t> [accessed 23rd September 2024]</a:t>
            </a:r>
            <a:endParaRPr lang="en-US" sz="1000" b="1" dirty="0">
              <a:solidFill>
                <a:schemeClr val="bg1"/>
              </a:solidFill>
            </a:endParaRPr>
          </a:p>
          <a:p>
            <a:pPr>
              <a:buNone/>
            </a:pPr>
            <a:r>
              <a:rPr lang="en-US" sz="1000" b="1" dirty="0">
                <a:solidFill>
                  <a:schemeClr val="bg1"/>
                </a:solidFill>
                <a:ea typeface="+mn-lt"/>
                <a:cs typeface="+mn-lt"/>
              </a:rPr>
              <a:t>Richards, Norvin, </a:t>
            </a:r>
            <a:r>
              <a:rPr lang="en-US" sz="1000" b="1" i="1" dirty="0">
                <a:solidFill>
                  <a:schemeClr val="bg1"/>
                </a:solidFill>
                <a:ea typeface="+mn-lt"/>
                <a:cs typeface="+mn-lt"/>
              </a:rPr>
              <a:t>Luck and Desert</a:t>
            </a:r>
            <a:r>
              <a:rPr lang="en-US" sz="1000" b="1" dirty="0">
                <a:solidFill>
                  <a:schemeClr val="bg1"/>
                </a:solidFill>
                <a:ea typeface="+mn-lt"/>
                <a:cs typeface="+mn-lt"/>
              </a:rPr>
              <a:t> (Oxford University Press, 1986) [accessed 21st September 2024]</a:t>
            </a:r>
            <a:endParaRPr lang="en-US" sz="1000" b="1" dirty="0">
              <a:solidFill>
                <a:schemeClr val="bg1"/>
              </a:solidFill>
            </a:endParaRPr>
          </a:p>
          <a:p>
            <a:pPr>
              <a:buNone/>
            </a:pPr>
            <a:r>
              <a:rPr lang="en-US" sz="1000" b="1" dirty="0">
                <a:solidFill>
                  <a:schemeClr val="bg1"/>
                </a:solidFill>
                <a:ea typeface="+mn-lt"/>
                <a:cs typeface="+mn-lt"/>
              </a:rPr>
              <a:t>Williams, Bernard and Thomas Nagel, </a:t>
            </a:r>
            <a:r>
              <a:rPr lang="en-US" sz="1000" b="1" i="1" dirty="0">
                <a:solidFill>
                  <a:schemeClr val="bg1"/>
                </a:solidFill>
                <a:ea typeface="+mn-lt"/>
                <a:cs typeface="+mn-lt"/>
              </a:rPr>
              <a:t>Moral Luck</a:t>
            </a:r>
            <a:r>
              <a:rPr lang="en-US" sz="1000" b="1" dirty="0">
                <a:solidFill>
                  <a:schemeClr val="bg1"/>
                </a:solidFill>
                <a:ea typeface="+mn-lt"/>
                <a:cs typeface="+mn-lt"/>
              </a:rPr>
              <a:t> (Albany, New York, United States of America: Daniel Statman (Ed.), State University of New York Press, 1979) [accessed 21st September 2024]</a:t>
            </a:r>
            <a:endParaRPr lang="en-US" sz="1000" b="1" dirty="0">
              <a:solidFill>
                <a:schemeClr val="bg1"/>
              </a:solidFill>
            </a:endParaRPr>
          </a:p>
          <a:p>
            <a:pPr>
              <a:buNone/>
            </a:pPr>
            <a:r>
              <a:rPr lang="en-US" sz="1000" b="1" dirty="0">
                <a:solidFill>
                  <a:schemeClr val="bg1"/>
                </a:solidFill>
              </a:rPr>
              <a:t>Responsibility Image, </a:t>
            </a:r>
            <a:r>
              <a:rPr lang="en-US" sz="1000" b="1" dirty="0">
                <a:solidFill>
                  <a:schemeClr val="bg1"/>
                </a:solidFill>
                <a:ea typeface="+mn-lt"/>
                <a:cs typeface="+mn-lt"/>
                <a:hlinkClick r:id="rId10">
                  <a:extLst>
                    <a:ext uri="{A12FA001-AC4F-418D-AE19-62706E023703}">
                      <ahyp:hlinkClr xmlns:ahyp="http://schemas.microsoft.com/office/drawing/2018/hyperlinkcolor" val="tx"/>
                    </a:ext>
                  </a:extLst>
                </a:hlinkClick>
              </a:rPr>
              <a:t>https://www.google.com/url?sa=i&amp;url=https%3A%2F%2Fwww.linkedin.com%2Fpulse%2Ftaking-responsibility-your-actions-15-ways-cultivate-accountability&amp;psig=AOvVaw25b7Tvit-kkN5uc5EfVRiF&amp;ust=1728216273600000&amp;source=images&amp;cd=vfe&amp;opi=89978449&amp;ved=0CBQQjRxqFwoTCOiBkLmZ94gDFQAAAAAdAAAAABAE</a:t>
            </a:r>
            <a:r>
              <a:rPr lang="en-US" sz="1000" b="1" dirty="0">
                <a:solidFill>
                  <a:schemeClr val="bg1"/>
                </a:solidFill>
                <a:ea typeface="+mn-lt"/>
                <a:cs typeface="+mn-lt"/>
              </a:rPr>
              <a:t>, [accessed 4th October]</a:t>
            </a:r>
            <a:endParaRPr lang="en-US" sz="1000" b="1" dirty="0">
              <a:solidFill>
                <a:schemeClr val="bg1"/>
              </a:solidFill>
            </a:endParaRPr>
          </a:p>
          <a:p>
            <a:pPr>
              <a:buNone/>
            </a:pPr>
            <a:r>
              <a:rPr lang="en-US" sz="1000" b="1" dirty="0">
                <a:solidFill>
                  <a:schemeClr val="bg1"/>
                </a:solidFill>
              </a:rPr>
              <a:t>Justice Scales image, </a:t>
            </a:r>
            <a:r>
              <a:rPr lang="en-US" sz="1000" b="1" dirty="0">
                <a:solidFill>
                  <a:schemeClr val="bg1"/>
                </a:solidFill>
                <a:ea typeface="+mn-lt"/>
                <a:cs typeface="+mn-lt"/>
                <a:hlinkClick r:id="rId11">
                  <a:extLst>
                    <a:ext uri="{A12FA001-AC4F-418D-AE19-62706E023703}">
                      <ahyp:hlinkClr xmlns:ahyp="http://schemas.microsoft.com/office/drawing/2018/hyperlinkcolor" val="tx"/>
                    </a:ext>
                  </a:extLst>
                </a:hlinkClick>
              </a:rPr>
              <a:t>https://www.google.com/url?sa=i&amp;url=https%3A%2F%2Fwww.in-mind.org%2Farticle%2Ffairness-judgments-genuine-morality-or-disguised-egocentrism&amp;psig=AOvVaw152FXXh1Xnz97jz96Dl3mR&amp;ust=1728216675923000&amp;source=images&amp;cd=vfe&amp;opi=89978449&amp;ved=0CBQQjRxqFwoTCJiWqf2a94gDFQAAAAAdAAAAABAK</a:t>
            </a:r>
            <a:r>
              <a:rPr lang="en-US" sz="1000" b="1" dirty="0">
                <a:solidFill>
                  <a:schemeClr val="bg1"/>
                </a:solidFill>
                <a:ea typeface="+mn-lt"/>
                <a:cs typeface="+mn-lt"/>
              </a:rPr>
              <a:t>, [accessed 5th October]</a:t>
            </a:r>
          </a:p>
          <a:p>
            <a:pPr>
              <a:buNone/>
            </a:pPr>
            <a:r>
              <a:rPr lang="en-US" sz="1000" b="1" dirty="0">
                <a:solidFill>
                  <a:schemeClr val="bg1"/>
                </a:solidFill>
              </a:rPr>
              <a:t>University of Wales Trinity Saint David Logo, </a:t>
            </a:r>
            <a:r>
              <a:rPr lang="en-US" sz="1000" b="1" dirty="0">
                <a:solidFill>
                  <a:schemeClr val="bg1"/>
                </a:solidFill>
                <a:ea typeface="+mn-lt"/>
                <a:cs typeface="+mn-lt"/>
                <a:hlinkClick r:id="rId12">
                  <a:extLst>
                    <a:ext uri="{A12FA001-AC4F-418D-AE19-62706E023703}">
                      <ahyp:hlinkClr xmlns:ahyp="http://schemas.microsoft.com/office/drawing/2018/hyperlinkcolor" val="tx"/>
                    </a:ext>
                  </a:extLst>
                </a:hlinkClick>
              </a:rPr>
              <a:t>https://www.google.com/url?sa=i&amp;url=https%3A%2F%2Fwww.uwtsd.ac.uk%2Fcurrent-students&amp;psig=AOvVaw1F6DanGXoKdYa2lPk0WTal&amp;ust=1728218323134000&amp;source=images&amp;cd=vfe&amp;opi=89978449&amp;ved=0CBQQjRxqFwoTCMCH9JOh94gDFQAAAAAdAAAAABAE</a:t>
            </a:r>
            <a:r>
              <a:rPr lang="en-US" sz="1000" b="1" dirty="0">
                <a:solidFill>
                  <a:schemeClr val="bg1"/>
                </a:solidFill>
                <a:ea typeface="+mn-lt"/>
                <a:cs typeface="+mn-lt"/>
              </a:rPr>
              <a:t>, [5th October 2024]</a:t>
            </a:r>
            <a:endParaRPr lang="en-US" sz="1000" b="1" dirty="0">
              <a:solidFill>
                <a:schemeClr val="bg1"/>
              </a:solidFill>
            </a:endParaRPr>
          </a:p>
          <a:p>
            <a:pPr>
              <a:buNone/>
            </a:pPr>
            <a:r>
              <a:rPr lang="en-US" sz="1000" b="1" dirty="0">
                <a:solidFill>
                  <a:schemeClr val="bg1"/>
                </a:solidFill>
              </a:rPr>
              <a:t>Positron Emission Tomography (PET) Brain Scans image, </a:t>
            </a:r>
            <a:r>
              <a:rPr lang="en-US" sz="1000" b="1" dirty="0">
                <a:solidFill>
                  <a:schemeClr val="bg1"/>
                </a:solidFill>
                <a:ea typeface="+mn-lt"/>
                <a:cs typeface="+mn-lt"/>
                <a:hlinkClick r:id="rId13">
                  <a:extLst>
                    <a:ext uri="{A12FA001-AC4F-418D-AE19-62706E023703}">
                      <ahyp:hlinkClr xmlns:ahyp="http://schemas.microsoft.com/office/drawing/2018/hyperlinkcolor" val="tx"/>
                    </a:ext>
                  </a:extLst>
                </a:hlinkClick>
              </a:rPr>
              <a:t>https://www.google.com/url?sa=i&amp;url=https%3A%2F%2Fwww.psychologywizard.net%2Fraine-ao1-ao3.html&amp;psig=AOvVaw1vQLLyebHy18bch-yF4Pwl&amp;ust=1728224991483000&amp;source=images&amp;cd=vfe&amp;opi=89978449&amp;ved=0CBQQjRxqFwoTCOChtvm594gDFQAAAAAdAAAAABAE</a:t>
            </a:r>
            <a:r>
              <a:rPr lang="en-US" sz="1000" b="1" dirty="0">
                <a:solidFill>
                  <a:schemeClr val="bg1"/>
                </a:solidFill>
                <a:ea typeface="+mn-lt"/>
                <a:cs typeface="+mn-lt"/>
              </a:rPr>
              <a:t>, [accessed 5th October 2024]</a:t>
            </a:r>
          </a:p>
          <a:p>
            <a:pPr>
              <a:buNone/>
            </a:pPr>
            <a:r>
              <a:rPr lang="en-US" sz="1000" b="1" dirty="0">
                <a:solidFill>
                  <a:schemeClr val="bg1"/>
                </a:solidFill>
              </a:rPr>
              <a:t>Bernard Williams Image, </a:t>
            </a:r>
            <a:r>
              <a:rPr lang="en-US" sz="1000" b="1" dirty="0">
                <a:solidFill>
                  <a:schemeClr val="bg1"/>
                </a:solidFill>
                <a:ea typeface="+mn-lt"/>
                <a:cs typeface="+mn-lt"/>
                <a:hlinkClick r:id="rId14">
                  <a:extLst>
                    <a:ext uri="{A12FA001-AC4F-418D-AE19-62706E023703}">
                      <ahyp:hlinkClr xmlns:ahyp="http://schemas.microsoft.com/office/drawing/2018/hyperlinkcolor" val="tx"/>
                    </a:ext>
                  </a:extLst>
                </a:hlinkClick>
              </a:rPr>
              <a:t>https://www.google.com/search?sca_esv=6449538529ffda2f&amp;sxsrf=ADLYWIKB1ymofsoJo8WMgm6zpnBSzHNJzg:1728139910724&amp;q=bernard+williams&amp;udm=2&amp;fbs=AEQNm0Aa4sjWe7Rqy32pFwRj0UkWd8nbOJfsBGGB5IQQO6L3J_86uWOeqwdnV0yaSF-x2jon2iao6KWCaVjfn7ahz_sf9q37Zv4dbJ4TW_6SnErfFZ77vWA-JewUZjVu3roP919JJ7LB0XgUlbeu3TIUlWj0Hp1JHzwq5YPaSgTTkAC-edWrnsX-_paLirvXRRRiouDZnf1O&amp;sa=X&amp;ved=2ahUKEwj5yIDsvveIAxU3XUEAHXfTBkoQtKgLegQIDRAB&amp;biw=1536&amp;bih=730&amp;dpr=1.25#vhid=fn7gUQnfYlX0pM&amp;vssid=mosaic</a:t>
            </a:r>
            <a:r>
              <a:rPr lang="en-US" sz="1000" b="1" dirty="0">
                <a:solidFill>
                  <a:schemeClr val="bg1"/>
                </a:solidFill>
                <a:ea typeface="+mn-lt"/>
                <a:cs typeface="+mn-lt"/>
              </a:rPr>
              <a:t>, [accessed 5th October 2024]</a:t>
            </a:r>
            <a:endParaRPr lang="en-US" sz="1000" b="1" dirty="0">
              <a:solidFill>
                <a:schemeClr val="bg1"/>
              </a:solidFill>
            </a:endParaRPr>
          </a:p>
          <a:p>
            <a:pPr>
              <a:buNone/>
            </a:pPr>
            <a:endParaRPr lang="en-US" sz="1200" b="1" dirty="0"/>
          </a:p>
          <a:p>
            <a:pPr>
              <a:buNone/>
            </a:pPr>
            <a:endParaRPr lang="en-US" sz="1400" dirty="0"/>
          </a:p>
          <a:p>
            <a:pPr marL="0" indent="0">
              <a:buNone/>
            </a:pPr>
            <a:endParaRPr lang="en-US" dirty="0"/>
          </a:p>
        </p:txBody>
      </p:sp>
    </p:spTree>
    <p:extLst>
      <p:ext uri="{BB962C8B-B14F-4D97-AF65-F5344CB8AC3E}">
        <p14:creationId xmlns:p14="http://schemas.microsoft.com/office/powerpoint/2010/main" val="4004943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18F6C5-C7D1-AC2B-FC20-FFA05A8CA0A9}"/>
              </a:ext>
            </a:extLst>
          </p:cNvPr>
          <p:cNvSpPr/>
          <p:nvPr/>
        </p:nvSpPr>
        <p:spPr>
          <a:xfrm>
            <a:off x="-14001" y="0"/>
            <a:ext cx="12194797" cy="6860448"/>
          </a:xfrm>
          <a:prstGeom prst="rect">
            <a:avLst/>
          </a:prstGeom>
          <a:solidFill>
            <a:schemeClr val="bg2">
              <a:lumMod val="75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a:p>
          <a:p>
            <a:pPr algn="ctr"/>
            <a:endParaRPr lang="en-US" dirty="0"/>
          </a:p>
        </p:txBody>
      </p:sp>
      <p:sp>
        <p:nvSpPr>
          <p:cNvPr id="2" name="Title 1">
            <a:extLst>
              <a:ext uri="{FF2B5EF4-FFF2-40B4-BE49-F238E27FC236}">
                <a16:creationId xmlns:a16="http://schemas.microsoft.com/office/drawing/2014/main" id="{CB2FB805-EEFF-4043-393B-980C49FEF0FD}"/>
              </a:ext>
            </a:extLst>
          </p:cNvPr>
          <p:cNvSpPr>
            <a:spLocks noGrp="1"/>
          </p:cNvSpPr>
          <p:nvPr>
            <p:ph type="title"/>
          </p:nvPr>
        </p:nvSpPr>
        <p:spPr>
          <a:xfrm>
            <a:off x="4446494" y="111535"/>
            <a:ext cx="3310218" cy="720139"/>
          </a:xfrm>
          <a:solidFill>
            <a:schemeClr val="tx2">
              <a:lumMod val="75000"/>
              <a:lumOff val="25000"/>
            </a:schemeClr>
          </a:solidFill>
          <a:ln>
            <a:solidFill>
              <a:schemeClr val="tx2">
                <a:lumMod val="75000"/>
                <a:lumOff val="25000"/>
              </a:schemeClr>
            </a:solidFill>
          </a:ln>
        </p:spPr>
        <p:txBody>
          <a:bodyPr/>
          <a:lstStyle/>
          <a:p>
            <a:r>
              <a:rPr lang="en-US" dirty="0"/>
              <a:t>References </a:t>
            </a:r>
          </a:p>
        </p:txBody>
      </p:sp>
      <p:sp>
        <p:nvSpPr>
          <p:cNvPr id="3" name="Content Placeholder 2">
            <a:extLst>
              <a:ext uri="{FF2B5EF4-FFF2-40B4-BE49-F238E27FC236}">
                <a16:creationId xmlns:a16="http://schemas.microsoft.com/office/drawing/2014/main" id="{204E7E56-A341-90B0-3C0C-D88ACA000804}"/>
              </a:ext>
            </a:extLst>
          </p:cNvPr>
          <p:cNvSpPr>
            <a:spLocks noGrp="1"/>
          </p:cNvSpPr>
          <p:nvPr>
            <p:ph idx="1"/>
          </p:nvPr>
        </p:nvSpPr>
        <p:spPr>
          <a:xfrm>
            <a:off x="107516" y="1105379"/>
            <a:ext cx="11966530" cy="5603940"/>
          </a:xfrm>
          <a:solidFill>
            <a:schemeClr val="tx2">
              <a:lumMod val="75000"/>
              <a:lumOff val="25000"/>
            </a:schemeClr>
          </a:solidFill>
          <a:ln>
            <a:solidFill>
              <a:schemeClr val="tx2">
                <a:lumMod val="75000"/>
                <a:lumOff val="25000"/>
              </a:schemeClr>
            </a:solidFill>
          </a:ln>
        </p:spPr>
        <p:txBody>
          <a:bodyPr vert="horz" lIns="91440" tIns="45720" rIns="91440" bIns="45720" rtlCol="0" anchor="t">
            <a:noAutofit/>
          </a:bodyPr>
          <a:lstStyle/>
          <a:p>
            <a:pPr>
              <a:buNone/>
            </a:pPr>
            <a:r>
              <a:rPr lang="en-US" sz="1000" b="1" dirty="0">
                <a:solidFill>
                  <a:schemeClr val="bg1"/>
                </a:solidFill>
              </a:rPr>
              <a:t>Thomas Nagel Image, </a:t>
            </a:r>
            <a:r>
              <a:rPr lang="en-US" sz="1000" b="1" dirty="0">
                <a:solidFill>
                  <a:schemeClr val="bg1"/>
                </a:solidFill>
                <a:ea typeface="+mn-lt"/>
                <a:cs typeface="+mn-lt"/>
                <a:hlinkClick r:id="rId2">
                  <a:extLst>
                    <a:ext uri="{A12FA001-AC4F-418D-AE19-62706E023703}">
                      <ahyp:hlinkClr xmlns:ahyp="http://schemas.microsoft.com/office/drawing/2018/hyperlinkcolor" val="tx"/>
                    </a:ext>
                  </a:extLst>
                </a:hlinkClick>
              </a:rPr>
              <a:t>https://www.google.com/url?sa=i&amp;url=https%3A%2F%2Fits.law.nyu.edu%2Ffacultyprofiles%2Findex.cfm%3Ffuseaction%3Dprofile.biography%26personid%3D20156&amp;psig=AOvVaw2hzTVs_S5eDx52AHrUTKP3&amp;ust=1728226288908000&amp;source=images&amp;cd=vfe&amp;opi=89978449&amp;ved=0CBQQjRxqFwoTCKDvzOG-94gDFQAAAAAdAAAAABAJ</a:t>
            </a:r>
            <a:r>
              <a:rPr lang="en-US" sz="1000" b="1" dirty="0">
                <a:solidFill>
                  <a:schemeClr val="bg1"/>
                </a:solidFill>
                <a:ea typeface="+mn-lt"/>
                <a:cs typeface="+mn-lt"/>
              </a:rPr>
              <a:t>, [accessed 5th October 2024]</a:t>
            </a:r>
          </a:p>
          <a:p>
            <a:pPr>
              <a:buNone/>
            </a:pPr>
            <a:r>
              <a:rPr lang="en-US" sz="1000" b="1" dirty="0">
                <a:solidFill>
                  <a:schemeClr val="bg1"/>
                </a:solidFill>
              </a:rPr>
              <a:t>Question Mark Image, </a:t>
            </a:r>
            <a:r>
              <a:rPr lang="en-US" sz="1000" b="1" dirty="0">
                <a:solidFill>
                  <a:schemeClr val="bg1"/>
                </a:solidFill>
                <a:ea typeface="+mn-lt"/>
                <a:cs typeface="+mn-lt"/>
                <a:hlinkClick r:id="rId3">
                  <a:extLst>
                    <a:ext uri="{A12FA001-AC4F-418D-AE19-62706E023703}">
                      <ahyp:hlinkClr xmlns:ahyp="http://schemas.microsoft.com/office/drawing/2018/hyperlinkcolor" val="tx"/>
                    </a:ext>
                  </a:extLst>
                </a:hlinkClick>
              </a:rPr>
              <a:t>https://www.google.com/url?sa=i&amp;url=https%3A%2F%2Femojis.wiki%2Fquestion-mark%2F&amp;psig=AOvVaw30aaYaA3LeQalVwW3Nb6tB&amp;ust=1728227358035000&amp;source=images&amp;cd=vfe&amp;opi=89978449&amp;ved=0CBQQjRxqFwoTCNDupuDC94gDFQAAAAAdAAAAABAe</a:t>
            </a:r>
            <a:r>
              <a:rPr lang="en-US" sz="1000" b="1" dirty="0">
                <a:solidFill>
                  <a:schemeClr val="bg1"/>
                </a:solidFill>
                <a:ea typeface="+mn-lt"/>
                <a:cs typeface="+mn-lt"/>
              </a:rPr>
              <a:t>, [</a:t>
            </a:r>
            <a:r>
              <a:rPr lang="en-US" sz="1000" b="1" err="1">
                <a:solidFill>
                  <a:schemeClr val="bg1"/>
                </a:solidFill>
                <a:ea typeface="+mn-lt"/>
                <a:cs typeface="+mn-lt"/>
              </a:rPr>
              <a:t>acessed</a:t>
            </a:r>
            <a:r>
              <a:rPr lang="en-US" sz="1000" b="1" dirty="0">
                <a:solidFill>
                  <a:schemeClr val="bg1"/>
                </a:solidFill>
                <a:ea typeface="+mn-lt"/>
                <a:cs typeface="+mn-lt"/>
              </a:rPr>
              <a:t> 5th October 2024]</a:t>
            </a:r>
            <a:endParaRPr lang="en-US" sz="1000" b="1" dirty="0">
              <a:solidFill>
                <a:schemeClr val="bg1"/>
              </a:solidFill>
            </a:endParaRPr>
          </a:p>
          <a:p>
            <a:pPr>
              <a:buNone/>
            </a:pPr>
            <a:r>
              <a:rPr lang="en-US" sz="1000" b="1" err="1">
                <a:solidFill>
                  <a:schemeClr val="bg1"/>
                </a:solidFill>
                <a:ea typeface="+mn-lt"/>
                <a:cs typeface="+mn-lt"/>
              </a:rPr>
              <a:t>CrashCourse</a:t>
            </a:r>
            <a:r>
              <a:rPr lang="en-US" sz="1000" b="1" dirty="0">
                <a:solidFill>
                  <a:schemeClr val="bg1"/>
                </a:solidFill>
                <a:ea typeface="+mn-lt"/>
                <a:cs typeface="+mn-lt"/>
              </a:rPr>
              <a:t>, </a:t>
            </a:r>
            <a:r>
              <a:rPr lang="en-US" sz="1000" b="1" i="1" dirty="0">
                <a:solidFill>
                  <a:schemeClr val="bg1"/>
                </a:solidFill>
                <a:ea typeface="+mn-lt"/>
                <a:cs typeface="+mn-lt"/>
              </a:rPr>
              <a:t>Compatibilism: Crash Course Philosophy, </a:t>
            </a:r>
            <a:r>
              <a:rPr lang="en-US" sz="1000" b="1" dirty="0">
                <a:solidFill>
                  <a:schemeClr val="bg1"/>
                </a:solidFill>
                <a:ea typeface="+mn-lt"/>
                <a:cs typeface="+mn-lt"/>
                <a:hlinkClick r:id="rId4">
                  <a:extLst>
                    <a:ext uri="{A12FA001-AC4F-418D-AE19-62706E023703}">
                      <ahyp:hlinkClr xmlns:ahyp="http://schemas.microsoft.com/office/drawing/2018/hyperlinkcolor" val="tx"/>
                    </a:ext>
                  </a:extLst>
                </a:hlinkClick>
              </a:rPr>
              <a:t>https://www.youtube.com/watch?v=KETTtiprINU</a:t>
            </a:r>
            <a:r>
              <a:rPr lang="en-US" sz="1000" b="1" dirty="0">
                <a:solidFill>
                  <a:schemeClr val="bg1"/>
                </a:solidFill>
                <a:ea typeface="+mn-lt"/>
                <a:cs typeface="+mn-lt"/>
              </a:rPr>
              <a:t> </a:t>
            </a:r>
            <a:r>
              <a:rPr lang="en-US" sz="1000" b="1" err="1">
                <a:solidFill>
                  <a:schemeClr val="bg1"/>
                </a:solidFill>
                <a:ea typeface="+mn-lt"/>
                <a:cs typeface="+mn-lt"/>
              </a:rPr>
              <a:t>edn</a:t>
            </a:r>
            <a:r>
              <a:rPr lang="en-US" sz="1000" b="1" dirty="0">
                <a:solidFill>
                  <a:schemeClr val="bg1"/>
                </a:solidFill>
                <a:ea typeface="+mn-lt"/>
                <a:cs typeface="+mn-lt"/>
              </a:rPr>
              <a:t>, 2024 vols (2016a) &lt;</a:t>
            </a:r>
            <a:r>
              <a:rPr lang="en-US" sz="1000" b="1" dirty="0">
                <a:solidFill>
                  <a:schemeClr val="bg1"/>
                </a:solidFill>
                <a:ea typeface="+mn-lt"/>
                <a:cs typeface="+mn-lt"/>
                <a:hlinkClick r:id="rId5">
                  <a:extLst>
                    <a:ext uri="{A12FA001-AC4F-418D-AE19-62706E023703}">
                      <ahyp:hlinkClr xmlns:ahyp="http://schemas.microsoft.com/office/drawing/2018/hyperlinkcolor" val="tx"/>
                    </a:ext>
                  </a:extLst>
                </a:hlinkClick>
              </a:rPr>
              <a:t>https://www.youtube.com/watch?v=KETTtiprINU&gt;</a:t>
            </a:r>
            <a:r>
              <a:rPr lang="en-US" sz="1000" b="1" dirty="0">
                <a:solidFill>
                  <a:schemeClr val="bg1"/>
                </a:solidFill>
                <a:ea typeface="+mn-lt"/>
                <a:cs typeface="+mn-lt"/>
              </a:rPr>
              <a:t> [accessed 23rd September 2024]</a:t>
            </a:r>
            <a:endParaRPr lang="en-US" sz="1000" b="1" dirty="0">
              <a:solidFill>
                <a:schemeClr val="bg1"/>
              </a:solidFill>
            </a:endParaRPr>
          </a:p>
          <a:p>
            <a:pPr>
              <a:buNone/>
            </a:pPr>
            <a:r>
              <a:rPr lang="en-US" sz="1000" b="1" err="1">
                <a:solidFill>
                  <a:schemeClr val="bg1"/>
                </a:solidFill>
                <a:ea typeface="+mn-lt"/>
                <a:cs typeface="+mn-lt"/>
              </a:rPr>
              <a:t>ChrashCourse</a:t>
            </a:r>
            <a:r>
              <a:rPr lang="en-US" sz="1000" b="1" i="1" dirty="0">
                <a:solidFill>
                  <a:schemeClr val="bg1"/>
                </a:solidFill>
                <a:ea typeface="+mn-lt"/>
                <a:cs typeface="+mn-lt"/>
              </a:rPr>
              <a:t>, Determinism Vs Free Will: Crash Course Philosophy , </a:t>
            </a:r>
            <a:r>
              <a:rPr lang="en-US" sz="1000" b="1" dirty="0">
                <a:solidFill>
                  <a:schemeClr val="bg1"/>
                </a:solidFill>
                <a:ea typeface="+mn-lt"/>
                <a:cs typeface="+mn-lt"/>
                <a:hlinkClick r:id="rId6">
                  <a:extLst>
                    <a:ext uri="{A12FA001-AC4F-418D-AE19-62706E023703}">
                      <ahyp:hlinkClr xmlns:ahyp="http://schemas.microsoft.com/office/drawing/2018/hyperlinkcolor" val="tx"/>
                    </a:ext>
                  </a:extLst>
                </a:hlinkClick>
              </a:rPr>
              <a:t>https://www.youtube.com/watch?v=vCGtkDzELAI</a:t>
            </a:r>
            <a:r>
              <a:rPr lang="en-US" sz="1000" b="1" dirty="0">
                <a:solidFill>
                  <a:schemeClr val="bg1"/>
                </a:solidFill>
                <a:ea typeface="+mn-lt"/>
                <a:cs typeface="+mn-lt"/>
              </a:rPr>
              <a:t> </a:t>
            </a:r>
            <a:r>
              <a:rPr lang="en-US" sz="1000" b="1" err="1">
                <a:solidFill>
                  <a:schemeClr val="bg1"/>
                </a:solidFill>
                <a:ea typeface="+mn-lt"/>
                <a:cs typeface="+mn-lt"/>
              </a:rPr>
              <a:t>edn</a:t>
            </a:r>
            <a:r>
              <a:rPr lang="en-US" sz="1000" b="1" dirty="0">
                <a:solidFill>
                  <a:schemeClr val="bg1"/>
                </a:solidFill>
                <a:ea typeface="+mn-lt"/>
                <a:cs typeface="+mn-lt"/>
              </a:rPr>
              <a:t>, 2024 vols (2016b) &lt;</a:t>
            </a:r>
            <a:r>
              <a:rPr lang="en-US" sz="1000" b="1" dirty="0">
                <a:solidFill>
                  <a:schemeClr val="bg1"/>
                </a:solidFill>
                <a:ea typeface="+mn-lt"/>
                <a:cs typeface="+mn-lt"/>
                <a:hlinkClick r:id="rId7">
                  <a:extLst>
                    <a:ext uri="{A12FA001-AC4F-418D-AE19-62706E023703}">
                      <ahyp:hlinkClr xmlns:ahyp="http://schemas.microsoft.com/office/drawing/2018/hyperlinkcolor" val="tx"/>
                    </a:ext>
                  </a:extLst>
                </a:hlinkClick>
              </a:rPr>
              <a:t>https://www.youtube.com/watch?v=vCGtkDzELAI&gt;</a:t>
            </a:r>
            <a:r>
              <a:rPr lang="en-US" sz="1000" b="1" dirty="0">
                <a:solidFill>
                  <a:schemeClr val="bg1"/>
                </a:solidFill>
                <a:ea typeface="+mn-lt"/>
                <a:cs typeface="+mn-lt"/>
              </a:rPr>
              <a:t> [accessed 23rd September 2024</a:t>
            </a:r>
            <a:r>
              <a:rPr lang="en-US" sz="1000" dirty="0">
                <a:solidFill>
                  <a:schemeClr val="bg1"/>
                </a:solidFill>
                <a:ea typeface="+mn-lt"/>
                <a:cs typeface="+mn-lt"/>
              </a:rPr>
              <a:t>]</a:t>
            </a:r>
            <a:endParaRPr lang="en-US" sz="1000" dirty="0">
              <a:solidFill>
                <a:schemeClr val="bg1"/>
              </a:solidFill>
            </a:endParaRPr>
          </a:p>
          <a:p>
            <a:pPr>
              <a:buNone/>
            </a:pPr>
            <a:r>
              <a:rPr lang="en-US" sz="1000" b="1" dirty="0">
                <a:solidFill>
                  <a:schemeClr val="bg1"/>
                </a:solidFill>
                <a:ea typeface="+mn-lt"/>
                <a:cs typeface="+mn-lt"/>
              </a:rPr>
              <a:t>Palmer, David, </a:t>
            </a:r>
            <a:r>
              <a:rPr lang="en-US" sz="1000" b="1" i="1" dirty="0">
                <a:solidFill>
                  <a:schemeClr val="bg1"/>
                </a:solidFill>
                <a:ea typeface="+mn-lt"/>
                <a:cs typeface="+mn-lt"/>
              </a:rPr>
              <a:t>Libertarian Free Will: Contemporary Debates</a:t>
            </a:r>
            <a:r>
              <a:rPr lang="en-US" sz="1000" b="1" dirty="0">
                <a:solidFill>
                  <a:schemeClr val="bg1"/>
                </a:solidFill>
                <a:ea typeface="+mn-lt"/>
                <a:cs typeface="+mn-lt"/>
              </a:rPr>
              <a:t> (Oxford University Press, 2024) [accessed 9th October 2024]</a:t>
            </a:r>
            <a:endParaRPr lang="en-US" sz="1000" b="1" dirty="0">
              <a:solidFill>
                <a:schemeClr val="bg1"/>
              </a:solidFill>
            </a:endParaRPr>
          </a:p>
          <a:p>
            <a:pPr>
              <a:buNone/>
            </a:pPr>
            <a:endParaRPr lang="en-US" sz="1400" dirty="0"/>
          </a:p>
          <a:p>
            <a:pPr marL="0" indent="0">
              <a:buNone/>
            </a:pPr>
            <a:endParaRPr lang="en-US" dirty="0"/>
          </a:p>
        </p:txBody>
      </p:sp>
    </p:spTree>
    <p:extLst>
      <p:ext uri="{BB962C8B-B14F-4D97-AF65-F5344CB8AC3E}">
        <p14:creationId xmlns:p14="http://schemas.microsoft.com/office/powerpoint/2010/main" val="18878236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Analysis Of The Problem Of Moral Luck From A Compatibilist Perspective</vt:lpstr>
      <vt:lpstr>Moral Responsibility, The Control Principle And Libertarianism</vt:lpstr>
      <vt:lpstr>The Control Principle And Fairness</vt:lpstr>
      <vt:lpstr>Resultant Moral Luck</vt:lpstr>
      <vt:lpstr>Resultant Moral Luck</vt:lpstr>
      <vt:lpstr>The Epistemic Argument </vt:lpstr>
      <vt:lpstr>Rain et al-Moral Luck in real life</vt:lpstr>
      <vt:lpstr>Rain et al-Moral Luck in real life</vt:lpstr>
      <vt:lpstr>Conclusion</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1561</cp:revision>
  <dcterms:created xsi:type="dcterms:W3CDTF">2024-09-23T13:20:24Z</dcterms:created>
  <dcterms:modified xsi:type="dcterms:W3CDTF">2024-10-09T14:01:14Z</dcterms:modified>
</cp:coreProperties>
</file>