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256" r:id="rId5"/>
    <p:sldId id="273" r:id="rId6"/>
    <p:sldId id="388" r:id="rId7"/>
    <p:sldId id="340" r:id="rId8"/>
    <p:sldId id="292" r:id="rId9"/>
    <p:sldId id="341" r:id="rId10"/>
    <p:sldId id="313" r:id="rId11"/>
    <p:sldId id="394" r:id="rId12"/>
    <p:sldId id="312" r:id="rId13"/>
    <p:sldId id="301" r:id="rId14"/>
    <p:sldId id="294" r:id="rId15"/>
    <p:sldId id="293" r:id="rId16"/>
    <p:sldId id="324" r:id="rId17"/>
    <p:sldId id="390" r:id="rId18"/>
    <p:sldId id="297" r:id="rId19"/>
    <p:sldId id="337" r:id="rId20"/>
    <p:sldId id="338" r:id="rId21"/>
    <p:sldId id="339" r:id="rId22"/>
    <p:sldId id="389" r:id="rId23"/>
    <p:sldId id="326" r:id="rId24"/>
    <p:sldId id="298" r:id="rId25"/>
    <p:sldId id="376" r:id="rId26"/>
    <p:sldId id="377" r:id="rId27"/>
    <p:sldId id="378" r:id="rId28"/>
    <p:sldId id="379" r:id="rId29"/>
    <p:sldId id="380" r:id="rId30"/>
    <p:sldId id="381" r:id="rId31"/>
    <p:sldId id="382" r:id="rId32"/>
    <p:sldId id="383" r:id="rId33"/>
    <p:sldId id="384" r:id="rId34"/>
    <p:sldId id="396" r:id="rId35"/>
    <p:sldId id="395" r:id="rId36"/>
    <p:sldId id="385" r:id="rId37"/>
    <p:sldId id="392" r:id="rId38"/>
    <p:sldId id="391" r:id="rId39"/>
    <p:sldId id="386" r:id="rId40"/>
    <p:sldId id="387" r:id="rId41"/>
    <p:sldId id="331" r:id="rId42"/>
    <p:sldId id="332" r:id="rId43"/>
    <p:sldId id="333" r:id="rId44"/>
    <p:sldId id="334" r:id="rId45"/>
    <p:sldId id="335" r:id="rId46"/>
    <p:sldId id="336" r:id="rId47"/>
    <p:sldId id="307" r:id="rId48"/>
    <p:sldId id="314" r:id="rId4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8" autoAdjust="0"/>
    <p:restoredTop sz="75827" autoAdjust="0"/>
  </p:normalViewPr>
  <p:slideViewPr>
    <p:cSldViewPr>
      <p:cViewPr varScale="1">
        <p:scale>
          <a:sx n="88" d="100"/>
          <a:sy n="88" d="100"/>
        </p:scale>
        <p:origin x="2280" y="90"/>
      </p:cViewPr>
      <p:guideLst>
        <p:guide orient="horz" pos="2160"/>
        <p:guide pos="2880"/>
      </p:guideLst>
    </p:cSldViewPr>
  </p:slideViewPr>
  <p:outlineViewPr>
    <p:cViewPr>
      <p:scale>
        <a:sx n="33" d="100"/>
        <a:sy n="33" d="100"/>
      </p:scale>
      <p:origin x="0" y="20322"/>
    </p:cViewPr>
  </p:outlineViewPr>
  <p:notesTextViewPr>
    <p:cViewPr>
      <p:scale>
        <a:sx n="1" d="1"/>
        <a:sy n="1" d="1"/>
      </p:scale>
      <p:origin x="0" y="0"/>
    </p:cViewPr>
  </p:notesTextViewPr>
  <p:sorterViewPr>
    <p:cViewPr>
      <p:scale>
        <a:sx n="100" d="100"/>
        <a:sy n="100" d="100"/>
      </p:scale>
      <p:origin x="0" y="240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9A0703-621E-43D9-92E8-2CD447C76C6E}" type="doc">
      <dgm:prSet loTypeId="urn:microsoft.com/office/officeart/2005/8/layout/hProcess9" loCatId="process" qsTypeId="urn:microsoft.com/office/officeart/2005/8/quickstyle/simple1" qsCatId="simple" csTypeId="urn:microsoft.com/office/officeart/2005/8/colors/accent1_2" csCatId="accent1" phldr="1"/>
      <dgm:spPr/>
    </dgm:pt>
    <dgm:pt modelId="{05506398-549F-48D7-AAC6-A97202FFA73C}">
      <dgm:prSet phldrT="[Text]"/>
      <dgm:spPr/>
      <dgm:t>
        <a:bodyPr/>
        <a:lstStyle/>
        <a:p>
          <a:r>
            <a:rPr lang="en-GB" dirty="0"/>
            <a:t>Set goal</a:t>
          </a:r>
        </a:p>
      </dgm:t>
    </dgm:pt>
    <dgm:pt modelId="{9D452856-AA3F-4E22-A878-CA8EF12B3620}" type="parTrans" cxnId="{2C8CA79F-5389-486B-AA06-24CF736DA76C}">
      <dgm:prSet/>
      <dgm:spPr/>
    </dgm:pt>
    <dgm:pt modelId="{AFFA9FC0-3726-4860-B27D-E4CFEEF533F4}" type="sibTrans" cxnId="{2C8CA79F-5389-486B-AA06-24CF736DA76C}">
      <dgm:prSet/>
      <dgm:spPr/>
    </dgm:pt>
    <dgm:pt modelId="{98F9E6E3-35CA-4C58-BAE0-1DB25BA078B9}">
      <dgm:prSet phldrT="[Text]"/>
      <dgm:spPr/>
      <dgm:t>
        <a:bodyPr/>
        <a:lstStyle/>
        <a:p>
          <a:r>
            <a:rPr lang="en-GB" dirty="0"/>
            <a:t>Identify driving forces</a:t>
          </a:r>
        </a:p>
      </dgm:t>
    </dgm:pt>
    <dgm:pt modelId="{946FDEE6-D59A-4F62-8BE4-CA3E5AF2F8A3}" type="parTrans" cxnId="{2412496E-8E59-4176-AEF9-8633AE9A8756}">
      <dgm:prSet/>
      <dgm:spPr/>
    </dgm:pt>
    <dgm:pt modelId="{74910BB9-82F3-4AEC-A81D-5C8FA661FF32}" type="sibTrans" cxnId="{2412496E-8E59-4176-AEF9-8633AE9A8756}">
      <dgm:prSet/>
      <dgm:spPr/>
    </dgm:pt>
    <dgm:pt modelId="{5A653C2E-C9BC-4F0A-8811-8B62EDDB0CC0}">
      <dgm:prSet phldrT="[Text]"/>
      <dgm:spPr/>
      <dgm:t>
        <a:bodyPr/>
        <a:lstStyle/>
        <a:p>
          <a:r>
            <a:rPr lang="en-GB" dirty="0"/>
            <a:t>Identify restraining forces</a:t>
          </a:r>
        </a:p>
      </dgm:t>
    </dgm:pt>
    <dgm:pt modelId="{D27316BD-0B5A-4F3F-911F-9EEBBE91C300}" type="parTrans" cxnId="{F6485320-F7E5-4759-B2D3-C4D05851910A}">
      <dgm:prSet/>
      <dgm:spPr/>
    </dgm:pt>
    <dgm:pt modelId="{3CDB1EE5-FC0B-49D5-857E-BDDE2987DE96}" type="sibTrans" cxnId="{F6485320-F7E5-4759-B2D3-C4D05851910A}">
      <dgm:prSet/>
      <dgm:spPr/>
    </dgm:pt>
    <dgm:pt modelId="{5DB5556D-DE87-41CA-ACB6-0F1E0D5DC738}">
      <dgm:prSet/>
      <dgm:spPr/>
      <dgm:t>
        <a:bodyPr/>
        <a:lstStyle/>
        <a:p>
          <a:r>
            <a:rPr lang="en-GB" dirty="0"/>
            <a:t>Assess the forces</a:t>
          </a:r>
        </a:p>
      </dgm:t>
    </dgm:pt>
    <dgm:pt modelId="{6379ADDA-00DF-4E9A-B48B-95C10D184171}" type="parTrans" cxnId="{8B4C0A5A-A77D-42C7-A496-8A2052273971}">
      <dgm:prSet/>
      <dgm:spPr/>
    </dgm:pt>
    <dgm:pt modelId="{B121B80D-235F-42F2-B3A5-D89EB47DBDB4}" type="sibTrans" cxnId="{8B4C0A5A-A77D-42C7-A496-8A2052273971}">
      <dgm:prSet/>
      <dgm:spPr/>
    </dgm:pt>
    <dgm:pt modelId="{7748A2B3-4940-4694-A236-ABA83CF399F0}">
      <dgm:prSet/>
      <dgm:spPr/>
      <dgm:t>
        <a:bodyPr/>
        <a:lstStyle/>
        <a:p>
          <a:r>
            <a:rPr lang="en-GB" dirty="0"/>
            <a:t>Decide on strategy</a:t>
          </a:r>
        </a:p>
      </dgm:t>
    </dgm:pt>
    <dgm:pt modelId="{8A6FAA61-6E57-481B-86F7-B3C0A51F4628}" type="parTrans" cxnId="{CA0DB16C-113E-4674-82EF-2255228BE98B}">
      <dgm:prSet/>
      <dgm:spPr/>
    </dgm:pt>
    <dgm:pt modelId="{29787014-8BA0-4869-A842-59A21702879E}" type="sibTrans" cxnId="{CA0DB16C-113E-4674-82EF-2255228BE98B}">
      <dgm:prSet/>
      <dgm:spPr/>
    </dgm:pt>
    <dgm:pt modelId="{A4A68674-F653-424B-9E03-2C64E626A9E9}">
      <dgm:prSet/>
      <dgm:spPr/>
      <dgm:t>
        <a:bodyPr/>
        <a:lstStyle/>
        <a:p>
          <a:r>
            <a:rPr lang="en-GB" dirty="0"/>
            <a:t>Action plan</a:t>
          </a:r>
        </a:p>
      </dgm:t>
    </dgm:pt>
    <dgm:pt modelId="{02CFFD3B-411B-467F-A13A-DEC710A0B44B}" type="parTrans" cxnId="{00E9EFF5-B534-49B9-A7AE-BA2CF26CCCB4}">
      <dgm:prSet/>
      <dgm:spPr/>
    </dgm:pt>
    <dgm:pt modelId="{FB318E8F-049B-4D19-BE81-6A5778D737F8}" type="sibTrans" cxnId="{00E9EFF5-B534-49B9-A7AE-BA2CF26CCCB4}">
      <dgm:prSet/>
      <dgm:spPr/>
    </dgm:pt>
    <dgm:pt modelId="{6D285AE2-D572-4451-BEB1-1F04A0615E1C}" type="pres">
      <dgm:prSet presAssocID="{949A0703-621E-43D9-92E8-2CD447C76C6E}" presName="CompostProcess" presStyleCnt="0">
        <dgm:presLayoutVars>
          <dgm:dir/>
          <dgm:resizeHandles val="exact"/>
        </dgm:presLayoutVars>
      </dgm:prSet>
      <dgm:spPr/>
    </dgm:pt>
    <dgm:pt modelId="{2A09CC74-3AE7-47BE-BE9C-524F1C3EEB84}" type="pres">
      <dgm:prSet presAssocID="{949A0703-621E-43D9-92E8-2CD447C76C6E}" presName="arrow" presStyleLbl="bgShp" presStyleIdx="0" presStyleCnt="1"/>
      <dgm:spPr/>
    </dgm:pt>
    <dgm:pt modelId="{9FDA3AB6-C912-4D99-BA1A-D93D85DC0C39}" type="pres">
      <dgm:prSet presAssocID="{949A0703-621E-43D9-92E8-2CD447C76C6E}" presName="linearProcess" presStyleCnt="0"/>
      <dgm:spPr/>
    </dgm:pt>
    <dgm:pt modelId="{6308591E-5C81-4883-84B7-061B03B938B1}" type="pres">
      <dgm:prSet presAssocID="{05506398-549F-48D7-AAC6-A97202FFA73C}" presName="textNode" presStyleLbl="node1" presStyleIdx="0" presStyleCnt="6">
        <dgm:presLayoutVars>
          <dgm:bulletEnabled val="1"/>
        </dgm:presLayoutVars>
      </dgm:prSet>
      <dgm:spPr/>
      <dgm:t>
        <a:bodyPr/>
        <a:lstStyle/>
        <a:p>
          <a:endParaRPr lang="en-GB"/>
        </a:p>
      </dgm:t>
    </dgm:pt>
    <dgm:pt modelId="{BDAFC58B-3D7C-42C6-8DFD-7095F859D176}" type="pres">
      <dgm:prSet presAssocID="{AFFA9FC0-3726-4860-B27D-E4CFEEF533F4}" presName="sibTrans" presStyleCnt="0"/>
      <dgm:spPr/>
    </dgm:pt>
    <dgm:pt modelId="{29A018C6-F7E6-41CC-BB9A-693648489566}" type="pres">
      <dgm:prSet presAssocID="{98F9E6E3-35CA-4C58-BAE0-1DB25BA078B9}" presName="textNode" presStyleLbl="node1" presStyleIdx="1" presStyleCnt="6">
        <dgm:presLayoutVars>
          <dgm:bulletEnabled val="1"/>
        </dgm:presLayoutVars>
      </dgm:prSet>
      <dgm:spPr/>
      <dgm:t>
        <a:bodyPr/>
        <a:lstStyle/>
        <a:p>
          <a:endParaRPr lang="en-GB"/>
        </a:p>
      </dgm:t>
    </dgm:pt>
    <dgm:pt modelId="{F3B09025-4C63-4D5C-9C92-3FDCD03DD901}" type="pres">
      <dgm:prSet presAssocID="{74910BB9-82F3-4AEC-A81D-5C8FA661FF32}" presName="sibTrans" presStyleCnt="0"/>
      <dgm:spPr/>
    </dgm:pt>
    <dgm:pt modelId="{A97269DD-67B3-43D7-89D7-5EA49AD307DF}" type="pres">
      <dgm:prSet presAssocID="{5A653C2E-C9BC-4F0A-8811-8B62EDDB0CC0}" presName="textNode" presStyleLbl="node1" presStyleIdx="2" presStyleCnt="6">
        <dgm:presLayoutVars>
          <dgm:bulletEnabled val="1"/>
        </dgm:presLayoutVars>
      </dgm:prSet>
      <dgm:spPr/>
      <dgm:t>
        <a:bodyPr/>
        <a:lstStyle/>
        <a:p>
          <a:endParaRPr lang="en-GB"/>
        </a:p>
      </dgm:t>
    </dgm:pt>
    <dgm:pt modelId="{903FC29B-C5AC-4022-A83C-918216E69F37}" type="pres">
      <dgm:prSet presAssocID="{3CDB1EE5-FC0B-49D5-857E-BDDE2987DE96}" presName="sibTrans" presStyleCnt="0"/>
      <dgm:spPr/>
    </dgm:pt>
    <dgm:pt modelId="{140866A1-52DD-45BC-85E4-22E64C56B612}" type="pres">
      <dgm:prSet presAssocID="{5DB5556D-DE87-41CA-ACB6-0F1E0D5DC738}" presName="textNode" presStyleLbl="node1" presStyleIdx="3" presStyleCnt="6">
        <dgm:presLayoutVars>
          <dgm:bulletEnabled val="1"/>
        </dgm:presLayoutVars>
      </dgm:prSet>
      <dgm:spPr/>
      <dgm:t>
        <a:bodyPr/>
        <a:lstStyle/>
        <a:p>
          <a:endParaRPr lang="en-GB"/>
        </a:p>
      </dgm:t>
    </dgm:pt>
    <dgm:pt modelId="{B0460117-241E-4574-86CB-48DECD7867FD}" type="pres">
      <dgm:prSet presAssocID="{B121B80D-235F-42F2-B3A5-D89EB47DBDB4}" presName="sibTrans" presStyleCnt="0"/>
      <dgm:spPr/>
    </dgm:pt>
    <dgm:pt modelId="{F8F2D451-06CA-4BE2-BC7B-B3B53EFE28AE}" type="pres">
      <dgm:prSet presAssocID="{7748A2B3-4940-4694-A236-ABA83CF399F0}" presName="textNode" presStyleLbl="node1" presStyleIdx="4" presStyleCnt="6">
        <dgm:presLayoutVars>
          <dgm:bulletEnabled val="1"/>
        </dgm:presLayoutVars>
      </dgm:prSet>
      <dgm:spPr/>
      <dgm:t>
        <a:bodyPr/>
        <a:lstStyle/>
        <a:p>
          <a:endParaRPr lang="en-GB"/>
        </a:p>
      </dgm:t>
    </dgm:pt>
    <dgm:pt modelId="{4F66E8AE-1FA0-4D66-A536-02050EFE9213}" type="pres">
      <dgm:prSet presAssocID="{29787014-8BA0-4869-A842-59A21702879E}" presName="sibTrans" presStyleCnt="0"/>
      <dgm:spPr/>
    </dgm:pt>
    <dgm:pt modelId="{D8230507-AB81-48AF-A2AA-5B2E6A537713}" type="pres">
      <dgm:prSet presAssocID="{A4A68674-F653-424B-9E03-2C64E626A9E9}" presName="textNode" presStyleLbl="node1" presStyleIdx="5" presStyleCnt="6">
        <dgm:presLayoutVars>
          <dgm:bulletEnabled val="1"/>
        </dgm:presLayoutVars>
      </dgm:prSet>
      <dgm:spPr/>
      <dgm:t>
        <a:bodyPr/>
        <a:lstStyle/>
        <a:p>
          <a:endParaRPr lang="en-GB"/>
        </a:p>
      </dgm:t>
    </dgm:pt>
  </dgm:ptLst>
  <dgm:cxnLst>
    <dgm:cxn modelId="{86215E10-C8C1-4386-A73F-54B2DE207292}" type="presOf" srcId="{98F9E6E3-35CA-4C58-BAE0-1DB25BA078B9}" destId="{29A018C6-F7E6-41CC-BB9A-693648489566}" srcOrd="0" destOrd="0" presId="urn:microsoft.com/office/officeart/2005/8/layout/hProcess9"/>
    <dgm:cxn modelId="{2412496E-8E59-4176-AEF9-8633AE9A8756}" srcId="{949A0703-621E-43D9-92E8-2CD447C76C6E}" destId="{98F9E6E3-35CA-4C58-BAE0-1DB25BA078B9}" srcOrd="1" destOrd="0" parTransId="{946FDEE6-D59A-4F62-8BE4-CA3E5AF2F8A3}" sibTransId="{74910BB9-82F3-4AEC-A81D-5C8FA661FF32}"/>
    <dgm:cxn modelId="{00E9EFF5-B534-49B9-A7AE-BA2CF26CCCB4}" srcId="{949A0703-621E-43D9-92E8-2CD447C76C6E}" destId="{A4A68674-F653-424B-9E03-2C64E626A9E9}" srcOrd="5" destOrd="0" parTransId="{02CFFD3B-411B-467F-A13A-DEC710A0B44B}" sibTransId="{FB318E8F-049B-4D19-BE81-6A5778D737F8}"/>
    <dgm:cxn modelId="{65917FC2-2A50-4EB7-B947-F5066700CD48}" type="presOf" srcId="{7748A2B3-4940-4694-A236-ABA83CF399F0}" destId="{F8F2D451-06CA-4BE2-BC7B-B3B53EFE28AE}" srcOrd="0" destOrd="0" presId="urn:microsoft.com/office/officeart/2005/8/layout/hProcess9"/>
    <dgm:cxn modelId="{E57ADF7F-BBD4-436F-836C-AD3CEC9C28B3}" type="presOf" srcId="{949A0703-621E-43D9-92E8-2CD447C76C6E}" destId="{6D285AE2-D572-4451-BEB1-1F04A0615E1C}" srcOrd="0" destOrd="0" presId="urn:microsoft.com/office/officeart/2005/8/layout/hProcess9"/>
    <dgm:cxn modelId="{9C74DDB4-5AF5-46FD-BBA3-156069CEED93}" type="presOf" srcId="{05506398-549F-48D7-AAC6-A97202FFA73C}" destId="{6308591E-5C81-4883-84B7-061B03B938B1}" srcOrd="0" destOrd="0" presId="urn:microsoft.com/office/officeart/2005/8/layout/hProcess9"/>
    <dgm:cxn modelId="{EF7A281E-70FC-40B3-B106-5B5A562F9D57}" type="presOf" srcId="{A4A68674-F653-424B-9E03-2C64E626A9E9}" destId="{D8230507-AB81-48AF-A2AA-5B2E6A537713}" srcOrd="0" destOrd="0" presId="urn:microsoft.com/office/officeart/2005/8/layout/hProcess9"/>
    <dgm:cxn modelId="{2C8CA79F-5389-486B-AA06-24CF736DA76C}" srcId="{949A0703-621E-43D9-92E8-2CD447C76C6E}" destId="{05506398-549F-48D7-AAC6-A97202FFA73C}" srcOrd="0" destOrd="0" parTransId="{9D452856-AA3F-4E22-A878-CA8EF12B3620}" sibTransId="{AFFA9FC0-3726-4860-B27D-E4CFEEF533F4}"/>
    <dgm:cxn modelId="{F6485320-F7E5-4759-B2D3-C4D05851910A}" srcId="{949A0703-621E-43D9-92E8-2CD447C76C6E}" destId="{5A653C2E-C9BC-4F0A-8811-8B62EDDB0CC0}" srcOrd="2" destOrd="0" parTransId="{D27316BD-0B5A-4F3F-911F-9EEBBE91C300}" sibTransId="{3CDB1EE5-FC0B-49D5-857E-BDDE2987DE96}"/>
    <dgm:cxn modelId="{654D5C4A-AB71-43E1-80AE-8A06DF9C8B94}" type="presOf" srcId="{5DB5556D-DE87-41CA-ACB6-0F1E0D5DC738}" destId="{140866A1-52DD-45BC-85E4-22E64C56B612}" srcOrd="0" destOrd="0" presId="urn:microsoft.com/office/officeart/2005/8/layout/hProcess9"/>
    <dgm:cxn modelId="{8B4C0A5A-A77D-42C7-A496-8A2052273971}" srcId="{949A0703-621E-43D9-92E8-2CD447C76C6E}" destId="{5DB5556D-DE87-41CA-ACB6-0F1E0D5DC738}" srcOrd="3" destOrd="0" parTransId="{6379ADDA-00DF-4E9A-B48B-95C10D184171}" sibTransId="{B121B80D-235F-42F2-B3A5-D89EB47DBDB4}"/>
    <dgm:cxn modelId="{CA0DB16C-113E-4674-82EF-2255228BE98B}" srcId="{949A0703-621E-43D9-92E8-2CD447C76C6E}" destId="{7748A2B3-4940-4694-A236-ABA83CF399F0}" srcOrd="4" destOrd="0" parTransId="{8A6FAA61-6E57-481B-86F7-B3C0A51F4628}" sibTransId="{29787014-8BA0-4869-A842-59A21702879E}"/>
    <dgm:cxn modelId="{15FECD4C-5605-45CE-A4DD-A4FD8A4BE316}" type="presOf" srcId="{5A653C2E-C9BC-4F0A-8811-8B62EDDB0CC0}" destId="{A97269DD-67B3-43D7-89D7-5EA49AD307DF}" srcOrd="0" destOrd="0" presId="urn:microsoft.com/office/officeart/2005/8/layout/hProcess9"/>
    <dgm:cxn modelId="{19E91441-A289-487B-A4A0-C12D532412A1}" type="presParOf" srcId="{6D285AE2-D572-4451-BEB1-1F04A0615E1C}" destId="{2A09CC74-3AE7-47BE-BE9C-524F1C3EEB84}" srcOrd="0" destOrd="0" presId="urn:microsoft.com/office/officeart/2005/8/layout/hProcess9"/>
    <dgm:cxn modelId="{8E6ABBF3-3843-4BB9-9D80-E775970BB3E5}" type="presParOf" srcId="{6D285AE2-D572-4451-BEB1-1F04A0615E1C}" destId="{9FDA3AB6-C912-4D99-BA1A-D93D85DC0C39}" srcOrd="1" destOrd="0" presId="urn:microsoft.com/office/officeart/2005/8/layout/hProcess9"/>
    <dgm:cxn modelId="{391F3D4B-492C-4DD8-8F37-D90311EB6C2C}" type="presParOf" srcId="{9FDA3AB6-C912-4D99-BA1A-D93D85DC0C39}" destId="{6308591E-5C81-4883-84B7-061B03B938B1}" srcOrd="0" destOrd="0" presId="urn:microsoft.com/office/officeart/2005/8/layout/hProcess9"/>
    <dgm:cxn modelId="{695C770B-4208-4A66-8E31-F2790EEFE4D4}" type="presParOf" srcId="{9FDA3AB6-C912-4D99-BA1A-D93D85DC0C39}" destId="{BDAFC58B-3D7C-42C6-8DFD-7095F859D176}" srcOrd="1" destOrd="0" presId="urn:microsoft.com/office/officeart/2005/8/layout/hProcess9"/>
    <dgm:cxn modelId="{DE3DBC77-5A34-4956-A83D-90990FD42A97}" type="presParOf" srcId="{9FDA3AB6-C912-4D99-BA1A-D93D85DC0C39}" destId="{29A018C6-F7E6-41CC-BB9A-693648489566}" srcOrd="2" destOrd="0" presId="urn:microsoft.com/office/officeart/2005/8/layout/hProcess9"/>
    <dgm:cxn modelId="{0F24279E-B5AD-40BD-BDC5-4056F791B240}" type="presParOf" srcId="{9FDA3AB6-C912-4D99-BA1A-D93D85DC0C39}" destId="{F3B09025-4C63-4D5C-9C92-3FDCD03DD901}" srcOrd="3" destOrd="0" presId="urn:microsoft.com/office/officeart/2005/8/layout/hProcess9"/>
    <dgm:cxn modelId="{9A61FF21-12EA-473E-B7D3-793898B4F078}" type="presParOf" srcId="{9FDA3AB6-C912-4D99-BA1A-D93D85DC0C39}" destId="{A97269DD-67B3-43D7-89D7-5EA49AD307DF}" srcOrd="4" destOrd="0" presId="urn:microsoft.com/office/officeart/2005/8/layout/hProcess9"/>
    <dgm:cxn modelId="{7721A293-E424-48F1-A83F-D75D6CF512A4}" type="presParOf" srcId="{9FDA3AB6-C912-4D99-BA1A-D93D85DC0C39}" destId="{903FC29B-C5AC-4022-A83C-918216E69F37}" srcOrd="5" destOrd="0" presId="urn:microsoft.com/office/officeart/2005/8/layout/hProcess9"/>
    <dgm:cxn modelId="{DD711316-2830-4634-9A4E-DE5F8FBD687B}" type="presParOf" srcId="{9FDA3AB6-C912-4D99-BA1A-D93D85DC0C39}" destId="{140866A1-52DD-45BC-85E4-22E64C56B612}" srcOrd="6" destOrd="0" presId="urn:microsoft.com/office/officeart/2005/8/layout/hProcess9"/>
    <dgm:cxn modelId="{E181D6C8-433D-405B-B5CE-21B108A72D91}" type="presParOf" srcId="{9FDA3AB6-C912-4D99-BA1A-D93D85DC0C39}" destId="{B0460117-241E-4574-86CB-48DECD7867FD}" srcOrd="7" destOrd="0" presId="urn:microsoft.com/office/officeart/2005/8/layout/hProcess9"/>
    <dgm:cxn modelId="{037C7494-46B2-4A17-8D1A-034B8598B659}" type="presParOf" srcId="{9FDA3AB6-C912-4D99-BA1A-D93D85DC0C39}" destId="{F8F2D451-06CA-4BE2-BC7B-B3B53EFE28AE}" srcOrd="8" destOrd="0" presId="urn:microsoft.com/office/officeart/2005/8/layout/hProcess9"/>
    <dgm:cxn modelId="{D9F909A2-8A27-4318-8A05-B7E9759F3343}" type="presParOf" srcId="{9FDA3AB6-C912-4D99-BA1A-D93D85DC0C39}" destId="{4F66E8AE-1FA0-4D66-A536-02050EFE9213}" srcOrd="9" destOrd="0" presId="urn:microsoft.com/office/officeart/2005/8/layout/hProcess9"/>
    <dgm:cxn modelId="{5905DCEA-C90F-40DC-B8FA-9CBF070F95C6}" type="presParOf" srcId="{9FDA3AB6-C912-4D99-BA1A-D93D85DC0C39}" destId="{D8230507-AB81-48AF-A2AA-5B2E6A537713}"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15/03/2017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9D44921-E21F-469C-B572-1972D12A186B}" type="datetimeFigureOut">
              <a:rPr lang="en-GB" smtClean="0"/>
              <a:t>15/03/2017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FCE6F6B-12D8-412C-8F7B-00D622C9B485}" type="slidenum">
              <a:rPr lang="en-GB" smtClean="0"/>
              <a:t>‹#›</a:t>
            </a:fld>
            <a:endParaRPr lang="en-GB"/>
          </a:p>
        </p:txBody>
      </p:sp>
    </p:spTree>
    <p:extLst>
      <p:ext uri="{BB962C8B-B14F-4D97-AF65-F5344CB8AC3E}">
        <p14:creationId xmlns:p14="http://schemas.microsoft.com/office/powerpoint/2010/main" val="89706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65A5537A-690B-4396-AD75-0BAEDD8DFB95}" type="slidenum">
              <a:rPr lang="en-GB" altLang="en-US" smtClean="0"/>
              <a:pPr eaLnBrk="1" hangingPunct="1"/>
              <a:t>5</a:t>
            </a:fld>
            <a:endParaRPr lang="en-GB"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Planned Change (Kotter, 1995)</a:t>
            </a:r>
          </a:p>
          <a:p>
            <a:pPr eaLnBrk="1" hangingPunct="1"/>
            <a:r>
              <a:rPr lang="en-GB" altLang="en-US"/>
              <a:t>Emergent change (burns, 2000)</a:t>
            </a:r>
          </a:p>
          <a:p>
            <a:pPr eaLnBrk="1" hangingPunct="1"/>
            <a:endParaRPr lang="en-GB" altLang="en-US"/>
          </a:p>
        </p:txBody>
      </p:sp>
    </p:spTree>
    <p:extLst>
      <p:ext uri="{BB962C8B-B14F-4D97-AF65-F5344CB8AC3E}">
        <p14:creationId xmlns:p14="http://schemas.microsoft.com/office/powerpoint/2010/main" val="72551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852D89-2DC5-4267-878E-574AE6E86ACF}" type="slidenum">
              <a:rPr lang="en-US" altLang="en-US"/>
              <a:pPr/>
              <a:t>7</a:t>
            </a:fld>
            <a:endParaRPr lang="en-US" altLang="en-US"/>
          </a:p>
        </p:txBody>
      </p:sp>
      <p:sp>
        <p:nvSpPr>
          <p:cNvPr id="230402" name="Rectangle 2"/>
          <p:cNvSpPr>
            <a:spLocks noGrp="1" noRot="1" noChangeAspect="1" noChangeArrowheads="1" noTextEdit="1"/>
          </p:cNvSpPr>
          <p:nvPr>
            <p:ph type="sldImg"/>
          </p:nvPr>
        </p:nvSpPr>
        <p:spPr>
          <a:xfrm>
            <a:off x="903288" y="763588"/>
            <a:ext cx="4975225" cy="3732212"/>
          </a:xfrm>
          <a:ln/>
        </p:spPr>
      </p:sp>
      <p:sp>
        <p:nvSpPr>
          <p:cNvPr id="230403" name="Rectangle 3"/>
          <p:cNvSpPr>
            <a:spLocks noGrp="1" noChangeArrowheads="1"/>
          </p:cNvSpPr>
          <p:nvPr>
            <p:ph type="body" idx="1"/>
          </p:nvPr>
        </p:nvSpPr>
        <p:spPr>
          <a:xfrm>
            <a:off x="914225" y="4723771"/>
            <a:ext cx="4953491" cy="4496284"/>
          </a:xfrm>
        </p:spPr>
        <p:txBody>
          <a:bodyPr/>
          <a:lstStyle/>
          <a:p>
            <a:r>
              <a:rPr lang="en-GB" altLang="en-US" dirty="0"/>
              <a:t>A method for analysing the external environment of an organisation is the PEST analysis (Lynch) so you spot when you need to make changes and can plan</a:t>
            </a:r>
          </a:p>
          <a:p>
            <a:r>
              <a:rPr lang="en-GB" altLang="en-US" b="1" dirty="0"/>
              <a:t>Learning Point</a:t>
            </a:r>
          </a:p>
          <a:p>
            <a:r>
              <a:rPr lang="en-GB" altLang="en-US" b="1" dirty="0"/>
              <a:t>Helps them to understand the reasoning behind change themselves as Managers and then in being able to explain it to their teams.</a:t>
            </a:r>
          </a:p>
          <a:p>
            <a:r>
              <a:rPr lang="en-GB" altLang="en-US" u="sng" dirty="0"/>
              <a:t>Exercise – </a:t>
            </a:r>
            <a:r>
              <a:rPr lang="en-GB" altLang="en-US" u="none" dirty="0"/>
              <a:t>20</a:t>
            </a:r>
            <a:r>
              <a:rPr lang="en-GB" altLang="en-US" dirty="0"/>
              <a:t> mins and then discuss</a:t>
            </a:r>
          </a:p>
          <a:p>
            <a:r>
              <a:rPr lang="en-GB" altLang="en-US" dirty="0"/>
              <a:t>Carry out PESTLE analysis of an</a:t>
            </a:r>
            <a:r>
              <a:rPr lang="en-GB" altLang="en-US" baseline="0" dirty="0"/>
              <a:t> SME in your groups. Write it down on flipchart paper and present it back to the class. </a:t>
            </a:r>
            <a:endParaRPr lang="en-GB" altLang="en-US" dirty="0"/>
          </a:p>
        </p:txBody>
      </p:sp>
    </p:spTree>
    <p:extLst>
      <p:ext uri="{BB962C8B-B14F-4D97-AF65-F5344CB8AC3E}">
        <p14:creationId xmlns:p14="http://schemas.microsoft.com/office/powerpoint/2010/main" val="2672948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put into three categories – transformational, strategic and operational.</a:t>
            </a:r>
          </a:p>
          <a:p>
            <a:r>
              <a:rPr lang="en-GB" dirty="0"/>
              <a:t>Transformational – fundamental and comprehensive changes in structures, processes and behaviours which have a dramatic effect on the way the organisation functions.</a:t>
            </a:r>
          </a:p>
          <a:p>
            <a:r>
              <a:rPr lang="en-GB" dirty="0"/>
              <a:t>Strategic – broad, long-term change. It is about moving to a future state which has been defined in terms of strategic vision and scope. </a:t>
            </a:r>
          </a:p>
          <a:p>
            <a:r>
              <a:rPr lang="en-GB" dirty="0"/>
              <a:t>Operational – new systems, procedures, structures, technology which will have an immediate effect on working arrangements. </a:t>
            </a:r>
          </a:p>
        </p:txBody>
      </p:sp>
      <p:sp>
        <p:nvSpPr>
          <p:cNvPr id="4" name="Slide Number Placeholder 3"/>
          <p:cNvSpPr>
            <a:spLocks noGrp="1"/>
          </p:cNvSpPr>
          <p:nvPr>
            <p:ph type="sldNum" sz="quarter" idx="10"/>
          </p:nvPr>
        </p:nvSpPr>
        <p:spPr/>
        <p:txBody>
          <a:bodyPr/>
          <a:lstStyle/>
          <a:p>
            <a:fld id="{BFCE6F6B-12D8-412C-8F7B-00D622C9B485}" type="slidenum">
              <a:rPr lang="en-GB" smtClean="0"/>
              <a:t>10</a:t>
            </a:fld>
            <a:endParaRPr lang="en-GB"/>
          </a:p>
        </p:txBody>
      </p:sp>
    </p:spTree>
    <p:extLst>
      <p:ext uri="{BB962C8B-B14F-4D97-AF65-F5344CB8AC3E}">
        <p14:creationId xmlns:p14="http://schemas.microsoft.com/office/powerpoint/2010/main" val="451256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AE36A61-6439-4BA1-8575-03591A960629}" type="slidenum">
              <a:rPr lang="en-US" altLang="en-US"/>
              <a:pPr/>
              <a:t>13</a:t>
            </a:fld>
            <a:endParaRPr lang="en-US" altLang="en-US"/>
          </a:p>
        </p:txBody>
      </p:sp>
      <p:sp>
        <p:nvSpPr>
          <p:cNvPr id="250882" name="Rectangle 2"/>
          <p:cNvSpPr>
            <a:spLocks noGrp="1" noRot="1" noChangeAspect="1" noChangeArrowheads="1" noTextEdit="1"/>
          </p:cNvSpPr>
          <p:nvPr>
            <p:ph type="sldImg"/>
          </p:nvPr>
        </p:nvSpPr>
        <p:spPr>
          <a:xfrm>
            <a:off x="919163" y="744538"/>
            <a:ext cx="4962525" cy="3722687"/>
          </a:xfrm>
          <a:ln/>
        </p:spPr>
      </p:sp>
      <p:sp>
        <p:nvSpPr>
          <p:cNvPr id="250883"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286653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1451194-B605-46B6-A80A-4F22F28CAA24}" type="slidenum">
              <a:rPr lang="en-US" altLang="en-US"/>
              <a:pPr/>
              <a:t>20</a:t>
            </a:fld>
            <a:endParaRPr lang="en-US" altLang="en-US"/>
          </a:p>
        </p:txBody>
      </p:sp>
      <p:sp>
        <p:nvSpPr>
          <p:cNvPr id="259074" name="Rectangle 2"/>
          <p:cNvSpPr>
            <a:spLocks noGrp="1" noRot="1" noChangeAspect="1" noChangeArrowheads="1" noTextEdit="1"/>
          </p:cNvSpPr>
          <p:nvPr>
            <p:ph type="sldImg"/>
          </p:nvPr>
        </p:nvSpPr>
        <p:spPr>
          <a:xfrm>
            <a:off x="919163" y="744538"/>
            <a:ext cx="4962525" cy="3722687"/>
          </a:xfrm>
          <a:ln/>
        </p:spPr>
      </p:sp>
      <p:sp>
        <p:nvSpPr>
          <p:cNvPr id="259075" name="Rectangle 3"/>
          <p:cNvSpPr>
            <a:spLocks noGrp="1" noChangeArrowheads="1"/>
          </p:cNvSpPr>
          <p:nvPr>
            <p:ph type="body" idx="1"/>
          </p:nvPr>
        </p:nvSpPr>
        <p:spPr>
          <a:xfrm>
            <a:off x="679768" y="4715153"/>
            <a:ext cx="5438140" cy="4466987"/>
          </a:xfrm>
        </p:spPr>
        <p:txBody>
          <a:bodyPr/>
          <a:lstStyle/>
          <a:p>
            <a:r>
              <a:rPr lang="en-GB" altLang="en-US" dirty="0"/>
              <a:t>In pairs – discuss</a:t>
            </a:r>
            <a:r>
              <a:rPr lang="en-GB" altLang="en-US" baseline="0" dirty="0"/>
              <a:t> for 10 minutes. </a:t>
            </a:r>
            <a:endParaRPr lang="en-GB" altLang="en-US" dirty="0"/>
          </a:p>
        </p:txBody>
      </p:sp>
    </p:spTree>
    <p:extLst>
      <p:ext uri="{BB962C8B-B14F-4D97-AF65-F5344CB8AC3E}">
        <p14:creationId xmlns:p14="http://schemas.microsoft.com/office/powerpoint/2010/main" val="1034281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8CFCE72-6774-416D-B724-13FAB32F90A2}" type="slidenum">
              <a:rPr lang="en-US" altLang="en-US"/>
              <a:pPr/>
              <a:t>22</a:t>
            </a:fld>
            <a:endParaRPr lang="en-US" altLang="en-US"/>
          </a:p>
        </p:txBody>
      </p:sp>
      <p:sp>
        <p:nvSpPr>
          <p:cNvPr id="265218" name="Rectangle 2"/>
          <p:cNvSpPr>
            <a:spLocks noGrp="1" noRot="1" noChangeAspect="1" noChangeArrowheads="1" noTextEdit="1"/>
          </p:cNvSpPr>
          <p:nvPr>
            <p:ph type="sldImg"/>
          </p:nvPr>
        </p:nvSpPr>
        <p:spPr>
          <a:xfrm>
            <a:off x="903288" y="763588"/>
            <a:ext cx="4975225" cy="3732212"/>
          </a:xfrm>
          <a:ln/>
        </p:spPr>
      </p:sp>
      <p:sp>
        <p:nvSpPr>
          <p:cNvPr id="265219" name="Rectangle 3"/>
          <p:cNvSpPr>
            <a:spLocks noGrp="1" noChangeArrowheads="1"/>
          </p:cNvSpPr>
          <p:nvPr>
            <p:ph type="body" idx="1"/>
          </p:nvPr>
        </p:nvSpPr>
        <p:spPr>
          <a:xfrm>
            <a:off x="914225" y="4723771"/>
            <a:ext cx="4953491" cy="4496284"/>
          </a:xfrm>
        </p:spPr>
        <p:txBody>
          <a:bodyPr/>
          <a:lstStyle/>
          <a:p>
            <a:r>
              <a:rPr lang="en-GB" altLang="en-US" b="1" dirty="0"/>
              <a:t>Way of understanding the different types of reaction you may get from your staff and how to manage it…</a:t>
            </a:r>
          </a:p>
          <a:p>
            <a:r>
              <a:rPr lang="en-GB" altLang="en-US" dirty="0"/>
              <a:t>Get the group as a whole to discuss:</a:t>
            </a:r>
          </a:p>
          <a:p>
            <a:pPr>
              <a:buFontTx/>
              <a:buChar char="•"/>
            </a:pPr>
            <a:r>
              <a:rPr lang="en-GB" altLang="en-US" dirty="0"/>
              <a:t>What the reason is? Most important thing is to get to the bottom of why they are behaving the way they are</a:t>
            </a:r>
          </a:p>
          <a:p>
            <a:pPr>
              <a:buFontTx/>
              <a:buChar char="•"/>
            </a:pPr>
            <a:r>
              <a:rPr lang="en-GB" altLang="en-US" dirty="0"/>
              <a:t>How can they manage individuals stuck in the box?</a:t>
            </a:r>
          </a:p>
          <a:p>
            <a:r>
              <a:rPr lang="en-GB" altLang="en-US" u="sng" dirty="0"/>
              <a:t>Bystanders</a:t>
            </a:r>
          </a:p>
          <a:p>
            <a:r>
              <a:rPr lang="en-GB" altLang="en-US" dirty="0"/>
              <a:t>Encourage participation and give them recognition</a:t>
            </a:r>
          </a:p>
          <a:p>
            <a:r>
              <a:rPr lang="en-GB" altLang="en-US" u="sng" dirty="0"/>
              <a:t>Traditionalists</a:t>
            </a:r>
          </a:p>
          <a:p>
            <a:r>
              <a:rPr lang="en-GB" altLang="en-US" dirty="0"/>
              <a:t>Need security and loyalty</a:t>
            </a:r>
          </a:p>
          <a:p>
            <a:r>
              <a:rPr lang="en-GB" altLang="en-US" u="sng" dirty="0"/>
              <a:t>Resistors</a:t>
            </a:r>
          </a:p>
          <a:p>
            <a:r>
              <a:rPr lang="en-GB" altLang="en-US" dirty="0"/>
              <a:t>Need power and position – may want to give them a project </a:t>
            </a:r>
          </a:p>
          <a:p>
            <a:endParaRPr lang="en-GB" altLang="en-US" dirty="0"/>
          </a:p>
          <a:p>
            <a:r>
              <a:rPr lang="en-GB" altLang="en-US" dirty="0"/>
              <a:t>Obviously in an ideal world we want all our staff to be the change agents. </a:t>
            </a:r>
          </a:p>
          <a:p>
            <a:pPr>
              <a:buFontTx/>
              <a:buChar char="•"/>
            </a:pPr>
            <a:r>
              <a:rPr lang="en-GB" altLang="en-US" dirty="0"/>
              <a:t>Reassurance</a:t>
            </a:r>
          </a:p>
          <a:p>
            <a:pPr>
              <a:buFontTx/>
              <a:buChar char="•"/>
            </a:pPr>
            <a:r>
              <a:rPr lang="en-GB" altLang="en-US" dirty="0"/>
              <a:t>Communication</a:t>
            </a:r>
          </a:p>
          <a:p>
            <a:pPr>
              <a:buFontTx/>
              <a:buChar char="•"/>
            </a:pPr>
            <a:r>
              <a:rPr lang="en-GB" altLang="en-US" dirty="0"/>
              <a:t>Remind of the reason why</a:t>
            </a:r>
          </a:p>
          <a:p>
            <a:pPr>
              <a:buFontTx/>
              <a:buChar char="•"/>
            </a:pPr>
            <a:r>
              <a:rPr lang="en-GB" altLang="en-US" dirty="0"/>
              <a:t>Remind of the benefits</a:t>
            </a:r>
          </a:p>
          <a:p>
            <a:pPr>
              <a:buFontTx/>
              <a:buChar char="•"/>
            </a:pPr>
            <a:r>
              <a:rPr lang="en-GB" altLang="en-US" dirty="0"/>
              <a:t>Regular updates on how the changes are going</a:t>
            </a:r>
          </a:p>
          <a:p>
            <a:pPr>
              <a:buFontTx/>
              <a:buChar char="•"/>
            </a:pPr>
            <a:r>
              <a:rPr lang="en-GB" altLang="en-US" dirty="0"/>
              <a:t>Monitor how they are feeling</a:t>
            </a:r>
          </a:p>
        </p:txBody>
      </p:sp>
    </p:spTree>
    <p:extLst>
      <p:ext uri="{BB962C8B-B14F-4D97-AF65-F5344CB8AC3E}">
        <p14:creationId xmlns:p14="http://schemas.microsoft.com/office/powerpoint/2010/main" val="2257120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AF38D5B-37AD-4887-A517-7E060D51ED3A}" type="slidenum">
              <a:rPr lang="en-US" altLang="en-US"/>
              <a:pPr/>
              <a:t>23</a:t>
            </a:fld>
            <a:endParaRPr lang="en-US" altLang="en-US"/>
          </a:p>
        </p:txBody>
      </p:sp>
      <p:sp>
        <p:nvSpPr>
          <p:cNvPr id="267266" name="Rectangle 2"/>
          <p:cNvSpPr>
            <a:spLocks noGrp="1" noRot="1" noChangeAspect="1" noChangeArrowheads="1" noTextEdit="1"/>
          </p:cNvSpPr>
          <p:nvPr>
            <p:ph type="sldImg"/>
          </p:nvPr>
        </p:nvSpPr>
        <p:spPr>
          <a:xfrm>
            <a:off x="903288" y="763588"/>
            <a:ext cx="4975225" cy="3732212"/>
          </a:xfrm>
          <a:ln/>
        </p:spPr>
      </p:sp>
      <p:sp>
        <p:nvSpPr>
          <p:cNvPr id="267267" name="Rectangle 3"/>
          <p:cNvSpPr>
            <a:spLocks noGrp="1" noChangeArrowheads="1"/>
          </p:cNvSpPr>
          <p:nvPr>
            <p:ph type="body" idx="1"/>
          </p:nvPr>
        </p:nvSpPr>
        <p:spPr>
          <a:xfrm>
            <a:off x="914225" y="4723771"/>
            <a:ext cx="4953491" cy="4496284"/>
          </a:xfrm>
        </p:spPr>
        <p:txBody>
          <a:bodyPr/>
          <a:lstStyle/>
          <a:p>
            <a:endParaRPr lang="en-GB" altLang="en-US" dirty="0"/>
          </a:p>
        </p:txBody>
      </p:sp>
    </p:spTree>
    <p:extLst>
      <p:ext uri="{BB962C8B-B14F-4D97-AF65-F5344CB8AC3E}">
        <p14:creationId xmlns:p14="http://schemas.microsoft.com/office/powerpoint/2010/main" val="3844449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1600393-82D7-4032-A886-1E8CA23736F9}" type="slidenum">
              <a:rPr lang="en-US" altLang="en-US"/>
              <a:pPr/>
              <a:t>25</a:t>
            </a:fld>
            <a:endParaRPr lang="en-US" altLang="en-US"/>
          </a:p>
        </p:txBody>
      </p:sp>
      <p:sp>
        <p:nvSpPr>
          <p:cNvPr id="246786" name="Rectangle 2"/>
          <p:cNvSpPr>
            <a:spLocks noGrp="1" noRot="1" noChangeAspect="1" noChangeArrowheads="1" noTextEdit="1"/>
          </p:cNvSpPr>
          <p:nvPr>
            <p:ph type="sldImg"/>
          </p:nvPr>
        </p:nvSpPr>
        <p:spPr>
          <a:xfrm>
            <a:off x="919163" y="744538"/>
            <a:ext cx="4962525" cy="3722687"/>
          </a:xfrm>
          <a:ln/>
        </p:spPr>
      </p:sp>
      <p:sp>
        <p:nvSpPr>
          <p:cNvPr id="246787"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674412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0F56D2-97F0-476F-A3BD-A84C22A471C2}" type="slidenum">
              <a:rPr lang="en-US" altLang="en-US"/>
              <a:pPr/>
              <a:t>26</a:t>
            </a:fld>
            <a:endParaRPr lang="en-US" altLang="en-US"/>
          </a:p>
        </p:txBody>
      </p:sp>
      <p:sp>
        <p:nvSpPr>
          <p:cNvPr id="283650" name="Rectangle 2"/>
          <p:cNvSpPr>
            <a:spLocks noGrp="1" noRot="1" noChangeAspect="1" noChangeArrowheads="1" noTextEdit="1"/>
          </p:cNvSpPr>
          <p:nvPr>
            <p:ph type="sldImg"/>
          </p:nvPr>
        </p:nvSpPr>
        <p:spPr>
          <a:xfrm>
            <a:off x="919163" y="744538"/>
            <a:ext cx="4962525" cy="3722687"/>
          </a:xfrm>
          <a:ln/>
        </p:spPr>
      </p:sp>
      <p:sp>
        <p:nvSpPr>
          <p:cNvPr id="283651"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1913176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CD9DD2-B610-4CE4-949B-4DAB14871DA9}" type="slidenum">
              <a:rPr lang="en-US" altLang="en-US"/>
              <a:pPr/>
              <a:t>27</a:t>
            </a:fld>
            <a:endParaRPr lang="en-US" altLang="en-US"/>
          </a:p>
        </p:txBody>
      </p:sp>
      <p:sp>
        <p:nvSpPr>
          <p:cNvPr id="285698" name="Rectangle 2"/>
          <p:cNvSpPr>
            <a:spLocks noGrp="1" noRot="1" noChangeAspect="1" noChangeArrowheads="1" noTextEdit="1"/>
          </p:cNvSpPr>
          <p:nvPr>
            <p:ph type="sldImg"/>
          </p:nvPr>
        </p:nvSpPr>
        <p:spPr>
          <a:xfrm>
            <a:off x="919163" y="744538"/>
            <a:ext cx="4962525" cy="3722687"/>
          </a:xfrm>
          <a:ln/>
        </p:spPr>
      </p:sp>
      <p:sp>
        <p:nvSpPr>
          <p:cNvPr id="285699"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3461231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fontAlgn="base" hangingPunct="1">
              <a:spcBef>
                <a:spcPct val="0"/>
              </a:spcBef>
              <a:spcAft>
                <a:spcPct val="0"/>
              </a:spcAft>
            </a:pPr>
            <a:fld id="{5F701F2F-9AC9-4FA2-B301-7ABD9C879B6E}" type="slidenum">
              <a:rPr lang="en-GB" altLang="en-US" smtClean="0">
                <a:latin typeface="Arial" charset="0"/>
                <a:cs typeface="Arial" charset="0"/>
              </a:rPr>
              <a:pPr eaLnBrk="1" fontAlgn="base" hangingPunct="1">
                <a:spcBef>
                  <a:spcPct val="0"/>
                </a:spcBef>
                <a:spcAft>
                  <a:spcPct val="0"/>
                </a:spcAft>
              </a:pPr>
              <a:t>28</a:t>
            </a:fld>
            <a:endParaRPr lang="en-GB" altLang="en-US">
              <a:latin typeface="Arial" charset="0"/>
              <a:cs typeface="Arial" charset="0"/>
            </a:endParaRPr>
          </a:p>
        </p:txBody>
      </p:sp>
    </p:spTree>
    <p:extLst>
      <p:ext uri="{BB962C8B-B14F-4D97-AF65-F5344CB8AC3E}">
        <p14:creationId xmlns:p14="http://schemas.microsoft.com/office/powerpoint/2010/main" val="357308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eaLnBrk="1" fontAlgn="base" hangingPunct="1">
              <a:spcBef>
                <a:spcPct val="0"/>
              </a:spcBef>
              <a:spcAft>
                <a:spcPct val="0"/>
              </a:spcAft>
            </a:pPr>
            <a:fld id="{6A4EAD92-8824-4F01-9D57-A2BF3909378D}" type="slidenum">
              <a:rPr lang="en-GB" altLang="en-US" smtClean="0">
                <a:latin typeface="Arial" charset="0"/>
                <a:cs typeface="Arial" charset="0"/>
              </a:rPr>
              <a:pPr eaLnBrk="1" fontAlgn="base" hangingPunct="1">
                <a:spcBef>
                  <a:spcPct val="0"/>
                </a:spcBef>
                <a:spcAft>
                  <a:spcPct val="0"/>
                </a:spcAft>
              </a:pPr>
              <a:t>30</a:t>
            </a:fld>
            <a:endParaRPr lang="en-GB" altLang="en-US">
              <a:latin typeface="Arial" charset="0"/>
              <a:cs typeface="Arial" charset="0"/>
            </a:endParaRPr>
          </a:p>
        </p:txBody>
      </p:sp>
    </p:spTree>
    <p:extLst>
      <p:ext uri="{BB962C8B-B14F-4D97-AF65-F5344CB8AC3E}">
        <p14:creationId xmlns:p14="http://schemas.microsoft.com/office/powerpoint/2010/main" val="20039743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Force Field Analysis helps you think about the pressures for and against a decision or a change. The tool was developed by Kurt Lewin.</a:t>
            </a:r>
          </a:p>
          <a:p>
            <a:r>
              <a:rPr lang="en-GB" sz="1200" b="0" kern="1200" dirty="0">
                <a:solidFill>
                  <a:schemeClr val="tx1"/>
                </a:solidFill>
                <a:effectLst/>
                <a:latin typeface="+mn-lt"/>
                <a:ea typeface="+mn-ea"/>
                <a:cs typeface="+mn-cs"/>
              </a:rPr>
              <a:t>To carry out a Force Field Analysis, describe your plan or proposal in the middle of a piece of paper or whiteboard. Then list all of the forces </a:t>
            </a:r>
            <a:r>
              <a:rPr lang="en-GB" sz="1200" b="1" kern="1200" dirty="0">
                <a:solidFill>
                  <a:schemeClr val="tx1"/>
                </a:solidFill>
                <a:effectLst/>
                <a:latin typeface="+mn-lt"/>
                <a:ea typeface="+mn-ea"/>
                <a:cs typeface="+mn-cs"/>
              </a:rPr>
              <a:t>for </a:t>
            </a:r>
            <a:r>
              <a:rPr lang="en-GB" sz="1200" b="0" kern="1200" dirty="0">
                <a:solidFill>
                  <a:schemeClr val="tx1"/>
                </a:solidFill>
                <a:effectLst/>
                <a:latin typeface="+mn-lt"/>
                <a:ea typeface="+mn-ea"/>
                <a:cs typeface="+mn-cs"/>
              </a:rPr>
              <a:t>change in a column on the left-side, and all of the forces </a:t>
            </a:r>
            <a:r>
              <a:rPr lang="en-GB" sz="1200" b="1" kern="1200" dirty="0">
                <a:solidFill>
                  <a:schemeClr val="tx1"/>
                </a:solidFill>
                <a:effectLst/>
                <a:latin typeface="+mn-lt"/>
                <a:ea typeface="+mn-ea"/>
                <a:cs typeface="+mn-cs"/>
              </a:rPr>
              <a:t>against</a:t>
            </a:r>
            <a:r>
              <a:rPr lang="en-GB" sz="1200" b="0" kern="1200" dirty="0">
                <a:solidFill>
                  <a:schemeClr val="tx1"/>
                </a:solidFill>
                <a:effectLst/>
                <a:latin typeface="+mn-lt"/>
                <a:ea typeface="+mn-ea"/>
                <a:cs typeface="+mn-cs"/>
              </a:rPr>
              <a:t> change in a column on the right-side.</a:t>
            </a:r>
          </a:p>
          <a:p>
            <a:r>
              <a:rPr lang="en-GB" sz="1200" b="0" kern="1200" dirty="0">
                <a:solidFill>
                  <a:schemeClr val="tx1"/>
                </a:solidFill>
                <a:effectLst/>
                <a:latin typeface="+mn-lt"/>
                <a:ea typeface="+mn-ea"/>
                <a:cs typeface="+mn-cs"/>
              </a:rPr>
              <a:t>Score each factor, and add up the scores for each column. You can then decide whether or not to move forward with the change.</a:t>
            </a:r>
          </a:p>
          <a:p>
            <a:r>
              <a:rPr lang="en-GB" sz="1200" b="0" kern="1200" dirty="0">
                <a:solidFill>
                  <a:schemeClr val="tx1"/>
                </a:solidFill>
                <a:effectLst/>
                <a:latin typeface="+mn-lt"/>
                <a:ea typeface="+mn-ea"/>
                <a:cs typeface="+mn-cs"/>
              </a:rPr>
              <a:t>Alternatively, you can use your analysis to think about how you can strengthen the forces that support the change and weaken the forces opposing it, so that the change is more successful.</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Once you've done your Force Field Analysis, you can use it in two ways:</a:t>
            </a:r>
          </a:p>
          <a:p>
            <a:r>
              <a:rPr lang="en-GB" sz="1200" kern="1200" dirty="0">
                <a:solidFill>
                  <a:schemeClr val="tx1"/>
                </a:solidFill>
                <a:effectLst/>
                <a:latin typeface="+mn-lt"/>
                <a:ea typeface="+mn-ea"/>
                <a:cs typeface="+mn-cs"/>
              </a:rPr>
              <a:t>To decide whether or not to move forward with the decision or change.</a:t>
            </a:r>
          </a:p>
          <a:p>
            <a:r>
              <a:rPr lang="en-GB" sz="1200" kern="1200" dirty="0">
                <a:solidFill>
                  <a:schemeClr val="tx1"/>
                </a:solidFill>
                <a:effectLst/>
                <a:latin typeface="+mn-lt"/>
                <a:ea typeface="+mn-ea"/>
                <a:cs typeface="+mn-cs"/>
              </a:rPr>
              <a:t>To think about how you can strengthen the forces that support the change and weaken the forces opposing it, so that the change is more successful.</a:t>
            </a:r>
          </a:p>
          <a:p>
            <a:r>
              <a:rPr lang="en-GB" sz="1200" kern="1200" dirty="0">
                <a:solidFill>
                  <a:schemeClr val="tx1"/>
                </a:solidFill>
                <a:effectLst/>
                <a:latin typeface="+mn-lt"/>
                <a:ea typeface="+mn-ea"/>
                <a:cs typeface="+mn-cs"/>
              </a:rPr>
              <a:t>If you had to implement the project in the example above, the analysis might suggest a number of changes that you could make to the initial plan. For instance, you could:</a:t>
            </a:r>
          </a:p>
          <a:p>
            <a:r>
              <a:rPr lang="en-GB" sz="1200" kern="1200" dirty="0">
                <a:solidFill>
                  <a:schemeClr val="tx1"/>
                </a:solidFill>
                <a:effectLst/>
                <a:latin typeface="+mn-lt"/>
                <a:ea typeface="+mn-ea"/>
                <a:cs typeface="+mn-cs"/>
              </a:rPr>
              <a:t>Train staff ("Cost" +1) to minimize the fear of technology ("Staff uncomfortable with new technology" -2).</a:t>
            </a:r>
          </a:p>
          <a:p>
            <a:r>
              <a:rPr lang="en-GB" sz="1200" kern="1200" dirty="0">
                <a:solidFill>
                  <a:schemeClr val="tx1"/>
                </a:solidFill>
                <a:effectLst/>
                <a:latin typeface="+mn-lt"/>
                <a:ea typeface="+mn-ea"/>
                <a:cs typeface="+mn-cs"/>
              </a:rPr>
              <a:t>Show staff that change is necessary for business survival (new force that supports the change, +2).</a:t>
            </a:r>
          </a:p>
          <a:p>
            <a:r>
              <a:rPr lang="en-GB" sz="1200" kern="1200" dirty="0">
                <a:solidFill>
                  <a:schemeClr val="tx1"/>
                </a:solidFill>
                <a:effectLst/>
                <a:latin typeface="+mn-lt"/>
                <a:ea typeface="+mn-ea"/>
                <a:cs typeface="+mn-cs"/>
              </a:rPr>
              <a:t>Show staff that new machines would introduce variety and interest to their jobs (new force that supports the change, +1).</a:t>
            </a:r>
          </a:p>
          <a:p>
            <a:r>
              <a:rPr lang="en-GB" sz="1200" kern="1200" dirty="0">
                <a:solidFill>
                  <a:schemeClr val="tx1"/>
                </a:solidFill>
                <a:effectLst/>
                <a:latin typeface="+mn-lt"/>
                <a:ea typeface="+mn-ea"/>
                <a:cs typeface="+mn-cs"/>
              </a:rPr>
              <a:t>Raise wages to reflect new productivity ("Cost" +1, "Loss of overtime" -2).</a:t>
            </a:r>
          </a:p>
          <a:p>
            <a:r>
              <a:rPr lang="en-GB" sz="1200" kern="1200" dirty="0">
                <a:solidFill>
                  <a:schemeClr val="tx1"/>
                </a:solidFill>
                <a:effectLst/>
                <a:latin typeface="+mn-lt"/>
                <a:ea typeface="+mn-ea"/>
                <a:cs typeface="+mn-cs"/>
              </a:rPr>
              <a:t>Install slightly different machines with filters that eliminate pollution ("Impact on environment" -1).</a:t>
            </a:r>
          </a:p>
          <a:p>
            <a:r>
              <a:rPr lang="en-GB" sz="1200" kern="1200" dirty="0">
                <a:solidFill>
                  <a:schemeClr val="tx1"/>
                </a:solidFill>
                <a:effectLst/>
                <a:latin typeface="+mn-lt"/>
                <a:ea typeface="+mn-ea"/>
                <a:cs typeface="+mn-cs"/>
              </a:rPr>
              <a:t>These changes would swing the balance from 11:10 (against the plan), to 13:8 (in favour of the plan).</a:t>
            </a:r>
          </a:p>
          <a:p>
            <a:endParaRPr lang="en-GB" dirty="0"/>
          </a:p>
        </p:txBody>
      </p:sp>
      <p:sp>
        <p:nvSpPr>
          <p:cNvPr id="4" name="Slide Number Placeholder 3"/>
          <p:cNvSpPr>
            <a:spLocks noGrp="1"/>
          </p:cNvSpPr>
          <p:nvPr>
            <p:ph type="sldNum" sz="quarter" idx="10"/>
          </p:nvPr>
        </p:nvSpPr>
        <p:spPr/>
        <p:txBody>
          <a:bodyPr/>
          <a:lstStyle/>
          <a:p>
            <a:fld id="{BFCE6F6B-12D8-412C-8F7B-00D622C9B485}" type="slidenum">
              <a:rPr lang="en-GB" smtClean="0"/>
              <a:t>32</a:t>
            </a:fld>
            <a:endParaRPr lang="en-GB"/>
          </a:p>
        </p:txBody>
      </p:sp>
    </p:spTree>
    <p:extLst>
      <p:ext uri="{BB962C8B-B14F-4D97-AF65-F5344CB8AC3E}">
        <p14:creationId xmlns:p14="http://schemas.microsoft.com/office/powerpoint/2010/main" val="16001363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366C913-C8FE-4121-8EFE-F231AC2BB168}" type="slidenum">
              <a:rPr lang="en-US" altLang="en-US"/>
              <a:pPr/>
              <a:t>38</a:t>
            </a:fld>
            <a:endParaRPr lang="en-US" altLang="en-US"/>
          </a:p>
        </p:txBody>
      </p:sp>
      <p:sp>
        <p:nvSpPr>
          <p:cNvPr id="271362" name="Rectangle 2"/>
          <p:cNvSpPr>
            <a:spLocks noGrp="1" noRot="1" noChangeAspect="1" noChangeArrowheads="1" noTextEdit="1"/>
          </p:cNvSpPr>
          <p:nvPr>
            <p:ph type="sldImg"/>
          </p:nvPr>
        </p:nvSpPr>
        <p:spPr>
          <a:xfrm>
            <a:off x="919163" y="744538"/>
            <a:ext cx="4962525" cy="3722687"/>
          </a:xfrm>
          <a:ln/>
        </p:spPr>
      </p:sp>
      <p:sp>
        <p:nvSpPr>
          <p:cNvPr id="271363"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2863754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8413A73-4A3C-4653-A04E-B9EFCD5DF617}" type="slidenum">
              <a:rPr lang="en-US" altLang="en-US"/>
              <a:pPr/>
              <a:t>39</a:t>
            </a:fld>
            <a:endParaRPr lang="en-US" altLang="en-US"/>
          </a:p>
        </p:txBody>
      </p:sp>
      <p:sp>
        <p:nvSpPr>
          <p:cNvPr id="273410" name="Rectangle 2"/>
          <p:cNvSpPr>
            <a:spLocks noGrp="1" noRot="1" noChangeAspect="1" noChangeArrowheads="1" noTextEdit="1"/>
          </p:cNvSpPr>
          <p:nvPr>
            <p:ph type="sldImg"/>
          </p:nvPr>
        </p:nvSpPr>
        <p:spPr>
          <a:xfrm>
            <a:off x="919163" y="744538"/>
            <a:ext cx="4962525" cy="3722687"/>
          </a:xfrm>
          <a:ln/>
        </p:spPr>
      </p:sp>
      <p:sp>
        <p:nvSpPr>
          <p:cNvPr id="273411"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10864530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988AC24-7C7F-4071-876D-7A627672A7BD}" type="slidenum">
              <a:rPr lang="en-US" altLang="en-US"/>
              <a:pPr/>
              <a:t>40</a:t>
            </a:fld>
            <a:endParaRPr lang="en-US" altLang="en-US"/>
          </a:p>
        </p:txBody>
      </p:sp>
      <p:sp>
        <p:nvSpPr>
          <p:cNvPr id="275458" name="Rectangle 2"/>
          <p:cNvSpPr>
            <a:spLocks noGrp="1" noRot="1" noChangeAspect="1" noChangeArrowheads="1" noTextEdit="1"/>
          </p:cNvSpPr>
          <p:nvPr>
            <p:ph type="sldImg"/>
          </p:nvPr>
        </p:nvSpPr>
        <p:spPr>
          <a:xfrm>
            <a:off x="919163" y="744538"/>
            <a:ext cx="4962525" cy="3722687"/>
          </a:xfrm>
          <a:ln/>
        </p:spPr>
      </p:sp>
      <p:sp>
        <p:nvSpPr>
          <p:cNvPr id="275459"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26817384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E932EE-E58A-439E-AB6B-8A2064B55AE2}" type="slidenum">
              <a:rPr lang="en-US" altLang="en-US"/>
              <a:pPr/>
              <a:t>41</a:t>
            </a:fld>
            <a:endParaRPr lang="en-US" altLang="en-US"/>
          </a:p>
        </p:txBody>
      </p:sp>
      <p:sp>
        <p:nvSpPr>
          <p:cNvPr id="277506" name="Rectangle 2"/>
          <p:cNvSpPr>
            <a:spLocks noGrp="1" noRot="1" noChangeAspect="1" noChangeArrowheads="1" noTextEdit="1"/>
          </p:cNvSpPr>
          <p:nvPr>
            <p:ph type="sldImg"/>
          </p:nvPr>
        </p:nvSpPr>
        <p:spPr>
          <a:xfrm>
            <a:off x="919163" y="744538"/>
            <a:ext cx="4962525" cy="3722687"/>
          </a:xfrm>
          <a:ln/>
        </p:spPr>
      </p:sp>
      <p:sp>
        <p:nvSpPr>
          <p:cNvPr id="277507"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11036820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76C89D-AC40-439A-96D0-74816A17046E}" type="slidenum">
              <a:rPr lang="en-US" altLang="en-US"/>
              <a:pPr/>
              <a:t>42</a:t>
            </a:fld>
            <a:endParaRPr lang="en-US" altLang="en-US"/>
          </a:p>
        </p:txBody>
      </p:sp>
      <p:sp>
        <p:nvSpPr>
          <p:cNvPr id="292866" name="Rectangle 2"/>
          <p:cNvSpPr>
            <a:spLocks noGrp="1" noRot="1" noChangeAspect="1" noChangeArrowheads="1" noTextEdit="1"/>
          </p:cNvSpPr>
          <p:nvPr>
            <p:ph type="sldImg"/>
          </p:nvPr>
        </p:nvSpPr>
        <p:spPr>
          <a:xfrm>
            <a:off x="919163" y="744538"/>
            <a:ext cx="4962525" cy="3722687"/>
          </a:xfrm>
          <a:ln/>
        </p:spPr>
      </p:sp>
      <p:sp>
        <p:nvSpPr>
          <p:cNvPr id="292867"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3793721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BC0718A-5C84-4E5B-B4D2-E8543D6EC0CB}" type="slidenum">
              <a:rPr lang="en-US" altLang="en-US"/>
              <a:pPr/>
              <a:t>43</a:t>
            </a:fld>
            <a:endParaRPr lang="en-US" altLang="en-US"/>
          </a:p>
        </p:txBody>
      </p:sp>
      <p:sp>
        <p:nvSpPr>
          <p:cNvPr id="294914" name="Rectangle 2"/>
          <p:cNvSpPr>
            <a:spLocks noGrp="1" noRot="1" noChangeAspect="1" noChangeArrowheads="1" noTextEdit="1"/>
          </p:cNvSpPr>
          <p:nvPr>
            <p:ph type="sldImg"/>
          </p:nvPr>
        </p:nvSpPr>
        <p:spPr>
          <a:xfrm>
            <a:off x="919163" y="744538"/>
            <a:ext cx="4962525" cy="3722687"/>
          </a:xfrm>
          <a:ln/>
        </p:spPr>
      </p:sp>
      <p:sp>
        <p:nvSpPr>
          <p:cNvPr id="294915" name="Rectangle 3"/>
          <p:cNvSpPr>
            <a:spLocks noGrp="1" noChangeArrowheads="1"/>
          </p:cNvSpPr>
          <p:nvPr>
            <p:ph type="body" idx="1"/>
          </p:nvPr>
        </p:nvSpPr>
        <p:spPr>
          <a:xfrm>
            <a:off x="679768" y="4715153"/>
            <a:ext cx="5438140" cy="4466987"/>
          </a:xfrm>
        </p:spPr>
        <p:txBody>
          <a:bodyPr/>
          <a:lstStyle/>
          <a:p>
            <a:endParaRPr lang="en-GB" altLang="en-US"/>
          </a:p>
        </p:txBody>
      </p:sp>
    </p:spTree>
    <p:extLst>
      <p:ext uri="{BB962C8B-B14F-4D97-AF65-F5344CB8AC3E}">
        <p14:creationId xmlns:p14="http://schemas.microsoft.com/office/powerpoint/2010/main" val="37404466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E12FBF-26A8-4027-AA81-D2DB28E5EACC}" type="slidenum">
              <a:rPr lang="en-US" altLang="en-US"/>
              <a:pPr/>
              <a:t>45</a:t>
            </a:fld>
            <a:endParaRPr lang="en-US" altLang="en-US"/>
          </a:p>
        </p:txBody>
      </p:sp>
      <p:sp>
        <p:nvSpPr>
          <p:cNvPr id="232450" name="Rectangle 2"/>
          <p:cNvSpPr>
            <a:spLocks noGrp="1" noRot="1" noChangeAspect="1" noChangeArrowheads="1" noTextEdit="1"/>
          </p:cNvSpPr>
          <p:nvPr>
            <p:ph type="sldImg"/>
          </p:nvPr>
        </p:nvSpPr>
        <p:spPr>
          <a:xfrm>
            <a:off x="919163" y="744538"/>
            <a:ext cx="4962525" cy="3722687"/>
          </a:xfrm>
          <a:ln/>
        </p:spPr>
      </p:sp>
      <p:sp>
        <p:nvSpPr>
          <p:cNvPr id="232451" name="Rectangle 3"/>
          <p:cNvSpPr>
            <a:spLocks noGrp="1" noChangeArrowheads="1"/>
          </p:cNvSpPr>
          <p:nvPr>
            <p:ph type="body" idx="1"/>
          </p:nvPr>
        </p:nvSpPr>
        <p:spPr>
          <a:xfrm>
            <a:off x="679768" y="4715153"/>
            <a:ext cx="5438140" cy="4466987"/>
          </a:xfrm>
        </p:spPr>
        <p:txBody>
          <a:bodyPr/>
          <a:lstStyle/>
          <a:p>
            <a:r>
              <a:rPr lang="en-GB" altLang="en-US" dirty="0"/>
              <a:t>Internal/external</a:t>
            </a:r>
            <a:r>
              <a:rPr lang="en-GB" altLang="en-US" baseline="0" dirty="0"/>
              <a:t> factors – having to save money somehow due to competition, rising costs of supplies. Changes in taxation. Possible food scandal. </a:t>
            </a:r>
          </a:p>
          <a:p>
            <a:r>
              <a:rPr lang="en-GB" altLang="en-US" baseline="0" dirty="0"/>
              <a:t>Effect – change cycle. Will need to relocate, possible redundancies.</a:t>
            </a:r>
          </a:p>
          <a:p>
            <a:r>
              <a:rPr lang="en-GB" altLang="en-US" baseline="0" dirty="0"/>
              <a:t>Plan – to do with people/premises. Communication. Plan for resistance to change. </a:t>
            </a:r>
            <a:endParaRPr lang="en-GB" altLang="en-US" dirty="0"/>
          </a:p>
        </p:txBody>
      </p:sp>
    </p:spTree>
    <p:extLst>
      <p:ext uri="{BB962C8B-B14F-4D97-AF65-F5344CB8AC3E}">
        <p14:creationId xmlns:p14="http://schemas.microsoft.com/office/powerpoint/2010/main" val="34525865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3581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3581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8B681DB6-F312-420B-AD51-3007ABD69A9B}" type="slidenum">
              <a:rPr lang="en-US" altLang="en-US"/>
              <a:pPr/>
              <a:t>‹#›</a:t>
            </a:fld>
            <a:endParaRPr lang="en-US" altLang="en-US"/>
          </a:p>
        </p:txBody>
      </p:sp>
    </p:spTree>
    <p:extLst>
      <p:ext uri="{BB962C8B-B14F-4D97-AF65-F5344CB8AC3E}">
        <p14:creationId xmlns:p14="http://schemas.microsoft.com/office/powerpoint/2010/main" val="3661129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__IlYNMdV9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4g6meun51ho"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hyperlink" Target="https://www.mindtools.com/pages/article/newTED_06.ht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YJ3EGdZ3_pU" TargetMode="Externa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Skills for Managing</a:t>
            </a:r>
            <a:br>
              <a:rPr lang="en-GB" b="1" dirty="0"/>
            </a:br>
            <a:r>
              <a:rPr lang="en-GB" b="1" dirty="0"/>
              <a:t>Lecture 7</a:t>
            </a:r>
          </a:p>
        </p:txBody>
      </p:sp>
      <p:sp>
        <p:nvSpPr>
          <p:cNvPr id="3" name="Subtitle 2"/>
          <p:cNvSpPr>
            <a:spLocks noGrp="1"/>
          </p:cNvSpPr>
          <p:nvPr>
            <p:ph type="subTitle" idx="1"/>
          </p:nvPr>
        </p:nvSpPr>
        <p:spPr/>
        <p:txBody>
          <a:bodyPr/>
          <a:lstStyle/>
          <a:p>
            <a:r>
              <a:rPr lang="en-GB" b="1" dirty="0">
                <a:solidFill>
                  <a:schemeClr val="bg1"/>
                </a:solidFill>
              </a:rPr>
              <a:t>Managing change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lstStyle/>
          <a:p>
            <a:r>
              <a:rPr lang="en-GB" dirty="0"/>
              <a:t>Learning Objectives</a:t>
            </a:r>
          </a:p>
        </p:txBody>
      </p:sp>
      <p:sp>
        <p:nvSpPr>
          <p:cNvPr id="3" name="Content Placeholder 2"/>
          <p:cNvSpPr>
            <a:spLocks noGrp="1"/>
          </p:cNvSpPr>
          <p:nvPr>
            <p:ph idx="1"/>
          </p:nvPr>
        </p:nvSpPr>
        <p:spPr>
          <a:xfrm>
            <a:off x="467544" y="1700808"/>
            <a:ext cx="8229600" cy="3917032"/>
          </a:xfrm>
        </p:spPr>
        <p:txBody>
          <a:bodyPr/>
          <a:lstStyle/>
          <a:p>
            <a:pPr lvl="0"/>
            <a:r>
              <a:rPr lang="en-GB" dirty="0"/>
              <a:t>Evaluate the nature of change, change frameworks and theories,</a:t>
            </a:r>
          </a:p>
          <a:p>
            <a:pPr lvl="0"/>
            <a:r>
              <a:rPr lang="en-GB" dirty="0"/>
              <a:t> and barriers and drivers of change</a:t>
            </a:r>
          </a:p>
        </p:txBody>
      </p:sp>
    </p:spTree>
    <p:extLst>
      <p:ext uri="{BB962C8B-B14F-4D97-AF65-F5344CB8AC3E}">
        <p14:creationId xmlns:p14="http://schemas.microsoft.com/office/powerpoint/2010/main" val="2134844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hlinkClick r:id="rId2"/>
              </a:rPr>
              <a:t>https://www.youtube.com/watch?v=__IlYNMdV9E</a:t>
            </a:r>
            <a:endParaRPr lang="en-GB" dirty="0"/>
          </a:p>
        </p:txBody>
      </p:sp>
      <p:sp>
        <p:nvSpPr>
          <p:cNvPr id="3" name="Content Placeholder 2"/>
          <p:cNvSpPr>
            <a:spLocks noGrp="1"/>
          </p:cNvSpPr>
          <p:nvPr>
            <p:ph idx="1"/>
          </p:nvPr>
        </p:nvSpPr>
        <p:spPr/>
        <p:txBody>
          <a:bodyPr/>
          <a:lstStyle/>
          <a:p>
            <a:endParaRPr lang="en-GB"/>
          </a:p>
        </p:txBody>
      </p:sp>
      <p:pic>
        <p:nvPicPr>
          <p:cNvPr id="1026" name="Picture 2">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8" y="1390650"/>
            <a:ext cx="7858125" cy="4076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4635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txBox="1">
            <a:spLocks/>
          </p:cNvSpPr>
          <p:nvPr/>
        </p:nvSpPr>
        <p:spPr bwMode="auto">
          <a:xfrm>
            <a:off x="250825" y="188913"/>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spcBef>
                <a:spcPct val="0"/>
              </a:spcBef>
              <a:buFontTx/>
              <a:buNone/>
            </a:pPr>
            <a:r>
              <a:rPr lang="en-GB" altLang="en-US" dirty="0"/>
              <a:t>Perspectives on change</a:t>
            </a:r>
          </a:p>
        </p:txBody>
      </p:sp>
      <p:sp>
        <p:nvSpPr>
          <p:cNvPr id="30723" name="Content Placeholder 2"/>
          <p:cNvSpPr txBox="1">
            <a:spLocks/>
          </p:cNvSpPr>
          <p:nvPr/>
        </p:nvSpPr>
        <p:spPr bwMode="auto">
          <a:xfrm>
            <a:off x="250825" y="908720"/>
            <a:ext cx="8424167"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buFont typeface="Wingdings" pitchFamily="2" charset="2"/>
              <a:buChar char="§"/>
            </a:pPr>
            <a:r>
              <a:rPr lang="en-GB" altLang="en-US" sz="2800" dirty="0"/>
              <a:t>‘It is not the strongest of the species that survive, nor the most intelligent, but the one most responsive to change’ (Darwin)</a:t>
            </a:r>
          </a:p>
          <a:p>
            <a:pPr>
              <a:buFont typeface="Wingdings" pitchFamily="2" charset="2"/>
              <a:buChar char="§"/>
            </a:pPr>
            <a:endParaRPr lang="en-GB" altLang="en-US" sz="2800" dirty="0"/>
          </a:p>
          <a:p>
            <a:pPr>
              <a:buFont typeface="Wingdings" pitchFamily="2" charset="2"/>
              <a:buChar char="§"/>
            </a:pPr>
            <a:r>
              <a:rPr lang="en-GB" altLang="en-US" sz="2800" dirty="0"/>
              <a:t>‘People don’t resist change. They resist being changed’ (</a:t>
            </a:r>
            <a:r>
              <a:rPr lang="en-GB" altLang="en-US" sz="2800" dirty="0" err="1"/>
              <a:t>Senge</a:t>
            </a:r>
            <a:r>
              <a:rPr lang="en-GB" altLang="en-US" sz="2800" dirty="0"/>
              <a:t>, 1997)</a:t>
            </a:r>
          </a:p>
          <a:p>
            <a:pPr>
              <a:buFont typeface="Wingdings" pitchFamily="2" charset="2"/>
              <a:buChar char="§"/>
            </a:pPr>
            <a:endParaRPr lang="en-GB" altLang="en-US" sz="2800" dirty="0"/>
          </a:p>
          <a:p>
            <a:pPr>
              <a:buFont typeface="Wingdings" pitchFamily="2" charset="2"/>
              <a:buChar char="§"/>
            </a:pPr>
            <a:r>
              <a:rPr lang="en-GB" altLang="en-US" sz="2800" dirty="0"/>
              <a:t>Change is the law of life. Those who look only to the past or the present are certain to miss the future’ (Kennedy, 1963)</a:t>
            </a:r>
          </a:p>
        </p:txBody>
      </p:sp>
    </p:spTree>
    <p:extLst>
      <p:ext uri="{BB962C8B-B14F-4D97-AF65-F5344CB8AC3E}">
        <p14:creationId xmlns:p14="http://schemas.microsoft.com/office/powerpoint/2010/main" val="2775446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z="3600" dirty="0"/>
              <a:t>Forces for change</a:t>
            </a:r>
          </a:p>
        </p:txBody>
      </p:sp>
      <p:sp>
        <p:nvSpPr>
          <p:cNvPr id="8195" name="Rectangle 3"/>
          <p:cNvSpPr>
            <a:spLocks noGrp="1" noChangeArrowheads="1"/>
          </p:cNvSpPr>
          <p:nvPr>
            <p:ph idx="1"/>
          </p:nvPr>
        </p:nvSpPr>
        <p:spPr>
          <a:xfrm>
            <a:off x="467544" y="1340768"/>
            <a:ext cx="5121275" cy="4497387"/>
          </a:xfrm>
        </p:spPr>
        <p:txBody>
          <a:bodyPr/>
          <a:lstStyle/>
          <a:p>
            <a:pPr eaLnBrk="1" hangingPunct="1">
              <a:spcAft>
                <a:spcPct val="30000"/>
              </a:spcAft>
              <a:buClr>
                <a:schemeClr val="hlink"/>
              </a:buClr>
              <a:buSzPct val="75000"/>
            </a:pPr>
            <a:r>
              <a:rPr lang="en-US" altLang="en-US" sz="2800" dirty="0"/>
              <a:t>Competitive pressures</a:t>
            </a:r>
          </a:p>
          <a:p>
            <a:pPr eaLnBrk="1" hangingPunct="1">
              <a:spcAft>
                <a:spcPct val="30000"/>
              </a:spcAft>
              <a:buClr>
                <a:schemeClr val="hlink"/>
              </a:buClr>
              <a:buSzPct val="75000"/>
            </a:pPr>
            <a:r>
              <a:rPr lang="en-US" altLang="en-US" sz="2800" dirty="0"/>
              <a:t>Uncertain economic conditions</a:t>
            </a:r>
          </a:p>
          <a:p>
            <a:pPr eaLnBrk="1" hangingPunct="1">
              <a:spcAft>
                <a:spcPct val="30000"/>
              </a:spcAft>
              <a:buClr>
                <a:schemeClr val="hlink"/>
              </a:buClr>
              <a:buSzPct val="75000"/>
            </a:pPr>
            <a:r>
              <a:rPr lang="en-US" altLang="en-US" sz="2800" dirty="0" err="1"/>
              <a:t>Globalisation</a:t>
            </a:r>
            <a:endParaRPr lang="en-US" altLang="en-US" sz="2800" dirty="0"/>
          </a:p>
          <a:p>
            <a:pPr eaLnBrk="1" hangingPunct="1">
              <a:spcAft>
                <a:spcPct val="30000"/>
              </a:spcAft>
              <a:buClr>
                <a:schemeClr val="hlink"/>
              </a:buClr>
              <a:buSzPct val="75000"/>
            </a:pPr>
            <a:r>
              <a:rPr lang="en-US" altLang="en-US" sz="2800" dirty="0"/>
              <a:t>New technology</a:t>
            </a:r>
          </a:p>
          <a:p>
            <a:pPr eaLnBrk="1" hangingPunct="1">
              <a:spcAft>
                <a:spcPct val="30000"/>
              </a:spcAft>
              <a:buClr>
                <a:schemeClr val="hlink"/>
              </a:buClr>
              <a:buSzPct val="75000"/>
            </a:pPr>
            <a:r>
              <a:rPr lang="en-US" altLang="en-US" sz="2800" dirty="0"/>
              <a:t>Information age</a:t>
            </a:r>
          </a:p>
          <a:p>
            <a:pPr eaLnBrk="1" hangingPunct="1">
              <a:spcAft>
                <a:spcPct val="30000"/>
              </a:spcAft>
              <a:buClr>
                <a:schemeClr val="hlink"/>
              </a:buClr>
              <a:buSzPct val="75000"/>
            </a:pPr>
            <a:r>
              <a:rPr lang="en-US" altLang="en-US" sz="2800" dirty="0"/>
              <a:t>New legislation</a:t>
            </a:r>
          </a:p>
          <a:p>
            <a:pPr eaLnBrk="1" hangingPunct="1">
              <a:spcAft>
                <a:spcPct val="30000"/>
              </a:spcAft>
              <a:buClr>
                <a:schemeClr val="hlink"/>
              </a:buClr>
              <a:buSzPct val="75000"/>
            </a:pPr>
            <a:r>
              <a:rPr lang="en-US" altLang="en-US" sz="2800" dirty="0"/>
              <a:t>Changing environment</a:t>
            </a:r>
          </a:p>
          <a:p>
            <a:pPr eaLnBrk="1" hangingPunct="1">
              <a:spcAft>
                <a:spcPct val="30000"/>
              </a:spcAft>
              <a:buClr>
                <a:schemeClr val="hlink"/>
              </a:buClr>
              <a:buSzPct val="75000"/>
            </a:pPr>
            <a:endParaRPr lang="en-US" altLang="en-US" dirty="0"/>
          </a:p>
          <a:p>
            <a:pPr eaLnBrk="1" hangingPunct="1">
              <a:buClr>
                <a:schemeClr val="hlink"/>
              </a:buClr>
              <a:buSzPct val="75000"/>
            </a:pPr>
            <a:endParaRPr lang="en-GB" altLang="en-US" dirty="0"/>
          </a:p>
        </p:txBody>
      </p:sp>
      <p:sp>
        <p:nvSpPr>
          <p:cNvPr id="31748" name="Text Box 4"/>
          <p:cNvSpPr txBox="1">
            <a:spLocks noChangeArrowheads="1"/>
          </p:cNvSpPr>
          <p:nvPr/>
        </p:nvSpPr>
        <p:spPr bwMode="auto">
          <a:xfrm>
            <a:off x="4932363" y="1557338"/>
            <a:ext cx="3995737" cy="579437"/>
          </a:xfrm>
          <a:prstGeom prst="rect">
            <a:avLst/>
          </a:prstGeom>
          <a:noFill/>
          <a:ln w="9525">
            <a:noFill/>
            <a:miter lim="800000"/>
            <a:headEnd/>
            <a:tailEnd/>
          </a:ln>
          <a:effectLst/>
        </p:spPr>
        <p:txBody>
          <a:bodyPr>
            <a:spAutoFit/>
          </a:bodyPr>
          <a:lstStyle/>
          <a:p>
            <a:pPr>
              <a:defRPr/>
            </a:pPr>
            <a:endParaRPr lang="en-US" sz="3200" b="1">
              <a:solidFill>
                <a:srgbClr val="003366"/>
              </a:solidFill>
              <a:effectLst>
                <a:outerShdw blurRad="38100" dist="38100" dir="2700000" algn="tl">
                  <a:srgbClr val="000000"/>
                </a:outerShdw>
              </a:effectLst>
              <a:latin typeface="Calisto MT" pitchFamily="18" charset="0"/>
            </a:endParaRPr>
          </a:p>
        </p:txBody>
      </p:sp>
      <p:pic>
        <p:nvPicPr>
          <p:cNvPr id="8197" name="Picture 5" descr="MCj0078812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88026" y="532606"/>
            <a:ext cx="2209800" cy="262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6639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txBox="1">
            <a:spLocks/>
          </p:cNvSpPr>
          <p:nvPr/>
        </p:nvSpPr>
        <p:spPr bwMode="auto">
          <a:xfrm>
            <a:off x="323850" y="269875"/>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spcBef>
                <a:spcPct val="0"/>
              </a:spcBef>
              <a:buFontTx/>
              <a:buNone/>
            </a:pPr>
            <a:r>
              <a:rPr lang="en-GB" altLang="en-US" sz="3600" dirty="0"/>
              <a:t>Causes/Triggers of change</a:t>
            </a:r>
          </a:p>
        </p:txBody>
      </p:sp>
      <p:sp>
        <p:nvSpPr>
          <p:cNvPr id="3" name="Content Placeholder 2"/>
          <p:cNvSpPr txBox="1">
            <a:spLocks/>
          </p:cNvSpPr>
          <p:nvPr/>
        </p:nvSpPr>
        <p:spPr>
          <a:xfrm>
            <a:off x="309703" y="1052736"/>
            <a:ext cx="7772400" cy="4679950"/>
          </a:xfrm>
          <a:prstGeom prst="rect">
            <a:avLst/>
          </a:prstGeom>
        </p:spPr>
        <p:txBody>
          <a:bodyPr/>
          <a:lst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defRPr/>
            </a:pPr>
            <a:r>
              <a:rPr lang="en-GB" sz="2400" b="1" dirty="0"/>
              <a:t>External Factors</a:t>
            </a:r>
          </a:p>
          <a:p>
            <a:pPr lvl="1">
              <a:defRPr/>
            </a:pPr>
            <a:r>
              <a:rPr lang="en-GB" sz="2400" dirty="0"/>
              <a:t>Economic conditions</a:t>
            </a:r>
          </a:p>
          <a:p>
            <a:pPr lvl="1">
              <a:defRPr/>
            </a:pPr>
            <a:r>
              <a:rPr lang="en-GB" sz="2400" dirty="0"/>
              <a:t>Political decisions</a:t>
            </a:r>
          </a:p>
          <a:p>
            <a:pPr lvl="1">
              <a:defRPr/>
            </a:pPr>
            <a:r>
              <a:rPr lang="en-GB" sz="2400" dirty="0"/>
              <a:t>Advances in technology</a:t>
            </a:r>
          </a:p>
          <a:p>
            <a:pPr lvl="1">
              <a:defRPr/>
            </a:pPr>
            <a:r>
              <a:rPr lang="en-GB" sz="2400" dirty="0"/>
              <a:t>Social change, fads fashions, customer requirements</a:t>
            </a:r>
            <a:endParaRPr lang="en-GB" sz="2400" b="1" dirty="0"/>
          </a:p>
          <a:p>
            <a:pPr marL="0" indent="0">
              <a:buFont typeface="Arial" pitchFamily="34" charset="0"/>
              <a:buNone/>
              <a:defRPr/>
            </a:pPr>
            <a:r>
              <a:rPr lang="en-GB" sz="2400" b="1" dirty="0"/>
              <a:t>Internal Factors</a:t>
            </a:r>
          </a:p>
          <a:p>
            <a:pPr lvl="1">
              <a:defRPr/>
            </a:pPr>
            <a:r>
              <a:rPr lang="en-GB" sz="2400" dirty="0"/>
              <a:t>Change of ownership</a:t>
            </a:r>
          </a:p>
          <a:p>
            <a:pPr lvl="1">
              <a:defRPr/>
            </a:pPr>
            <a:r>
              <a:rPr lang="en-GB" sz="2400" dirty="0"/>
              <a:t>Change in strategic direction</a:t>
            </a:r>
          </a:p>
          <a:p>
            <a:pPr lvl="1">
              <a:defRPr/>
            </a:pPr>
            <a:r>
              <a:rPr lang="en-GB" sz="2400" dirty="0"/>
              <a:t>Change in leadership</a:t>
            </a:r>
          </a:p>
          <a:p>
            <a:pPr>
              <a:defRPr/>
            </a:pPr>
            <a:endParaRPr lang="en-GB" dirty="0"/>
          </a:p>
          <a:p>
            <a:pPr lvl="1">
              <a:defRPr/>
            </a:pPr>
            <a:endParaRPr lang="en-GB" dirty="0"/>
          </a:p>
        </p:txBody>
      </p:sp>
    </p:spTree>
    <p:extLst>
      <p:ext uri="{BB962C8B-B14F-4D97-AF65-F5344CB8AC3E}">
        <p14:creationId xmlns:p14="http://schemas.microsoft.com/office/powerpoint/2010/main" val="216424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93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2274" y="601849"/>
            <a:ext cx="5276811" cy="4986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9379" name="Text Box 3"/>
          <p:cNvSpPr txBox="1">
            <a:spLocks noChangeArrowheads="1"/>
          </p:cNvSpPr>
          <p:nvPr/>
        </p:nvSpPr>
        <p:spPr bwMode="auto">
          <a:xfrm>
            <a:off x="1258888" y="0"/>
            <a:ext cx="756126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4000" dirty="0">
                <a:solidFill>
                  <a:srgbClr val="660066"/>
                </a:solidFill>
                <a:effectLst>
                  <a:outerShdw blurRad="38100" dist="38100" dir="2700000" algn="tl">
                    <a:srgbClr val="C0C0C0"/>
                  </a:outerShdw>
                </a:effectLst>
                <a:latin typeface="Impact" pitchFamily="34" charset="0"/>
              </a:rPr>
              <a:t>       PESTLE </a:t>
            </a:r>
            <a:r>
              <a:rPr lang="en-GB" altLang="en-US" sz="2000" dirty="0">
                <a:solidFill>
                  <a:srgbClr val="660066"/>
                </a:solidFill>
                <a:effectLst>
                  <a:outerShdw blurRad="38100" dist="38100" dir="2700000" algn="tl">
                    <a:srgbClr val="C0C0C0"/>
                  </a:outerShdw>
                </a:effectLst>
                <a:latin typeface="Impact" pitchFamily="34" charset="0"/>
              </a:rPr>
              <a:t>– a method for identifying change triggers </a:t>
            </a:r>
          </a:p>
        </p:txBody>
      </p:sp>
      <p:sp>
        <p:nvSpPr>
          <p:cNvPr id="229380" name="AutoShape 4"/>
          <p:cNvSpPr>
            <a:spLocks noChangeArrowheads="1"/>
          </p:cNvSpPr>
          <p:nvPr/>
        </p:nvSpPr>
        <p:spPr bwMode="auto">
          <a:xfrm rot="1566034">
            <a:off x="0" y="2133600"/>
            <a:ext cx="2303463" cy="1008063"/>
          </a:xfrm>
          <a:prstGeom prst="rightArrow">
            <a:avLst>
              <a:gd name="adj1" fmla="val 50000"/>
              <a:gd name="adj2" fmla="val 57126"/>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9381" name="Text Box 5"/>
          <p:cNvSpPr txBox="1">
            <a:spLocks noChangeArrowheads="1"/>
          </p:cNvSpPr>
          <p:nvPr/>
        </p:nvSpPr>
        <p:spPr bwMode="auto">
          <a:xfrm rot="1536123">
            <a:off x="0" y="2420938"/>
            <a:ext cx="216058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1800">
                <a:solidFill>
                  <a:schemeClr val="bg1"/>
                </a:solidFill>
                <a:latin typeface="Arial" pitchFamily="34" charset="0"/>
              </a:rPr>
              <a:t>ENVIRONMENTAL</a:t>
            </a:r>
            <a:endParaRPr lang="en-US" altLang="en-US" sz="1800">
              <a:solidFill>
                <a:schemeClr val="bg1"/>
              </a:solidFill>
              <a:latin typeface="Arial" pitchFamily="34" charset="0"/>
            </a:endParaRPr>
          </a:p>
        </p:txBody>
      </p:sp>
      <p:sp>
        <p:nvSpPr>
          <p:cNvPr id="229382" name="AutoShape 6"/>
          <p:cNvSpPr>
            <a:spLocks noChangeArrowheads="1"/>
          </p:cNvSpPr>
          <p:nvPr/>
        </p:nvSpPr>
        <p:spPr bwMode="auto">
          <a:xfrm rot="11161215">
            <a:off x="6588125" y="3213100"/>
            <a:ext cx="2303463" cy="1008063"/>
          </a:xfrm>
          <a:prstGeom prst="rightArrow">
            <a:avLst>
              <a:gd name="adj1" fmla="val 50000"/>
              <a:gd name="adj2" fmla="val 57126"/>
            </a:avLst>
          </a:prstGeom>
          <a:solidFill>
            <a:schemeClr val="tx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9383" name="Text Box 7"/>
          <p:cNvSpPr txBox="1">
            <a:spLocks noChangeArrowheads="1"/>
          </p:cNvSpPr>
          <p:nvPr/>
        </p:nvSpPr>
        <p:spPr bwMode="auto">
          <a:xfrm rot="422295">
            <a:off x="6983413" y="3573463"/>
            <a:ext cx="21605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1800">
                <a:solidFill>
                  <a:schemeClr val="bg1"/>
                </a:solidFill>
                <a:latin typeface="Arial" pitchFamily="34" charset="0"/>
              </a:rPr>
              <a:t>LEGISLATIVE</a:t>
            </a:r>
            <a:endParaRPr lang="en-US" altLang="en-US" sz="1800">
              <a:solidFill>
                <a:schemeClr val="bg1"/>
              </a:solidFill>
              <a:latin typeface="Arial" pitchFamily="34" charset="0"/>
            </a:endParaRPr>
          </a:p>
        </p:txBody>
      </p:sp>
    </p:spTree>
    <p:extLst>
      <p:ext uri="{BB962C8B-B14F-4D97-AF65-F5344CB8AC3E}">
        <p14:creationId xmlns:p14="http://schemas.microsoft.com/office/powerpoint/2010/main" val="39599331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29379"/>
                                        </p:tgtEl>
                                        <p:attrNameLst>
                                          <p:attrName>style.visibility</p:attrName>
                                        </p:attrNameLst>
                                      </p:cBhvr>
                                      <p:to>
                                        <p:strVal val="visible"/>
                                      </p:to>
                                    </p:set>
                                    <p:anim calcmode="lin" valueType="num">
                                      <p:cBhvr additive="base">
                                        <p:cTn id="7" dur="500" fill="hold"/>
                                        <p:tgtEl>
                                          <p:spTgt spid="229379"/>
                                        </p:tgtEl>
                                        <p:attrNameLst>
                                          <p:attrName>ppt_x</p:attrName>
                                        </p:attrNameLst>
                                      </p:cBhvr>
                                      <p:tavLst>
                                        <p:tav tm="0">
                                          <p:val>
                                            <p:strVal val="0-#ppt_w/2"/>
                                          </p:val>
                                        </p:tav>
                                        <p:tav tm="100000">
                                          <p:val>
                                            <p:strVal val="#ppt_x"/>
                                          </p:val>
                                        </p:tav>
                                      </p:tavLst>
                                    </p:anim>
                                    <p:anim calcmode="lin" valueType="num">
                                      <p:cBhvr additive="base">
                                        <p:cTn id="8" dur="500" fill="hold"/>
                                        <p:tgtEl>
                                          <p:spTgt spid="229379"/>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2" fill="hold" nodeType="clickEffect">
                                  <p:stCondLst>
                                    <p:cond delay="0"/>
                                  </p:stCondLst>
                                  <p:childTnLst>
                                    <p:set>
                                      <p:cBhvr>
                                        <p:cTn id="12" dur="1" fill="hold">
                                          <p:stCondLst>
                                            <p:cond delay="0"/>
                                          </p:stCondLst>
                                        </p:cTn>
                                        <p:tgtEl>
                                          <p:spTgt spid="229378"/>
                                        </p:tgtEl>
                                        <p:attrNameLst>
                                          <p:attrName>style.visibility</p:attrName>
                                        </p:attrNameLst>
                                      </p:cBhvr>
                                      <p:to>
                                        <p:strVal val="visible"/>
                                      </p:to>
                                    </p:set>
                                    <p:anim calcmode="lin" valueType="num">
                                      <p:cBhvr additive="base">
                                        <p:cTn id="13" dur="500" fill="hold"/>
                                        <p:tgtEl>
                                          <p:spTgt spid="229378"/>
                                        </p:tgtEl>
                                        <p:attrNameLst>
                                          <p:attrName>ppt_x</p:attrName>
                                        </p:attrNameLst>
                                      </p:cBhvr>
                                      <p:tavLst>
                                        <p:tav tm="0">
                                          <p:val>
                                            <p:strVal val="0-#ppt_w/2"/>
                                          </p:val>
                                        </p:tav>
                                        <p:tav tm="100000">
                                          <p:val>
                                            <p:strVal val="#ppt_x"/>
                                          </p:val>
                                        </p:tav>
                                      </p:tavLst>
                                    </p:anim>
                                    <p:anim calcmode="lin" valueType="num">
                                      <p:cBhvr additive="base">
                                        <p:cTn id="14" dur="500" fill="hold"/>
                                        <p:tgtEl>
                                          <p:spTgt spid="22937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9"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9"/>
            <a:ext cx="7886700" cy="720080"/>
          </a:xfrm>
        </p:spPr>
        <p:txBody>
          <a:bodyPr>
            <a:normAutofit/>
          </a:bodyPr>
          <a:lstStyle/>
          <a:p>
            <a:r>
              <a:rPr lang="en-GB" dirty="0"/>
              <a:t>PESTLE</a:t>
            </a:r>
          </a:p>
        </p:txBody>
      </p:sp>
      <p:sp>
        <p:nvSpPr>
          <p:cNvPr id="3" name="Content Placeholder 2"/>
          <p:cNvSpPr>
            <a:spLocks noGrp="1"/>
          </p:cNvSpPr>
          <p:nvPr>
            <p:ph idx="1"/>
          </p:nvPr>
        </p:nvSpPr>
        <p:spPr>
          <a:xfrm>
            <a:off x="628650" y="980729"/>
            <a:ext cx="7886700" cy="4536503"/>
          </a:xfrm>
        </p:spPr>
        <p:txBody>
          <a:bodyPr>
            <a:normAutofit fontScale="25000" lnSpcReduction="20000"/>
          </a:bodyPr>
          <a:lstStyle/>
          <a:p>
            <a:r>
              <a:rPr lang="en-GB" sz="6400" b="1" dirty="0">
                <a:effectLst/>
              </a:rPr>
              <a:t>Political</a:t>
            </a:r>
            <a:r>
              <a:rPr lang="en-GB" sz="6400" dirty="0">
                <a:effectLst/>
              </a:rPr>
              <a:t>: what is happening politically in the environment in which you operate, including areas such as tax policy, employment laws, environmental regulations, trade restrictions and reform, tariffs and political stability.</a:t>
            </a:r>
          </a:p>
          <a:p>
            <a:r>
              <a:rPr lang="en-GB" sz="6400" b="1" dirty="0">
                <a:effectLst/>
              </a:rPr>
              <a:t>Economic</a:t>
            </a:r>
            <a:r>
              <a:rPr lang="en-GB" sz="6400"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sz="6400" b="1" dirty="0">
                <a:effectLst/>
              </a:rPr>
              <a:t>Sociological</a:t>
            </a:r>
            <a:r>
              <a:rPr lang="en-GB" sz="6400"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sz="6400" b="1" dirty="0">
                <a:effectLst/>
              </a:rPr>
              <a:t>Technological</a:t>
            </a:r>
            <a:r>
              <a:rPr lang="en-GB" sz="6400"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sz="6400" b="1" dirty="0">
                <a:effectLst/>
              </a:rPr>
              <a:t>Legal</a:t>
            </a:r>
            <a:r>
              <a:rPr lang="en-GB" sz="6400" dirty="0">
                <a:effectLst/>
              </a:rPr>
              <a:t>: what is happening with changes to legislation. This may impact employment, access to materials, quotas, resources, imports/ exports, taxation etc.</a:t>
            </a:r>
          </a:p>
          <a:p>
            <a:r>
              <a:rPr lang="en-GB" sz="6400" b="1" dirty="0">
                <a:effectLst/>
              </a:rPr>
              <a:t>Environmental</a:t>
            </a:r>
            <a:r>
              <a:rPr lang="en-GB" sz="6400" dirty="0">
                <a:effectLst/>
              </a:rPr>
              <a:t>: what is happening with respect to ecological and environmental issues. Many of these factors will be economic or social in nature.</a:t>
            </a:r>
          </a:p>
          <a:p>
            <a:endParaRPr lang="en-GB" dirty="0"/>
          </a:p>
        </p:txBody>
      </p:sp>
    </p:spTree>
    <p:extLst>
      <p:ext uri="{BB962C8B-B14F-4D97-AF65-F5344CB8AC3E}">
        <p14:creationId xmlns:p14="http://schemas.microsoft.com/office/powerpoint/2010/main" val="826931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8" name="Text Box 4"/>
          <p:cNvSpPr txBox="1">
            <a:spLocks noChangeArrowheads="1"/>
          </p:cNvSpPr>
          <p:nvPr/>
        </p:nvSpPr>
        <p:spPr bwMode="auto">
          <a:xfrm>
            <a:off x="468313" y="1196975"/>
            <a:ext cx="8283037"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800" b="1" i="1" dirty="0"/>
              <a:t>Change often driven by the need of </a:t>
            </a:r>
          </a:p>
          <a:p>
            <a:r>
              <a:rPr lang="en-GB" altLang="en-US" sz="2800" b="1" i="1" dirty="0"/>
              <a:t>Organisation to respond to:</a:t>
            </a:r>
          </a:p>
          <a:p>
            <a:endParaRPr lang="en-GB" altLang="en-US" sz="2800" b="1" i="1" dirty="0"/>
          </a:p>
          <a:p>
            <a:pPr marL="285750" indent="-285750">
              <a:buFont typeface="Wingdings" panose="05000000000000000000" pitchFamily="2" charset="2"/>
              <a:buChar char="§"/>
            </a:pPr>
            <a:r>
              <a:rPr lang="en-GB" altLang="en-US" b="1" dirty="0"/>
              <a:t> </a:t>
            </a:r>
            <a:r>
              <a:rPr lang="en-GB" altLang="en-US" sz="2800" b="1" dirty="0"/>
              <a:t>Demand – </a:t>
            </a:r>
            <a:r>
              <a:rPr lang="en-GB" altLang="en-US" sz="2800" dirty="0"/>
              <a:t>customer/competition/environment</a:t>
            </a:r>
          </a:p>
          <a:p>
            <a:pPr marL="457200" indent="-457200">
              <a:buFont typeface="Wingdings" panose="05000000000000000000" pitchFamily="2" charset="2"/>
              <a:buChar char="§"/>
            </a:pPr>
            <a:endParaRPr lang="en-GB" altLang="en-US" sz="2800" dirty="0"/>
          </a:p>
          <a:p>
            <a:pPr marL="457200" indent="-457200">
              <a:buFont typeface="Wingdings" panose="05000000000000000000" pitchFamily="2" charset="2"/>
              <a:buChar char="§"/>
            </a:pPr>
            <a:r>
              <a:rPr lang="en-GB" altLang="en-US" sz="2800" b="1" dirty="0"/>
              <a:t> Innovation – </a:t>
            </a:r>
            <a:r>
              <a:rPr lang="en-GB" altLang="en-US" sz="2800" dirty="0"/>
              <a:t>changes in technology</a:t>
            </a:r>
          </a:p>
          <a:p>
            <a:pPr marL="457200" indent="-457200">
              <a:buFont typeface="Wingdings" panose="05000000000000000000" pitchFamily="2" charset="2"/>
              <a:buChar char="§"/>
            </a:pPr>
            <a:endParaRPr lang="en-GB" altLang="en-US" sz="2800" dirty="0"/>
          </a:p>
          <a:p>
            <a:pPr marL="457200" indent="-457200">
              <a:buFont typeface="Wingdings" panose="05000000000000000000" pitchFamily="2" charset="2"/>
              <a:buChar char="§"/>
            </a:pPr>
            <a:r>
              <a:rPr lang="en-GB" altLang="en-US" sz="2800" b="1" dirty="0"/>
              <a:t> Inefficiency – </a:t>
            </a:r>
            <a:r>
              <a:rPr lang="en-GB" altLang="en-US" sz="2800" dirty="0"/>
              <a:t>loss of profit/wastage/production</a:t>
            </a:r>
          </a:p>
        </p:txBody>
      </p:sp>
    </p:spTree>
    <p:extLst>
      <p:ext uri="{BB962C8B-B14F-4D97-AF65-F5344CB8AC3E}">
        <p14:creationId xmlns:p14="http://schemas.microsoft.com/office/powerpoint/2010/main" val="1667874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7 types of change (Armstrong, 2012)</a:t>
            </a:r>
          </a:p>
        </p:txBody>
      </p:sp>
      <p:sp>
        <p:nvSpPr>
          <p:cNvPr id="3" name="Content Placeholder 2"/>
          <p:cNvSpPr>
            <a:spLocks noGrp="1"/>
          </p:cNvSpPr>
          <p:nvPr>
            <p:ph idx="1"/>
          </p:nvPr>
        </p:nvSpPr>
        <p:spPr/>
        <p:txBody>
          <a:bodyPr>
            <a:normAutofit lnSpcReduction="10000"/>
          </a:bodyPr>
          <a:lstStyle/>
          <a:p>
            <a:r>
              <a:rPr lang="en-GB" dirty="0"/>
              <a:t>Incremental</a:t>
            </a:r>
          </a:p>
          <a:p>
            <a:r>
              <a:rPr lang="en-GB" dirty="0"/>
              <a:t>Transformational</a:t>
            </a:r>
          </a:p>
          <a:p>
            <a:r>
              <a:rPr lang="en-GB" dirty="0"/>
              <a:t>Strategic</a:t>
            </a:r>
          </a:p>
          <a:p>
            <a:r>
              <a:rPr lang="en-GB" dirty="0"/>
              <a:t>Organizational,</a:t>
            </a:r>
          </a:p>
          <a:p>
            <a:r>
              <a:rPr lang="en-GB" dirty="0"/>
              <a:t>Systems and processes, </a:t>
            </a:r>
          </a:p>
          <a:p>
            <a:r>
              <a:rPr lang="en-GB" dirty="0"/>
              <a:t>Cultural</a:t>
            </a:r>
          </a:p>
          <a:p>
            <a:r>
              <a:rPr lang="en-GB" dirty="0"/>
              <a:t>Behavioural</a:t>
            </a:r>
          </a:p>
        </p:txBody>
      </p:sp>
    </p:spTree>
    <p:extLst>
      <p:ext uri="{BB962C8B-B14F-4D97-AF65-F5344CB8AC3E}">
        <p14:creationId xmlns:p14="http://schemas.microsoft.com/office/powerpoint/2010/main" val="2293716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b="1"/>
              <a:t>Approaches to Change</a:t>
            </a:r>
          </a:p>
        </p:txBody>
      </p:sp>
      <p:sp>
        <p:nvSpPr>
          <p:cNvPr id="10243" name="Rectangle 3"/>
          <p:cNvSpPr>
            <a:spLocks noGrp="1" noChangeArrowheads="1"/>
          </p:cNvSpPr>
          <p:nvPr>
            <p:ph idx="1"/>
          </p:nvPr>
        </p:nvSpPr>
        <p:spPr/>
        <p:txBody>
          <a:bodyPr/>
          <a:lstStyle/>
          <a:p>
            <a:pPr eaLnBrk="1" hangingPunct="1">
              <a:buClr>
                <a:schemeClr val="hlink"/>
              </a:buClr>
              <a:buSzPct val="95000"/>
            </a:pPr>
            <a:r>
              <a:rPr lang="en-GB" altLang="en-US" sz="2800" b="1"/>
              <a:t>Planned Change</a:t>
            </a:r>
            <a:r>
              <a:rPr lang="en-GB" altLang="en-US" sz="2800"/>
              <a:t> - </a:t>
            </a:r>
            <a:r>
              <a:rPr lang="en-US" altLang="en-US" sz="2800"/>
              <a:t>Lewin (1958)  Movement from one </a:t>
            </a:r>
            <a:r>
              <a:rPr lang="en-US" altLang="en-US" sz="2800" b="1"/>
              <a:t>fixed state</a:t>
            </a:r>
            <a:r>
              <a:rPr lang="en-US" altLang="en-US" sz="2800"/>
              <a:t> (equilibrium) to another - Series of </a:t>
            </a:r>
            <a:r>
              <a:rPr lang="en-US" altLang="en-US" sz="2800" b="1"/>
              <a:t>planned</a:t>
            </a:r>
            <a:r>
              <a:rPr lang="en-US" altLang="en-US" sz="2800"/>
              <a:t> steps </a:t>
            </a:r>
            <a:endParaRPr lang="en-GB" altLang="en-US" sz="2800"/>
          </a:p>
          <a:p>
            <a:pPr eaLnBrk="1" hangingPunct="1">
              <a:buClr>
                <a:schemeClr val="hlink"/>
              </a:buClr>
              <a:buSzPct val="95000"/>
            </a:pPr>
            <a:endParaRPr lang="en-GB" altLang="en-US" sz="2800"/>
          </a:p>
          <a:p>
            <a:pPr eaLnBrk="1" hangingPunct="1">
              <a:buClr>
                <a:schemeClr val="hlink"/>
              </a:buClr>
              <a:buSzPct val="95000"/>
            </a:pPr>
            <a:r>
              <a:rPr lang="en-GB" altLang="en-US" sz="2800" b="1"/>
              <a:t>Emergent Change - </a:t>
            </a:r>
            <a:r>
              <a:rPr lang="en-US" altLang="en-US" sz="2800"/>
              <a:t>Change: not an event, but an emergent, iterative, complex, contested, inherently political, continuous &amp;  discontinuous…process (Pettigrew, 1985 )</a:t>
            </a:r>
          </a:p>
          <a:p>
            <a:pPr eaLnBrk="1" hangingPunct="1">
              <a:buClr>
                <a:schemeClr val="hlink"/>
              </a:buClr>
              <a:buSzPct val="95000"/>
            </a:pPr>
            <a:endParaRPr lang="en-GB" altLang="en-US" sz="2800" b="1"/>
          </a:p>
        </p:txBody>
      </p:sp>
      <p:pic>
        <p:nvPicPr>
          <p:cNvPr id="10244" name="Picture 4" descr="j023408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688" y="5157788"/>
            <a:ext cx="2322512" cy="147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7126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6"/>
          <p:cNvSpPr>
            <a:spLocks noGrp="1" noChangeArrowheads="1"/>
          </p:cNvSpPr>
          <p:nvPr>
            <p:ph type="title"/>
          </p:nvPr>
        </p:nvSpPr>
        <p:spPr/>
        <p:txBody>
          <a:bodyPr/>
          <a:lstStyle/>
          <a:p>
            <a:pPr eaLnBrk="1" hangingPunct="1"/>
            <a:r>
              <a:rPr lang="en-GB" altLang="en-US" b="1"/>
              <a:t>Types of change</a:t>
            </a:r>
          </a:p>
        </p:txBody>
      </p:sp>
      <p:sp>
        <p:nvSpPr>
          <p:cNvPr id="9219" name="Rectangle 7"/>
          <p:cNvSpPr>
            <a:spLocks noGrp="1" noChangeArrowheads="1"/>
          </p:cNvSpPr>
          <p:nvPr>
            <p:ph sz="half" idx="1"/>
          </p:nvPr>
        </p:nvSpPr>
        <p:spPr/>
        <p:txBody>
          <a:bodyPr>
            <a:normAutofit lnSpcReduction="10000"/>
          </a:bodyPr>
          <a:lstStyle/>
          <a:p>
            <a:pPr eaLnBrk="1" hangingPunct="1">
              <a:buFont typeface="Wingdings" pitchFamily="2" charset="2"/>
              <a:buNone/>
            </a:pPr>
            <a:r>
              <a:rPr lang="en-US" altLang="en-US" b="1"/>
              <a:t>Top-down</a:t>
            </a:r>
          </a:p>
          <a:p>
            <a:pPr eaLnBrk="1" hangingPunct="1">
              <a:spcAft>
                <a:spcPct val="30000"/>
              </a:spcAft>
              <a:buClr>
                <a:schemeClr val="hlink"/>
              </a:buClr>
              <a:buSzPct val="85000"/>
            </a:pPr>
            <a:r>
              <a:rPr lang="en-US" altLang="en-US"/>
              <a:t>Implemented by managers at a high level in organization</a:t>
            </a:r>
          </a:p>
          <a:p>
            <a:pPr eaLnBrk="1" hangingPunct="1">
              <a:spcAft>
                <a:spcPct val="30000"/>
              </a:spcAft>
              <a:buClr>
                <a:schemeClr val="hlink"/>
              </a:buClr>
              <a:buSzPct val="85000"/>
            </a:pPr>
            <a:r>
              <a:rPr lang="en-US" altLang="en-US"/>
              <a:t>Result of radical restructuring &amp; re-engineering</a:t>
            </a:r>
          </a:p>
          <a:p>
            <a:pPr eaLnBrk="1" hangingPunct="1">
              <a:spcAft>
                <a:spcPct val="30000"/>
              </a:spcAft>
              <a:buClr>
                <a:schemeClr val="hlink"/>
              </a:buClr>
              <a:buSzPct val="85000"/>
            </a:pPr>
            <a:r>
              <a:rPr lang="en-US" altLang="en-US"/>
              <a:t>More resistance</a:t>
            </a:r>
          </a:p>
          <a:p>
            <a:pPr eaLnBrk="1" hangingPunct="1">
              <a:buFont typeface="Wingdings" pitchFamily="2" charset="2"/>
              <a:buNone/>
            </a:pPr>
            <a:endParaRPr lang="en-GB" altLang="en-US"/>
          </a:p>
        </p:txBody>
      </p:sp>
      <p:sp>
        <p:nvSpPr>
          <p:cNvPr id="9220" name="Rectangle 8"/>
          <p:cNvSpPr>
            <a:spLocks noGrp="1" noChangeArrowheads="1"/>
          </p:cNvSpPr>
          <p:nvPr>
            <p:ph sz="half" idx="2"/>
          </p:nvPr>
        </p:nvSpPr>
        <p:spPr/>
        <p:txBody>
          <a:bodyPr>
            <a:normAutofit lnSpcReduction="10000"/>
          </a:bodyPr>
          <a:lstStyle/>
          <a:p>
            <a:pPr eaLnBrk="1" hangingPunct="1">
              <a:buFont typeface="Wingdings" pitchFamily="2" charset="2"/>
              <a:buNone/>
            </a:pPr>
            <a:r>
              <a:rPr lang="en-US" altLang="en-US" b="1"/>
              <a:t>Bottom-up</a:t>
            </a:r>
          </a:p>
          <a:p>
            <a:pPr eaLnBrk="1" hangingPunct="1">
              <a:spcAft>
                <a:spcPct val="30000"/>
              </a:spcAft>
              <a:buClr>
                <a:schemeClr val="hlink"/>
              </a:buClr>
              <a:buSzPct val="85000"/>
            </a:pPr>
            <a:r>
              <a:rPr lang="en-US" altLang="en-US"/>
              <a:t>Implemented by employees at low levels and rises over time</a:t>
            </a:r>
          </a:p>
          <a:p>
            <a:pPr eaLnBrk="1" hangingPunct="1">
              <a:spcAft>
                <a:spcPct val="30000"/>
              </a:spcAft>
              <a:buClr>
                <a:schemeClr val="hlink"/>
              </a:buClr>
              <a:buSzPct val="85000"/>
            </a:pPr>
            <a:r>
              <a:rPr lang="en-US" altLang="en-US"/>
              <a:t>All levels involved in change process</a:t>
            </a:r>
          </a:p>
          <a:p>
            <a:pPr eaLnBrk="1" hangingPunct="1">
              <a:spcAft>
                <a:spcPct val="30000"/>
              </a:spcAft>
              <a:buClr>
                <a:schemeClr val="hlink"/>
              </a:buClr>
              <a:buSzPct val="85000"/>
            </a:pPr>
            <a:r>
              <a:rPr lang="en-US" altLang="en-US"/>
              <a:t>Less resistance</a:t>
            </a:r>
          </a:p>
          <a:p>
            <a:pPr eaLnBrk="1" hangingPunct="1">
              <a:buFont typeface="Wingdings" pitchFamily="2" charset="2"/>
              <a:buNone/>
            </a:pPr>
            <a:endParaRPr lang="en-GB" altLang="en-US"/>
          </a:p>
        </p:txBody>
      </p:sp>
      <p:sp>
        <p:nvSpPr>
          <p:cNvPr id="38916" name="Rectangle 4"/>
          <p:cNvSpPr>
            <a:spLocks noChangeArrowheads="1"/>
          </p:cNvSpPr>
          <p:nvPr/>
        </p:nvSpPr>
        <p:spPr bwMode="auto">
          <a:xfrm>
            <a:off x="1312863" y="3141663"/>
            <a:ext cx="3467100" cy="4572000"/>
          </a:xfrm>
          <a:prstGeom prst="rect">
            <a:avLst/>
          </a:prstGeom>
          <a:noFill/>
          <a:ln w="9525">
            <a:noFill/>
            <a:miter lim="800000"/>
            <a:headEnd/>
            <a:tailEnd/>
          </a:ln>
          <a:effectLst/>
        </p:spPr>
        <p:txBody>
          <a:bodyPr/>
          <a:lstStyle/>
          <a:p>
            <a:pPr marL="342900" indent="-342900">
              <a:spcBef>
                <a:spcPct val="20000"/>
              </a:spcBef>
              <a:buClr>
                <a:schemeClr val="tx2"/>
              </a:buClr>
              <a:buSzPct val="115000"/>
              <a:buFont typeface="Wingdings" pitchFamily="2" charset="2"/>
              <a:buNone/>
              <a:defRPr/>
            </a:pPr>
            <a:endParaRPr lang="en-US" sz="2800">
              <a:effectLst>
                <a:outerShdw blurRad="38100" dist="38100" dir="2700000" algn="tl">
                  <a:srgbClr val="000000"/>
                </a:outerShdw>
              </a:effectLst>
            </a:endParaRPr>
          </a:p>
        </p:txBody>
      </p:sp>
      <p:sp>
        <p:nvSpPr>
          <p:cNvPr id="38917" name="Rectangle 5"/>
          <p:cNvSpPr>
            <a:spLocks noChangeArrowheads="1"/>
          </p:cNvSpPr>
          <p:nvPr/>
        </p:nvSpPr>
        <p:spPr bwMode="auto">
          <a:xfrm>
            <a:off x="4932363" y="3141663"/>
            <a:ext cx="3695700" cy="4572000"/>
          </a:xfrm>
          <a:prstGeom prst="rect">
            <a:avLst/>
          </a:prstGeom>
          <a:noFill/>
          <a:ln w="9525">
            <a:noFill/>
            <a:miter lim="800000"/>
            <a:headEnd/>
            <a:tailEnd/>
          </a:ln>
          <a:effectLst/>
        </p:spPr>
        <p:txBody>
          <a:bodyPr/>
          <a:lstStyle/>
          <a:p>
            <a:pPr marL="342900" indent="-342900">
              <a:spcBef>
                <a:spcPct val="20000"/>
              </a:spcBef>
              <a:buClr>
                <a:schemeClr val="tx2"/>
              </a:buClr>
              <a:buSzPct val="115000"/>
              <a:buFont typeface="Wingdings" pitchFamily="2" charset="2"/>
              <a:buNone/>
              <a:defRPr/>
            </a:pPr>
            <a:endParaRPr lang="en-US" sz="2800">
              <a:effectLst>
                <a:outerShdw blurRad="38100" dist="38100" dir="2700000" algn="tl">
                  <a:srgbClr val="000000"/>
                </a:outerShdw>
              </a:effectLst>
            </a:endParaRPr>
          </a:p>
        </p:txBody>
      </p:sp>
      <p:pic>
        <p:nvPicPr>
          <p:cNvPr id="9223" name="Picture 9" descr="MCPE01567_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7050" y="260350"/>
            <a:ext cx="2016125"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53909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nodePh="1">
                                  <p:stCondLst>
                                    <p:cond delay="0"/>
                                  </p:stCondLst>
                                  <p:endCondLst>
                                    <p:cond evt="begin" delay="0">
                                      <p:tn val="5"/>
                                    </p:cond>
                                  </p:endCondLst>
                                  <p:childTnLst>
                                    <p:set>
                                      <p:cBhvr>
                                        <p:cTn id="6" dur="1" fill="hold">
                                          <p:stCondLst>
                                            <p:cond delay="0"/>
                                          </p:stCondLst>
                                        </p:cTn>
                                        <p:tgtEl>
                                          <p:spTgt spid="38916">
                                            <p:txEl>
                                              <p:pRg st="0" end="0"/>
                                            </p:txEl>
                                          </p:spTgt>
                                        </p:tgtEl>
                                        <p:attrNameLst>
                                          <p:attrName>style.visibility</p:attrName>
                                        </p:attrNameLst>
                                      </p:cBhvr>
                                      <p:to>
                                        <p:strVal val="visible"/>
                                      </p:to>
                                    </p:set>
                                    <p:animEffect transition="in" filter="blinds(horizontal)">
                                      <p:cBhvr>
                                        <p:cTn id="7" dur="500"/>
                                        <p:tgtEl>
                                          <p:spTgt spid="3891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nodePh="1">
                                  <p:stCondLst>
                                    <p:cond delay="0"/>
                                  </p:stCondLst>
                                  <p:endCondLst>
                                    <p:cond evt="begin" delay="0">
                                      <p:tn val="10"/>
                                    </p:cond>
                                  </p:endCondLst>
                                  <p:childTnLst>
                                    <p:set>
                                      <p:cBhvr>
                                        <p:cTn id="11" dur="1" fill="hold">
                                          <p:stCondLst>
                                            <p:cond delay="0"/>
                                          </p:stCondLst>
                                        </p:cTn>
                                        <p:tgtEl>
                                          <p:spTgt spid="38917">
                                            <p:txEl>
                                              <p:pRg st="0" end="0"/>
                                            </p:txEl>
                                          </p:spTgt>
                                        </p:tgtEl>
                                        <p:attrNameLst>
                                          <p:attrName>style.visibility</p:attrName>
                                        </p:attrNameLst>
                                      </p:cBhvr>
                                      <p:to>
                                        <p:strVal val="visible"/>
                                      </p:to>
                                    </p:set>
                                    <p:animEffect transition="in" filter="blinds(horizontal)">
                                      <p:cBhvr>
                                        <p:cTn id="12" dur="500"/>
                                        <p:tgtEl>
                                          <p:spTgt spid="389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build="p"/>
      <p:bldP spid="3891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9" name="Rectangle 3"/>
          <p:cNvSpPr>
            <a:spLocks noGrp="1" noChangeArrowheads="1"/>
          </p:cNvSpPr>
          <p:nvPr>
            <p:ph type="body" idx="1"/>
          </p:nvPr>
        </p:nvSpPr>
        <p:spPr>
          <a:xfrm>
            <a:off x="900113" y="1981200"/>
            <a:ext cx="7993062" cy="3581400"/>
          </a:xfrm>
        </p:spPr>
        <p:txBody>
          <a:bodyPr/>
          <a:lstStyle/>
          <a:p>
            <a:pPr>
              <a:buFontTx/>
              <a:buNone/>
            </a:pPr>
            <a:r>
              <a:rPr lang="en-GB" altLang="en-US" sz="5400" b="1">
                <a:solidFill>
                  <a:schemeClr val="tx1"/>
                </a:solidFill>
                <a:latin typeface="Impact" pitchFamily="34" charset="0"/>
              </a:rPr>
              <a:t>Reactions and Barriers To Change….</a:t>
            </a:r>
            <a:endParaRPr lang="en-US" altLang="en-US" sz="5400" b="1">
              <a:solidFill>
                <a:schemeClr val="tx1"/>
              </a:solidFill>
              <a:latin typeface="Impact" pitchFamily="34" charset="0"/>
            </a:endParaRPr>
          </a:p>
        </p:txBody>
      </p:sp>
    </p:spTree>
    <p:extLst>
      <p:ext uri="{BB962C8B-B14F-4D97-AF65-F5344CB8AC3E}">
        <p14:creationId xmlns:p14="http://schemas.microsoft.com/office/powerpoint/2010/main" val="703622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Game: change your seat</a:t>
            </a:r>
          </a:p>
        </p:txBody>
      </p:sp>
      <p:sp>
        <p:nvSpPr>
          <p:cNvPr id="4" name="Rectangle 3"/>
          <p:cNvSpPr/>
          <p:nvPr/>
        </p:nvSpPr>
        <p:spPr>
          <a:xfrm>
            <a:off x="467544" y="1839080"/>
            <a:ext cx="8208912" cy="3139321"/>
          </a:xfrm>
          <a:prstGeom prst="rect">
            <a:avLst/>
          </a:prstGeom>
        </p:spPr>
        <p:txBody>
          <a:bodyPr wrap="square">
            <a:spAutoFit/>
          </a:bodyPr>
          <a:lstStyle/>
          <a:p>
            <a:r>
              <a:rPr lang="en-GB" b="1" dirty="0"/>
              <a:t>Discussion Questions</a:t>
            </a:r>
          </a:p>
          <a:p>
            <a:endParaRPr lang="en-GB" dirty="0"/>
          </a:p>
          <a:p>
            <a:r>
              <a:rPr lang="en-GB" dirty="0"/>
              <a:t>How did it feel to be asked to change seats?</a:t>
            </a:r>
          </a:p>
          <a:p>
            <a:endParaRPr lang="en-GB" dirty="0"/>
          </a:p>
          <a:p>
            <a:r>
              <a:rPr lang="en-GB" dirty="0"/>
              <a:t>Did you view changing seats as an opportunity to sit with someone new or as an uncomfortable or undesirable change?</a:t>
            </a:r>
          </a:p>
          <a:p>
            <a:endParaRPr lang="en-GB" dirty="0"/>
          </a:p>
          <a:p>
            <a:r>
              <a:rPr lang="en-GB" dirty="0"/>
              <a:t>What are some things that make people resistant to change?</a:t>
            </a:r>
          </a:p>
          <a:p>
            <a:endParaRPr lang="en-GB" dirty="0"/>
          </a:p>
          <a:p>
            <a:r>
              <a:rPr lang="en-GB" dirty="0"/>
              <a:t>What can you do to make it easier for people in your organization to accept the changes </a:t>
            </a:r>
          </a:p>
        </p:txBody>
      </p:sp>
    </p:spTree>
    <p:extLst>
      <p:ext uri="{BB962C8B-B14F-4D97-AF65-F5344CB8AC3E}">
        <p14:creationId xmlns:p14="http://schemas.microsoft.com/office/powerpoint/2010/main" val="3144356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altLang="en-US" sz="4000" b="1"/>
              <a:t>Reasons for resistance </a:t>
            </a:r>
            <a:br>
              <a:rPr lang="en-US" altLang="en-US" sz="4000" b="1"/>
            </a:br>
            <a:r>
              <a:rPr lang="en-US" altLang="en-US" sz="2800" b="1"/>
              <a:t>(Kotter &amp; Schlesinger 1979)</a:t>
            </a:r>
            <a:endParaRPr lang="en-GB" altLang="en-US" sz="2800" b="1"/>
          </a:p>
        </p:txBody>
      </p:sp>
      <p:sp>
        <p:nvSpPr>
          <p:cNvPr id="13315" name="Rectangle 3"/>
          <p:cNvSpPr>
            <a:spLocks noGrp="1" noChangeArrowheads="1"/>
          </p:cNvSpPr>
          <p:nvPr>
            <p:ph sz="half" idx="1"/>
          </p:nvPr>
        </p:nvSpPr>
        <p:spPr>
          <a:xfrm>
            <a:off x="0" y="1598613"/>
            <a:ext cx="4492625" cy="4497387"/>
          </a:xfrm>
        </p:spPr>
        <p:txBody>
          <a:bodyPr/>
          <a:lstStyle/>
          <a:p>
            <a:pPr eaLnBrk="1" hangingPunct="1">
              <a:spcBef>
                <a:spcPct val="0"/>
              </a:spcBef>
              <a:spcAft>
                <a:spcPct val="15000"/>
              </a:spcAft>
              <a:buFont typeface="Wingdings" pitchFamily="2" charset="2"/>
              <a:buNone/>
            </a:pPr>
            <a:r>
              <a:rPr lang="en-US" altLang="en-US" b="1"/>
              <a:t>Parochial Self Interest</a:t>
            </a:r>
            <a:endParaRPr lang="en-US" altLang="en-US"/>
          </a:p>
          <a:p>
            <a:pPr eaLnBrk="1" hangingPunct="1">
              <a:spcBef>
                <a:spcPct val="0"/>
              </a:spcBef>
              <a:spcAft>
                <a:spcPct val="15000"/>
              </a:spcAft>
              <a:buFont typeface="Wingdings" pitchFamily="2" charset="2"/>
              <a:buNone/>
            </a:pPr>
            <a:r>
              <a:rPr lang="en-US" altLang="en-US" sz="2400"/>
              <a:t>Focus on own best interests</a:t>
            </a:r>
          </a:p>
          <a:p>
            <a:pPr eaLnBrk="1" hangingPunct="1">
              <a:spcBef>
                <a:spcPct val="0"/>
              </a:spcBef>
              <a:spcAft>
                <a:spcPct val="15000"/>
              </a:spcAft>
              <a:buFont typeface="Wingdings" pitchFamily="2" charset="2"/>
              <a:buNone/>
            </a:pPr>
            <a:r>
              <a:rPr lang="en-US" altLang="en-US" sz="2400"/>
              <a:t>Violation of psychological contract</a:t>
            </a:r>
          </a:p>
          <a:p>
            <a:pPr eaLnBrk="1" hangingPunct="1">
              <a:spcBef>
                <a:spcPct val="0"/>
              </a:spcBef>
              <a:spcAft>
                <a:spcPct val="15000"/>
              </a:spcAft>
              <a:buFont typeface="Wingdings" pitchFamily="2" charset="2"/>
              <a:buNone/>
            </a:pPr>
            <a:endParaRPr lang="en-US" altLang="en-US" sz="2400" b="1"/>
          </a:p>
          <a:p>
            <a:pPr eaLnBrk="1" hangingPunct="1">
              <a:spcBef>
                <a:spcPct val="0"/>
              </a:spcBef>
              <a:spcAft>
                <a:spcPct val="15000"/>
              </a:spcAft>
              <a:buFont typeface="Wingdings" pitchFamily="2" charset="2"/>
              <a:buNone/>
            </a:pPr>
            <a:r>
              <a:rPr lang="en-US" altLang="en-US" b="1"/>
              <a:t>Misunderstanding/Lack of Trust</a:t>
            </a:r>
          </a:p>
          <a:p>
            <a:pPr eaLnBrk="1" hangingPunct="1">
              <a:spcBef>
                <a:spcPct val="0"/>
              </a:spcBef>
              <a:spcAft>
                <a:spcPct val="15000"/>
              </a:spcAft>
              <a:buFont typeface="Wingdings" pitchFamily="2" charset="2"/>
              <a:buNone/>
            </a:pPr>
            <a:r>
              <a:rPr lang="en-US" altLang="en-US" sz="2400"/>
              <a:t>Don’t understand implications</a:t>
            </a:r>
          </a:p>
          <a:p>
            <a:pPr eaLnBrk="1" hangingPunct="1">
              <a:spcBef>
                <a:spcPct val="0"/>
              </a:spcBef>
              <a:spcAft>
                <a:spcPct val="15000"/>
              </a:spcAft>
              <a:buFont typeface="Wingdings" pitchFamily="2" charset="2"/>
              <a:buNone/>
            </a:pPr>
            <a:r>
              <a:rPr lang="en-US" altLang="en-US" sz="2400"/>
              <a:t>Poor relationships</a:t>
            </a:r>
          </a:p>
        </p:txBody>
      </p:sp>
      <p:sp>
        <p:nvSpPr>
          <p:cNvPr id="13316" name="Rectangle 4"/>
          <p:cNvSpPr>
            <a:spLocks noGrp="1" noChangeArrowheads="1"/>
          </p:cNvSpPr>
          <p:nvPr>
            <p:ph sz="half" idx="2"/>
          </p:nvPr>
        </p:nvSpPr>
        <p:spPr>
          <a:xfrm>
            <a:off x="4645025" y="1598613"/>
            <a:ext cx="4248150" cy="4497387"/>
          </a:xfrm>
        </p:spPr>
        <p:txBody>
          <a:bodyPr/>
          <a:lstStyle/>
          <a:p>
            <a:pPr marL="0" indent="0" eaLnBrk="1" hangingPunct="1">
              <a:spcBef>
                <a:spcPct val="0"/>
              </a:spcBef>
              <a:spcAft>
                <a:spcPct val="15000"/>
              </a:spcAft>
              <a:buFont typeface="Wingdings" pitchFamily="2" charset="2"/>
              <a:buNone/>
            </a:pPr>
            <a:r>
              <a:rPr lang="en-US" altLang="en-US" b="1"/>
              <a:t>Different Assessment</a:t>
            </a:r>
            <a:endParaRPr lang="en-US" altLang="en-US"/>
          </a:p>
          <a:p>
            <a:pPr marL="0" indent="0" eaLnBrk="1" hangingPunct="1">
              <a:spcBef>
                <a:spcPct val="0"/>
              </a:spcBef>
              <a:spcAft>
                <a:spcPct val="15000"/>
              </a:spcAft>
              <a:buFont typeface="Wingdings" pitchFamily="2" charset="2"/>
              <a:buNone/>
            </a:pPr>
            <a:r>
              <a:rPr lang="en-US" altLang="en-US" sz="2400"/>
              <a:t>Access to different information</a:t>
            </a:r>
          </a:p>
          <a:p>
            <a:pPr marL="0" indent="0" eaLnBrk="1" hangingPunct="1">
              <a:spcBef>
                <a:spcPct val="0"/>
              </a:spcBef>
              <a:spcAft>
                <a:spcPct val="15000"/>
              </a:spcAft>
              <a:buFont typeface="Wingdings" pitchFamily="2" charset="2"/>
              <a:buNone/>
            </a:pPr>
            <a:r>
              <a:rPr lang="en-US" altLang="en-US" sz="2400"/>
              <a:t>Different interpretations: belief that change not right</a:t>
            </a:r>
            <a:endParaRPr lang="en-US" altLang="en-US"/>
          </a:p>
          <a:p>
            <a:pPr marL="0" indent="0" eaLnBrk="1" hangingPunct="1">
              <a:spcBef>
                <a:spcPct val="0"/>
              </a:spcBef>
              <a:spcAft>
                <a:spcPct val="15000"/>
              </a:spcAft>
              <a:buFont typeface="Wingdings" pitchFamily="2" charset="2"/>
              <a:buNone/>
            </a:pPr>
            <a:r>
              <a:rPr lang="en-US" altLang="en-US" b="1"/>
              <a:t>Low Tolerance for Change</a:t>
            </a:r>
          </a:p>
          <a:p>
            <a:pPr marL="0" indent="0" eaLnBrk="1" hangingPunct="1">
              <a:spcBef>
                <a:spcPct val="0"/>
              </a:spcBef>
              <a:spcAft>
                <a:spcPct val="15000"/>
              </a:spcAft>
              <a:buFont typeface="Wingdings" pitchFamily="2" charset="2"/>
              <a:buNone/>
            </a:pPr>
            <a:r>
              <a:rPr lang="en-US" altLang="en-US" sz="2400"/>
              <a:t>Fear at not being able to cope</a:t>
            </a:r>
          </a:p>
          <a:p>
            <a:pPr marL="0" indent="0" eaLnBrk="1" hangingPunct="1">
              <a:spcBef>
                <a:spcPct val="0"/>
              </a:spcBef>
              <a:spcAft>
                <a:spcPct val="15000"/>
              </a:spcAft>
              <a:buFont typeface="Wingdings" pitchFamily="2" charset="2"/>
              <a:buNone/>
            </a:pPr>
            <a:r>
              <a:rPr lang="en-US" altLang="en-US" sz="2400"/>
              <a:t>Too much/too quickly</a:t>
            </a:r>
          </a:p>
          <a:p>
            <a:pPr marL="0" indent="0" eaLnBrk="1" hangingPunct="1">
              <a:spcBef>
                <a:spcPct val="0"/>
              </a:spcBef>
              <a:spcAft>
                <a:spcPct val="15000"/>
              </a:spcAft>
              <a:buFont typeface="Wingdings" pitchFamily="2" charset="2"/>
              <a:buNone/>
            </a:pPr>
            <a:r>
              <a:rPr lang="en-US" altLang="en-US" sz="2400"/>
              <a:t>Bloody mindedness</a:t>
            </a:r>
            <a:endParaRPr lang="en-GB" altLang="en-US" sz="2400"/>
          </a:p>
          <a:p>
            <a:pPr marL="0" indent="0" eaLnBrk="1" hangingPunct="1"/>
            <a:endParaRPr lang="en-GB" altLang="en-US" sz="2400"/>
          </a:p>
        </p:txBody>
      </p:sp>
    </p:spTree>
    <p:extLst>
      <p:ext uri="{BB962C8B-B14F-4D97-AF65-F5344CB8AC3E}">
        <p14:creationId xmlns:p14="http://schemas.microsoft.com/office/powerpoint/2010/main" val="1052633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369325" y="882874"/>
            <a:ext cx="8569325"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1800">
                <a:latin typeface="Arial" charset="0"/>
              </a:rPr>
              <a:t>Based on a model originally developed in the 1960s by Elisabeth Kubler-Ross to explain the grieving process.</a:t>
            </a:r>
          </a:p>
          <a:p>
            <a:pPr eaLnBrk="1" hangingPunct="1">
              <a:spcBef>
                <a:spcPct val="0"/>
              </a:spcBef>
              <a:buFontTx/>
              <a:buNone/>
            </a:pPr>
            <a:endParaRPr lang="en-GB" altLang="en-US" sz="1800">
              <a:latin typeface="Arial" charset="0"/>
            </a:endParaRPr>
          </a:p>
          <a:p>
            <a:pPr eaLnBrk="1" hangingPunct="1">
              <a:spcBef>
                <a:spcPct val="0"/>
              </a:spcBef>
              <a:buFontTx/>
              <a:buNone/>
            </a:pPr>
            <a:r>
              <a:rPr lang="en-GB" altLang="en-US" sz="1800">
                <a:latin typeface="Arial" charset="0"/>
              </a:rPr>
              <a:t>Kubler-Ross proposed that a terminally ill patient would progress through 5 stages of grief when informed of their illness. </a:t>
            </a:r>
          </a:p>
          <a:p>
            <a:pPr eaLnBrk="1" hangingPunct="1">
              <a:spcBef>
                <a:spcPct val="0"/>
              </a:spcBef>
              <a:buFontTx/>
              <a:buNone/>
            </a:pPr>
            <a:endParaRPr lang="en-GB" altLang="en-US" sz="1800">
              <a:latin typeface="Arial" charset="0"/>
            </a:endParaRPr>
          </a:p>
          <a:p>
            <a:pPr eaLnBrk="1" hangingPunct="1">
              <a:spcBef>
                <a:spcPct val="0"/>
              </a:spcBef>
              <a:buFontTx/>
              <a:buNone/>
            </a:pPr>
            <a:r>
              <a:rPr lang="en-GB" altLang="en-US" sz="1800">
                <a:latin typeface="Arial" charset="0"/>
              </a:rPr>
              <a:t>She further proposed that this model could be applied to any dramatic life changing situation </a:t>
            </a:r>
          </a:p>
          <a:p>
            <a:pPr eaLnBrk="1" hangingPunct="1">
              <a:spcBef>
                <a:spcPct val="0"/>
              </a:spcBef>
              <a:buFontTx/>
              <a:buNone/>
            </a:pPr>
            <a:endParaRPr lang="en-GB" altLang="en-US" sz="1800">
              <a:latin typeface="Arial" charset="0"/>
            </a:endParaRPr>
          </a:p>
          <a:p>
            <a:pPr eaLnBrk="1" hangingPunct="1">
              <a:spcBef>
                <a:spcPct val="0"/>
              </a:spcBef>
              <a:buFontTx/>
              <a:buNone/>
            </a:pPr>
            <a:r>
              <a:rPr lang="en-GB" altLang="en-US" sz="1800">
                <a:latin typeface="Arial" charset="0"/>
              </a:rPr>
              <a:t>By1980s, the Change Curve was a firm fixture in change management circles. </a:t>
            </a:r>
          </a:p>
          <a:p>
            <a:pPr eaLnBrk="1" hangingPunct="1">
              <a:spcBef>
                <a:spcPct val="0"/>
              </a:spcBef>
              <a:buFontTx/>
              <a:buNone/>
            </a:pPr>
            <a:endParaRPr lang="en-GB" altLang="en-US" sz="1800">
              <a:latin typeface="Arial" charset="0"/>
            </a:endParaRPr>
          </a:p>
          <a:p>
            <a:pPr eaLnBrk="1" hangingPunct="1">
              <a:spcBef>
                <a:spcPct val="0"/>
              </a:spcBef>
              <a:buFontTx/>
              <a:buNone/>
            </a:pPr>
            <a:r>
              <a:rPr lang="en-GB" altLang="en-US" sz="1800">
                <a:latin typeface="Arial" charset="0"/>
              </a:rPr>
              <a:t>The curve, and its associated emotions, can be used to predict how performance is likely to be affected by the announcement and subsequent implementation of a significant change.</a:t>
            </a:r>
          </a:p>
          <a:p>
            <a:pPr eaLnBrk="1" hangingPunct="1">
              <a:spcBef>
                <a:spcPct val="0"/>
              </a:spcBef>
              <a:buFontTx/>
              <a:buNone/>
            </a:pPr>
            <a:endParaRPr lang="en-GB" altLang="en-US" sz="1800">
              <a:latin typeface="Arial" charset="0"/>
            </a:endParaRPr>
          </a:p>
          <a:p>
            <a:pPr eaLnBrk="1" hangingPunct="1">
              <a:spcBef>
                <a:spcPct val="0"/>
              </a:spcBef>
              <a:buFontTx/>
              <a:buNone/>
            </a:pPr>
            <a:r>
              <a:rPr lang="en-GB" altLang="en-US" sz="1800">
                <a:latin typeface="Arial" charset="0"/>
              </a:rPr>
              <a:t>Widely utilised as a method of helping people understand their reactions to significant change or upheaval</a:t>
            </a:r>
          </a:p>
        </p:txBody>
      </p:sp>
      <p:sp>
        <p:nvSpPr>
          <p:cNvPr id="4" name="Rectangle 3"/>
          <p:cNvSpPr/>
          <p:nvPr/>
        </p:nvSpPr>
        <p:spPr>
          <a:xfrm>
            <a:off x="179388" y="260350"/>
            <a:ext cx="4870450" cy="585788"/>
          </a:xfrm>
          <a:prstGeom prst="rect">
            <a:avLst/>
          </a:prstGeom>
        </p:spPr>
        <p:txBody>
          <a:bodyPr wrap="none">
            <a:spAutoFit/>
          </a:bodyPr>
          <a:lstStyle/>
          <a:p>
            <a:pPr>
              <a:defRPr/>
            </a:pPr>
            <a:r>
              <a:rPr lang="en-GB" sz="3200" dirty="0" err="1">
                <a:latin typeface="+mn-lt"/>
              </a:rPr>
              <a:t>Kubler</a:t>
            </a:r>
            <a:r>
              <a:rPr lang="en-GB" sz="3200" dirty="0">
                <a:latin typeface="+mn-lt"/>
              </a:rPr>
              <a:t>-Ross’s Change Curve </a:t>
            </a:r>
          </a:p>
        </p:txBody>
      </p:sp>
    </p:spTree>
    <p:extLst>
      <p:ext uri="{BB962C8B-B14F-4D97-AF65-F5344CB8AC3E}">
        <p14:creationId xmlns:p14="http://schemas.microsoft.com/office/powerpoint/2010/main" val="3713317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3" y="404664"/>
            <a:ext cx="6315596" cy="5127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9460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 name="Rectangle 1"/>
          <p:cNvSpPr/>
          <p:nvPr/>
        </p:nvSpPr>
        <p:spPr>
          <a:xfrm>
            <a:off x="107950" y="188913"/>
            <a:ext cx="8784530" cy="6986528"/>
          </a:xfrm>
          <a:prstGeom prst="rect">
            <a:avLst/>
          </a:prstGeom>
        </p:spPr>
        <p:txBody>
          <a:bodyPr wrap="square">
            <a:spAutoFit/>
          </a:bodyPr>
          <a:lstStyle/>
          <a:p>
            <a:pPr>
              <a:defRPr/>
            </a:pPr>
            <a:r>
              <a:rPr lang="en-GB" sz="1600" b="1" dirty="0">
                <a:latin typeface="+mj-lt"/>
              </a:rPr>
              <a:t>Stage 1 – Loss to Safety</a:t>
            </a:r>
            <a:r>
              <a:rPr lang="en-GB" sz="1600" dirty="0">
                <a:latin typeface="+mj-lt"/>
              </a:rPr>
              <a:t/>
            </a:r>
            <a:br>
              <a:rPr lang="en-GB" sz="1600" dirty="0">
                <a:latin typeface="+mj-lt"/>
              </a:rPr>
            </a:br>
            <a:r>
              <a:rPr lang="en-GB" sz="1600" dirty="0">
                <a:latin typeface="+mj-lt"/>
              </a:rPr>
              <a:t>In Stage 1 you admit to yourself that regardless of whether or not you perceive the change to be good or 'bad" there will be a sense of loss of what "was.“</a:t>
            </a:r>
          </a:p>
          <a:p>
            <a:pPr>
              <a:defRPr/>
            </a:pPr>
            <a:endParaRPr lang="en-GB" sz="1600" dirty="0">
              <a:latin typeface="+mj-lt"/>
            </a:endParaRPr>
          </a:p>
          <a:p>
            <a:pPr>
              <a:defRPr/>
            </a:pPr>
            <a:r>
              <a:rPr lang="en-GB" sz="1600" b="1" dirty="0">
                <a:latin typeface="+mj-lt"/>
              </a:rPr>
              <a:t>Stage 2 – Doubt to Reality</a:t>
            </a:r>
            <a:r>
              <a:rPr lang="en-GB" sz="1600" dirty="0">
                <a:latin typeface="+mj-lt"/>
              </a:rPr>
              <a:t/>
            </a:r>
            <a:br>
              <a:rPr lang="en-GB" sz="1600" dirty="0">
                <a:latin typeface="+mj-lt"/>
              </a:rPr>
            </a:br>
            <a:r>
              <a:rPr lang="en-GB" sz="1600" dirty="0">
                <a:latin typeface="+mj-lt"/>
              </a:rPr>
              <a:t>In this stage, you doubt the facts, doubt your doubts and struggle to find information about the change that you believe is valid. Resentment, scepticism and blame cloud your thinking.</a:t>
            </a:r>
          </a:p>
          <a:p>
            <a:pPr>
              <a:defRPr/>
            </a:pPr>
            <a:endParaRPr lang="en-GB" sz="1600" dirty="0">
              <a:latin typeface="+mj-lt"/>
            </a:endParaRPr>
          </a:p>
          <a:p>
            <a:pPr>
              <a:defRPr/>
            </a:pPr>
            <a:r>
              <a:rPr lang="en-GB" sz="1600" b="1" dirty="0">
                <a:latin typeface="+mj-lt"/>
              </a:rPr>
              <a:t>Stage 3 – Discomfort to Motivation</a:t>
            </a:r>
            <a:r>
              <a:rPr lang="en-GB" sz="1600" dirty="0">
                <a:latin typeface="+mj-lt"/>
              </a:rPr>
              <a:t/>
            </a:r>
            <a:br>
              <a:rPr lang="en-GB" sz="1600" dirty="0">
                <a:latin typeface="+mj-lt"/>
              </a:rPr>
            </a:br>
            <a:r>
              <a:rPr lang="en-GB" sz="1600" dirty="0">
                <a:latin typeface="+mj-lt"/>
              </a:rPr>
              <a:t>You will recognize Stage 3 by the discomfort it brings. The change and all it means has now become clear and starts to settle in. Frustration and lethargy rule until possibility takes over.</a:t>
            </a:r>
          </a:p>
          <a:p>
            <a:pPr>
              <a:defRPr/>
            </a:pPr>
            <a:endParaRPr lang="en-GB" sz="1600" dirty="0">
              <a:latin typeface="+mj-lt"/>
            </a:endParaRPr>
          </a:p>
          <a:p>
            <a:pPr>
              <a:defRPr/>
            </a:pPr>
            <a:r>
              <a:rPr lang="en-GB" sz="1600" b="1" dirty="0">
                <a:latin typeface="+mj-lt"/>
              </a:rPr>
              <a:t>The Danger Zone</a:t>
            </a:r>
            <a:r>
              <a:rPr lang="en-GB" sz="1600" dirty="0">
                <a:latin typeface="+mj-lt"/>
              </a:rPr>
              <a:t/>
            </a:r>
            <a:br>
              <a:rPr lang="en-GB" sz="1600" dirty="0">
                <a:latin typeface="+mj-lt"/>
              </a:rPr>
            </a:br>
            <a:r>
              <a:rPr lang="en-GB" sz="1600" dirty="0">
                <a:latin typeface="+mj-lt"/>
              </a:rPr>
              <a:t>Represents the pivotal place where you make the choice either to move on to Stage 4 and discover the possibilities the change has presented or to choose fear and return to Stage 1. </a:t>
            </a:r>
          </a:p>
          <a:p>
            <a:pPr>
              <a:defRPr/>
            </a:pPr>
            <a:endParaRPr lang="en-GB" sz="1600" dirty="0">
              <a:latin typeface="+mj-lt"/>
            </a:endParaRPr>
          </a:p>
          <a:p>
            <a:pPr>
              <a:defRPr/>
            </a:pPr>
            <a:r>
              <a:rPr lang="en-GB" sz="1600" b="1" dirty="0">
                <a:latin typeface="+mj-lt"/>
              </a:rPr>
              <a:t>Stage 4 – Discovery to Perspective</a:t>
            </a:r>
            <a:r>
              <a:rPr lang="en-GB" sz="1600" dirty="0">
                <a:latin typeface="+mj-lt"/>
              </a:rPr>
              <a:t/>
            </a:r>
            <a:br>
              <a:rPr lang="en-GB" sz="1600" dirty="0">
                <a:latin typeface="+mj-lt"/>
              </a:rPr>
            </a:br>
            <a:r>
              <a:rPr lang="en-GB" sz="1600" dirty="0">
                <a:latin typeface="+mj-lt"/>
              </a:rPr>
              <a:t>Represents the "light at the end of the tunnel." Perspective, anticipation, and a willingness to make decisions give a new sense of control and hope. You are optimistic  as you have choices.</a:t>
            </a:r>
          </a:p>
          <a:p>
            <a:pPr>
              <a:defRPr/>
            </a:pPr>
            <a:endParaRPr lang="en-GB" sz="1600" dirty="0">
              <a:latin typeface="+mj-lt"/>
            </a:endParaRPr>
          </a:p>
          <a:p>
            <a:pPr>
              <a:defRPr/>
            </a:pPr>
            <a:r>
              <a:rPr lang="en-GB" sz="1600" b="1" dirty="0">
                <a:latin typeface="+mj-lt"/>
              </a:rPr>
              <a:t>Stage 5 - Understanding</a:t>
            </a:r>
            <a:r>
              <a:rPr lang="en-GB" sz="1600" dirty="0">
                <a:latin typeface="+mj-lt"/>
              </a:rPr>
              <a:t/>
            </a:r>
            <a:br>
              <a:rPr lang="en-GB" sz="1600" dirty="0">
                <a:latin typeface="+mj-lt"/>
              </a:rPr>
            </a:br>
            <a:r>
              <a:rPr lang="en-GB" sz="1600" dirty="0">
                <a:latin typeface="+mj-lt"/>
              </a:rPr>
              <a:t>In Stage 5, you understand the change and are more confident, think pragmatically, and your behaviour is much more productive. Good thing.</a:t>
            </a:r>
          </a:p>
          <a:p>
            <a:pPr>
              <a:defRPr/>
            </a:pPr>
            <a:endParaRPr lang="en-GB" sz="1600" dirty="0">
              <a:latin typeface="+mj-lt"/>
            </a:endParaRPr>
          </a:p>
          <a:p>
            <a:pPr>
              <a:defRPr/>
            </a:pPr>
            <a:r>
              <a:rPr lang="en-GB" sz="1600" b="1" dirty="0">
                <a:latin typeface="+mj-lt"/>
              </a:rPr>
              <a:t>Stage 6 - Integration</a:t>
            </a:r>
            <a:r>
              <a:rPr lang="en-GB" sz="1600" dirty="0">
                <a:latin typeface="+mj-lt"/>
              </a:rPr>
              <a:t/>
            </a:r>
            <a:br>
              <a:rPr lang="en-GB" sz="1600" dirty="0">
                <a:latin typeface="+mj-lt"/>
              </a:rPr>
            </a:br>
            <a:r>
              <a:rPr lang="en-GB" sz="1600" dirty="0">
                <a:latin typeface="+mj-lt"/>
              </a:rPr>
              <a:t>By this time, you have regained your ability and willingness to be flexible. You have insight into the ramifications, consequences and rewards of the change -- past, present, and future. </a:t>
            </a:r>
          </a:p>
        </p:txBody>
      </p:sp>
    </p:spTree>
    <p:extLst>
      <p:ext uri="{BB962C8B-B14F-4D97-AF65-F5344CB8AC3E}">
        <p14:creationId xmlns:p14="http://schemas.microsoft.com/office/powerpoint/2010/main" val="8410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6654" y="908720"/>
            <a:ext cx="3835345" cy="369332"/>
          </a:xfrm>
          <a:prstGeom prst="rect">
            <a:avLst/>
          </a:prstGeom>
        </p:spPr>
        <p:txBody>
          <a:bodyPr wrap="none">
            <a:spAutoFit/>
          </a:bodyPr>
          <a:lstStyle/>
          <a:p>
            <a:pPr fontAlgn="t"/>
            <a:r>
              <a:rPr lang="en-GB" dirty="0"/>
              <a:t>Fast Frames - The Grief Curve.mpg</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1238563"/>
            <a:ext cx="6265118" cy="41430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211960" y="262389"/>
            <a:ext cx="4572000" cy="646331"/>
          </a:xfrm>
          <a:prstGeom prst="rect">
            <a:avLst/>
          </a:prstGeom>
        </p:spPr>
        <p:txBody>
          <a:bodyPr>
            <a:spAutoFit/>
          </a:bodyPr>
          <a:lstStyle/>
          <a:p>
            <a:r>
              <a:rPr lang="en-GB" dirty="0">
                <a:hlinkClick r:id="rId3"/>
              </a:rPr>
              <a:t>https://www.youtube.com/watch?v=4g6meun51ho</a:t>
            </a:r>
            <a:endParaRPr lang="en-GB" dirty="0"/>
          </a:p>
        </p:txBody>
      </p:sp>
    </p:spTree>
    <p:extLst>
      <p:ext uri="{BB962C8B-B14F-4D97-AF65-F5344CB8AC3E}">
        <p14:creationId xmlns:p14="http://schemas.microsoft.com/office/powerpoint/2010/main" val="4257493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ChangeArrowheads="1"/>
          </p:cNvSpPr>
          <p:nvPr>
            <p:ph type="title"/>
          </p:nvPr>
        </p:nvSpPr>
        <p:spPr>
          <a:xfrm>
            <a:off x="685800" y="404813"/>
            <a:ext cx="7772400" cy="1079500"/>
          </a:xfrm>
        </p:spPr>
        <p:txBody>
          <a:bodyPr/>
          <a:lstStyle/>
          <a:p>
            <a:r>
              <a:rPr lang="en-GB" altLang="en-US" b="1">
                <a:solidFill>
                  <a:schemeClr val="tx1"/>
                </a:solidFill>
              </a:rPr>
              <a:t>Exercise…</a:t>
            </a:r>
            <a:endParaRPr lang="en-US" altLang="en-US" b="1">
              <a:solidFill>
                <a:schemeClr val="tx1"/>
              </a:solidFill>
            </a:endParaRPr>
          </a:p>
        </p:txBody>
      </p:sp>
      <p:sp>
        <p:nvSpPr>
          <p:cNvPr id="258051" name="Rectangle 3"/>
          <p:cNvSpPr>
            <a:spLocks noGrp="1" noChangeArrowheads="1"/>
          </p:cNvSpPr>
          <p:nvPr>
            <p:ph type="body" sz="half" idx="1"/>
          </p:nvPr>
        </p:nvSpPr>
        <p:spPr>
          <a:xfrm>
            <a:off x="323528" y="1268760"/>
            <a:ext cx="7277100" cy="3789362"/>
          </a:xfrm>
        </p:spPr>
        <p:txBody>
          <a:bodyPr/>
          <a:lstStyle/>
          <a:p>
            <a:pPr algn="ctr">
              <a:buFontTx/>
              <a:buNone/>
            </a:pPr>
            <a:r>
              <a:rPr lang="en-GB" altLang="en-US" sz="2800" dirty="0"/>
              <a:t>   </a:t>
            </a:r>
            <a:r>
              <a:rPr lang="en-GB" altLang="en-US" sz="2800" dirty="0">
                <a:solidFill>
                  <a:schemeClr val="tx1"/>
                </a:solidFill>
              </a:rPr>
              <a:t>Put yourself in the role of a manager whose team or department is being ‘investigated’ with a view to changing it. </a:t>
            </a:r>
          </a:p>
          <a:p>
            <a:pPr algn="ctr">
              <a:buFontTx/>
              <a:buNone/>
            </a:pPr>
            <a:endParaRPr lang="en-GB" altLang="en-US" sz="2800" dirty="0"/>
          </a:p>
          <a:p>
            <a:pPr algn="ctr">
              <a:buFontTx/>
              <a:buNone/>
            </a:pPr>
            <a:r>
              <a:rPr lang="en-GB" altLang="en-US" sz="2800" dirty="0">
                <a:solidFill>
                  <a:schemeClr val="tx1"/>
                </a:solidFill>
              </a:rPr>
              <a:t>Why might you react in a negative way? What reasons might you have to fear change?</a:t>
            </a:r>
            <a:endParaRPr lang="en-US" altLang="en-US" sz="2800" dirty="0">
              <a:solidFill>
                <a:schemeClr val="tx1"/>
              </a:solidFill>
            </a:endParaRPr>
          </a:p>
        </p:txBody>
      </p:sp>
      <p:pic>
        <p:nvPicPr>
          <p:cNvPr id="258052" name="Picture 4" descr="j0078718"/>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6232996" y="4158009"/>
            <a:ext cx="2735263" cy="1800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4164252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a:t>Dealing with resistance</a:t>
            </a:r>
          </a:p>
        </p:txBody>
      </p:sp>
      <p:sp>
        <p:nvSpPr>
          <p:cNvPr id="14339" name="Rectangle 3"/>
          <p:cNvSpPr>
            <a:spLocks noGrp="1" noChangeArrowheads="1"/>
          </p:cNvSpPr>
          <p:nvPr>
            <p:ph idx="1"/>
          </p:nvPr>
        </p:nvSpPr>
        <p:spPr/>
        <p:txBody>
          <a:bodyPr>
            <a:normAutofit lnSpcReduction="10000"/>
          </a:bodyPr>
          <a:lstStyle/>
          <a:p>
            <a:pPr eaLnBrk="1" hangingPunct="1"/>
            <a:r>
              <a:rPr lang="en-US" altLang="en-US"/>
              <a:t>Education &amp; Communication</a:t>
            </a:r>
          </a:p>
          <a:p>
            <a:pPr eaLnBrk="1" hangingPunct="1"/>
            <a:r>
              <a:rPr lang="en-US" altLang="en-US"/>
              <a:t>Participation &amp; Empowerment</a:t>
            </a:r>
          </a:p>
          <a:p>
            <a:pPr eaLnBrk="1" hangingPunct="1"/>
            <a:r>
              <a:rPr lang="en-US" altLang="en-US"/>
              <a:t>Facilitation</a:t>
            </a:r>
          </a:p>
          <a:p>
            <a:pPr eaLnBrk="1" hangingPunct="1"/>
            <a:r>
              <a:rPr lang="en-US" altLang="en-US"/>
              <a:t>Bargaining &amp; Negotiation</a:t>
            </a:r>
          </a:p>
          <a:p>
            <a:pPr eaLnBrk="1" hangingPunct="1"/>
            <a:r>
              <a:rPr lang="en-US" altLang="en-US"/>
              <a:t>Manipulation</a:t>
            </a:r>
          </a:p>
          <a:p>
            <a:pPr eaLnBrk="1" hangingPunct="1"/>
            <a:r>
              <a:rPr lang="en-US" altLang="en-US"/>
              <a:t>Coercion</a:t>
            </a:r>
          </a:p>
          <a:p>
            <a:pPr algn="r" eaLnBrk="1" hangingPunct="1">
              <a:spcBef>
                <a:spcPct val="0"/>
              </a:spcBef>
              <a:buClr>
                <a:schemeClr val="bg1"/>
              </a:buClr>
              <a:buFontTx/>
              <a:buNone/>
            </a:pPr>
            <a:r>
              <a:rPr lang="en-US" altLang="en-US" b="1"/>
              <a:t>Kotter &amp; Schlesinger (1979</a:t>
            </a:r>
            <a:r>
              <a:rPr lang="en-US" altLang="en-US" b="1">
                <a:latin typeface="Californian FB" pitchFamily="18" charset="0"/>
              </a:rPr>
              <a:t>)</a:t>
            </a:r>
          </a:p>
          <a:p>
            <a:pPr algn="r" eaLnBrk="1" hangingPunct="1">
              <a:buFont typeface="Wingdings" pitchFamily="2" charset="2"/>
              <a:buNone/>
            </a:pPr>
            <a:endParaRPr lang="en-GB" altLang="en-US">
              <a:solidFill>
                <a:schemeClr val="accent2"/>
              </a:solidFill>
              <a:latin typeface="Calisto MT" pitchFamily="18" charset="0"/>
            </a:endParaRPr>
          </a:p>
        </p:txBody>
      </p:sp>
    </p:spTree>
    <p:extLst>
      <p:ext uri="{BB962C8B-B14F-4D97-AF65-F5344CB8AC3E}">
        <p14:creationId xmlns:p14="http://schemas.microsoft.com/office/powerpoint/2010/main" val="1430522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64194" name="Group 2"/>
          <p:cNvGraphicFramePr>
            <a:graphicFrameLocks noGrp="1"/>
          </p:cNvGraphicFramePr>
          <p:nvPr>
            <p:extLst>
              <p:ext uri="{D42A27DB-BD31-4B8C-83A1-F6EECF244321}">
                <p14:modId xmlns:p14="http://schemas.microsoft.com/office/powerpoint/2010/main" val="3156213222"/>
              </p:ext>
            </p:extLst>
          </p:nvPr>
        </p:nvGraphicFramePr>
        <p:xfrm>
          <a:off x="2339975" y="1196975"/>
          <a:ext cx="6192465" cy="4803648"/>
        </p:xfrm>
        <a:graphic>
          <a:graphicData uri="http://schemas.openxmlformats.org/drawingml/2006/table">
            <a:tbl>
              <a:tblPr/>
              <a:tblGrid>
                <a:gridCol w="3096233">
                  <a:extLst>
                    <a:ext uri="{9D8B030D-6E8A-4147-A177-3AD203B41FA5}">
                      <a16:colId xmlns:a16="http://schemas.microsoft.com/office/drawing/2014/main" xmlns="" val="20000"/>
                    </a:ext>
                  </a:extLst>
                </a:gridCol>
                <a:gridCol w="3096232">
                  <a:extLst>
                    <a:ext uri="{9D8B030D-6E8A-4147-A177-3AD203B41FA5}">
                      <a16:colId xmlns:a16="http://schemas.microsoft.com/office/drawing/2014/main" xmlns="" val="20001"/>
                    </a:ext>
                  </a:extLst>
                </a:gridCol>
              </a:tblGrid>
              <a:tr h="1944688">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a:ln>
                            <a:noFill/>
                          </a:ln>
                          <a:solidFill>
                            <a:srgbClr val="FF1622"/>
                          </a:solidFill>
                          <a:effectLst/>
                          <a:latin typeface="Arial" pitchFamily="34" charset="0"/>
                          <a:ea typeface="MS PGothic" pitchFamily="34" charset="-128"/>
                        </a:rPr>
                        <a:t>Traditionalists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a:ln>
                            <a:noFill/>
                          </a:ln>
                          <a:solidFill>
                            <a:srgbClr val="FF1622"/>
                          </a:solidFill>
                          <a:effectLst/>
                          <a:latin typeface="Arial" pitchFamily="34" charset="0"/>
                          <a:ea typeface="MS PGothic" pitchFamily="34" charset="-128"/>
                        </a:rPr>
                        <a:t>Resistors</a:t>
                      </a:r>
                    </a:p>
                    <a:p>
                      <a:pPr marL="0" marR="0" lvl="0" indent="0" algn="ctr" defTabSz="914400" rtl="0" eaLnBrk="1" fontAlgn="base" latinLnBrk="0" hangingPunct="1">
                        <a:lnSpc>
                          <a:spcPct val="100000"/>
                        </a:lnSpc>
                        <a:spcBef>
                          <a:spcPct val="20000"/>
                        </a:spcBef>
                        <a:spcAft>
                          <a:spcPct val="0"/>
                        </a:spcAft>
                        <a:buClrTx/>
                        <a:buSzTx/>
                        <a:buFontTx/>
                        <a:buNone/>
                        <a:tabLst/>
                        <a:defRPr/>
                      </a:pPr>
                      <a:r>
                        <a:rPr lang="en-GB" altLang="en-US" sz="1400" dirty="0">
                          <a:solidFill>
                            <a:schemeClr val="tx1"/>
                          </a:solidFill>
                        </a:rPr>
                        <a:t>Misunderstanding/Bad communication Fear due to lack of skill/competency/knowledge….need to find out why the are resisting – at least it shows they care! Again may be due to bad communication</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2016125">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err="1">
                          <a:ln>
                            <a:noFill/>
                          </a:ln>
                          <a:solidFill>
                            <a:srgbClr val="FF1622"/>
                          </a:solidFill>
                          <a:effectLst/>
                          <a:latin typeface="Arial" pitchFamily="34" charset="0"/>
                          <a:ea typeface="MS PGothic" pitchFamily="34" charset="-128"/>
                        </a:rPr>
                        <a:t>ByStanders</a:t>
                      </a:r>
                      <a:endParaRPr kumimoji="0" lang="en-GB" altLang="en-US" sz="2400" b="1" i="1" u="none" strike="noStrike" cap="none" normalizeH="0" baseline="0" dirty="0">
                        <a:ln>
                          <a:noFill/>
                        </a:ln>
                        <a:solidFill>
                          <a:srgbClr val="FF1622"/>
                        </a:solidFill>
                        <a:effectLst/>
                        <a:latin typeface="Arial" pitchFamily="34" charset="0"/>
                        <a:ea typeface="MS PGothic" pitchFamily="34" charset="-128"/>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1400" b="0" i="0" u="none" strike="noStrike" cap="none" normalizeH="0" baseline="0" dirty="0">
                        <a:ln>
                          <a:noFill/>
                        </a:ln>
                        <a:solidFill>
                          <a:schemeClr val="tx1"/>
                        </a:solidFill>
                        <a:effectLst/>
                        <a:latin typeface="Arial" pitchFamily="34" charset="0"/>
                        <a:ea typeface="MS PGothic" pitchFamily="34" charset="-128"/>
                      </a:endParaRPr>
                    </a:p>
                    <a:p>
                      <a:r>
                        <a:rPr lang="en-GB" altLang="en-US" sz="1400" dirty="0">
                          <a:solidFill>
                            <a:schemeClr val="tx1"/>
                          </a:solidFill>
                        </a:rPr>
                        <a:t>Culture – expect to have everything done for them by the company..</a:t>
                      </a:r>
                    </a:p>
                    <a:p>
                      <a:r>
                        <a:rPr lang="en-GB" altLang="en-US" sz="1400" dirty="0">
                          <a:solidFill>
                            <a:schemeClr val="tx1"/>
                          </a:solidFill>
                        </a:rPr>
                        <a:t>Management style – used to control – being told what to do</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a:ln>
                            <a:noFill/>
                          </a:ln>
                          <a:solidFill>
                            <a:srgbClr val="FF1622"/>
                          </a:solidFill>
                          <a:effectLst/>
                          <a:latin typeface="Arial" pitchFamily="34" charset="0"/>
                          <a:ea typeface="MS PGothic" pitchFamily="34" charset="-128"/>
                        </a:rPr>
                        <a:t>Change Agents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p>
                      <a:pPr marL="0" marR="0" lvl="0" indent="0" algn="ctr" defTabSz="914400" rtl="0" eaLnBrk="1" fontAlgn="base" latinLnBrk="0" hangingPunct="1">
                        <a:lnSpc>
                          <a:spcPct val="100000"/>
                        </a:lnSpc>
                        <a:spcBef>
                          <a:spcPct val="20000"/>
                        </a:spcBef>
                        <a:spcAft>
                          <a:spcPct val="0"/>
                        </a:spcAft>
                        <a:buClrTx/>
                        <a:buSzTx/>
                        <a:buFontTx/>
                        <a:buNone/>
                        <a:tabLst/>
                      </a:pPr>
                      <a:r>
                        <a:rPr lang="en-GB" altLang="en-US" sz="2000" dirty="0"/>
                        <a:t>In an ideal world we want all our staff to be the change agents</a:t>
                      </a: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bl>
          </a:graphicData>
        </a:graphic>
      </p:graphicFrame>
      <p:sp>
        <p:nvSpPr>
          <p:cNvPr id="264205" name="Text Box 13"/>
          <p:cNvSpPr txBox="1">
            <a:spLocks noChangeArrowheads="1"/>
          </p:cNvSpPr>
          <p:nvPr/>
        </p:nvSpPr>
        <p:spPr bwMode="auto">
          <a:xfrm>
            <a:off x="2338628" y="6096000"/>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dirty="0">
                <a:latin typeface="Arial" pitchFamily="34" charset="0"/>
              </a:rPr>
              <a:t>Passive</a:t>
            </a:r>
          </a:p>
        </p:txBody>
      </p:sp>
      <p:sp>
        <p:nvSpPr>
          <p:cNvPr id="264206" name="Text Box 14"/>
          <p:cNvSpPr txBox="1">
            <a:spLocks noChangeArrowheads="1"/>
          </p:cNvSpPr>
          <p:nvPr/>
        </p:nvSpPr>
        <p:spPr bwMode="auto">
          <a:xfrm>
            <a:off x="7467600" y="6068144"/>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dirty="0">
                <a:latin typeface="Arial" pitchFamily="34" charset="0"/>
              </a:rPr>
              <a:t>Active</a:t>
            </a:r>
          </a:p>
        </p:txBody>
      </p:sp>
      <p:sp>
        <p:nvSpPr>
          <p:cNvPr id="264207" name="Text Box 15"/>
          <p:cNvSpPr txBox="1">
            <a:spLocks noChangeArrowheads="1"/>
          </p:cNvSpPr>
          <p:nvPr/>
        </p:nvSpPr>
        <p:spPr bwMode="auto">
          <a:xfrm rot="-5409765">
            <a:off x="762000" y="1828800"/>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a:latin typeface="Arial" pitchFamily="34" charset="0"/>
              </a:rPr>
              <a:t>Negative</a:t>
            </a:r>
          </a:p>
        </p:txBody>
      </p:sp>
      <p:sp>
        <p:nvSpPr>
          <p:cNvPr id="264208" name="Text Box 16"/>
          <p:cNvSpPr txBox="1">
            <a:spLocks noChangeArrowheads="1"/>
          </p:cNvSpPr>
          <p:nvPr/>
        </p:nvSpPr>
        <p:spPr bwMode="auto">
          <a:xfrm rot="-5409765">
            <a:off x="760413" y="4038600"/>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a:latin typeface="Arial" pitchFamily="34" charset="0"/>
              </a:rPr>
              <a:t>Positive</a:t>
            </a:r>
          </a:p>
        </p:txBody>
      </p:sp>
      <p:sp>
        <p:nvSpPr>
          <p:cNvPr id="264209" name="Text Box 17"/>
          <p:cNvSpPr txBox="1">
            <a:spLocks noChangeArrowheads="1"/>
          </p:cNvSpPr>
          <p:nvPr/>
        </p:nvSpPr>
        <p:spPr bwMode="auto">
          <a:xfrm rot="-5400000">
            <a:off x="-777081" y="2874169"/>
            <a:ext cx="3024187"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50000"/>
              </a:spcBef>
            </a:pPr>
            <a:r>
              <a:rPr lang="en-GB" altLang="en-US" b="1">
                <a:solidFill>
                  <a:srgbClr val="004C99"/>
                </a:solidFill>
                <a:latin typeface="Arial" pitchFamily="34" charset="0"/>
              </a:rPr>
              <a:t>Potential impact of change</a:t>
            </a:r>
          </a:p>
        </p:txBody>
      </p:sp>
      <p:sp>
        <p:nvSpPr>
          <p:cNvPr id="264210" name="Text Box 18"/>
          <p:cNvSpPr txBox="1">
            <a:spLocks noChangeArrowheads="1"/>
          </p:cNvSpPr>
          <p:nvPr/>
        </p:nvSpPr>
        <p:spPr bwMode="auto">
          <a:xfrm rot="-8498">
            <a:off x="4029074" y="6172200"/>
            <a:ext cx="30622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50000"/>
              </a:spcBef>
            </a:pPr>
            <a:r>
              <a:rPr lang="en-GB" altLang="en-US" b="1" dirty="0">
                <a:solidFill>
                  <a:srgbClr val="004C99"/>
                </a:solidFill>
                <a:latin typeface="Arial" pitchFamily="34" charset="0"/>
              </a:rPr>
              <a:t>Energy of response</a:t>
            </a:r>
          </a:p>
        </p:txBody>
      </p:sp>
      <p:sp>
        <p:nvSpPr>
          <p:cNvPr id="264211" name="Text Box 19"/>
          <p:cNvSpPr txBox="1">
            <a:spLocks noChangeArrowheads="1"/>
          </p:cNvSpPr>
          <p:nvPr/>
        </p:nvSpPr>
        <p:spPr bwMode="auto">
          <a:xfrm>
            <a:off x="6400800" y="6400800"/>
            <a:ext cx="2438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1400" b="1" i="1">
                <a:solidFill>
                  <a:srgbClr val="000066"/>
                </a:solidFill>
                <a:latin typeface="Arial" pitchFamily="34" charset="0"/>
              </a:rPr>
              <a:t>MAX STREBEL ‘98</a:t>
            </a:r>
          </a:p>
        </p:txBody>
      </p:sp>
      <p:sp>
        <p:nvSpPr>
          <p:cNvPr id="264212" name="Text Box 20"/>
          <p:cNvSpPr txBox="1">
            <a:spLocks noChangeArrowheads="1"/>
          </p:cNvSpPr>
          <p:nvPr/>
        </p:nvSpPr>
        <p:spPr bwMode="auto">
          <a:xfrm>
            <a:off x="1403350" y="0"/>
            <a:ext cx="6964363" cy="641350"/>
          </a:xfrm>
          <a:prstGeom prst="rect">
            <a:avLst/>
          </a:prstGeom>
          <a:noFill/>
          <a:ln>
            <a:noFill/>
          </a:ln>
          <a:effectLst>
            <a:outerShdw dist="35921" dir="2700000" algn="ctr" rotWithShape="0">
              <a:schemeClr val="bg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eaLnBrk="1" hangingPunct="1">
              <a:spcBef>
                <a:spcPct val="50000"/>
              </a:spcBef>
            </a:pPr>
            <a:endParaRPr lang="en-GB" altLang="en-US" sz="3600">
              <a:effectLst>
                <a:outerShdw blurRad="38100" dist="38100" dir="2700000" algn="tl">
                  <a:srgbClr val="C0C0C0"/>
                </a:outerShdw>
              </a:effectLst>
              <a:latin typeface="Impact" pitchFamily="34" charset="0"/>
            </a:endParaRPr>
          </a:p>
        </p:txBody>
      </p:sp>
      <p:sp>
        <p:nvSpPr>
          <p:cNvPr id="264213" name="Rectangle 21"/>
          <p:cNvSpPr>
            <a:spLocks noGrp="1" noChangeArrowheads="1"/>
          </p:cNvSpPr>
          <p:nvPr>
            <p:ph type="title"/>
          </p:nvPr>
        </p:nvSpPr>
        <p:spPr>
          <a:xfrm>
            <a:off x="685800" y="0"/>
            <a:ext cx="7772400" cy="981075"/>
          </a:xfrm>
        </p:spPr>
        <p:txBody>
          <a:bodyPr/>
          <a:lstStyle/>
          <a:p>
            <a:r>
              <a:rPr lang="en-GB" altLang="en-US" b="1" dirty="0">
                <a:solidFill>
                  <a:schemeClr val="tx1"/>
                </a:solidFill>
                <a:effectLst>
                  <a:outerShdw blurRad="38100" dist="38100" dir="2700000" algn="tl">
                    <a:srgbClr val="C0C0C0"/>
                  </a:outerShdw>
                </a:effectLst>
              </a:rPr>
              <a:t>    </a:t>
            </a:r>
            <a:r>
              <a:rPr lang="en-GB" altLang="en-US" dirty="0">
                <a:solidFill>
                  <a:schemeClr val="tx1"/>
                </a:solidFill>
                <a:effectLst>
                  <a:outerShdw blurRad="38100" dist="38100" dir="2700000" algn="tl">
                    <a:srgbClr val="C0C0C0"/>
                  </a:outerShdw>
                </a:effectLst>
              </a:rPr>
              <a:t>Change Response Types</a:t>
            </a:r>
            <a:endParaRPr lang="en-US" altLang="en-US" dirty="0">
              <a:solidFill>
                <a:schemeClr val="tx1"/>
              </a:solidFill>
              <a:effectLst>
                <a:outerShdw blurRad="38100" dist="38100" dir="2700000" algn="tl">
                  <a:srgbClr val="C0C0C0"/>
                </a:outerShdw>
              </a:effectLst>
            </a:endParaRPr>
          </a:p>
        </p:txBody>
      </p:sp>
      <p:sp>
        <p:nvSpPr>
          <p:cNvPr id="2" name="Rectangle 1"/>
          <p:cNvSpPr/>
          <p:nvPr/>
        </p:nvSpPr>
        <p:spPr>
          <a:xfrm>
            <a:off x="2519924" y="1773238"/>
            <a:ext cx="2286000" cy="1169551"/>
          </a:xfrm>
          <a:prstGeom prst="rect">
            <a:avLst/>
          </a:prstGeom>
        </p:spPr>
        <p:txBody>
          <a:bodyPr wrap="square">
            <a:spAutoFit/>
          </a:bodyPr>
          <a:lstStyle/>
          <a:p>
            <a:r>
              <a:rPr lang="en-GB" altLang="en-US" sz="1400" dirty="0"/>
              <a:t>Don’t care, Misunderstand – may be due to rumours rather than knowing the facts. May be due to bad communication</a:t>
            </a:r>
          </a:p>
        </p:txBody>
      </p:sp>
    </p:spTree>
    <p:extLst>
      <p:ext uri="{BB962C8B-B14F-4D97-AF65-F5344CB8AC3E}">
        <p14:creationId xmlns:p14="http://schemas.microsoft.com/office/powerpoint/2010/main" val="3116044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66242" name="Group 2"/>
          <p:cNvGraphicFramePr>
            <a:graphicFrameLocks noGrp="1"/>
          </p:cNvGraphicFramePr>
          <p:nvPr>
            <p:extLst>
              <p:ext uri="{D42A27DB-BD31-4B8C-83A1-F6EECF244321}">
                <p14:modId xmlns:p14="http://schemas.microsoft.com/office/powerpoint/2010/main" val="2475228295"/>
              </p:ext>
            </p:extLst>
          </p:nvPr>
        </p:nvGraphicFramePr>
        <p:xfrm>
          <a:off x="2209800" y="838374"/>
          <a:ext cx="6096000" cy="4064000"/>
        </p:xfrm>
        <a:graphic>
          <a:graphicData uri="http://schemas.openxmlformats.org/drawingml/2006/table">
            <a:tbl>
              <a:tblPr/>
              <a:tblGrid>
                <a:gridCol w="3048000">
                  <a:extLst>
                    <a:ext uri="{9D8B030D-6E8A-4147-A177-3AD203B41FA5}">
                      <a16:colId xmlns:a16="http://schemas.microsoft.com/office/drawing/2014/main" xmlns="" val="20000"/>
                    </a:ext>
                  </a:extLst>
                </a:gridCol>
                <a:gridCol w="3048000">
                  <a:extLst>
                    <a:ext uri="{9D8B030D-6E8A-4147-A177-3AD203B41FA5}">
                      <a16:colId xmlns:a16="http://schemas.microsoft.com/office/drawing/2014/main" xmlns="" val="20001"/>
                    </a:ext>
                  </a:extLst>
                </a:gridCol>
              </a:tblGrid>
              <a:tr h="2032000">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a:ln>
                            <a:noFill/>
                          </a:ln>
                          <a:solidFill>
                            <a:srgbClr val="FF1622"/>
                          </a:solidFill>
                          <a:effectLst/>
                          <a:latin typeface="Arial" pitchFamily="34" charset="0"/>
                          <a:ea typeface="MS PGothic" pitchFamily="34" charset="-128"/>
                        </a:rPr>
                        <a:t>Traditionalists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p>
                      <a:r>
                        <a:rPr lang="en-GB" altLang="en-US" sz="2000" dirty="0">
                          <a:solidFill>
                            <a:schemeClr val="tx1"/>
                          </a:solidFill>
                        </a:rPr>
                        <a:t>Need security and loyalty</a:t>
                      </a: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a:ln>
                            <a:noFill/>
                          </a:ln>
                          <a:solidFill>
                            <a:srgbClr val="FF1622"/>
                          </a:solidFill>
                          <a:effectLst/>
                          <a:latin typeface="Arial" pitchFamily="34" charset="0"/>
                          <a:ea typeface="MS PGothic" pitchFamily="34" charset="-128"/>
                        </a:rPr>
                        <a:t>Resistors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p>
                      <a:r>
                        <a:rPr lang="en-GB" altLang="en-US" sz="2000" dirty="0">
                          <a:solidFill>
                            <a:schemeClr val="tx1"/>
                          </a:solidFill>
                        </a:rPr>
                        <a:t>Need power and position – may want to give them a project</a:t>
                      </a:r>
                      <a:r>
                        <a:rPr lang="en-GB" altLang="en-US" sz="2000" dirty="0"/>
                        <a:t> </a:t>
                      </a: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2032000">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err="1">
                          <a:ln>
                            <a:noFill/>
                          </a:ln>
                          <a:solidFill>
                            <a:srgbClr val="FF1622"/>
                          </a:solidFill>
                          <a:effectLst/>
                          <a:latin typeface="Arial" pitchFamily="34" charset="0"/>
                          <a:ea typeface="MS PGothic" pitchFamily="34" charset="-128"/>
                        </a:rPr>
                        <a:t>ByStanders</a:t>
                      </a:r>
                      <a:endParaRPr kumimoji="0" lang="en-GB" altLang="en-US" sz="2400" b="1" i="1" u="none" strike="noStrike" cap="none" normalizeH="0" baseline="0" dirty="0">
                        <a:ln>
                          <a:noFill/>
                        </a:ln>
                        <a:solidFill>
                          <a:srgbClr val="FF1622"/>
                        </a:solidFill>
                        <a:effectLst/>
                        <a:latin typeface="Arial" pitchFamily="34" charset="0"/>
                        <a:ea typeface="MS PGothic" pitchFamily="34" charset="-128"/>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p>
                      <a:r>
                        <a:rPr lang="en-GB" altLang="en-US" sz="2000" dirty="0">
                          <a:solidFill>
                            <a:schemeClr val="tx1"/>
                          </a:solidFill>
                        </a:rPr>
                        <a:t>Encourage participation and give them recognition</a:t>
                      </a: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rgbClr val="FF1622"/>
                          </a:solidFill>
                          <a:latin typeface="Verdana" pitchFamily="34" charset="0"/>
                          <a:ea typeface="MS PGothic" pitchFamily="34" charset="-128"/>
                        </a:defRPr>
                      </a:lvl1pPr>
                      <a:lvl2pPr>
                        <a:spcBef>
                          <a:spcPct val="20000"/>
                        </a:spcBef>
                        <a:defRPr sz="2400">
                          <a:solidFill>
                            <a:srgbClr val="FF1622"/>
                          </a:solidFill>
                          <a:latin typeface="Verdana" pitchFamily="34" charset="0"/>
                          <a:ea typeface="MS PGothic" pitchFamily="34" charset="-128"/>
                        </a:defRPr>
                      </a:lvl2pPr>
                      <a:lvl3pPr>
                        <a:spcBef>
                          <a:spcPct val="20000"/>
                        </a:spcBef>
                        <a:defRPr sz="2000">
                          <a:solidFill>
                            <a:srgbClr val="FF1622"/>
                          </a:solidFill>
                          <a:latin typeface="Verdana" pitchFamily="34" charset="0"/>
                          <a:ea typeface="MS PGothic" pitchFamily="34" charset="-128"/>
                        </a:defRPr>
                      </a:lvl3pPr>
                      <a:lvl4pPr>
                        <a:spcBef>
                          <a:spcPct val="20000"/>
                        </a:spcBef>
                        <a:defRPr>
                          <a:solidFill>
                            <a:srgbClr val="FF1622"/>
                          </a:solidFill>
                          <a:latin typeface="Verdana" pitchFamily="34" charset="0"/>
                          <a:ea typeface="MS PGothic" pitchFamily="34" charset="-128"/>
                        </a:defRPr>
                      </a:lvl4pPr>
                      <a:lvl5pPr>
                        <a:spcBef>
                          <a:spcPct val="20000"/>
                        </a:spcBef>
                        <a:defRPr>
                          <a:solidFill>
                            <a:srgbClr val="FF1622"/>
                          </a:solidFill>
                          <a:latin typeface="Verdana" pitchFamily="34" charset="0"/>
                          <a:ea typeface="MS PGothic" pitchFamily="34" charset="-128"/>
                        </a:defRPr>
                      </a:lvl5pPr>
                      <a:lvl6pPr fontAlgn="base">
                        <a:spcBef>
                          <a:spcPct val="20000"/>
                        </a:spcBef>
                        <a:spcAft>
                          <a:spcPct val="0"/>
                        </a:spcAft>
                        <a:defRPr>
                          <a:solidFill>
                            <a:srgbClr val="FF1622"/>
                          </a:solidFill>
                          <a:latin typeface="Verdana" pitchFamily="34" charset="0"/>
                          <a:ea typeface="MS PGothic" pitchFamily="34" charset="-128"/>
                        </a:defRPr>
                      </a:lvl6pPr>
                      <a:lvl7pPr fontAlgn="base">
                        <a:spcBef>
                          <a:spcPct val="20000"/>
                        </a:spcBef>
                        <a:spcAft>
                          <a:spcPct val="0"/>
                        </a:spcAft>
                        <a:defRPr>
                          <a:solidFill>
                            <a:srgbClr val="FF1622"/>
                          </a:solidFill>
                          <a:latin typeface="Verdana" pitchFamily="34" charset="0"/>
                          <a:ea typeface="MS PGothic" pitchFamily="34" charset="-128"/>
                        </a:defRPr>
                      </a:lvl7pPr>
                      <a:lvl8pPr fontAlgn="base">
                        <a:spcBef>
                          <a:spcPct val="20000"/>
                        </a:spcBef>
                        <a:spcAft>
                          <a:spcPct val="0"/>
                        </a:spcAft>
                        <a:defRPr>
                          <a:solidFill>
                            <a:srgbClr val="FF1622"/>
                          </a:solidFill>
                          <a:latin typeface="Verdana" pitchFamily="34" charset="0"/>
                          <a:ea typeface="MS PGothic" pitchFamily="34" charset="-128"/>
                        </a:defRPr>
                      </a:lvl8pPr>
                      <a:lvl9pPr fontAlgn="base">
                        <a:spcBef>
                          <a:spcPct val="20000"/>
                        </a:spcBef>
                        <a:spcAft>
                          <a:spcPct val="0"/>
                        </a:spcAft>
                        <a:defRPr>
                          <a:solidFill>
                            <a:srgbClr val="FF1622"/>
                          </a:solidFill>
                          <a:latin typeface="Verdana" pitchFamily="34" charset="0"/>
                          <a:ea typeface="MS PGothic" pitchFamily="34"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400" b="1" i="1" u="none" strike="noStrike" cap="none" normalizeH="0" baseline="0" dirty="0">
                          <a:ln>
                            <a:noFill/>
                          </a:ln>
                          <a:solidFill>
                            <a:srgbClr val="FF1622"/>
                          </a:solidFill>
                          <a:effectLst/>
                          <a:latin typeface="Arial" pitchFamily="34" charset="0"/>
                          <a:ea typeface="MS PGothic" pitchFamily="34" charset="-128"/>
                        </a:rPr>
                        <a:t>Change Agents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p>
                      <a:pPr>
                        <a:buFontTx/>
                        <a:buChar char="•"/>
                      </a:pPr>
                      <a:r>
                        <a:rPr lang="en-GB" altLang="en-US" sz="1400" dirty="0">
                          <a:solidFill>
                            <a:schemeClr val="tx1"/>
                          </a:solidFill>
                        </a:rPr>
                        <a:t>Remind of the reason why</a:t>
                      </a:r>
                    </a:p>
                    <a:p>
                      <a:pPr>
                        <a:buFontTx/>
                        <a:buChar char="•"/>
                      </a:pPr>
                      <a:r>
                        <a:rPr lang="en-GB" altLang="en-US" sz="1400" dirty="0">
                          <a:solidFill>
                            <a:schemeClr val="tx1"/>
                          </a:solidFill>
                        </a:rPr>
                        <a:t>Remind of the benefits</a:t>
                      </a:r>
                    </a:p>
                    <a:p>
                      <a:pPr>
                        <a:buFontTx/>
                        <a:buChar char="•"/>
                      </a:pPr>
                      <a:r>
                        <a:rPr lang="en-GB" altLang="en-US" sz="1400" dirty="0">
                          <a:solidFill>
                            <a:schemeClr val="tx1"/>
                          </a:solidFill>
                        </a:rPr>
                        <a:t>Regular updates on how the changes</a:t>
                      </a:r>
                      <a:r>
                        <a:rPr lang="en-GB" altLang="en-US" sz="1400" baseline="0" dirty="0">
                          <a:solidFill>
                            <a:schemeClr val="tx1"/>
                          </a:solidFill>
                        </a:rPr>
                        <a:t> are going</a:t>
                      </a:r>
                      <a:endParaRPr kumimoji="0" lang="en-GB" altLang="en-US" sz="2000" b="0" i="0" u="none" strike="noStrike" cap="none" normalizeH="0" baseline="0" dirty="0">
                        <a:ln>
                          <a:noFill/>
                        </a:ln>
                        <a:solidFill>
                          <a:srgbClr val="FF1622"/>
                        </a:solidFill>
                        <a:effectLst/>
                        <a:latin typeface="Arial" pitchFamily="34" charset="0"/>
                        <a:ea typeface="MS PGothic" pitchFamily="34" charset="-128"/>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1"/>
                  </a:ext>
                </a:extLst>
              </a:tr>
            </a:tbl>
          </a:graphicData>
        </a:graphic>
      </p:graphicFrame>
      <p:sp>
        <p:nvSpPr>
          <p:cNvPr id="266253" name="Text Box 13"/>
          <p:cNvSpPr txBox="1">
            <a:spLocks noChangeArrowheads="1"/>
          </p:cNvSpPr>
          <p:nvPr/>
        </p:nvSpPr>
        <p:spPr bwMode="auto">
          <a:xfrm>
            <a:off x="2971800" y="5054774"/>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a:latin typeface="Arial" pitchFamily="34" charset="0"/>
              </a:rPr>
              <a:t>Passive</a:t>
            </a:r>
          </a:p>
        </p:txBody>
      </p:sp>
      <p:sp>
        <p:nvSpPr>
          <p:cNvPr id="266254" name="Text Box 14"/>
          <p:cNvSpPr txBox="1">
            <a:spLocks noChangeArrowheads="1"/>
          </p:cNvSpPr>
          <p:nvPr/>
        </p:nvSpPr>
        <p:spPr bwMode="auto">
          <a:xfrm>
            <a:off x="6096000" y="5054774"/>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a:latin typeface="Arial" pitchFamily="34" charset="0"/>
              </a:rPr>
              <a:t>Active</a:t>
            </a:r>
          </a:p>
        </p:txBody>
      </p:sp>
      <p:sp>
        <p:nvSpPr>
          <p:cNvPr id="266255" name="Text Box 15"/>
          <p:cNvSpPr txBox="1">
            <a:spLocks noChangeArrowheads="1"/>
          </p:cNvSpPr>
          <p:nvPr/>
        </p:nvSpPr>
        <p:spPr bwMode="auto">
          <a:xfrm rot="-5409765">
            <a:off x="762000" y="1397174"/>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a:latin typeface="Arial" pitchFamily="34" charset="0"/>
              </a:rPr>
              <a:t>Negative</a:t>
            </a:r>
          </a:p>
        </p:txBody>
      </p:sp>
      <p:sp>
        <p:nvSpPr>
          <p:cNvPr id="266256" name="Text Box 16"/>
          <p:cNvSpPr txBox="1">
            <a:spLocks noChangeArrowheads="1"/>
          </p:cNvSpPr>
          <p:nvPr/>
        </p:nvSpPr>
        <p:spPr bwMode="auto">
          <a:xfrm rot="-5409765">
            <a:off x="760413" y="3606974"/>
            <a:ext cx="1676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b="1">
                <a:latin typeface="Arial" pitchFamily="34" charset="0"/>
              </a:rPr>
              <a:t>Positive</a:t>
            </a:r>
          </a:p>
        </p:txBody>
      </p:sp>
      <p:sp>
        <p:nvSpPr>
          <p:cNvPr id="266257" name="Text Box 17"/>
          <p:cNvSpPr txBox="1">
            <a:spLocks noChangeArrowheads="1"/>
          </p:cNvSpPr>
          <p:nvPr/>
        </p:nvSpPr>
        <p:spPr bwMode="auto">
          <a:xfrm rot="-5400000">
            <a:off x="-68262" y="2448099"/>
            <a:ext cx="23622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50000"/>
              </a:spcBef>
            </a:pPr>
            <a:r>
              <a:rPr lang="en-GB" altLang="en-US" sz="2000" b="1">
                <a:solidFill>
                  <a:srgbClr val="CC0000"/>
                </a:solidFill>
                <a:latin typeface="Arial" pitchFamily="34" charset="0"/>
              </a:rPr>
              <a:t>Potential impact of change</a:t>
            </a:r>
          </a:p>
        </p:txBody>
      </p:sp>
      <p:sp>
        <p:nvSpPr>
          <p:cNvPr id="266258" name="Text Box 18"/>
          <p:cNvSpPr txBox="1">
            <a:spLocks noChangeArrowheads="1"/>
          </p:cNvSpPr>
          <p:nvPr/>
        </p:nvSpPr>
        <p:spPr bwMode="auto">
          <a:xfrm rot="-8498">
            <a:off x="4038600" y="5207174"/>
            <a:ext cx="23622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50000"/>
              </a:spcBef>
            </a:pPr>
            <a:r>
              <a:rPr lang="en-GB" altLang="en-US" sz="2000" b="1">
                <a:solidFill>
                  <a:srgbClr val="CC0000"/>
                </a:solidFill>
                <a:latin typeface="Arial" pitchFamily="34" charset="0"/>
              </a:rPr>
              <a:t>Energy of response</a:t>
            </a:r>
          </a:p>
        </p:txBody>
      </p:sp>
      <p:sp>
        <p:nvSpPr>
          <p:cNvPr id="266259" name="Text Box 19"/>
          <p:cNvSpPr txBox="1">
            <a:spLocks noChangeArrowheads="1"/>
          </p:cNvSpPr>
          <p:nvPr/>
        </p:nvSpPr>
        <p:spPr bwMode="auto">
          <a:xfrm>
            <a:off x="6400800" y="5969174"/>
            <a:ext cx="2438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1400" b="1" i="1">
                <a:solidFill>
                  <a:srgbClr val="000066"/>
                </a:solidFill>
                <a:latin typeface="Arial" pitchFamily="34" charset="0"/>
              </a:rPr>
              <a:t>MAX STREBEL ‘98</a:t>
            </a:r>
          </a:p>
        </p:txBody>
      </p:sp>
      <p:sp>
        <p:nvSpPr>
          <p:cNvPr id="266260" name="Text Box 20"/>
          <p:cNvSpPr txBox="1">
            <a:spLocks noChangeArrowheads="1"/>
          </p:cNvSpPr>
          <p:nvPr/>
        </p:nvSpPr>
        <p:spPr bwMode="auto">
          <a:xfrm>
            <a:off x="1403350" y="44624"/>
            <a:ext cx="6964363" cy="641350"/>
          </a:xfrm>
          <a:prstGeom prst="rect">
            <a:avLst/>
          </a:prstGeom>
          <a:noFill/>
          <a:ln>
            <a:noFill/>
          </a:ln>
          <a:effectLst>
            <a:outerShdw dist="35921" dir="2700000" algn="ctr" rotWithShape="0">
              <a:schemeClr val="bg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eaLnBrk="1" hangingPunct="1">
              <a:spcBef>
                <a:spcPct val="50000"/>
              </a:spcBef>
            </a:pPr>
            <a:r>
              <a:rPr lang="en-GB" altLang="en-US" sz="3600">
                <a:effectLst>
                  <a:outerShdw blurRad="38100" dist="38100" dir="2700000" algn="tl">
                    <a:srgbClr val="C0C0C0"/>
                  </a:outerShdw>
                </a:effectLst>
              </a:rPr>
              <a:t>Change Response Types</a:t>
            </a:r>
          </a:p>
        </p:txBody>
      </p:sp>
    </p:spTree>
    <p:extLst>
      <p:ext uri="{BB962C8B-B14F-4D97-AF65-F5344CB8AC3E}">
        <p14:creationId xmlns:p14="http://schemas.microsoft.com/office/powerpoint/2010/main" val="279413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457200" y="1600201"/>
            <a:ext cx="6491064" cy="3989040"/>
          </a:xfrm>
        </p:spPr>
        <p:txBody>
          <a:bodyPr>
            <a:normAutofit/>
          </a:bodyPr>
          <a:lstStyle/>
          <a:p>
            <a:pPr marL="0" indent="0">
              <a:buNone/>
            </a:pPr>
            <a:r>
              <a:rPr lang="en-GB" sz="4000" dirty="0"/>
              <a:t>Planning/Managing change</a:t>
            </a:r>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236378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ChangeArrowheads="1"/>
          </p:cNvSpPr>
          <p:nvPr>
            <p:ph type="title"/>
          </p:nvPr>
        </p:nvSpPr>
        <p:spPr>
          <a:xfrm>
            <a:off x="468313" y="260350"/>
            <a:ext cx="8229600" cy="720725"/>
          </a:xfrm>
        </p:spPr>
        <p:txBody>
          <a:bodyPr/>
          <a:lstStyle/>
          <a:p>
            <a:r>
              <a:rPr lang="en-GB" altLang="en-US" b="1">
                <a:solidFill>
                  <a:schemeClr val="tx1"/>
                </a:solidFill>
              </a:rPr>
              <a:t>Stakeholder Analysis</a:t>
            </a:r>
            <a:endParaRPr lang="en-US" altLang="en-US" b="1">
              <a:solidFill>
                <a:schemeClr val="tx1"/>
              </a:solidFill>
            </a:endParaRPr>
          </a:p>
        </p:txBody>
      </p:sp>
      <p:sp>
        <p:nvSpPr>
          <p:cNvPr id="245763" name="Rectangle 3"/>
          <p:cNvSpPr>
            <a:spLocks noGrp="1" noChangeArrowheads="1"/>
          </p:cNvSpPr>
          <p:nvPr>
            <p:ph type="body" idx="1"/>
          </p:nvPr>
        </p:nvSpPr>
        <p:spPr>
          <a:xfrm>
            <a:off x="468313" y="1196975"/>
            <a:ext cx="8229600" cy="4679950"/>
          </a:xfrm>
        </p:spPr>
        <p:txBody>
          <a:bodyPr/>
          <a:lstStyle/>
          <a:p>
            <a:pPr>
              <a:lnSpc>
                <a:spcPct val="80000"/>
              </a:lnSpc>
            </a:pPr>
            <a:r>
              <a:rPr lang="en-GB" altLang="en-US" sz="2800">
                <a:solidFill>
                  <a:schemeClr val="tx1"/>
                </a:solidFill>
              </a:rPr>
              <a:t>A critical step in the process of planning change.</a:t>
            </a:r>
          </a:p>
          <a:p>
            <a:pPr>
              <a:lnSpc>
                <a:spcPct val="80000"/>
              </a:lnSpc>
            </a:pPr>
            <a:r>
              <a:rPr lang="en-GB" altLang="en-US" sz="2800">
                <a:solidFill>
                  <a:schemeClr val="tx1"/>
                </a:solidFill>
              </a:rPr>
              <a:t>Involves drawing up a list of stakeholders affected (or potentially affected) by the change.</a:t>
            </a:r>
          </a:p>
          <a:p>
            <a:pPr>
              <a:lnSpc>
                <a:spcPct val="80000"/>
              </a:lnSpc>
            </a:pPr>
            <a:r>
              <a:rPr lang="en-GB" altLang="en-US" sz="2800">
                <a:solidFill>
                  <a:schemeClr val="tx1"/>
                </a:solidFill>
              </a:rPr>
              <a:t>Establish what each will gain or lose if the change goes ahead.</a:t>
            </a:r>
          </a:p>
          <a:p>
            <a:pPr>
              <a:lnSpc>
                <a:spcPct val="80000"/>
              </a:lnSpc>
            </a:pPr>
            <a:r>
              <a:rPr lang="en-GB" altLang="en-US" sz="2800">
                <a:solidFill>
                  <a:schemeClr val="tx1"/>
                </a:solidFill>
              </a:rPr>
              <a:t>Use the potential benefits to strengthen support for the proposals.</a:t>
            </a:r>
          </a:p>
          <a:p>
            <a:pPr>
              <a:lnSpc>
                <a:spcPct val="80000"/>
              </a:lnSpc>
            </a:pPr>
            <a:r>
              <a:rPr lang="en-GB" altLang="en-US" sz="2800">
                <a:solidFill>
                  <a:schemeClr val="tx1"/>
                </a:solidFill>
              </a:rPr>
              <a:t>Find ways to address the concerns of those who feel they will lose out/ feel threatened.</a:t>
            </a:r>
          </a:p>
          <a:p>
            <a:pPr>
              <a:lnSpc>
                <a:spcPct val="80000"/>
              </a:lnSpc>
            </a:pPr>
            <a:endParaRPr lang="en-US" altLang="en-US" sz="2800">
              <a:solidFill>
                <a:schemeClr val="tx1"/>
              </a:solidFill>
            </a:endParaRPr>
          </a:p>
        </p:txBody>
      </p:sp>
    </p:spTree>
    <p:extLst>
      <p:ext uri="{BB962C8B-B14F-4D97-AF65-F5344CB8AC3E}">
        <p14:creationId xmlns:p14="http://schemas.microsoft.com/office/powerpoint/2010/main" val="24188234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a:xfrm>
            <a:off x="468313" y="188913"/>
            <a:ext cx="8229600" cy="792162"/>
          </a:xfrm>
        </p:spPr>
        <p:txBody>
          <a:bodyPr/>
          <a:lstStyle/>
          <a:p>
            <a:r>
              <a:rPr lang="en-GB" altLang="en-US">
                <a:solidFill>
                  <a:schemeClr val="tx1"/>
                </a:solidFill>
              </a:rPr>
              <a:t>9 Typical Stakeholder “Types”</a:t>
            </a:r>
            <a:endParaRPr lang="en-US" altLang="en-US">
              <a:solidFill>
                <a:schemeClr val="tx1"/>
              </a:solidFill>
            </a:endParaRPr>
          </a:p>
        </p:txBody>
      </p:sp>
      <p:sp>
        <p:nvSpPr>
          <p:cNvPr id="282627" name="Rectangle 3"/>
          <p:cNvSpPr>
            <a:spLocks noGrp="1" noChangeArrowheads="1"/>
          </p:cNvSpPr>
          <p:nvPr>
            <p:ph type="body" idx="1"/>
          </p:nvPr>
        </p:nvSpPr>
        <p:spPr>
          <a:xfrm>
            <a:off x="468313" y="981075"/>
            <a:ext cx="8229600" cy="4895850"/>
          </a:xfrm>
        </p:spPr>
        <p:txBody>
          <a:bodyPr/>
          <a:lstStyle/>
          <a:p>
            <a:pPr marL="609600" indent="-609600">
              <a:lnSpc>
                <a:spcPct val="90000"/>
              </a:lnSpc>
              <a:buFontTx/>
              <a:buAutoNum type="arabicPeriod"/>
            </a:pPr>
            <a:r>
              <a:rPr lang="en-GB" altLang="en-US" sz="2800">
                <a:solidFill>
                  <a:schemeClr val="tx1"/>
                </a:solidFill>
              </a:rPr>
              <a:t>The partners – those who support your agenda.</a:t>
            </a:r>
          </a:p>
          <a:p>
            <a:pPr marL="609600" indent="-609600">
              <a:lnSpc>
                <a:spcPct val="90000"/>
              </a:lnSpc>
              <a:buFontTx/>
              <a:buAutoNum type="arabicPeriod"/>
            </a:pPr>
            <a:r>
              <a:rPr lang="en-GB" altLang="en-US" sz="2800">
                <a:solidFill>
                  <a:schemeClr val="tx1"/>
                </a:solidFill>
              </a:rPr>
              <a:t>The Allies – those who will support you, given encouragement.</a:t>
            </a:r>
          </a:p>
          <a:p>
            <a:pPr marL="609600" indent="-609600">
              <a:lnSpc>
                <a:spcPct val="90000"/>
              </a:lnSpc>
              <a:buFontTx/>
              <a:buAutoNum type="arabicPeriod"/>
            </a:pPr>
            <a:r>
              <a:rPr lang="en-GB" altLang="en-US" sz="2800">
                <a:solidFill>
                  <a:schemeClr val="tx1"/>
                </a:solidFill>
              </a:rPr>
              <a:t> Fellow travellers – passive supporters, committed to the agenda but not to you.</a:t>
            </a:r>
          </a:p>
          <a:p>
            <a:pPr marL="609600" indent="-609600">
              <a:lnSpc>
                <a:spcPct val="90000"/>
              </a:lnSpc>
              <a:buFontTx/>
              <a:buAutoNum type="arabicPeriod"/>
            </a:pPr>
            <a:r>
              <a:rPr lang="en-GB" altLang="en-US" sz="2800">
                <a:solidFill>
                  <a:schemeClr val="tx1"/>
                </a:solidFill>
              </a:rPr>
              <a:t>The fence sitters – those whose allegiances are not clear.</a:t>
            </a:r>
          </a:p>
          <a:p>
            <a:pPr marL="609600" indent="-609600">
              <a:lnSpc>
                <a:spcPct val="90000"/>
              </a:lnSpc>
              <a:buFontTx/>
              <a:buAutoNum type="arabicPeriod"/>
            </a:pPr>
            <a:r>
              <a:rPr lang="en-GB" altLang="en-US" sz="2800">
                <a:solidFill>
                  <a:schemeClr val="tx1"/>
                </a:solidFill>
              </a:rPr>
              <a:t>The loose cannons – those who may “vote” against ideas in which they have no interest.</a:t>
            </a:r>
          </a:p>
          <a:p>
            <a:pPr marL="609600" indent="-609600">
              <a:lnSpc>
                <a:spcPct val="90000"/>
              </a:lnSpc>
              <a:buFontTx/>
              <a:buAutoNum type="arabicPeriod"/>
            </a:pPr>
            <a:endParaRPr lang="en-US" altLang="en-US" sz="2800"/>
          </a:p>
        </p:txBody>
      </p:sp>
    </p:spTree>
    <p:extLst>
      <p:ext uri="{BB962C8B-B14F-4D97-AF65-F5344CB8AC3E}">
        <p14:creationId xmlns:p14="http://schemas.microsoft.com/office/powerpoint/2010/main" val="4286964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685800" y="260350"/>
            <a:ext cx="7772400" cy="936625"/>
          </a:xfrm>
        </p:spPr>
        <p:txBody>
          <a:bodyPr/>
          <a:lstStyle/>
          <a:p>
            <a:r>
              <a:rPr lang="en-GB" altLang="en-US">
                <a:solidFill>
                  <a:schemeClr val="tx1"/>
                </a:solidFill>
              </a:rPr>
              <a:t>Stakeholders…contd</a:t>
            </a:r>
            <a:endParaRPr lang="en-US" altLang="en-US">
              <a:solidFill>
                <a:schemeClr val="tx1"/>
              </a:solidFill>
            </a:endParaRPr>
          </a:p>
        </p:txBody>
      </p:sp>
      <p:sp>
        <p:nvSpPr>
          <p:cNvPr id="284675" name="Rectangle 3"/>
          <p:cNvSpPr>
            <a:spLocks noGrp="1" noChangeArrowheads="1"/>
          </p:cNvSpPr>
          <p:nvPr>
            <p:ph type="body" idx="1"/>
          </p:nvPr>
        </p:nvSpPr>
        <p:spPr>
          <a:xfrm>
            <a:off x="685800" y="1557338"/>
            <a:ext cx="7772400" cy="4005262"/>
          </a:xfrm>
        </p:spPr>
        <p:txBody>
          <a:bodyPr/>
          <a:lstStyle/>
          <a:p>
            <a:pPr>
              <a:lnSpc>
                <a:spcPct val="90000"/>
              </a:lnSpc>
              <a:buFontTx/>
              <a:buNone/>
            </a:pPr>
            <a:r>
              <a:rPr lang="en-GB" altLang="en-US" sz="2800">
                <a:solidFill>
                  <a:schemeClr val="tx1"/>
                </a:solidFill>
              </a:rPr>
              <a:t>6. Your opponents –those who oppose your ideas but not you personally.</a:t>
            </a:r>
          </a:p>
          <a:p>
            <a:pPr>
              <a:lnSpc>
                <a:spcPct val="90000"/>
              </a:lnSpc>
              <a:buFontTx/>
              <a:buNone/>
            </a:pPr>
            <a:r>
              <a:rPr lang="en-GB" altLang="en-US" sz="2800">
                <a:solidFill>
                  <a:schemeClr val="tx1"/>
                </a:solidFill>
              </a:rPr>
              <a:t>7. Your adversaries – those who oppose you and your agenda/ideas.</a:t>
            </a:r>
          </a:p>
          <a:p>
            <a:pPr>
              <a:lnSpc>
                <a:spcPct val="90000"/>
              </a:lnSpc>
              <a:buFontTx/>
              <a:buNone/>
            </a:pPr>
            <a:r>
              <a:rPr lang="en-GB" altLang="en-US" sz="2800">
                <a:solidFill>
                  <a:schemeClr val="tx1"/>
                </a:solidFill>
              </a:rPr>
              <a:t>8. The bedfellows – may support the agenda/ideas, but may not trust you.</a:t>
            </a:r>
          </a:p>
          <a:p>
            <a:pPr>
              <a:lnSpc>
                <a:spcPct val="90000"/>
              </a:lnSpc>
              <a:buFontTx/>
              <a:buNone/>
            </a:pPr>
            <a:r>
              <a:rPr lang="en-GB" altLang="en-US" sz="2800">
                <a:solidFill>
                  <a:schemeClr val="tx1"/>
                </a:solidFill>
              </a:rPr>
              <a:t>9. The voiceless – those who will be affected but have little power to promote or oppose.</a:t>
            </a:r>
          </a:p>
          <a:p>
            <a:pPr>
              <a:lnSpc>
                <a:spcPct val="90000"/>
              </a:lnSpc>
              <a:buFontTx/>
              <a:buNone/>
            </a:pPr>
            <a:endParaRPr lang="en-US" altLang="en-US" sz="2800">
              <a:solidFill>
                <a:schemeClr val="tx1"/>
              </a:solidFill>
            </a:endParaRPr>
          </a:p>
        </p:txBody>
      </p:sp>
    </p:spTree>
    <p:extLst>
      <p:ext uri="{BB962C8B-B14F-4D97-AF65-F5344CB8AC3E}">
        <p14:creationId xmlns:p14="http://schemas.microsoft.com/office/powerpoint/2010/main" val="1559068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2"/>
          <p:cNvSpPr>
            <a:spLocks noGrp="1"/>
          </p:cNvSpPr>
          <p:nvPr>
            <p:ph type="title"/>
          </p:nvPr>
        </p:nvSpPr>
        <p:spPr bwMode="auto">
          <a:xfrm>
            <a:off x="241300" y="198438"/>
            <a:ext cx="6346825"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a:t>Force field analysis (Lewin, 1951)</a:t>
            </a:r>
            <a:endParaRPr lang="en-GB" altLang="en-US"/>
          </a:p>
        </p:txBody>
      </p:sp>
      <p:cxnSp>
        <p:nvCxnSpPr>
          <p:cNvPr id="5" name="Straight Connector 4"/>
          <p:cNvCxnSpPr/>
          <p:nvPr/>
        </p:nvCxnSpPr>
        <p:spPr>
          <a:xfrm flipV="1">
            <a:off x="34925" y="3429000"/>
            <a:ext cx="5400675" cy="71438"/>
          </a:xfrm>
          <a:prstGeom prst="line">
            <a:avLst/>
          </a:prstGeom>
          <a:ln w="88900"/>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rot="5400000">
            <a:off x="-540544" y="2493169"/>
            <a:ext cx="15843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5400000">
            <a:off x="611981" y="2493169"/>
            <a:ext cx="15843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rot="5400000">
            <a:off x="1764506" y="2493169"/>
            <a:ext cx="15843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rot="5400000">
            <a:off x="2917031" y="2493169"/>
            <a:ext cx="15843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5400000">
            <a:off x="4067969" y="2493169"/>
            <a:ext cx="1584325"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5400000">
            <a:off x="-539750" y="4508500"/>
            <a:ext cx="1582738" cy="1588"/>
          </a:xfrm>
          <a:prstGeom prst="straightConnector1">
            <a:avLst/>
          </a:prstGeom>
          <a:ln>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612775" y="4508500"/>
            <a:ext cx="1582738" cy="1588"/>
          </a:xfrm>
          <a:prstGeom prst="straightConnector1">
            <a:avLst/>
          </a:prstGeom>
          <a:ln>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1765300" y="4508500"/>
            <a:ext cx="1582738" cy="1588"/>
          </a:xfrm>
          <a:prstGeom prst="straightConnector1">
            <a:avLst/>
          </a:prstGeom>
          <a:ln>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2917825" y="4508500"/>
            <a:ext cx="1582738" cy="1588"/>
          </a:xfrm>
          <a:prstGeom prst="straightConnector1">
            <a:avLst/>
          </a:prstGeom>
          <a:ln>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4070350" y="4508500"/>
            <a:ext cx="1582738" cy="1588"/>
          </a:xfrm>
          <a:prstGeom prst="straightConnector1">
            <a:avLst/>
          </a:prstGeom>
          <a:ln>
            <a:headEnd type="arrow" w="med" len="med"/>
            <a:tailEnd type="none" w="med" len="med"/>
          </a:ln>
        </p:spPr>
        <p:style>
          <a:lnRef idx="1">
            <a:schemeClr val="accent1"/>
          </a:lnRef>
          <a:fillRef idx="0">
            <a:schemeClr val="accent1"/>
          </a:fillRef>
          <a:effectRef idx="0">
            <a:schemeClr val="accent1"/>
          </a:effectRef>
          <a:fontRef idx="minor">
            <a:schemeClr val="tx1"/>
          </a:fontRef>
        </p:style>
      </p:cxnSp>
      <p:sp>
        <p:nvSpPr>
          <p:cNvPr id="17422" name="TextBox 16"/>
          <p:cNvSpPr txBox="1">
            <a:spLocks noChangeArrowheads="1"/>
          </p:cNvSpPr>
          <p:nvPr/>
        </p:nvSpPr>
        <p:spPr bwMode="auto">
          <a:xfrm>
            <a:off x="179388" y="1196975"/>
            <a:ext cx="4679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lgn="ctr" eaLnBrk="1" hangingPunct="1">
              <a:spcBef>
                <a:spcPct val="0"/>
              </a:spcBef>
              <a:buFontTx/>
              <a:buNone/>
            </a:pPr>
            <a:r>
              <a:rPr lang="en-GB" altLang="en-US" sz="1800">
                <a:latin typeface="Arial" charset="0"/>
              </a:rPr>
              <a:t>Restraining forces</a:t>
            </a:r>
          </a:p>
        </p:txBody>
      </p:sp>
      <p:sp>
        <p:nvSpPr>
          <p:cNvPr id="17423" name="TextBox 22"/>
          <p:cNvSpPr txBox="1">
            <a:spLocks noChangeArrowheads="1"/>
          </p:cNvSpPr>
          <p:nvPr/>
        </p:nvSpPr>
        <p:spPr bwMode="auto">
          <a:xfrm>
            <a:off x="250825" y="5580063"/>
            <a:ext cx="46815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lgn="ctr" eaLnBrk="1" hangingPunct="1">
              <a:spcBef>
                <a:spcPct val="0"/>
              </a:spcBef>
              <a:buFontTx/>
              <a:buNone/>
            </a:pPr>
            <a:r>
              <a:rPr lang="en-GB" altLang="en-US" sz="1800">
                <a:latin typeface="Arial" charset="0"/>
              </a:rPr>
              <a:t>Driving forces</a:t>
            </a:r>
          </a:p>
        </p:txBody>
      </p:sp>
      <p:sp>
        <p:nvSpPr>
          <p:cNvPr id="17424" name="Rectangle 1"/>
          <p:cNvSpPr>
            <a:spLocks noChangeArrowheads="1"/>
          </p:cNvSpPr>
          <p:nvPr/>
        </p:nvSpPr>
        <p:spPr bwMode="auto">
          <a:xfrm>
            <a:off x="5867400" y="1654175"/>
            <a:ext cx="2790825" cy="369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1800">
                <a:latin typeface="Arial" charset="0"/>
              </a:rPr>
              <a:t>Kurt Lewin proposed that any current state of performance is an equilibrium between driving forces for change and restraining forces against change. </a:t>
            </a:r>
          </a:p>
          <a:p>
            <a:pPr eaLnBrk="1" hangingPunct="1">
              <a:spcBef>
                <a:spcPct val="0"/>
              </a:spcBef>
              <a:buFontTx/>
              <a:buNone/>
            </a:pPr>
            <a:endParaRPr lang="en-GB" altLang="en-US" sz="1800">
              <a:latin typeface="Arial" charset="0"/>
            </a:endParaRPr>
          </a:p>
          <a:p>
            <a:pPr eaLnBrk="1" hangingPunct="1">
              <a:spcBef>
                <a:spcPct val="0"/>
              </a:spcBef>
              <a:buFontTx/>
              <a:buNone/>
            </a:pPr>
            <a:r>
              <a:rPr lang="en-GB" altLang="en-US" sz="1800">
                <a:latin typeface="Arial" charset="0"/>
              </a:rPr>
              <a:t>To bring about changes, the driving forces must be greater than the restraining forces.    </a:t>
            </a:r>
          </a:p>
          <a:p>
            <a:pPr eaLnBrk="1" hangingPunct="1">
              <a:spcBef>
                <a:spcPct val="0"/>
              </a:spcBef>
              <a:buFontTx/>
              <a:buNone/>
            </a:pPr>
            <a:endParaRPr lang="en-GB" altLang="en-US" sz="1800">
              <a:latin typeface="Arial" charset="0"/>
            </a:endParaRPr>
          </a:p>
        </p:txBody>
      </p:sp>
    </p:spTree>
    <p:extLst>
      <p:ext uri="{BB962C8B-B14F-4D97-AF65-F5344CB8AC3E}">
        <p14:creationId xmlns:p14="http://schemas.microsoft.com/office/powerpoint/2010/main" val="42236533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435" name="Content Placeholder 1"/>
          <p:cNvSpPr>
            <a:spLocks noGrp="1"/>
          </p:cNvSpPr>
          <p:nvPr>
            <p:ph idx="1"/>
          </p:nvPr>
        </p:nvSpPr>
        <p:spPr>
          <a:xfrm>
            <a:off x="84138" y="620713"/>
            <a:ext cx="9036050" cy="4378325"/>
          </a:xfrm>
        </p:spPr>
        <p:txBody>
          <a:bodyPr>
            <a:normAutofit fontScale="85000" lnSpcReduction="20000"/>
          </a:bodyPr>
          <a:lstStyle/>
          <a:p>
            <a:pPr marL="0" indent="0">
              <a:spcBef>
                <a:spcPct val="0"/>
              </a:spcBef>
              <a:buFont typeface="Arial" charset="0"/>
              <a:buNone/>
            </a:pPr>
            <a:r>
              <a:rPr lang="en-GB" altLang="en-US" sz="2000" b="1"/>
              <a:t>Step 1</a:t>
            </a:r>
          </a:p>
          <a:p>
            <a:pPr marL="0" indent="0">
              <a:spcBef>
                <a:spcPct val="0"/>
              </a:spcBef>
              <a:buFont typeface="Arial" charset="0"/>
              <a:buNone/>
            </a:pPr>
            <a:r>
              <a:rPr lang="en-GB" altLang="en-US" sz="2000"/>
              <a:t>Define the problem. E.g. what is the change you would like to bring about? Who is involved? What are the relevant issues?</a:t>
            </a:r>
          </a:p>
          <a:p>
            <a:pPr marL="0" indent="0">
              <a:spcBef>
                <a:spcPct val="0"/>
              </a:spcBef>
              <a:buFont typeface="Arial" charset="0"/>
              <a:buNone/>
            </a:pPr>
            <a:r>
              <a:rPr lang="en-GB" altLang="en-US" sz="2000"/>
              <a:t> </a:t>
            </a:r>
          </a:p>
          <a:p>
            <a:pPr marL="0" indent="0">
              <a:spcBef>
                <a:spcPct val="0"/>
              </a:spcBef>
              <a:buFont typeface="Arial" charset="0"/>
              <a:buNone/>
            </a:pPr>
            <a:r>
              <a:rPr lang="en-GB" altLang="en-US" sz="2000" b="1"/>
              <a:t>Step 2</a:t>
            </a:r>
          </a:p>
          <a:p>
            <a:pPr marL="0" indent="0">
              <a:spcBef>
                <a:spcPct val="0"/>
              </a:spcBef>
              <a:buFont typeface="Arial" charset="0"/>
              <a:buNone/>
            </a:pPr>
            <a:r>
              <a:rPr lang="en-GB" altLang="en-US" sz="2000"/>
              <a:t>Make  a list of the pushing (or driving or facilitating) forces, i.e. those forces which will be helpful in implementing the change) &amp; the resisting (or restraining or opposing)</a:t>
            </a:r>
          </a:p>
          <a:p>
            <a:pPr marL="0" indent="0">
              <a:spcBef>
                <a:spcPct val="0"/>
              </a:spcBef>
              <a:buFont typeface="Arial" charset="0"/>
              <a:buNone/>
            </a:pPr>
            <a:r>
              <a:rPr lang="en-GB" altLang="en-US" sz="2000"/>
              <a:t> </a:t>
            </a:r>
          </a:p>
          <a:p>
            <a:pPr marL="0" indent="0">
              <a:spcBef>
                <a:spcPct val="0"/>
              </a:spcBef>
              <a:buFont typeface="Arial" charset="0"/>
              <a:buNone/>
            </a:pPr>
            <a:r>
              <a:rPr lang="en-GB" altLang="en-US" sz="2000" b="1"/>
              <a:t>Step 3</a:t>
            </a:r>
          </a:p>
          <a:p>
            <a:pPr marL="0" indent="0">
              <a:spcBef>
                <a:spcPct val="0"/>
              </a:spcBef>
              <a:buFont typeface="Arial" charset="0"/>
              <a:buNone/>
            </a:pPr>
            <a:r>
              <a:rPr lang="en-GB" altLang="en-US" sz="2000"/>
              <a:t>For each force in each list, give a rating of high, medium or low (power of each force).</a:t>
            </a:r>
          </a:p>
          <a:p>
            <a:pPr marL="0" indent="0">
              <a:spcBef>
                <a:spcPct val="0"/>
              </a:spcBef>
              <a:buFont typeface="Arial" charset="0"/>
              <a:buNone/>
            </a:pPr>
            <a:r>
              <a:rPr lang="en-GB" altLang="en-US" sz="2000"/>
              <a:t> </a:t>
            </a:r>
          </a:p>
          <a:p>
            <a:pPr marL="0" indent="0">
              <a:spcBef>
                <a:spcPct val="0"/>
              </a:spcBef>
              <a:buFont typeface="Arial" charset="0"/>
              <a:buNone/>
            </a:pPr>
            <a:r>
              <a:rPr lang="en-GB" altLang="en-US" sz="2000" b="1"/>
              <a:t>Step 4</a:t>
            </a:r>
          </a:p>
          <a:p>
            <a:pPr marL="0" indent="0">
              <a:spcBef>
                <a:spcPct val="0"/>
              </a:spcBef>
              <a:buFont typeface="Arial" charset="0"/>
              <a:buNone/>
            </a:pPr>
            <a:r>
              <a:rPr lang="en-GB" altLang="en-US" sz="2000"/>
              <a:t> a strategy designed to ensure (as far as possible) that the pushing forces will overcome the resisting forces. </a:t>
            </a:r>
          </a:p>
          <a:p>
            <a:pPr marL="0" indent="0">
              <a:spcBef>
                <a:spcPct val="0"/>
              </a:spcBef>
              <a:buFont typeface="Arial" charset="0"/>
              <a:buNone/>
            </a:pPr>
            <a:endParaRPr lang="en-GB" altLang="en-US" sz="2000"/>
          </a:p>
          <a:p>
            <a:pPr marL="0" indent="0">
              <a:spcBef>
                <a:spcPct val="0"/>
              </a:spcBef>
              <a:buFont typeface="Arial" charset="0"/>
              <a:buNone/>
            </a:pPr>
            <a:r>
              <a:rPr lang="en-GB" altLang="en-US" sz="2000"/>
              <a:t>If you simply increase the power of a pushing force (e.g. persuade a group of influential manager to increase their support for your plan) this might result in those resisting the plan to increase their resistance accordingly. You might need to think of more subtle ways of getting the change implemented.</a:t>
            </a:r>
          </a:p>
          <a:p>
            <a:pPr marL="0" indent="0">
              <a:buFont typeface="Arial" charset="0"/>
              <a:buNone/>
            </a:pPr>
            <a:r>
              <a:rPr lang="en-GB" altLang="en-US" sz="2000"/>
              <a:t> </a:t>
            </a:r>
          </a:p>
          <a:p>
            <a:pPr marL="0" indent="0">
              <a:buFont typeface="Arial" charset="0"/>
              <a:buNone/>
            </a:pPr>
            <a:endParaRPr lang="en-GB" altLang="en-US"/>
          </a:p>
        </p:txBody>
      </p:sp>
    </p:spTree>
    <p:extLst>
      <p:ext uri="{BB962C8B-B14F-4D97-AF65-F5344CB8AC3E}">
        <p14:creationId xmlns:p14="http://schemas.microsoft.com/office/powerpoint/2010/main" val="24231402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628775"/>
          <a:ext cx="8229600" cy="4378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459" name="Title 2"/>
          <p:cNvSpPr>
            <a:spLocks noGrp="1"/>
          </p:cNvSpPr>
          <p:nvPr>
            <p:ph type="title"/>
          </p:nvPr>
        </p:nvSpPr>
        <p:spPr bwMode="auto">
          <a:xfrm>
            <a:off x="179388" y="260350"/>
            <a:ext cx="6346825"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600"/>
              <a:t>Carrying out force field analysis</a:t>
            </a:r>
          </a:p>
        </p:txBody>
      </p:sp>
    </p:spTree>
    <p:extLst>
      <p:ext uri="{BB962C8B-B14F-4D97-AF65-F5344CB8AC3E}">
        <p14:creationId xmlns:p14="http://schemas.microsoft.com/office/powerpoint/2010/main" val="7009122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Explanation</a:t>
            </a:r>
          </a:p>
        </p:txBody>
      </p:sp>
      <p:sp>
        <p:nvSpPr>
          <p:cNvPr id="3" name="Content Placeholder 2"/>
          <p:cNvSpPr>
            <a:spLocks noGrp="1"/>
          </p:cNvSpPr>
          <p:nvPr>
            <p:ph idx="1"/>
          </p:nvPr>
        </p:nvSpPr>
        <p:spPr/>
        <p:txBody>
          <a:bodyPr/>
          <a:lstStyle/>
          <a:p>
            <a:r>
              <a:rPr lang="en-GB" dirty="0">
                <a:hlinkClick r:id="rId2"/>
              </a:rPr>
              <a:t>https://www.mindtools.com/pages/article/newTED_06.htm</a:t>
            </a:r>
            <a:endParaRPr lang="en-GB" dirty="0"/>
          </a:p>
        </p:txBody>
      </p:sp>
    </p:spTree>
    <p:extLst>
      <p:ext uri="{BB962C8B-B14F-4D97-AF65-F5344CB8AC3E}">
        <p14:creationId xmlns:p14="http://schemas.microsoft.com/office/powerpoint/2010/main" val="34775950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59632" y="116632"/>
            <a:ext cx="6408712" cy="5472608"/>
          </a:xfrm>
        </p:spPr>
      </p:pic>
    </p:spTree>
    <p:extLst>
      <p:ext uri="{BB962C8B-B14F-4D97-AF65-F5344CB8AC3E}">
        <p14:creationId xmlns:p14="http://schemas.microsoft.com/office/powerpoint/2010/main" val="23634784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noChangeArrowheads="1"/>
          </p:cNvSpPr>
          <p:nvPr>
            <p:ph type="title"/>
          </p:nvPr>
        </p:nvSpPr>
        <p:spPr/>
        <p:txBody>
          <a:bodyPr/>
          <a:lstStyle/>
          <a:p>
            <a:pPr eaLnBrk="1" hangingPunct="1"/>
            <a:r>
              <a:rPr lang="en-GB" altLang="en-US" sz="4000"/>
              <a:t>Lewin three step change process</a:t>
            </a:r>
          </a:p>
        </p:txBody>
      </p:sp>
      <p:pic>
        <p:nvPicPr>
          <p:cNvPr id="12291" name="Picture 5"/>
          <p:cNvPicPr>
            <a:picLocks noChangeAspect="1" noChangeArrowheads="1"/>
          </p:cNvPicPr>
          <p:nvPr/>
        </p:nvPicPr>
        <p:blipFill>
          <a:blip r:embed="rId2">
            <a:clrChange>
              <a:clrFrom>
                <a:srgbClr val="FDFDFD"/>
              </a:clrFrom>
              <a:clrTo>
                <a:srgbClr val="FDFDFD">
                  <a:alpha val="0"/>
                </a:srgbClr>
              </a:clrTo>
            </a:clrChange>
            <a:extLst>
              <a:ext uri="{28A0092B-C50C-407E-A947-70E740481C1C}">
                <a14:useLocalDpi xmlns:a14="http://schemas.microsoft.com/office/drawing/2010/main" val="0"/>
              </a:ext>
            </a:extLst>
          </a:blip>
          <a:srcRect/>
          <a:stretch>
            <a:fillRect/>
          </a:stretch>
        </p:blipFill>
        <p:spPr bwMode="auto">
          <a:xfrm>
            <a:off x="1588" y="2420938"/>
            <a:ext cx="9142412" cy="259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27094362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3" y="260649"/>
            <a:ext cx="8147248" cy="4896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88797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348880"/>
            <a:ext cx="8229600" cy="1143000"/>
          </a:xfrm>
        </p:spPr>
        <p:txBody>
          <a:bodyPr>
            <a:normAutofit fontScale="90000"/>
          </a:bodyPr>
          <a:lstStyle/>
          <a:p>
            <a:r>
              <a:rPr lang="en-GB" dirty="0">
                <a:hlinkClick r:id="rId2"/>
              </a:rPr>
              <a:t>https://www.youtube.com/watch?v=YJ3EGdZ3_pU</a:t>
            </a:r>
            <a:endParaRPr lang="en-GB" dirty="0"/>
          </a:p>
        </p:txBody>
      </p:sp>
    </p:spTree>
    <p:extLst>
      <p:ext uri="{BB962C8B-B14F-4D97-AF65-F5344CB8AC3E}">
        <p14:creationId xmlns:p14="http://schemas.microsoft.com/office/powerpoint/2010/main" val="14105158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bwMode="auto">
          <a:xfrm>
            <a:off x="214313" y="115888"/>
            <a:ext cx="8534400" cy="1295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eaLnBrk="1" hangingPunct="1"/>
            <a:r>
              <a:rPr lang="en-AU" altLang="en-US" sz="3600"/>
              <a:t>Contingency Approaches</a:t>
            </a:r>
          </a:p>
        </p:txBody>
      </p:sp>
      <p:sp>
        <p:nvSpPr>
          <p:cNvPr id="14339" name="Rectangle 3"/>
          <p:cNvSpPr>
            <a:spLocks noGrp="1" noChangeArrowheads="1"/>
          </p:cNvSpPr>
          <p:nvPr>
            <p:ph type="body" idx="4294967295"/>
          </p:nvPr>
        </p:nvSpPr>
        <p:spPr>
          <a:xfrm>
            <a:off x="395288" y="1484313"/>
            <a:ext cx="8239125" cy="4525962"/>
          </a:xfrm>
        </p:spPr>
        <p:txBody>
          <a:bodyPr/>
          <a:lstStyle/>
          <a:p>
            <a:pPr eaLnBrk="1" hangingPunct="1">
              <a:buFont typeface="Wingdings" pitchFamily="2" charset="2"/>
              <a:buChar char="§"/>
              <a:defRPr/>
            </a:pPr>
            <a:r>
              <a:rPr lang="en-AU" sz="2400" dirty="0"/>
              <a:t>Contingency approaches challenge the view that there is “one best way” </a:t>
            </a:r>
          </a:p>
          <a:p>
            <a:pPr marL="0" indent="0" eaLnBrk="1" hangingPunct="1">
              <a:buFont typeface="Arial" charset="0"/>
              <a:buNone/>
              <a:defRPr/>
            </a:pPr>
            <a:endParaRPr lang="en-AU" sz="2400" dirty="0"/>
          </a:p>
          <a:p>
            <a:pPr eaLnBrk="1" hangingPunct="1">
              <a:buFont typeface="Wingdings" pitchFamily="2" charset="2"/>
              <a:buChar char="§"/>
              <a:defRPr/>
            </a:pPr>
            <a:r>
              <a:rPr lang="en-AU" sz="2400" dirty="0"/>
              <a:t>The style of change or the path of change will vary, depending upon the circumstances, including: </a:t>
            </a:r>
          </a:p>
          <a:p>
            <a:pPr lvl="1" indent="-265113" eaLnBrk="1" hangingPunct="1">
              <a:buFont typeface="Wingdings 2" pitchFamily="18" charset="2"/>
              <a:buChar char=""/>
              <a:defRPr/>
            </a:pPr>
            <a:r>
              <a:rPr lang="en-AU" sz="2000" dirty="0"/>
              <a:t>the scale of the change</a:t>
            </a:r>
          </a:p>
          <a:p>
            <a:pPr lvl="1" indent="-265113" eaLnBrk="1" hangingPunct="1">
              <a:buFont typeface="Wingdings 2" pitchFamily="18" charset="2"/>
              <a:buChar char=""/>
              <a:defRPr/>
            </a:pPr>
            <a:r>
              <a:rPr lang="en-AU" sz="2000" dirty="0"/>
              <a:t>the receptivity to change of organizational members</a:t>
            </a:r>
          </a:p>
          <a:p>
            <a:pPr lvl="1" indent="-265113" eaLnBrk="1" hangingPunct="1">
              <a:buFont typeface="Wingdings 2" pitchFamily="18" charset="2"/>
              <a:buChar char=""/>
              <a:defRPr/>
            </a:pPr>
            <a:r>
              <a:rPr lang="en-AU" sz="2000" dirty="0"/>
              <a:t>the style of change management</a:t>
            </a:r>
          </a:p>
          <a:p>
            <a:pPr lvl="1" indent="-265113" eaLnBrk="1" hangingPunct="1">
              <a:buFont typeface="Wingdings 2" pitchFamily="18" charset="2"/>
              <a:buChar char=""/>
              <a:defRPr/>
            </a:pPr>
            <a:r>
              <a:rPr lang="en-AU" sz="2000" dirty="0"/>
              <a:t>the time period</a:t>
            </a:r>
          </a:p>
          <a:p>
            <a:pPr lvl="1" indent="-265113" eaLnBrk="1" hangingPunct="1">
              <a:buFont typeface="Wingdings 2" pitchFamily="18" charset="2"/>
              <a:buChar char=""/>
              <a:defRPr/>
            </a:pPr>
            <a:r>
              <a:rPr lang="en-AU" sz="2000" dirty="0"/>
              <a:t>the performance of the organization</a:t>
            </a:r>
          </a:p>
        </p:txBody>
      </p:sp>
      <p:sp>
        <p:nvSpPr>
          <p:cNvPr id="37892" name="Text Box 9"/>
          <p:cNvSpPr txBox="1">
            <a:spLocks noChangeArrowheads="1"/>
          </p:cNvSpPr>
          <p:nvPr/>
        </p:nvSpPr>
        <p:spPr bwMode="auto">
          <a:xfrm>
            <a:off x="8229600" y="6507163"/>
            <a:ext cx="8096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lgn="r" eaLnBrk="1" hangingPunct="1">
              <a:spcBef>
                <a:spcPct val="0"/>
              </a:spcBef>
              <a:buFontTx/>
              <a:buNone/>
            </a:pPr>
            <a:r>
              <a:rPr lang="en-US" altLang="en-US" sz="1000">
                <a:solidFill>
                  <a:srgbClr val="A20123"/>
                </a:solidFill>
                <a:latin typeface="Arial" charset="0"/>
                <a:ea typeface="MS PGothic" pitchFamily="34" charset="-128"/>
              </a:rPr>
              <a:t>8-</a:t>
            </a:r>
            <a:fld id="{6806E3CC-A534-471B-9381-D85D4B7A97E8}" type="slidenum">
              <a:rPr lang="en-US" altLang="en-US" sz="1000">
                <a:solidFill>
                  <a:srgbClr val="A20123"/>
                </a:solidFill>
                <a:latin typeface="Arial" charset="0"/>
                <a:ea typeface="MS PGothic" pitchFamily="34" charset="-128"/>
              </a:rPr>
              <a:pPr algn="r" eaLnBrk="1" hangingPunct="1">
                <a:spcBef>
                  <a:spcPct val="0"/>
                </a:spcBef>
                <a:buFontTx/>
                <a:buNone/>
              </a:pPr>
              <a:t>36</a:t>
            </a:fld>
            <a:endParaRPr lang="en-US" altLang="en-US" sz="1200" b="1" i="1">
              <a:solidFill>
                <a:srgbClr val="A20123"/>
              </a:solidFill>
              <a:latin typeface="Arial" charset="0"/>
              <a:ea typeface="MS PGothic" pitchFamily="34" charset="-128"/>
            </a:endParaRPr>
          </a:p>
        </p:txBody>
      </p:sp>
    </p:spTree>
    <p:extLst>
      <p:ext uri="{BB962C8B-B14F-4D97-AF65-F5344CB8AC3E}">
        <p14:creationId xmlns:p14="http://schemas.microsoft.com/office/powerpoint/2010/main" val="28066707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bwMode="auto">
          <a:xfrm>
            <a:off x="214313" y="188913"/>
            <a:ext cx="8534400" cy="1295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eaLnBrk="1" hangingPunct="1"/>
            <a:r>
              <a:rPr lang="en-AU" altLang="en-US" sz="3600"/>
              <a:t>Contingency Approaches</a:t>
            </a:r>
          </a:p>
        </p:txBody>
      </p:sp>
      <p:sp>
        <p:nvSpPr>
          <p:cNvPr id="22531" name="Rectangle 3"/>
          <p:cNvSpPr>
            <a:spLocks noGrp="1" noChangeArrowheads="1"/>
          </p:cNvSpPr>
          <p:nvPr>
            <p:ph type="body" idx="4294967295"/>
          </p:nvPr>
        </p:nvSpPr>
        <p:spPr>
          <a:xfrm>
            <a:off x="468313" y="1484313"/>
            <a:ext cx="8166100" cy="3989387"/>
          </a:xfrm>
        </p:spPr>
        <p:txBody>
          <a:bodyPr>
            <a:normAutofit fontScale="85000" lnSpcReduction="20000"/>
          </a:bodyPr>
          <a:lstStyle/>
          <a:p>
            <a:pPr marL="0" indent="0" eaLnBrk="1" fontAlgn="auto" hangingPunct="1">
              <a:lnSpc>
                <a:spcPct val="90000"/>
              </a:lnSpc>
              <a:spcAft>
                <a:spcPts val="0"/>
              </a:spcAft>
              <a:buFont typeface="Wingdings 2" pitchFamily="-105" charset="2"/>
              <a:buNone/>
              <a:defRPr/>
            </a:pPr>
            <a:r>
              <a:rPr lang="en-US" sz="2400" dirty="0"/>
              <a:t>Contingency approaches remain less common than change management approaches.  Suggested reasons include:</a:t>
            </a:r>
          </a:p>
          <a:p>
            <a:pPr marL="0" indent="0" eaLnBrk="1" fontAlgn="auto" hangingPunct="1">
              <a:lnSpc>
                <a:spcPct val="90000"/>
              </a:lnSpc>
              <a:spcAft>
                <a:spcPts val="0"/>
              </a:spcAft>
              <a:buFont typeface="Wingdings 2" pitchFamily="-105" charset="2"/>
              <a:buNone/>
              <a:defRPr/>
            </a:pPr>
            <a:endParaRPr lang="en-US" sz="2400" dirty="0"/>
          </a:p>
          <a:p>
            <a:pPr marL="690372" lvl="1" indent="-342900" eaLnBrk="1" fontAlgn="auto" hangingPunct="1">
              <a:lnSpc>
                <a:spcPct val="90000"/>
              </a:lnSpc>
              <a:spcAft>
                <a:spcPts val="0"/>
              </a:spcAft>
              <a:buSzPct val="150000"/>
              <a:buFont typeface="Wingdings" pitchFamily="2" charset="2"/>
              <a:buChar char="§"/>
              <a:defRPr/>
            </a:pPr>
            <a:r>
              <a:rPr lang="en-US" sz="2600" dirty="0"/>
              <a:t>Achieving “fit” may be difficult due to differing perceptions of the conditions in which the fit is sought</a:t>
            </a:r>
            <a:endParaRPr lang="en-AU" sz="2600" dirty="0"/>
          </a:p>
          <a:p>
            <a:pPr marL="690372" lvl="1" indent="-342900" eaLnBrk="1" fontAlgn="auto" hangingPunct="1">
              <a:lnSpc>
                <a:spcPct val="90000"/>
              </a:lnSpc>
              <a:spcAft>
                <a:spcPts val="0"/>
              </a:spcAft>
              <a:buSzPct val="150000"/>
              <a:buFont typeface="Wingdings" pitchFamily="2" charset="2"/>
              <a:buChar char="§"/>
              <a:defRPr/>
            </a:pPr>
            <a:r>
              <a:rPr lang="en-US" sz="2600" dirty="0"/>
              <a:t>Contingency approaches require greater analysis and decisions by managers; the prescriptiveness of change management models may be attractive to managers</a:t>
            </a:r>
            <a:endParaRPr lang="en-AU" sz="2600" dirty="0"/>
          </a:p>
          <a:p>
            <a:pPr marL="690372" lvl="1" indent="-342900" eaLnBrk="1" fontAlgn="auto" hangingPunct="1">
              <a:lnSpc>
                <a:spcPct val="90000"/>
              </a:lnSpc>
              <a:spcAft>
                <a:spcPts val="0"/>
              </a:spcAft>
              <a:buSzPct val="150000"/>
              <a:buFont typeface="Wingdings" pitchFamily="2" charset="2"/>
              <a:buChar char="§"/>
              <a:defRPr/>
            </a:pPr>
            <a:r>
              <a:rPr lang="en-US" sz="2600" dirty="0"/>
              <a:t>Contingency approaches focus on leadership style rather than a specific set of actions </a:t>
            </a:r>
            <a:endParaRPr lang="en-AU" sz="2600" dirty="0"/>
          </a:p>
          <a:p>
            <a:pPr marL="690372" lvl="1" indent="-342900" eaLnBrk="1" fontAlgn="auto" hangingPunct="1">
              <a:lnSpc>
                <a:spcPct val="90000"/>
              </a:lnSpc>
              <a:spcAft>
                <a:spcPts val="0"/>
              </a:spcAft>
              <a:buSzPct val="150000"/>
              <a:buFont typeface="Wingdings" pitchFamily="2" charset="2"/>
              <a:buChar char="§"/>
              <a:defRPr/>
            </a:pPr>
            <a:r>
              <a:rPr lang="en-AU" sz="2600" dirty="0"/>
              <a:t>The use of different change styles at different times may raises questions in the minds of staff as to the credibility of senior management.</a:t>
            </a:r>
          </a:p>
          <a:p>
            <a:pPr marL="690372" lvl="1" indent="-342900" eaLnBrk="1" fontAlgn="auto" hangingPunct="1">
              <a:lnSpc>
                <a:spcPct val="90000"/>
              </a:lnSpc>
              <a:spcAft>
                <a:spcPts val="0"/>
              </a:spcAft>
              <a:buSzPct val="150000"/>
              <a:buFont typeface="Wingdings" pitchFamily="2" charset="2"/>
              <a:buChar char="§"/>
              <a:defRPr/>
            </a:pPr>
            <a:r>
              <a:rPr lang="en-AU" sz="2600" dirty="0"/>
              <a:t>There is a question about “what” is contingent to managing change</a:t>
            </a:r>
            <a:endParaRPr lang="en-US" sz="2600" dirty="0"/>
          </a:p>
        </p:txBody>
      </p:sp>
      <p:sp>
        <p:nvSpPr>
          <p:cNvPr id="38916" name="Text Box 9"/>
          <p:cNvSpPr txBox="1">
            <a:spLocks noChangeArrowheads="1"/>
          </p:cNvSpPr>
          <p:nvPr/>
        </p:nvSpPr>
        <p:spPr bwMode="auto">
          <a:xfrm>
            <a:off x="8229600" y="6507163"/>
            <a:ext cx="8096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charset="0"/>
              </a:defRPr>
            </a:lvl9pPr>
          </a:lstStyle>
          <a:p>
            <a:pPr algn="r" eaLnBrk="1" hangingPunct="1">
              <a:spcBef>
                <a:spcPct val="0"/>
              </a:spcBef>
              <a:buFontTx/>
              <a:buNone/>
            </a:pPr>
            <a:r>
              <a:rPr lang="en-US" altLang="en-US" sz="1000">
                <a:solidFill>
                  <a:srgbClr val="A20123"/>
                </a:solidFill>
                <a:latin typeface="Arial" charset="0"/>
                <a:ea typeface="MS PGothic" pitchFamily="34" charset="-128"/>
              </a:rPr>
              <a:t>8-</a:t>
            </a:r>
            <a:fld id="{E2AB29BE-C9C5-4A2E-B6A9-39DF1F9D9B52}" type="slidenum">
              <a:rPr lang="en-US" altLang="en-US" sz="1000">
                <a:solidFill>
                  <a:srgbClr val="A20123"/>
                </a:solidFill>
                <a:latin typeface="Arial" charset="0"/>
                <a:ea typeface="MS PGothic" pitchFamily="34" charset="-128"/>
              </a:rPr>
              <a:pPr algn="r" eaLnBrk="1" hangingPunct="1">
                <a:spcBef>
                  <a:spcPct val="0"/>
                </a:spcBef>
                <a:buFontTx/>
                <a:buNone/>
              </a:pPr>
              <a:t>37</a:t>
            </a:fld>
            <a:endParaRPr lang="en-US" altLang="en-US" sz="1200" b="1" i="1">
              <a:solidFill>
                <a:srgbClr val="A20123"/>
              </a:solidFill>
              <a:latin typeface="Arial" charset="0"/>
              <a:ea typeface="MS PGothic" pitchFamily="34" charset="-128"/>
            </a:endParaRPr>
          </a:p>
        </p:txBody>
      </p:sp>
    </p:spTree>
    <p:extLst>
      <p:ext uri="{BB962C8B-B14F-4D97-AF65-F5344CB8AC3E}">
        <p14:creationId xmlns:p14="http://schemas.microsoft.com/office/powerpoint/2010/main" val="26474662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p:txBody>
          <a:bodyPr/>
          <a:lstStyle/>
          <a:p>
            <a:endParaRPr lang="en-GB" altLang="en-US"/>
          </a:p>
        </p:txBody>
      </p:sp>
      <p:sp>
        <p:nvSpPr>
          <p:cNvPr id="270339" name="Rectangle 3"/>
          <p:cNvSpPr>
            <a:spLocks noGrp="1" noChangeArrowheads="1"/>
          </p:cNvSpPr>
          <p:nvPr>
            <p:ph type="body" idx="1"/>
          </p:nvPr>
        </p:nvSpPr>
        <p:spPr>
          <a:xfrm>
            <a:off x="685800" y="1484313"/>
            <a:ext cx="7772400" cy="4078287"/>
          </a:xfrm>
        </p:spPr>
        <p:txBody>
          <a:bodyPr/>
          <a:lstStyle/>
          <a:p>
            <a:pPr>
              <a:buFontTx/>
              <a:buNone/>
            </a:pPr>
            <a:r>
              <a:rPr lang="en-GB" altLang="en-US" sz="6000">
                <a:solidFill>
                  <a:schemeClr val="tx1"/>
                </a:solidFill>
                <a:latin typeface="Impact" pitchFamily="34" charset="0"/>
              </a:rPr>
              <a:t>Communication and the role of Management in Change</a:t>
            </a:r>
            <a:r>
              <a:rPr lang="en-GB" altLang="en-US" sz="6000">
                <a:solidFill>
                  <a:schemeClr val="tx1"/>
                </a:solidFill>
                <a:latin typeface="Verdana"/>
              </a:rPr>
              <a:t>…</a:t>
            </a:r>
            <a:endParaRPr lang="en-US" altLang="en-US" sz="6000">
              <a:solidFill>
                <a:schemeClr val="tx1"/>
              </a:solidFill>
              <a:latin typeface="Impact" pitchFamily="34" charset="0"/>
            </a:endParaRPr>
          </a:p>
        </p:txBody>
      </p:sp>
    </p:spTree>
    <p:extLst>
      <p:ext uri="{BB962C8B-B14F-4D97-AF65-F5344CB8AC3E}">
        <p14:creationId xmlns:p14="http://schemas.microsoft.com/office/powerpoint/2010/main" val="29588404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468313" y="404813"/>
            <a:ext cx="8229600" cy="936625"/>
          </a:xfrm>
        </p:spPr>
        <p:txBody>
          <a:bodyPr/>
          <a:lstStyle/>
          <a:p>
            <a:r>
              <a:rPr lang="en-GB" altLang="en-US" b="1">
                <a:solidFill>
                  <a:schemeClr val="tx1"/>
                </a:solidFill>
              </a:rPr>
              <a:t>Communication and Involvement</a:t>
            </a:r>
            <a:endParaRPr lang="en-US" altLang="en-US" b="1">
              <a:solidFill>
                <a:schemeClr val="tx1"/>
              </a:solidFill>
            </a:endParaRPr>
          </a:p>
        </p:txBody>
      </p:sp>
      <p:sp>
        <p:nvSpPr>
          <p:cNvPr id="272387" name="Rectangle 3"/>
          <p:cNvSpPr>
            <a:spLocks noGrp="1" noChangeArrowheads="1"/>
          </p:cNvSpPr>
          <p:nvPr>
            <p:ph type="body" idx="1"/>
          </p:nvPr>
        </p:nvSpPr>
        <p:spPr>
          <a:xfrm>
            <a:off x="990600" y="1412875"/>
            <a:ext cx="7772400" cy="4248150"/>
          </a:xfrm>
        </p:spPr>
        <p:txBody>
          <a:bodyPr/>
          <a:lstStyle/>
          <a:p>
            <a:r>
              <a:rPr lang="en-US" altLang="en-US" sz="2800">
                <a:solidFill>
                  <a:schemeClr val="tx1"/>
                </a:solidFill>
              </a:rPr>
              <a:t>Decide the best way to keep the team informed.</a:t>
            </a:r>
          </a:p>
          <a:p>
            <a:r>
              <a:rPr lang="en-US" altLang="en-US" sz="2800">
                <a:solidFill>
                  <a:schemeClr val="tx1"/>
                </a:solidFill>
              </a:rPr>
              <a:t>Give reasons for the change.</a:t>
            </a:r>
          </a:p>
          <a:p>
            <a:r>
              <a:rPr lang="en-US" altLang="en-US" sz="2800">
                <a:solidFill>
                  <a:schemeClr val="tx1"/>
                </a:solidFill>
              </a:rPr>
              <a:t>‘Sell’ the benefits of the change.</a:t>
            </a:r>
          </a:p>
          <a:p>
            <a:r>
              <a:rPr lang="en-US" altLang="en-US" sz="2800">
                <a:solidFill>
                  <a:schemeClr val="tx1"/>
                </a:solidFill>
              </a:rPr>
              <a:t>Empower the team to cope with the change.</a:t>
            </a:r>
          </a:p>
          <a:p>
            <a:r>
              <a:rPr lang="en-US" altLang="en-US" sz="2800">
                <a:solidFill>
                  <a:schemeClr val="tx1"/>
                </a:solidFill>
              </a:rPr>
              <a:t>Listen to concerns.</a:t>
            </a:r>
          </a:p>
          <a:p>
            <a:r>
              <a:rPr lang="en-US" altLang="en-US" sz="2800">
                <a:solidFill>
                  <a:schemeClr val="tx1"/>
                </a:solidFill>
              </a:rPr>
              <a:t>Tell the truth</a:t>
            </a:r>
          </a:p>
        </p:txBody>
      </p:sp>
    </p:spTree>
    <p:extLst>
      <p:ext uri="{BB962C8B-B14F-4D97-AF65-F5344CB8AC3E}">
        <p14:creationId xmlns:p14="http://schemas.microsoft.com/office/powerpoint/2010/main" val="2594691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a:xfrm>
            <a:off x="685800" y="333375"/>
            <a:ext cx="7772400" cy="935038"/>
          </a:xfrm>
        </p:spPr>
        <p:txBody>
          <a:bodyPr/>
          <a:lstStyle/>
          <a:p>
            <a:r>
              <a:rPr lang="en-GB" altLang="en-US">
                <a:solidFill>
                  <a:schemeClr val="tx1"/>
                </a:solidFill>
              </a:rPr>
              <a:t>Communication and Involvement</a:t>
            </a:r>
            <a:endParaRPr lang="en-US" altLang="en-US">
              <a:solidFill>
                <a:schemeClr val="tx1"/>
              </a:solidFill>
            </a:endParaRPr>
          </a:p>
        </p:txBody>
      </p:sp>
      <p:sp>
        <p:nvSpPr>
          <p:cNvPr id="274435" name="Rectangle 3"/>
          <p:cNvSpPr>
            <a:spLocks noGrp="1" noChangeArrowheads="1"/>
          </p:cNvSpPr>
          <p:nvPr>
            <p:ph type="body" idx="1"/>
          </p:nvPr>
        </p:nvSpPr>
        <p:spPr>
          <a:xfrm>
            <a:off x="914400" y="1916113"/>
            <a:ext cx="8229600" cy="4525962"/>
          </a:xfrm>
        </p:spPr>
        <p:txBody>
          <a:bodyPr/>
          <a:lstStyle/>
          <a:p>
            <a:pPr>
              <a:lnSpc>
                <a:spcPct val="90000"/>
              </a:lnSpc>
            </a:pPr>
            <a:r>
              <a:rPr lang="en-US" altLang="en-US" sz="2800">
                <a:solidFill>
                  <a:schemeClr val="tx1"/>
                </a:solidFill>
              </a:rPr>
              <a:t>Answer questions as fully as possible</a:t>
            </a:r>
          </a:p>
          <a:p>
            <a:pPr>
              <a:lnSpc>
                <a:spcPct val="90000"/>
              </a:lnSpc>
            </a:pPr>
            <a:r>
              <a:rPr lang="en-US" altLang="en-US" sz="2800">
                <a:solidFill>
                  <a:schemeClr val="tx1"/>
                </a:solidFill>
              </a:rPr>
              <a:t>Plan the change and involve all in the plan</a:t>
            </a:r>
          </a:p>
          <a:p>
            <a:pPr>
              <a:lnSpc>
                <a:spcPct val="90000"/>
              </a:lnSpc>
            </a:pPr>
            <a:r>
              <a:rPr lang="en-US" altLang="en-US" sz="2800">
                <a:solidFill>
                  <a:schemeClr val="tx1"/>
                </a:solidFill>
              </a:rPr>
              <a:t>Feedback comments from the team to management</a:t>
            </a:r>
          </a:p>
          <a:p>
            <a:pPr>
              <a:lnSpc>
                <a:spcPct val="90000"/>
              </a:lnSpc>
            </a:pPr>
            <a:r>
              <a:rPr lang="en-US" altLang="en-US" sz="2800">
                <a:solidFill>
                  <a:schemeClr val="tx1"/>
                </a:solidFill>
              </a:rPr>
              <a:t>Support individuals to develop/learn new skills if needed</a:t>
            </a:r>
          </a:p>
        </p:txBody>
      </p:sp>
    </p:spTree>
    <p:extLst>
      <p:ext uri="{BB962C8B-B14F-4D97-AF65-F5344CB8AC3E}">
        <p14:creationId xmlns:p14="http://schemas.microsoft.com/office/powerpoint/2010/main" val="31955564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fontScale="90000"/>
          </a:bodyPr>
          <a:lstStyle/>
          <a:p>
            <a:r>
              <a:rPr lang="en-GB" altLang="en-US" b="1">
                <a:solidFill>
                  <a:schemeClr val="tx1"/>
                </a:solidFill>
              </a:rPr>
              <a:t> Recipe For Successful Change Management</a:t>
            </a:r>
            <a:endParaRPr lang="en-US" altLang="en-US" b="1">
              <a:solidFill>
                <a:schemeClr val="tx1"/>
              </a:solidFill>
            </a:endParaRPr>
          </a:p>
        </p:txBody>
      </p:sp>
      <p:sp>
        <p:nvSpPr>
          <p:cNvPr id="276483" name="Rectangle 3"/>
          <p:cNvSpPr>
            <a:spLocks noGrp="1" noChangeArrowheads="1"/>
          </p:cNvSpPr>
          <p:nvPr>
            <p:ph type="body" sz="half" idx="1"/>
          </p:nvPr>
        </p:nvSpPr>
        <p:spPr>
          <a:xfrm>
            <a:off x="685800" y="1557338"/>
            <a:ext cx="7270750" cy="3743325"/>
          </a:xfrm>
        </p:spPr>
        <p:txBody>
          <a:bodyPr/>
          <a:lstStyle/>
          <a:p>
            <a:pPr>
              <a:lnSpc>
                <a:spcPct val="90000"/>
              </a:lnSpc>
              <a:buFont typeface="Wingdings" pitchFamily="2" charset="2"/>
              <a:buNone/>
            </a:pPr>
            <a:r>
              <a:rPr lang="en-GB" altLang="en-US" b="1">
                <a:solidFill>
                  <a:schemeClr val="accent2"/>
                </a:solidFill>
              </a:rPr>
              <a:t> </a:t>
            </a:r>
          </a:p>
          <a:p>
            <a:pPr>
              <a:lnSpc>
                <a:spcPct val="90000"/>
              </a:lnSpc>
              <a:buFont typeface="Wingdings" pitchFamily="2" charset="2"/>
              <a:buChar char="ü"/>
            </a:pPr>
            <a:r>
              <a:rPr lang="en-GB" altLang="en-US">
                <a:solidFill>
                  <a:schemeClr val="tx1"/>
                </a:solidFill>
              </a:rPr>
              <a:t>Careful planning</a:t>
            </a:r>
          </a:p>
          <a:p>
            <a:pPr>
              <a:lnSpc>
                <a:spcPct val="90000"/>
              </a:lnSpc>
              <a:buFont typeface="Wingdings" pitchFamily="2" charset="2"/>
              <a:buNone/>
            </a:pPr>
            <a:endParaRPr lang="en-GB" altLang="en-US">
              <a:solidFill>
                <a:schemeClr val="tx1"/>
              </a:solidFill>
            </a:endParaRPr>
          </a:p>
          <a:p>
            <a:pPr>
              <a:lnSpc>
                <a:spcPct val="90000"/>
              </a:lnSpc>
              <a:buFont typeface="Wingdings" pitchFamily="2" charset="2"/>
              <a:buChar char="ü"/>
            </a:pPr>
            <a:r>
              <a:rPr lang="en-GB" altLang="en-US">
                <a:solidFill>
                  <a:schemeClr val="tx1"/>
                </a:solidFill>
              </a:rPr>
              <a:t>Effective communication and   involvement</a:t>
            </a:r>
          </a:p>
          <a:p>
            <a:pPr>
              <a:lnSpc>
                <a:spcPct val="90000"/>
              </a:lnSpc>
              <a:buFont typeface="Wingdings" pitchFamily="2" charset="2"/>
              <a:buNone/>
            </a:pPr>
            <a:endParaRPr lang="en-GB" altLang="en-US">
              <a:solidFill>
                <a:schemeClr val="tx1"/>
              </a:solidFill>
            </a:endParaRPr>
          </a:p>
          <a:p>
            <a:pPr>
              <a:lnSpc>
                <a:spcPct val="90000"/>
              </a:lnSpc>
              <a:buFont typeface="Wingdings" pitchFamily="2" charset="2"/>
              <a:buChar char="ü"/>
            </a:pPr>
            <a:r>
              <a:rPr lang="en-GB" altLang="en-US">
                <a:solidFill>
                  <a:schemeClr val="tx1"/>
                </a:solidFill>
              </a:rPr>
              <a:t>Sensitive implementation</a:t>
            </a:r>
            <a:endParaRPr lang="en-US" altLang="en-US">
              <a:solidFill>
                <a:schemeClr val="tx1"/>
              </a:solidFill>
            </a:endParaRPr>
          </a:p>
        </p:txBody>
      </p:sp>
      <p:pic>
        <p:nvPicPr>
          <p:cNvPr id="276484" name="Picture 4" descr="j007877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6059488" y="4089400"/>
            <a:ext cx="2309812" cy="12842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551770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685800" y="333375"/>
            <a:ext cx="7772400" cy="647700"/>
          </a:xfrm>
        </p:spPr>
        <p:txBody>
          <a:bodyPr>
            <a:normAutofit fontScale="90000"/>
          </a:bodyPr>
          <a:lstStyle/>
          <a:p>
            <a:r>
              <a:rPr lang="en-GB" altLang="en-US" b="1">
                <a:solidFill>
                  <a:schemeClr val="tx1"/>
                </a:solidFill>
              </a:rPr>
              <a:t>Key Learning Points</a:t>
            </a:r>
            <a:endParaRPr lang="en-US" altLang="en-US" b="1">
              <a:solidFill>
                <a:schemeClr val="tx1"/>
              </a:solidFill>
            </a:endParaRPr>
          </a:p>
        </p:txBody>
      </p:sp>
      <p:sp>
        <p:nvSpPr>
          <p:cNvPr id="291843" name="Rectangle 3"/>
          <p:cNvSpPr>
            <a:spLocks noGrp="1" noChangeArrowheads="1"/>
          </p:cNvSpPr>
          <p:nvPr>
            <p:ph type="body" idx="1"/>
          </p:nvPr>
        </p:nvSpPr>
        <p:spPr>
          <a:xfrm>
            <a:off x="755650" y="1196975"/>
            <a:ext cx="7772400" cy="5338763"/>
          </a:xfrm>
        </p:spPr>
        <p:txBody>
          <a:bodyPr/>
          <a:lstStyle/>
          <a:p>
            <a:pPr>
              <a:buFont typeface="Wingdings" pitchFamily="2" charset="2"/>
              <a:buChar char="ü"/>
            </a:pPr>
            <a:r>
              <a:rPr lang="en-GB" altLang="en-US" sz="2800">
                <a:solidFill>
                  <a:schemeClr val="tx1"/>
                </a:solidFill>
              </a:rPr>
              <a:t>Change is necessary to stay competitive </a:t>
            </a:r>
          </a:p>
          <a:p>
            <a:pPr>
              <a:buFont typeface="Wingdings" pitchFamily="2" charset="2"/>
              <a:buChar char="ü"/>
            </a:pPr>
            <a:r>
              <a:rPr lang="en-GB" altLang="en-US" sz="2800">
                <a:solidFill>
                  <a:schemeClr val="tx1"/>
                </a:solidFill>
              </a:rPr>
              <a:t>Successful implementation requires effective planning and communication.</a:t>
            </a:r>
          </a:p>
          <a:p>
            <a:pPr>
              <a:buFont typeface="Wingdings" pitchFamily="2" charset="2"/>
              <a:buChar char="ü"/>
            </a:pPr>
            <a:r>
              <a:rPr lang="en-GB" altLang="en-US" sz="2800">
                <a:solidFill>
                  <a:schemeClr val="tx1"/>
                </a:solidFill>
              </a:rPr>
              <a:t>Outline and communicate clear objectives for what the outcome will be.</a:t>
            </a:r>
          </a:p>
          <a:p>
            <a:pPr>
              <a:buFont typeface="Wingdings" pitchFamily="2" charset="2"/>
              <a:buChar char="ü"/>
            </a:pPr>
            <a:r>
              <a:rPr lang="en-GB" altLang="en-US" sz="2800">
                <a:solidFill>
                  <a:schemeClr val="tx1"/>
                </a:solidFill>
              </a:rPr>
              <a:t>Plan your actions to achieve objectives and monitor - adjusting if necessary</a:t>
            </a:r>
          </a:p>
          <a:p>
            <a:pPr>
              <a:buFont typeface="Wingdings" pitchFamily="2" charset="2"/>
              <a:buChar char="ü"/>
            </a:pPr>
            <a:r>
              <a:rPr lang="en-GB" altLang="en-US" sz="2800">
                <a:solidFill>
                  <a:schemeClr val="tx1"/>
                </a:solidFill>
              </a:rPr>
              <a:t>Involve others at all stages</a:t>
            </a:r>
          </a:p>
          <a:p>
            <a:pPr>
              <a:buFont typeface="Wingdings" pitchFamily="2" charset="2"/>
              <a:buChar char="ü"/>
            </a:pPr>
            <a:endParaRPr lang="en-GB" altLang="en-US">
              <a:solidFill>
                <a:schemeClr val="tx1"/>
              </a:solidFill>
            </a:endParaRPr>
          </a:p>
          <a:p>
            <a:endParaRPr lang="en-GB" altLang="en-US"/>
          </a:p>
          <a:p>
            <a:endParaRPr lang="en-US" altLang="en-US"/>
          </a:p>
        </p:txBody>
      </p:sp>
    </p:spTree>
    <p:extLst>
      <p:ext uri="{BB962C8B-B14F-4D97-AF65-F5344CB8AC3E}">
        <p14:creationId xmlns:p14="http://schemas.microsoft.com/office/powerpoint/2010/main" val="22605455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a:xfrm>
            <a:off x="889000" y="404813"/>
            <a:ext cx="7340600" cy="936625"/>
          </a:xfrm>
        </p:spPr>
        <p:txBody>
          <a:bodyPr/>
          <a:lstStyle/>
          <a:p>
            <a:r>
              <a:rPr lang="en-GB" altLang="en-US" b="1">
                <a:solidFill>
                  <a:schemeClr val="tx1"/>
                </a:solidFill>
              </a:rPr>
              <a:t>Key Learning Points</a:t>
            </a:r>
            <a:endParaRPr lang="en-US" altLang="en-US" b="1">
              <a:solidFill>
                <a:schemeClr val="tx1"/>
              </a:solidFill>
            </a:endParaRPr>
          </a:p>
        </p:txBody>
      </p:sp>
      <p:sp>
        <p:nvSpPr>
          <p:cNvPr id="293891" name="Rectangle 3"/>
          <p:cNvSpPr>
            <a:spLocks noGrp="1" noChangeArrowheads="1"/>
          </p:cNvSpPr>
          <p:nvPr>
            <p:ph type="body" idx="1"/>
          </p:nvPr>
        </p:nvSpPr>
        <p:spPr>
          <a:xfrm>
            <a:off x="539750" y="1052513"/>
            <a:ext cx="8066088" cy="5051425"/>
          </a:xfrm>
        </p:spPr>
        <p:txBody>
          <a:bodyPr/>
          <a:lstStyle/>
          <a:p>
            <a:pPr>
              <a:buFont typeface="Wingdings" pitchFamily="2" charset="2"/>
              <a:buChar char="ü"/>
            </a:pPr>
            <a:endParaRPr lang="en-GB" altLang="en-US"/>
          </a:p>
          <a:p>
            <a:pPr>
              <a:buFont typeface="Wingdings" pitchFamily="2" charset="2"/>
              <a:buChar char="ü"/>
            </a:pPr>
            <a:r>
              <a:rPr lang="en-GB" altLang="en-US" sz="2800">
                <a:solidFill>
                  <a:schemeClr val="tx1"/>
                </a:solidFill>
              </a:rPr>
              <a:t>Promote the benefits of change</a:t>
            </a:r>
          </a:p>
          <a:p>
            <a:pPr>
              <a:buFont typeface="Wingdings" pitchFamily="2" charset="2"/>
              <a:buChar char="ü"/>
            </a:pPr>
            <a:r>
              <a:rPr lang="en-GB" altLang="en-US" sz="2800">
                <a:solidFill>
                  <a:schemeClr val="tx1"/>
                </a:solidFill>
              </a:rPr>
              <a:t>Accept that there will be resistance to change</a:t>
            </a:r>
          </a:p>
          <a:p>
            <a:pPr>
              <a:buFont typeface="Wingdings" pitchFamily="2" charset="2"/>
              <a:buChar char="ü"/>
            </a:pPr>
            <a:r>
              <a:rPr lang="en-GB" altLang="en-US" sz="2800">
                <a:solidFill>
                  <a:schemeClr val="tx1"/>
                </a:solidFill>
              </a:rPr>
              <a:t>Listen to concerns</a:t>
            </a:r>
          </a:p>
          <a:p>
            <a:pPr>
              <a:buFont typeface="Wingdings" pitchFamily="2" charset="2"/>
              <a:buChar char="ü"/>
            </a:pPr>
            <a:r>
              <a:rPr lang="en-GB" altLang="en-US" sz="2800">
                <a:solidFill>
                  <a:schemeClr val="tx1"/>
                </a:solidFill>
              </a:rPr>
              <a:t>Support others in change</a:t>
            </a:r>
          </a:p>
          <a:p>
            <a:pPr>
              <a:buFont typeface="Wingdings" pitchFamily="2" charset="2"/>
              <a:buChar char="ü"/>
            </a:pPr>
            <a:r>
              <a:rPr lang="en-GB" altLang="en-US" sz="2800">
                <a:solidFill>
                  <a:schemeClr val="tx1"/>
                </a:solidFill>
              </a:rPr>
              <a:t>Constant and honest communication is essential in effectively managing change.</a:t>
            </a:r>
          </a:p>
          <a:p>
            <a:endParaRPr lang="en-GB" altLang="en-US"/>
          </a:p>
          <a:p>
            <a:endParaRPr lang="en-US" altLang="en-US" sz="2800"/>
          </a:p>
        </p:txBody>
      </p:sp>
    </p:spTree>
    <p:extLst>
      <p:ext uri="{BB962C8B-B14F-4D97-AF65-F5344CB8AC3E}">
        <p14:creationId xmlns:p14="http://schemas.microsoft.com/office/powerpoint/2010/main" val="17694983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40" name="Text Box 4"/>
          <p:cNvSpPr txBox="1">
            <a:spLocks noChangeArrowheads="1"/>
          </p:cNvSpPr>
          <p:nvPr/>
        </p:nvSpPr>
        <p:spPr bwMode="auto">
          <a:xfrm>
            <a:off x="519113" y="1250950"/>
            <a:ext cx="8156913"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marL="457200" indent="-457200">
              <a:defRPr sz="2400">
                <a:solidFill>
                  <a:schemeClr val="tx1"/>
                </a:solidFill>
                <a:latin typeface="Arial" pitchFamily="34" charset="0"/>
                <a:ea typeface="MS PGothic" pitchFamily="34" charset="-128"/>
              </a:defRPr>
            </a:lvl1pPr>
            <a:lvl2pPr marL="914400" indent="-457200">
              <a:defRPr sz="2400">
                <a:solidFill>
                  <a:schemeClr val="tx1"/>
                </a:solidFill>
                <a:latin typeface="Arial" pitchFamily="34" charset="0"/>
                <a:ea typeface="MS PGothic" pitchFamily="34" charset="-128"/>
              </a:defRPr>
            </a:lvl2pPr>
            <a:lvl3pPr marL="1371600" indent="-457200">
              <a:defRPr sz="2400">
                <a:solidFill>
                  <a:schemeClr val="tx1"/>
                </a:solidFill>
                <a:latin typeface="Arial" pitchFamily="34" charset="0"/>
                <a:ea typeface="MS PGothic" pitchFamily="34" charset="-128"/>
              </a:defRPr>
            </a:lvl3pPr>
            <a:lvl4pPr marL="1828800" indent="-457200">
              <a:defRPr sz="2400">
                <a:solidFill>
                  <a:schemeClr val="tx1"/>
                </a:solidFill>
                <a:latin typeface="Arial" pitchFamily="34" charset="0"/>
                <a:ea typeface="MS PGothic" pitchFamily="34" charset="-128"/>
              </a:defRPr>
            </a:lvl4pPr>
            <a:lvl5pPr marL="2286000" indent="-457200">
              <a:defRPr sz="2400">
                <a:solidFill>
                  <a:schemeClr val="tx1"/>
                </a:solidFill>
                <a:latin typeface="Arial" pitchFamily="34" charset="0"/>
                <a:ea typeface="MS PGothic" pitchFamily="34" charset="-128"/>
              </a:defRPr>
            </a:lvl5pPr>
            <a:lvl6pPr marL="2743200" indent="-457200" eaLnBrk="0" fontAlgn="base" hangingPunct="0">
              <a:spcBef>
                <a:spcPct val="0"/>
              </a:spcBef>
              <a:spcAft>
                <a:spcPct val="0"/>
              </a:spcAft>
              <a:defRPr sz="2400">
                <a:solidFill>
                  <a:schemeClr val="tx1"/>
                </a:solidFill>
                <a:latin typeface="Arial" pitchFamily="34" charset="0"/>
                <a:ea typeface="MS PGothic" pitchFamily="34" charset="-128"/>
              </a:defRPr>
            </a:lvl6pPr>
            <a:lvl7pPr marL="3200400" indent="-457200" eaLnBrk="0" fontAlgn="base" hangingPunct="0">
              <a:spcBef>
                <a:spcPct val="0"/>
              </a:spcBef>
              <a:spcAft>
                <a:spcPct val="0"/>
              </a:spcAft>
              <a:defRPr sz="2400">
                <a:solidFill>
                  <a:schemeClr val="tx1"/>
                </a:solidFill>
                <a:latin typeface="Arial" pitchFamily="34" charset="0"/>
                <a:ea typeface="MS PGothic" pitchFamily="34" charset="-128"/>
              </a:defRPr>
            </a:lvl7pPr>
            <a:lvl8pPr marL="3657600" indent="-457200" eaLnBrk="0" fontAlgn="base" hangingPunct="0">
              <a:spcBef>
                <a:spcPct val="0"/>
              </a:spcBef>
              <a:spcAft>
                <a:spcPct val="0"/>
              </a:spcAft>
              <a:defRPr sz="2400">
                <a:solidFill>
                  <a:schemeClr val="tx1"/>
                </a:solidFill>
                <a:latin typeface="Arial" pitchFamily="34" charset="0"/>
                <a:ea typeface="MS PGothic" pitchFamily="34" charset="-128"/>
              </a:defRPr>
            </a:lvl8pPr>
            <a:lvl9pPr marL="4114800" indent="-457200" eaLnBrk="0" fontAlgn="base" hangingPunct="0">
              <a:spcBef>
                <a:spcPct val="0"/>
              </a:spcBef>
              <a:spcAft>
                <a:spcPct val="0"/>
              </a:spcAft>
              <a:defRPr sz="2400">
                <a:solidFill>
                  <a:schemeClr val="tx1"/>
                </a:solidFill>
                <a:latin typeface="Arial" pitchFamily="34" charset="0"/>
                <a:ea typeface="MS PGothic" pitchFamily="34" charset="-128"/>
              </a:defRPr>
            </a:lvl9pPr>
          </a:lstStyle>
          <a:p>
            <a:endParaRPr lang="en-GB" altLang="en-US" dirty="0">
              <a:latin typeface="Verdana" pitchFamily="34" charset="0"/>
            </a:endParaRPr>
          </a:p>
          <a:p>
            <a:pPr>
              <a:buFontTx/>
              <a:buAutoNum type="arabicPeriod"/>
            </a:pPr>
            <a:r>
              <a:rPr lang="en-GB" altLang="en-US" dirty="0">
                <a:latin typeface="Verdana" pitchFamily="34" charset="0"/>
              </a:rPr>
              <a:t>Do you agree that managing change effectively</a:t>
            </a:r>
          </a:p>
          <a:p>
            <a:r>
              <a:rPr lang="en-GB" altLang="en-US" dirty="0">
                <a:latin typeface="Verdana" pitchFamily="34" charset="0"/>
              </a:rPr>
              <a:t>	is a critical skill needed by today’s managers?</a:t>
            </a:r>
          </a:p>
          <a:p>
            <a:endParaRPr lang="en-GB" altLang="en-US" dirty="0">
              <a:latin typeface="Verdana" pitchFamily="34" charset="0"/>
            </a:endParaRPr>
          </a:p>
          <a:p>
            <a:pPr>
              <a:buFontTx/>
              <a:buAutoNum type="arabicPeriod" startAt="2"/>
            </a:pPr>
            <a:r>
              <a:rPr lang="en-GB" altLang="en-US" dirty="0">
                <a:latin typeface="Verdana" pitchFamily="34" charset="0"/>
              </a:rPr>
              <a:t>Do you agree with the suggestion that change is</a:t>
            </a:r>
          </a:p>
          <a:p>
            <a:r>
              <a:rPr lang="en-GB" altLang="en-US" dirty="0">
                <a:latin typeface="Verdana" pitchFamily="34" charset="0"/>
              </a:rPr>
              <a:t>	vital to the success of the organisation?</a:t>
            </a:r>
          </a:p>
          <a:p>
            <a:endParaRPr lang="en-GB" altLang="en-US" dirty="0">
              <a:latin typeface="Verdana" pitchFamily="34" charset="0"/>
            </a:endParaRPr>
          </a:p>
          <a:p>
            <a:r>
              <a:rPr lang="en-GB" altLang="en-US" dirty="0">
                <a:latin typeface="Verdana" pitchFamily="34" charset="0"/>
              </a:rPr>
              <a:t>3.	Why?</a:t>
            </a:r>
          </a:p>
        </p:txBody>
      </p:sp>
      <p:sp>
        <p:nvSpPr>
          <p:cNvPr id="2" name="TextBox 1"/>
          <p:cNvSpPr txBox="1"/>
          <p:nvPr/>
        </p:nvSpPr>
        <p:spPr>
          <a:xfrm>
            <a:off x="395536" y="332656"/>
            <a:ext cx="5904656" cy="646331"/>
          </a:xfrm>
          <a:prstGeom prst="rect">
            <a:avLst/>
          </a:prstGeom>
          <a:noFill/>
        </p:spPr>
        <p:txBody>
          <a:bodyPr wrap="square" rtlCol="0">
            <a:spAutoFit/>
          </a:bodyPr>
          <a:lstStyle/>
          <a:p>
            <a:r>
              <a:rPr lang="en-GB" sz="3600" dirty="0">
                <a:latin typeface="Calibri" panose="020F0502020204030204" pitchFamily="34" charset="0"/>
              </a:rPr>
              <a:t>Tutorial discussion point</a:t>
            </a:r>
          </a:p>
        </p:txBody>
      </p:sp>
    </p:spTree>
    <p:extLst>
      <p:ext uri="{BB962C8B-B14F-4D97-AF65-F5344CB8AC3E}">
        <p14:creationId xmlns:p14="http://schemas.microsoft.com/office/powerpoint/2010/main" val="32827383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7" name="Rectangle 3"/>
          <p:cNvSpPr>
            <a:spLocks noGrp="1" noChangeArrowheads="1"/>
          </p:cNvSpPr>
          <p:nvPr>
            <p:ph type="body" idx="1"/>
          </p:nvPr>
        </p:nvSpPr>
        <p:spPr>
          <a:xfrm>
            <a:off x="468313" y="692150"/>
            <a:ext cx="7772400" cy="3581400"/>
          </a:xfrm>
        </p:spPr>
        <p:txBody>
          <a:bodyPr/>
          <a:lstStyle/>
          <a:p>
            <a:pPr>
              <a:buFontTx/>
              <a:buNone/>
            </a:pPr>
            <a:r>
              <a:rPr lang="en-GB" altLang="en-US"/>
              <a:t> </a:t>
            </a:r>
            <a:endParaRPr lang="en-GB" altLang="en-US">
              <a:solidFill>
                <a:schemeClr val="tx1"/>
              </a:solidFill>
            </a:endParaRPr>
          </a:p>
          <a:p>
            <a:pPr>
              <a:buFontTx/>
              <a:buNone/>
            </a:pPr>
            <a:endParaRPr lang="en-GB" altLang="en-US">
              <a:solidFill>
                <a:schemeClr val="tx1"/>
              </a:solidFill>
            </a:endParaRPr>
          </a:p>
          <a:p>
            <a:pPr>
              <a:buFontTx/>
              <a:buNone/>
            </a:pPr>
            <a:endParaRPr lang="en-US" altLang="en-US">
              <a:solidFill>
                <a:schemeClr val="tx1"/>
              </a:solidFill>
            </a:endParaRPr>
          </a:p>
        </p:txBody>
      </p:sp>
      <p:sp>
        <p:nvSpPr>
          <p:cNvPr id="231429" name="Text Box 5"/>
          <p:cNvSpPr txBox="1">
            <a:spLocks noChangeArrowheads="1"/>
          </p:cNvSpPr>
          <p:nvPr/>
        </p:nvSpPr>
        <p:spPr bwMode="auto">
          <a:xfrm>
            <a:off x="250825" y="374650"/>
            <a:ext cx="8425631"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3600" b="1" dirty="0"/>
              <a:t>Exercise……………..</a:t>
            </a:r>
          </a:p>
          <a:p>
            <a:endParaRPr lang="en-GB" altLang="en-US" sz="3600" b="1" dirty="0"/>
          </a:p>
          <a:p>
            <a:r>
              <a:rPr lang="en-GB" altLang="en-US" sz="2800" dirty="0"/>
              <a:t>A local bakery chain has outlets in Neath, Swansea and Port Talbot and decides to close the Neath outlet with effect from April. </a:t>
            </a:r>
          </a:p>
          <a:p>
            <a:endParaRPr lang="en-GB" altLang="en-US" sz="2600" dirty="0"/>
          </a:p>
          <a:p>
            <a:pPr>
              <a:buFontTx/>
              <a:buChar char="-"/>
            </a:pPr>
            <a:r>
              <a:rPr lang="en-GB" altLang="en-US" sz="2600" dirty="0"/>
              <a:t> What internal/external factors may have brought</a:t>
            </a:r>
          </a:p>
          <a:p>
            <a:r>
              <a:rPr lang="en-GB" altLang="en-US" sz="2600" dirty="0"/>
              <a:t>  about the change?</a:t>
            </a:r>
          </a:p>
          <a:p>
            <a:r>
              <a:rPr lang="en-GB" altLang="en-US" sz="2600" dirty="0"/>
              <a:t>- What effect will the change have on the employees?</a:t>
            </a:r>
          </a:p>
          <a:p>
            <a:r>
              <a:rPr lang="en-GB" altLang="en-US" sz="2600" dirty="0"/>
              <a:t>- As the owner/regional manager, how would you plan for the change? What would you have to consider?</a:t>
            </a:r>
          </a:p>
        </p:txBody>
      </p:sp>
    </p:spTree>
    <p:extLst>
      <p:ext uri="{BB962C8B-B14F-4D97-AF65-F5344CB8AC3E}">
        <p14:creationId xmlns:p14="http://schemas.microsoft.com/office/powerpoint/2010/main" val="33820355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303dbf9b-b85b-46a0-94f1-894078c07ecd"/>
    <ds:schemaRef ds:uri="http://schemas.microsoft.com/office/2006/metadata/properties"/>
    <ds:schemaRef ds:uri="http://purl.org/dc/dcmitype/"/>
    <ds:schemaRef ds:uri="http://purl.org/dc/elements/1.1/"/>
    <ds:schemaRef ds:uri="http://schemas.microsoft.com/office/2006/documentManagement/types"/>
    <ds:schemaRef ds:uri="http://purl.org/dc/term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581</TotalTime>
  <Words>2602</Words>
  <Application>Microsoft Office PowerPoint</Application>
  <PresentationFormat>On-screen Show (4:3)</PresentationFormat>
  <Paragraphs>363</Paragraphs>
  <Slides>45</Slides>
  <Notes>20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MS PGothic</vt:lpstr>
      <vt:lpstr>Arial</vt:lpstr>
      <vt:lpstr>Calibri</vt:lpstr>
      <vt:lpstr>Californian FB</vt:lpstr>
      <vt:lpstr>Calisto MT</vt:lpstr>
      <vt:lpstr>Impact</vt:lpstr>
      <vt:lpstr>Myriad Pro</vt:lpstr>
      <vt:lpstr>Verdana</vt:lpstr>
      <vt:lpstr>Wingdings</vt:lpstr>
      <vt:lpstr>Wingdings 2</vt:lpstr>
      <vt:lpstr>20140311PresentationUWTSDTemplate</vt:lpstr>
      <vt:lpstr>Skills for Managing Lecture 7</vt:lpstr>
      <vt:lpstr>Learning Objectives</vt:lpstr>
      <vt:lpstr>https://www.youtube.com/watch?v=__IlYNMdV9E</vt:lpstr>
      <vt:lpstr>PowerPoint Presentation</vt:lpstr>
      <vt:lpstr>Forces for change</vt:lpstr>
      <vt:lpstr>PowerPoint Presentation</vt:lpstr>
      <vt:lpstr>PowerPoint Presentation</vt:lpstr>
      <vt:lpstr>PESTLE</vt:lpstr>
      <vt:lpstr>PowerPoint Presentation</vt:lpstr>
      <vt:lpstr>7 types of change (Armstrong, 2012)</vt:lpstr>
      <vt:lpstr>Approaches to Change</vt:lpstr>
      <vt:lpstr>Types of change</vt:lpstr>
      <vt:lpstr>PowerPoint Presentation</vt:lpstr>
      <vt:lpstr>Game: change your seat</vt:lpstr>
      <vt:lpstr>Reasons for resistance  (Kotter &amp; Schlesinger 1979)</vt:lpstr>
      <vt:lpstr>PowerPoint Presentation</vt:lpstr>
      <vt:lpstr>PowerPoint Presentation</vt:lpstr>
      <vt:lpstr>PowerPoint Presentation</vt:lpstr>
      <vt:lpstr>PowerPoint Presentation</vt:lpstr>
      <vt:lpstr>Exercise…</vt:lpstr>
      <vt:lpstr>Dealing with resistance</vt:lpstr>
      <vt:lpstr>    Change Response Types</vt:lpstr>
      <vt:lpstr>PowerPoint Presentation</vt:lpstr>
      <vt:lpstr>PowerPoint Presentation</vt:lpstr>
      <vt:lpstr>Stakeholder Analysis</vt:lpstr>
      <vt:lpstr>9 Typical Stakeholder “Types”</vt:lpstr>
      <vt:lpstr>Stakeholders…contd</vt:lpstr>
      <vt:lpstr>Force field analysis (Lewin, 1951)</vt:lpstr>
      <vt:lpstr>PowerPoint Presentation</vt:lpstr>
      <vt:lpstr>Carrying out force field analysis</vt:lpstr>
      <vt:lpstr>Explanation</vt:lpstr>
      <vt:lpstr>PowerPoint Presentation</vt:lpstr>
      <vt:lpstr>Lewin three step change process</vt:lpstr>
      <vt:lpstr>PowerPoint Presentation</vt:lpstr>
      <vt:lpstr>https://www.youtube.com/watch?v=YJ3EGdZ3_pU</vt:lpstr>
      <vt:lpstr>Contingency Approaches</vt:lpstr>
      <vt:lpstr>Contingency Approaches</vt:lpstr>
      <vt:lpstr>PowerPoint Presentation</vt:lpstr>
      <vt:lpstr>Communication and Involvement</vt:lpstr>
      <vt:lpstr>Communication and Involvement</vt:lpstr>
      <vt:lpstr> Recipe For Successful Change Management</vt:lpstr>
      <vt:lpstr>Key Learning Points</vt:lpstr>
      <vt:lpstr>Key Learning Points</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60</cp:revision>
  <cp:lastPrinted>2017-03-08T13:33:31Z</cp:lastPrinted>
  <dcterms:created xsi:type="dcterms:W3CDTF">2015-04-14T15:21:28Z</dcterms:created>
  <dcterms:modified xsi:type="dcterms:W3CDTF">2017-03-15T13:41:15Z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