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1"/>
  </p:notesMasterIdLst>
  <p:sldIdLst>
    <p:sldId id="274" r:id="rId2"/>
    <p:sldId id="256" r:id="rId3"/>
    <p:sldId id="257" r:id="rId4"/>
    <p:sldId id="258" r:id="rId5"/>
    <p:sldId id="259" r:id="rId6"/>
    <p:sldId id="260" r:id="rId7"/>
    <p:sldId id="261" r:id="rId8"/>
    <p:sldId id="262" r:id="rId9"/>
    <p:sldId id="263" r:id="rId10"/>
    <p:sldId id="264" r:id="rId11"/>
    <p:sldId id="265" r:id="rId12"/>
    <p:sldId id="266" r:id="rId13"/>
    <p:sldId id="268" r:id="rId14"/>
    <p:sldId id="269" r:id="rId15"/>
    <p:sldId id="270" r:id="rId16"/>
    <p:sldId id="267" r:id="rId17"/>
    <p:sldId id="271" r:id="rId18"/>
    <p:sldId id="272"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922" autoAdjust="0"/>
  </p:normalViewPr>
  <p:slideViewPr>
    <p:cSldViewPr snapToGrid="0">
      <p:cViewPr varScale="1">
        <p:scale>
          <a:sx n="67" d="100"/>
          <a:sy n="67" d="100"/>
        </p:scale>
        <p:origin x="1296"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8DE7F5-9E92-4519-8487-BC6A144750B7}" type="datetimeFigureOut">
              <a:rPr lang="en-IN" smtClean="0"/>
              <a:t>10-07-2023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CDD68B-BF43-456D-A905-B7908CFED5B9}" type="slidenum">
              <a:rPr lang="en-IN" smtClean="0"/>
              <a:t>‹#›</a:t>
            </a:fld>
            <a:endParaRPr lang="en-IN"/>
          </a:p>
        </p:txBody>
      </p:sp>
    </p:spTree>
    <p:extLst>
      <p:ext uri="{BB962C8B-B14F-4D97-AF65-F5344CB8AC3E}">
        <p14:creationId xmlns:p14="http://schemas.microsoft.com/office/powerpoint/2010/main" val="15622090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Calibri" panose="020F0502020204030204" pitchFamily="34" charset="0"/>
                <a:cs typeface="Times New Roman" panose="02020603050405020304" pitchFamily="18" charset="0"/>
              </a:rPr>
              <a:t>If the business environment is not strong, then it helps to impact sustainability. It becomes difficult for them to operate their business. So, the maximums number of complies has tried to introduce new strategies in the workplace. When incorporating a new strategy in the workplace, getting support from the internal and external environment is important (</a:t>
            </a:r>
            <a:r>
              <a:rPr lang="en-IN"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Sarisa</a:t>
            </a:r>
            <a:r>
              <a:rPr lang="en-IN"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2021)</a:t>
            </a:r>
            <a:r>
              <a:rPr lang="en-IN" sz="1800" dirty="0">
                <a:effectLst/>
                <a:latin typeface="Arial" panose="020B0604020202020204" pitchFamily="34" charset="0"/>
                <a:ea typeface="Calibri" panose="020F0502020204030204" pitchFamily="34" charset="0"/>
                <a:cs typeface="Times New Roman" panose="02020603050405020304" pitchFamily="18" charset="0"/>
              </a:rPr>
              <a:t>. During the global pandemic food, retail, hotel and hospitality sector face massive challenges. This report will focus on a retail company which face various kinds of business threats in the last three years. </a:t>
            </a:r>
          </a:p>
          <a:p>
            <a:endParaRPr lang="en-IN" dirty="0"/>
          </a:p>
        </p:txBody>
      </p:sp>
      <p:sp>
        <p:nvSpPr>
          <p:cNvPr id="4" name="Slide Number Placeholder 3"/>
          <p:cNvSpPr>
            <a:spLocks noGrp="1"/>
          </p:cNvSpPr>
          <p:nvPr>
            <p:ph type="sldNum" sz="quarter" idx="5"/>
          </p:nvPr>
        </p:nvSpPr>
        <p:spPr/>
        <p:txBody>
          <a:bodyPr/>
          <a:lstStyle/>
          <a:p>
            <a:fld id="{74CDD68B-BF43-456D-A905-B7908CFED5B9}" type="slidenum">
              <a:rPr lang="en-IN" smtClean="0"/>
              <a:t>2</a:t>
            </a:fld>
            <a:endParaRPr lang="en-IN"/>
          </a:p>
        </p:txBody>
      </p:sp>
    </p:spTree>
    <p:extLst>
      <p:ext uri="{BB962C8B-B14F-4D97-AF65-F5344CB8AC3E}">
        <p14:creationId xmlns:p14="http://schemas.microsoft.com/office/powerpoint/2010/main" val="4042432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Calibri" panose="020F0502020204030204" pitchFamily="34" charset="0"/>
                <a:cs typeface="Times New Roman" panose="02020603050405020304" pitchFamily="18" charset="0"/>
              </a:rPr>
              <a:t>The main product and services of Aldi are supermarkets, superstores, hypermarkets and convenience stores. As per, </a:t>
            </a:r>
            <a:r>
              <a:rPr lang="en-IN"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Ajibola</a:t>
            </a:r>
            <a:r>
              <a:rPr lang="en-IN"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(2022), </a:t>
            </a:r>
            <a:r>
              <a:rPr lang="en-IN" sz="1800" dirty="0">
                <a:effectLst/>
                <a:latin typeface="Arial" panose="020B0604020202020204" pitchFamily="34" charset="0"/>
                <a:ea typeface="Calibri" panose="020F0502020204030204" pitchFamily="34" charset="0"/>
                <a:cs typeface="Times New Roman" panose="02020603050405020304" pitchFamily="18" charset="0"/>
              </a:rPr>
              <a:t>It operates in 20 different countries and has to improve its distributional network. As an international brand, the firm always tries to maintain all the ethical rules and responsibilities in the workplace. But the manual system does not help them to gain a good market position. The business analysis clearly shows that the revenue generation procedure has been getting hampered in the last 3 years. They can't increase the brand value over the year. </a:t>
            </a:r>
          </a:p>
          <a:p>
            <a:endParaRPr lang="en-IN" dirty="0"/>
          </a:p>
        </p:txBody>
      </p:sp>
      <p:sp>
        <p:nvSpPr>
          <p:cNvPr id="4" name="Slide Number Placeholder 3"/>
          <p:cNvSpPr>
            <a:spLocks noGrp="1"/>
          </p:cNvSpPr>
          <p:nvPr>
            <p:ph type="sldNum" sz="quarter" idx="5"/>
          </p:nvPr>
        </p:nvSpPr>
        <p:spPr/>
        <p:txBody>
          <a:bodyPr/>
          <a:lstStyle/>
          <a:p>
            <a:fld id="{74CDD68B-BF43-456D-A905-B7908CFED5B9}" type="slidenum">
              <a:rPr lang="en-IN" smtClean="0"/>
              <a:t>3</a:t>
            </a:fld>
            <a:endParaRPr lang="en-IN"/>
          </a:p>
        </p:txBody>
      </p:sp>
    </p:spTree>
    <p:extLst>
      <p:ext uri="{BB962C8B-B14F-4D97-AF65-F5344CB8AC3E}">
        <p14:creationId xmlns:p14="http://schemas.microsoft.com/office/powerpoint/2010/main" val="4020307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The external environment has a huge impact on the business process. If the external environment does not support the firm, it becomes difficult to sustain in the market. Through PESTLE analysis, it discusses the external forces of the company. </a:t>
            </a:r>
          </a:p>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Political factor –The leader prefers to choose a country where the political stability is high (</a:t>
            </a:r>
            <a:r>
              <a:rPr lang="en-IN"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Raina and Gupta, 2022)</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p>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Economic factor –It helps to hit the per capita income of customers. People cannot afford premium quality products or luxury brands in this period. Economic inflation reduces the three sales rates of the firm. </a:t>
            </a:r>
          </a:p>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Social factor – due to covid 19, it is not possible for the form to open their firm 24*7. Maintaining social distance in-store is not possible. </a:t>
            </a:r>
          </a:p>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Technological faction There are no prominent digital tools used for promotional purposes. </a:t>
            </a:r>
          </a:p>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Legal factor –As per the government protocol of countries, the leader follows the same (</a:t>
            </a:r>
            <a:r>
              <a:rPr lang="en-IN"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Lauer, 2019)</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p>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Environment factor – Aldi is not using enough suitable development goals in the workplace, which helps to create a negative impression among the customers. </a:t>
            </a:r>
          </a:p>
          <a:p>
            <a:endParaRPr lang="en-IN" dirty="0"/>
          </a:p>
        </p:txBody>
      </p:sp>
      <p:sp>
        <p:nvSpPr>
          <p:cNvPr id="4" name="Slide Number Placeholder 3"/>
          <p:cNvSpPr>
            <a:spLocks noGrp="1"/>
          </p:cNvSpPr>
          <p:nvPr>
            <p:ph type="sldNum" sz="quarter" idx="5"/>
          </p:nvPr>
        </p:nvSpPr>
        <p:spPr/>
        <p:txBody>
          <a:bodyPr/>
          <a:lstStyle/>
          <a:p>
            <a:fld id="{74CDD68B-BF43-456D-A905-B7908CFED5B9}" type="slidenum">
              <a:rPr lang="en-IN" smtClean="0"/>
              <a:t>4</a:t>
            </a:fld>
            <a:endParaRPr lang="en-IN"/>
          </a:p>
        </p:txBody>
      </p:sp>
    </p:spTree>
    <p:extLst>
      <p:ext uri="{BB962C8B-B14F-4D97-AF65-F5344CB8AC3E}">
        <p14:creationId xmlns:p14="http://schemas.microsoft.com/office/powerpoint/2010/main" val="12956947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As an old company, the governing dies unable to improve the firm's internal structure. There are various kinds of loopholes have been present in the internal structure of the company. Through this part, it will discuss those points. </a:t>
            </a:r>
          </a:p>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Strength – the leader always tries to boost the mindset of the employees. Using an inclusive approach in the workplace. </a:t>
            </a:r>
          </a:p>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Weakness – the leader is not using any digital technology in the workplace. Brand awareness is very poor. </a:t>
            </a:r>
          </a:p>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Opportunity –The firm can change its pricing and promotional strategy through digital technology (</a:t>
            </a:r>
            <a:r>
              <a:rPr lang="en-IN"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Lam and Li, 2019)</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p>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Threat –Financial insecurity and poor network building help to impact the customer relationship strategy. </a:t>
            </a:r>
          </a:p>
          <a:p>
            <a:endParaRPr lang="en-IN" dirty="0"/>
          </a:p>
        </p:txBody>
      </p:sp>
      <p:sp>
        <p:nvSpPr>
          <p:cNvPr id="4" name="Slide Number Placeholder 3"/>
          <p:cNvSpPr>
            <a:spLocks noGrp="1"/>
          </p:cNvSpPr>
          <p:nvPr>
            <p:ph type="sldNum" sz="quarter" idx="5"/>
          </p:nvPr>
        </p:nvSpPr>
        <p:spPr/>
        <p:txBody>
          <a:bodyPr/>
          <a:lstStyle/>
          <a:p>
            <a:fld id="{74CDD68B-BF43-456D-A905-B7908CFED5B9}" type="slidenum">
              <a:rPr lang="en-IN" smtClean="0"/>
              <a:t>5</a:t>
            </a:fld>
            <a:endParaRPr lang="en-IN"/>
          </a:p>
        </p:txBody>
      </p:sp>
    </p:spTree>
    <p:extLst>
      <p:ext uri="{BB962C8B-B14F-4D97-AF65-F5344CB8AC3E}">
        <p14:creationId xmlns:p14="http://schemas.microsoft.com/office/powerpoint/2010/main" val="1836476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Limited application of advanced technology –It does not help the firm properly forecast the demand during the global pandemic period. Mainly it has been noticed that a huge change has been done in this period. But it is not possible for the leader to understand the choice of the customer (</a:t>
            </a:r>
            <a:r>
              <a:rPr lang="en-IN"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Nguyen et al., 2019)</a:t>
            </a:r>
            <a:r>
              <a:rPr lang="en-IN" sz="1800" dirty="0">
                <a:effectLst/>
                <a:latin typeface="Arial" panose="020B0604020202020204" pitchFamily="34" charset="0"/>
                <a:ea typeface="Calibri" panose="020F0502020204030204" pitchFamily="34" charset="0"/>
                <a:cs typeface="Times New Roman" panose="02020603050405020304" pitchFamily="18" charset="0"/>
              </a:rPr>
              <a:t>. It is not able to meet the customer's demand, and the global shutdown does not help the firm deliver the product to the end customer within time. It helps to impact the customer retention procedure. </a:t>
            </a:r>
          </a:p>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Poor brand awareness –But the leader of Aldi cannot use the same strategy for their company (</a:t>
            </a:r>
            <a:r>
              <a:rPr lang="en-IN"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Li et al., 2021)</a:t>
            </a:r>
            <a:r>
              <a:rPr lang="en-IN" sz="1800" dirty="0">
                <a:effectLst/>
                <a:latin typeface="Arial" panose="020B0604020202020204" pitchFamily="34" charset="0"/>
                <a:ea typeface="Calibri" panose="020F0502020204030204" pitchFamily="34" charset="0"/>
                <a:cs typeface="Times New Roman" panose="02020603050405020304" pitchFamily="18" charset="0"/>
              </a:rPr>
              <a:t>. The customer engagement rate is poor due to limited international and digital strategy. </a:t>
            </a:r>
          </a:p>
          <a:p>
            <a:endParaRPr lang="en-IN" dirty="0"/>
          </a:p>
        </p:txBody>
      </p:sp>
      <p:sp>
        <p:nvSpPr>
          <p:cNvPr id="4" name="Slide Number Placeholder 3"/>
          <p:cNvSpPr>
            <a:spLocks noGrp="1"/>
          </p:cNvSpPr>
          <p:nvPr>
            <p:ph type="sldNum" sz="quarter" idx="5"/>
          </p:nvPr>
        </p:nvSpPr>
        <p:spPr/>
        <p:txBody>
          <a:bodyPr/>
          <a:lstStyle/>
          <a:p>
            <a:fld id="{74CDD68B-BF43-456D-A905-B7908CFED5B9}" type="slidenum">
              <a:rPr lang="en-IN" smtClean="0"/>
              <a:t>6</a:t>
            </a:fld>
            <a:endParaRPr lang="en-IN"/>
          </a:p>
        </p:txBody>
      </p:sp>
    </p:spTree>
    <p:extLst>
      <p:ext uri="{BB962C8B-B14F-4D97-AF65-F5344CB8AC3E}">
        <p14:creationId xmlns:p14="http://schemas.microsoft.com/office/powerpoint/2010/main" val="2319448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Calibri" panose="020F0502020204030204" pitchFamily="34" charset="0"/>
                <a:cs typeface="Times New Roman" panose="02020603050405020304" pitchFamily="18" charset="0"/>
              </a:rPr>
              <a:t>The administrative body of the company is starting to focus on online shopping. It has been noticed that the leader is stated to use this strategy for developed countries. The firm can't use online shopping for developing and underdeveloped countries. The investment for the technical purpose has been increased from 209 per cent to 38 per cent, which is a great decision taken by the firm's leader. </a:t>
            </a:r>
          </a:p>
          <a:p>
            <a:endParaRPr lang="en-IN" dirty="0"/>
          </a:p>
        </p:txBody>
      </p:sp>
      <p:sp>
        <p:nvSpPr>
          <p:cNvPr id="4" name="Slide Number Placeholder 3"/>
          <p:cNvSpPr>
            <a:spLocks noGrp="1"/>
          </p:cNvSpPr>
          <p:nvPr>
            <p:ph type="sldNum" sz="quarter" idx="5"/>
          </p:nvPr>
        </p:nvSpPr>
        <p:spPr/>
        <p:txBody>
          <a:bodyPr/>
          <a:lstStyle/>
          <a:p>
            <a:fld id="{74CDD68B-BF43-456D-A905-B7908CFED5B9}" type="slidenum">
              <a:rPr lang="en-IN" smtClean="0"/>
              <a:t>7</a:t>
            </a:fld>
            <a:endParaRPr lang="en-IN"/>
          </a:p>
        </p:txBody>
      </p:sp>
    </p:spTree>
    <p:extLst>
      <p:ext uri="{BB962C8B-B14F-4D97-AF65-F5344CB8AC3E}">
        <p14:creationId xmlns:p14="http://schemas.microsoft.com/office/powerpoint/2010/main" val="2097769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Calibri" panose="020F0502020204030204" pitchFamily="34" charset="0"/>
                <a:cs typeface="Times New Roman" panose="02020603050405020304" pitchFamily="18" charset="0"/>
              </a:rPr>
              <a:t>Resource allocation is an important process of business as the leader can identify then the main problem of origin during the pandemic period. So, the administrative body has decided to improve its marketing department. Cause if the marketing tactics of the firm are strong, then it helps to create a loyal customer base in the market. Due to some poor decision making, Aldi can't gain competitive advantages (</a:t>
            </a:r>
            <a:r>
              <a:rPr lang="en-IN"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Nekmahmud</a:t>
            </a:r>
            <a:r>
              <a:rPr lang="en-IN"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and Fekete-Farkas, 2020)</a:t>
            </a:r>
            <a:r>
              <a:rPr lang="en-IN" sz="1800" dirty="0">
                <a:effectLst/>
                <a:latin typeface="Arial" panose="020B0604020202020204" pitchFamily="34" charset="0"/>
                <a:ea typeface="Calibri" panose="020F0502020204030204" pitchFamily="34" charset="0"/>
                <a:cs typeface="Times New Roman" panose="02020603050405020304" pitchFamily="18" charset="0"/>
              </a:rPr>
              <a:t>. So, better to start to be prominent through social media marketing. </a:t>
            </a:r>
          </a:p>
          <a:p>
            <a:endParaRPr lang="en-IN" dirty="0"/>
          </a:p>
        </p:txBody>
      </p:sp>
      <p:sp>
        <p:nvSpPr>
          <p:cNvPr id="4" name="Slide Number Placeholder 3"/>
          <p:cNvSpPr>
            <a:spLocks noGrp="1"/>
          </p:cNvSpPr>
          <p:nvPr>
            <p:ph type="sldNum" sz="quarter" idx="5"/>
          </p:nvPr>
        </p:nvSpPr>
        <p:spPr/>
        <p:txBody>
          <a:bodyPr/>
          <a:lstStyle/>
          <a:p>
            <a:fld id="{74CDD68B-BF43-456D-A905-B7908CFED5B9}" type="slidenum">
              <a:rPr lang="en-IN" smtClean="0"/>
              <a:t>8</a:t>
            </a:fld>
            <a:endParaRPr lang="en-IN"/>
          </a:p>
        </p:txBody>
      </p:sp>
    </p:spTree>
    <p:extLst>
      <p:ext uri="{BB962C8B-B14F-4D97-AF65-F5344CB8AC3E}">
        <p14:creationId xmlns:p14="http://schemas.microsoft.com/office/powerpoint/2010/main" val="3551718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Calibri" panose="020F0502020204030204" pitchFamily="34" charset="0"/>
                <a:cs typeface="Times New Roman" panose="02020603050405020304" pitchFamily="18" charset="0"/>
              </a:rPr>
              <a:t>The administrative body of the company has realised that they need to change their pricing strategy. Recently the customer has started to use a competitive pricing strategy in the workplace. After using a competitive pricing strategy, it is easy for them to target a middle-income group of customers. According to, </a:t>
            </a:r>
            <a:r>
              <a:rPr lang="en-IN"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Marquês</a:t>
            </a:r>
            <a:r>
              <a:rPr lang="en-IN"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(2022), </a:t>
            </a:r>
            <a:r>
              <a:rPr lang="en-IN" sz="1800" dirty="0">
                <a:effectLst/>
                <a:latin typeface="Arial" panose="020B0604020202020204" pitchFamily="34" charset="0"/>
                <a:ea typeface="Calibri" panose="020F0502020204030204" pitchFamily="34" charset="0"/>
                <a:cs typeface="Times New Roman" panose="02020603050405020304" pitchFamily="18" charset="0"/>
              </a:rPr>
              <a:t>The leader has been using google analytics in the production department for a better understanding of customer needs. Aldi's marketing manager focuses more on middle-class customers who live in suburban and rural areas. For them, they start to suing low prices of products, which helps to increase the customer's purchasing power. The main motive of Aldi is to maintain its customer base in the international market. </a:t>
            </a:r>
          </a:p>
          <a:p>
            <a:endParaRPr lang="en-IN" dirty="0"/>
          </a:p>
        </p:txBody>
      </p:sp>
      <p:sp>
        <p:nvSpPr>
          <p:cNvPr id="4" name="Slide Number Placeholder 3"/>
          <p:cNvSpPr>
            <a:spLocks noGrp="1"/>
          </p:cNvSpPr>
          <p:nvPr>
            <p:ph type="sldNum" sz="quarter" idx="5"/>
          </p:nvPr>
        </p:nvSpPr>
        <p:spPr/>
        <p:txBody>
          <a:bodyPr/>
          <a:lstStyle/>
          <a:p>
            <a:fld id="{74CDD68B-BF43-456D-A905-B7908CFED5B9}" type="slidenum">
              <a:rPr lang="en-IN" smtClean="0"/>
              <a:t>9</a:t>
            </a:fld>
            <a:endParaRPr lang="en-IN"/>
          </a:p>
        </p:txBody>
      </p:sp>
    </p:spTree>
    <p:extLst>
      <p:ext uri="{BB962C8B-B14F-4D97-AF65-F5344CB8AC3E}">
        <p14:creationId xmlns:p14="http://schemas.microsoft.com/office/powerpoint/2010/main" val="35422973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Calibri" panose="020F0502020204030204" pitchFamily="34" charset="0"/>
                <a:cs typeface="Times New Roman" panose="02020603050405020304" pitchFamily="18" charset="0"/>
              </a:rPr>
              <a:t>Initially, the marketing manager started to use a lower pricing strategy. After that, they decided to use social media marketing strategy in the workplace. To improve the customer satisfaction rate, it is a good initiative has been taken by the leader of the firm. Online shopping option is the innovation of the company. All the trending company is started to use this strategy in the workplace. So, it is an effective option cause in the UK, online shopping business helps achieve a profit margin in the UK. </a:t>
            </a:r>
          </a:p>
          <a:p>
            <a:endParaRPr lang="en-IN" dirty="0"/>
          </a:p>
        </p:txBody>
      </p:sp>
      <p:sp>
        <p:nvSpPr>
          <p:cNvPr id="4" name="Slide Number Placeholder 3"/>
          <p:cNvSpPr>
            <a:spLocks noGrp="1"/>
          </p:cNvSpPr>
          <p:nvPr>
            <p:ph type="sldNum" sz="quarter" idx="5"/>
          </p:nvPr>
        </p:nvSpPr>
        <p:spPr/>
        <p:txBody>
          <a:bodyPr/>
          <a:lstStyle/>
          <a:p>
            <a:fld id="{74CDD68B-BF43-456D-A905-B7908CFED5B9}" type="slidenum">
              <a:rPr lang="en-IN" smtClean="0"/>
              <a:t>10</a:t>
            </a:fld>
            <a:endParaRPr lang="en-IN"/>
          </a:p>
        </p:txBody>
      </p:sp>
    </p:spTree>
    <p:extLst>
      <p:ext uri="{BB962C8B-B14F-4D97-AF65-F5344CB8AC3E}">
        <p14:creationId xmlns:p14="http://schemas.microsoft.com/office/powerpoint/2010/main" val="1224209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Calibri" panose="020F0502020204030204" pitchFamily="34" charset="0"/>
                <a:cs typeface="Times New Roman" panose="02020603050405020304" pitchFamily="18" charset="0"/>
              </a:rPr>
              <a:t>The firm's leadership has started to use a green marketing strategy in the workplace. The main reason for using this strategy in the workplace is it will help the firm to prove itself as a responsible company in the international market. The entire production system will change after introducing lean manufacturing in the workplace. It helps to produce zero carbon and waste from the production department. The product of the firm is enriching with green building initiatives. </a:t>
            </a:r>
          </a:p>
          <a:p>
            <a:endParaRPr lang="en-IN" dirty="0"/>
          </a:p>
        </p:txBody>
      </p:sp>
      <p:sp>
        <p:nvSpPr>
          <p:cNvPr id="4" name="Slide Number Placeholder 3"/>
          <p:cNvSpPr>
            <a:spLocks noGrp="1"/>
          </p:cNvSpPr>
          <p:nvPr>
            <p:ph type="sldNum" sz="quarter" idx="5"/>
          </p:nvPr>
        </p:nvSpPr>
        <p:spPr/>
        <p:txBody>
          <a:bodyPr/>
          <a:lstStyle/>
          <a:p>
            <a:fld id="{74CDD68B-BF43-456D-A905-B7908CFED5B9}" type="slidenum">
              <a:rPr lang="en-IN" smtClean="0"/>
              <a:t>11</a:t>
            </a:fld>
            <a:endParaRPr lang="en-IN"/>
          </a:p>
        </p:txBody>
      </p:sp>
    </p:spTree>
    <p:extLst>
      <p:ext uri="{BB962C8B-B14F-4D97-AF65-F5344CB8AC3E}">
        <p14:creationId xmlns:p14="http://schemas.microsoft.com/office/powerpoint/2010/main" val="11773988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Calibri" panose="020F0502020204030204" pitchFamily="34" charset="0"/>
                <a:cs typeface="Times New Roman" panose="02020603050405020304" pitchFamily="18" charset="0"/>
              </a:rPr>
              <a:t>After the global pandemic, the leader focuses on cashless transactions. It is a good initiative to maintain hygiene </a:t>
            </a:r>
            <a:r>
              <a:rPr lang="en-IN"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(Banerjee, 2022)</a:t>
            </a:r>
            <a:r>
              <a:rPr lang="en-IN" sz="1800" dirty="0">
                <a:effectLst/>
                <a:latin typeface="Arial" panose="020B0604020202020204" pitchFamily="34" charset="0"/>
                <a:ea typeface="Calibri" panose="020F0502020204030204" pitchFamily="34" charset="0"/>
                <a:cs typeface="Times New Roman" panose="02020603050405020304" pitchFamily="18" charset="0"/>
              </a:rPr>
              <a:t>. This company initiative helps the customer to participate in the sustainability program. From production to disposal, certain changes have been introduced by the leader who helps the firm reduce waste materials. </a:t>
            </a:r>
          </a:p>
          <a:p>
            <a:endParaRPr lang="en-IN" dirty="0"/>
          </a:p>
        </p:txBody>
      </p:sp>
      <p:sp>
        <p:nvSpPr>
          <p:cNvPr id="4" name="Slide Number Placeholder 3"/>
          <p:cNvSpPr>
            <a:spLocks noGrp="1"/>
          </p:cNvSpPr>
          <p:nvPr>
            <p:ph type="sldNum" sz="quarter" idx="5"/>
          </p:nvPr>
        </p:nvSpPr>
        <p:spPr/>
        <p:txBody>
          <a:bodyPr/>
          <a:lstStyle/>
          <a:p>
            <a:fld id="{74CDD68B-BF43-456D-A905-B7908CFED5B9}" type="slidenum">
              <a:rPr lang="en-IN" smtClean="0"/>
              <a:t>12</a:t>
            </a:fld>
            <a:endParaRPr lang="en-IN"/>
          </a:p>
        </p:txBody>
      </p:sp>
    </p:spTree>
    <p:extLst>
      <p:ext uri="{BB962C8B-B14F-4D97-AF65-F5344CB8AC3E}">
        <p14:creationId xmlns:p14="http://schemas.microsoft.com/office/powerpoint/2010/main" val="20029248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rPr>
              <a:t>Aldi is well aware of its responsibilities towards the environment. They are committed to one goal, which states that the growth in carbon footprint should not be directly proportional to their organization’s growth. They have significantly contributed in technologies which aim at keeping things cool without warming the environment. They have also incorporated various sources of renewable energy in their retail chains. These energy sources are used as a source of electricity to light up their retail chains all over the world. Aldi is committed to cut down plastic use and incorporate use of renewable packaging systems in their products. </a:t>
            </a:r>
            <a:endParaRPr lang="en-US" dirty="0"/>
          </a:p>
          <a:p>
            <a:endParaRPr lang="en-IN" dirty="0"/>
          </a:p>
        </p:txBody>
      </p:sp>
      <p:sp>
        <p:nvSpPr>
          <p:cNvPr id="4" name="Slide Number Placeholder 3"/>
          <p:cNvSpPr>
            <a:spLocks noGrp="1"/>
          </p:cNvSpPr>
          <p:nvPr>
            <p:ph type="sldNum" sz="quarter" idx="5"/>
          </p:nvPr>
        </p:nvSpPr>
        <p:spPr/>
        <p:txBody>
          <a:bodyPr/>
          <a:lstStyle/>
          <a:p>
            <a:fld id="{74CDD68B-BF43-456D-A905-B7908CFED5B9}" type="slidenum">
              <a:rPr lang="en-IN" smtClean="0"/>
              <a:t>13</a:t>
            </a:fld>
            <a:endParaRPr lang="en-IN"/>
          </a:p>
        </p:txBody>
      </p:sp>
    </p:spTree>
    <p:extLst>
      <p:ext uri="{BB962C8B-B14F-4D97-AF65-F5344CB8AC3E}">
        <p14:creationId xmlns:p14="http://schemas.microsoft.com/office/powerpoint/2010/main" val="4204965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rPr>
              <a:t>Plastic is extremely detrimental to the environment. The supermarket company is conscious of this fact. They have incorporated various measures to reduce the amount of plastic in the environment. They are also marketing green initiatives by influencing young individuals to eat healthy and further supporting various government obesity plans. They are committed to address obesity epidemic. Aldi is also committed to reduce the application of chemicals throughout their textile production. They believe in safe and equitable standards in production and are determined to apply these ideals throughout the organization. They have achieved significant success in packaging and have reduced carbon emission. </a:t>
            </a:r>
            <a:endParaRPr lang="en-US" dirty="0"/>
          </a:p>
          <a:p>
            <a:endParaRPr lang="en-IN" dirty="0"/>
          </a:p>
        </p:txBody>
      </p:sp>
      <p:sp>
        <p:nvSpPr>
          <p:cNvPr id="4" name="Slide Number Placeholder 3"/>
          <p:cNvSpPr>
            <a:spLocks noGrp="1"/>
          </p:cNvSpPr>
          <p:nvPr>
            <p:ph type="sldNum" sz="quarter" idx="5"/>
          </p:nvPr>
        </p:nvSpPr>
        <p:spPr/>
        <p:txBody>
          <a:bodyPr/>
          <a:lstStyle/>
          <a:p>
            <a:fld id="{74CDD68B-BF43-456D-A905-B7908CFED5B9}" type="slidenum">
              <a:rPr lang="en-IN" smtClean="0"/>
              <a:t>14</a:t>
            </a:fld>
            <a:endParaRPr lang="en-IN"/>
          </a:p>
        </p:txBody>
      </p:sp>
    </p:spTree>
    <p:extLst>
      <p:ext uri="{BB962C8B-B14F-4D97-AF65-F5344CB8AC3E}">
        <p14:creationId xmlns:p14="http://schemas.microsoft.com/office/powerpoint/2010/main" val="29808101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rPr>
              <a:t>Especially after the pandemic scenario, most of the daily activities now are carried out digitally. Even after the withdrawal of covid-19, people are still very much reliant on digital modes. Retail markets are very much important for the population and most people have continued to shop online. Aldi needs to improve their online presence in order to compete in this veracious environment. They need to improve their brand presence online by incorporating advanced technology. They need to further improve their digital presence by the use to social media channels, upgradation of their official app and promoting green initiatives digitally. </a:t>
            </a:r>
            <a:endParaRPr lang="en-US" dirty="0"/>
          </a:p>
          <a:p>
            <a:endParaRPr lang="en-IN" dirty="0"/>
          </a:p>
        </p:txBody>
      </p:sp>
      <p:sp>
        <p:nvSpPr>
          <p:cNvPr id="4" name="Slide Number Placeholder 3"/>
          <p:cNvSpPr>
            <a:spLocks noGrp="1"/>
          </p:cNvSpPr>
          <p:nvPr>
            <p:ph type="sldNum" sz="quarter" idx="5"/>
          </p:nvPr>
        </p:nvSpPr>
        <p:spPr/>
        <p:txBody>
          <a:bodyPr/>
          <a:lstStyle/>
          <a:p>
            <a:fld id="{74CDD68B-BF43-456D-A905-B7908CFED5B9}" type="slidenum">
              <a:rPr lang="en-IN" smtClean="0"/>
              <a:t>15</a:t>
            </a:fld>
            <a:endParaRPr lang="en-IN"/>
          </a:p>
        </p:txBody>
      </p:sp>
    </p:spTree>
    <p:extLst>
      <p:ext uri="{BB962C8B-B14F-4D97-AF65-F5344CB8AC3E}">
        <p14:creationId xmlns:p14="http://schemas.microsoft.com/office/powerpoint/2010/main" val="39230348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Calibri" panose="020F0502020204030204" pitchFamily="34" charset="0"/>
                <a:cs typeface="Times New Roman" panose="02020603050405020304" pitchFamily="18" charset="0"/>
              </a:rPr>
              <a:t>As an old company, it has a huge influence in the market and financial support, so, better to invest in a digital marketing strategy to improve tinier brand valuation in the international market. Through the help of the digital marketing and green marketing the administrative body of the company easily bale to gain the position in the market. As it is mentioned in the internal analysis that the firm has strong financial support so it will help to incorporate most recent strategy in the workplace properly.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4CDD68B-BF43-456D-A905-B7908CFED5B9}" type="slidenum">
              <a:rPr lang="en-IN" smtClean="0"/>
              <a:t>16</a:t>
            </a:fld>
            <a:endParaRPr lang="en-IN"/>
          </a:p>
        </p:txBody>
      </p:sp>
    </p:spTree>
    <p:extLst>
      <p:ext uri="{BB962C8B-B14F-4D97-AF65-F5344CB8AC3E}">
        <p14:creationId xmlns:p14="http://schemas.microsoft.com/office/powerpoint/2010/main" val="29271424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9DF725AE-C950-4B38-A56D-638C6ABD451F}" type="datetimeFigureOut">
              <a:rPr lang="en-IN" smtClean="0"/>
              <a:t>10-07-2023</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4AE3B747-50B9-4DB0-8BCC-0C38610A0641}"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6157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F725AE-C950-4B38-A56D-638C6ABD451F}"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AE3B747-50B9-4DB0-8BCC-0C38610A0641}" type="slidenum">
              <a:rPr lang="en-IN" smtClean="0"/>
              <a:t>‹#›</a:t>
            </a:fld>
            <a:endParaRPr lang="en-IN"/>
          </a:p>
        </p:txBody>
      </p:sp>
    </p:spTree>
    <p:extLst>
      <p:ext uri="{BB962C8B-B14F-4D97-AF65-F5344CB8AC3E}">
        <p14:creationId xmlns:p14="http://schemas.microsoft.com/office/powerpoint/2010/main" val="1598595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F725AE-C950-4B38-A56D-638C6ABD451F}"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AE3B747-50B9-4DB0-8BCC-0C38610A0641}"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1086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F725AE-C950-4B38-A56D-638C6ABD451F}" type="datetimeFigureOut">
              <a:rPr lang="en-IN" smtClean="0"/>
              <a:t>10-07-2023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AE3B747-50B9-4DB0-8BCC-0C38610A0641}" type="slidenum">
              <a:rPr lang="en-IN" smtClean="0"/>
              <a:t>‹#›</a:t>
            </a:fld>
            <a:endParaRPr lang="en-IN"/>
          </a:p>
        </p:txBody>
      </p:sp>
    </p:spTree>
    <p:extLst>
      <p:ext uri="{BB962C8B-B14F-4D97-AF65-F5344CB8AC3E}">
        <p14:creationId xmlns:p14="http://schemas.microsoft.com/office/powerpoint/2010/main" val="163007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F725AE-C950-4B38-A56D-638C6ABD451F}" type="datetimeFigureOut">
              <a:rPr lang="en-IN" smtClean="0"/>
              <a:t>10-07-2023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AE3B747-50B9-4DB0-8BCC-0C38610A0641}"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6513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F725AE-C950-4B38-A56D-638C6ABD451F}" type="datetimeFigureOut">
              <a:rPr lang="en-IN" smtClean="0"/>
              <a:t>10-07-2023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AE3B747-50B9-4DB0-8BCC-0C38610A0641}"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62970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F725AE-C950-4B38-A56D-638C6ABD451F}" type="datetimeFigureOut">
              <a:rPr lang="en-IN" smtClean="0"/>
              <a:t>10-07-2023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AE3B747-50B9-4DB0-8BCC-0C38610A0641}" type="slidenum">
              <a:rPr lang="en-IN" smtClean="0"/>
              <a:t>‹#›</a:t>
            </a:fld>
            <a:endParaRPr lang="en-IN"/>
          </a:p>
        </p:txBody>
      </p:sp>
    </p:spTree>
    <p:extLst>
      <p:ext uri="{BB962C8B-B14F-4D97-AF65-F5344CB8AC3E}">
        <p14:creationId xmlns:p14="http://schemas.microsoft.com/office/powerpoint/2010/main" val="1283043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F725AE-C950-4B38-A56D-638C6ABD451F}" type="datetimeFigureOut">
              <a:rPr lang="en-IN" smtClean="0"/>
              <a:t>10-07-2023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AE3B747-50B9-4DB0-8BCC-0C38610A0641}"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66870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F725AE-C950-4B38-A56D-638C6ABD451F}" type="datetimeFigureOut">
              <a:rPr lang="en-IN" smtClean="0"/>
              <a:t>10-07-2023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AE3B747-50B9-4DB0-8BCC-0C38610A0641}" type="slidenum">
              <a:rPr lang="en-IN" smtClean="0"/>
              <a:t>‹#›</a:t>
            </a:fld>
            <a:endParaRPr lang="en-IN"/>
          </a:p>
        </p:txBody>
      </p:sp>
    </p:spTree>
    <p:extLst>
      <p:ext uri="{BB962C8B-B14F-4D97-AF65-F5344CB8AC3E}">
        <p14:creationId xmlns:p14="http://schemas.microsoft.com/office/powerpoint/2010/main" val="742238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F725AE-C950-4B38-A56D-638C6ABD451F}" type="datetimeFigureOut">
              <a:rPr lang="en-IN" smtClean="0"/>
              <a:t>10-07-2023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AE3B747-50B9-4DB0-8BCC-0C38610A0641}" type="slidenum">
              <a:rPr lang="en-IN" smtClean="0"/>
              <a:t>‹#›</a:t>
            </a:fld>
            <a:endParaRPr lang="en-IN"/>
          </a:p>
        </p:txBody>
      </p:sp>
    </p:spTree>
    <p:extLst>
      <p:ext uri="{BB962C8B-B14F-4D97-AF65-F5344CB8AC3E}">
        <p14:creationId xmlns:p14="http://schemas.microsoft.com/office/powerpoint/2010/main" val="1072075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F725AE-C950-4B38-A56D-638C6ABD451F}"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AE3B747-50B9-4DB0-8BCC-0C38610A0641}"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80901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F725AE-C950-4B38-A56D-638C6ABD451F}"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AE3B747-50B9-4DB0-8BCC-0C38610A0641}"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8636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F725AE-C950-4B38-A56D-638C6ABD451F}"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AE3B747-50B9-4DB0-8BCC-0C38610A0641}" type="slidenum">
              <a:rPr lang="en-IN" smtClean="0"/>
              <a:t>‹#›</a:t>
            </a:fld>
            <a:endParaRPr lang="en-IN"/>
          </a:p>
        </p:txBody>
      </p:sp>
    </p:spTree>
    <p:extLst>
      <p:ext uri="{BB962C8B-B14F-4D97-AF65-F5344CB8AC3E}">
        <p14:creationId xmlns:p14="http://schemas.microsoft.com/office/powerpoint/2010/main" val="20836008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F725AE-C950-4B38-A56D-638C6ABD451F}"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AE3B747-50B9-4DB0-8BCC-0C38610A0641}"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42284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F725AE-C950-4B38-A56D-638C6ABD451F}"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AE3B747-50B9-4DB0-8BCC-0C38610A0641}"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787039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F725AE-C950-4B38-A56D-638C6ABD451F}"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AE3B747-50B9-4DB0-8BCC-0C38610A0641}"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67476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F725AE-C950-4B38-A56D-638C6ABD451F}"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AE3B747-50B9-4DB0-8BCC-0C38610A0641}"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1502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DF725AE-C950-4B38-A56D-638C6ABD451F}" type="datetimeFigureOut">
              <a:rPr lang="en-IN" smtClean="0"/>
              <a:t>10-07-2023</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AE3B747-50B9-4DB0-8BCC-0C38610A0641}" type="slidenum">
              <a:rPr lang="en-IN" smtClean="0"/>
              <a:t>‹#›</a:t>
            </a:fld>
            <a:endParaRPr lang="en-IN"/>
          </a:p>
        </p:txBody>
      </p:sp>
    </p:spTree>
    <p:extLst>
      <p:ext uri="{BB962C8B-B14F-4D97-AF65-F5344CB8AC3E}">
        <p14:creationId xmlns:p14="http://schemas.microsoft.com/office/powerpoint/2010/main" val="84236697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books.google.com/books?hl=en&amp;lr=&amp;id=OJ2nEAAAQBAJ&amp;oi=fnd&amp;pg=PP3&amp;dq=aldi+retail+strategy&amp;ots=NazhZvw4dE&amp;sig=XK_jkOJefiy0fxnT0wucXwl2fPU" TargetMode="External"/><Relationship Id="rId3" Type="http://schemas.openxmlformats.org/officeDocument/2006/relationships/hyperlink" Target="https://www.aldi.co.uk/corporate-responsibility" TargetMode="External"/><Relationship Id="rId7" Type="http://schemas.openxmlformats.org/officeDocument/2006/relationships/hyperlink" Target="https://retailworldmagazine.com.au/aldi-australia-named-green-supermarket-of-the-year/" TargetMode="External"/><Relationship Id="rId2" Type="http://schemas.openxmlformats.org/officeDocument/2006/relationships/hyperlink" Target="https://norma.ncirl.ie/5851/1/estherbolanleajibola.pdf" TargetMode="External"/><Relationship Id="rId1" Type="http://schemas.openxmlformats.org/officeDocument/2006/relationships/slideLayout" Target="../slideLayouts/slideLayout2.xml"/><Relationship Id="rId6" Type="http://schemas.openxmlformats.org/officeDocument/2006/relationships/hyperlink" Target="https://www.csrhub.com/CSR_and_sustainability_information/Aldi" TargetMode="External"/><Relationship Id="rId11" Type="http://schemas.openxmlformats.org/officeDocument/2006/relationships/hyperlink" Target="https://www.sciencedirect.com/science/article/pii/S0140988321003194" TargetMode="External"/><Relationship Id="rId5" Type="http://schemas.openxmlformats.org/officeDocument/2006/relationships/hyperlink" Target="https://corporate.aldi.us/en/corporate-sustainability/climate-energy/" TargetMode="External"/><Relationship Id="rId10" Type="http://schemas.openxmlformats.org/officeDocument/2006/relationships/hyperlink" Target="https://ojs.uni-miskolc.hu/index.php/tmp/article/download/1724/1126" TargetMode="External"/><Relationship Id="rId4" Type="http://schemas.openxmlformats.org/officeDocument/2006/relationships/hyperlink" Target="http://hmjournals.com/journal/index.php/JPOME/article/download/1186/1327" TargetMode="External"/><Relationship Id="rId9" Type="http://schemas.openxmlformats.org/officeDocument/2006/relationships/hyperlink" Target="http://ies-booklick.s3.amazonaws.com/1578673683968-1-s2.0-S0967070X17308466-main.pdf"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retail-week.com/prospect/aldi/technology-strategy-at-aldi/7038193.supplierarticle" TargetMode="External"/><Relationship Id="rId3" Type="http://schemas.openxmlformats.org/officeDocument/2006/relationships/hyperlink" Target="https://search.ebscohost.com/login.aspx?direct=true&amp;profile=ehost&amp;scope=site&amp;authtype=crawler&amp;jrnl=17861594&amp;AN=163441806&amp;h=XgBTGO4a5oKqd8FwjYu5OBJpNjrFUqyaMrUFTPwSv%2FAQ05TgHyJa6mfxEvkDtHs80aFPIdc7%2BMk3jEJ%2FBmivWA%3D%3D&amp;crl=c" TargetMode="External"/><Relationship Id="rId7" Type="http://schemas.openxmlformats.org/officeDocument/2006/relationships/hyperlink" Target="http://journals.kozminski.cem-j.org/index.php/pl_cemj/article/view/557" TargetMode="External"/><Relationship Id="rId2" Type="http://schemas.openxmlformats.org/officeDocument/2006/relationships/hyperlink" Target="https://run.unl.pt/bitstream/10362/138596/1/2021-22_fall_23809_ana-marques.pdf" TargetMode="External"/><Relationship Id="rId1" Type="http://schemas.openxmlformats.org/officeDocument/2006/relationships/slideLayout" Target="../slideLayouts/slideLayout2.xml"/><Relationship Id="rId6" Type="http://schemas.openxmlformats.org/officeDocument/2006/relationships/hyperlink" Target="https://repositorio.iscte-iul.pt/bitstream/10071/26765/1/master_fernando_bemposta_pires.pdf" TargetMode="External"/><Relationship Id="rId5" Type="http://schemas.openxmlformats.org/officeDocument/2006/relationships/hyperlink" Target="https://www.mdpi.com/1660-4601/16/6/1037/pdf" TargetMode="External"/><Relationship Id="rId10" Type="http://schemas.openxmlformats.org/officeDocument/2006/relationships/hyperlink" Target="https://link.springer.com/article/10.1007/s10551-020-04461-0" TargetMode="External"/><Relationship Id="rId4" Type="http://schemas.openxmlformats.org/officeDocument/2006/relationships/hyperlink" Target="https://www.mdpi.com/2071-1050/12/19/7880/pdf" TargetMode="External"/><Relationship Id="rId9" Type="http://schemas.openxmlformats.org/officeDocument/2006/relationships/hyperlink" Target="https://researchbank.ac.nz/bitstream/handle/10652/5525/MAM_2021_Lavanya_Sarisa.pdf?sequence=4&amp;isAllowed=y"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EE85E-B9AD-4E7D-818E-28026B27B97C}"/>
              </a:ext>
            </a:extLst>
          </p:cNvPr>
          <p:cNvSpPr>
            <a:spLocks noGrp="1"/>
          </p:cNvSpPr>
          <p:nvPr>
            <p:ph type="ctrTitle"/>
          </p:nvPr>
        </p:nvSpPr>
        <p:spPr>
          <a:xfrm>
            <a:off x="2418902" y="1788732"/>
            <a:ext cx="7354194" cy="1515533"/>
          </a:xfrm>
        </p:spPr>
        <p:txBody>
          <a:bodyPr/>
          <a:lstStyle/>
          <a:p>
            <a:r>
              <a:rPr lang="en-IN" sz="1800" b="1" dirty="0">
                <a:effectLst/>
                <a:latin typeface="Arial" panose="020B0604020202020204" pitchFamily="34" charset="0"/>
                <a:ea typeface="Calibri" panose="020F0502020204030204" pitchFamily="34" charset="0"/>
                <a:cs typeface="Times New Roman" panose="02020603050405020304" pitchFamily="18" charset="0"/>
              </a:rPr>
              <a:t>Critical analysis of the marketing challenges of an international business organisation –</a:t>
            </a:r>
            <a:br>
              <a:rPr lang="en-IN" sz="1800" b="1" dirty="0">
                <a:effectLst/>
                <a:latin typeface="Arial" panose="020B0604020202020204" pitchFamily="34" charset="0"/>
                <a:ea typeface="Calibri" panose="020F0502020204030204" pitchFamily="34" charset="0"/>
                <a:cs typeface="Times New Roman" panose="02020603050405020304" pitchFamily="18" charset="0"/>
              </a:rPr>
            </a:br>
            <a:r>
              <a:rPr lang="en-IN" sz="1800" b="1" dirty="0">
                <a:effectLst/>
                <a:latin typeface="Arial" panose="020B0604020202020204" pitchFamily="34" charset="0"/>
                <a:ea typeface="Calibri" panose="020F0502020204030204" pitchFamily="34" charset="0"/>
                <a:cs typeface="Times New Roman" panose="02020603050405020304" pitchFamily="18" charset="0"/>
              </a:rPr>
              <a:t> a case study of Aldi </a:t>
            </a:r>
            <a:br>
              <a:rPr lang="en-IN" sz="1800" dirty="0">
                <a:effectLst/>
                <a:latin typeface="Arial" panose="020B0604020202020204" pitchFamily="34" charset="0"/>
                <a:ea typeface="Calibri" panose="020F0502020204030204" pitchFamily="34" charset="0"/>
                <a:cs typeface="Times New Roman" panose="02020603050405020304" pitchFamily="18" charset="0"/>
              </a:rPr>
            </a:br>
            <a:endParaRPr lang="en-IN" dirty="0"/>
          </a:p>
        </p:txBody>
      </p:sp>
      <p:sp>
        <p:nvSpPr>
          <p:cNvPr id="3" name="Subtitle 2">
            <a:extLst>
              <a:ext uri="{FF2B5EF4-FFF2-40B4-BE49-F238E27FC236}">
                <a16:creationId xmlns:a16="http://schemas.microsoft.com/office/drawing/2014/main" id="{D3E49FCF-E628-4A33-B60B-56ED02F86A6F}"/>
              </a:ext>
            </a:extLst>
          </p:cNvPr>
          <p:cNvSpPr>
            <a:spLocks noGrp="1"/>
          </p:cNvSpPr>
          <p:nvPr>
            <p:ph type="subTitle" idx="1"/>
          </p:nvPr>
        </p:nvSpPr>
        <p:spPr>
          <a:xfrm>
            <a:off x="2692398" y="3657596"/>
            <a:ext cx="6815669" cy="1668783"/>
          </a:xfrm>
        </p:spPr>
        <p:txBody>
          <a:bodyPr>
            <a:normAutofit fontScale="25000" lnSpcReduction="20000"/>
          </a:bodyPr>
          <a:lstStyle/>
          <a:p>
            <a:pPr algn="ctr">
              <a:lnSpc>
                <a:spcPct val="107000"/>
              </a:lnSpc>
              <a:spcBef>
                <a:spcPts val="1200"/>
              </a:spcBef>
              <a:spcAft>
                <a:spcPts val="800"/>
              </a:spcAft>
            </a:pPr>
            <a:r>
              <a:rPr lang="en-IN" sz="4300" dirty="0">
                <a:effectLst/>
                <a:latin typeface="Arial" panose="020B0604020202020204" pitchFamily="34" charset="0"/>
                <a:ea typeface="Calibri" panose="020F0502020204030204" pitchFamily="34" charset="0"/>
                <a:cs typeface="Times New Roman" panose="02020603050405020304" pitchFamily="18" charset="0"/>
              </a:rPr>
              <a:t>Module: Marketing Management</a:t>
            </a:r>
          </a:p>
          <a:p>
            <a:pPr algn="ctr">
              <a:lnSpc>
                <a:spcPct val="107000"/>
              </a:lnSpc>
              <a:spcBef>
                <a:spcPts val="1200"/>
              </a:spcBef>
              <a:spcAft>
                <a:spcPts val="800"/>
              </a:spcAft>
            </a:pPr>
            <a:r>
              <a:rPr lang="en-IN" sz="4300" dirty="0">
                <a:effectLst/>
                <a:latin typeface="Arial" panose="020B0604020202020204" pitchFamily="34" charset="0"/>
                <a:ea typeface="Calibri" panose="020F0502020204030204" pitchFamily="34" charset="0"/>
                <a:cs typeface="Times New Roman" panose="02020603050405020304" pitchFamily="18" charset="0"/>
              </a:rPr>
              <a:t>Module code: LCMB7001</a:t>
            </a:r>
          </a:p>
          <a:p>
            <a:pPr algn="ctr">
              <a:lnSpc>
                <a:spcPct val="107000"/>
              </a:lnSpc>
              <a:spcBef>
                <a:spcPts val="1200"/>
              </a:spcBef>
              <a:spcAft>
                <a:spcPts val="800"/>
              </a:spcAft>
            </a:pPr>
            <a:r>
              <a:rPr lang="en-IN" sz="4300" dirty="0">
                <a:latin typeface="Arial" panose="020B0604020202020204" pitchFamily="34" charset="0"/>
                <a:ea typeface="Calibri" panose="020F0502020204030204" pitchFamily="34" charset="0"/>
                <a:cs typeface="Times New Roman" panose="02020603050405020304" pitchFamily="18" charset="0"/>
              </a:rPr>
              <a:t>Name ; Parth </a:t>
            </a:r>
            <a:r>
              <a:rPr lang="en-IN" sz="4300" dirty="0" err="1">
                <a:latin typeface="Arial" panose="020B0604020202020204" pitchFamily="34" charset="0"/>
                <a:ea typeface="Calibri" panose="020F0502020204030204" pitchFamily="34" charset="0"/>
                <a:cs typeface="Times New Roman" panose="02020603050405020304" pitchFamily="18" charset="0"/>
              </a:rPr>
              <a:t>Dhulabhai</a:t>
            </a:r>
            <a:r>
              <a:rPr lang="en-IN" sz="4300" dirty="0">
                <a:latin typeface="Arial" panose="020B0604020202020204" pitchFamily="34" charset="0"/>
                <a:ea typeface="Calibri" panose="020F0502020204030204" pitchFamily="34" charset="0"/>
                <a:cs typeface="Times New Roman" panose="02020603050405020304" pitchFamily="18" charset="0"/>
              </a:rPr>
              <a:t> Rajani</a:t>
            </a:r>
          </a:p>
          <a:p>
            <a:pPr algn="ctr">
              <a:lnSpc>
                <a:spcPct val="107000"/>
              </a:lnSpc>
              <a:spcBef>
                <a:spcPts val="1200"/>
              </a:spcBef>
              <a:spcAft>
                <a:spcPts val="800"/>
              </a:spcAft>
            </a:pPr>
            <a:r>
              <a:rPr lang="en-IN" sz="4300" dirty="0">
                <a:effectLst/>
                <a:latin typeface="Arial" panose="020B0604020202020204" pitchFamily="34" charset="0"/>
                <a:ea typeface="Calibri" panose="020F0502020204030204" pitchFamily="34" charset="0"/>
                <a:cs typeface="Times New Roman" panose="02020603050405020304" pitchFamily="18" charset="0"/>
              </a:rPr>
              <a:t>Student id;;2243264</a:t>
            </a:r>
          </a:p>
          <a:p>
            <a:endParaRPr lang="en-IN" dirty="0"/>
          </a:p>
        </p:txBody>
      </p:sp>
      <p:pic>
        <p:nvPicPr>
          <p:cNvPr id="4" name="Picture 3">
            <a:extLst>
              <a:ext uri="{FF2B5EF4-FFF2-40B4-BE49-F238E27FC236}">
                <a16:creationId xmlns:a16="http://schemas.microsoft.com/office/drawing/2014/main" id="{2A849322-2FD6-475B-AD96-97FF8C6BE34A}"/>
              </a:ext>
            </a:extLst>
          </p:cNvPr>
          <p:cNvPicPr/>
          <p:nvPr/>
        </p:nvPicPr>
        <p:blipFill>
          <a:blip r:embed="rId2">
            <a:extLst>
              <a:ext uri="{28A0092B-C50C-407E-A947-70E740481C1C}">
                <a14:useLocalDpi xmlns:a14="http://schemas.microsoft.com/office/drawing/2010/main" val="0"/>
              </a:ext>
            </a:extLst>
          </a:blip>
          <a:stretch>
            <a:fillRect/>
          </a:stretch>
        </p:blipFill>
        <p:spPr bwMode="auto">
          <a:xfrm>
            <a:off x="9900844" y="0"/>
            <a:ext cx="2149642" cy="1315453"/>
          </a:xfrm>
          <a:prstGeom prst="rect">
            <a:avLst/>
          </a:prstGeom>
          <a:noFill/>
          <a:ln>
            <a:noFill/>
          </a:ln>
        </p:spPr>
      </p:pic>
      <p:pic>
        <p:nvPicPr>
          <p:cNvPr id="12292" name="Picture 4">
            <a:extLst>
              <a:ext uri="{FF2B5EF4-FFF2-40B4-BE49-F238E27FC236}">
                <a16:creationId xmlns:a16="http://schemas.microsoft.com/office/drawing/2014/main" id="{9275794A-480A-4AEC-8301-AA2B27BBFF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9486" y="2546499"/>
            <a:ext cx="813027" cy="975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9180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0ACDF-14D5-4CF9-9D81-52D905609D0D}"/>
              </a:ext>
            </a:extLst>
          </p:cNvPr>
          <p:cNvSpPr>
            <a:spLocks noGrp="1"/>
          </p:cNvSpPr>
          <p:nvPr>
            <p:ph type="title"/>
          </p:nvPr>
        </p:nvSpPr>
        <p:spPr/>
        <p:txBody>
          <a:bodyPr>
            <a:normAutofit/>
          </a:bodyPr>
          <a:lstStyle/>
          <a:p>
            <a:r>
              <a:rPr lang="en-IN" sz="4800" b="1" dirty="0">
                <a:effectLst/>
                <a:latin typeface="Arial" panose="020B0604020202020204" pitchFamily="34" charset="0"/>
                <a:ea typeface="Calibri" panose="020F0502020204030204" pitchFamily="34" charset="0"/>
                <a:cs typeface="Times New Roman" panose="02020603050405020304" pitchFamily="18" charset="0"/>
              </a:rPr>
              <a:t>Introduction </a:t>
            </a:r>
            <a:endParaRPr lang="en-IN" sz="4800" b="1" dirty="0"/>
          </a:p>
        </p:txBody>
      </p:sp>
      <p:sp>
        <p:nvSpPr>
          <p:cNvPr id="3" name="Content Placeholder 2">
            <a:extLst>
              <a:ext uri="{FF2B5EF4-FFF2-40B4-BE49-F238E27FC236}">
                <a16:creationId xmlns:a16="http://schemas.microsoft.com/office/drawing/2014/main" id="{B0D2B73D-EED4-48D8-B2F5-A7DF13145103}"/>
              </a:ext>
            </a:extLst>
          </p:cNvPr>
          <p:cNvSpPr>
            <a:spLocks noGrp="1"/>
          </p:cNvSpPr>
          <p:nvPr>
            <p:ph idx="1"/>
          </p:nvPr>
        </p:nvSpPr>
        <p:spPr>
          <a:xfrm>
            <a:off x="1110344" y="2519532"/>
            <a:ext cx="5476102" cy="3318936"/>
          </a:xfrm>
        </p:spPr>
        <p:txBody>
          <a:bodyPr/>
          <a:lstStyle/>
          <a:p>
            <a:pPr algn="just">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Through the help of this report it is trying to highlight that during the global pandemic, business firm has been facing various problems in the workplace.</a:t>
            </a:r>
          </a:p>
          <a:p>
            <a:pPr algn="just">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 It is not easy for the company's leader to operate the business during the global pandemic.</a:t>
            </a:r>
          </a:p>
          <a:p>
            <a:pPr algn="just">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 External and internal business environments have a huge impact on business performance. </a:t>
            </a:r>
            <a:endParaRPr lang="en-IN" dirty="0"/>
          </a:p>
        </p:txBody>
      </p:sp>
      <p:pic>
        <p:nvPicPr>
          <p:cNvPr id="5" name="Picture 4">
            <a:extLst>
              <a:ext uri="{FF2B5EF4-FFF2-40B4-BE49-F238E27FC236}">
                <a16:creationId xmlns:a16="http://schemas.microsoft.com/office/drawing/2014/main" id="{7FD81B06-ED92-4E9E-A3C9-B44B47FC8D8C}"/>
              </a:ext>
            </a:extLst>
          </p:cNvPr>
          <p:cNvPicPr>
            <a:picLocks noChangeAspect="1"/>
          </p:cNvPicPr>
          <p:nvPr/>
        </p:nvPicPr>
        <p:blipFill>
          <a:blip r:embed="rId3"/>
          <a:stretch>
            <a:fillRect/>
          </a:stretch>
        </p:blipFill>
        <p:spPr>
          <a:xfrm>
            <a:off x="6813876" y="2724095"/>
            <a:ext cx="4616124" cy="3318936"/>
          </a:xfrm>
          <a:prstGeom prst="rect">
            <a:avLst/>
          </a:prstGeom>
        </p:spPr>
      </p:pic>
      <p:sp>
        <p:nvSpPr>
          <p:cNvPr id="7" name="TextBox 6">
            <a:extLst>
              <a:ext uri="{FF2B5EF4-FFF2-40B4-BE49-F238E27FC236}">
                <a16:creationId xmlns:a16="http://schemas.microsoft.com/office/drawing/2014/main" id="{74CF0AB2-3001-41D3-A4D6-2AF822F82A37}"/>
              </a:ext>
            </a:extLst>
          </p:cNvPr>
          <p:cNvSpPr txBox="1"/>
          <p:nvPr/>
        </p:nvSpPr>
        <p:spPr>
          <a:xfrm>
            <a:off x="6683567" y="2488168"/>
            <a:ext cx="5040667" cy="261610"/>
          </a:xfrm>
          <a:prstGeom prst="rect">
            <a:avLst/>
          </a:prstGeom>
          <a:noFill/>
        </p:spPr>
        <p:txBody>
          <a:bodyPr wrap="square">
            <a:spAutoFit/>
          </a:bodyPr>
          <a:lstStyle/>
          <a:p>
            <a:r>
              <a:rPr lang="en-US" sz="1100" b="1" i="0" u="sng" dirty="0">
                <a:solidFill>
                  <a:srgbClr val="0F2741"/>
                </a:solidFill>
                <a:effectLst/>
                <a:latin typeface="Arial" panose="020B0604020202020204" pitchFamily="34" charset="0"/>
                <a:cs typeface="Arial" panose="020B0604020202020204" pitchFamily="34" charset="0"/>
              </a:rPr>
              <a:t>Net sales and growth rate of Aldi Group worldwide from 2016 to 2026</a:t>
            </a:r>
            <a:endParaRPr lang="en-IN" sz="1100" b="1" u="sng"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C8ED8FD-B0BB-485F-8D6B-60F660BCE5FE}"/>
              </a:ext>
            </a:extLst>
          </p:cNvPr>
          <p:cNvSpPr txBox="1"/>
          <p:nvPr/>
        </p:nvSpPr>
        <p:spPr>
          <a:xfrm>
            <a:off x="7609114" y="6029728"/>
            <a:ext cx="6096000" cy="294632"/>
          </a:xfrm>
          <a:prstGeom prst="rect">
            <a:avLst/>
          </a:prstGeom>
          <a:noFill/>
        </p:spPr>
        <p:txBody>
          <a:bodyPr wrap="square">
            <a:spAutoFit/>
          </a:bodyPr>
          <a:lstStyle/>
          <a:p>
            <a:pPr algn="just">
              <a:lnSpc>
                <a:spcPct val="150000"/>
              </a:lnSpc>
              <a:spcBef>
                <a:spcPts val="1200"/>
              </a:spcBef>
              <a:spcAft>
                <a:spcPts val="1200"/>
              </a:spcAft>
            </a:pPr>
            <a:r>
              <a:rPr lang="en-IN" sz="1000" dirty="0">
                <a:effectLst/>
                <a:latin typeface="Arial" panose="020B0604020202020204" pitchFamily="34" charset="0"/>
                <a:ea typeface="Calibri" panose="020F0502020204030204" pitchFamily="34" charset="0"/>
                <a:cs typeface="Times New Roman" panose="02020603050405020304" pitchFamily="18" charset="0"/>
              </a:rPr>
              <a:t>(Source: </a:t>
            </a:r>
            <a:r>
              <a:rPr lang="en-IN" sz="10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Ajibola</a:t>
            </a:r>
            <a:r>
              <a:rPr lang="en-IN" sz="1000" dirty="0">
                <a:solidFill>
                  <a:srgbClr val="222222"/>
                </a:solidFill>
                <a:latin typeface="Arial" panose="020B0604020202020204" pitchFamily="34" charset="0"/>
                <a:ea typeface="Calibri" panose="020F0502020204030204" pitchFamily="34" charset="0"/>
                <a:cs typeface="Arial" panose="020B0604020202020204" pitchFamily="34" charset="0"/>
              </a:rPr>
              <a:t>, </a:t>
            </a:r>
            <a:r>
              <a:rPr lang="en-IN" sz="1000" dirty="0">
                <a:solidFill>
                  <a:srgbClr val="222222"/>
                </a:solidFill>
                <a:effectLst/>
                <a:latin typeface="Arial" panose="020B0604020202020204" pitchFamily="34" charset="0"/>
                <a:ea typeface="Calibri" panose="020F0502020204030204" pitchFamily="34" charset="0"/>
                <a:cs typeface="Arial" panose="020B0604020202020204" pitchFamily="34" charset="0"/>
              </a:rPr>
              <a:t>2022</a:t>
            </a:r>
            <a:r>
              <a:rPr lang="en-IN" sz="1000" dirty="0">
                <a:effectLst/>
                <a:latin typeface="Arial" panose="020B060402020202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3016619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9E956-1C38-4EBB-982E-9461A1A8CD03}"/>
              </a:ext>
            </a:extLst>
          </p:cNvPr>
          <p:cNvSpPr>
            <a:spLocks noGrp="1"/>
          </p:cNvSpPr>
          <p:nvPr>
            <p:ph type="title"/>
          </p:nvPr>
        </p:nvSpPr>
        <p:spPr/>
        <p:txBody>
          <a:bodyPr>
            <a:normAutofit fontScale="90000"/>
          </a:bodyPr>
          <a:lstStyle/>
          <a:p>
            <a:r>
              <a:rPr lang="en-IN" sz="4800" b="1" dirty="0">
                <a:effectLst/>
                <a:latin typeface="Arial" panose="020B0604020202020204" pitchFamily="34" charset="0"/>
                <a:ea typeface="Calibri" panose="020F0502020204030204" pitchFamily="34" charset="0"/>
                <a:cs typeface="Times New Roman" panose="02020603050405020304" pitchFamily="18" charset="0"/>
              </a:rPr>
              <a:t>Organisational Overview </a:t>
            </a:r>
            <a:br>
              <a:rPr lang="en-IN" sz="1800" dirty="0">
                <a:effectLst/>
                <a:latin typeface="Arial" panose="020B0604020202020204" pitchFamily="34" charset="0"/>
                <a:ea typeface="Calibri" panose="020F0502020204030204" pitchFamily="34"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D59B8BA2-9D91-4A74-B87D-201983B80BE8}"/>
              </a:ext>
            </a:extLst>
          </p:cNvPr>
          <p:cNvSpPr>
            <a:spLocks noGrp="1"/>
          </p:cNvSpPr>
          <p:nvPr>
            <p:ph idx="1"/>
          </p:nvPr>
        </p:nvSpPr>
        <p:spPr>
          <a:xfrm>
            <a:off x="5958347" y="2585884"/>
            <a:ext cx="4938249" cy="3289984"/>
          </a:xfrm>
        </p:spPr>
        <p:txBody>
          <a:bodyPr>
            <a:normAutofit fontScale="70000" lnSpcReduction="20000"/>
          </a:bodyPr>
          <a:lstStyle/>
          <a:p>
            <a:pPr>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Aldi is operating their business in the retail sector. </a:t>
            </a:r>
          </a:p>
          <a:p>
            <a:pPr>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The company was established in 1946 in Essen, Germany. </a:t>
            </a:r>
          </a:p>
          <a:p>
            <a:pPr>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The administrative body of Aldi can expand its business worldwide. </a:t>
            </a:r>
          </a:p>
          <a:p>
            <a:pPr>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76 years old retail firm is using manual processes in the workplace. </a:t>
            </a:r>
          </a:p>
          <a:p>
            <a:pPr>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The firm's leader uses an autocratic leadership style in the workplace.</a:t>
            </a:r>
          </a:p>
          <a:p>
            <a:pPr>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Currently, the firm is partying its business in 11235 different locations. </a:t>
            </a:r>
            <a:endParaRPr lang="en-IN" dirty="0"/>
          </a:p>
        </p:txBody>
      </p:sp>
      <p:pic>
        <p:nvPicPr>
          <p:cNvPr id="1026" name="Picture 2" descr="Grocery Retail Market in UK to Grow by $ 43.22 Billion During 2020-2024 |  Featuring Aldi Stores Ltd., Co-operative Group Ltd., and Costco Wholesale  Corp. among others | Technavio | Business Wire">
            <a:extLst>
              <a:ext uri="{FF2B5EF4-FFF2-40B4-BE49-F238E27FC236}">
                <a16:creationId xmlns:a16="http://schemas.microsoft.com/office/drawing/2014/main" id="{EED5610A-0A92-44C5-8424-ABFD6F59FE7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00" t="14321" r="2500" b="7778"/>
          <a:stretch/>
        </p:blipFill>
        <p:spPr bwMode="auto">
          <a:xfrm>
            <a:off x="1480457" y="2509683"/>
            <a:ext cx="4245430" cy="328998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051C28A-4DE8-4F4D-B0EC-49F99AA799B2}"/>
              </a:ext>
            </a:extLst>
          </p:cNvPr>
          <p:cNvSpPr txBox="1"/>
          <p:nvPr/>
        </p:nvSpPr>
        <p:spPr>
          <a:xfrm>
            <a:off x="2331471" y="5875868"/>
            <a:ext cx="6096000" cy="456535"/>
          </a:xfrm>
          <a:prstGeom prst="rect">
            <a:avLst/>
          </a:prstGeom>
          <a:noFill/>
        </p:spPr>
        <p:txBody>
          <a:bodyPr wrap="square">
            <a:spAutoFit/>
          </a:bodyPr>
          <a:lstStyle/>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(Source: </a:t>
            </a:r>
            <a:r>
              <a:rPr lang="en-IN"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Sarisa</a:t>
            </a:r>
            <a:r>
              <a:rPr lang="en-IN"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2021</a:t>
            </a:r>
            <a:r>
              <a:rPr lang="en-IN" sz="1800" dirty="0">
                <a:effectLst/>
                <a:latin typeface="Arial" panose="020B060402020202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2301891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99AA5-02C8-442C-9955-FD141C0E1B69}"/>
              </a:ext>
            </a:extLst>
          </p:cNvPr>
          <p:cNvSpPr>
            <a:spLocks noGrp="1"/>
          </p:cNvSpPr>
          <p:nvPr>
            <p:ph type="title"/>
          </p:nvPr>
        </p:nvSpPr>
        <p:spPr>
          <a:xfrm>
            <a:off x="2316860" y="1299575"/>
            <a:ext cx="7558277" cy="736136"/>
          </a:xfrm>
        </p:spPr>
        <p:txBody>
          <a:bodyPr>
            <a:normAutofit fontScale="90000"/>
          </a:bodyPr>
          <a:lstStyle/>
          <a:p>
            <a:r>
              <a:rPr lang="en-IN" b="1" dirty="0">
                <a:effectLst/>
                <a:latin typeface="Arial" panose="020B0604020202020204" pitchFamily="34" charset="0"/>
                <a:ea typeface="Calibri" panose="020F0502020204030204" pitchFamily="34" charset="0"/>
                <a:cs typeface="Times New Roman" panose="02020603050405020304" pitchFamily="18" charset="0"/>
              </a:rPr>
              <a:t>External environment analysis </a:t>
            </a:r>
            <a:endParaRPr lang="en-IN" b="1" dirty="0"/>
          </a:p>
        </p:txBody>
      </p:sp>
      <p:graphicFrame>
        <p:nvGraphicFramePr>
          <p:cNvPr id="4" name="Table 4">
            <a:extLst>
              <a:ext uri="{FF2B5EF4-FFF2-40B4-BE49-F238E27FC236}">
                <a16:creationId xmlns:a16="http://schemas.microsoft.com/office/drawing/2014/main" id="{E31E7096-5E5B-4E9B-BFC3-07D43595C7CB}"/>
              </a:ext>
            </a:extLst>
          </p:cNvPr>
          <p:cNvGraphicFramePr>
            <a:graphicFrameLocks noGrp="1"/>
          </p:cNvGraphicFramePr>
          <p:nvPr>
            <p:extLst>
              <p:ext uri="{D42A27DB-BD31-4B8C-83A1-F6EECF244321}">
                <p14:modId xmlns:p14="http://schemas.microsoft.com/office/powerpoint/2010/main" val="3553085870"/>
              </p:ext>
            </p:extLst>
          </p:nvPr>
        </p:nvGraphicFramePr>
        <p:xfrm>
          <a:off x="1401097" y="2526890"/>
          <a:ext cx="9389805" cy="3470788"/>
        </p:xfrm>
        <a:graphic>
          <a:graphicData uri="http://schemas.openxmlformats.org/drawingml/2006/table">
            <a:tbl>
              <a:tblPr firstRow="1" bandRow="1">
                <a:tableStyleId>{5C22544A-7EE6-4342-B048-85BDC9FD1C3A}</a:tableStyleId>
              </a:tblPr>
              <a:tblGrid>
                <a:gridCol w="3073634">
                  <a:extLst>
                    <a:ext uri="{9D8B030D-6E8A-4147-A177-3AD203B41FA5}">
                      <a16:colId xmlns:a16="http://schemas.microsoft.com/office/drawing/2014/main" val="2838279820"/>
                    </a:ext>
                  </a:extLst>
                </a:gridCol>
                <a:gridCol w="6316171">
                  <a:extLst>
                    <a:ext uri="{9D8B030D-6E8A-4147-A177-3AD203B41FA5}">
                      <a16:colId xmlns:a16="http://schemas.microsoft.com/office/drawing/2014/main" val="945697560"/>
                    </a:ext>
                  </a:extLst>
                </a:gridCol>
              </a:tblGrid>
              <a:tr h="306858">
                <a:tc>
                  <a:txBody>
                    <a:bodyPr/>
                    <a:lstStyle/>
                    <a:p>
                      <a:pPr algn="ctr"/>
                      <a:r>
                        <a:rPr lang="en-IN" sz="1000" dirty="0">
                          <a:latin typeface="Arial" panose="020B0604020202020204" pitchFamily="34" charset="0"/>
                          <a:cs typeface="Arial" panose="020B0604020202020204" pitchFamily="34" charset="0"/>
                        </a:rPr>
                        <a:t>Factors </a:t>
                      </a:r>
                    </a:p>
                  </a:txBody>
                  <a:tcPr>
                    <a:solidFill>
                      <a:schemeClr val="bg2">
                        <a:lumMod val="50000"/>
                      </a:schemeClr>
                    </a:solidFill>
                  </a:tcPr>
                </a:tc>
                <a:tc>
                  <a:txBody>
                    <a:bodyPr/>
                    <a:lstStyle/>
                    <a:p>
                      <a:pPr algn="just"/>
                      <a:r>
                        <a:rPr lang="en-IN" sz="1000" dirty="0">
                          <a:latin typeface="Arial" panose="020B0604020202020204" pitchFamily="34" charset="0"/>
                          <a:cs typeface="Arial" panose="020B0604020202020204" pitchFamily="34" charset="0"/>
                        </a:rPr>
                        <a:t>Description </a:t>
                      </a:r>
                    </a:p>
                  </a:txBody>
                  <a:tcPr>
                    <a:solidFill>
                      <a:schemeClr val="bg2">
                        <a:lumMod val="50000"/>
                      </a:schemeClr>
                    </a:solidFill>
                  </a:tcPr>
                </a:tc>
                <a:extLst>
                  <a:ext uri="{0D108BD9-81ED-4DB2-BD59-A6C34878D82A}">
                    <a16:rowId xmlns:a16="http://schemas.microsoft.com/office/drawing/2014/main" val="3434769493"/>
                  </a:ext>
                </a:extLst>
              </a:tr>
              <a:tr h="758606">
                <a:tc>
                  <a:txBody>
                    <a:bodyPr/>
                    <a:lstStyle/>
                    <a:p>
                      <a:pPr algn="ctr"/>
                      <a:r>
                        <a:rPr lang="en-IN" sz="1000" dirty="0">
                          <a:effectLst/>
                          <a:latin typeface="Arial" panose="020B0604020202020204" pitchFamily="34" charset="0"/>
                          <a:ea typeface="Calibri" panose="020F0502020204030204" pitchFamily="34" charset="0"/>
                          <a:cs typeface="Arial" panose="020B0604020202020204" pitchFamily="34" charset="0"/>
                        </a:rPr>
                        <a:t>Political factor – </a:t>
                      </a:r>
                      <a:endParaRPr lang="en-IN" sz="1000" dirty="0">
                        <a:latin typeface="Arial" panose="020B0604020202020204" pitchFamily="34" charset="0"/>
                        <a:cs typeface="Arial" panose="020B0604020202020204" pitchFamily="34" charset="0"/>
                      </a:endParaRPr>
                    </a:p>
                  </a:txBody>
                  <a:tcPr>
                    <a:solidFill>
                      <a:schemeClr val="tx2">
                        <a:lumMod val="25000"/>
                        <a:lumOff val="75000"/>
                      </a:schemeClr>
                    </a:solidFill>
                  </a:tcPr>
                </a:tc>
                <a:tc>
                  <a: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IN" sz="1000" dirty="0">
                          <a:effectLst/>
                          <a:latin typeface="Arial" panose="020B0604020202020204" pitchFamily="34" charset="0"/>
                          <a:ea typeface="Calibri" panose="020F0502020204030204" pitchFamily="34" charset="0"/>
                          <a:cs typeface="Arial" panose="020B0604020202020204" pitchFamily="34" charset="0"/>
                        </a:rPr>
                        <a:t>the leader of the lady is very much aware of the political factors. Recent Russia - Ukraine war helps to create some disturbance in the company's procurement system. </a:t>
                      </a:r>
                    </a:p>
                    <a:p>
                      <a:pPr marL="0" marR="0" lvl="0" indent="0" algn="just" defTabSz="457200" rtl="0" eaLnBrk="1" fontAlgn="auto" latinLnBrk="0" hangingPunct="1">
                        <a:lnSpc>
                          <a:spcPct val="100000"/>
                        </a:lnSpc>
                        <a:spcBef>
                          <a:spcPts val="0"/>
                        </a:spcBef>
                        <a:spcAft>
                          <a:spcPts val="0"/>
                        </a:spcAft>
                        <a:buClrTx/>
                        <a:buSzTx/>
                        <a:buFontTx/>
                        <a:buNone/>
                        <a:tabLst/>
                        <a:defRPr/>
                      </a:pPr>
                      <a:endParaRPr lang="en-IN" sz="1000" dirty="0">
                        <a:effectLst/>
                        <a:latin typeface="Arial" panose="020B0604020202020204" pitchFamily="34" charset="0"/>
                        <a:ea typeface="Calibri" panose="020F0502020204030204" pitchFamily="34" charset="0"/>
                        <a:cs typeface="Arial" panose="020B0604020202020204" pitchFamily="34" charset="0"/>
                      </a:endParaRPr>
                    </a:p>
                  </a:txBody>
                  <a:tcPr>
                    <a:solidFill>
                      <a:schemeClr val="tx2">
                        <a:lumMod val="25000"/>
                        <a:lumOff val="75000"/>
                      </a:schemeClr>
                    </a:solidFill>
                  </a:tcPr>
                </a:tc>
                <a:extLst>
                  <a:ext uri="{0D108BD9-81ED-4DB2-BD59-A6C34878D82A}">
                    <a16:rowId xmlns:a16="http://schemas.microsoft.com/office/drawing/2014/main" val="161092621"/>
                  </a:ext>
                </a:extLst>
              </a:tr>
              <a:tr h="567242">
                <a:tc>
                  <a:txBody>
                    <a:bodyPr/>
                    <a:lstStyle/>
                    <a:p>
                      <a:pPr algn="ctr"/>
                      <a:r>
                        <a:rPr lang="en-IN" sz="1000" dirty="0">
                          <a:effectLst/>
                          <a:latin typeface="Arial" panose="020B0604020202020204" pitchFamily="34" charset="0"/>
                          <a:ea typeface="Calibri" panose="020F0502020204030204" pitchFamily="34" charset="0"/>
                          <a:cs typeface="Arial" panose="020B0604020202020204" pitchFamily="34" charset="0"/>
                        </a:rPr>
                        <a:t>Economic factor – </a:t>
                      </a:r>
                      <a:endParaRPr lang="en-IN" sz="1000" dirty="0">
                        <a:latin typeface="Arial" panose="020B0604020202020204" pitchFamily="34" charset="0"/>
                        <a:cs typeface="Arial" panose="020B0604020202020204" pitchFamily="34" charset="0"/>
                      </a:endParaRPr>
                    </a:p>
                  </a:txBody>
                  <a:tcPr>
                    <a:solidFill>
                      <a:schemeClr val="tx2">
                        <a:lumMod val="25000"/>
                        <a:lumOff val="75000"/>
                      </a:schemeClr>
                    </a:solidFill>
                  </a:tcPr>
                </a:tc>
                <a:tc>
                  <a: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IN" sz="1000" dirty="0">
                          <a:effectLst/>
                          <a:latin typeface="Arial" panose="020B0604020202020204" pitchFamily="34" charset="0"/>
                          <a:ea typeface="Calibri" panose="020F0502020204030204" pitchFamily="34" charset="0"/>
                          <a:cs typeface="Arial" panose="020B0604020202020204" pitchFamily="34" charset="0"/>
                        </a:rPr>
                        <a:t>As per, </a:t>
                      </a:r>
                      <a:r>
                        <a:rPr lang="en-IN" sz="10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Ajibola</a:t>
                      </a:r>
                      <a:r>
                        <a:rPr lang="en-IN" sz="10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(2022), </a:t>
                      </a:r>
                      <a:r>
                        <a:rPr lang="en-IN" sz="1000" dirty="0">
                          <a:effectLst/>
                          <a:latin typeface="Arial" panose="020B0604020202020204" pitchFamily="34" charset="0"/>
                          <a:ea typeface="Calibri" panose="020F0502020204030204" pitchFamily="34" charset="0"/>
                          <a:cs typeface="Arial" panose="020B0604020202020204" pitchFamily="34" charset="0"/>
                        </a:rPr>
                        <a:t>during the global pandemic gross domestic product of each country has decreased. </a:t>
                      </a:r>
                      <a:endParaRPr lang="en-IN" sz="1000" dirty="0">
                        <a:latin typeface="Arial" panose="020B0604020202020204" pitchFamily="34" charset="0"/>
                        <a:ea typeface="Calibri" panose="020F0502020204030204" pitchFamily="34" charset="0"/>
                        <a:cs typeface="Arial" panose="020B0604020202020204" pitchFamily="34" charset="0"/>
                      </a:endParaRPr>
                    </a:p>
                    <a:p>
                      <a:pPr algn="just"/>
                      <a:endParaRPr lang="en-IN" sz="1000" dirty="0">
                        <a:latin typeface="Arial" panose="020B0604020202020204" pitchFamily="34" charset="0"/>
                        <a:cs typeface="Arial" panose="020B0604020202020204" pitchFamily="34" charset="0"/>
                      </a:endParaRPr>
                    </a:p>
                  </a:txBody>
                  <a:tcPr>
                    <a:solidFill>
                      <a:schemeClr val="tx2">
                        <a:lumMod val="25000"/>
                        <a:lumOff val="75000"/>
                      </a:schemeClr>
                    </a:solidFill>
                  </a:tcPr>
                </a:tc>
                <a:extLst>
                  <a:ext uri="{0D108BD9-81ED-4DB2-BD59-A6C34878D82A}">
                    <a16:rowId xmlns:a16="http://schemas.microsoft.com/office/drawing/2014/main" val="2111495908"/>
                  </a:ext>
                </a:extLst>
              </a:tr>
              <a:tr h="410281">
                <a:tc>
                  <a:txBody>
                    <a:bodyPr/>
                    <a:lstStyle/>
                    <a:p>
                      <a:pPr algn="ctr"/>
                      <a:r>
                        <a:rPr lang="en-IN" sz="1000" dirty="0">
                          <a:effectLst/>
                          <a:latin typeface="Arial" panose="020B0604020202020204" pitchFamily="34" charset="0"/>
                          <a:ea typeface="Calibri" panose="020F0502020204030204" pitchFamily="34" charset="0"/>
                          <a:cs typeface="Arial" panose="020B0604020202020204" pitchFamily="34" charset="0"/>
                        </a:rPr>
                        <a:t>Social factor – </a:t>
                      </a:r>
                      <a:endParaRPr lang="en-IN" sz="1000" dirty="0">
                        <a:latin typeface="Arial" panose="020B0604020202020204" pitchFamily="34" charset="0"/>
                        <a:cs typeface="Arial" panose="020B0604020202020204" pitchFamily="34" charset="0"/>
                      </a:endParaRPr>
                    </a:p>
                  </a:txBody>
                  <a:tcPr>
                    <a:solidFill>
                      <a:schemeClr val="tx2">
                        <a:lumMod val="25000"/>
                        <a:lumOff val="75000"/>
                      </a:schemeClr>
                    </a:solidFill>
                  </a:tcPr>
                </a:tc>
                <a:tc>
                  <a: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IN" sz="1000" dirty="0">
                          <a:effectLst/>
                          <a:latin typeface="Arial" panose="020B0604020202020204" pitchFamily="34" charset="0"/>
                          <a:ea typeface="Calibri" panose="020F0502020204030204" pitchFamily="34" charset="0"/>
                          <a:cs typeface="Arial" panose="020B0604020202020204" pitchFamily="34" charset="0"/>
                        </a:rPr>
                        <a:t>Global shutdown helps to impact the customer purchasing pattern. </a:t>
                      </a:r>
                    </a:p>
                    <a:p>
                      <a:pPr algn="just"/>
                      <a:endParaRPr lang="en-IN" sz="1000" dirty="0">
                        <a:latin typeface="Arial" panose="020B0604020202020204" pitchFamily="34" charset="0"/>
                        <a:cs typeface="Arial" panose="020B0604020202020204" pitchFamily="34" charset="0"/>
                      </a:endParaRPr>
                    </a:p>
                  </a:txBody>
                  <a:tcPr>
                    <a:solidFill>
                      <a:schemeClr val="tx2">
                        <a:lumMod val="25000"/>
                        <a:lumOff val="75000"/>
                      </a:schemeClr>
                    </a:solidFill>
                  </a:tcPr>
                </a:tc>
                <a:extLst>
                  <a:ext uri="{0D108BD9-81ED-4DB2-BD59-A6C34878D82A}">
                    <a16:rowId xmlns:a16="http://schemas.microsoft.com/office/drawing/2014/main" val="868098435"/>
                  </a:ext>
                </a:extLst>
              </a:tr>
              <a:tr h="567242">
                <a:tc>
                  <a:txBody>
                    <a:bodyPr/>
                    <a:lstStyle/>
                    <a:p>
                      <a:pPr algn="ctr"/>
                      <a:r>
                        <a:rPr lang="en-IN" sz="1000" dirty="0">
                          <a:effectLst/>
                          <a:latin typeface="Arial" panose="020B0604020202020204" pitchFamily="34" charset="0"/>
                          <a:ea typeface="Calibri" panose="020F0502020204030204" pitchFamily="34" charset="0"/>
                          <a:cs typeface="Arial" panose="020B0604020202020204" pitchFamily="34" charset="0"/>
                        </a:rPr>
                        <a:t>Technological faction – </a:t>
                      </a:r>
                      <a:endParaRPr lang="en-IN" sz="1000" dirty="0">
                        <a:latin typeface="Arial" panose="020B0604020202020204" pitchFamily="34" charset="0"/>
                        <a:cs typeface="Arial" panose="020B0604020202020204" pitchFamily="34" charset="0"/>
                      </a:endParaRPr>
                    </a:p>
                  </a:txBody>
                  <a:tcPr>
                    <a:solidFill>
                      <a:schemeClr val="tx2">
                        <a:lumMod val="25000"/>
                        <a:lumOff val="75000"/>
                      </a:schemeClr>
                    </a:solidFill>
                  </a:tcPr>
                </a:tc>
                <a:tc>
                  <a: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IN" sz="1000" dirty="0">
                          <a:effectLst/>
                          <a:latin typeface="Arial" panose="020B0604020202020204" pitchFamily="34" charset="0"/>
                          <a:ea typeface="Calibri" panose="020F0502020204030204" pitchFamily="34" charset="0"/>
                          <a:cs typeface="Arial" panose="020B0604020202020204" pitchFamily="34" charset="0"/>
                        </a:rPr>
                        <a:t>As per, </a:t>
                      </a:r>
                      <a:r>
                        <a:rPr lang="en-IN" sz="10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Ajibola</a:t>
                      </a:r>
                      <a:r>
                        <a:rPr lang="en-IN" sz="10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(2022), </a:t>
                      </a:r>
                      <a:r>
                        <a:rPr lang="en-IN" sz="1000" dirty="0">
                          <a:effectLst/>
                          <a:latin typeface="Arial" panose="020B0604020202020204" pitchFamily="34" charset="0"/>
                          <a:ea typeface="Calibri" panose="020F0502020204030204" pitchFamily="34" charset="0"/>
                          <a:cs typeface="Arial" panose="020B0604020202020204" pitchFamily="34" charset="0"/>
                        </a:rPr>
                        <a:t>the leader of Aldi does not use advanced technology in the workplace. </a:t>
                      </a:r>
                    </a:p>
                    <a:p>
                      <a:pPr algn="just"/>
                      <a:endParaRPr lang="en-IN" sz="1000" dirty="0">
                        <a:latin typeface="Arial" panose="020B0604020202020204" pitchFamily="34" charset="0"/>
                        <a:cs typeface="Arial" panose="020B0604020202020204" pitchFamily="34" charset="0"/>
                      </a:endParaRPr>
                    </a:p>
                  </a:txBody>
                  <a:tcPr>
                    <a:solidFill>
                      <a:schemeClr val="tx2">
                        <a:lumMod val="25000"/>
                        <a:lumOff val="75000"/>
                      </a:schemeClr>
                    </a:solidFill>
                  </a:tcPr>
                </a:tc>
                <a:extLst>
                  <a:ext uri="{0D108BD9-81ED-4DB2-BD59-A6C34878D82A}">
                    <a16:rowId xmlns:a16="http://schemas.microsoft.com/office/drawing/2014/main" val="102062419"/>
                  </a:ext>
                </a:extLst>
              </a:tr>
              <a:tr h="450884">
                <a:tc>
                  <a:txBody>
                    <a:bodyPr/>
                    <a:lstStyle/>
                    <a:p>
                      <a:pPr algn="ctr"/>
                      <a:r>
                        <a:rPr lang="en-IN" sz="1000" dirty="0">
                          <a:effectLst/>
                          <a:latin typeface="Arial" panose="020B0604020202020204" pitchFamily="34" charset="0"/>
                          <a:ea typeface="Calibri" panose="020F0502020204030204" pitchFamily="34" charset="0"/>
                          <a:cs typeface="Arial" panose="020B0604020202020204" pitchFamily="34" charset="0"/>
                        </a:rPr>
                        <a:t>Legal factor </a:t>
                      </a:r>
                      <a:endParaRPr lang="en-IN" sz="1000" dirty="0">
                        <a:latin typeface="Arial" panose="020B0604020202020204" pitchFamily="34" charset="0"/>
                        <a:cs typeface="Arial" panose="020B0604020202020204" pitchFamily="34" charset="0"/>
                      </a:endParaRPr>
                    </a:p>
                  </a:txBody>
                  <a:tcPr>
                    <a:solidFill>
                      <a:schemeClr val="tx2">
                        <a:lumMod val="25000"/>
                        <a:lumOff val="75000"/>
                      </a:schemeClr>
                    </a:solidFill>
                  </a:tcPr>
                </a:tc>
                <a:tc>
                  <a:txBody>
                    <a:bodyPr/>
                    <a:lstStyle/>
                    <a:p>
                      <a:pPr algn="just"/>
                      <a:r>
                        <a:rPr lang="en-IN" sz="1000" dirty="0">
                          <a:effectLst/>
                          <a:latin typeface="Arial" panose="020B0604020202020204" pitchFamily="34" charset="0"/>
                          <a:ea typeface="Calibri" panose="020F0502020204030204" pitchFamily="34" charset="0"/>
                          <a:cs typeface="Arial" panose="020B0604020202020204" pitchFamily="34" charset="0"/>
                        </a:rPr>
                        <a:t>during this period, there were some changes noticed in trade policy and taxation policy.</a:t>
                      </a:r>
                      <a:endParaRPr lang="en-IN" sz="1000" dirty="0">
                        <a:latin typeface="Arial" panose="020B0604020202020204" pitchFamily="34" charset="0"/>
                        <a:cs typeface="Arial" panose="020B0604020202020204" pitchFamily="34" charset="0"/>
                      </a:endParaRPr>
                    </a:p>
                  </a:txBody>
                  <a:tcPr>
                    <a:solidFill>
                      <a:schemeClr val="tx2">
                        <a:lumMod val="25000"/>
                        <a:lumOff val="75000"/>
                      </a:schemeClr>
                    </a:solidFill>
                  </a:tcPr>
                </a:tc>
                <a:extLst>
                  <a:ext uri="{0D108BD9-81ED-4DB2-BD59-A6C34878D82A}">
                    <a16:rowId xmlns:a16="http://schemas.microsoft.com/office/drawing/2014/main" val="3547041303"/>
                  </a:ext>
                </a:extLst>
              </a:tr>
              <a:tr h="409675">
                <a:tc>
                  <a:txBody>
                    <a:bodyPr/>
                    <a:lstStyle/>
                    <a:p>
                      <a:pPr algn="ctr"/>
                      <a:r>
                        <a:rPr lang="en-IN" sz="1000" dirty="0">
                          <a:effectLst/>
                          <a:latin typeface="Arial" panose="020B0604020202020204" pitchFamily="34" charset="0"/>
                          <a:ea typeface="Calibri" panose="020F0502020204030204" pitchFamily="34" charset="0"/>
                          <a:cs typeface="Arial" panose="020B0604020202020204" pitchFamily="34" charset="0"/>
                        </a:rPr>
                        <a:t>Environment factor – </a:t>
                      </a:r>
                      <a:endParaRPr lang="en-IN" sz="1000" dirty="0">
                        <a:latin typeface="Arial" panose="020B0604020202020204" pitchFamily="34" charset="0"/>
                        <a:cs typeface="Arial" panose="020B0604020202020204" pitchFamily="34" charset="0"/>
                      </a:endParaRPr>
                    </a:p>
                  </a:txBody>
                  <a:tcPr>
                    <a:solidFill>
                      <a:schemeClr val="tx2">
                        <a:lumMod val="25000"/>
                        <a:lumOff val="75000"/>
                      </a:schemeClr>
                    </a:solidFill>
                  </a:tcPr>
                </a:tc>
                <a:tc>
                  <a: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IN" sz="1000" dirty="0">
                          <a:effectLst/>
                          <a:latin typeface="Arial" panose="020B0604020202020204" pitchFamily="34" charset="0"/>
                          <a:ea typeface="Calibri" panose="020F0502020204030204" pitchFamily="34" charset="0"/>
                          <a:cs typeface="Arial" panose="020B0604020202020204" pitchFamily="34" charset="0"/>
                        </a:rPr>
                        <a:t>Poor SDG application </a:t>
                      </a:r>
                      <a:endParaRPr lang="en-IN" sz="1000" dirty="0">
                        <a:latin typeface="Arial" panose="020B0604020202020204" pitchFamily="34" charset="0"/>
                        <a:cs typeface="Arial" panose="020B0604020202020204" pitchFamily="34" charset="0"/>
                      </a:endParaRPr>
                    </a:p>
                    <a:p>
                      <a:pPr algn="just"/>
                      <a:endParaRPr lang="en-IN" sz="1000" dirty="0">
                        <a:latin typeface="Arial" panose="020B0604020202020204" pitchFamily="34" charset="0"/>
                        <a:cs typeface="Arial" panose="020B0604020202020204" pitchFamily="34" charset="0"/>
                      </a:endParaRPr>
                    </a:p>
                  </a:txBody>
                  <a:tcPr>
                    <a:solidFill>
                      <a:schemeClr val="tx2">
                        <a:lumMod val="25000"/>
                        <a:lumOff val="75000"/>
                      </a:schemeClr>
                    </a:solidFill>
                  </a:tcPr>
                </a:tc>
                <a:extLst>
                  <a:ext uri="{0D108BD9-81ED-4DB2-BD59-A6C34878D82A}">
                    <a16:rowId xmlns:a16="http://schemas.microsoft.com/office/drawing/2014/main" val="2745416876"/>
                  </a:ext>
                </a:extLst>
              </a:tr>
            </a:tbl>
          </a:graphicData>
        </a:graphic>
      </p:graphicFrame>
      <p:sp>
        <p:nvSpPr>
          <p:cNvPr id="8" name="TextBox 7">
            <a:extLst>
              <a:ext uri="{FF2B5EF4-FFF2-40B4-BE49-F238E27FC236}">
                <a16:creationId xmlns:a16="http://schemas.microsoft.com/office/drawing/2014/main" id="{52E85CBE-CB6F-480D-A2F0-1242149123F1}"/>
              </a:ext>
            </a:extLst>
          </p:cNvPr>
          <p:cNvSpPr txBox="1"/>
          <p:nvPr/>
        </p:nvSpPr>
        <p:spPr>
          <a:xfrm>
            <a:off x="2557482" y="6008213"/>
            <a:ext cx="6096000" cy="400110"/>
          </a:xfrm>
          <a:prstGeom prst="rect">
            <a:avLst/>
          </a:prstGeom>
          <a:noFill/>
        </p:spPr>
        <p:txBody>
          <a:bodyPr wrap="square">
            <a:spAutoFit/>
          </a:bodyPr>
          <a:lstStyle/>
          <a:p>
            <a:pPr algn="ctr"/>
            <a:r>
              <a:rPr lang="en-IN" sz="1000" b="1" dirty="0">
                <a:effectLst/>
                <a:latin typeface="Arial" panose="020B0604020202020204" pitchFamily="34" charset="0"/>
                <a:ea typeface="Calibri" panose="020F0502020204030204" pitchFamily="34" charset="0"/>
                <a:cs typeface="Times New Roman" panose="02020603050405020304" pitchFamily="18" charset="0"/>
              </a:rPr>
              <a:t>Table 1: PESTLE analysis </a:t>
            </a:r>
          </a:p>
          <a:p>
            <a:pPr algn="ctr"/>
            <a:r>
              <a:rPr lang="en-IN" sz="1000" dirty="0">
                <a:effectLst/>
                <a:latin typeface="Arial" panose="020B0604020202020204" pitchFamily="34" charset="0"/>
                <a:ea typeface="Calibri" panose="020F0502020204030204" pitchFamily="34" charset="0"/>
                <a:cs typeface="Times New Roman" panose="02020603050405020304" pitchFamily="18" charset="0"/>
              </a:rPr>
              <a:t>(</a:t>
            </a:r>
            <a:r>
              <a:rPr lang="en-IN" sz="1000" dirty="0" err="1">
                <a:effectLst/>
                <a:latin typeface="Arial" panose="020B0604020202020204" pitchFamily="34" charset="0"/>
                <a:ea typeface="Calibri" panose="020F0502020204030204" pitchFamily="34" charset="0"/>
                <a:cs typeface="Times New Roman" panose="02020603050405020304" pitchFamily="18" charset="0"/>
              </a:rPr>
              <a:t>Source:</a:t>
            </a:r>
            <a:r>
              <a:rPr lang="en-IN" sz="10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Sarisa</a:t>
            </a:r>
            <a:r>
              <a:rPr lang="en-IN" sz="10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2021</a:t>
            </a:r>
            <a:r>
              <a:rPr lang="en-IN" sz="1000" dirty="0">
                <a:effectLst/>
                <a:latin typeface="Arial" panose="020B060402020202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390069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26C5E-58DA-4169-82B9-3470FD6F0FE6}"/>
              </a:ext>
            </a:extLst>
          </p:cNvPr>
          <p:cNvSpPr>
            <a:spLocks noGrp="1"/>
          </p:cNvSpPr>
          <p:nvPr>
            <p:ph type="title"/>
          </p:nvPr>
        </p:nvSpPr>
        <p:spPr/>
        <p:txBody>
          <a:bodyPr>
            <a:normAutofit/>
          </a:bodyPr>
          <a:lstStyle/>
          <a:p>
            <a:r>
              <a:rPr lang="en-IN" sz="4800" b="1" dirty="0">
                <a:effectLst/>
                <a:latin typeface="Arial" panose="020B0604020202020204" pitchFamily="34" charset="0"/>
                <a:ea typeface="Calibri" panose="020F0502020204030204" pitchFamily="34" charset="0"/>
                <a:cs typeface="Times New Roman" panose="02020603050405020304" pitchFamily="18" charset="0"/>
              </a:rPr>
              <a:t>Internal </a:t>
            </a:r>
            <a:r>
              <a:rPr lang="en-IN" sz="4800" b="1" dirty="0">
                <a:latin typeface="Arial" panose="020B0604020202020204" pitchFamily="34" charset="0"/>
                <a:ea typeface="Calibri" panose="020F0502020204030204" pitchFamily="34" charset="0"/>
                <a:cs typeface="Times New Roman" panose="02020603050405020304" pitchFamily="18" charset="0"/>
              </a:rPr>
              <a:t>environment </a:t>
            </a:r>
            <a:r>
              <a:rPr lang="en-IN" sz="4800" b="1" dirty="0">
                <a:effectLst/>
                <a:latin typeface="Arial" panose="020B0604020202020204" pitchFamily="34" charset="0"/>
                <a:ea typeface="Calibri" panose="020F0502020204030204" pitchFamily="34" charset="0"/>
                <a:cs typeface="Times New Roman" panose="02020603050405020304" pitchFamily="18" charset="0"/>
              </a:rPr>
              <a:t>analysis</a:t>
            </a:r>
            <a:endParaRPr lang="en-IN" sz="4800" b="1" dirty="0"/>
          </a:p>
        </p:txBody>
      </p:sp>
      <p:graphicFrame>
        <p:nvGraphicFramePr>
          <p:cNvPr id="4" name="Table 4">
            <a:extLst>
              <a:ext uri="{FF2B5EF4-FFF2-40B4-BE49-F238E27FC236}">
                <a16:creationId xmlns:a16="http://schemas.microsoft.com/office/drawing/2014/main" id="{CF3E2458-8705-4396-905B-000DF5ADEA56}"/>
              </a:ext>
            </a:extLst>
          </p:cNvPr>
          <p:cNvGraphicFramePr>
            <a:graphicFrameLocks noGrp="1"/>
          </p:cNvGraphicFramePr>
          <p:nvPr>
            <p:extLst>
              <p:ext uri="{D42A27DB-BD31-4B8C-83A1-F6EECF244321}">
                <p14:modId xmlns:p14="http://schemas.microsoft.com/office/powerpoint/2010/main" val="2387029235"/>
              </p:ext>
            </p:extLst>
          </p:nvPr>
        </p:nvGraphicFramePr>
        <p:xfrm>
          <a:off x="2032000" y="2669902"/>
          <a:ext cx="8128000" cy="3284584"/>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293491434"/>
                    </a:ext>
                  </a:extLst>
                </a:gridCol>
                <a:gridCol w="4064000">
                  <a:extLst>
                    <a:ext uri="{9D8B030D-6E8A-4147-A177-3AD203B41FA5}">
                      <a16:colId xmlns:a16="http://schemas.microsoft.com/office/drawing/2014/main" val="3923694769"/>
                    </a:ext>
                  </a:extLst>
                </a:gridCol>
              </a:tblGrid>
              <a:tr h="1642292">
                <a:tc>
                  <a:txBody>
                    <a:bodyPr/>
                    <a:lstStyle/>
                    <a:p>
                      <a:r>
                        <a:rPr lang="en-IN" sz="18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Strength </a:t>
                      </a:r>
                      <a:r>
                        <a:rPr lang="en-IN"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t>
                      </a:r>
                    </a:p>
                    <a:p>
                      <a:pPr marL="0" marR="0" lvl="0" indent="0" algn="l" defTabSz="457200" rtl="0" eaLnBrk="1" fontAlgn="auto" latinLnBrk="0" hangingPunct="1">
                        <a:lnSpc>
                          <a:spcPct val="100000"/>
                        </a:lnSpc>
                        <a:spcBef>
                          <a:spcPts val="0"/>
                        </a:spcBef>
                        <a:spcAft>
                          <a:spcPts val="0"/>
                        </a:spcAft>
                        <a:buClrTx/>
                        <a:buSzTx/>
                        <a:buFontTx/>
                        <a:buNone/>
                        <a:tabLst/>
                        <a:defRPr/>
                      </a:pPr>
                      <a:r>
                        <a:rPr lang="en-IN"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As per, </a:t>
                      </a:r>
                      <a:r>
                        <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Holleman (2022), </a:t>
                      </a:r>
                      <a:r>
                        <a:rPr lang="en-IN"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It helps to operate a business in cross-cultural scenarios. </a:t>
                      </a:r>
                    </a:p>
                    <a:p>
                      <a:endParaRPr lang="en-IN" dirty="0">
                        <a:solidFill>
                          <a:schemeClr val="tx1"/>
                        </a:solidFill>
                      </a:endParaRPr>
                    </a:p>
                  </a:txBody>
                  <a:tcPr>
                    <a:solidFill>
                      <a:schemeClr val="accent1">
                        <a:lumMod val="60000"/>
                        <a:lumOff val="40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8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Weakness – </a:t>
                      </a:r>
                    </a:p>
                    <a:p>
                      <a:pPr marL="0" marR="0" lvl="0" indent="0" algn="l" defTabSz="457200" rtl="0" eaLnBrk="1" fontAlgn="auto" latinLnBrk="0" hangingPunct="1">
                        <a:lnSpc>
                          <a:spcPct val="100000"/>
                        </a:lnSpc>
                        <a:spcBef>
                          <a:spcPts val="0"/>
                        </a:spcBef>
                        <a:spcAft>
                          <a:spcPts val="0"/>
                        </a:spcAft>
                        <a:buClrTx/>
                        <a:buSzTx/>
                        <a:buFontTx/>
                        <a:buNone/>
                        <a:tabLst/>
                        <a:defRPr/>
                      </a:pPr>
                      <a:r>
                        <a:rPr lang="en-IN"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Value-based pricing strategy does not help to gain competitive advantages. </a:t>
                      </a:r>
                    </a:p>
                    <a:p>
                      <a:endParaRPr lang="en-IN" dirty="0">
                        <a:solidFill>
                          <a:schemeClr val="tx1"/>
                        </a:solidFill>
                      </a:endParaRPr>
                    </a:p>
                  </a:txBody>
                  <a:tcPr>
                    <a:solidFill>
                      <a:schemeClr val="accent3">
                        <a:lumMod val="40000"/>
                        <a:lumOff val="60000"/>
                      </a:schemeClr>
                    </a:solidFill>
                  </a:tcPr>
                </a:tc>
                <a:extLst>
                  <a:ext uri="{0D108BD9-81ED-4DB2-BD59-A6C34878D82A}">
                    <a16:rowId xmlns:a16="http://schemas.microsoft.com/office/drawing/2014/main" val="2886097780"/>
                  </a:ext>
                </a:extLst>
              </a:tr>
              <a:tr h="164229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800" b="1" dirty="0">
                          <a:solidFill>
                            <a:schemeClr val="tx1"/>
                          </a:solidFill>
                          <a:latin typeface="Arial" panose="020B0604020202020204" pitchFamily="34" charset="0"/>
                          <a:ea typeface="Calibri" panose="020F0502020204030204" pitchFamily="34" charset="0"/>
                          <a:cs typeface="Times New Roman" panose="02020603050405020304" pitchFamily="18" charset="0"/>
                        </a:rPr>
                        <a:t>Opportunity –</a:t>
                      </a:r>
                      <a:r>
                        <a:rPr lang="en-IN" sz="1800" dirty="0">
                          <a:solidFill>
                            <a:schemeClr val="tx1"/>
                          </a:solidFill>
                          <a:latin typeface="Arial" panose="020B0604020202020204" pitchFamily="34" charset="0"/>
                          <a:ea typeface="Calibri" panose="020F0502020204030204" pitchFamily="34" charset="0"/>
                          <a:cs typeface="Times New Roman" panose="02020603050405020304" pitchFamily="18"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lang="en-IN" sz="1800" dirty="0">
                          <a:solidFill>
                            <a:schemeClr val="tx1"/>
                          </a:solidFill>
                          <a:latin typeface="Arial" panose="020B0604020202020204" pitchFamily="34" charset="0"/>
                          <a:ea typeface="Calibri" panose="020F0502020204030204" pitchFamily="34" charset="0"/>
                          <a:cs typeface="Times New Roman" panose="02020603050405020304" pitchFamily="18" charset="0"/>
                        </a:rPr>
                        <a:t>increasing brand awareness will help the firm to improve its brand portfolio in the international market </a:t>
                      </a:r>
                      <a:endParaRPr lang="en-IN"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endParaRPr lang="en-IN" dirty="0">
                        <a:solidFill>
                          <a:schemeClr val="tx1"/>
                        </a:solidFill>
                      </a:endParaRPr>
                    </a:p>
                  </a:txBody>
                  <a:tcPr>
                    <a:solidFill>
                      <a:schemeClr val="accent2">
                        <a:lumMod val="60000"/>
                        <a:lumOff val="40000"/>
                      </a:schemeClr>
                    </a:solidFill>
                  </a:tcPr>
                </a:tc>
                <a:tc>
                  <a:txBody>
                    <a:bodyPr/>
                    <a:lstStyle/>
                    <a:p>
                      <a:r>
                        <a:rPr lang="en-IN" sz="18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Threat – </a:t>
                      </a:r>
                    </a:p>
                    <a:p>
                      <a:r>
                        <a:rPr lang="en-IN"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high competition in the international market. Economic inflation has an adverse impact on the business process. </a:t>
                      </a:r>
                      <a:endParaRPr lang="en-IN" dirty="0">
                        <a:solidFill>
                          <a:schemeClr val="tx1"/>
                        </a:solidFill>
                      </a:endParaRPr>
                    </a:p>
                  </a:txBody>
                  <a:tcPr>
                    <a:solidFill>
                      <a:schemeClr val="accent3">
                        <a:lumMod val="75000"/>
                      </a:schemeClr>
                    </a:solidFill>
                  </a:tcPr>
                </a:tc>
                <a:extLst>
                  <a:ext uri="{0D108BD9-81ED-4DB2-BD59-A6C34878D82A}">
                    <a16:rowId xmlns:a16="http://schemas.microsoft.com/office/drawing/2014/main" val="2823979743"/>
                  </a:ext>
                </a:extLst>
              </a:tr>
            </a:tbl>
          </a:graphicData>
        </a:graphic>
      </p:graphicFrame>
      <p:sp>
        <p:nvSpPr>
          <p:cNvPr id="8" name="TextBox 7">
            <a:extLst>
              <a:ext uri="{FF2B5EF4-FFF2-40B4-BE49-F238E27FC236}">
                <a16:creationId xmlns:a16="http://schemas.microsoft.com/office/drawing/2014/main" id="{239AF725-EE5F-4C31-97C5-CCAC89BD1892}"/>
              </a:ext>
            </a:extLst>
          </p:cNvPr>
          <p:cNvSpPr txBox="1"/>
          <p:nvPr/>
        </p:nvSpPr>
        <p:spPr>
          <a:xfrm>
            <a:off x="2895600" y="5954486"/>
            <a:ext cx="6096000" cy="400110"/>
          </a:xfrm>
          <a:prstGeom prst="rect">
            <a:avLst/>
          </a:prstGeom>
          <a:noFill/>
        </p:spPr>
        <p:txBody>
          <a:bodyPr wrap="square">
            <a:spAutoFit/>
          </a:bodyPr>
          <a:lstStyle/>
          <a:p>
            <a:pPr algn="ctr"/>
            <a:r>
              <a:rPr lang="en-IN" sz="1000" b="1" dirty="0">
                <a:effectLst/>
                <a:latin typeface="Arial" panose="020B0604020202020204" pitchFamily="34" charset="0"/>
                <a:ea typeface="Calibri" panose="020F0502020204030204" pitchFamily="34" charset="0"/>
                <a:cs typeface="Times New Roman" panose="02020603050405020304" pitchFamily="18" charset="0"/>
              </a:rPr>
              <a:t>Table 2: SWOT analysis </a:t>
            </a:r>
          </a:p>
          <a:p>
            <a:pPr algn="ctr"/>
            <a:r>
              <a:rPr lang="en-IN" sz="1000" dirty="0">
                <a:effectLst/>
                <a:latin typeface="Arial" panose="020B0604020202020204" pitchFamily="34" charset="0"/>
                <a:ea typeface="Calibri" panose="020F0502020204030204" pitchFamily="34" charset="0"/>
                <a:cs typeface="Times New Roman" panose="02020603050405020304" pitchFamily="18" charset="0"/>
              </a:rPr>
              <a:t>(</a:t>
            </a:r>
            <a:r>
              <a:rPr lang="en-IN" sz="1000" dirty="0" err="1">
                <a:effectLst/>
                <a:latin typeface="Arial" panose="020B0604020202020204" pitchFamily="34" charset="0"/>
                <a:ea typeface="Calibri" panose="020F0502020204030204" pitchFamily="34" charset="0"/>
                <a:cs typeface="Times New Roman" panose="02020603050405020304" pitchFamily="18" charset="0"/>
              </a:rPr>
              <a:t>Source</a:t>
            </a:r>
            <a:r>
              <a:rPr lang="en-IN" sz="10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Raina</a:t>
            </a:r>
            <a:r>
              <a:rPr lang="en-IN" sz="10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and Gupta, 2022</a:t>
            </a:r>
            <a:r>
              <a:rPr lang="en-IN" sz="1000" dirty="0">
                <a:effectLst/>
                <a:latin typeface="Arial" panose="020B0604020202020204" pitchFamily="34" charset="0"/>
                <a:ea typeface="Calibri" panose="020F0502020204030204" pitchFamily="34" charset="0"/>
                <a:cs typeface="Times New Roman" panose="02020603050405020304" pitchFamily="18" charset="0"/>
              </a:rPr>
              <a:t> )</a:t>
            </a:r>
            <a:endParaRPr lang="en-IN" sz="1000" dirty="0"/>
          </a:p>
        </p:txBody>
      </p:sp>
    </p:spTree>
    <p:extLst>
      <p:ext uri="{BB962C8B-B14F-4D97-AF65-F5344CB8AC3E}">
        <p14:creationId xmlns:p14="http://schemas.microsoft.com/office/powerpoint/2010/main" val="1315964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A679E-1E49-43B7-9E80-722D225852D2}"/>
              </a:ext>
            </a:extLst>
          </p:cNvPr>
          <p:cNvSpPr>
            <a:spLocks noGrp="1"/>
          </p:cNvSpPr>
          <p:nvPr>
            <p:ph type="title"/>
          </p:nvPr>
        </p:nvSpPr>
        <p:spPr/>
        <p:txBody>
          <a:bodyPr>
            <a:noAutofit/>
          </a:bodyPr>
          <a:lstStyle/>
          <a:p>
            <a:r>
              <a:rPr lang="en-IN" sz="3600" b="1" dirty="0">
                <a:latin typeface="Arial" panose="020B0604020202020204" pitchFamily="34" charset="0"/>
                <a:ea typeface="Calibri" panose="020F0502020204030204" pitchFamily="34" charset="0"/>
                <a:cs typeface="Times New Roman" panose="02020603050405020304" pitchFamily="18" charset="0"/>
              </a:rPr>
              <a:t>I</a:t>
            </a:r>
            <a:r>
              <a:rPr lang="en-IN" sz="3600" b="1" dirty="0">
                <a:effectLst/>
                <a:latin typeface="Arial" panose="020B0604020202020204" pitchFamily="34" charset="0"/>
                <a:ea typeface="Calibri" panose="020F0502020204030204" pitchFamily="34" charset="0"/>
                <a:cs typeface="Times New Roman" panose="02020603050405020304" pitchFamily="18" charset="0"/>
              </a:rPr>
              <a:t>dentified key factors for market failure</a:t>
            </a:r>
            <a:endParaRPr lang="en-IN" sz="3600" b="1" dirty="0"/>
          </a:p>
        </p:txBody>
      </p:sp>
      <p:sp>
        <p:nvSpPr>
          <p:cNvPr id="3" name="Content Placeholder 2">
            <a:extLst>
              <a:ext uri="{FF2B5EF4-FFF2-40B4-BE49-F238E27FC236}">
                <a16:creationId xmlns:a16="http://schemas.microsoft.com/office/drawing/2014/main" id="{F0511605-0A50-42C4-9BE8-836AFB59E033}"/>
              </a:ext>
            </a:extLst>
          </p:cNvPr>
          <p:cNvSpPr>
            <a:spLocks noGrp="1"/>
          </p:cNvSpPr>
          <p:nvPr>
            <p:ph idx="1"/>
          </p:nvPr>
        </p:nvSpPr>
        <p:spPr>
          <a:xfrm>
            <a:off x="1295402" y="2556932"/>
            <a:ext cx="5682342" cy="3318936"/>
          </a:xfrm>
        </p:spPr>
        <p:txBody>
          <a:bodyPr>
            <a:normAutofit fontScale="92500" lnSpcReduction="10000"/>
          </a:bodyPr>
          <a:lstStyle/>
          <a:p>
            <a:pPr algn="just">
              <a:spcBef>
                <a:spcPts val="1200"/>
              </a:spcBef>
              <a:spcAft>
                <a:spcPts val="1200"/>
              </a:spcAft>
              <a:buFont typeface="Wingdings" panose="05000000000000000000" pitchFamily="2" charset="2"/>
              <a:buChar char="q"/>
            </a:pPr>
            <a:r>
              <a:rPr lang="en-IN" sz="1800" b="1" dirty="0">
                <a:effectLst/>
                <a:latin typeface="Arial" panose="020B0604020202020204" pitchFamily="34" charset="0"/>
                <a:ea typeface="Calibri" panose="020F0502020204030204" pitchFamily="34" charset="0"/>
                <a:cs typeface="Times New Roman" panose="02020603050405020304" pitchFamily="18" charset="0"/>
              </a:rPr>
              <a:t>Limited application of advanced technology – </a:t>
            </a:r>
          </a:p>
          <a:p>
            <a:pPr algn="just">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As per, </a:t>
            </a:r>
            <a:r>
              <a:rPr lang="en-IN" sz="1800" dirty="0" err="1">
                <a:solidFill>
                  <a:srgbClr val="222222"/>
                </a:solidFill>
                <a:effectLst/>
                <a:latin typeface="Arial" panose="020B0604020202020204" pitchFamily="34" charset="0"/>
                <a:ea typeface="Calibri" panose="020F0502020204030204" pitchFamily="34" charset="0"/>
              </a:rPr>
              <a:t>Ajibola</a:t>
            </a:r>
            <a:r>
              <a:rPr lang="en-IN" sz="1800" dirty="0">
                <a:solidFill>
                  <a:srgbClr val="222222"/>
                </a:solidFill>
                <a:effectLst/>
                <a:latin typeface="Arial" panose="020B0604020202020204" pitchFamily="34" charset="0"/>
                <a:ea typeface="Calibri" panose="020F0502020204030204" pitchFamily="34" charset="0"/>
              </a:rPr>
              <a:t> (2022), </a:t>
            </a:r>
            <a:r>
              <a:rPr lang="en-IN" sz="1800" dirty="0">
                <a:effectLst/>
                <a:latin typeface="Arial" panose="020B0604020202020204" pitchFamily="34" charset="0"/>
                <a:ea typeface="Calibri" panose="020F0502020204030204" pitchFamily="34" charset="0"/>
                <a:cs typeface="Times New Roman" panose="02020603050405020304" pitchFamily="18" charset="0"/>
              </a:rPr>
              <a:t>the administrative body of Aldi is not using any type of digital technology in the workplace, such as robotics, big data, 3D printing etc.</a:t>
            </a:r>
          </a:p>
          <a:p>
            <a:pPr algn="just">
              <a:spcBef>
                <a:spcPts val="1200"/>
              </a:spcBef>
              <a:spcAft>
                <a:spcPts val="1200"/>
              </a:spcAft>
              <a:buFont typeface="Wingdings" panose="05000000000000000000" pitchFamily="2" charset="2"/>
              <a:buChar char="q"/>
            </a:pPr>
            <a:r>
              <a:rPr lang="en-IN" sz="1800" b="1" dirty="0">
                <a:effectLst/>
                <a:latin typeface="Arial" panose="020B0604020202020204" pitchFamily="34" charset="0"/>
                <a:ea typeface="Calibri" panose="020F0502020204030204" pitchFamily="34" charset="0"/>
                <a:cs typeface="Times New Roman" panose="02020603050405020304" pitchFamily="18" charset="0"/>
              </a:rPr>
              <a:t>Poor brand awareness –</a:t>
            </a:r>
          </a:p>
          <a:p>
            <a:pPr algn="just">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 if the retail business scenario has been noticed, then it can be seen that all the famous brand is using digital technology to build their strong brand awareness in the market. </a:t>
            </a:r>
            <a:endParaRPr lang="en-IN" dirty="0"/>
          </a:p>
        </p:txBody>
      </p:sp>
      <p:pic>
        <p:nvPicPr>
          <p:cNvPr id="2050" name="Picture 2" descr="Supermarkets in the UK. - ppt video online download">
            <a:extLst>
              <a:ext uri="{FF2B5EF4-FFF2-40B4-BE49-F238E27FC236}">
                <a16:creationId xmlns:a16="http://schemas.microsoft.com/office/drawing/2014/main" id="{BB230A54-56DA-4E63-9BEE-6E0A3F0383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6863" y="2556932"/>
            <a:ext cx="3882189" cy="291164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343E343-0B8D-408B-AC40-432F42C76E20}"/>
              </a:ext>
            </a:extLst>
          </p:cNvPr>
          <p:cNvSpPr txBox="1"/>
          <p:nvPr/>
        </p:nvSpPr>
        <p:spPr>
          <a:xfrm>
            <a:off x="7097486" y="5647600"/>
            <a:ext cx="6096000" cy="456535"/>
          </a:xfrm>
          <a:prstGeom prst="rect">
            <a:avLst/>
          </a:prstGeom>
          <a:noFill/>
        </p:spPr>
        <p:txBody>
          <a:bodyPr wrap="square">
            <a:spAutoFit/>
          </a:bodyPr>
          <a:lstStyle/>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(Source: </a:t>
            </a:r>
            <a:r>
              <a:rPr lang="en-IN"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Lam and Li, 2019</a:t>
            </a:r>
            <a:r>
              <a:rPr lang="en-IN" sz="1800" dirty="0">
                <a:effectLst/>
                <a:latin typeface="Arial" panose="020B060402020202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2565971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703DE-9D47-4144-ADA2-80D6685FCDA6}"/>
              </a:ext>
            </a:extLst>
          </p:cNvPr>
          <p:cNvSpPr>
            <a:spLocks noGrp="1"/>
          </p:cNvSpPr>
          <p:nvPr>
            <p:ph type="title"/>
          </p:nvPr>
        </p:nvSpPr>
        <p:spPr/>
        <p:txBody>
          <a:bodyPr>
            <a:normAutofit fontScale="90000"/>
          </a:bodyPr>
          <a:lstStyle/>
          <a:p>
            <a:r>
              <a:rPr lang="en-IN" b="1" dirty="0">
                <a:effectLst/>
                <a:latin typeface="Arial" panose="020B0604020202020204" pitchFamily="34" charset="0"/>
                <a:ea typeface="Calibri" panose="020F0502020204030204" pitchFamily="34" charset="0"/>
                <a:cs typeface="Times New Roman" panose="02020603050405020304" pitchFamily="18" charset="0"/>
              </a:rPr>
              <a:t>Resource allocation to meet the current challenges </a:t>
            </a:r>
            <a:br>
              <a:rPr lang="en-IN" sz="1800" dirty="0">
                <a:effectLst/>
                <a:latin typeface="Arial" panose="020B0604020202020204" pitchFamily="34" charset="0"/>
                <a:ea typeface="Calibri" panose="020F0502020204030204" pitchFamily="34"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44C01815-B924-4E0D-B4A2-7B16893FE06C}"/>
              </a:ext>
            </a:extLst>
          </p:cNvPr>
          <p:cNvSpPr>
            <a:spLocks noGrp="1"/>
          </p:cNvSpPr>
          <p:nvPr>
            <p:ph idx="1"/>
          </p:nvPr>
        </p:nvSpPr>
        <p:spPr>
          <a:xfrm>
            <a:off x="5562599" y="2928256"/>
            <a:ext cx="5333997" cy="2947611"/>
          </a:xfrm>
        </p:spPr>
        <p:txBody>
          <a:bodyPr/>
          <a:lstStyle/>
          <a:p>
            <a:pPr>
              <a:spcBef>
                <a:spcPts val="1200"/>
              </a:spcBef>
              <a:spcAft>
                <a:spcPts val="1200"/>
              </a:spcAft>
              <a:buFont typeface="Wingdings" panose="05000000000000000000" pitchFamily="2" charset="2"/>
              <a:buChar char="Ø"/>
            </a:pPr>
            <a:r>
              <a:rPr lang="en-IN" sz="1800" dirty="0">
                <a:effectLst/>
                <a:latin typeface="Arial" panose="020B0604020202020204" pitchFamily="34" charset="0"/>
                <a:ea typeface="Calibri" panose="020F0502020204030204" pitchFamily="34" charset="0"/>
                <a:cs typeface="Times New Roman" panose="02020603050405020304" pitchFamily="18" charset="0"/>
              </a:rPr>
              <a:t>As per, </a:t>
            </a:r>
            <a:r>
              <a:rPr lang="en-IN" sz="1800" dirty="0">
                <a:solidFill>
                  <a:srgbClr val="222222"/>
                </a:solidFill>
                <a:effectLst/>
                <a:latin typeface="Arial" panose="020B0604020202020204" pitchFamily="34" charset="0"/>
                <a:ea typeface="Calibri" panose="020F0502020204030204" pitchFamily="34" charset="0"/>
              </a:rPr>
              <a:t>Szabo and Webster (2021), </a:t>
            </a:r>
            <a:r>
              <a:rPr lang="en-IN" sz="1800" dirty="0">
                <a:effectLst/>
                <a:latin typeface="Arial" panose="020B0604020202020204" pitchFamily="34" charset="0"/>
                <a:ea typeface="Calibri" panose="020F0502020204030204" pitchFamily="34" charset="0"/>
                <a:cs typeface="Times New Roman" panose="02020603050405020304" pitchFamily="18" charset="0"/>
              </a:rPr>
              <a:t>During the global pandemic, the firm started to realise the importance of technology. </a:t>
            </a:r>
          </a:p>
          <a:p>
            <a:pPr>
              <a:spcBef>
                <a:spcPts val="1200"/>
              </a:spcBef>
              <a:spcAft>
                <a:spcPts val="1200"/>
              </a:spcAft>
              <a:buFont typeface="Wingdings" panose="05000000000000000000" pitchFamily="2" charset="2"/>
              <a:buChar char="Ø"/>
            </a:pPr>
            <a:r>
              <a:rPr lang="en-IN" sz="1800" dirty="0">
                <a:effectLst/>
                <a:latin typeface="Arial" panose="020B0604020202020204" pitchFamily="34" charset="0"/>
                <a:ea typeface="Calibri" panose="020F0502020204030204" pitchFamily="34" charset="0"/>
                <a:cs typeface="Times New Roman" panose="02020603050405020304" pitchFamily="18" charset="0"/>
              </a:rPr>
              <a:t>The CEO of Aldi has incorporated blockchain for supply chain management.</a:t>
            </a:r>
          </a:p>
          <a:p>
            <a:pPr>
              <a:spcBef>
                <a:spcPts val="1200"/>
              </a:spcBef>
              <a:spcAft>
                <a:spcPts val="1200"/>
              </a:spcAft>
              <a:buFont typeface="Wingdings" panose="05000000000000000000" pitchFamily="2" charset="2"/>
              <a:buChar char="Ø"/>
            </a:pPr>
            <a:r>
              <a:rPr lang="en-IN" sz="1800" dirty="0">
                <a:effectLst/>
                <a:latin typeface="Arial" panose="020B0604020202020204" pitchFamily="34" charset="0"/>
                <a:ea typeface="Calibri" panose="020F0502020204030204" pitchFamily="34" charset="0"/>
                <a:cs typeface="Times New Roman" panose="02020603050405020304" pitchFamily="18" charset="0"/>
              </a:rPr>
              <a:t>The leader realises that if they can strengthen their distributional network, they will not lose their customer base in the global connect. </a:t>
            </a:r>
            <a:endParaRPr lang="en-IN" dirty="0"/>
          </a:p>
        </p:txBody>
      </p:sp>
      <p:pic>
        <p:nvPicPr>
          <p:cNvPr id="3074" name="Picture 2" descr="The Thrifty Business Model of Aldi - The Strategy Story">
            <a:extLst>
              <a:ext uri="{FF2B5EF4-FFF2-40B4-BE49-F238E27FC236}">
                <a16:creationId xmlns:a16="http://schemas.microsoft.com/office/drawing/2014/main" id="{39590331-CB82-4FE1-A48D-AA0BAEEF14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77" r="12286"/>
          <a:stretch/>
        </p:blipFill>
        <p:spPr bwMode="auto">
          <a:xfrm>
            <a:off x="1426031" y="2426456"/>
            <a:ext cx="4299857" cy="32099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4A5CF79-BF4D-4527-A860-C8B3C94E0DD6}"/>
              </a:ext>
            </a:extLst>
          </p:cNvPr>
          <p:cNvSpPr txBox="1"/>
          <p:nvPr/>
        </p:nvSpPr>
        <p:spPr>
          <a:xfrm>
            <a:off x="2514599" y="5776838"/>
            <a:ext cx="6096000" cy="456535"/>
          </a:xfrm>
          <a:prstGeom prst="rect">
            <a:avLst/>
          </a:prstGeom>
          <a:noFill/>
        </p:spPr>
        <p:txBody>
          <a:bodyPr wrap="square">
            <a:spAutoFit/>
          </a:bodyPr>
          <a:lstStyle/>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(Source: </a:t>
            </a:r>
            <a:r>
              <a:rPr lang="en-IN"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Lam and Li, 2019</a:t>
            </a:r>
            <a:r>
              <a:rPr lang="en-IN" sz="1800" dirty="0">
                <a:effectLst/>
                <a:latin typeface="Arial" panose="020B060402020202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303031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53B8D-10A4-4137-961B-4FB4548912F9}"/>
              </a:ext>
            </a:extLst>
          </p:cNvPr>
          <p:cNvSpPr>
            <a:spLocks noGrp="1"/>
          </p:cNvSpPr>
          <p:nvPr>
            <p:ph type="title"/>
          </p:nvPr>
        </p:nvSpPr>
        <p:spPr/>
        <p:txBody>
          <a:bodyPr>
            <a:normAutofit/>
          </a:bodyPr>
          <a:lstStyle/>
          <a:p>
            <a:pPr algn="l"/>
            <a:r>
              <a:rPr lang="en-IN" sz="4800" b="1" dirty="0">
                <a:effectLst/>
                <a:latin typeface="Arial" panose="020B0604020202020204" pitchFamily="34" charset="0"/>
                <a:ea typeface="Calibri" panose="020F0502020204030204" pitchFamily="34" charset="0"/>
                <a:cs typeface="Times New Roman" panose="02020603050405020304" pitchFamily="18" charset="0"/>
              </a:rPr>
              <a:t>cont.</a:t>
            </a:r>
            <a:endParaRPr lang="en-IN" sz="4800" b="1" dirty="0"/>
          </a:p>
        </p:txBody>
      </p:sp>
      <p:sp>
        <p:nvSpPr>
          <p:cNvPr id="3" name="Content Placeholder 2">
            <a:extLst>
              <a:ext uri="{FF2B5EF4-FFF2-40B4-BE49-F238E27FC236}">
                <a16:creationId xmlns:a16="http://schemas.microsoft.com/office/drawing/2014/main" id="{F77C4951-8C56-41AA-87D4-A8A691BC1744}"/>
              </a:ext>
            </a:extLst>
          </p:cNvPr>
          <p:cNvSpPr>
            <a:spLocks noGrp="1"/>
          </p:cNvSpPr>
          <p:nvPr>
            <p:ph idx="1"/>
          </p:nvPr>
        </p:nvSpPr>
        <p:spPr>
          <a:xfrm>
            <a:off x="1680985" y="2912534"/>
            <a:ext cx="4206467" cy="3318936"/>
          </a:xfrm>
        </p:spPr>
        <p:txBody>
          <a:bodyPr/>
          <a:lstStyle/>
          <a:p>
            <a:pPr algn="just">
              <a:spcBef>
                <a:spcPts val="1200"/>
              </a:spcBef>
              <a:spcAft>
                <a:spcPts val="1200"/>
              </a:spcAft>
              <a:buFont typeface="Wingdings" panose="05000000000000000000" pitchFamily="2" charset="2"/>
              <a:buChar char="q"/>
            </a:pPr>
            <a:r>
              <a:rPr lang="en-IN" sz="1800" dirty="0">
                <a:effectLst/>
                <a:latin typeface="Arial" panose="020B0604020202020204" pitchFamily="34" charset="0"/>
                <a:ea typeface="Calibri" panose="020F0502020204030204" pitchFamily="34" charset="0"/>
                <a:cs typeface="Times New Roman" panose="02020603050405020304" pitchFamily="18" charset="0"/>
              </a:rPr>
              <a:t>The marketing manager first took this decision to improve their market position. </a:t>
            </a:r>
          </a:p>
          <a:p>
            <a:pPr algn="just">
              <a:spcBef>
                <a:spcPts val="1200"/>
              </a:spcBef>
              <a:spcAft>
                <a:spcPts val="1200"/>
              </a:spcAft>
              <a:buFont typeface="Wingdings" panose="05000000000000000000" pitchFamily="2" charset="2"/>
              <a:buChar char="q"/>
            </a:pPr>
            <a:r>
              <a:rPr lang="en-IN" sz="1800" dirty="0">
                <a:effectLst/>
                <a:latin typeface="Arial" panose="020B0604020202020204" pitchFamily="34" charset="0"/>
                <a:ea typeface="Calibri" panose="020F0502020204030204" pitchFamily="34" charset="0"/>
                <a:cs typeface="Times New Roman" panose="02020603050405020304" pitchFamily="18" charset="0"/>
              </a:rPr>
              <a:t>The marketing department has undergone a massive change, from changing the manager to marketing policy. </a:t>
            </a:r>
          </a:p>
          <a:p>
            <a:endParaRPr lang="en-IN" dirty="0"/>
          </a:p>
        </p:txBody>
      </p:sp>
      <p:pic>
        <p:nvPicPr>
          <p:cNvPr id="4098" name="Picture 2" descr="4 Things You Can Learn from ALDI's Business Model">
            <a:extLst>
              <a:ext uri="{FF2B5EF4-FFF2-40B4-BE49-F238E27FC236}">
                <a16:creationId xmlns:a16="http://schemas.microsoft.com/office/drawing/2014/main" id="{64DF0566-D4CB-44FF-AC15-F11A03EE98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58" t="3192" r="2902" b="11129"/>
          <a:stretch/>
        </p:blipFill>
        <p:spPr bwMode="auto">
          <a:xfrm>
            <a:off x="6183086" y="2527340"/>
            <a:ext cx="4463143" cy="344923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236CE91-1893-49E2-A3EF-01A5995D9477}"/>
              </a:ext>
            </a:extLst>
          </p:cNvPr>
          <p:cNvSpPr txBox="1"/>
          <p:nvPr/>
        </p:nvSpPr>
        <p:spPr>
          <a:xfrm>
            <a:off x="7130143" y="5875868"/>
            <a:ext cx="6096000" cy="456535"/>
          </a:xfrm>
          <a:prstGeom prst="rect">
            <a:avLst/>
          </a:prstGeom>
          <a:noFill/>
        </p:spPr>
        <p:txBody>
          <a:bodyPr wrap="square">
            <a:spAutoFit/>
          </a:bodyPr>
          <a:lstStyle/>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(Source: </a:t>
            </a:r>
            <a:r>
              <a:rPr lang="en-IN" sz="1800" dirty="0">
                <a:solidFill>
                  <a:srgbClr val="222222"/>
                </a:solidFill>
                <a:effectLst/>
                <a:latin typeface="Arial" panose="020B0604020202020204" pitchFamily="34" charset="0"/>
                <a:ea typeface="Calibri" panose="020F0502020204030204" pitchFamily="34" charset="0"/>
              </a:rPr>
              <a:t>Szabo and Webster, 2021</a:t>
            </a:r>
            <a:r>
              <a:rPr lang="en-IN" sz="1800" dirty="0">
                <a:effectLst/>
                <a:latin typeface="Arial" panose="020B060402020202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37351472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335C5-A48B-4255-A729-E56FD9B1B02D}"/>
              </a:ext>
            </a:extLst>
          </p:cNvPr>
          <p:cNvSpPr>
            <a:spLocks noGrp="1"/>
          </p:cNvSpPr>
          <p:nvPr>
            <p:ph type="title"/>
          </p:nvPr>
        </p:nvSpPr>
        <p:spPr/>
        <p:txBody>
          <a:bodyPr>
            <a:normAutofit/>
          </a:bodyPr>
          <a:lstStyle/>
          <a:p>
            <a:br>
              <a:rPr lang="en-IN" sz="1800" dirty="0">
                <a:effectLst/>
                <a:latin typeface="Arial" panose="020B0604020202020204" pitchFamily="34" charset="0"/>
                <a:ea typeface="Calibri" panose="020F0502020204030204" pitchFamily="34" charset="0"/>
                <a:cs typeface="Times New Roman" panose="02020603050405020304" pitchFamily="18" charset="0"/>
              </a:rPr>
            </a:br>
            <a:r>
              <a:rPr lang="en-IN" sz="3600" b="1" dirty="0">
                <a:effectLst/>
                <a:latin typeface="Arial" panose="020B0604020202020204" pitchFamily="34" charset="0"/>
                <a:ea typeface="Calibri" panose="020F0502020204030204" pitchFamily="34" charset="0"/>
                <a:cs typeface="Times New Roman" panose="02020603050405020304" pitchFamily="18" charset="0"/>
              </a:rPr>
              <a:t>C</a:t>
            </a:r>
            <a:r>
              <a:rPr lang="en-IN" sz="3600" b="1" dirty="0">
                <a:latin typeface="Arial" panose="020B0604020202020204" pitchFamily="34" charset="0"/>
                <a:ea typeface="Calibri" panose="020F0502020204030204" pitchFamily="34" charset="0"/>
                <a:cs typeface="Times New Roman" panose="02020603050405020304" pitchFamily="18" charset="0"/>
              </a:rPr>
              <a:t>ompetitive advantages strategy of Aldi </a:t>
            </a:r>
            <a:endParaRPr lang="en-IN" sz="3600" b="1" dirty="0"/>
          </a:p>
        </p:txBody>
      </p:sp>
      <p:sp>
        <p:nvSpPr>
          <p:cNvPr id="3" name="Content Placeholder 2">
            <a:extLst>
              <a:ext uri="{FF2B5EF4-FFF2-40B4-BE49-F238E27FC236}">
                <a16:creationId xmlns:a16="http://schemas.microsoft.com/office/drawing/2014/main" id="{58CF4D8C-3696-478B-9EB5-2CDFE06062A5}"/>
              </a:ext>
            </a:extLst>
          </p:cNvPr>
          <p:cNvSpPr>
            <a:spLocks noGrp="1"/>
          </p:cNvSpPr>
          <p:nvPr>
            <p:ph idx="1"/>
          </p:nvPr>
        </p:nvSpPr>
        <p:spPr>
          <a:xfrm>
            <a:off x="1295401" y="2556932"/>
            <a:ext cx="4898570" cy="3318936"/>
          </a:xfrm>
        </p:spPr>
        <p:txBody>
          <a:bodyPr/>
          <a:lstStyle/>
          <a:p>
            <a:pPr algn="just">
              <a:spcBef>
                <a:spcPts val="1200"/>
              </a:spcBef>
              <a:spcAft>
                <a:spcPts val="1200"/>
              </a:spcAft>
              <a:buFont typeface="Courier New" panose="02070309020205020404" pitchFamily="49" charset="0"/>
              <a:buChar char="o"/>
            </a:pPr>
            <a:r>
              <a:rPr lang="en-IN" sz="1800" dirty="0">
                <a:effectLst/>
                <a:latin typeface="Arial" panose="020B0604020202020204" pitchFamily="34" charset="0"/>
                <a:ea typeface="Calibri" panose="020F0502020204030204" pitchFamily="34" charset="0"/>
                <a:cs typeface="Times New Roman" panose="02020603050405020304" pitchFamily="18" charset="0"/>
              </a:rPr>
              <a:t>As per, </a:t>
            </a:r>
            <a:r>
              <a:rPr lang="en-IN" sz="1800" dirty="0" err="1">
                <a:solidFill>
                  <a:srgbClr val="222222"/>
                </a:solidFill>
                <a:effectLst/>
                <a:latin typeface="Arial" panose="020B0604020202020204" pitchFamily="34" charset="0"/>
                <a:ea typeface="Calibri" panose="020F0502020204030204" pitchFamily="34" charset="0"/>
              </a:rPr>
              <a:t>Ajibola</a:t>
            </a:r>
            <a:r>
              <a:rPr lang="en-IN" sz="1800" dirty="0">
                <a:solidFill>
                  <a:srgbClr val="222222"/>
                </a:solidFill>
                <a:effectLst/>
                <a:latin typeface="Arial" panose="020B0604020202020204" pitchFamily="34" charset="0"/>
                <a:ea typeface="Calibri" panose="020F0502020204030204" pitchFamily="34" charset="0"/>
              </a:rPr>
              <a:t> (2022), </a:t>
            </a:r>
            <a:r>
              <a:rPr lang="en-IN" sz="1800" dirty="0">
                <a:effectLst/>
                <a:latin typeface="Arial" panose="020B0604020202020204" pitchFamily="34" charset="0"/>
                <a:ea typeface="Calibri" panose="020F0502020204030204" pitchFamily="34" charset="0"/>
                <a:cs typeface="Times New Roman" panose="02020603050405020304" pitchFamily="18" charset="0"/>
              </a:rPr>
              <a:t>It is impossible for them to sustain themselves in the market after the global pandemic.</a:t>
            </a:r>
          </a:p>
          <a:p>
            <a:pPr algn="just">
              <a:spcBef>
                <a:spcPts val="1200"/>
              </a:spcBef>
              <a:spcAft>
                <a:spcPts val="1200"/>
              </a:spcAft>
              <a:buFont typeface="Courier New" panose="02070309020205020404" pitchFamily="49" charset="0"/>
              <a:buChar char="o"/>
            </a:pPr>
            <a:r>
              <a:rPr lang="en-IN" sz="1800" dirty="0">
                <a:effectLst/>
                <a:latin typeface="Arial" panose="020B0604020202020204" pitchFamily="34" charset="0"/>
                <a:ea typeface="Calibri" panose="020F0502020204030204" pitchFamily="34" charset="0"/>
                <a:cs typeface="Times New Roman" panose="02020603050405020304" pitchFamily="18" charset="0"/>
              </a:rPr>
              <a:t> with the same pricing strategy as the customer's purchasing power has decreased.</a:t>
            </a:r>
          </a:p>
          <a:p>
            <a:pPr algn="just">
              <a:spcBef>
                <a:spcPts val="1200"/>
              </a:spcBef>
              <a:spcAft>
                <a:spcPts val="1200"/>
              </a:spcAft>
              <a:buFont typeface="Courier New" panose="02070309020205020404" pitchFamily="49" charset="0"/>
              <a:buChar char="o"/>
            </a:pPr>
            <a:r>
              <a:rPr lang="en-IN" sz="1800" dirty="0">
                <a:effectLst/>
                <a:latin typeface="Arial" panose="020B0604020202020204" pitchFamily="34" charset="0"/>
                <a:ea typeface="Calibri" panose="020F0502020204030204" pitchFamily="34" charset="0"/>
                <a:cs typeface="Times New Roman" panose="02020603050405020304" pitchFamily="18" charset="0"/>
              </a:rPr>
              <a:t>so the marketing manager has decided to change the company's pricing policy. </a:t>
            </a:r>
            <a:endParaRPr lang="en-IN" dirty="0"/>
          </a:p>
        </p:txBody>
      </p:sp>
      <p:pic>
        <p:nvPicPr>
          <p:cNvPr id="5122" name="Picture 2" descr="Cheapest UK supermarket of 2022 named in Which? ranking | NationalWorld">
            <a:extLst>
              <a:ext uri="{FF2B5EF4-FFF2-40B4-BE49-F238E27FC236}">
                <a16:creationId xmlns:a16="http://schemas.microsoft.com/office/drawing/2014/main" id="{BAD22DBD-78BA-4F64-8E5C-83F54AA2F3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5899"/>
          <a:stretch/>
        </p:blipFill>
        <p:spPr bwMode="auto">
          <a:xfrm>
            <a:off x="6898106" y="2781522"/>
            <a:ext cx="3625515" cy="331893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11C6E2D-793C-4E88-A48B-9B9852D4BDBA}"/>
              </a:ext>
            </a:extLst>
          </p:cNvPr>
          <p:cNvSpPr txBox="1"/>
          <p:nvPr/>
        </p:nvSpPr>
        <p:spPr>
          <a:xfrm>
            <a:off x="7576457" y="6100458"/>
            <a:ext cx="6096000" cy="294632"/>
          </a:xfrm>
          <a:prstGeom prst="rect">
            <a:avLst/>
          </a:prstGeom>
          <a:noFill/>
        </p:spPr>
        <p:txBody>
          <a:bodyPr wrap="square">
            <a:spAutoFit/>
          </a:bodyPr>
          <a:lstStyle/>
          <a:p>
            <a:pPr algn="just">
              <a:lnSpc>
                <a:spcPct val="150000"/>
              </a:lnSpc>
              <a:spcBef>
                <a:spcPts val="1200"/>
              </a:spcBef>
              <a:spcAft>
                <a:spcPts val="1200"/>
              </a:spcAft>
            </a:pPr>
            <a:r>
              <a:rPr lang="en-IN" sz="1000" dirty="0">
                <a:effectLst/>
                <a:latin typeface="Arial" panose="020B0604020202020204" pitchFamily="34" charset="0"/>
                <a:ea typeface="Calibri" panose="020F0502020204030204" pitchFamily="34" charset="0"/>
                <a:cs typeface="Times New Roman" panose="02020603050405020304" pitchFamily="18" charset="0"/>
              </a:rPr>
              <a:t>(Source: </a:t>
            </a:r>
            <a:r>
              <a:rPr lang="en-IN" sz="10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Marquês</a:t>
            </a:r>
            <a:r>
              <a:rPr lang="en-IN" sz="10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(2022</a:t>
            </a:r>
            <a:r>
              <a:rPr lang="en-IN" sz="1000" dirty="0">
                <a:effectLst/>
                <a:latin typeface="Arial" panose="020B060402020202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4241473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8416D-E15D-4023-8A91-977DFB710CDA}"/>
              </a:ext>
            </a:extLst>
          </p:cNvPr>
          <p:cNvSpPr>
            <a:spLocks noGrp="1"/>
          </p:cNvSpPr>
          <p:nvPr>
            <p:ph type="title"/>
          </p:nvPr>
        </p:nvSpPr>
        <p:spPr/>
        <p:txBody>
          <a:bodyPr>
            <a:normAutofit fontScale="90000"/>
          </a:bodyPr>
          <a:lstStyle/>
          <a:p>
            <a:r>
              <a:rPr lang="en-IN" b="1" dirty="0">
                <a:effectLst/>
                <a:latin typeface="Arial" panose="020B0604020202020204" pitchFamily="34" charset="0"/>
                <a:ea typeface="Calibri" panose="020F0502020204030204" pitchFamily="34" charset="0"/>
                <a:cs typeface="Times New Roman" panose="02020603050405020304" pitchFamily="18" charset="0"/>
              </a:rPr>
              <a:t>Competitive advantages to reduce business challenges </a:t>
            </a:r>
            <a:br>
              <a:rPr lang="en-IN" sz="1800" dirty="0">
                <a:effectLst/>
                <a:latin typeface="Arial" panose="020B0604020202020204" pitchFamily="34" charset="0"/>
                <a:ea typeface="Calibri" panose="020F0502020204030204" pitchFamily="34"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DAB6058B-30DF-4C27-A7B7-33ECE14989F8}"/>
              </a:ext>
            </a:extLst>
          </p:cNvPr>
          <p:cNvSpPr>
            <a:spLocks noGrp="1"/>
          </p:cNvSpPr>
          <p:nvPr>
            <p:ph idx="1"/>
          </p:nvPr>
        </p:nvSpPr>
        <p:spPr>
          <a:xfrm>
            <a:off x="6291943" y="2852056"/>
            <a:ext cx="4604654" cy="3023811"/>
          </a:xfrm>
        </p:spPr>
        <p:txBody>
          <a:bodyPr>
            <a:normAutofit/>
          </a:bodyPr>
          <a:lstStyle/>
          <a:p>
            <a:pPr algn="just">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As per, </a:t>
            </a:r>
            <a:r>
              <a:rPr lang="en-IN" sz="1800" dirty="0" err="1">
                <a:solidFill>
                  <a:srgbClr val="222222"/>
                </a:solidFill>
                <a:effectLst/>
                <a:latin typeface="Arial" panose="020B0604020202020204" pitchFamily="34" charset="0"/>
                <a:ea typeface="Calibri" panose="020F0502020204030204" pitchFamily="34" charset="0"/>
              </a:rPr>
              <a:t>Ajibola</a:t>
            </a:r>
            <a:r>
              <a:rPr lang="en-IN" sz="1800" dirty="0">
                <a:solidFill>
                  <a:srgbClr val="222222"/>
                </a:solidFill>
                <a:effectLst/>
                <a:latin typeface="Arial" panose="020B0604020202020204" pitchFamily="34" charset="0"/>
                <a:ea typeface="Calibri" panose="020F0502020204030204" pitchFamily="34" charset="0"/>
              </a:rPr>
              <a:t> (2022), </a:t>
            </a:r>
            <a:r>
              <a:rPr lang="en-IN" sz="1800" dirty="0">
                <a:effectLst/>
                <a:latin typeface="Arial" panose="020B0604020202020204" pitchFamily="34" charset="0"/>
                <a:ea typeface="Calibri" panose="020F0502020204030204" pitchFamily="34" charset="0"/>
                <a:cs typeface="Times New Roman" panose="02020603050405020304" pitchFamily="18" charset="0"/>
              </a:rPr>
              <a:t>Through the help of the social media marketing strategy, it becomes easy for them to increase customer reach. </a:t>
            </a:r>
          </a:p>
          <a:p>
            <a:pPr algn="just">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he leader starts to use big data in the marketing department to keep the customer's information (</a:t>
            </a:r>
            <a:r>
              <a:rPr lang="en-IN" sz="1800" dirty="0">
                <a:solidFill>
                  <a:srgbClr val="222222"/>
                </a:solidFill>
                <a:effectLst/>
                <a:latin typeface="Arial" panose="020B0604020202020204" pitchFamily="34" charset="0"/>
                <a:ea typeface="Calibri" panose="020F0502020204030204" pitchFamily="34" charset="0"/>
              </a:rPr>
              <a:t>Pires, 2022)</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endParaRPr lang="en-IN" sz="1800" dirty="0"/>
          </a:p>
        </p:txBody>
      </p:sp>
      <p:pic>
        <p:nvPicPr>
          <p:cNvPr id="6146" name="Picture 2" descr="Competitive Pricing Analysis for Competitive Pricing Strategy">
            <a:extLst>
              <a:ext uri="{FF2B5EF4-FFF2-40B4-BE49-F238E27FC236}">
                <a16:creationId xmlns:a16="http://schemas.microsoft.com/office/drawing/2014/main" id="{FD06C313-8F05-4A80-B73E-92E3966319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836" t="21286" r="8823" b="9239"/>
          <a:stretch/>
        </p:blipFill>
        <p:spPr bwMode="auto">
          <a:xfrm>
            <a:off x="1491347" y="2526757"/>
            <a:ext cx="4604654" cy="334911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32BC5C8-880A-4A19-9D6E-9619B86CF5D0}"/>
              </a:ext>
            </a:extLst>
          </p:cNvPr>
          <p:cNvSpPr txBox="1"/>
          <p:nvPr/>
        </p:nvSpPr>
        <p:spPr>
          <a:xfrm>
            <a:off x="2383972" y="5969309"/>
            <a:ext cx="6096000" cy="294632"/>
          </a:xfrm>
          <a:prstGeom prst="rect">
            <a:avLst/>
          </a:prstGeom>
          <a:noFill/>
        </p:spPr>
        <p:txBody>
          <a:bodyPr wrap="square">
            <a:spAutoFit/>
          </a:bodyPr>
          <a:lstStyle/>
          <a:p>
            <a:pPr algn="just">
              <a:lnSpc>
                <a:spcPct val="150000"/>
              </a:lnSpc>
              <a:spcBef>
                <a:spcPts val="1200"/>
              </a:spcBef>
              <a:spcAft>
                <a:spcPts val="1200"/>
              </a:spcAft>
            </a:pPr>
            <a:r>
              <a:rPr lang="en-IN" sz="1000" dirty="0">
                <a:effectLst/>
                <a:latin typeface="Arial" panose="020B0604020202020204" pitchFamily="34" charset="0"/>
                <a:ea typeface="Calibri" panose="020F0502020204030204" pitchFamily="34" charset="0"/>
                <a:cs typeface="Times New Roman" panose="02020603050405020304" pitchFamily="18" charset="0"/>
              </a:rPr>
              <a:t>(Source: </a:t>
            </a:r>
            <a:r>
              <a:rPr lang="en-IN" sz="10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Marquês</a:t>
            </a:r>
            <a:r>
              <a:rPr lang="en-IN" sz="1000" dirty="0">
                <a:solidFill>
                  <a:srgbClr val="222222"/>
                </a:solidFill>
                <a:latin typeface="Arial" panose="020B0604020202020204" pitchFamily="34" charset="0"/>
                <a:ea typeface="Calibri" panose="020F0502020204030204" pitchFamily="34" charset="0"/>
                <a:cs typeface="Arial" panose="020B0604020202020204" pitchFamily="34" charset="0"/>
              </a:rPr>
              <a:t>, </a:t>
            </a:r>
            <a:r>
              <a:rPr lang="en-IN" sz="1000" dirty="0">
                <a:solidFill>
                  <a:srgbClr val="222222"/>
                </a:solidFill>
                <a:effectLst/>
                <a:latin typeface="Arial" panose="020B0604020202020204" pitchFamily="34" charset="0"/>
                <a:ea typeface="Calibri" panose="020F0502020204030204" pitchFamily="34" charset="0"/>
                <a:cs typeface="Arial" panose="020B0604020202020204" pitchFamily="34" charset="0"/>
              </a:rPr>
              <a:t>2022</a:t>
            </a:r>
            <a:r>
              <a:rPr lang="en-IN" sz="1000" dirty="0">
                <a:effectLst/>
                <a:latin typeface="Arial" panose="020B060402020202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1486152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16B44-F80F-476C-99E0-767000D38B7A}"/>
              </a:ext>
            </a:extLst>
          </p:cNvPr>
          <p:cNvSpPr>
            <a:spLocks noGrp="1"/>
          </p:cNvSpPr>
          <p:nvPr>
            <p:ph type="title"/>
          </p:nvPr>
        </p:nvSpPr>
        <p:spPr/>
        <p:txBody>
          <a:bodyPr>
            <a:normAutofit/>
          </a:bodyPr>
          <a:lstStyle/>
          <a:p>
            <a:r>
              <a:rPr lang="en-IN" sz="4800" b="1" dirty="0">
                <a:effectLst/>
                <a:latin typeface="Arial" panose="020B0604020202020204" pitchFamily="34" charset="0"/>
                <a:ea typeface="Calibri" panose="020F0502020204030204" pitchFamily="34" charset="0"/>
                <a:cs typeface="Times New Roman" panose="02020603050405020304" pitchFamily="18" charset="0"/>
              </a:rPr>
              <a:t>Green marketing strategy </a:t>
            </a:r>
            <a:endParaRPr lang="en-IN" sz="4800" b="1" dirty="0"/>
          </a:p>
        </p:txBody>
      </p:sp>
      <p:sp>
        <p:nvSpPr>
          <p:cNvPr id="3" name="Content Placeholder 2">
            <a:extLst>
              <a:ext uri="{FF2B5EF4-FFF2-40B4-BE49-F238E27FC236}">
                <a16:creationId xmlns:a16="http://schemas.microsoft.com/office/drawing/2014/main" id="{12CC28F7-A848-4ED6-B6AD-0DD6BCA01E6D}"/>
              </a:ext>
            </a:extLst>
          </p:cNvPr>
          <p:cNvSpPr>
            <a:spLocks noGrp="1"/>
          </p:cNvSpPr>
          <p:nvPr>
            <p:ph idx="1"/>
          </p:nvPr>
        </p:nvSpPr>
        <p:spPr>
          <a:xfrm>
            <a:off x="1295401" y="2556932"/>
            <a:ext cx="5551713" cy="3318936"/>
          </a:xfrm>
        </p:spPr>
        <p:txBody>
          <a:bodyPr>
            <a:normAutofit fontScale="77500" lnSpcReduction="20000"/>
          </a:bodyPr>
          <a:lstStyle/>
          <a:p>
            <a:pPr algn="just">
              <a:lnSpc>
                <a:spcPct val="150000"/>
              </a:lnSpc>
              <a:spcBef>
                <a:spcPts val="1200"/>
              </a:spcBef>
              <a:spcAft>
                <a:spcPts val="1200"/>
              </a:spcAft>
              <a:buFont typeface="Wingdings" panose="05000000000000000000" pitchFamily="2" charset="2"/>
              <a:buChar char="q"/>
            </a:pPr>
            <a:r>
              <a:rPr lang="en-IN" sz="1800" b="1" dirty="0">
                <a:effectLst/>
                <a:latin typeface="Arial" panose="020B0604020202020204" pitchFamily="34" charset="0"/>
                <a:ea typeface="Calibri" panose="020F0502020204030204" pitchFamily="34" charset="0"/>
                <a:cs typeface="Times New Roman" panose="02020603050405020304" pitchFamily="18" charset="0"/>
              </a:rPr>
              <a:t>Green designing – </a:t>
            </a:r>
            <a:r>
              <a:rPr lang="en-IN" sz="1800" dirty="0">
                <a:effectLst/>
                <a:latin typeface="Arial" panose="020B0604020202020204" pitchFamily="34" charset="0"/>
                <a:ea typeface="Calibri" panose="020F0502020204030204" pitchFamily="34" charset="0"/>
                <a:cs typeface="Times New Roman" panose="02020603050405020304" pitchFamily="18" charset="0"/>
              </a:rPr>
              <a:t>use of natural resources </a:t>
            </a:r>
          </a:p>
          <a:p>
            <a:pPr algn="just">
              <a:lnSpc>
                <a:spcPct val="150000"/>
              </a:lnSpc>
              <a:spcBef>
                <a:spcPts val="1200"/>
              </a:spcBef>
              <a:spcAft>
                <a:spcPts val="1200"/>
              </a:spcAft>
              <a:buFont typeface="Wingdings" panose="05000000000000000000" pitchFamily="2" charset="2"/>
              <a:buChar char="q"/>
            </a:pPr>
            <a:r>
              <a:rPr lang="en-IN" sz="1800" b="1" dirty="0">
                <a:effectLst/>
                <a:latin typeface="Arial" panose="020B0604020202020204" pitchFamily="34" charset="0"/>
                <a:ea typeface="Calibri" panose="020F0502020204030204" pitchFamily="34" charset="0"/>
                <a:cs typeface="Times New Roman" panose="02020603050405020304" pitchFamily="18" charset="0"/>
              </a:rPr>
              <a:t>Green positioning – </a:t>
            </a:r>
            <a:r>
              <a:rPr lang="en-IN" sz="1800" dirty="0">
                <a:effectLst/>
                <a:latin typeface="Arial" panose="020B0604020202020204" pitchFamily="34" charset="0"/>
                <a:ea typeface="Calibri" panose="020F0502020204030204" pitchFamily="34" charset="0"/>
                <a:cs typeface="Times New Roman" panose="02020603050405020304" pitchFamily="18" charset="0"/>
              </a:rPr>
              <a:t>eco-friendly product production system </a:t>
            </a:r>
          </a:p>
          <a:p>
            <a:pPr algn="just">
              <a:lnSpc>
                <a:spcPct val="150000"/>
              </a:lnSpc>
              <a:spcBef>
                <a:spcPts val="1200"/>
              </a:spcBef>
              <a:spcAft>
                <a:spcPts val="1200"/>
              </a:spcAft>
              <a:buFont typeface="Wingdings" panose="05000000000000000000" pitchFamily="2" charset="2"/>
              <a:buChar char="q"/>
            </a:pPr>
            <a:r>
              <a:rPr lang="en-IN" sz="1800" b="1" dirty="0">
                <a:effectLst/>
                <a:latin typeface="Arial" panose="020B0604020202020204" pitchFamily="34" charset="0"/>
                <a:ea typeface="Calibri" panose="020F0502020204030204" pitchFamily="34" charset="0"/>
                <a:cs typeface="Times New Roman" panose="02020603050405020304" pitchFamily="18" charset="0"/>
              </a:rPr>
              <a:t>Green packing system – </a:t>
            </a:r>
            <a:r>
              <a:rPr lang="en-IN" sz="1800" dirty="0">
                <a:effectLst/>
                <a:latin typeface="Arial" panose="020B0604020202020204" pitchFamily="34" charset="0"/>
                <a:ea typeface="Calibri" panose="020F0502020204030204" pitchFamily="34" charset="0"/>
                <a:cs typeface="Times New Roman" panose="02020603050405020304" pitchFamily="18" charset="0"/>
              </a:rPr>
              <a:t>eco-friendly strategy helps to target socially responsible customer </a:t>
            </a:r>
          </a:p>
          <a:p>
            <a:pPr algn="just">
              <a:spcBef>
                <a:spcPts val="1200"/>
              </a:spcBef>
              <a:spcAft>
                <a:spcPts val="1200"/>
              </a:spcAft>
              <a:buFont typeface="Wingdings" panose="05000000000000000000" pitchFamily="2" charset="2"/>
              <a:buChar char="Ø"/>
            </a:pPr>
            <a:r>
              <a:rPr lang="en-IN" sz="1800" dirty="0">
                <a:effectLst/>
                <a:latin typeface="Arial" panose="020B0604020202020204" pitchFamily="34" charset="0"/>
                <a:ea typeface="Calibri" panose="020F0502020204030204" pitchFamily="34" charset="0"/>
                <a:cs typeface="Times New Roman" panose="02020603050405020304" pitchFamily="18" charset="0"/>
              </a:rPr>
              <a:t>According to, </a:t>
            </a:r>
            <a:r>
              <a:rPr lang="en-IN" sz="1800" dirty="0" err="1">
                <a:solidFill>
                  <a:srgbClr val="222222"/>
                </a:solidFill>
                <a:effectLst/>
                <a:latin typeface="Arial" panose="020B0604020202020204" pitchFamily="34" charset="0"/>
                <a:ea typeface="Calibri" panose="020F0502020204030204" pitchFamily="34" charset="0"/>
              </a:rPr>
              <a:t>Molnár</a:t>
            </a:r>
            <a:r>
              <a:rPr lang="en-IN" sz="1800" dirty="0">
                <a:solidFill>
                  <a:srgbClr val="222222"/>
                </a:solidFill>
                <a:effectLst/>
                <a:latin typeface="Arial" panose="020B0604020202020204" pitchFamily="34" charset="0"/>
                <a:ea typeface="Calibri" panose="020F0502020204030204" pitchFamily="34" charset="0"/>
              </a:rPr>
              <a:t> and </a:t>
            </a:r>
            <a:r>
              <a:rPr lang="en-IN" sz="1800" dirty="0" err="1">
                <a:solidFill>
                  <a:srgbClr val="222222"/>
                </a:solidFill>
                <a:effectLst/>
                <a:latin typeface="Arial" panose="020B0604020202020204" pitchFamily="34" charset="0"/>
                <a:ea typeface="Calibri" panose="020F0502020204030204" pitchFamily="34" charset="0"/>
              </a:rPr>
              <a:t>Kovács</a:t>
            </a:r>
            <a:r>
              <a:rPr lang="en-IN" sz="1800" dirty="0">
                <a:solidFill>
                  <a:srgbClr val="222222"/>
                </a:solidFill>
                <a:effectLst/>
                <a:latin typeface="Arial" panose="020B0604020202020204" pitchFamily="34" charset="0"/>
                <a:ea typeface="Calibri" panose="020F0502020204030204" pitchFamily="34" charset="0"/>
              </a:rPr>
              <a:t> (2022), </a:t>
            </a:r>
            <a:r>
              <a:rPr lang="en-IN" sz="1800" dirty="0">
                <a:effectLst/>
                <a:latin typeface="Arial" panose="020B0604020202020204" pitchFamily="34" charset="0"/>
                <a:ea typeface="Calibri" panose="020F0502020204030204" pitchFamily="34" charset="0"/>
                <a:cs typeface="Times New Roman" panose="02020603050405020304" pitchFamily="18" charset="0"/>
              </a:rPr>
              <a:t>Mainly the leader is starting to focus on the eco-friendly packaging system. </a:t>
            </a:r>
          </a:p>
          <a:p>
            <a:pPr algn="just">
              <a:spcBef>
                <a:spcPts val="1200"/>
              </a:spcBef>
              <a:spcAft>
                <a:spcPts val="1200"/>
              </a:spcAft>
              <a:buFont typeface="Wingdings" panose="05000000000000000000" pitchFamily="2" charset="2"/>
              <a:buChar char="Ø"/>
            </a:pPr>
            <a:r>
              <a:rPr lang="en-IN" sz="1800" dirty="0">
                <a:effectLst/>
                <a:latin typeface="Arial" panose="020B0604020202020204" pitchFamily="34" charset="0"/>
                <a:ea typeface="Calibri" panose="020F0502020204030204" pitchFamily="34" charset="0"/>
                <a:cs typeface="Times New Roman" panose="02020603050405020304" pitchFamily="18" charset="0"/>
              </a:rPr>
              <a:t>Paper bag is a good option for packaging purpose instead of paper bags. </a:t>
            </a:r>
            <a:endParaRPr lang="en-IN" dirty="0"/>
          </a:p>
        </p:txBody>
      </p:sp>
      <p:pic>
        <p:nvPicPr>
          <p:cNvPr id="7170" name="Picture 2" descr="How Green is Your Marketing Strategy? - Spiceworks">
            <a:extLst>
              <a:ext uri="{FF2B5EF4-FFF2-40B4-BE49-F238E27FC236}">
                <a16:creationId xmlns:a16="http://schemas.microsoft.com/office/drawing/2014/main" id="{9221CC1E-DA20-4E34-9DB7-3546CF7872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0265" y="2727157"/>
            <a:ext cx="3586333" cy="314871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5B3A7E7-1322-4D5D-88D2-19F669B8C2C7}"/>
              </a:ext>
            </a:extLst>
          </p:cNvPr>
          <p:cNvSpPr txBox="1"/>
          <p:nvPr/>
        </p:nvSpPr>
        <p:spPr>
          <a:xfrm>
            <a:off x="7310265" y="5860491"/>
            <a:ext cx="6096000" cy="456535"/>
          </a:xfrm>
          <a:prstGeom prst="rect">
            <a:avLst/>
          </a:prstGeom>
          <a:noFill/>
        </p:spPr>
        <p:txBody>
          <a:bodyPr wrap="square">
            <a:spAutoFit/>
          </a:bodyPr>
          <a:lstStyle/>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(Source: </a:t>
            </a:r>
            <a:r>
              <a:rPr lang="en-IN" sz="1800" dirty="0">
                <a:solidFill>
                  <a:srgbClr val="222222"/>
                </a:solidFill>
                <a:effectLst/>
                <a:latin typeface="Arial" panose="020B0604020202020204" pitchFamily="34" charset="0"/>
                <a:ea typeface="Calibri" panose="020F0502020204030204" pitchFamily="34" charset="0"/>
              </a:rPr>
              <a:t>Pires, 2022</a:t>
            </a:r>
            <a:r>
              <a:rPr lang="en-IN" sz="1800" dirty="0">
                <a:effectLst/>
                <a:latin typeface="Arial" panose="020B060402020202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2682613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AFBCB-EA55-40B3-963C-8983660800C3}"/>
              </a:ext>
            </a:extLst>
          </p:cNvPr>
          <p:cNvSpPr>
            <a:spLocks noGrp="1"/>
          </p:cNvSpPr>
          <p:nvPr>
            <p:ph type="title"/>
          </p:nvPr>
        </p:nvSpPr>
        <p:spPr/>
        <p:txBody>
          <a:bodyPr>
            <a:normAutofit fontScale="90000"/>
          </a:bodyPr>
          <a:lstStyle/>
          <a:p>
            <a:pPr algn="l"/>
            <a:r>
              <a:rPr lang="en-IN" sz="4800" b="1" dirty="0">
                <a:effectLst/>
                <a:latin typeface="Arial" panose="020B0604020202020204" pitchFamily="34" charset="0"/>
                <a:ea typeface="Calibri" panose="020F0502020204030204" pitchFamily="34" charset="0"/>
                <a:cs typeface="Times New Roman" panose="02020603050405020304" pitchFamily="18" charset="0"/>
              </a:rPr>
              <a:t>cont. </a:t>
            </a:r>
            <a:br>
              <a:rPr lang="en-IN" sz="1800" dirty="0">
                <a:effectLst/>
                <a:latin typeface="Arial" panose="020B0604020202020204" pitchFamily="34" charset="0"/>
                <a:ea typeface="Calibri" panose="020F0502020204030204" pitchFamily="34"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0198C99E-C63A-4B36-A39D-D59C59CD6B2A}"/>
              </a:ext>
            </a:extLst>
          </p:cNvPr>
          <p:cNvSpPr>
            <a:spLocks noGrp="1"/>
          </p:cNvSpPr>
          <p:nvPr>
            <p:ph idx="1"/>
          </p:nvPr>
        </p:nvSpPr>
        <p:spPr>
          <a:xfrm>
            <a:off x="5660571" y="2569028"/>
            <a:ext cx="5236026" cy="3306839"/>
          </a:xfrm>
        </p:spPr>
        <p:txBody>
          <a:bodyPr>
            <a:normAutofit fontScale="85000" lnSpcReduction="20000"/>
          </a:bodyPr>
          <a:lstStyle/>
          <a:p>
            <a:pPr algn="just">
              <a:spcBef>
                <a:spcPts val="1200"/>
              </a:spcBef>
              <a:spcAft>
                <a:spcPts val="1200"/>
              </a:spcAft>
              <a:buFont typeface="Wingdings" panose="05000000000000000000" pitchFamily="2" charset="2"/>
              <a:buChar char="q"/>
            </a:pPr>
            <a:r>
              <a:rPr lang="en-IN" sz="1800" b="1" dirty="0">
                <a:effectLst/>
                <a:latin typeface="Arial" panose="020B0604020202020204" pitchFamily="34" charset="0"/>
                <a:ea typeface="Calibri" panose="020F0502020204030204" pitchFamily="34" charset="0"/>
                <a:cs typeface="Times New Roman" panose="02020603050405020304" pitchFamily="18" charset="0"/>
              </a:rPr>
              <a:t>Green pricing – </a:t>
            </a:r>
            <a:r>
              <a:rPr lang="en-IN" sz="1800" dirty="0">
                <a:effectLst/>
                <a:latin typeface="Arial" panose="020B0604020202020204" pitchFamily="34" charset="0"/>
                <a:ea typeface="Calibri" panose="020F0502020204030204" pitchFamily="34" charset="0"/>
                <a:cs typeface="Times New Roman" panose="02020603050405020304" pitchFamily="18" charset="0"/>
              </a:rPr>
              <a:t>Customers can pay via electronic mode </a:t>
            </a:r>
          </a:p>
          <a:p>
            <a:pPr algn="just">
              <a:spcBef>
                <a:spcPts val="1200"/>
              </a:spcBef>
              <a:spcAft>
                <a:spcPts val="1200"/>
              </a:spcAft>
              <a:buFont typeface="Wingdings" panose="05000000000000000000" pitchFamily="2" charset="2"/>
              <a:buChar char="q"/>
            </a:pPr>
            <a:r>
              <a:rPr lang="en-IN" sz="1800" b="1" dirty="0">
                <a:effectLst/>
                <a:latin typeface="Arial" panose="020B0604020202020204" pitchFamily="34" charset="0"/>
                <a:ea typeface="Calibri" panose="020F0502020204030204" pitchFamily="34" charset="0"/>
                <a:cs typeface="Times New Roman" panose="02020603050405020304" pitchFamily="18" charset="0"/>
              </a:rPr>
              <a:t>Green disposal – </a:t>
            </a:r>
            <a:r>
              <a:rPr lang="en-IN" sz="1800" dirty="0">
                <a:effectLst/>
                <a:latin typeface="Arial" panose="020B0604020202020204" pitchFamily="34" charset="0"/>
                <a:ea typeface="Calibri" panose="020F0502020204030204" pitchFamily="34" charset="0"/>
                <a:cs typeface="Times New Roman" panose="02020603050405020304" pitchFamily="18" charset="0"/>
              </a:rPr>
              <a:t>recycle and reuse option for old products </a:t>
            </a:r>
          </a:p>
          <a:p>
            <a:pPr>
              <a:spcBef>
                <a:spcPts val="1200"/>
              </a:spcBef>
              <a:spcAft>
                <a:spcPts val="1200"/>
              </a:spcAft>
              <a:buFont typeface="Wingdings" panose="05000000000000000000" pitchFamily="2" charset="2"/>
              <a:buChar char="ü"/>
            </a:pPr>
            <a:r>
              <a:rPr lang="en-IN" sz="1800" dirty="0">
                <a:effectLst/>
                <a:latin typeface="Arial" panose="020B0604020202020204" pitchFamily="34" charset="0"/>
                <a:ea typeface="Calibri" panose="020F0502020204030204" pitchFamily="34" charset="0"/>
                <a:cs typeface="Times New Roman" panose="02020603050405020304" pitchFamily="18" charset="0"/>
              </a:rPr>
              <a:t>The marketing manager of Aldi is started to invest 45 per cent of their revenue in a green marketing strategy. </a:t>
            </a:r>
          </a:p>
          <a:p>
            <a:pPr>
              <a:spcBef>
                <a:spcPts val="1200"/>
              </a:spcBef>
              <a:spcAft>
                <a:spcPts val="1200"/>
              </a:spcAft>
              <a:buFont typeface="Wingdings" panose="05000000000000000000" pitchFamily="2" charset="2"/>
              <a:buChar char="ü"/>
            </a:pPr>
            <a:r>
              <a:rPr lang="en-IN" sz="1800" dirty="0">
                <a:effectLst/>
                <a:latin typeface="Arial" panose="020B0604020202020204" pitchFamily="34" charset="0"/>
                <a:ea typeface="Calibri" panose="020F0502020204030204" pitchFamily="34" charset="0"/>
                <a:cs typeface="Times New Roman" panose="02020603050405020304" pitchFamily="18" charset="0"/>
              </a:rPr>
              <a:t>Mainly they try to change their entire production and marketing strategy. </a:t>
            </a:r>
          </a:p>
          <a:p>
            <a:pPr>
              <a:spcBef>
                <a:spcPts val="1200"/>
              </a:spcBef>
              <a:spcAft>
                <a:spcPts val="1200"/>
              </a:spcAft>
              <a:buFont typeface="Wingdings" panose="05000000000000000000" pitchFamily="2" charset="2"/>
              <a:buChar char="ü"/>
            </a:pPr>
            <a:r>
              <a:rPr lang="en-IN" sz="1800" dirty="0">
                <a:effectLst/>
                <a:latin typeface="Arial" panose="020B0604020202020204" pitchFamily="34" charset="0"/>
                <a:ea typeface="Calibri" panose="020F0502020204030204" pitchFamily="34" charset="0"/>
                <a:cs typeface="Times New Roman" panose="02020603050405020304" pitchFamily="18" charset="0"/>
              </a:rPr>
              <a:t>New technology helps the customer to pay through electronic mode. There is no physical contact required. </a:t>
            </a:r>
            <a:endParaRPr lang="en-IN" dirty="0"/>
          </a:p>
        </p:txBody>
      </p:sp>
      <p:pic>
        <p:nvPicPr>
          <p:cNvPr id="8194" name="Picture 2" descr="Sustainability | Free Full-Text | Green Marketing as the Source of the  Competitive Advantage of the Business">
            <a:extLst>
              <a:ext uri="{FF2B5EF4-FFF2-40B4-BE49-F238E27FC236}">
                <a16:creationId xmlns:a16="http://schemas.microsoft.com/office/drawing/2014/main" id="{A1340EDD-2B48-49B1-A9CF-14BF8F7F22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4929" y="2809661"/>
            <a:ext cx="4489173" cy="2853204"/>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a:extLst>
              <a:ext uri="{FF2B5EF4-FFF2-40B4-BE49-F238E27FC236}">
                <a16:creationId xmlns:a16="http://schemas.microsoft.com/office/drawing/2014/main" id="{B8806A55-A6EB-4BBC-8898-8F748FB5E542}"/>
              </a:ext>
            </a:extLst>
          </p:cNvPr>
          <p:cNvSpPr/>
          <p:nvPr/>
        </p:nvSpPr>
        <p:spPr>
          <a:xfrm>
            <a:off x="2873829" y="3015343"/>
            <a:ext cx="1066800" cy="805543"/>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TextBox 6">
            <a:extLst>
              <a:ext uri="{FF2B5EF4-FFF2-40B4-BE49-F238E27FC236}">
                <a16:creationId xmlns:a16="http://schemas.microsoft.com/office/drawing/2014/main" id="{538A4D50-12C2-425C-9529-A31E37574207}"/>
              </a:ext>
            </a:extLst>
          </p:cNvPr>
          <p:cNvSpPr txBox="1"/>
          <p:nvPr/>
        </p:nvSpPr>
        <p:spPr>
          <a:xfrm>
            <a:off x="2466102" y="5729992"/>
            <a:ext cx="6096000" cy="456535"/>
          </a:xfrm>
          <a:prstGeom prst="rect">
            <a:avLst/>
          </a:prstGeom>
          <a:noFill/>
        </p:spPr>
        <p:txBody>
          <a:bodyPr wrap="square">
            <a:spAutoFit/>
          </a:bodyPr>
          <a:lstStyle/>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(Source: </a:t>
            </a:r>
            <a:r>
              <a:rPr lang="en-IN" sz="1800" dirty="0" err="1">
                <a:solidFill>
                  <a:srgbClr val="222222"/>
                </a:solidFill>
                <a:effectLst/>
                <a:latin typeface="Arial" panose="020B0604020202020204" pitchFamily="34" charset="0"/>
                <a:ea typeface="Calibri" panose="020F0502020204030204" pitchFamily="34" charset="0"/>
              </a:rPr>
              <a:t>Molnár</a:t>
            </a:r>
            <a:r>
              <a:rPr lang="en-IN" sz="1800" dirty="0">
                <a:solidFill>
                  <a:srgbClr val="222222"/>
                </a:solidFill>
                <a:effectLst/>
                <a:latin typeface="Arial" panose="020B0604020202020204" pitchFamily="34" charset="0"/>
                <a:ea typeface="Calibri" panose="020F0502020204030204" pitchFamily="34" charset="0"/>
              </a:rPr>
              <a:t> and </a:t>
            </a:r>
            <a:r>
              <a:rPr lang="en-IN" sz="1800" dirty="0" err="1">
                <a:solidFill>
                  <a:srgbClr val="222222"/>
                </a:solidFill>
                <a:effectLst/>
                <a:latin typeface="Arial" panose="020B0604020202020204" pitchFamily="34" charset="0"/>
                <a:ea typeface="Calibri" panose="020F0502020204030204" pitchFamily="34" charset="0"/>
              </a:rPr>
              <a:t>Kovács</a:t>
            </a:r>
            <a:r>
              <a:rPr lang="en-IN" dirty="0">
                <a:solidFill>
                  <a:srgbClr val="222222"/>
                </a:solidFill>
                <a:latin typeface="Arial" panose="020B0604020202020204" pitchFamily="34" charset="0"/>
                <a:ea typeface="Calibri" panose="020F0502020204030204" pitchFamily="34" charset="0"/>
              </a:rPr>
              <a:t>, 2</a:t>
            </a:r>
            <a:r>
              <a:rPr lang="en-IN" sz="1800" dirty="0">
                <a:solidFill>
                  <a:srgbClr val="222222"/>
                </a:solidFill>
                <a:effectLst/>
                <a:latin typeface="Arial" panose="020B0604020202020204" pitchFamily="34" charset="0"/>
                <a:ea typeface="Calibri" panose="020F0502020204030204" pitchFamily="34" charset="0"/>
              </a:rPr>
              <a:t>022</a:t>
            </a:r>
            <a:r>
              <a:rPr lang="en-IN" sz="1800" dirty="0">
                <a:effectLst/>
                <a:latin typeface="Arial" panose="020B060402020202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23221132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7AB83-CF92-42A0-8F70-21199DF08DA3}"/>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CSR strategy application </a:t>
            </a:r>
          </a:p>
        </p:txBody>
      </p:sp>
      <p:sp>
        <p:nvSpPr>
          <p:cNvPr id="3" name="Content Placeholder 2">
            <a:extLst>
              <a:ext uri="{FF2B5EF4-FFF2-40B4-BE49-F238E27FC236}">
                <a16:creationId xmlns:a16="http://schemas.microsoft.com/office/drawing/2014/main" id="{F01345E9-C6B7-4A06-934B-FE0697EA15D5}"/>
              </a:ext>
            </a:extLst>
          </p:cNvPr>
          <p:cNvSpPr>
            <a:spLocks noGrp="1"/>
          </p:cNvSpPr>
          <p:nvPr>
            <p:ph idx="1"/>
          </p:nvPr>
        </p:nvSpPr>
        <p:spPr>
          <a:xfrm>
            <a:off x="1295401" y="2556932"/>
            <a:ext cx="5875420" cy="3318936"/>
          </a:xfrm>
        </p:spPr>
        <p:txBody>
          <a:bodyPr>
            <a:normAutofit lnSpcReduction="10000"/>
          </a:bodyPr>
          <a:lstStyle/>
          <a:p>
            <a:pPr marL="342900" lvl="0" indent="-342900" algn="just">
              <a:lnSpc>
                <a:spcPct val="120000"/>
              </a:lnSpc>
              <a:spcBef>
                <a:spcPts val="1200"/>
              </a:spcBef>
              <a:spcAft>
                <a:spcPts val="1200"/>
              </a:spcAft>
              <a:buFont typeface="Symbol" panose="05050102010706020507" pitchFamily="18" charset="2"/>
              <a:buChar char=""/>
            </a:pPr>
            <a:r>
              <a:rPr lang="en-US" sz="1800" dirty="0">
                <a:latin typeface="Arial" panose="020B0604020202020204" pitchFamily="34" charset="0"/>
                <a:ea typeface="Calibri" panose="020F0502020204030204" pitchFamily="34" charset="0"/>
                <a:cs typeface="Arial" panose="020B0604020202020204" pitchFamily="34" charset="0"/>
              </a:rPr>
              <a:t>According to Aldi (2023), they have been carbon neutral since 1</a:t>
            </a:r>
            <a:r>
              <a:rPr lang="en-US" sz="1800" baseline="30000" dirty="0">
                <a:latin typeface="Arial" panose="020B0604020202020204" pitchFamily="34" charset="0"/>
                <a:ea typeface="Calibri" panose="020F0502020204030204" pitchFamily="34" charset="0"/>
                <a:cs typeface="Arial" panose="020B0604020202020204" pitchFamily="34" charset="0"/>
              </a:rPr>
              <a:t>st</a:t>
            </a:r>
            <a:r>
              <a:rPr lang="en-US" sz="1800" dirty="0">
                <a:latin typeface="Arial" panose="020B0604020202020204" pitchFamily="34" charset="0"/>
                <a:ea typeface="Calibri" panose="020F0502020204030204" pitchFamily="34" charset="0"/>
                <a:cs typeface="Arial" panose="020B0604020202020204" pitchFamily="34" charset="0"/>
              </a:rPr>
              <a:t> January, 2019.</a:t>
            </a:r>
          </a:p>
          <a:p>
            <a:pPr marL="342900" lvl="0" indent="-342900" algn="just">
              <a:lnSpc>
                <a:spcPct val="120000"/>
              </a:lnSpc>
              <a:spcBef>
                <a:spcPts val="1200"/>
              </a:spcBef>
              <a:spcAft>
                <a:spcPts val="1200"/>
              </a:spcAft>
              <a:buFont typeface="Symbol" panose="05050102010706020507" pitchFamily="18" charset="2"/>
              <a:buChar char=""/>
            </a:pPr>
            <a:r>
              <a:rPr lang="en-US" sz="1800" dirty="0">
                <a:latin typeface="Arial" panose="020B0604020202020204" pitchFamily="34" charset="0"/>
                <a:ea typeface="Calibri" panose="020F0502020204030204" pitchFamily="34" charset="0"/>
                <a:cs typeface="Arial" panose="020B0604020202020204" pitchFamily="34" charset="0"/>
              </a:rPr>
              <a:t>They generate most of their electricity using renewable resources (Aldi, 2023).</a:t>
            </a:r>
          </a:p>
          <a:p>
            <a:pPr marL="342900" marR="0" lvl="0" indent="-342900" algn="just">
              <a:lnSpc>
                <a:spcPct val="120000"/>
              </a:lnSpc>
              <a:spcBef>
                <a:spcPts val="1200"/>
              </a:spcBef>
              <a:spcAft>
                <a:spcPts val="1200"/>
              </a:spcAft>
              <a:buFont typeface="Symbol" panose="05050102010706020507" pitchFamily="18" charset="2"/>
              <a:buChar char=""/>
            </a:pPr>
            <a:r>
              <a:rPr lang="en-US" sz="1800" dirty="0">
                <a:latin typeface="Arial" panose="020B0604020202020204" pitchFamily="34" charset="0"/>
                <a:ea typeface="Calibri" panose="020F0502020204030204" pitchFamily="34" charset="0"/>
                <a:cs typeface="Arial" panose="020B0604020202020204" pitchFamily="34" charset="0"/>
              </a:rPr>
              <a:t>As per Corporate Aldi (2023) they are heavily funding nonprofits which work towards the improvement of youth well-being and increase access to nutritious food and drinks.</a:t>
            </a:r>
          </a:p>
          <a:p>
            <a:endParaRPr lang="en-IN" dirty="0"/>
          </a:p>
        </p:txBody>
      </p:sp>
      <p:pic>
        <p:nvPicPr>
          <p:cNvPr id="4" name="Picture 3">
            <a:extLst>
              <a:ext uri="{FF2B5EF4-FFF2-40B4-BE49-F238E27FC236}">
                <a16:creationId xmlns:a16="http://schemas.microsoft.com/office/drawing/2014/main" id="{F4E912C6-51CA-4D08-AAAA-15396B18C4DF}"/>
              </a:ext>
            </a:extLst>
          </p:cNvPr>
          <p:cNvPicPr>
            <a:picLocks noChangeAspect="1"/>
          </p:cNvPicPr>
          <p:nvPr/>
        </p:nvPicPr>
        <p:blipFill rotWithShape="1">
          <a:blip r:embed="rId3"/>
          <a:srcRect l="11898" t="39741" r="51128" b="8195"/>
          <a:stretch/>
        </p:blipFill>
        <p:spPr>
          <a:xfrm>
            <a:off x="7644060" y="2719018"/>
            <a:ext cx="3252538" cy="2707223"/>
          </a:xfrm>
          <a:prstGeom prst="rect">
            <a:avLst/>
          </a:prstGeom>
        </p:spPr>
      </p:pic>
      <p:sp>
        <p:nvSpPr>
          <p:cNvPr id="6" name="TextBox 5">
            <a:extLst>
              <a:ext uri="{FF2B5EF4-FFF2-40B4-BE49-F238E27FC236}">
                <a16:creationId xmlns:a16="http://schemas.microsoft.com/office/drawing/2014/main" id="{1A9C8506-C21A-4870-9CBF-2BC1E1805D75}"/>
              </a:ext>
            </a:extLst>
          </p:cNvPr>
          <p:cNvSpPr txBox="1"/>
          <p:nvPr/>
        </p:nvSpPr>
        <p:spPr>
          <a:xfrm>
            <a:off x="6319443" y="5777469"/>
            <a:ext cx="6096000" cy="369332"/>
          </a:xfrm>
          <a:prstGeom prst="rect">
            <a:avLst/>
          </a:prstGeom>
          <a:noFill/>
        </p:spPr>
        <p:txBody>
          <a:bodyPr wrap="square">
            <a:spAutoFit/>
          </a:bodyPr>
          <a:lstStyle/>
          <a:p>
            <a:pPr algn="ctr"/>
            <a:r>
              <a:rPr lang="en-US" dirty="0">
                <a:latin typeface="Times New Roman" panose="02020603050405020304" pitchFamily="18" charset="0"/>
                <a:cs typeface="Times New Roman" panose="02020603050405020304" pitchFamily="18" charset="0"/>
              </a:rPr>
              <a:t>(Source:  Aldi, 2023)</a:t>
            </a:r>
          </a:p>
        </p:txBody>
      </p:sp>
    </p:spTree>
    <p:extLst>
      <p:ext uri="{BB962C8B-B14F-4D97-AF65-F5344CB8AC3E}">
        <p14:creationId xmlns:p14="http://schemas.microsoft.com/office/powerpoint/2010/main" val="10674359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A937F-4224-44B2-96E9-306B8238B2D7}"/>
              </a:ext>
            </a:extLst>
          </p:cNvPr>
          <p:cNvSpPr>
            <a:spLocks noGrp="1"/>
          </p:cNvSpPr>
          <p:nvPr>
            <p:ph type="title"/>
          </p:nvPr>
        </p:nvSpPr>
        <p:spPr/>
        <p:txBody>
          <a:bodyPr/>
          <a:lstStyle/>
          <a:p>
            <a:pPr algn="l"/>
            <a:r>
              <a:rPr lang="en-IN" b="1" dirty="0">
                <a:latin typeface="Arial" panose="020B0604020202020204" pitchFamily="34" charset="0"/>
                <a:cs typeface="Arial" panose="020B0604020202020204" pitchFamily="34" charset="0"/>
              </a:rPr>
              <a:t>Conti.</a:t>
            </a:r>
          </a:p>
        </p:txBody>
      </p:sp>
      <p:sp>
        <p:nvSpPr>
          <p:cNvPr id="3" name="Content Placeholder 2">
            <a:extLst>
              <a:ext uri="{FF2B5EF4-FFF2-40B4-BE49-F238E27FC236}">
                <a16:creationId xmlns:a16="http://schemas.microsoft.com/office/drawing/2014/main" id="{1FEE9D84-8BD4-449B-8994-E9F11A0777FD}"/>
              </a:ext>
            </a:extLst>
          </p:cNvPr>
          <p:cNvSpPr>
            <a:spLocks noGrp="1"/>
          </p:cNvSpPr>
          <p:nvPr>
            <p:ph idx="1"/>
          </p:nvPr>
        </p:nvSpPr>
        <p:spPr>
          <a:xfrm>
            <a:off x="1295402" y="2556932"/>
            <a:ext cx="5529942" cy="3318936"/>
          </a:xfrm>
        </p:spPr>
        <p:txBody>
          <a:bodyPr>
            <a:normAutofit fontScale="85000" lnSpcReduction="10000"/>
          </a:bodyPr>
          <a:lstStyle/>
          <a:p>
            <a:pPr marL="342900" marR="0" lvl="0" indent="-342900" algn="just">
              <a:lnSpc>
                <a:spcPct val="110000"/>
              </a:lnSpc>
              <a:spcBef>
                <a:spcPts val="1200"/>
              </a:spcBef>
              <a:spcAft>
                <a:spcPts val="1200"/>
              </a:spcAft>
              <a:buFont typeface="Symbol" panose="05050102010706020507" pitchFamily="18" charset="2"/>
              <a:buChar char=""/>
            </a:pPr>
            <a:r>
              <a:rPr lang="en-US" sz="2200" dirty="0">
                <a:latin typeface="Arial" panose="020B0604020202020204" pitchFamily="34" charset="0"/>
                <a:ea typeface="Calibri" panose="020F0502020204030204" pitchFamily="34" charset="0"/>
                <a:cs typeface="Arial" panose="020B0604020202020204" pitchFamily="34" charset="0"/>
              </a:rPr>
              <a:t>Aldi is extremely aware of the negative impacts of plastic. They are committed to reducing plastic by 50 percent by 2025 (Aldi, 2023).</a:t>
            </a:r>
          </a:p>
          <a:p>
            <a:pPr marL="342900" marR="0" lvl="0" indent="-342900" algn="just">
              <a:lnSpc>
                <a:spcPct val="110000"/>
              </a:lnSpc>
              <a:spcBef>
                <a:spcPts val="1200"/>
              </a:spcBef>
              <a:spcAft>
                <a:spcPts val="1200"/>
              </a:spcAft>
              <a:buFont typeface="Symbol" panose="05050102010706020507" pitchFamily="18" charset="2"/>
              <a:buChar char=""/>
            </a:pPr>
            <a:r>
              <a:rPr lang="en-US" sz="2200" dirty="0">
                <a:latin typeface="Arial" panose="020B0604020202020204" pitchFamily="34" charset="0"/>
                <a:ea typeface="Calibri" panose="020F0502020204030204" pitchFamily="34" charset="0"/>
                <a:cs typeface="Arial" panose="020B0604020202020204" pitchFamily="34" charset="0"/>
              </a:rPr>
              <a:t>As per Editor (2023), Aldi Australia has been named the Green Supermarket of the Year. </a:t>
            </a:r>
          </a:p>
          <a:p>
            <a:pPr marL="342900" marR="0" lvl="0" indent="-342900" algn="just">
              <a:lnSpc>
                <a:spcPct val="110000"/>
              </a:lnSpc>
              <a:spcBef>
                <a:spcPts val="1200"/>
              </a:spcBef>
              <a:spcAft>
                <a:spcPts val="1200"/>
              </a:spcAft>
              <a:buFont typeface="Symbol" panose="05050102010706020507" pitchFamily="18" charset="2"/>
              <a:buChar char=""/>
            </a:pPr>
            <a:r>
              <a:rPr lang="en-US" sz="2200" dirty="0">
                <a:latin typeface="Arial" panose="020B0604020202020204" pitchFamily="34" charset="0"/>
                <a:ea typeface="Calibri" panose="020F0502020204030204" pitchFamily="34" charset="0"/>
                <a:cs typeface="Arial" panose="020B0604020202020204" pitchFamily="34" charset="0"/>
              </a:rPr>
              <a:t>Aldi has also achieved 58 percent ESG ranking among more than 30000 companies.</a:t>
            </a:r>
          </a:p>
          <a:p>
            <a:endParaRPr lang="en-IN" dirty="0"/>
          </a:p>
        </p:txBody>
      </p:sp>
      <p:pic>
        <p:nvPicPr>
          <p:cNvPr id="4" name="Picture 3">
            <a:extLst>
              <a:ext uri="{FF2B5EF4-FFF2-40B4-BE49-F238E27FC236}">
                <a16:creationId xmlns:a16="http://schemas.microsoft.com/office/drawing/2014/main" id="{815610D1-EFFF-429E-8BFF-8A9188655218}"/>
              </a:ext>
            </a:extLst>
          </p:cNvPr>
          <p:cNvPicPr>
            <a:picLocks noChangeAspect="1"/>
          </p:cNvPicPr>
          <p:nvPr/>
        </p:nvPicPr>
        <p:blipFill>
          <a:blip r:embed="rId3"/>
          <a:stretch>
            <a:fillRect/>
          </a:stretch>
        </p:blipFill>
        <p:spPr>
          <a:xfrm>
            <a:off x="7389613" y="2606146"/>
            <a:ext cx="3300158" cy="2949575"/>
          </a:xfrm>
          <a:prstGeom prst="rect">
            <a:avLst/>
          </a:prstGeom>
        </p:spPr>
      </p:pic>
      <p:sp>
        <p:nvSpPr>
          <p:cNvPr id="6" name="TextBox 5">
            <a:extLst>
              <a:ext uri="{FF2B5EF4-FFF2-40B4-BE49-F238E27FC236}">
                <a16:creationId xmlns:a16="http://schemas.microsoft.com/office/drawing/2014/main" id="{0824B878-CBFD-4326-BCF5-045683DF06B2}"/>
              </a:ext>
            </a:extLst>
          </p:cNvPr>
          <p:cNvSpPr txBox="1"/>
          <p:nvPr/>
        </p:nvSpPr>
        <p:spPr>
          <a:xfrm>
            <a:off x="6298817" y="5675813"/>
            <a:ext cx="6096000" cy="246221"/>
          </a:xfrm>
          <a:prstGeom prst="rect">
            <a:avLst/>
          </a:prstGeom>
          <a:noFill/>
        </p:spPr>
        <p:txBody>
          <a:bodyPr wrap="square">
            <a:spAutoFit/>
          </a:bodyPr>
          <a:lstStyle/>
          <a:p>
            <a:pPr algn="ctr"/>
            <a:r>
              <a:rPr lang="en-US" sz="1000" dirty="0">
                <a:latin typeface="Arial" panose="020B0604020202020204" pitchFamily="34" charset="0"/>
                <a:cs typeface="Arial" panose="020B0604020202020204" pitchFamily="34" charset="0"/>
              </a:rPr>
              <a:t>(Source: Aldi, 2023)</a:t>
            </a:r>
          </a:p>
        </p:txBody>
      </p:sp>
    </p:spTree>
    <p:extLst>
      <p:ext uri="{BB962C8B-B14F-4D97-AF65-F5344CB8AC3E}">
        <p14:creationId xmlns:p14="http://schemas.microsoft.com/office/powerpoint/2010/main" val="1819565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628DE-EEA3-4F46-848F-1FD926942855}"/>
              </a:ext>
            </a:extLst>
          </p:cNvPr>
          <p:cNvSpPr>
            <a:spLocks noGrp="1"/>
          </p:cNvSpPr>
          <p:nvPr>
            <p:ph type="title"/>
          </p:nvPr>
        </p:nvSpPr>
        <p:spPr/>
        <p:txBody>
          <a:bodyPr/>
          <a:lstStyle/>
          <a:p>
            <a:r>
              <a:rPr lang="en-US" b="1" kern="0" dirty="0">
                <a:latin typeface="Arial" panose="020B0604020202020204" pitchFamily="34" charset="0"/>
                <a:ea typeface="Times New Roman" panose="02020603050405020304" pitchFamily="18" charset="0"/>
                <a:cs typeface="Arial" panose="020B0604020202020204" pitchFamily="34" charset="0"/>
              </a:rPr>
              <a:t>Recommendations</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CCF4901-07B6-4EAF-B3CF-D28FD2FF4462}"/>
              </a:ext>
            </a:extLst>
          </p:cNvPr>
          <p:cNvSpPr>
            <a:spLocks noGrp="1"/>
          </p:cNvSpPr>
          <p:nvPr>
            <p:ph idx="1"/>
          </p:nvPr>
        </p:nvSpPr>
        <p:spPr>
          <a:xfrm>
            <a:off x="1295402" y="2556932"/>
            <a:ext cx="4985656" cy="3121973"/>
          </a:xfrm>
        </p:spPr>
        <p:txBody>
          <a:bodyPr>
            <a:normAutofit fontScale="62500" lnSpcReduction="20000"/>
          </a:bodyPr>
          <a:lstStyle/>
          <a:p>
            <a:pPr marL="342900" marR="0" lvl="0" indent="-342900" algn="just">
              <a:lnSpc>
                <a:spcPct val="120000"/>
              </a:lnSpc>
              <a:spcBef>
                <a:spcPts val="1200"/>
              </a:spcBef>
              <a:spcAft>
                <a:spcPts val="1200"/>
              </a:spcAft>
              <a:buFont typeface="Symbol" panose="05050102010706020507" pitchFamily="18" charset="2"/>
              <a:buChar char=""/>
            </a:pPr>
            <a:r>
              <a:rPr lang="en-US" dirty="0">
                <a:latin typeface="Arial" panose="020B0604020202020204" pitchFamily="34" charset="0"/>
                <a:ea typeface="Calibri" panose="020F0502020204030204" pitchFamily="34" charset="0"/>
                <a:cs typeface="Arial" panose="020B0604020202020204" pitchFamily="34" charset="0"/>
              </a:rPr>
              <a:t>As per Retail Week (2022), Aldi has been known to incorporate low grade technology to reduce costs. </a:t>
            </a:r>
          </a:p>
          <a:p>
            <a:pPr marL="342900" marR="0" lvl="0" indent="-342900" algn="just">
              <a:lnSpc>
                <a:spcPct val="120000"/>
              </a:lnSpc>
              <a:spcBef>
                <a:spcPts val="1200"/>
              </a:spcBef>
              <a:spcAft>
                <a:spcPts val="1200"/>
              </a:spcAft>
              <a:buFont typeface="Symbol" panose="05050102010706020507" pitchFamily="18" charset="2"/>
              <a:buChar char=""/>
            </a:pPr>
            <a:r>
              <a:rPr lang="en-US" dirty="0">
                <a:latin typeface="Arial" panose="020B0604020202020204" pitchFamily="34" charset="0"/>
                <a:ea typeface="Calibri" panose="020F0502020204030204" pitchFamily="34" charset="0"/>
                <a:cs typeface="Arial" panose="020B0604020202020204" pitchFamily="34" charset="0"/>
              </a:rPr>
              <a:t>They need to change this scenario because after the pandemic scenario, digitalization is absolutely necessary. </a:t>
            </a:r>
          </a:p>
          <a:p>
            <a:pPr marL="342900" marR="0" lvl="0" indent="-342900" algn="just">
              <a:lnSpc>
                <a:spcPct val="120000"/>
              </a:lnSpc>
              <a:spcBef>
                <a:spcPts val="1200"/>
              </a:spcBef>
              <a:spcAft>
                <a:spcPts val="1200"/>
              </a:spcAft>
              <a:buFont typeface="Symbol" panose="05050102010706020507" pitchFamily="18" charset="2"/>
              <a:buChar char=""/>
            </a:pPr>
            <a:r>
              <a:rPr lang="en-US" dirty="0">
                <a:latin typeface="Arial" panose="020B0604020202020204" pitchFamily="34" charset="0"/>
                <a:ea typeface="Calibri" panose="020F0502020204030204" pitchFamily="34" charset="0"/>
                <a:cs typeface="Arial" panose="020B0604020202020204" pitchFamily="34" charset="0"/>
              </a:rPr>
              <a:t>The organizations in the retail industry are extremely competitive and they are well equipped with technology improving their brand awareness. </a:t>
            </a:r>
          </a:p>
          <a:p>
            <a:endParaRPr lang="en-IN" dirty="0"/>
          </a:p>
        </p:txBody>
      </p:sp>
      <p:pic>
        <p:nvPicPr>
          <p:cNvPr id="10242" name="Picture 2" descr="Green Marketing Is Hot (Again). – ChartLocal">
            <a:extLst>
              <a:ext uri="{FF2B5EF4-FFF2-40B4-BE49-F238E27FC236}">
                <a16:creationId xmlns:a16="http://schemas.microsoft.com/office/drawing/2014/main" id="{9069F57E-1AFC-4F9F-9BC8-0A478CEDB8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3841" y="2556932"/>
            <a:ext cx="4352757" cy="326456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53B1A0D-A9E3-4671-93E4-65BCA2F9105F}"/>
              </a:ext>
            </a:extLst>
          </p:cNvPr>
          <p:cNvSpPr txBox="1"/>
          <p:nvPr/>
        </p:nvSpPr>
        <p:spPr>
          <a:xfrm>
            <a:off x="7151914" y="5821500"/>
            <a:ext cx="6096000" cy="456535"/>
          </a:xfrm>
          <a:prstGeom prst="rect">
            <a:avLst/>
          </a:prstGeom>
          <a:noFill/>
        </p:spPr>
        <p:txBody>
          <a:bodyPr wrap="square">
            <a:spAutoFit/>
          </a:bodyPr>
          <a:lstStyle/>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(Source: </a:t>
            </a:r>
            <a:r>
              <a:rPr lang="en-IN" sz="1800" dirty="0" err="1">
                <a:solidFill>
                  <a:srgbClr val="222222"/>
                </a:solidFill>
                <a:effectLst/>
                <a:latin typeface="Arial" panose="020B0604020202020204" pitchFamily="34" charset="0"/>
                <a:ea typeface="Calibri" panose="020F0502020204030204" pitchFamily="34" charset="0"/>
              </a:rPr>
              <a:t>Molnár</a:t>
            </a:r>
            <a:r>
              <a:rPr lang="en-IN" sz="1800" dirty="0">
                <a:solidFill>
                  <a:srgbClr val="222222"/>
                </a:solidFill>
                <a:effectLst/>
                <a:latin typeface="Arial" panose="020B0604020202020204" pitchFamily="34" charset="0"/>
                <a:ea typeface="Calibri" panose="020F0502020204030204" pitchFamily="34" charset="0"/>
              </a:rPr>
              <a:t> and </a:t>
            </a:r>
            <a:r>
              <a:rPr lang="en-IN" sz="1800" dirty="0" err="1">
                <a:solidFill>
                  <a:srgbClr val="222222"/>
                </a:solidFill>
                <a:effectLst/>
                <a:latin typeface="Arial" panose="020B0604020202020204" pitchFamily="34" charset="0"/>
                <a:ea typeface="Calibri" panose="020F0502020204030204" pitchFamily="34" charset="0"/>
              </a:rPr>
              <a:t>Kovács</a:t>
            </a:r>
            <a:r>
              <a:rPr lang="en-IN" dirty="0">
                <a:solidFill>
                  <a:srgbClr val="222222"/>
                </a:solidFill>
                <a:latin typeface="Arial" panose="020B0604020202020204" pitchFamily="34" charset="0"/>
                <a:ea typeface="Calibri" panose="020F0502020204030204" pitchFamily="34" charset="0"/>
              </a:rPr>
              <a:t>, </a:t>
            </a:r>
            <a:r>
              <a:rPr lang="en-IN" sz="1800" dirty="0">
                <a:solidFill>
                  <a:srgbClr val="222222"/>
                </a:solidFill>
                <a:effectLst/>
                <a:latin typeface="Arial" panose="020B0604020202020204" pitchFamily="34" charset="0"/>
                <a:ea typeface="Calibri" panose="020F0502020204030204" pitchFamily="34" charset="0"/>
              </a:rPr>
              <a:t>2022</a:t>
            </a:r>
            <a:r>
              <a:rPr lang="en-IN" sz="1800" dirty="0">
                <a:effectLst/>
                <a:latin typeface="Arial" panose="020B060402020202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32884813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8283C-01F1-40D3-937D-6C8687F08EB7}"/>
              </a:ext>
            </a:extLst>
          </p:cNvPr>
          <p:cNvSpPr>
            <a:spLocks noGrp="1"/>
          </p:cNvSpPr>
          <p:nvPr>
            <p:ph type="title"/>
          </p:nvPr>
        </p:nvSpPr>
        <p:spPr/>
        <p:txBody>
          <a:bodyPr>
            <a:normAutofit fontScale="90000"/>
          </a:bodyPr>
          <a:lstStyle/>
          <a:p>
            <a:r>
              <a:rPr lang="en-IN" sz="4800" b="1" dirty="0">
                <a:effectLst/>
                <a:latin typeface="Arial" panose="020B0604020202020204" pitchFamily="34" charset="0"/>
                <a:ea typeface="Calibri" panose="020F0502020204030204" pitchFamily="34" charset="0"/>
                <a:cs typeface="Times New Roman" panose="02020603050405020304" pitchFamily="18" charset="0"/>
              </a:rPr>
              <a:t>Conclusion </a:t>
            </a:r>
            <a:br>
              <a:rPr lang="en-IN" sz="1800" dirty="0">
                <a:effectLst/>
                <a:latin typeface="Arial" panose="020B0604020202020204" pitchFamily="34" charset="0"/>
                <a:ea typeface="Calibri" panose="020F0502020204030204" pitchFamily="34"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DC1BE6AE-D262-4B5A-9BAD-B828CAA2218A}"/>
              </a:ext>
            </a:extLst>
          </p:cNvPr>
          <p:cNvSpPr>
            <a:spLocks noGrp="1"/>
          </p:cNvSpPr>
          <p:nvPr>
            <p:ph idx="1"/>
          </p:nvPr>
        </p:nvSpPr>
        <p:spPr>
          <a:xfrm>
            <a:off x="1774373" y="3112104"/>
            <a:ext cx="4669970" cy="3318936"/>
          </a:xfrm>
        </p:spPr>
        <p:txBody>
          <a:bodyPr/>
          <a:lstStyle/>
          <a:p>
            <a:pPr algn="just">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Aldi's legitimate and authentic green marketing strategy helps them move their business in a good way. </a:t>
            </a:r>
          </a:p>
          <a:p>
            <a:pPr algn="just">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It is expected that if the firm can follow the mentioned recommendation, it will help reduce challenges and gain competitive advantages. </a:t>
            </a:r>
            <a:endParaRPr lang="en-IN" dirty="0"/>
          </a:p>
        </p:txBody>
      </p:sp>
      <p:pic>
        <p:nvPicPr>
          <p:cNvPr id="9218" name="Picture 2" descr="Green marketing and greenwashing ...and a thin line between (II) - ECOnomia">
            <a:extLst>
              <a:ext uri="{FF2B5EF4-FFF2-40B4-BE49-F238E27FC236}">
                <a16:creationId xmlns:a16="http://schemas.microsoft.com/office/drawing/2014/main" id="{99ABE81A-EF70-4C2D-9D95-EC07DB3011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343" y="2739741"/>
            <a:ext cx="4290833" cy="331893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F9A0C49-B9A1-4E17-8BB3-460E50EB15B2}"/>
              </a:ext>
            </a:extLst>
          </p:cNvPr>
          <p:cNvSpPr txBox="1"/>
          <p:nvPr/>
        </p:nvSpPr>
        <p:spPr>
          <a:xfrm>
            <a:off x="7282543" y="5788323"/>
            <a:ext cx="6096000" cy="456535"/>
          </a:xfrm>
          <a:prstGeom prst="rect">
            <a:avLst/>
          </a:prstGeom>
          <a:noFill/>
        </p:spPr>
        <p:txBody>
          <a:bodyPr wrap="square">
            <a:spAutoFit/>
          </a:bodyPr>
          <a:lstStyle/>
          <a:p>
            <a:pPr algn="just">
              <a:lnSpc>
                <a:spcPct val="150000"/>
              </a:lnSpc>
              <a:spcBef>
                <a:spcPts val="1200"/>
              </a:spcBef>
              <a:spcAft>
                <a:spcPts val="12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(Source: </a:t>
            </a:r>
            <a:r>
              <a:rPr lang="en-IN" sz="1800" dirty="0" err="1">
                <a:solidFill>
                  <a:srgbClr val="222222"/>
                </a:solidFill>
                <a:effectLst/>
                <a:latin typeface="Arial" panose="020B0604020202020204" pitchFamily="34" charset="0"/>
                <a:ea typeface="Calibri" panose="020F0502020204030204" pitchFamily="34" charset="0"/>
              </a:rPr>
              <a:t>Molnár</a:t>
            </a:r>
            <a:r>
              <a:rPr lang="en-IN" sz="1800" dirty="0">
                <a:solidFill>
                  <a:srgbClr val="222222"/>
                </a:solidFill>
                <a:effectLst/>
                <a:latin typeface="Arial" panose="020B0604020202020204" pitchFamily="34" charset="0"/>
                <a:ea typeface="Calibri" panose="020F0502020204030204" pitchFamily="34" charset="0"/>
              </a:rPr>
              <a:t> and </a:t>
            </a:r>
            <a:r>
              <a:rPr lang="en-IN" sz="1800" dirty="0" err="1">
                <a:solidFill>
                  <a:srgbClr val="222222"/>
                </a:solidFill>
                <a:effectLst/>
                <a:latin typeface="Arial" panose="020B0604020202020204" pitchFamily="34" charset="0"/>
                <a:ea typeface="Calibri" panose="020F0502020204030204" pitchFamily="34" charset="0"/>
              </a:rPr>
              <a:t>Kovács</a:t>
            </a:r>
            <a:r>
              <a:rPr lang="en-IN" dirty="0">
                <a:solidFill>
                  <a:srgbClr val="222222"/>
                </a:solidFill>
                <a:latin typeface="Arial" panose="020B0604020202020204" pitchFamily="34" charset="0"/>
                <a:ea typeface="Calibri" panose="020F0502020204030204" pitchFamily="34" charset="0"/>
              </a:rPr>
              <a:t>, </a:t>
            </a:r>
            <a:r>
              <a:rPr lang="en-IN" sz="1800" dirty="0">
                <a:solidFill>
                  <a:srgbClr val="222222"/>
                </a:solidFill>
                <a:effectLst/>
                <a:latin typeface="Arial" panose="020B0604020202020204" pitchFamily="34" charset="0"/>
                <a:ea typeface="Calibri" panose="020F0502020204030204" pitchFamily="34" charset="0"/>
              </a:rPr>
              <a:t>2022</a:t>
            </a:r>
            <a:r>
              <a:rPr lang="en-IN" sz="1800" dirty="0">
                <a:effectLst/>
                <a:latin typeface="Arial" panose="020B060402020202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3909168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3E457-E7A6-4D24-8D5D-08ADEC22953E}"/>
              </a:ext>
            </a:extLst>
          </p:cNvPr>
          <p:cNvSpPr>
            <a:spLocks noGrp="1"/>
          </p:cNvSpPr>
          <p:nvPr>
            <p:ph type="title"/>
          </p:nvPr>
        </p:nvSpPr>
        <p:spPr>
          <a:xfrm>
            <a:off x="1295401" y="982132"/>
            <a:ext cx="9601196" cy="1303867"/>
          </a:xfrm>
        </p:spPr>
        <p:txBody>
          <a:bodyPr>
            <a:noAutofit/>
          </a:bodyPr>
          <a:lstStyle/>
          <a:p>
            <a:r>
              <a:rPr lang="en-IN" sz="4800" b="1" kern="0" dirty="0">
                <a:effectLst/>
                <a:latin typeface="Arial" panose="020B0604020202020204" pitchFamily="34" charset="0"/>
                <a:ea typeface="Times New Roman" panose="02020603050405020304" pitchFamily="18" charset="0"/>
                <a:cs typeface="Times New Roman" panose="02020603050405020304" pitchFamily="18" charset="0"/>
              </a:rPr>
              <a:t>Reference list </a:t>
            </a:r>
            <a:br>
              <a:rPr lang="en-IN" sz="4800" b="1" kern="0" dirty="0">
                <a:effectLst/>
                <a:latin typeface="Arial" panose="020B0604020202020204" pitchFamily="34" charset="0"/>
                <a:ea typeface="Times New Roman" panose="02020603050405020304" pitchFamily="18" charset="0"/>
                <a:cs typeface="Times New Roman" panose="02020603050405020304" pitchFamily="18" charset="0"/>
              </a:rPr>
            </a:br>
            <a:endParaRPr lang="en-IN" sz="4800" dirty="0"/>
          </a:p>
        </p:txBody>
      </p:sp>
      <p:sp>
        <p:nvSpPr>
          <p:cNvPr id="3" name="Content Placeholder 2">
            <a:extLst>
              <a:ext uri="{FF2B5EF4-FFF2-40B4-BE49-F238E27FC236}">
                <a16:creationId xmlns:a16="http://schemas.microsoft.com/office/drawing/2014/main" id="{6F084039-B172-4DBC-8925-494DD57EDAC6}"/>
              </a:ext>
            </a:extLst>
          </p:cNvPr>
          <p:cNvSpPr>
            <a:spLocks noGrp="1"/>
          </p:cNvSpPr>
          <p:nvPr>
            <p:ph idx="1"/>
          </p:nvPr>
        </p:nvSpPr>
        <p:spPr>
          <a:xfrm>
            <a:off x="1295401" y="2556931"/>
            <a:ext cx="9601196" cy="3789439"/>
          </a:xfrm>
        </p:spPr>
        <p:txBody>
          <a:bodyPr>
            <a:normAutofit fontScale="62500" lnSpcReduction="20000"/>
          </a:bodyPr>
          <a:lstStyle/>
          <a:p>
            <a:pPr algn="just">
              <a:lnSpc>
                <a:spcPct val="120000"/>
              </a:lnSpc>
              <a:spcBef>
                <a:spcPts val="0"/>
              </a:spcBef>
              <a:spcAft>
                <a:spcPts val="0"/>
              </a:spcAft>
            </a:pPr>
            <a:r>
              <a:rPr lang="en-IN"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Ajibola</a:t>
            </a: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E.B., (2022). </a:t>
            </a:r>
            <a:r>
              <a:rPr lang="en-IN" sz="1800" i="1" dirty="0">
                <a:effectLst/>
                <a:latin typeface="Arial" panose="020B0604020202020204" pitchFamily="34" charset="0"/>
                <a:ea typeface="Calibri" panose="020F0502020204030204" pitchFamily="34" charset="0"/>
                <a:cs typeface="Times New Roman" panose="02020603050405020304" pitchFamily="18" charset="0"/>
              </a:rPr>
              <a:t>An investigation into talent management in the Irish retail sector: a case of Tesco, Aldi and Super </a:t>
            </a:r>
            <a:r>
              <a:rPr lang="en-IN" sz="1800" i="1" dirty="0" err="1">
                <a:effectLst/>
                <a:latin typeface="Arial" panose="020B0604020202020204" pitchFamily="34" charset="0"/>
                <a:ea typeface="Calibri" panose="020F0502020204030204" pitchFamily="34" charset="0"/>
                <a:cs typeface="Times New Roman" panose="02020603050405020304" pitchFamily="18" charset="0"/>
              </a:rPr>
              <a:t>Valu</a:t>
            </a:r>
            <a:r>
              <a:rPr lang="en-IN" sz="1800" dirty="0">
                <a:effectLst/>
                <a:latin typeface="Arial" panose="020B0604020202020204" pitchFamily="34" charset="0"/>
                <a:ea typeface="Calibri" panose="020F0502020204030204" pitchFamily="34" charset="0"/>
                <a:cs typeface="Times New Roman" panose="02020603050405020304" pitchFamily="18" charset="0"/>
              </a:rPr>
              <a:t> (Doctoral dissertation, Dublin, National College of Ireland). </a:t>
            </a:r>
            <a:r>
              <a:rPr lang="en-IN" sz="18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2"/>
              </a:rPr>
              <a:t>Https://norma.ncirl.ie/5851/1/estherbolanleajibola.pdf</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2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Aldi (2023)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Corporate responsibility - </a:t>
            </a:r>
            <a:r>
              <a:rPr lang="en-US"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aldi</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UK</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US" sz="18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3"/>
              </a:rPr>
              <a:t>https://www.aldi.co.uk/corporate-responsibility</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10 July 2023).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20000"/>
              </a:lnSpc>
              <a:spcBef>
                <a:spcPts val="0"/>
              </a:spcBef>
              <a:spcAft>
                <a:spcPts val="0"/>
              </a:spcAft>
            </a:pP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Banerjee, S., (2022). A Review on Strategic Analysis of Australian Supermarkets. </a:t>
            </a:r>
            <a:r>
              <a:rPr lang="en-IN" sz="1800" i="1" dirty="0">
                <a:effectLst/>
                <a:latin typeface="Arial" panose="020B0604020202020204" pitchFamily="34" charset="0"/>
                <a:ea typeface="Calibri" panose="020F0502020204030204" pitchFamily="34" charset="0"/>
                <a:cs typeface="Times New Roman" panose="02020603050405020304" pitchFamily="18" charset="0"/>
              </a:rPr>
              <a:t>Journal of Production, Operations Management and Economics (JPOME) ISSN 2799-1008</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effectLst/>
                <a:latin typeface="Arial" panose="020B0604020202020204" pitchFamily="34" charset="0"/>
                <a:ea typeface="Calibri" panose="020F0502020204030204" pitchFamily="34" charset="0"/>
                <a:cs typeface="Times New Roman" panose="02020603050405020304" pitchFamily="18" charset="0"/>
              </a:rPr>
              <a:t>2</a:t>
            </a:r>
            <a:r>
              <a:rPr lang="en-IN" sz="1800" dirty="0">
                <a:effectLst/>
                <a:latin typeface="Arial" panose="020B0604020202020204" pitchFamily="34" charset="0"/>
                <a:ea typeface="Calibri" panose="020F0502020204030204" pitchFamily="34" charset="0"/>
                <a:cs typeface="Times New Roman" panose="02020603050405020304" pitchFamily="18" charset="0"/>
              </a:rPr>
              <a:t>(06), pp.36-45. </a:t>
            </a:r>
            <a:r>
              <a:rPr lang="en-IN" sz="18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Http://hmjournals.com/journal/index.php/JPOME/article/download/1186/1327</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2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Corporate Aldi (2023)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Homepage</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ALDI US</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US" sz="18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5"/>
              </a:rPr>
              <a:t>https://corporate.aldi.us/en/corporate-sustainability/climate-energy/</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10 July 2023).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2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CSR Hub (2023)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ESG ratings information for Aldi</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CSRHub</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US" sz="18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6"/>
              </a:rPr>
              <a:t>https://www.csrhub.com/CSR_and_sustainability_information/Aldi</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10 July 2023).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20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Editor, R.W. (2023)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Aldi Australia named ‘green supermarket of the year’</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Retail World Magazine</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US" sz="18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7"/>
              </a:rPr>
              <a:t>https://retailworldmagazine.com.au/aldi-australia-named-green-supermarket-of-the-year/</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10 July 2023).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20000"/>
              </a:lnSpc>
              <a:spcBef>
                <a:spcPts val="0"/>
              </a:spcBef>
              <a:spcAft>
                <a:spcPts val="0"/>
              </a:spcAft>
            </a:pP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Holleman, E.W., (2022). </a:t>
            </a:r>
            <a:r>
              <a:rPr lang="en-IN" sz="1800" i="1" dirty="0">
                <a:effectLst/>
                <a:latin typeface="Arial" panose="020B0604020202020204" pitchFamily="34" charset="0"/>
                <a:ea typeface="Calibri" panose="020F0502020204030204" pitchFamily="34" charset="0"/>
                <a:cs typeface="Times New Roman" panose="02020603050405020304" pitchFamily="18" charset="0"/>
              </a:rPr>
              <a:t>Silent Retail Killer: 10 Survival Strategies for Bricks Grocers to Compete with Clicks Grocers</a:t>
            </a:r>
            <a:r>
              <a:rPr lang="en-IN" sz="1800" dirty="0">
                <a:effectLst/>
                <a:latin typeface="Arial" panose="020B0604020202020204" pitchFamily="34" charset="0"/>
                <a:ea typeface="Calibri" panose="020F0502020204030204" pitchFamily="34" charset="0"/>
                <a:cs typeface="Times New Roman" panose="02020603050405020304" pitchFamily="18" charset="0"/>
              </a:rPr>
              <a:t>. Dorrance Publishing. </a:t>
            </a:r>
            <a:r>
              <a:rPr lang="en-IN" sz="18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8"/>
              </a:rPr>
              <a:t>Https://books.google.com/books?Hl=en&amp;lr=&amp;id=OJ2nEAAAQBAJ&amp;oi=fnd&amp;pg=PP3&amp;dq=aldi+retail+strategy&amp;ots=nazhzvw4de&amp;sig=XK_jkojefiy0fxnt0wucxwl2fpu</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20000"/>
              </a:lnSpc>
              <a:spcBef>
                <a:spcPts val="0"/>
              </a:spcBef>
              <a:spcAft>
                <a:spcPts val="0"/>
              </a:spcAft>
            </a:pP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Lam, J.S.L. and Li, K.X., (2019). Green port marketing for sustainable growth and development. </a:t>
            </a:r>
            <a:r>
              <a:rPr lang="en-IN" sz="1800" i="1" dirty="0">
                <a:effectLst/>
                <a:latin typeface="Arial" panose="020B0604020202020204" pitchFamily="34" charset="0"/>
                <a:ea typeface="Calibri" panose="020F0502020204030204" pitchFamily="34" charset="0"/>
                <a:cs typeface="Times New Roman" panose="02020603050405020304" pitchFamily="18" charset="0"/>
              </a:rPr>
              <a:t>Transport Policy</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effectLst/>
                <a:latin typeface="Arial" panose="020B0604020202020204" pitchFamily="34" charset="0"/>
                <a:ea typeface="Calibri" panose="020F0502020204030204" pitchFamily="34" charset="0"/>
                <a:cs typeface="Times New Roman" panose="02020603050405020304" pitchFamily="18" charset="0"/>
              </a:rPr>
              <a:t>84</a:t>
            </a:r>
            <a:r>
              <a:rPr lang="en-IN" sz="1800" dirty="0">
                <a:effectLst/>
                <a:latin typeface="Arial" panose="020B0604020202020204" pitchFamily="34" charset="0"/>
                <a:ea typeface="Calibri" panose="020F0502020204030204" pitchFamily="34" charset="0"/>
                <a:cs typeface="Times New Roman" panose="02020603050405020304" pitchFamily="18" charset="0"/>
              </a:rPr>
              <a:t>, pp.73-81. </a:t>
            </a:r>
            <a:r>
              <a:rPr lang="en-IN" sz="18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9"/>
              </a:rPr>
              <a:t>Http://ies-booklick.s3.amazonaws.com/1578673683968-1-s2.0-S0967070X17308466-main.pdf</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20000"/>
              </a:lnSpc>
              <a:spcBef>
                <a:spcPts val="0"/>
              </a:spcBef>
              <a:spcAft>
                <a:spcPts val="0"/>
              </a:spcAft>
            </a:pP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Lauer, T., (2019). Generic Strategies, Outpacing and Blue Ocean–Discussing the Validity of Three Strategic Management Theories </a:t>
            </a:r>
            <a:r>
              <a:rPr lang="en-IN"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https://ojs.uni-miskolc.hu/index.php/tmp/article/download/1724/1126</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20000"/>
              </a:lnSpc>
              <a:spcBef>
                <a:spcPts val="0"/>
              </a:spcBef>
              <a:spcAft>
                <a:spcPts val="0"/>
              </a:spcAft>
            </a:pP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 Z., Pan, Y., Yang, W., Ma, J. And Zhou, M., (2021). Effects of government subsidies on green technology investment and green marketing coordination of supply chain under the cap-and-trade mechanism. </a:t>
            </a:r>
            <a:r>
              <a:rPr lang="en-IN" sz="1800" i="1" dirty="0">
                <a:effectLst/>
                <a:latin typeface="Arial" panose="020B0604020202020204" pitchFamily="34" charset="0"/>
                <a:ea typeface="Calibri" panose="020F0502020204030204" pitchFamily="34" charset="0"/>
                <a:cs typeface="Times New Roman" panose="02020603050405020304" pitchFamily="18" charset="0"/>
              </a:rPr>
              <a:t>Energy Economics</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effectLst/>
                <a:latin typeface="Arial" panose="020B0604020202020204" pitchFamily="34" charset="0"/>
                <a:ea typeface="Calibri" panose="020F0502020204030204" pitchFamily="34" charset="0"/>
                <a:cs typeface="Times New Roman" panose="02020603050405020304" pitchFamily="18" charset="0"/>
              </a:rPr>
              <a:t>101</a:t>
            </a:r>
            <a:r>
              <a:rPr lang="en-IN" sz="1800" dirty="0">
                <a:effectLst/>
                <a:latin typeface="Arial" panose="020B0604020202020204" pitchFamily="34" charset="0"/>
                <a:ea typeface="Calibri" panose="020F0502020204030204" pitchFamily="34" charset="0"/>
                <a:cs typeface="Times New Roman" panose="02020603050405020304" pitchFamily="18" charset="0"/>
              </a:rPr>
              <a:t>, p.105426. </a:t>
            </a:r>
            <a:r>
              <a:rPr lang="en-IN" sz="18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1"/>
              </a:rPr>
              <a:t>Https://www.sciencedirect.com/science/article/pii/S0140988321003194</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8843274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7D29C-5DE8-4EE4-B28F-A48D88CFCC58}"/>
              </a:ext>
            </a:extLst>
          </p:cNvPr>
          <p:cNvSpPr>
            <a:spLocks noGrp="1"/>
          </p:cNvSpPr>
          <p:nvPr>
            <p:ph type="title"/>
          </p:nvPr>
        </p:nvSpPr>
        <p:spPr/>
        <p:txBody>
          <a:bodyPr>
            <a:normAutofit fontScale="90000"/>
          </a:bodyPr>
          <a:lstStyle/>
          <a:p>
            <a:r>
              <a:rPr lang="en-IN" sz="4400" b="1" kern="0" dirty="0">
                <a:effectLst/>
                <a:latin typeface="Arial" panose="020B0604020202020204" pitchFamily="34" charset="0"/>
                <a:ea typeface="Times New Roman" panose="02020603050405020304" pitchFamily="18" charset="0"/>
                <a:cs typeface="Times New Roman" panose="02020603050405020304" pitchFamily="18" charset="0"/>
              </a:rPr>
              <a:t>Reference list </a:t>
            </a:r>
            <a:br>
              <a:rPr lang="en-IN" sz="4400" b="1" kern="0" dirty="0">
                <a:effectLst/>
                <a:latin typeface="Arial" panose="020B0604020202020204" pitchFamily="34" charset="0"/>
                <a:ea typeface="Times New Roman" panose="02020603050405020304" pitchFamily="18"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9AEAEDEA-7B1A-4EC4-9D05-9C8CAF190A7B}"/>
              </a:ext>
            </a:extLst>
          </p:cNvPr>
          <p:cNvSpPr>
            <a:spLocks noGrp="1"/>
          </p:cNvSpPr>
          <p:nvPr>
            <p:ph idx="1"/>
          </p:nvPr>
        </p:nvSpPr>
        <p:spPr>
          <a:xfrm>
            <a:off x="1295401" y="2556931"/>
            <a:ext cx="9601196" cy="3745897"/>
          </a:xfrm>
        </p:spPr>
        <p:txBody>
          <a:bodyPr>
            <a:normAutofit fontScale="47500" lnSpcReduction="20000"/>
          </a:bodyPr>
          <a:lstStyle/>
          <a:p>
            <a:pPr algn="just">
              <a:lnSpc>
                <a:spcPct val="120000"/>
              </a:lnSpc>
              <a:spcBef>
                <a:spcPts val="0"/>
              </a:spcBef>
              <a:spcAft>
                <a:spcPts val="0"/>
              </a:spcAft>
            </a:pPr>
            <a:r>
              <a:rPr lang="en-IN" sz="2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Marquês</a:t>
            </a:r>
            <a:r>
              <a:rPr lang="en-IN" sz="2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A.G., (2022). </a:t>
            </a:r>
            <a:r>
              <a:rPr lang="en-IN" sz="2100" i="1" dirty="0">
                <a:effectLst/>
                <a:latin typeface="Arial" panose="020B0604020202020204" pitchFamily="34" charset="0"/>
                <a:ea typeface="Calibri" panose="020F0502020204030204" pitchFamily="34" charset="0"/>
                <a:cs typeface="Times New Roman" panose="02020603050405020304" pitchFamily="18" charset="0"/>
              </a:rPr>
              <a:t>What is the next chapter in the organized food retail industry in Portugal up to 2030, and what are the strategic options that should be considered for strategy formulation?-food waste in the Portuguese food retail industry</a:t>
            </a:r>
            <a:r>
              <a:rPr lang="en-IN" sz="2100" dirty="0">
                <a:effectLst/>
                <a:latin typeface="Arial" panose="020B0604020202020204" pitchFamily="34" charset="0"/>
                <a:ea typeface="Calibri" panose="020F0502020204030204" pitchFamily="34" charset="0"/>
                <a:cs typeface="Times New Roman" panose="02020603050405020304" pitchFamily="18" charset="0"/>
              </a:rPr>
              <a:t> (Doctoral dissertation). </a:t>
            </a:r>
            <a:r>
              <a:rPr lang="en-IN" sz="21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2"/>
              </a:rPr>
              <a:t>Https://run.unl.pt/bitstream/10362/138596/1/2021-22_fall_23809_ana-marques.pdf</a:t>
            </a:r>
            <a:endParaRPr lang="en-IN" sz="21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20000"/>
              </a:lnSpc>
              <a:spcBef>
                <a:spcPts val="0"/>
              </a:spcBef>
              <a:spcAft>
                <a:spcPts val="0"/>
              </a:spcAft>
            </a:pPr>
            <a:r>
              <a:rPr lang="en-IN" sz="2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Molnár</a:t>
            </a:r>
            <a:r>
              <a:rPr lang="en-IN" sz="2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 And </a:t>
            </a:r>
            <a:r>
              <a:rPr lang="en-IN" sz="2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Kovács</a:t>
            </a:r>
            <a:r>
              <a:rPr lang="en-IN" sz="2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(2022). The impact of COVID-19 pandemic on the retail sector-Policy-strategy-innovation. </a:t>
            </a:r>
            <a:r>
              <a:rPr lang="en-IN" sz="2100" i="1" dirty="0">
                <a:effectLst/>
                <a:latin typeface="Arial" panose="020B0604020202020204" pitchFamily="34" charset="0"/>
                <a:ea typeface="Calibri" panose="020F0502020204030204" pitchFamily="34" charset="0"/>
                <a:cs typeface="Times New Roman" panose="02020603050405020304" pitchFamily="18" charset="0"/>
              </a:rPr>
              <a:t>Strategic Issues of Northern Hungary ECONOMY-REGION-SOCIETY/</a:t>
            </a:r>
            <a:r>
              <a:rPr lang="en-IN" sz="2100" i="1" dirty="0" err="1">
                <a:effectLst/>
                <a:latin typeface="Arial" panose="020B0604020202020204" pitchFamily="34" charset="0"/>
                <a:ea typeface="Calibri" panose="020F0502020204030204" pitchFamily="34" charset="0"/>
                <a:cs typeface="Times New Roman" panose="02020603050405020304" pitchFamily="18" charset="0"/>
              </a:rPr>
              <a:t>Észak-magyarországi</a:t>
            </a:r>
            <a:r>
              <a:rPr lang="en-IN" sz="2100" i="1" dirty="0">
                <a:effectLst/>
                <a:latin typeface="Arial" panose="020B0604020202020204" pitchFamily="34" charset="0"/>
                <a:ea typeface="Calibri" panose="020F0502020204030204" pitchFamily="34" charset="0"/>
                <a:cs typeface="Times New Roman" panose="02020603050405020304" pitchFamily="18" charset="0"/>
              </a:rPr>
              <a:t> </a:t>
            </a:r>
            <a:r>
              <a:rPr lang="en-IN" sz="2100" i="1" dirty="0" err="1">
                <a:effectLst/>
                <a:latin typeface="Arial" panose="020B0604020202020204" pitchFamily="34" charset="0"/>
                <a:ea typeface="Calibri" panose="020F0502020204030204" pitchFamily="34" charset="0"/>
                <a:cs typeface="Times New Roman" panose="02020603050405020304" pitchFamily="18" charset="0"/>
              </a:rPr>
              <a:t>Stratégiai</a:t>
            </a:r>
            <a:r>
              <a:rPr lang="en-IN" sz="2100" i="1" dirty="0">
                <a:effectLst/>
                <a:latin typeface="Arial" panose="020B0604020202020204" pitchFamily="34" charset="0"/>
                <a:ea typeface="Calibri" panose="020F0502020204030204" pitchFamily="34" charset="0"/>
                <a:cs typeface="Times New Roman" panose="02020603050405020304" pitchFamily="18" charset="0"/>
              </a:rPr>
              <a:t> </a:t>
            </a:r>
            <a:r>
              <a:rPr lang="en-IN" sz="2100" i="1" dirty="0" err="1">
                <a:effectLst/>
                <a:latin typeface="Arial" panose="020B0604020202020204" pitchFamily="34" charset="0"/>
                <a:ea typeface="Calibri" panose="020F0502020204030204" pitchFamily="34" charset="0"/>
                <a:cs typeface="Times New Roman" panose="02020603050405020304" pitchFamily="18" charset="0"/>
              </a:rPr>
              <a:t>Füzetek</a:t>
            </a:r>
            <a:r>
              <a:rPr lang="en-IN" sz="2100" i="1" dirty="0">
                <a:effectLst/>
                <a:latin typeface="Arial" panose="020B0604020202020204" pitchFamily="34" charset="0"/>
                <a:ea typeface="Calibri" panose="020F0502020204030204" pitchFamily="34" charset="0"/>
                <a:cs typeface="Times New Roman" panose="02020603050405020304" pitchFamily="18" charset="0"/>
              </a:rPr>
              <a:t> GAZDASAG-REGIO-TARSADALOM</a:t>
            </a:r>
            <a:r>
              <a:rPr lang="en-IN" sz="2100" dirty="0">
                <a:effectLst/>
                <a:latin typeface="Arial" panose="020B0604020202020204" pitchFamily="34" charset="0"/>
                <a:ea typeface="Calibri" panose="020F0502020204030204" pitchFamily="34" charset="0"/>
                <a:cs typeface="Times New Roman" panose="02020603050405020304" pitchFamily="18" charset="0"/>
              </a:rPr>
              <a:t>, </a:t>
            </a:r>
            <a:r>
              <a:rPr lang="en-IN" sz="2100" i="1" dirty="0">
                <a:effectLst/>
                <a:latin typeface="Arial" panose="020B0604020202020204" pitchFamily="34" charset="0"/>
                <a:ea typeface="Calibri" panose="020F0502020204030204" pitchFamily="34" charset="0"/>
                <a:cs typeface="Times New Roman" panose="02020603050405020304" pitchFamily="18" charset="0"/>
              </a:rPr>
              <a:t>19</a:t>
            </a:r>
            <a:r>
              <a:rPr lang="en-IN" sz="2100" dirty="0">
                <a:effectLst/>
                <a:latin typeface="Arial" panose="020B0604020202020204" pitchFamily="34" charset="0"/>
                <a:ea typeface="Calibri" panose="020F0502020204030204" pitchFamily="34" charset="0"/>
                <a:cs typeface="Times New Roman" panose="02020603050405020304" pitchFamily="18" charset="0"/>
              </a:rPr>
              <a:t>(4). </a:t>
            </a:r>
            <a:r>
              <a:rPr lang="en-IN" sz="21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Https://search.ebscohost.com/login.aspx?Direct=true&amp;profile=ehost&amp;scope=site&amp;authtype=crawler&amp;jrnl=17861594&amp;AN=163441806&amp;h=xgbtgo4a5okqd8fwjyu5objpnjrfuqyamruftpwsv%2FAQ05TgHyJa6mfxEvkDtHs80aFPIdc7%2bmk3jej%2fbmivwa%3D%3D&amp;crl=c</a:t>
            </a:r>
            <a:endParaRPr lang="en-IN" sz="21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20000"/>
              </a:lnSpc>
              <a:spcBef>
                <a:spcPts val="0"/>
              </a:spcBef>
              <a:spcAft>
                <a:spcPts val="0"/>
              </a:spcAft>
            </a:pPr>
            <a:r>
              <a:rPr lang="en-IN" sz="2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Nekmahmud</a:t>
            </a:r>
            <a:r>
              <a:rPr lang="en-IN" sz="2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And Fekete-Farkas, M., (2020). Why not green marketing? Determinates of consumers’ intention to green purchase decision in a new developing nation. </a:t>
            </a:r>
            <a:r>
              <a:rPr lang="en-IN" sz="2100" i="1" dirty="0">
                <a:effectLst/>
                <a:latin typeface="Arial" panose="020B0604020202020204" pitchFamily="34" charset="0"/>
                <a:ea typeface="Calibri" panose="020F0502020204030204" pitchFamily="34" charset="0"/>
                <a:cs typeface="Times New Roman" panose="02020603050405020304" pitchFamily="18" charset="0"/>
              </a:rPr>
              <a:t>Sustainability</a:t>
            </a:r>
            <a:r>
              <a:rPr lang="en-IN" sz="2100" dirty="0">
                <a:effectLst/>
                <a:latin typeface="Arial" panose="020B0604020202020204" pitchFamily="34" charset="0"/>
                <a:ea typeface="Calibri" panose="020F0502020204030204" pitchFamily="34" charset="0"/>
                <a:cs typeface="Times New Roman" panose="02020603050405020304" pitchFamily="18" charset="0"/>
              </a:rPr>
              <a:t>, </a:t>
            </a:r>
            <a:r>
              <a:rPr lang="en-IN" sz="2100" i="1" dirty="0">
                <a:effectLst/>
                <a:latin typeface="Arial" panose="020B0604020202020204" pitchFamily="34" charset="0"/>
                <a:ea typeface="Calibri" panose="020F0502020204030204" pitchFamily="34" charset="0"/>
                <a:cs typeface="Times New Roman" panose="02020603050405020304" pitchFamily="18" charset="0"/>
              </a:rPr>
              <a:t>12</a:t>
            </a:r>
            <a:r>
              <a:rPr lang="en-IN" sz="2100" dirty="0">
                <a:effectLst/>
                <a:latin typeface="Arial" panose="020B0604020202020204" pitchFamily="34" charset="0"/>
                <a:ea typeface="Calibri" panose="020F0502020204030204" pitchFamily="34" charset="0"/>
                <a:cs typeface="Times New Roman" panose="02020603050405020304" pitchFamily="18" charset="0"/>
              </a:rPr>
              <a:t>(19), p.7880. </a:t>
            </a:r>
            <a:r>
              <a:rPr lang="en-IN" sz="21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Https://www.mdpi.com/2071-1050/12/19/7880/pdf</a:t>
            </a:r>
            <a:endParaRPr lang="en-IN" sz="21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20000"/>
              </a:lnSpc>
              <a:spcBef>
                <a:spcPts val="0"/>
              </a:spcBef>
              <a:spcAft>
                <a:spcPts val="0"/>
              </a:spcAft>
            </a:pPr>
            <a:r>
              <a:rPr lang="en-IN" sz="2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Nguyen, H.V., Nguyen, N., Nguyen, B.K., Lobo, A. And Vu, P.A., (2019). Organic food purchases in an emerging market: The influence of consumers’ personal factors and green marketing practices of food stores. </a:t>
            </a:r>
            <a:r>
              <a:rPr lang="en-IN" sz="2100" i="1" dirty="0">
                <a:effectLst/>
                <a:latin typeface="Arial" panose="020B0604020202020204" pitchFamily="34" charset="0"/>
                <a:ea typeface="Calibri" panose="020F0502020204030204" pitchFamily="34" charset="0"/>
                <a:cs typeface="Times New Roman" panose="02020603050405020304" pitchFamily="18" charset="0"/>
              </a:rPr>
              <a:t>International journal of environmental research and public health</a:t>
            </a:r>
            <a:r>
              <a:rPr lang="en-IN" sz="2100" dirty="0">
                <a:effectLst/>
                <a:latin typeface="Arial" panose="020B0604020202020204" pitchFamily="34" charset="0"/>
                <a:ea typeface="Calibri" panose="020F0502020204030204" pitchFamily="34" charset="0"/>
                <a:cs typeface="Times New Roman" panose="02020603050405020304" pitchFamily="18" charset="0"/>
              </a:rPr>
              <a:t>, </a:t>
            </a:r>
            <a:r>
              <a:rPr lang="en-IN" sz="2100" i="1" dirty="0">
                <a:effectLst/>
                <a:latin typeface="Arial" panose="020B0604020202020204" pitchFamily="34" charset="0"/>
                <a:ea typeface="Calibri" panose="020F0502020204030204" pitchFamily="34" charset="0"/>
                <a:cs typeface="Times New Roman" panose="02020603050405020304" pitchFamily="18" charset="0"/>
              </a:rPr>
              <a:t>16</a:t>
            </a:r>
            <a:r>
              <a:rPr lang="en-IN" sz="2100" dirty="0">
                <a:effectLst/>
                <a:latin typeface="Arial" panose="020B0604020202020204" pitchFamily="34" charset="0"/>
                <a:ea typeface="Calibri" panose="020F0502020204030204" pitchFamily="34" charset="0"/>
                <a:cs typeface="Times New Roman" panose="02020603050405020304" pitchFamily="18" charset="0"/>
              </a:rPr>
              <a:t>(6), p.1037. </a:t>
            </a:r>
            <a:r>
              <a:rPr lang="en-IN" sz="21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5"/>
              </a:rPr>
              <a:t>Https://www.mdpi.com/1660-4601/16/6/1037/pdf</a:t>
            </a:r>
            <a:endParaRPr lang="en-IN" sz="21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20000"/>
              </a:lnSpc>
              <a:spcBef>
                <a:spcPts val="0"/>
              </a:spcBef>
              <a:spcAft>
                <a:spcPts val="0"/>
              </a:spcAft>
            </a:pPr>
            <a:r>
              <a:rPr lang="en-IN" sz="2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Pires, F.M.B., (2022). </a:t>
            </a:r>
            <a:r>
              <a:rPr lang="en-IN" sz="2100" i="1" dirty="0">
                <a:effectLst/>
                <a:latin typeface="Arial" panose="020B0604020202020204" pitchFamily="34" charset="0"/>
                <a:ea typeface="Calibri" panose="020F0502020204030204" pitchFamily="34" charset="0"/>
                <a:cs typeface="Times New Roman" panose="02020603050405020304" pitchFamily="18" charset="0"/>
              </a:rPr>
              <a:t>What can private label brands do to increase consumer perception of quality, in grocery retail</a:t>
            </a:r>
            <a:r>
              <a:rPr lang="en-IN" sz="2100" dirty="0">
                <a:effectLst/>
                <a:latin typeface="Arial" panose="020B0604020202020204" pitchFamily="34" charset="0"/>
                <a:ea typeface="Calibri" panose="020F0502020204030204" pitchFamily="34" charset="0"/>
                <a:cs typeface="Times New Roman" panose="02020603050405020304" pitchFamily="18" charset="0"/>
              </a:rPr>
              <a:t> (Master's thesis). </a:t>
            </a:r>
            <a:r>
              <a:rPr lang="en-IN" sz="21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6"/>
              </a:rPr>
              <a:t>Https://repositorio.iscte-iul.pt/bitstream/10071/26765/1/master_fernando_bemposta_pires.pdf</a:t>
            </a:r>
            <a:endParaRPr lang="en-IN" sz="21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20000"/>
              </a:lnSpc>
              <a:spcBef>
                <a:spcPts val="0"/>
              </a:spcBef>
              <a:spcAft>
                <a:spcPts val="0"/>
              </a:spcAft>
            </a:pPr>
            <a:r>
              <a:rPr lang="en-IN" sz="2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Raina, K. And Gupta, O., (2022). How can the ‘big 4’UK supermarkets (</a:t>
            </a:r>
            <a:r>
              <a:rPr lang="en-IN" sz="2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ie</a:t>
            </a:r>
            <a:r>
              <a:rPr lang="en-IN" sz="2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Morrisons, Asda, Tesco and Sainsbury’s) effectively compete with discount supermarkets (</a:t>
            </a:r>
            <a:r>
              <a:rPr lang="en-IN" sz="2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eg</a:t>
            </a:r>
            <a:r>
              <a:rPr lang="en-IN" sz="2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Lidl, Aldi). </a:t>
            </a:r>
            <a:r>
              <a:rPr lang="en-IN" sz="2100" i="1" dirty="0">
                <a:effectLst/>
                <a:latin typeface="Arial" panose="020B0604020202020204" pitchFamily="34" charset="0"/>
                <a:ea typeface="Calibri" panose="020F0502020204030204" pitchFamily="34" charset="0"/>
                <a:cs typeface="Times New Roman" panose="02020603050405020304" pitchFamily="18" charset="0"/>
              </a:rPr>
              <a:t>Central European Management Journal</a:t>
            </a:r>
            <a:r>
              <a:rPr lang="en-IN" sz="2100" dirty="0">
                <a:effectLst/>
                <a:latin typeface="Arial" panose="020B0604020202020204" pitchFamily="34" charset="0"/>
                <a:ea typeface="Calibri" panose="020F0502020204030204" pitchFamily="34" charset="0"/>
                <a:cs typeface="Times New Roman" panose="02020603050405020304" pitchFamily="18" charset="0"/>
              </a:rPr>
              <a:t>, </a:t>
            </a:r>
            <a:r>
              <a:rPr lang="en-IN" sz="2100" i="1" dirty="0">
                <a:effectLst/>
                <a:latin typeface="Arial" panose="020B0604020202020204" pitchFamily="34" charset="0"/>
                <a:ea typeface="Calibri" panose="020F0502020204030204" pitchFamily="34" charset="0"/>
                <a:cs typeface="Times New Roman" panose="02020603050405020304" pitchFamily="18" charset="0"/>
              </a:rPr>
              <a:t>30</a:t>
            </a:r>
            <a:r>
              <a:rPr lang="en-IN" sz="2100" dirty="0">
                <a:effectLst/>
                <a:latin typeface="Arial" panose="020B0604020202020204" pitchFamily="34" charset="0"/>
                <a:ea typeface="Calibri" panose="020F0502020204030204" pitchFamily="34" charset="0"/>
                <a:cs typeface="Times New Roman" panose="02020603050405020304" pitchFamily="18" charset="0"/>
              </a:rPr>
              <a:t>(2), pp.37-42. </a:t>
            </a:r>
            <a:r>
              <a:rPr lang="en-IN" sz="21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7"/>
              </a:rPr>
              <a:t>Http://journals.kozminski.cem-j.org/index.php/pl_cemj/article/view/557</a:t>
            </a:r>
            <a:endParaRPr lang="en-IN" sz="21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20000"/>
              </a:lnSpc>
              <a:spcBef>
                <a:spcPts val="0"/>
              </a:spcBef>
              <a:spcAft>
                <a:spcPts val="0"/>
              </a:spcAft>
            </a:pPr>
            <a:r>
              <a:rPr lang="en-US" sz="2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Retail Week, R.W. (2022) </a:t>
            </a:r>
            <a:r>
              <a:rPr lang="en-US" sz="21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Technology strategy at Aldi</a:t>
            </a:r>
            <a:r>
              <a:rPr lang="en-US" sz="2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21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Retail Week</a:t>
            </a:r>
            <a:r>
              <a:rPr lang="en-US" sz="2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US" sz="21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8"/>
              </a:rPr>
              <a:t>https://www.retail-week.com/prospect/aldi/technology-strategy-at-aldi/7038193.supplierarticle</a:t>
            </a:r>
            <a:r>
              <a:rPr lang="en-US" sz="2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10 July 2023). </a:t>
            </a:r>
            <a:endParaRPr lang="en-IN" sz="21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20000"/>
              </a:lnSpc>
              <a:spcBef>
                <a:spcPts val="0"/>
              </a:spcBef>
              <a:spcAft>
                <a:spcPts val="0"/>
              </a:spcAft>
            </a:pPr>
            <a:r>
              <a:rPr lang="en-IN" sz="2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Sarisa</a:t>
            </a:r>
            <a:r>
              <a:rPr lang="en-IN" sz="2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L., (2021). Business strategies in the retail supermarkets industry: A comparative case study analysis of Costco and Aldi.</a:t>
            </a:r>
            <a:r>
              <a:rPr lang="en-IN" sz="2100" dirty="0">
                <a:effectLst/>
                <a:latin typeface="Arial" panose="020B0604020202020204" pitchFamily="34" charset="0"/>
                <a:ea typeface="Calibri" panose="020F0502020204030204" pitchFamily="34" charset="0"/>
                <a:cs typeface="Times New Roman" panose="02020603050405020304" pitchFamily="18" charset="0"/>
              </a:rPr>
              <a:t> </a:t>
            </a:r>
            <a:r>
              <a:rPr lang="en-IN" sz="21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9"/>
              </a:rPr>
              <a:t>Https://researchbank.ac.nz/bitstream/handle/10652/5525/MAM_2021_Lavanya_Sarisa.pdf?Sequence=4&amp;isallowed=y</a:t>
            </a:r>
            <a:endParaRPr lang="en-IN" sz="21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20000"/>
              </a:lnSpc>
              <a:spcBef>
                <a:spcPts val="0"/>
              </a:spcBef>
              <a:spcAft>
                <a:spcPts val="0"/>
              </a:spcAft>
            </a:pPr>
            <a:r>
              <a:rPr lang="en-IN" sz="2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Szabo, S. And Webster, J., (2021). Perceived greenwashing: the effects of green marketing on environmental and product perceptions. </a:t>
            </a:r>
            <a:r>
              <a:rPr lang="en-IN" sz="2100" i="1" dirty="0">
                <a:effectLst/>
                <a:latin typeface="Arial" panose="020B0604020202020204" pitchFamily="34" charset="0"/>
                <a:ea typeface="Calibri" panose="020F0502020204030204" pitchFamily="34" charset="0"/>
                <a:cs typeface="Times New Roman" panose="02020603050405020304" pitchFamily="18" charset="0"/>
              </a:rPr>
              <a:t>Journal of business ethics</a:t>
            </a:r>
            <a:r>
              <a:rPr lang="en-IN" sz="2100" dirty="0">
                <a:effectLst/>
                <a:latin typeface="Arial" panose="020B0604020202020204" pitchFamily="34" charset="0"/>
                <a:ea typeface="Calibri" panose="020F0502020204030204" pitchFamily="34" charset="0"/>
                <a:cs typeface="Times New Roman" panose="02020603050405020304" pitchFamily="18" charset="0"/>
              </a:rPr>
              <a:t>, </a:t>
            </a:r>
            <a:r>
              <a:rPr lang="en-IN" sz="2100" i="1" dirty="0">
                <a:effectLst/>
                <a:latin typeface="Arial" panose="020B0604020202020204" pitchFamily="34" charset="0"/>
                <a:ea typeface="Calibri" panose="020F0502020204030204" pitchFamily="34" charset="0"/>
                <a:cs typeface="Times New Roman" panose="02020603050405020304" pitchFamily="18" charset="0"/>
              </a:rPr>
              <a:t>171</a:t>
            </a:r>
            <a:r>
              <a:rPr lang="en-IN" sz="2100" dirty="0">
                <a:effectLst/>
                <a:latin typeface="Arial" panose="020B0604020202020204" pitchFamily="34" charset="0"/>
                <a:ea typeface="Calibri" panose="020F0502020204030204" pitchFamily="34" charset="0"/>
                <a:cs typeface="Times New Roman" panose="02020603050405020304" pitchFamily="18" charset="0"/>
              </a:rPr>
              <a:t>, pp.719-739. </a:t>
            </a:r>
            <a:r>
              <a:rPr lang="en-IN" sz="21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10"/>
              </a:rPr>
              <a:t>Https://link.springer.com/article/10.1007/s10551-020-04461-0</a:t>
            </a:r>
            <a:endParaRPr lang="en-IN" sz="2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828220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Thank You Images: Browse 414,233 Stock Photos &amp; Vectors Free Download with  Trial | Shutterstock">
            <a:extLst>
              <a:ext uri="{FF2B5EF4-FFF2-40B4-BE49-F238E27FC236}">
                <a16:creationId xmlns:a16="http://schemas.microsoft.com/office/drawing/2014/main" id="{69F48FD7-E2E6-4006-A1B4-BBDF7479D2C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959"/>
          <a:stretch/>
        </p:blipFill>
        <p:spPr bwMode="auto">
          <a:xfrm>
            <a:off x="1045028" y="1099456"/>
            <a:ext cx="9622971" cy="44740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216028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58</TotalTime>
  <Words>3848</Words>
  <Application>Microsoft Office PowerPoint</Application>
  <PresentationFormat>Widescreen</PresentationFormat>
  <Paragraphs>166</Paragraphs>
  <Slides>19</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Calibri</vt:lpstr>
      <vt:lpstr>Courier New</vt:lpstr>
      <vt:lpstr>Garamond</vt:lpstr>
      <vt:lpstr>Symbol</vt:lpstr>
      <vt:lpstr>Times New Roman</vt:lpstr>
      <vt:lpstr>Wingdings</vt:lpstr>
      <vt:lpstr>Organic</vt:lpstr>
      <vt:lpstr>Critical analysis of the marketing challenges of an international business organisation –  a case study of Aldi  </vt:lpstr>
      <vt:lpstr>Introduction </vt:lpstr>
      <vt:lpstr>Organisational Overview  </vt:lpstr>
      <vt:lpstr>External environment analysis </vt:lpstr>
      <vt:lpstr>Internal environment analysis</vt:lpstr>
      <vt:lpstr>Identified key factors for market failure</vt:lpstr>
      <vt:lpstr>Resource allocation to meet the current challenges  </vt:lpstr>
      <vt:lpstr>cont.</vt:lpstr>
      <vt:lpstr> Competitive advantages strategy of Aldi </vt:lpstr>
      <vt:lpstr>Competitive advantages to reduce business challenges  </vt:lpstr>
      <vt:lpstr>Green marketing strategy </vt:lpstr>
      <vt:lpstr>cont.  </vt:lpstr>
      <vt:lpstr>CSR strategy application </vt:lpstr>
      <vt:lpstr>Conti.</vt:lpstr>
      <vt:lpstr>Recommendations</vt:lpstr>
      <vt:lpstr>Conclusion  </vt:lpstr>
      <vt:lpstr>Reference list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tsuit321@outlook.com</dc:creator>
  <cp:lastModifiedBy>nayan patel</cp:lastModifiedBy>
  <cp:revision>5</cp:revision>
  <dcterms:created xsi:type="dcterms:W3CDTF">2023-07-10T09:03:57Z</dcterms:created>
  <dcterms:modified xsi:type="dcterms:W3CDTF">2023-07-10T10:52:05Z</dcterms:modified>
</cp:coreProperties>
</file>