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6" r:id="rId1"/>
  </p:sldMasterIdLst>
  <p:sldIdLst>
    <p:sldId id="257"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4"/>
    <p:restoredTop sz="94627"/>
  </p:normalViewPr>
  <p:slideViewPr>
    <p:cSldViewPr snapToGrid="0">
      <p:cViewPr>
        <p:scale>
          <a:sx n="116" d="100"/>
          <a:sy n="116" d="100"/>
        </p:scale>
        <p:origin x="144"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787030F-2907-6F47-A964-49A003E460E8}" type="datetimeFigureOut">
              <a:rPr lang="en-GB" smtClean="0"/>
              <a:t>06/12/2023</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78BCC0F9-5D38-3F4D-8A8E-8666548F2FC8}" type="slidenum">
              <a:rPr lang="en-GB" smtClean="0"/>
              <a:t>‹#›</a:t>
            </a:fld>
            <a:endParaRPr lang="en-GB"/>
          </a:p>
        </p:txBody>
      </p:sp>
    </p:spTree>
    <p:extLst>
      <p:ext uri="{BB962C8B-B14F-4D97-AF65-F5344CB8AC3E}">
        <p14:creationId xmlns:p14="http://schemas.microsoft.com/office/powerpoint/2010/main" val="8244423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787030F-2907-6F47-A964-49A003E460E8}" type="datetimeFigureOut">
              <a:rPr lang="en-GB" smtClean="0"/>
              <a:t>06/12/2023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8BCC0F9-5D38-3F4D-8A8E-8666548F2FC8}" type="slidenum">
              <a:rPr lang="en-GB" smtClean="0"/>
              <a:t>‹#›</a:t>
            </a:fld>
            <a:endParaRPr lang="en-GB"/>
          </a:p>
        </p:txBody>
      </p:sp>
    </p:spTree>
    <p:extLst>
      <p:ext uri="{BB962C8B-B14F-4D97-AF65-F5344CB8AC3E}">
        <p14:creationId xmlns:p14="http://schemas.microsoft.com/office/powerpoint/2010/main" val="4109680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787030F-2907-6F47-A964-49A003E460E8}" type="datetimeFigureOut">
              <a:rPr lang="en-GB" smtClean="0"/>
              <a:t>06/12/2023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8BCC0F9-5D38-3F4D-8A8E-8666548F2FC8}" type="slidenum">
              <a:rPr lang="en-GB" smtClean="0"/>
              <a:t>‹#›</a:t>
            </a:fld>
            <a:endParaRPr lang="en-GB"/>
          </a:p>
        </p:txBody>
      </p:sp>
    </p:spTree>
    <p:extLst>
      <p:ext uri="{BB962C8B-B14F-4D97-AF65-F5344CB8AC3E}">
        <p14:creationId xmlns:p14="http://schemas.microsoft.com/office/powerpoint/2010/main" val="2483057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787030F-2907-6F47-A964-49A003E460E8}" type="datetimeFigureOut">
              <a:rPr lang="en-GB" smtClean="0"/>
              <a:t>06/12/2023</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78BCC0F9-5D38-3F4D-8A8E-8666548F2FC8}" type="slidenum">
              <a:rPr lang="en-GB" smtClean="0"/>
              <a:t>‹#›</a:t>
            </a:fld>
            <a:endParaRPr lang="en-GB"/>
          </a:p>
        </p:txBody>
      </p:sp>
    </p:spTree>
    <p:extLst>
      <p:ext uri="{BB962C8B-B14F-4D97-AF65-F5344CB8AC3E}">
        <p14:creationId xmlns:p14="http://schemas.microsoft.com/office/powerpoint/2010/main" val="789996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787030F-2907-6F47-A964-49A003E460E8}" type="datetimeFigureOut">
              <a:rPr lang="en-GB" smtClean="0"/>
              <a:t>06/12/2023</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78BCC0F9-5D38-3F4D-8A8E-8666548F2FC8}" type="slidenum">
              <a:rPr lang="en-GB" smtClean="0"/>
              <a:t>‹#›</a:t>
            </a:fld>
            <a:endParaRPr lang="en-GB"/>
          </a:p>
        </p:txBody>
      </p:sp>
    </p:spTree>
    <p:extLst>
      <p:ext uri="{BB962C8B-B14F-4D97-AF65-F5344CB8AC3E}">
        <p14:creationId xmlns:p14="http://schemas.microsoft.com/office/powerpoint/2010/main" val="2594966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787030F-2907-6F47-A964-49A003E460E8}" type="datetimeFigureOut">
              <a:rPr lang="en-GB" smtClean="0"/>
              <a:t>06/12/2023</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78BCC0F9-5D38-3F4D-8A8E-8666548F2FC8}" type="slidenum">
              <a:rPr lang="en-GB" smtClean="0"/>
              <a:t>‹#›</a:t>
            </a:fld>
            <a:endParaRPr lang="en-GB"/>
          </a:p>
        </p:txBody>
      </p:sp>
    </p:spTree>
    <p:extLst>
      <p:ext uri="{BB962C8B-B14F-4D97-AF65-F5344CB8AC3E}">
        <p14:creationId xmlns:p14="http://schemas.microsoft.com/office/powerpoint/2010/main" val="811237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87030F-2907-6F47-A964-49A003E460E8}" type="datetimeFigureOut">
              <a:rPr lang="en-GB" smtClean="0"/>
              <a:t>06/12/2023</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78BCC0F9-5D38-3F4D-8A8E-8666548F2FC8}" type="slidenum">
              <a:rPr lang="en-GB" smtClean="0"/>
              <a:t>‹#›</a:t>
            </a:fld>
            <a:endParaRPr lang="en-GB"/>
          </a:p>
        </p:txBody>
      </p:sp>
    </p:spTree>
    <p:extLst>
      <p:ext uri="{BB962C8B-B14F-4D97-AF65-F5344CB8AC3E}">
        <p14:creationId xmlns:p14="http://schemas.microsoft.com/office/powerpoint/2010/main" val="3145494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787030F-2907-6F47-A964-49A003E460E8}" type="datetimeFigureOut">
              <a:rPr lang="en-GB" smtClean="0"/>
              <a:t>06/12/2023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78BCC0F9-5D38-3F4D-8A8E-8666548F2FC8}" type="slidenum">
              <a:rPr lang="en-GB" smtClean="0"/>
              <a:t>‹#›</a:t>
            </a:fld>
            <a:endParaRPr lang="en-GB"/>
          </a:p>
        </p:txBody>
      </p:sp>
    </p:spTree>
    <p:extLst>
      <p:ext uri="{BB962C8B-B14F-4D97-AF65-F5344CB8AC3E}">
        <p14:creationId xmlns:p14="http://schemas.microsoft.com/office/powerpoint/2010/main" val="15965382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787030F-2907-6F47-A964-49A003E460E8}" type="datetimeFigureOut">
              <a:rPr lang="en-GB" smtClean="0"/>
              <a:t>06/12/2023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8BCC0F9-5D38-3F4D-8A8E-8666548F2FC8}" type="slidenum">
              <a:rPr lang="en-GB" smtClean="0"/>
              <a:t>‹#›</a:t>
            </a:fld>
            <a:endParaRPr lang="en-GB"/>
          </a:p>
        </p:txBody>
      </p:sp>
    </p:spTree>
    <p:extLst>
      <p:ext uri="{BB962C8B-B14F-4D97-AF65-F5344CB8AC3E}">
        <p14:creationId xmlns:p14="http://schemas.microsoft.com/office/powerpoint/2010/main" val="1081858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787030F-2907-6F47-A964-49A003E460E8}" type="datetimeFigureOut">
              <a:rPr lang="en-GB" smtClean="0"/>
              <a:t>06/12/2023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8BCC0F9-5D38-3F4D-8A8E-8666548F2FC8}" type="slidenum">
              <a:rPr lang="en-GB" smtClean="0"/>
              <a:t>‹#›</a:t>
            </a:fld>
            <a:endParaRPr lang="en-GB"/>
          </a:p>
        </p:txBody>
      </p:sp>
    </p:spTree>
    <p:extLst>
      <p:ext uri="{BB962C8B-B14F-4D97-AF65-F5344CB8AC3E}">
        <p14:creationId xmlns:p14="http://schemas.microsoft.com/office/powerpoint/2010/main" val="1684156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787030F-2907-6F47-A964-49A003E460E8}" type="datetimeFigureOut">
              <a:rPr lang="en-GB" smtClean="0"/>
              <a:t>06/12/2023</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8BCC0F9-5D38-3F4D-8A8E-8666548F2FC8}"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922964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4787030F-2907-6F47-A964-49A003E460E8}" type="datetimeFigureOut">
              <a:rPr lang="en-GB" smtClean="0"/>
              <a:t>06/12/2023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8BCC0F9-5D38-3F4D-8A8E-8666548F2FC8}" type="slidenum">
              <a:rPr lang="en-GB" smtClean="0"/>
              <a:t>‹#›</a:t>
            </a:fld>
            <a:endParaRPr lang="en-GB"/>
          </a:p>
        </p:txBody>
      </p:sp>
    </p:spTree>
    <p:extLst>
      <p:ext uri="{BB962C8B-B14F-4D97-AF65-F5344CB8AC3E}">
        <p14:creationId xmlns:p14="http://schemas.microsoft.com/office/powerpoint/2010/main" val="9010912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4787030F-2907-6F47-A964-49A003E460E8}" type="datetimeFigureOut">
              <a:rPr lang="en-GB" smtClean="0"/>
              <a:t>06/12/2023</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8BCC0F9-5D38-3F4D-8A8E-8666548F2FC8}"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192272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4787030F-2907-6F47-A964-49A003E460E8}" type="datetimeFigureOut">
              <a:rPr lang="en-GB" smtClean="0"/>
              <a:t>06/12/2023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8BCC0F9-5D38-3F4D-8A8E-8666548F2FC8}" type="slidenum">
              <a:rPr lang="en-GB" smtClean="0"/>
              <a:t>‹#›</a:t>
            </a:fld>
            <a:endParaRPr lang="en-GB"/>
          </a:p>
        </p:txBody>
      </p:sp>
    </p:spTree>
    <p:extLst>
      <p:ext uri="{BB962C8B-B14F-4D97-AF65-F5344CB8AC3E}">
        <p14:creationId xmlns:p14="http://schemas.microsoft.com/office/powerpoint/2010/main" val="4077121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787030F-2907-6F47-A964-49A003E460E8}" type="datetimeFigureOut">
              <a:rPr lang="en-GB" smtClean="0"/>
              <a:t>06/12/2023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8BCC0F9-5D38-3F4D-8A8E-8666548F2FC8}" type="slidenum">
              <a:rPr lang="en-GB" smtClean="0"/>
              <a:t>‹#›</a:t>
            </a:fld>
            <a:endParaRPr lang="en-GB"/>
          </a:p>
        </p:txBody>
      </p:sp>
    </p:spTree>
    <p:extLst>
      <p:ext uri="{BB962C8B-B14F-4D97-AF65-F5344CB8AC3E}">
        <p14:creationId xmlns:p14="http://schemas.microsoft.com/office/powerpoint/2010/main" val="11947077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787030F-2907-6F47-A964-49A003E460E8}" type="datetimeFigureOut">
              <a:rPr lang="en-GB" smtClean="0"/>
              <a:t>06/12/2023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8BCC0F9-5D38-3F4D-8A8E-8666548F2FC8}" type="slidenum">
              <a:rPr lang="en-GB" smtClean="0"/>
              <a:t>‹#›</a:t>
            </a:fld>
            <a:endParaRPr lang="en-GB"/>
          </a:p>
        </p:txBody>
      </p:sp>
    </p:spTree>
    <p:extLst>
      <p:ext uri="{BB962C8B-B14F-4D97-AF65-F5344CB8AC3E}">
        <p14:creationId xmlns:p14="http://schemas.microsoft.com/office/powerpoint/2010/main" val="32604134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787030F-2907-6F47-A964-49A003E460E8}" type="datetimeFigureOut">
              <a:rPr lang="en-GB" smtClean="0"/>
              <a:t>06/12/2023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8BCC0F9-5D38-3F4D-8A8E-8666548F2FC8}" type="slidenum">
              <a:rPr lang="en-GB" smtClean="0"/>
              <a:t>‹#›</a:t>
            </a:fld>
            <a:endParaRPr lang="en-GB"/>
          </a:p>
        </p:txBody>
      </p:sp>
    </p:spTree>
    <p:extLst>
      <p:ext uri="{BB962C8B-B14F-4D97-AF65-F5344CB8AC3E}">
        <p14:creationId xmlns:p14="http://schemas.microsoft.com/office/powerpoint/2010/main" val="3553851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787030F-2907-6F47-A964-49A003E460E8}" type="datetimeFigureOut">
              <a:rPr lang="en-GB" smtClean="0"/>
              <a:t>06/12/2023</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78BCC0F9-5D38-3F4D-8A8E-8666548F2FC8}" type="slidenum">
              <a:rPr lang="en-GB" smtClean="0"/>
              <a:t>‹#›</a:t>
            </a:fld>
            <a:endParaRPr lang="en-GB"/>
          </a:p>
        </p:txBody>
      </p:sp>
    </p:spTree>
    <p:extLst>
      <p:ext uri="{BB962C8B-B14F-4D97-AF65-F5344CB8AC3E}">
        <p14:creationId xmlns:p14="http://schemas.microsoft.com/office/powerpoint/2010/main" val="2211684083"/>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 id="2147483758" r:id="rId12"/>
    <p:sldLayoutId id="2147483759" r:id="rId13"/>
    <p:sldLayoutId id="2147483760" r:id="rId14"/>
    <p:sldLayoutId id="2147483761" r:id="rId15"/>
    <p:sldLayoutId id="2147483762" r:id="rId16"/>
    <p:sldLayoutId id="2147483763"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https://deeptimes.files.wordpress.com/2014/04/chimp-1.jpg" TargetMode="External"/><Relationship Id="rId7" Type="http://schemas.openxmlformats.org/officeDocument/2006/relationships/hyperlink" Target="https://www.reddit.com/r/Naturewasmetal/comments/iqzfuq/human_ancestor_getting_eaten_alive_by_a_leopard/" TargetMode="External"/><Relationship Id="rId2" Type="http://schemas.openxmlformats.org/officeDocument/2006/relationships/image" Target="../media/image1.png"/><Relationship Id="rId1" Type="http://schemas.openxmlformats.org/officeDocument/2006/relationships/slideLayout" Target="../slideLayouts/slideLayout17.xml"/><Relationship Id="rId6" Type="http://schemas.openxmlformats.org/officeDocument/2006/relationships/image" Target="../media/image3.png"/><Relationship Id="rId5" Type="http://schemas.openxmlformats.org/officeDocument/2006/relationships/hyperlink" Target="https://www.uwtsd.ac.uk/" TargetMode="External"/><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8912B-8AF2-297B-E1DB-D64DD7B0E508}"/>
              </a:ext>
            </a:extLst>
          </p:cNvPr>
          <p:cNvSpPr>
            <a:spLocks noGrp="1"/>
          </p:cNvSpPr>
          <p:nvPr>
            <p:ph type="title"/>
          </p:nvPr>
        </p:nvSpPr>
        <p:spPr/>
        <p:txBody>
          <a:bodyPr>
            <a:normAutofit/>
          </a:bodyPr>
          <a:lstStyle/>
          <a:p>
            <a:r>
              <a:rPr lang="en-GB" dirty="0"/>
              <a:t>Gatherers, Hunters and Hunted?</a:t>
            </a:r>
          </a:p>
        </p:txBody>
      </p:sp>
      <p:sp>
        <p:nvSpPr>
          <p:cNvPr id="3" name="Text Placeholder 2">
            <a:extLst>
              <a:ext uri="{FF2B5EF4-FFF2-40B4-BE49-F238E27FC236}">
                <a16:creationId xmlns:a16="http://schemas.microsoft.com/office/drawing/2014/main" id="{5BE01C19-D2AD-B558-98F1-08DD0026963F}"/>
              </a:ext>
            </a:extLst>
          </p:cNvPr>
          <p:cNvSpPr>
            <a:spLocks noGrp="1"/>
          </p:cNvSpPr>
          <p:nvPr>
            <p:ph type="body" idx="1"/>
          </p:nvPr>
        </p:nvSpPr>
        <p:spPr>
          <a:xfrm>
            <a:off x="1022008" y="4251235"/>
            <a:ext cx="2099782" cy="417864"/>
          </a:xfrm>
        </p:spPr>
        <p:txBody>
          <a:bodyPr/>
          <a:lstStyle/>
          <a:p>
            <a:r>
              <a:rPr lang="en-GB" dirty="0"/>
              <a:t>The Gatherers</a:t>
            </a:r>
          </a:p>
        </p:txBody>
      </p:sp>
      <p:sp>
        <p:nvSpPr>
          <p:cNvPr id="5" name="Text Placeholder 4">
            <a:extLst>
              <a:ext uri="{FF2B5EF4-FFF2-40B4-BE49-F238E27FC236}">
                <a16:creationId xmlns:a16="http://schemas.microsoft.com/office/drawing/2014/main" id="{312D4BB3-F2E1-8CD9-1488-D11D708DF9DC}"/>
              </a:ext>
            </a:extLst>
          </p:cNvPr>
          <p:cNvSpPr>
            <a:spLocks noGrp="1"/>
          </p:cNvSpPr>
          <p:nvPr>
            <p:ph type="body" sz="half" idx="18"/>
          </p:nvPr>
        </p:nvSpPr>
        <p:spPr>
          <a:xfrm>
            <a:off x="965642" y="4668859"/>
            <a:ext cx="3195240" cy="817843"/>
          </a:xfrm>
        </p:spPr>
        <p:txBody>
          <a:bodyPr>
            <a:noAutofit/>
          </a:bodyPr>
          <a:lstStyle/>
          <a:p>
            <a:r>
              <a:rPr lang="en-GB" sz="1100" dirty="0"/>
              <a:t>It is theorised that before they walked, early human species lived in trees. Rather than hunting, humans started off gathering food from the treetops. This is supported by early human physiology.</a:t>
            </a:r>
          </a:p>
        </p:txBody>
      </p:sp>
      <p:sp>
        <p:nvSpPr>
          <p:cNvPr id="6" name="Text Placeholder 5">
            <a:extLst>
              <a:ext uri="{FF2B5EF4-FFF2-40B4-BE49-F238E27FC236}">
                <a16:creationId xmlns:a16="http://schemas.microsoft.com/office/drawing/2014/main" id="{E732D28D-A0C0-DCE5-0992-94F9E91D0F4E}"/>
              </a:ext>
            </a:extLst>
          </p:cNvPr>
          <p:cNvSpPr>
            <a:spLocks noGrp="1"/>
          </p:cNvSpPr>
          <p:nvPr>
            <p:ph type="body" sz="quarter" idx="3"/>
          </p:nvPr>
        </p:nvSpPr>
        <p:spPr>
          <a:xfrm>
            <a:off x="5079449" y="2976080"/>
            <a:ext cx="3200400" cy="576262"/>
          </a:xfrm>
        </p:spPr>
        <p:txBody>
          <a:bodyPr/>
          <a:lstStyle/>
          <a:p>
            <a:r>
              <a:rPr lang="en-GB" dirty="0"/>
              <a:t>The Hunters</a:t>
            </a:r>
          </a:p>
        </p:txBody>
      </p:sp>
      <p:sp>
        <p:nvSpPr>
          <p:cNvPr id="8" name="Text Placeholder 7">
            <a:extLst>
              <a:ext uri="{FF2B5EF4-FFF2-40B4-BE49-F238E27FC236}">
                <a16:creationId xmlns:a16="http://schemas.microsoft.com/office/drawing/2014/main" id="{7038741A-D8CB-6511-6983-4C36F3AC730C}"/>
              </a:ext>
            </a:extLst>
          </p:cNvPr>
          <p:cNvSpPr>
            <a:spLocks noGrp="1"/>
          </p:cNvSpPr>
          <p:nvPr>
            <p:ph type="body" sz="half" idx="19"/>
          </p:nvPr>
        </p:nvSpPr>
        <p:spPr>
          <a:xfrm>
            <a:off x="4522241" y="3515932"/>
            <a:ext cx="3201860" cy="1970770"/>
          </a:xfrm>
        </p:spPr>
        <p:txBody>
          <a:bodyPr>
            <a:noAutofit/>
          </a:bodyPr>
          <a:lstStyle/>
          <a:p>
            <a:r>
              <a:rPr lang="en-GB" sz="1100" dirty="0"/>
              <a:t>Stanford compares modern apes such as chimpanzees to early humans. He believes that meat-eating is what distinguishes chimps from other apes. By comparing chimps to early hominids, scholars create a narrative for human development.</a:t>
            </a:r>
          </a:p>
          <a:p>
            <a:r>
              <a:rPr lang="en-GB" sz="1100" dirty="0"/>
              <a:t>It is important to recognise that the great apes have also evolved. Therefore, it is unknown if Anthropologists can compare great apes to early hominids.</a:t>
            </a:r>
          </a:p>
        </p:txBody>
      </p:sp>
      <p:sp>
        <p:nvSpPr>
          <p:cNvPr id="9" name="Text Placeholder 8">
            <a:extLst>
              <a:ext uri="{FF2B5EF4-FFF2-40B4-BE49-F238E27FC236}">
                <a16:creationId xmlns:a16="http://schemas.microsoft.com/office/drawing/2014/main" id="{00E390BE-419C-E51D-14A6-2A928CBADCA0}"/>
              </a:ext>
            </a:extLst>
          </p:cNvPr>
          <p:cNvSpPr>
            <a:spLocks noGrp="1"/>
          </p:cNvSpPr>
          <p:nvPr>
            <p:ph type="body" sz="quarter" idx="13"/>
          </p:nvPr>
        </p:nvSpPr>
        <p:spPr>
          <a:xfrm>
            <a:off x="8457068" y="4251235"/>
            <a:ext cx="3190741" cy="576262"/>
          </a:xfrm>
        </p:spPr>
        <p:txBody>
          <a:bodyPr/>
          <a:lstStyle/>
          <a:p>
            <a:r>
              <a:rPr lang="en-GB" dirty="0"/>
              <a:t>The Hunted</a:t>
            </a:r>
          </a:p>
        </p:txBody>
      </p:sp>
      <p:sp>
        <p:nvSpPr>
          <p:cNvPr id="11" name="Text Placeholder 10">
            <a:extLst>
              <a:ext uri="{FF2B5EF4-FFF2-40B4-BE49-F238E27FC236}">
                <a16:creationId xmlns:a16="http://schemas.microsoft.com/office/drawing/2014/main" id="{417EAD4B-5864-B5BC-F413-25A66B072225}"/>
              </a:ext>
            </a:extLst>
          </p:cNvPr>
          <p:cNvSpPr>
            <a:spLocks noGrp="1"/>
          </p:cNvSpPr>
          <p:nvPr>
            <p:ph type="body" sz="half" idx="20"/>
          </p:nvPr>
        </p:nvSpPr>
        <p:spPr>
          <a:xfrm>
            <a:off x="8197770" y="4859280"/>
            <a:ext cx="3450039" cy="1538634"/>
          </a:xfrm>
        </p:spPr>
        <p:txBody>
          <a:bodyPr>
            <a:normAutofit/>
          </a:bodyPr>
          <a:lstStyle/>
          <a:p>
            <a:r>
              <a:rPr lang="en-GB" sz="1100" dirty="0"/>
              <a:t>Some early hominid remains have been found bearing teeth marks associated with species of large feline, suggesting that they were not only predator but also prey. This theory is supported by finds of hominid body parts that would have been less edible.</a:t>
            </a:r>
          </a:p>
        </p:txBody>
      </p:sp>
      <p:pic>
        <p:nvPicPr>
          <p:cNvPr id="1026" name="Picture 2" descr="paw paw fruit on tree">
            <a:extLst>
              <a:ext uri="{FF2B5EF4-FFF2-40B4-BE49-F238E27FC236}">
                <a16:creationId xmlns:a16="http://schemas.microsoft.com/office/drawing/2014/main" id="{9CB3705C-9A3B-057C-7E90-1F69161C7CB9}"/>
              </a:ext>
            </a:extLst>
          </p:cNvPr>
          <p:cNvPicPr>
            <a:picLocks noGrp="1" noChangeAspect="1" noChangeArrowheads="1"/>
          </p:cNvPicPr>
          <p:nvPr>
            <p:ph type="pic" idx="15"/>
          </p:nvPr>
        </p:nvPicPr>
        <p:blipFill>
          <a:blip r:embed="rId2">
            <a:extLst>
              <a:ext uri="{28A0092B-C50C-407E-A947-70E740481C1C}">
                <a14:useLocalDpi xmlns:a14="http://schemas.microsoft.com/office/drawing/2010/main" val="0"/>
              </a:ext>
            </a:extLst>
          </a:blip>
          <a:srcRect t="4144" b="4144"/>
          <a:stretch>
            <a:fillRect/>
          </a:stretch>
        </p:blipFill>
        <p:spPr bwMode="auto">
          <a:xfrm>
            <a:off x="1025066" y="3210536"/>
            <a:ext cx="2099782" cy="1001511"/>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1" descr="Chimp 1">
            <a:hlinkClick r:id="rId3"/>
            <a:extLst>
              <a:ext uri="{FF2B5EF4-FFF2-40B4-BE49-F238E27FC236}">
                <a16:creationId xmlns:a16="http://schemas.microsoft.com/office/drawing/2014/main" id="{FA281D77-B92E-9A80-2959-94CE8AF98AF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313"/>
          <a:stretch/>
        </p:blipFill>
        <p:spPr bwMode="auto">
          <a:xfrm>
            <a:off x="5101620" y="1644098"/>
            <a:ext cx="1894795" cy="1346538"/>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7">
            <a:extLst>
              <a:ext uri="{FF2B5EF4-FFF2-40B4-BE49-F238E27FC236}">
                <a16:creationId xmlns:a16="http://schemas.microsoft.com/office/drawing/2014/main" id="{AF7F5B99-9845-231D-7D80-12ECFEBE4939}"/>
              </a:ext>
            </a:extLst>
          </p:cNvPr>
          <p:cNvSpPr>
            <a:spLocks noChangeArrowheads="1"/>
          </p:cNvSpPr>
          <p:nvPr/>
        </p:nvSpPr>
        <p:spPr bwMode="auto">
          <a:xfrm>
            <a:off x="0" y="15367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36" name="Picture 12" descr="UWTSD Logo">
            <a:hlinkClick r:id="rId5"/>
            <a:extLst>
              <a:ext uri="{FF2B5EF4-FFF2-40B4-BE49-F238E27FC236}">
                <a16:creationId xmlns:a16="http://schemas.microsoft.com/office/drawing/2014/main" id="{DD87C28D-372A-B889-3FFF-88491463EAC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6079248"/>
            <a:ext cx="2384937" cy="791365"/>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D1995E02-500E-6026-85DC-F9791D7643AE}"/>
              </a:ext>
            </a:extLst>
          </p:cNvPr>
          <p:cNvSpPr txBox="1"/>
          <p:nvPr/>
        </p:nvSpPr>
        <p:spPr>
          <a:xfrm>
            <a:off x="2384937" y="6334780"/>
            <a:ext cx="9807062" cy="523220"/>
          </a:xfrm>
          <a:prstGeom prst="rect">
            <a:avLst/>
          </a:prstGeom>
          <a:solidFill>
            <a:schemeClr val="accent5">
              <a:lumMod val="50000"/>
            </a:schemeClr>
          </a:solidFill>
          <a:ln>
            <a:noFill/>
          </a:ln>
        </p:spPr>
        <p:txBody>
          <a:bodyPr wrap="square" rtlCol="0">
            <a:spAutoFit/>
          </a:bodyPr>
          <a:lstStyle/>
          <a:p>
            <a:r>
              <a:rPr lang="en-GB" sz="700" u="sng" dirty="0">
                <a:solidFill>
                  <a:schemeClr val="bg1"/>
                </a:solidFill>
              </a:rPr>
              <a:t>References</a:t>
            </a:r>
          </a:p>
          <a:p>
            <a:r>
              <a:rPr lang="en-GB" sz="700" dirty="0">
                <a:solidFill>
                  <a:schemeClr val="bg1"/>
                </a:solidFill>
                <a:effectLst/>
              </a:rPr>
              <a:t>Barras, C, 2012, </a:t>
            </a:r>
            <a:r>
              <a:rPr lang="en-GB" sz="700" i="1" dirty="0">
                <a:solidFill>
                  <a:schemeClr val="bg1"/>
                </a:solidFill>
              </a:rPr>
              <a:t>When early humans left trees to snore on the floor</a:t>
            </a:r>
            <a:r>
              <a:rPr lang="en-GB" sz="700" dirty="0">
                <a:solidFill>
                  <a:schemeClr val="bg1"/>
                </a:solidFill>
              </a:rPr>
              <a:t>, </a:t>
            </a:r>
            <a:r>
              <a:rPr lang="en-GB" sz="700" dirty="0">
                <a:solidFill>
                  <a:schemeClr val="bg1"/>
                </a:solidFill>
                <a:effectLst/>
              </a:rPr>
              <a:t>, Vol. 214,  New Scientist</a:t>
            </a:r>
            <a:endParaRPr lang="en-GB" sz="700" u="sng" dirty="0">
              <a:solidFill>
                <a:schemeClr val="bg1"/>
              </a:solidFill>
            </a:endParaRPr>
          </a:p>
          <a:p>
            <a:r>
              <a:rPr lang="en-GB" sz="700" dirty="0">
                <a:solidFill>
                  <a:schemeClr val="bg1"/>
                </a:solidFill>
              </a:rPr>
              <a:t>Stanford, C. B, 1999, </a:t>
            </a:r>
            <a:r>
              <a:rPr lang="en-GB" sz="700" i="1" dirty="0">
                <a:solidFill>
                  <a:schemeClr val="bg1"/>
                </a:solidFill>
              </a:rPr>
              <a:t>The Hunting Apes: Meat Eating and the Origins of Human </a:t>
            </a:r>
            <a:r>
              <a:rPr lang="en-GB" sz="700" i="1" dirty="0" err="1">
                <a:solidFill>
                  <a:schemeClr val="bg1"/>
                </a:solidFill>
              </a:rPr>
              <a:t>Behavior</a:t>
            </a:r>
            <a:r>
              <a:rPr lang="en-GB" sz="700" dirty="0">
                <a:solidFill>
                  <a:schemeClr val="bg1"/>
                </a:solidFill>
              </a:rPr>
              <a:t>, Princeton University Press, pp. 52-102</a:t>
            </a:r>
          </a:p>
          <a:p>
            <a:r>
              <a:rPr lang="en-GB" sz="700" dirty="0">
                <a:solidFill>
                  <a:schemeClr val="bg1"/>
                </a:solidFill>
              </a:rPr>
              <a:t>Washburn, S.L, 1957, </a:t>
            </a:r>
            <a:r>
              <a:rPr lang="en-GB" sz="700" i="1" dirty="0">
                <a:solidFill>
                  <a:schemeClr val="bg1"/>
                </a:solidFill>
              </a:rPr>
              <a:t>Australopithecines: The Hunters or the Hunted?</a:t>
            </a:r>
            <a:r>
              <a:rPr lang="en-GB" sz="700" dirty="0">
                <a:solidFill>
                  <a:schemeClr val="bg1"/>
                </a:solidFill>
              </a:rPr>
              <a:t> </a:t>
            </a:r>
            <a:r>
              <a:rPr lang="en-GB" sz="700" i="1" dirty="0">
                <a:solidFill>
                  <a:schemeClr val="bg1"/>
                </a:solidFill>
              </a:rPr>
              <a:t>American Anthropologist, New Series</a:t>
            </a:r>
            <a:r>
              <a:rPr lang="en-GB" sz="700" dirty="0">
                <a:solidFill>
                  <a:schemeClr val="bg1"/>
                </a:solidFill>
              </a:rPr>
              <a:t>, Vol. 59, No. 4, Wiley, pp. 612-614</a:t>
            </a:r>
          </a:p>
        </p:txBody>
      </p:sp>
      <p:pic>
        <p:nvPicPr>
          <p:cNvPr id="1038" name="Picture 14" descr="Human ancestor getting eaten alive by a leopard, biting him in the eyes. A  real fossil was found of this, intact. : r/Naturewasmetal">
            <a:hlinkClick r:id="rId7"/>
            <a:extLst>
              <a:ext uri="{FF2B5EF4-FFF2-40B4-BE49-F238E27FC236}">
                <a16:creationId xmlns:a16="http://schemas.microsoft.com/office/drawing/2014/main" id="{CFA968B3-3A57-29D5-B9CB-4FA0E9245D9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81730" y="2837146"/>
            <a:ext cx="2341233" cy="1526484"/>
          </a:xfrm>
          <a:prstGeom prst="rect">
            <a:avLst/>
          </a:prstGeom>
          <a:noFill/>
          <a:extLst>
            <a:ext uri="{909E8E84-426E-40DD-AFC4-6F175D3DCCD1}">
              <a14:hiddenFill xmlns:a14="http://schemas.microsoft.com/office/drawing/2010/main">
                <a:solidFill>
                  <a:srgbClr val="FFFFFF"/>
                </a:solidFill>
              </a14:hiddenFill>
            </a:ext>
          </a:extLst>
        </p:spPr>
      </p:pic>
      <p:sp>
        <p:nvSpPr>
          <p:cNvPr id="31" name="Up Arrow 30">
            <a:extLst>
              <a:ext uri="{FF2B5EF4-FFF2-40B4-BE49-F238E27FC236}">
                <a16:creationId xmlns:a16="http://schemas.microsoft.com/office/drawing/2014/main" id="{B50D2928-21D1-C00D-107D-67BE58CCCA51}"/>
              </a:ext>
            </a:extLst>
          </p:cNvPr>
          <p:cNvSpPr/>
          <p:nvPr/>
        </p:nvSpPr>
        <p:spPr>
          <a:xfrm rot="3537138">
            <a:off x="3990621" y="2305023"/>
            <a:ext cx="340522" cy="1237172"/>
          </a:xfrm>
          <a:prstGeom prst="upArrow">
            <a:avLst>
              <a:gd name="adj1" fmla="val 50000"/>
              <a:gd name="adj2" fmla="val 57531"/>
            </a:avLst>
          </a:prstGeom>
          <a:solidFill>
            <a:schemeClr val="accent5">
              <a:lumMod val="75000"/>
            </a:schemeClr>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a:extLst>
              <a:ext uri="{FF2B5EF4-FFF2-40B4-BE49-F238E27FC236}">
                <a16:creationId xmlns:a16="http://schemas.microsoft.com/office/drawing/2014/main" id="{D5753343-DC54-1D06-DCBF-5E5D13F4F6A2}"/>
              </a:ext>
            </a:extLst>
          </p:cNvPr>
          <p:cNvSpPr txBox="1"/>
          <p:nvPr/>
        </p:nvSpPr>
        <p:spPr>
          <a:xfrm rot="10800000" flipV="1">
            <a:off x="2163359" y="1846921"/>
            <a:ext cx="2341234" cy="938719"/>
          </a:xfrm>
          <a:prstGeom prst="rect">
            <a:avLst/>
          </a:prstGeom>
          <a:noFill/>
          <a:ln w="19050">
            <a:solidFill>
              <a:schemeClr val="accent5">
                <a:lumMod val="75000"/>
              </a:schemeClr>
            </a:solidFill>
          </a:ln>
        </p:spPr>
        <p:txBody>
          <a:bodyPr wrap="square" rtlCol="0">
            <a:spAutoFit/>
          </a:bodyPr>
          <a:lstStyle/>
          <a:p>
            <a:r>
              <a:rPr lang="en-GB" sz="1100" dirty="0"/>
              <a:t>The descent from trees brought a change in the food available and possibly changed the diet. Meat may have been introduced.</a:t>
            </a:r>
          </a:p>
        </p:txBody>
      </p:sp>
      <p:sp>
        <p:nvSpPr>
          <p:cNvPr id="33" name="Up Arrow 32">
            <a:extLst>
              <a:ext uri="{FF2B5EF4-FFF2-40B4-BE49-F238E27FC236}">
                <a16:creationId xmlns:a16="http://schemas.microsoft.com/office/drawing/2014/main" id="{392410A6-9478-CC42-4B40-DAEEBFE3F362}"/>
              </a:ext>
            </a:extLst>
          </p:cNvPr>
          <p:cNvSpPr/>
          <p:nvPr/>
        </p:nvSpPr>
        <p:spPr>
          <a:xfrm rot="6678748">
            <a:off x="7725102" y="2186206"/>
            <a:ext cx="327940" cy="1498700"/>
          </a:xfrm>
          <a:prstGeom prst="upArrow">
            <a:avLst/>
          </a:prstGeom>
          <a:solidFill>
            <a:schemeClr val="accent5">
              <a:lumMod val="75000"/>
            </a:schemeClr>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a:extLst>
              <a:ext uri="{FF2B5EF4-FFF2-40B4-BE49-F238E27FC236}">
                <a16:creationId xmlns:a16="http://schemas.microsoft.com/office/drawing/2014/main" id="{AB50AE39-53F8-DA06-1BD8-D8DB92A7FA2E}"/>
              </a:ext>
            </a:extLst>
          </p:cNvPr>
          <p:cNvSpPr txBox="1"/>
          <p:nvPr/>
        </p:nvSpPr>
        <p:spPr>
          <a:xfrm>
            <a:off x="7115953" y="2092813"/>
            <a:ext cx="2682229" cy="430887"/>
          </a:xfrm>
          <a:prstGeom prst="rect">
            <a:avLst/>
          </a:prstGeom>
          <a:noFill/>
          <a:ln w="19050">
            <a:solidFill>
              <a:schemeClr val="accent5">
                <a:lumMod val="75000"/>
              </a:schemeClr>
            </a:solidFill>
          </a:ln>
        </p:spPr>
        <p:txBody>
          <a:bodyPr wrap="square" rtlCol="0">
            <a:spAutoFit/>
          </a:bodyPr>
          <a:lstStyle/>
          <a:p>
            <a:r>
              <a:rPr lang="en-GB" sz="1100" dirty="0"/>
              <a:t>We are not just the Hunters but the Hunted.</a:t>
            </a:r>
          </a:p>
        </p:txBody>
      </p:sp>
      <p:sp>
        <p:nvSpPr>
          <p:cNvPr id="38" name="TextBox 37">
            <a:extLst>
              <a:ext uri="{FF2B5EF4-FFF2-40B4-BE49-F238E27FC236}">
                <a16:creationId xmlns:a16="http://schemas.microsoft.com/office/drawing/2014/main" id="{C8ECC93F-190F-8D66-0E24-E4132BA85E5B}"/>
              </a:ext>
            </a:extLst>
          </p:cNvPr>
          <p:cNvSpPr txBox="1"/>
          <p:nvPr/>
        </p:nvSpPr>
        <p:spPr>
          <a:xfrm>
            <a:off x="10626365" y="6474930"/>
            <a:ext cx="1340432" cy="307777"/>
          </a:xfrm>
          <a:prstGeom prst="rect">
            <a:avLst/>
          </a:prstGeom>
          <a:noFill/>
        </p:spPr>
        <p:txBody>
          <a:bodyPr wrap="none" rtlCol="0">
            <a:spAutoFit/>
          </a:bodyPr>
          <a:lstStyle/>
          <a:p>
            <a:r>
              <a:rPr lang="en-GB" sz="1400" dirty="0">
                <a:solidFill>
                  <a:schemeClr val="bg1"/>
                </a:solidFill>
              </a:rPr>
              <a:t>Matt 2203979</a:t>
            </a:r>
          </a:p>
        </p:txBody>
      </p:sp>
    </p:spTree>
    <p:extLst>
      <p:ext uri="{BB962C8B-B14F-4D97-AF65-F5344CB8AC3E}">
        <p14:creationId xmlns:p14="http://schemas.microsoft.com/office/powerpoint/2010/main" val="417213829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{92188BD4-1AA0-4949-96E4-E5C3F47D44BC}tf10001069</Template>
  <TotalTime>3679</TotalTime>
  <Words>282</Words>
  <Application>Microsoft Macintosh PowerPoint</Application>
  <PresentationFormat>Widescreen</PresentationFormat>
  <Paragraphs>15</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Century Gothic</vt:lpstr>
      <vt:lpstr>Wingdings 3</vt:lpstr>
      <vt:lpstr>Wisp</vt:lpstr>
      <vt:lpstr>Gatherers, Hunters and Hunted?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matthew gaff</dc:creator>
  <cp:lastModifiedBy>Matt Gaff (2203979)</cp:lastModifiedBy>
  <cp:revision>2</cp:revision>
  <dcterms:created xsi:type="dcterms:W3CDTF">2023-12-04T14:02:00Z</dcterms:created>
  <dcterms:modified xsi:type="dcterms:W3CDTF">2023-12-08T10:16:08Z</dcterms:modified>
</cp:coreProperties>
</file>