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71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83619C-0AEE-4EBE-8D20-EC4192EE1BCC}" type="datetimeFigureOut">
              <a:rPr lang="en-GB" smtClean="0"/>
              <a:t>05/07/2022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E67A7C-E9DA-42CD-BCB6-160F39E6A546}" type="slidenum">
              <a:rPr lang="en-GB" smtClean="0"/>
              <a:t>‹#›</a:t>
            </a:fld>
            <a:endParaRPr lang="en-GB"/>
          </a:p>
        </p:txBody>
      </p:sp>
    </p:spTree>
    <p:extLst>
      <p:ext uri="{BB962C8B-B14F-4D97-AF65-F5344CB8AC3E}">
        <p14:creationId xmlns:p14="http://schemas.microsoft.com/office/powerpoint/2010/main" val="136943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following presentation will be about the problems that NHS is facing due to the staff shortage. In the first section of the study, the nature and the impact of the problem will be discussed. PESTLE analysis of the macro-environmental factors contributing to the complex problem will be discussed in the study. The cause and effect analysis of the problem as per the Fishbone diagram will be discussed in the study. An alternative solution to absenteeism will also be discussed in the study.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0E67A7C-E9DA-42CD-BCB6-160F39E6A546}" type="slidenum">
              <a:rPr lang="en-GB" smtClean="0"/>
              <a:t>2</a:t>
            </a:fld>
            <a:endParaRPr lang="en-GB"/>
          </a:p>
        </p:txBody>
      </p:sp>
    </p:spTree>
    <p:extLst>
      <p:ext uri="{BB962C8B-B14F-4D97-AF65-F5344CB8AC3E}">
        <p14:creationId xmlns:p14="http://schemas.microsoft.com/office/powerpoint/2010/main" val="273116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staff shortage is one of the problems that NHS is facing currently and the company is therefore having a detrimental and serious impact on the services. The following is not only affecting the company but is also affecting the staff of the NHS. The employees of the company need to tackle the major backlogs and improve the access to the services. The impact caused by Brexit led to the shortage of staff in the NHS. It can be said that when there is a shortage of staff the responsibilities and the workload of the existing staff increase in NHS. It therefore can lead to inefficiencies and other mistakes and negatively affects individual performance (</a:t>
            </a:r>
            <a:r>
              <a:rPr lang="en-GB" sz="1200" kern="1200" dirty="0" err="1">
                <a:solidFill>
                  <a:schemeClr val="tx1"/>
                </a:solidFill>
                <a:effectLst/>
                <a:latin typeface="+mn-lt"/>
                <a:ea typeface="+mn-ea"/>
                <a:cs typeface="+mn-cs"/>
              </a:rPr>
              <a:t>Liberati</a:t>
            </a:r>
            <a:r>
              <a:rPr lang="en-GB" sz="1200" kern="1200" dirty="0">
                <a:solidFill>
                  <a:schemeClr val="tx1"/>
                </a:solidFill>
                <a:effectLst/>
                <a:latin typeface="+mn-lt"/>
                <a:ea typeface="+mn-ea"/>
                <a:cs typeface="+mn-cs"/>
              </a:rPr>
              <a:t> et al., 2021</a:t>
            </a:r>
            <a:r>
              <a:rPr lang="en-US" sz="1200" kern="1200" dirty="0">
                <a:solidFill>
                  <a:schemeClr val="tx1"/>
                </a:solidFill>
                <a:effectLst/>
                <a:latin typeface="+mn-lt"/>
                <a:ea typeface="+mn-ea"/>
                <a:cs typeface="+mn-cs"/>
              </a:rPr>
              <a:t>). In NHS as individual workers in an understaffed facility leads to extra work and over-tiredness in staff and an increase in the stress level. Tired employees can lead being distracted and less productive and are prone to workplace injuries and increase the worker's compensation cost.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0E67A7C-E9DA-42CD-BCB6-160F39E6A546}" type="slidenum">
              <a:rPr lang="en-GB" smtClean="0"/>
              <a:t>3</a:t>
            </a:fld>
            <a:endParaRPr lang="en-GB"/>
          </a:p>
        </p:txBody>
      </p:sp>
    </p:spTree>
    <p:extLst>
      <p:ext uri="{BB962C8B-B14F-4D97-AF65-F5344CB8AC3E}">
        <p14:creationId xmlns:p14="http://schemas.microsoft.com/office/powerpoint/2010/main" val="1203914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ongoing problem of staff shortage in NHS is considered to be one of the biggest problems that are making providing patient-centered care a daunting task. The following problem of the staff shortage is considered to be changing the labor market of NHS in the UK. The shortage of clinical and non-clinical professionals is seen to be straining the NHS. It can be said that every part of the health ecosystem of NHS is considered to make contingency plans for worsening the shortage of labor. It can be said that there may be some of the factors that are said to be responsible for the shortage of staff in NHS and is related to the gaining of the Baby Boomer population generating a need for the care (</a:t>
            </a:r>
            <a:r>
              <a:rPr lang="en-GB" sz="1200" kern="1200" dirty="0">
                <a:solidFill>
                  <a:schemeClr val="tx1"/>
                </a:solidFill>
                <a:effectLst/>
                <a:latin typeface="+mn-lt"/>
                <a:ea typeface="+mn-ea"/>
                <a:cs typeface="+mn-cs"/>
              </a:rPr>
              <a:t>Davey et al., 2021</a:t>
            </a:r>
            <a:r>
              <a:rPr lang="en-US" sz="1200" kern="1200" dirty="0">
                <a:solidFill>
                  <a:schemeClr val="tx1"/>
                </a:solidFill>
                <a:effectLst/>
                <a:latin typeface="+mn-lt"/>
                <a:ea typeface="+mn-ea"/>
                <a:cs typeface="+mn-cs"/>
              </a:rPr>
              <a:t>). The aging in the healthcare workforce is considered retiring and is therefore related to the causes of shortage in staff in healthcare. The following problem in NHS is leading to the increase of errors and a higher increasing in morbidity and also is affecting the mortality rates.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0E67A7C-E9DA-42CD-BCB6-160F39E6A546}" type="slidenum">
              <a:rPr lang="en-GB" smtClean="0"/>
              <a:t>4</a:t>
            </a:fld>
            <a:endParaRPr lang="en-GB"/>
          </a:p>
        </p:txBody>
      </p:sp>
    </p:spTree>
    <p:extLst>
      <p:ext uri="{BB962C8B-B14F-4D97-AF65-F5344CB8AC3E}">
        <p14:creationId xmlns:p14="http://schemas.microsoft.com/office/powerpoint/2010/main" val="3314593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review the current and future operational standings of the company PESTLE analysis is structured. Applying the following framework will be helping the company in getting a better insight into where NHS will be going in the future.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Political Factors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political factor in the UK which is related to Brexit is considered to be one of the political factors affecting the company. Another factor that the company is continuously facing is the problem with staffing. Staffing is one of the problems that the company is constantly facing (</a:t>
            </a:r>
            <a:r>
              <a:rPr lang="en-GB" sz="1200" kern="1200" dirty="0" err="1">
                <a:solidFill>
                  <a:schemeClr val="tx1"/>
                </a:solidFill>
                <a:effectLst/>
                <a:latin typeface="+mn-lt"/>
                <a:ea typeface="+mn-ea"/>
                <a:cs typeface="+mn-cs"/>
              </a:rPr>
              <a:t>Cresswell</a:t>
            </a:r>
            <a:r>
              <a:rPr lang="en-GB" sz="1200" kern="1200" dirty="0">
                <a:solidFill>
                  <a:schemeClr val="tx1"/>
                </a:solidFill>
                <a:effectLst/>
                <a:latin typeface="+mn-lt"/>
                <a:ea typeface="+mn-ea"/>
                <a:cs typeface="+mn-cs"/>
              </a:rPr>
              <a:t> et al., 2020</a:t>
            </a:r>
            <a:r>
              <a:rPr lang="en-US" sz="1200" kern="1200" dirty="0">
                <a:solidFill>
                  <a:schemeClr val="tx1"/>
                </a:solidFill>
                <a:effectLst/>
                <a:latin typeface="+mn-lt"/>
                <a:ea typeface="+mn-ea"/>
                <a:cs typeface="+mn-cs"/>
              </a:rPr>
              <a:t>). The workforce of the company took a hit because of that Brexit resulting in less favorable living conditions for foreigners.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Economic Factors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Two of the most economic factors that the company is continuously is being fought with are the economic downturn and the austerity measures. Due to economic reasons the company is facing financial troubles. The austerity measures are considered to be the ones that affect the finances of the NHS.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Sociocultural Factors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sociocultural factors that the company is having a problem with are the aging population and the high expectations of the patients. The aging population of people in the UK is placing an additional strain on NHS (</a:t>
            </a:r>
            <a:r>
              <a:rPr lang="en-GB" sz="1200" kern="1200" dirty="0">
                <a:solidFill>
                  <a:schemeClr val="tx1"/>
                </a:solidFill>
                <a:effectLst/>
                <a:latin typeface="+mn-lt"/>
                <a:ea typeface="+mn-ea"/>
                <a:cs typeface="+mn-cs"/>
              </a:rPr>
              <a:t>Richardson, 2019</a:t>
            </a:r>
            <a:r>
              <a:rPr lang="en-US" sz="1200" kern="1200" dirty="0">
                <a:solidFill>
                  <a:schemeClr val="tx1"/>
                </a:solidFill>
                <a:effectLst/>
                <a:latin typeface="+mn-lt"/>
                <a:ea typeface="+mn-ea"/>
                <a:cs typeface="+mn-cs"/>
              </a:rPr>
              <a:t>). Regarding high expectations of the patients, it is creating a challenge for the company in providing better care to the patients.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Technological Factors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With the various technologies related to the NHS, healthcare is slowly being improved. The scanning tools are affordable more than ever making them a staple in clinics and hospitals. Technology is also opening doors toward better healthcare education.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Legal Factors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growing trend of litigation is considered to be one of the growing trends in NHS.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Environmental Factors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company is also on fire from environmental activists as is better aiming to manage a waste management system in the organization as the following is adding on to the global crisis (</a:t>
            </a:r>
            <a:r>
              <a:rPr lang="en-GB" sz="1200" kern="1200" dirty="0">
                <a:solidFill>
                  <a:schemeClr val="tx1"/>
                </a:solidFill>
                <a:effectLst/>
                <a:latin typeface="+mn-lt"/>
                <a:ea typeface="+mn-ea"/>
                <a:cs typeface="+mn-cs"/>
              </a:rPr>
              <a:t>Richardson, 2019</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0E67A7C-E9DA-42CD-BCB6-160F39E6A546}" type="slidenum">
              <a:rPr lang="en-GB" smtClean="0"/>
              <a:t>5</a:t>
            </a:fld>
            <a:endParaRPr lang="en-GB"/>
          </a:p>
        </p:txBody>
      </p:sp>
    </p:spTree>
    <p:extLst>
      <p:ext uri="{BB962C8B-B14F-4D97-AF65-F5344CB8AC3E}">
        <p14:creationId xmlns:p14="http://schemas.microsoft.com/office/powerpoint/2010/main" val="3170280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Fishbone diagram is considered to be a tool that helps in categorizing the potential causes of a problem. In the following scenario, the problem is related to the shortage of labor in NHS. It is the fishbone diagram that combines the practice of brainstorming with a type of mind map template. The </a:t>
            </a:r>
            <a:r>
              <a:rPr lang="en-US" sz="1200" b="1" kern="1200" dirty="0">
                <a:solidFill>
                  <a:schemeClr val="tx1"/>
                </a:solidFill>
                <a:effectLst/>
                <a:latin typeface="+mn-lt"/>
                <a:ea typeface="+mn-ea"/>
                <a:cs typeface="+mn-cs"/>
              </a:rPr>
              <a:t>causes</a:t>
            </a:r>
            <a:r>
              <a:rPr lang="en-US" sz="1200" kern="1200" dirty="0">
                <a:solidFill>
                  <a:schemeClr val="tx1"/>
                </a:solidFill>
                <a:effectLst/>
                <a:latin typeface="+mn-lt"/>
                <a:ea typeface="+mn-ea"/>
                <a:cs typeface="+mn-cs"/>
              </a:rPr>
              <a:t> leading to the shortage in the labor in NHS are the growing aging population and the aging health workforce. The limited capacity of the health education programs is also a cause of the shortage of health workers (</a:t>
            </a:r>
            <a:r>
              <a:rPr lang="en-GB" sz="1200" kern="1200" dirty="0" err="1">
                <a:solidFill>
                  <a:schemeClr val="tx1"/>
                </a:solidFill>
                <a:effectLst/>
                <a:latin typeface="+mn-lt"/>
                <a:ea typeface="+mn-ea"/>
                <a:cs typeface="+mn-cs"/>
              </a:rPr>
              <a:t>Coccia</a:t>
            </a:r>
            <a:r>
              <a:rPr lang="en-GB" sz="1200" kern="1200" dirty="0">
                <a:solidFill>
                  <a:schemeClr val="tx1"/>
                </a:solidFill>
                <a:effectLst/>
                <a:latin typeface="+mn-lt"/>
                <a:ea typeface="+mn-ea"/>
                <a:cs typeface="+mn-cs"/>
              </a:rPr>
              <a:t>, 2018</a:t>
            </a:r>
            <a:r>
              <a:rPr lang="en-US" sz="1200" kern="1200" dirty="0">
                <a:solidFill>
                  <a:schemeClr val="tx1"/>
                </a:solidFill>
                <a:effectLst/>
                <a:latin typeface="+mn-lt"/>
                <a:ea typeface="+mn-ea"/>
                <a:cs typeface="+mn-cs"/>
              </a:rPr>
              <a:t>). Regarding the </a:t>
            </a:r>
            <a:r>
              <a:rPr lang="en-US" sz="1200" b="1" kern="1200" dirty="0">
                <a:solidFill>
                  <a:schemeClr val="tx1"/>
                </a:solidFill>
                <a:effectLst/>
                <a:latin typeface="+mn-lt"/>
                <a:ea typeface="+mn-ea"/>
                <a:cs typeface="+mn-cs"/>
              </a:rPr>
              <a:t>effects</a:t>
            </a:r>
            <a:r>
              <a:rPr lang="en-US" sz="1200" kern="1200" dirty="0">
                <a:solidFill>
                  <a:schemeClr val="tx1"/>
                </a:solidFill>
                <a:effectLst/>
                <a:latin typeface="+mn-lt"/>
                <a:ea typeface="+mn-ea"/>
                <a:cs typeface="+mn-cs"/>
              </a:rPr>
              <a:t> related to the workplace shortage in NHS, it can be said that the nursing shortage leads to errors, mortality rates, and higher morbidity.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0E67A7C-E9DA-42CD-BCB6-160F39E6A546}" type="slidenum">
              <a:rPr lang="en-GB" smtClean="0"/>
              <a:t>6</a:t>
            </a:fld>
            <a:endParaRPr lang="en-GB"/>
          </a:p>
        </p:txBody>
      </p:sp>
    </p:spTree>
    <p:extLst>
      <p:ext uri="{BB962C8B-B14F-4D97-AF65-F5344CB8AC3E}">
        <p14:creationId xmlns:p14="http://schemas.microsoft.com/office/powerpoint/2010/main" val="31834382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researcher in the following presentation discussed the problems faced by the employees of NHS along with that of that the company. The nature and impact related to the problem and a PESTLE analysis on the following were also discussed. The cause and effect analysis using the Fishbone diagram was discussed in the study along with solutions related to absenteeism.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0E67A7C-E9DA-42CD-BCB6-160F39E6A546}" type="slidenum">
              <a:rPr lang="en-GB" smtClean="0"/>
              <a:t>8</a:t>
            </a:fld>
            <a:endParaRPr lang="en-GB"/>
          </a:p>
        </p:txBody>
      </p:sp>
    </p:spTree>
    <p:extLst>
      <p:ext uri="{BB962C8B-B14F-4D97-AF65-F5344CB8AC3E}">
        <p14:creationId xmlns:p14="http://schemas.microsoft.com/office/powerpoint/2010/main" val="22464569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01D977-E479-4F9D-A0CE-317C35668F3E}" type="datetimeFigureOut">
              <a:rPr lang="en-GB" smtClean="0"/>
              <a:t>05/07/2022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790168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01D977-E479-4F9D-A0CE-317C35668F3E}" type="datetimeFigureOut">
              <a:rPr lang="en-GB" smtClean="0"/>
              <a:t>05/07/2022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2060572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01D977-E479-4F9D-A0CE-317C35668F3E}" type="datetimeFigureOut">
              <a:rPr lang="en-GB" smtClean="0"/>
              <a:t>05/07/2022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3983014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01D977-E479-4F9D-A0CE-317C35668F3E}" type="datetimeFigureOut">
              <a:rPr lang="en-GB" smtClean="0"/>
              <a:t>05/07/2022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1915788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01D977-E479-4F9D-A0CE-317C35668F3E}" type="datetimeFigureOut">
              <a:rPr lang="en-GB" smtClean="0"/>
              <a:t>05/07/2022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3166221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01D977-E479-4F9D-A0CE-317C35668F3E}" type="datetimeFigureOut">
              <a:rPr lang="en-GB" smtClean="0"/>
              <a:t>05/07/2022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2852604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01D977-E479-4F9D-A0CE-317C35668F3E}" type="datetimeFigureOut">
              <a:rPr lang="en-GB" smtClean="0"/>
              <a:t>05/07/2022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1330239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01D977-E479-4F9D-A0CE-317C35668F3E}" type="datetimeFigureOut">
              <a:rPr lang="en-GB" smtClean="0"/>
              <a:t>05/07/2022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512336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B601D977-E479-4F9D-A0CE-317C35668F3E}" type="datetimeFigureOut">
              <a:rPr lang="en-GB" smtClean="0"/>
              <a:t>05/07/2022</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2635499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01D977-E479-4F9D-A0CE-317C35668F3E}" type="datetimeFigureOut">
              <a:rPr lang="en-GB" smtClean="0"/>
              <a:t>05/07/2022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157365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B601D977-E479-4F9D-A0CE-317C35668F3E}" type="datetimeFigureOut">
              <a:rPr lang="en-GB" smtClean="0"/>
              <a:t>05/07/2022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2556191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B601D977-E479-4F9D-A0CE-317C35668F3E}" type="datetimeFigureOut">
              <a:rPr lang="en-GB" smtClean="0"/>
              <a:t>05/07/2022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17087096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01D977-E479-4F9D-A0CE-317C35668F3E}" type="datetimeFigureOut">
              <a:rPr lang="en-GB" smtClean="0"/>
              <a:t>05/07/2022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12503603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01D977-E479-4F9D-A0CE-317C35668F3E}" type="datetimeFigureOut">
              <a:rPr lang="en-GB" smtClean="0"/>
              <a:t>05/07/2022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08700E-635B-430A-B390-A92EDF617DB9}" type="slidenum">
              <a:rPr lang="en-GB" smtClean="0"/>
              <a:t>‹#›</a:t>
            </a:fld>
            <a:endParaRPr lang="en-GB"/>
          </a:p>
        </p:txBody>
      </p:sp>
    </p:spTree>
    <p:extLst>
      <p:ext uri="{BB962C8B-B14F-4D97-AF65-F5344CB8AC3E}">
        <p14:creationId xmlns:p14="http://schemas.microsoft.com/office/powerpoint/2010/main" val="2236197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B601D977-E479-4F9D-A0CE-317C35668F3E}" type="datetimeFigureOut">
              <a:rPr lang="en-GB" smtClean="0"/>
              <a:t>05/07/2022</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B508700E-635B-430A-B390-A92EDF617DB9}" type="slidenum">
              <a:rPr lang="en-GB" smtClean="0"/>
              <a:t>‹#›</a:t>
            </a:fld>
            <a:endParaRPr lang="en-GB"/>
          </a:p>
        </p:txBody>
      </p:sp>
    </p:spTree>
    <p:extLst>
      <p:ext uri="{BB962C8B-B14F-4D97-AF65-F5344CB8AC3E}">
        <p14:creationId xmlns:p14="http://schemas.microsoft.com/office/powerpoint/2010/main" val="434992233"/>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mjopen.bmj.com/content/10/10/e041275.abstract" TargetMode="External"/><Relationship Id="rId2" Type="http://schemas.openxmlformats.org/officeDocument/2006/relationships/hyperlink" Target="http://www.kspjournals.org/index.php/JSAS/article/download/1518/1531" TargetMode="External"/><Relationship Id="rId1" Type="http://schemas.openxmlformats.org/officeDocument/2006/relationships/slideLayout" Target="../slideLayouts/slideLayout2.xml"/><Relationship Id="rId6" Type="http://schemas.openxmlformats.org/officeDocument/2006/relationships/hyperlink" Target="https://chesterrep.openrepository.com/bitstream/handle/10034/622174/POST%20VIVA%20SIGNED%20VERSION%206%20K%20Richardson%200310928%20national%20ehealth%20strategy%20study%20v3%20(002).pdf?sequence=1" TargetMode="External"/><Relationship Id="rId5" Type="http://schemas.openxmlformats.org/officeDocument/2006/relationships/hyperlink" Target="https://link.springer.com/article/10.1186/s12888-021-03261-8" TargetMode="External"/><Relationship Id="rId4" Type="http://schemas.openxmlformats.org/officeDocument/2006/relationships/hyperlink" Target="https://www.ncbi.nlm.nih.gov/pmc/articles/PMC7720696/"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D82D2-3C80-461D-909E-321314AADDE8}"/>
              </a:ext>
            </a:extLst>
          </p:cNvPr>
          <p:cNvSpPr>
            <a:spLocks noGrp="1"/>
          </p:cNvSpPr>
          <p:nvPr>
            <p:ph type="ctrTitle"/>
          </p:nvPr>
        </p:nvSpPr>
        <p:spPr>
          <a:xfrm>
            <a:off x="4943475" y="3012089"/>
            <a:ext cx="6862762" cy="1499577"/>
          </a:xfrm>
        </p:spPr>
        <p:txBody>
          <a:bodyPr/>
          <a:lstStyle/>
          <a:p>
            <a:pPr algn="ctr"/>
            <a:r>
              <a:rPr lang="en-US" sz="3200" dirty="0"/>
              <a:t>PROBLEM-SOLVING AND DECISION MAKING </a:t>
            </a:r>
            <a:br>
              <a:rPr lang="en-GB" sz="3200" dirty="0"/>
            </a:br>
            <a:endParaRPr lang="en-GB" sz="3200" dirty="0"/>
          </a:p>
        </p:txBody>
      </p:sp>
      <p:pic>
        <p:nvPicPr>
          <p:cNvPr id="4" name="Picture 3">
            <a:extLst>
              <a:ext uri="{FF2B5EF4-FFF2-40B4-BE49-F238E27FC236}">
                <a16:creationId xmlns:a16="http://schemas.microsoft.com/office/drawing/2014/main" id="{85542032-E0D8-4B7E-940D-B50ECFE151FC}"/>
              </a:ext>
            </a:extLst>
          </p:cNvPr>
          <p:cNvPicPr>
            <a:picLocks noChangeAspect="1"/>
          </p:cNvPicPr>
          <p:nvPr/>
        </p:nvPicPr>
        <p:blipFill>
          <a:blip r:embed="rId2"/>
          <a:stretch>
            <a:fillRect/>
          </a:stretch>
        </p:blipFill>
        <p:spPr>
          <a:xfrm>
            <a:off x="-124800" y="1009029"/>
            <a:ext cx="4804652" cy="4105523"/>
          </a:xfrm>
          <a:prstGeom prst="rect">
            <a:avLst/>
          </a:prstGeom>
          <a:effectLst>
            <a:softEdge rad="406400"/>
          </a:effectLst>
        </p:spPr>
      </p:pic>
    </p:spTree>
    <p:extLst>
      <p:ext uri="{BB962C8B-B14F-4D97-AF65-F5344CB8AC3E}">
        <p14:creationId xmlns:p14="http://schemas.microsoft.com/office/powerpoint/2010/main" val="2776977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ED335-D464-42F6-A299-2A626A200D39}"/>
              </a:ext>
            </a:extLst>
          </p:cNvPr>
          <p:cNvSpPr>
            <a:spLocks noGrp="1"/>
          </p:cNvSpPr>
          <p:nvPr>
            <p:ph type="title"/>
          </p:nvPr>
        </p:nvSpPr>
        <p:spPr>
          <a:xfrm>
            <a:off x="810001" y="660456"/>
            <a:ext cx="10571998" cy="970450"/>
          </a:xfrm>
        </p:spPr>
        <p:txBody>
          <a:bodyPr/>
          <a:lstStyle/>
          <a:p>
            <a:r>
              <a:rPr lang="en-US" dirty="0"/>
              <a:t>Introduction</a:t>
            </a:r>
            <a:br>
              <a:rPr lang="en-GB" dirty="0"/>
            </a:br>
            <a:endParaRPr lang="en-GB" dirty="0"/>
          </a:p>
        </p:txBody>
      </p:sp>
      <p:sp>
        <p:nvSpPr>
          <p:cNvPr id="3" name="Content Placeholder 2">
            <a:extLst>
              <a:ext uri="{FF2B5EF4-FFF2-40B4-BE49-F238E27FC236}">
                <a16:creationId xmlns:a16="http://schemas.microsoft.com/office/drawing/2014/main" id="{2276DC4F-DD1F-4173-B5BB-B0BEDFDCE302}"/>
              </a:ext>
            </a:extLst>
          </p:cNvPr>
          <p:cNvSpPr>
            <a:spLocks noGrp="1"/>
          </p:cNvSpPr>
          <p:nvPr>
            <p:ph idx="1"/>
          </p:nvPr>
        </p:nvSpPr>
        <p:spPr>
          <a:xfrm>
            <a:off x="473741" y="2878838"/>
            <a:ext cx="6896049" cy="3318705"/>
          </a:xfrm>
        </p:spPr>
        <p:txBody>
          <a:bodyPr>
            <a:normAutofit fontScale="92500" lnSpcReduction="10000"/>
          </a:bodyPr>
          <a:lstStyle/>
          <a:p>
            <a:pPr algn="just"/>
            <a:r>
              <a:rPr lang="en-US" sz="1600" dirty="0"/>
              <a:t>In the first section of the study, the nature and the impact of the problem will be discussed. </a:t>
            </a:r>
          </a:p>
          <a:p>
            <a:pPr marL="0" indent="0" algn="just">
              <a:buNone/>
            </a:pPr>
            <a:endParaRPr lang="en-US" sz="1600" dirty="0"/>
          </a:p>
          <a:p>
            <a:pPr algn="just"/>
            <a:r>
              <a:rPr lang="en-US" sz="1600" dirty="0"/>
              <a:t>PESTLE analysis of the macro-environmental factors contributing to the complex problem will be discussed in the study. </a:t>
            </a:r>
          </a:p>
          <a:p>
            <a:pPr marL="0" indent="0" algn="just">
              <a:buNone/>
            </a:pPr>
            <a:endParaRPr lang="en-US" sz="1600" dirty="0"/>
          </a:p>
          <a:p>
            <a:pPr algn="just"/>
            <a:r>
              <a:rPr lang="en-US" sz="1600" dirty="0"/>
              <a:t>The cause and effect analysis of the problem as per the Fishbone diagram will be discussed in the study. </a:t>
            </a:r>
          </a:p>
          <a:p>
            <a:pPr marL="0" indent="0" algn="just">
              <a:buNone/>
            </a:pPr>
            <a:endParaRPr lang="en-US" sz="1600" dirty="0"/>
          </a:p>
          <a:p>
            <a:pPr algn="just"/>
            <a:r>
              <a:rPr lang="en-US" sz="1600" dirty="0"/>
              <a:t>An alternative solution to absenteeism will also be discussed in the study. </a:t>
            </a:r>
            <a:endParaRPr lang="en-GB" sz="1600" dirty="0"/>
          </a:p>
          <a:p>
            <a:pPr algn="just"/>
            <a:endParaRPr lang="en-GB" sz="1600" dirty="0"/>
          </a:p>
        </p:txBody>
      </p:sp>
      <p:pic>
        <p:nvPicPr>
          <p:cNvPr id="4" name="Picture 3">
            <a:extLst>
              <a:ext uri="{FF2B5EF4-FFF2-40B4-BE49-F238E27FC236}">
                <a16:creationId xmlns:a16="http://schemas.microsoft.com/office/drawing/2014/main" id="{439C088E-1B79-473E-B85F-45F6C4BEF1E0}"/>
              </a:ext>
            </a:extLst>
          </p:cNvPr>
          <p:cNvPicPr>
            <a:picLocks noChangeAspect="1"/>
          </p:cNvPicPr>
          <p:nvPr/>
        </p:nvPicPr>
        <p:blipFill>
          <a:blip r:embed="rId3"/>
          <a:stretch>
            <a:fillRect/>
          </a:stretch>
        </p:blipFill>
        <p:spPr>
          <a:xfrm>
            <a:off x="8508028" y="3429000"/>
            <a:ext cx="2600325" cy="1209675"/>
          </a:xfrm>
          <a:prstGeom prst="rect">
            <a:avLst/>
          </a:prstGeom>
        </p:spPr>
      </p:pic>
    </p:spTree>
    <p:extLst>
      <p:ext uri="{BB962C8B-B14F-4D97-AF65-F5344CB8AC3E}">
        <p14:creationId xmlns:p14="http://schemas.microsoft.com/office/powerpoint/2010/main" val="761618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525B1-8298-4BA6-95CB-3AAFE71EA0C5}"/>
              </a:ext>
            </a:extLst>
          </p:cNvPr>
          <p:cNvSpPr>
            <a:spLocks noGrp="1"/>
          </p:cNvSpPr>
          <p:nvPr>
            <p:ph type="title"/>
          </p:nvPr>
        </p:nvSpPr>
        <p:spPr>
          <a:xfrm>
            <a:off x="801288" y="999202"/>
            <a:ext cx="10571998" cy="970450"/>
          </a:xfrm>
        </p:spPr>
        <p:txBody>
          <a:bodyPr/>
          <a:lstStyle/>
          <a:p>
            <a:r>
              <a:rPr lang="en-US" dirty="0"/>
              <a:t>Nature and impact of the complex problem on the employees of NHS</a:t>
            </a:r>
            <a:br>
              <a:rPr lang="en-GB" dirty="0"/>
            </a:br>
            <a:endParaRPr lang="en-GB" dirty="0"/>
          </a:p>
        </p:txBody>
      </p:sp>
      <p:sp>
        <p:nvSpPr>
          <p:cNvPr id="3" name="Content Placeholder 2">
            <a:extLst>
              <a:ext uri="{FF2B5EF4-FFF2-40B4-BE49-F238E27FC236}">
                <a16:creationId xmlns:a16="http://schemas.microsoft.com/office/drawing/2014/main" id="{F0A60943-6FE7-429E-A28F-4B3F64FC31F1}"/>
              </a:ext>
            </a:extLst>
          </p:cNvPr>
          <p:cNvSpPr>
            <a:spLocks noGrp="1"/>
          </p:cNvSpPr>
          <p:nvPr>
            <p:ph idx="1"/>
          </p:nvPr>
        </p:nvSpPr>
        <p:spPr>
          <a:xfrm>
            <a:off x="259154" y="2727255"/>
            <a:ext cx="6592022" cy="3636511"/>
          </a:xfrm>
        </p:spPr>
        <p:txBody>
          <a:bodyPr>
            <a:normAutofit fontScale="92500" lnSpcReduction="10000"/>
          </a:bodyPr>
          <a:lstStyle/>
          <a:p>
            <a:pPr algn="just"/>
            <a:r>
              <a:rPr lang="en-US" sz="1600" dirty="0"/>
              <a:t>The following is not only affecting the company but is also affecting the staff of the NHS. </a:t>
            </a:r>
          </a:p>
          <a:p>
            <a:pPr marL="0" indent="0" algn="just">
              <a:buNone/>
            </a:pPr>
            <a:endParaRPr lang="en-US" sz="1600" dirty="0"/>
          </a:p>
          <a:p>
            <a:pPr algn="just"/>
            <a:r>
              <a:rPr lang="en-US" sz="1600" dirty="0"/>
              <a:t>The employees of the company need to tackle the major backlogs and improve the access to the services. </a:t>
            </a:r>
          </a:p>
          <a:p>
            <a:pPr marL="0" indent="0" algn="just">
              <a:buNone/>
            </a:pPr>
            <a:endParaRPr lang="en-US" sz="1600" dirty="0"/>
          </a:p>
          <a:p>
            <a:pPr algn="just"/>
            <a:r>
              <a:rPr lang="en-US" sz="1600" dirty="0"/>
              <a:t>In NHS as individual workers in an understaffed facility leads to extra work and over-tiredness in staff and an increase in the stress level. </a:t>
            </a:r>
          </a:p>
          <a:p>
            <a:pPr marL="0" indent="0" algn="just">
              <a:buNone/>
            </a:pPr>
            <a:endParaRPr lang="en-US" sz="1600" dirty="0"/>
          </a:p>
          <a:p>
            <a:pPr algn="just"/>
            <a:r>
              <a:rPr lang="en-US" sz="1600" dirty="0"/>
              <a:t>Tired employees can lead being distracted and less productive and are prone to workplace injuries and increase the worker's compensation cost. </a:t>
            </a:r>
            <a:endParaRPr lang="en-GB" sz="1600" dirty="0"/>
          </a:p>
          <a:p>
            <a:endParaRPr lang="en-GB" sz="1600" dirty="0"/>
          </a:p>
        </p:txBody>
      </p:sp>
      <p:pic>
        <p:nvPicPr>
          <p:cNvPr id="5" name="Picture 4">
            <a:extLst>
              <a:ext uri="{FF2B5EF4-FFF2-40B4-BE49-F238E27FC236}">
                <a16:creationId xmlns:a16="http://schemas.microsoft.com/office/drawing/2014/main" id="{9203D33B-C1FF-4032-823A-2E5445869E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19819" y="2760505"/>
            <a:ext cx="4713027" cy="3098293"/>
          </a:xfrm>
          <a:prstGeom prst="rect">
            <a:avLst/>
          </a:prstGeom>
          <a:effectLst>
            <a:softEdge rad="63500"/>
          </a:effectLst>
        </p:spPr>
      </p:pic>
    </p:spTree>
    <p:extLst>
      <p:ext uri="{BB962C8B-B14F-4D97-AF65-F5344CB8AC3E}">
        <p14:creationId xmlns:p14="http://schemas.microsoft.com/office/powerpoint/2010/main" val="3680571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D26A7-66B1-474D-AB32-C0ADE60EBED3}"/>
              </a:ext>
            </a:extLst>
          </p:cNvPr>
          <p:cNvSpPr>
            <a:spLocks noGrp="1"/>
          </p:cNvSpPr>
          <p:nvPr>
            <p:ph type="title"/>
          </p:nvPr>
        </p:nvSpPr>
        <p:spPr>
          <a:xfrm>
            <a:off x="818712" y="999202"/>
            <a:ext cx="10571998" cy="970450"/>
          </a:xfrm>
        </p:spPr>
        <p:txBody>
          <a:bodyPr/>
          <a:lstStyle/>
          <a:p>
            <a:r>
              <a:rPr lang="en-US" dirty="0"/>
              <a:t>Nature and impact of the complex problems on NHS </a:t>
            </a:r>
            <a:br>
              <a:rPr lang="en-GB" dirty="0"/>
            </a:br>
            <a:endParaRPr lang="en-GB" dirty="0"/>
          </a:p>
        </p:txBody>
      </p:sp>
      <p:sp>
        <p:nvSpPr>
          <p:cNvPr id="3" name="Content Placeholder 2">
            <a:extLst>
              <a:ext uri="{FF2B5EF4-FFF2-40B4-BE49-F238E27FC236}">
                <a16:creationId xmlns:a16="http://schemas.microsoft.com/office/drawing/2014/main" id="{D65FD801-01A1-4975-A526-5A880C954CCA}"/>
              </a:ext>
            </a:extLst>
          </p:cNvPr>
          <p:cNvSpPr>
            <a:spLocks noGrp="1"/>
          </p:cNvSpPr>
          <p:nvPr>
            <p:ph idx="1"/>
          </p:nvPr>
        </p:nvSpPr>
        <p:spPr>
          <a:xfrm>
            <a:off x="376104" y="2712766"/>
            <a:ext cx="7137933" cy="3636511"/>
          </a:xfrm>
        </p:spPr>
        <p:txBody>
          <a:bodyPr>
            <a:normAutofit fontScale="77500" lnSpcReduction="20000"/>
          </a:bodyPr>
          <a:lstStyle/>
          <a:p>
            <a:pPr algn="just"/>
            <a:r>
              <a:rPr lang="en-US" sz="1600" dirty="0"/>
              <a:t>The ongoing problem of staff shortage in NHS is considered to be one of the biggest problems that are making providing patient-centered care a daunting task. </a:t>
            </a:r>
          </a:p>
          <a:p>
            <a:pPr marL="0" indent="0" algn="just">
              <a:buNone/>
            </a:pPr>
            <a:endParaRPr lang="en-US" sz="1600" dirty="0"/>
          </a:p>
          <a:p>
            <a:pPr algn="just"/>
            <a:r>
              <a:rPr lang="en-US" sz="1600" dirty="0"/>
              <a:t>It can be said that every part of the health ecosystem of NHS is considered to make contingency plans for worsening the shortage of labor. </a:t>
            </a:r>
          </a:p>
          <a:p>
            <a:pPr marL="0" indent="0" algn="just">
              <a:buNone/>
            </a:pPr>
            <a:endParaRPr lang="en-US" sz="1600" dirty="0"/>
          </a:p>
          <a:p>
            <a:pPr algn="just"/>
            <a:r>
              <a:rPr lang="en-US" sz="1600" dirty="0"/>
              <a:t>It can be said that there may be some of the factors that are said to be responsible for the shortage of staff in NHS and is related to the gaining of the Baby Boomer population generating a need for the care (</a:t>
            </a:r>
            <a:r>
              <a:rPr lang="en-GB" sz="1600" dirty="0"/>
              <a:t>Davey et al., 2021</a:t>
            </a:r>
            <a:r>
              <a:rPr lang="en-US" sz="1600" dirty="0"/>
              <a:t>). </a:t>
            </a:r>
          </a:p>
          <a:p>
            <a:pPr marL="0" indent="0" algn="just">
              <a:buNone/>
            </a:pPr>
            <a:endParaRPr lang="en-US" sz="1600" dirty="0"/>
          </a:p>
          <a:p>
            <a:pPr algn="just"/>
            <a:r>
              <a:rPr lang="en-US" sz="1600" dirty="0"/>
              <a:t>The aging in the healthcare workforce is considered retiring and is therefore related to the causes of shortage in staff in healthcare. </a:t>
            </a:r>
          </a:p>
          <a:p>
            <a:pPr marL="0" indent="0" algn="just">
              <a:buNone/>
            </a:pPr>
            <a:endParaRPr lang="en-US" sz="1600" dirty="0"/>
          </a:p>
          <a:p>
            <a:pPr algn="just"/>
            <a:r>
              <a:rPr lang="en-US" sz="1600" dirty="0"/>
              <a:t>The following problem in NHS is leading to the increase of errors and a higher increasing in morbidity and also is affecting the mortality rates. </a:t>
            </a:r>
            <a:endParaRPr lang="en-GB" sz="1600" dirty="0"/>
          </a:p>
          <a:p>
            <a:endParaRPr lang="en-GB" sz="1600" dirty="0"/>
          </a:p>
        </p:txBody>
      </p:sp>
      <p:pic>
        <p:nvPicPr>
          <p:cNvPr id="7" name="Picture 6">
            <a:extLst>
              <a:ext uri="{FF2B5EF4-FFF2-40B4-BE49-F238E27FC236}">
                <a16:creationId xmlns:a16="http://schemas.microsoft.com/office/drawing/2014/main" id="{69E1DB9C-18AC-4E1E-A37D-A386316C80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30979" y="3239745"/>
            <a:ext cx="4237502" cy="2383595"/>
          </a:xfrm>
          <a:prstGeom prst="rect">
            <a:avLst/>
          </a:prstGeom>
          <a:effectLst>
            <a:softEdge rad="215900"/>
          </a:effectLst>
        </p:spPr>
      </p:pic>
    </p:spTree>
    <p:extLst>
      <p:ext uri="{BB962C8B-B14F-4D97-AF65-F5344CB8AC3E}">
        <p14:creationId xmlns:p14="http://schemas.microsoft.com/office/powerpoint/2010/main" val="333166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631AA-E5A0-4DC8-A7F3-774B353AFED4}"/>
              </a:ext>
            </a:extLst>
          </p:cNvPr>
          <p:cNvSpPr>
            <a:spLocks noGrp="1"/>
          </p:cNvSpPr>
          <p:nvPr>
            <p:ph type="title"/>
          </p:nvPr>
        </p:nvSpPr>
        <p:spPr>
          <a:xfrm>
            <a:off x="818712" y="999202"/>
            <a:ext cx="10571998" cy="970450"/>
          </a:xfrm>
        </p:spPr>
        <p:txBody>
          <a:bodyPr/>
          <a:lstStyle/>
          <a:p>
            <a:r>
              <a:rPr lang="en-US" dirty="0"/>
              <a:t>PESTLE analysis of the macro-environmental factors affecting NHS</a:t>
            </a:r>
            <a:br>
              <a:rPr lang="en-GB" dirty="0"/>
            </a:br>
            <a:endParaRPr lang="en-GB" dirty="0"/>
          </a:p>
        </p:txBody>
      </p:sp>
      <p:sp>
        <p:nvSpPr>
          <p:cNvPr id="3" name="Content Placeholder 2">
            <a:extLst>
              <a:ext uri="{FF2B5EF4-FFF2-40B4-BE49-F238E27FC236}">
                <a16:creationId xmlns:a16="http://schemas.microsoft.com/office/drawing/2014/main" id="{AFD661A5-3C23-4BDD-8DB4-01DBC3D66F00}"/>
              </a:ext>
            </a:extLst>
          </p:cNvPr>
          <p:cNvSpPr>
            <a:spLocks noGrp="1"/>
          </p:cNvSpPr>
          <p:nvPr>
            <p:ph idx="1"/>
          </p:nvPr>
        </p:nvSpPr>
        <p:spPr>
          <a:xfrm>
            <a:off x="836136" y="2222287"/>
            <a:ext cx="10554574" cy="4355934"/>
          </a:xfrm>
        </p:spPr>
        <p:txBody>
          <a:bodyPr>
            <a:normAutofit fontScale="62500" lnSpcReduction="20000"/>
          </a:bodyPr>
          <a:lstStyle/>
          <a:p>
            <a:pPr marL="0" indent="0">
              <a:buNone/>
            </a:pPr>
            <a:r>
              <a:rPr lang="en-US" b="1" dirty="0"/>
              <a:t>Political Factors</a:t>
            </a:r>
            <a:endParaRPr lang="en-GB" dirty="0"/>
          </a:p>
          <a:p>
            <a:r>
              <a:rPr lang="en-US" dirty="0"/>
              <a:t>The political factor in the UK which is related to Brexit is considered to be one of the political factors affecting the company. Another factor that the company is continuously facing is the problem with staffing. </a:t>
            </a:r>
          </a:p>
          <a:p>
            <a:r>
              <a:rPr lang="en-US" dirty="0"/>
              <a:t>Staffing is one of the problems that the company is constantly facing (</a:t>
            </a:r>
            <a:r>
              <a:rPr lang="en-GB" dirty="0" err="1"/>
              <a:t>Cresswell</a:t>
            </a:r>
            <a:r>
              <a:rPr lang="en-GB" dirty="0"/>
              <a:t> et al., 2020</a:t>
            </a:r>
            <a:r>
              <a:rPr lang="en-US" dirty="0"/>
              <a:t>). The workforce of the company took a hit because of that Brexit resulting in less favorable living conditions for foreigners. </a:t>
            </a:r>
            <a:endParaRPr lang="en-GB" dirty="0"/>
          </a:p>
          <a:p>
            <a:pPr marL="0" indent="0">
              <a:buNone/>
            </a:pPr>
            <a:r>
              <a:rPr lang="en-US" b="1" dirty="0"/>
              <a:t>Economic Factors</a:t>
            </a:r>
            <a:endParaRPr lang="en-GB" dirty="0"/>
          </a:p>
          <a:p>
            <a:r>
              <a:rPr lang="en-US" dirty="0"/>
              <a:t>Two of the most economic factors that the company is continuously is being fought with are the economic downturn and the austerity measures. Due to economic reasons the company is facing financial troubles. </a:t>
            </a:r>
            <a:endParaRPr lang="en-GB" dirty="0"/>
          </a:p>
          <a:p>
            <a:pPr marL="0" indent="0">
              <a:buNone/>
            </a:pPr>
            <a:r>
              <a:rPr lang="en-US" b="1" dirty="0"/>
              <a:t>Sociocultural Factors</a:t>
            </a:r>
            <a:endParaRPr lang="en-GB" dirty="0"/>
          </a:p>
          <a:p>
            <a:r>
              <a:rPr lang="en-US" dirty="0"/>
              <a:t>The sociocultural factors that the company is having a problem with are the aging population and the high expectations of the patients. The aging population of people in the UK is placing an additional strain on NHS (</a:t>
            </a:r>
            <a:r>
              <a:rPr lang="en-GB" dirty="0"/>
              <a:t>Richardson, 2019</a:t>
            </a:r>
            <a:r>
              <a:rPr lang="en-US" dirty="0"/>
              <a:t>). </a:t>
            </a:r>
            <a:endParaRPr lang="en-GB" dirty="0"/>
          </a:p>
          <a:p>
            <a:pPr marL="0" indent="0">
              <a:buNone/>
            </a:pPr>
            <a:r>
              <a:rPr lang="en-US" b="1" dirty="0"/>
              <a:t>Technological Factors</a:t>
            </a:r>
            <a:endParaRPr lang="en-GB" dirty="0"/>
          </a:p>
          <a:p>
            <a:r>
              <a:rPr lang="en-US" dirty="0"/>
              <a:t>With the various technologies related to the NHS, healthcare is slowly being improved. </a:t>
            </a:r>
            <a:endParaRPr lang="en-GB" dirty="0"/>
          </a:p>
          <a:p>
            <a:pPr marL="0" indent="0">
              <a:buNone/>
            </a:pPr>
            <a:r>
              <a:rPr lang="en-US" b="1" dirty="0"/>
              <a:t>Legal Factors</a:t>
            </a:r>
            <a:endParaRPr lang="en-GB" dirty="0"/>
          </a:p>
          <a:p>
            <a:r>
              <a:rPr lang="en-US" dirty="0"/>
              <a:t>The growing trend of litigation is considered to be one of the growing trends in NHS. </a:t>
            </a:r>
            <a:endParaRPr lang="en-GB" dirty="0"/>
          </a:p>
          <a:p>
            <a:pPr marL="0" indent="0">
              <a:buNone/>
            </a:pPr>
            <a:r>
              <a:rPr lang="en-US" b="1" dirty="0"/>
              <a:t>Environmental Factors </a:t>
            </a:r>
            <a:endParaRPr lang="en-GB" dirty="0"/>
          </a:p>
          <a:p>
            <a:r>
              <a:rPr lang="en-US" dirty="0"/>
              <a:t>The company is also on fire from environmental activists as is better aiming to manage a waste management system in the organization as the following is adding on to the global crisis (</a:t>
            </a:r>
            <a:r>
              <a:rPr lang="en-GB" dirty="0"/>
              <a:t>Richardson, 2019</a:t>
            </a:r>
            <a:r>
              <a:rPr lang="en-US" dirty="0"/>
              <a:t>). </a:t>
            </a:r>
            <a:endParaRPr lang="en-GB" dirty="0"/>
          </a:p>
          <a:p>
            <a:endParaRPr lang="en-GB" dirty="0"/>
          </a:p>
        </p:txBody>
      </p:sp>
    </p:spTree>
    <p:extLst>
      <p:ext uri="{BB962C8B-B14F-4D97-AF65-F5344CB8AC3E}">
        <p14:creationId xmlns:p14="http://schemas.microsoft.com/office/powerpoint/2010/main" val="1804372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01ACE-2A19-4C78-BAE5-DDCA86BCB6F5}"/>
              </a:ext>
            </a:extLst>
          </p:cNvPr>
          <p:cNvSpPr>
            <a:spLocks noGrp="1"/>
          </p:cNvSpPr>
          <p:nvPr>
            <p:ph type="title"/>
          </p:nvPr>
        </p:nvSpPr>
        <p:spPr>
          <a:xfrm>
            <a:off x="801288" y="999202"/>
            <a:ext cx="10571998" cy="970450"/>
          </a:xfrm>
        </p:spPr>
        <p:txBody>
          <a:bodyPr/>
          <a:lstStyle/>
          <a:p>
            <a:r>
              <a:rPr lang="en-US" dirty="0"/>
              <a:t>Cause and effect of the problem using Fishbone Diagram </a:t>
            </a:r>
            <a:br>
              <a:rPr lang="en-GB" dirty="0"/>
            </a:br>
            <a:endParaRPr lang="en-GB" dirty="0"/>
          </a:p>
        </p:txBody>
      </p:sp>
      <p:sp>
        <p:nvSpPr>
          <p:cNvPr id="3" name="Content Placeholder 2">
            <a:extLst>
              <a:ext uri="{FF2B5EF4-FFF2-40B4-BE49-F238E27FC236}">
                <a16:creationId xmlns:a16="http://schemas.microsoft.com/office/drawing/2014/main" id="{4C9CB013-AC98-4231-8E5D-F555AD0DB2D7}"/>
              </a:ext>
            </a:extLst>
          </p:cNvPr>
          <p:cNvSpPr>
            <a:spLocks noGrp="1"/>
          </p:cNvSpPr>
          <p:nvPr>
            <p:ph idx="1"/>
          </p:nvPr>
        </p:nvSpPr>
        <p:spPr>
          <a:xfrm>
            <a:off x="208341" y="2420028"/>
            <a:ext cx="6015038" cy="3994419"/>
          </a:xfrm>
        </p:spPr>
        <p:txBody>
          <a:bodyPr/>
          <a:lstStyle/>
          <a:p>
            <a:pPr algn="just"/>
            <a:r>
              <a:rPr lang="en-US" sz="1600" dirty="0"/>
              <a:t>The </a:t>
            </a:r>
            <a:r>
              <a:rPr lang="en-US" sz="1600" b="1" dirty="0"/>
              <a:t>causes</a:t>
            </a:r>
            <a:r>
              <a:rPr lang="en-US" sz="1600" dirty="0"/>
              <a:t> leading to the shortage in the labor in NHS are the growing aging population and the aging health workforce. </a:t>
            </a:r>
          </a:p>
          <a:p>
            <a:pPr marL="0" indent="0" algn="just">
              <a:buNone/>
            </a:pPr>
            <a:endParaRPr lang="en-US" sz="1600" dirty="0"/>
          </a:p>
          <a:p>
            <a:pPr algn="just"/>
            <a:r>
              <a:rPr lang="en-US" sz="1600" dirty="0"/>
              <a:t>Regarding the </a:t>
            </a:r>
            <a:r>
              <a:rPr lang="en-US" sz="1600" b="1" dirty="0"/>
              <a:t>effects</a:t>
            </a:r>
            <a:r>
              <a:rPr lang="en-US" sz="1600" dirty="0"/>
              <a:t> related to the workplace shortage in NHS, it can be said that the nursing shortage leads to errors, mortality rates, and higher morbidity. </a:t>
            </a:r>
            <a:endParaRPr lang="en-GB" sz="1600" dirty="0"/>
          </a:p>
          <a:p>
            <a:pPr algn="just"/>
            <a:endParaRPr lang="en-GB" dirty="0"/>
          </a:p>
        </p:txBody>
      </p:sp>
      <p:pic>
        <p:nvPicPr>
          <p:cNvPr id="4" name="Picture 3">
            <a:extLst>
              <a:ext uri="{FF2B5EF4-FFF2-40B4-BE49-F238E27FC236}">
                <a16:creationId xmlns:a16="http://schemas.microsoft.com/office/drawing/2014/main" id="{D4D33DFD-6777-4EB4-BA17-542826E97320}"/>
              </a:ext>
            </a:extLst>
          </p:cNvPr>
          <p:cNvPicPr/>
          <p:nvPr/>
        </p:nvPicPr>
        <p:blipFill>
          <a:blip r:embed="rId3"/>
          <a:stretch>
            <a:fillRect/>
          </a:stretch>
        </p:blipFill>
        <p:spPr>
          <a:xfrm>
            <a:off x="6501205" y="2130789"/>
            <a:ext cx="5304107" cy="3728009"/>
          </a:xfrm>
          <a:prstGeom prst="rect">
            <a:avLst/>
          </a:prstGeom>
        </p:spPr>
      </p:pic>
      <p:sp>
        <p:nvSpPr>
          <p:cNvPr id="5" name="TextBox 4">
            <a:extLst>
              <a:ext uri="{FF2B5EF4-FFF2-40B4-BE49-F238E27FC236}">
                <a16:creationId xmlns:a16="http://schemas.microsoft.com/office/drawing/2014/main" id="{9D8B8C22-33CA-438C-85BA-3F645857028E}"/>
              </a:ext>
            </a:extLst>
          </p:cNvPr>
          <p:cNvSpPr txBox="1"/>
          <p:nvPr/>
        </p:nvSpPr>
        <p:spPr>
          <a:xfrm>
            <a:off x="7642746" y="5934670"/>
            <a:ext cx="3507475" cy="923330"/>
          </a:xfrm>
          <a:prstGeom prst="rect">
            <a:avLst/>
          </a:prstGeom>
          <a:noFill/>
        </p:spPr>
        <p:txBody>
          <a:bodyPr wrap="square" rtlCol="0">
            <a:spAutoFit/>
          </a:bodyPr>
          <a:lstStyle/>
          <a:p>
            <a:pPr algn="ctr"/>
            <a:r>
              <a:rPr lang="en-US" b="1" dirty="0"/>
              <a:t>Figure 1: Fishbone diagram</a:t>
            </a:r>
            <a:endParaRPr lang="en-GB" dirty="0"/>
          </a:p>
          <a:p>
            <a:pPr algn="ctr"/>
            <a:r>
              <a:rPr lang="en-US" dirty="0"/>
              <a:t>(Source: cdc.gov. 2022)</a:t>
            </a:r>
            <a:endParaRPr lang="en-GB" dirty="0"/>
          </a:p>
          <a:p>
            <a:pPr algn="ctr"/>
            <a:endParaRPr lang="en-GB" dirty="0"/>
          </a:p>
        </p:txBody>
      </p:sp>
    </p:spTree>
    <p:extLst>
      <p:ext uri="{BB962C8B-B14F-4D97-AF65-F5344CB8AC3E}">
        <p14:creationId xmlns:p14="http://schemas.microsoft.com/office/powerpoint/2010/main" val="4099020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977CC-6D0E-4A76-B71D-DFF468469381}"/>
              </a:ext>
            </a:extLst>
          </p:cNvPr>
          <p:cNvSpPr>
            <a:spLocks noGrp="1"/>
          </p:cNvSpPr>
          <p:nvPr>
            <p:ph type="title"/>
          </p:nvPr>
        </p:nvSpPr>
        <p:spPr/>
        <p:txBody>
          <a:bodyPr/>
          <a:lstStyle/>
          <a:p>
            <a:r>
              <a:rPr lang="en-US" dirty="0"/>
              <a:t>A solution to the problem</a:t>
            </a:r>
            <a:endParaRPr lang="en-GB" dirty="0"/>
          </a:p>
        </p:txBody>
      </p:sp>
      <p:sp>
        <p:nvSpPr>
          <p:cNvPr id="3" name="Content Placeholder 2">
            <a:extLst>
              <a:ext uri="{FF2B5EF4-FFF2-40B4-BE49-F238E27FC236}">
                <a16:creationId xmlns:a16="http://schemas.microsoft.com/office/drawing/2014/main" id="{4551FCEB-6A83-4BC7-8941-58738B852AD4}"/>
              </a:ext>
            </a:extLst>
          </p:cNvPr>
          <p:cNvSpPr>
            <a:spLocks noGrp="1"/>
          </p:cNvSpPr>
          <p:nvPr>
            <p:ph idx="1"/>
          </p:nvPr>
        </p:nvSpPr>
        <p:spPr>
          <a:xfrm>
            <a:off x="272802" y="2774301"/>
            <a:ext cx="6824034" cy="3636511"/>
          </a:xfrm>
        </p:spPr>
        <p:txBody>
          <a:bodyPr>
            <a:normAutofit/>
          </a:bodyPr>
          <a:lstStyle/>
          <a:p>
            <a:pPr marL="0" indent="0">
              <a:buNone/>
            </a:pPr>
            <a:endParaRPr lang="en-GB" sz="1600" dirty="0"/>
          </a:p>
          <a:p>
            <a:pPr marL="0" indent="0">
              <a:buNone/>
            </a:pPr>
            <a:r>
              <a:rPr lang="en-US" sz="1600" dirty="0"/>
              <a:t>Solutions related to the problems related to absenteeism in healthcare are as follows: </a:t>
            </a:r>
            <a:endParaRPr lang="en-GB" sz="1600" dirty="0"/>
          </a:p>
          <a:p>
            <a:pPr lvl="0"/>
            <a:r>
              <a:rPr lang="en-US" sz="1600" dirty="0"/>
              <a:t>Implementation of a wellness program. </a:t>
            </a:r>
            <a:endParaRPr lang="en-GB" sz="1600" dirty="0"/>
          </a:p>
          <a:p>
            <a:pPr lvl="0"/>
            <a:r>
              <a:rPr lang="en-US" sz="1600" dirty="0"/>
              <a:t>Offering paid time off to the employees. </a:t>
            </a:r>
            <a:endParaRPr lang="en-GB" sz="1600" dirty="0"/>
          </a:p>
          <a:p>
            <a:pPr lvl="0"/>
            <a:r>
              <a:rPr lang="en-US" sz="1600" dirty="0"/>
              <a:t>Consideration of the flexible hours.</a:t>
            </a:r>
            <a:endParaRPr lang="en-GB" sz="1600" dirty="0"/>
          </a:p>
          <a:p>
            <a:pPr lvl="0"/>
            <a:r>
              <a:rPr lang="en-US" sz="1600" dirty="0"/>
              <a:t>Engaging the employee engagement in NHS</a:t>
            </a:r>
            <a:endParaRPr lang="en-GB" sz="1600" dirty="0"/>
          </a:p>
          <a:p>
            <a:endParaRPr lang="en-GB" sz="1600" dirty="0"/>
          </a:p>
        </p:txBody>
      </p:sp>
      <p:pic>
        <p:nvPicPr>
          <p:cNvPr id="5" name="Picture 4">
            <a:extLst>
              <a:ext uri="{FF2B5EF4-FFF2-40B4-BE49-F238E27FC236}">
                <a16:creationId xmlns:a16="http://schemas.microsoft.com/office/drawing/2014/main" id="{9B3F6279-6044-4692-81A1-85193879DE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7538" y="3140067"/>
            <a:ext cx="4354460" cy="2904978"/>
          </a:xfrm>
          <a:prstGeom prst="rect">
            <a:avLst/>
          </a:prstGeom>
          <a:effectLst>
            <a:softEdge rad="215900"/>
          </a:effectLst>
        </p:spPr>
      </p:pic>
    </p:spTree>
    <p:extLst>
      <p:ext uri="{BB962C8B-B14F-4D97-AF65-F5344CB8AC3E}">
        <p14:creationId xmlns:p14="http://schemas.microsoft.com/office/powerpoint/2010/main" val="1575391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CEDC3-D084-4454-891A-5C37F149BC6C}"/>
              </a:ext>
            </a:extLst>
          </p:cNvPr>
          <p:cNvSpPr>
            <a:spLocks noGrp="1"/>
          </p:cNvSpPr>
          <p:nvPr>
            <p:ph type="title"/>
          </p:nvPr>
        </p:nvSpPr>
        <p:spPr>
          <a:xfrm>
            <a:off x="810000" y="665552"/>
            <a:ext cx="10571998" cy="970450"/>
          </a:xfrm>
        </p:spPr>
        <p:txBody>
          <a:bodyPr/>
          <a:lstStyle/>
          <a:p>
            <a:r>
              <a:rPr lang="en-US" dirty="0"/>
              <a:t>Conclusion </a:t>
            </a:r>
            <a:br>
              <a:rPr lang="en-GB" dirty="0"/>
            </a:br>
            <a:endParaRPr lang="en-GB" dirty="0"/>
          </a:p>
        </p:txBody>
      </p:sp>
      <p:sp>
        <p:nvSpPr>
          <p:cNvPr id="3" name="Content Placeholder 2">
            <a:extLst>
              <a:ext uri="{FF2B5EF4-FFF2-40B4-BE49-F238E27FC236}">
                <a16:creationId xmlns:a16="http://schemas.microsoft.com/office/drawing/2014/main" id="{BBBCE065-9F98-47CC-B2F0-507B42554070}"/>
              </a:ext>
            </a:extLst>
          </p:cNvPr>
          <p:cNvSpPr>
            <a:spLocks noGrp="1"/>
          </p:cNvSpPr>
          <p:nvPr>
            <p:ph idx="1"/>
          </p:nvPr>
        </p:nvSpPr>
        <p:spPr>
          <a:xfrm>
            <a:off x="600347" y="2555937"/>
            <a:ext cx="6441898" cy="3636511"/>
          </a:xfrm>
        </p:spPr>
        <p:txBody>
          <a:bodyPr>
            <a:normAutofit/>
          </a:bodyPr>
          <a:lstStyle/>
          <a:p>
            <a:pPr algn="just"/>
            <a:r>
              <a:rPr lang="en-US" sz="1600" dirty="0"/>
              <a:t>The researcher in the following presentation discussed the problems faced by the employees of NHS along with that of that the company. </a:t>
            </a:r>
          </a:p>
          <a:p>
            <a:pPr marL="0" indent="0" algn="just">
              <a:buNone/>
            </a:pPr>
            <a:endParaRPr lang="en-US" sz="1600" dirty="0"/>
          </a:p>
          <a:p>
            <a:r>
              <a:rPr lang="en-US" sz="1600" dirty="0"/>
              <a:t>The nature and impact related to the problem and a PESTLE analysis on the following were also discussed. </a:t>
            </a:r>
          </a:p>
          <a:p>
            <a:pPr marL="0" indent="0">
              <a:buNone/>
            </a:pPr>
            <a:endParaRPr lang="en-US" sz="1600" dirty="0"/>
          </a:p>
          <a:p>
            <a:r>
              <a:rPr lang="en-US" sz="1600" dirty="0"/>
              <a:t>The cause and effect analysis using the Fishbone diagram was discussed in the study along with solutions related to absenteeism. </a:t>
            </a:r>
            <a:endParaRPr lang="en-GB" sz="1600" dirty="0"/>
          </a:p>
          <a:p>
            <a:endParaRPr lang="en-GB" sz="1600" dirty="0"/>
          </a:p>
        </p:txBody>
      </p:sp>
      <p:pic>
        <p:nvPicPr>
          <p:cNvPr id="5" name="Picture 4">
            <a:extLst>
              <a:ext uri="{FF2B5EF4-FFF2-40B4-BE49-F238E27FC236}">
                <a16:creationId xmlns:a16="http://schemas.microsoft.com/office/drawing/2014/main" id="{49367475-B7F1-4AA6-A07D-7FB1D52512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83194" y="2720927"/>
            <a:ext cx="4572000" cy="3048000"/>
          </a:xfrm>
          <a:prstGeom prst="rect">
            <a:avLst/>
          </a:prstGeom>
          <a:effectLst>
            <a:softEdge rad="190500"/>
          </a:effectLst>
        </p:spPr>
      </p:pic>
    </p:spTree>
    <p:extLst>
      <p:ext uri="{BB962C8B-B14F-4D97-AF65-F5344CB8AC3E}">
        <p14:creationId xmlns:p14="http://schemas.microsoft.com/office/powerpoint/2010/main" val="2652373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13911-5B02-4627-B715-19A62DB65CB9}"/>
              </a:ext>
            </a:extLst>
          </p:cNvPr>
          <p:cNvSpPr>
            <a:spLocks noGrp="1"/>
          </p:cNvSpPr>
          <p:nvPr>
            <p:ph type="title"/>
          </p:nvPr>
        </p:nvSpPr>
        <p:spPr/>
        <p:txBody>
          <a:bodyPr/>
          <a:lstStyle/>
          <a:p>
            <a:r>
              <a:rPr lang="en-US" dirty="0"/>
              <a:t>Reference list</a:t>
            </a:r>
            <a:endParaRPr lang="en-GB" dirty="0"/>
          </a:p>
        </p:txBody>
      </p:sp>
      <p:sp>
        <p:nvSpPr>
          <p:cNvPr id="3" name="Content Placeholder 2">
            <a:extLst>
              <a:ext uri="{FF2B5EF4-FFF2-40B4-BE49-F238E27FC236}">
                <a16:creationId xmlns:a16="http://schemas.microsoft.com/office/drawing/2014/main" id="{0E485F78-1C41-477B-B64B-952F31CECB06}"/>
              </a:ext>
            </a:extLst>
          </p:cNvPr>
          <p:cNvSpPr>
            <a:spLocks noGrp="1"/>
          </p:cNvSpPr>
          <p:nvPr>
            <p:ph idx="1"/>
          </p:nvPr>
        </p:nvSpPr>
        <p:spPr>
          <a:xfrm>
            <a:off x="818712" y="2222287"/>
            <a:ext cx="10554574" cy="4355934"/>
          </a:xfrm>
        </p:spPr>
        <p:txBody>
          <a:bodyPr>
            <a:normAutofit fontScale="85000" lnSpcReduction="10000"/>
          </a:bodyPr>
          <a:lstStyle/>
          <a:p>
            <a:pPr algn="just"/>
            <a:r>
              <a:rPr lang="en-GB" dirty="0" err="1"/>
              <a:t>Coccia</a:t>
            </a:r>
            <a:r>
              <a:rPr lang="en-GB" dirty="0"/>
              <a:t>, M. (2018). The Fishbone diagram to identify, systematize and </a:t>
            </a:r>
            <a:r>
              <a:rPr lang="en-GB" dirty="0" err="1"/>
              <a:t>analyze</a:t>
            </a:r>
            <a:r>
              <a:rPr lang="en-GB" dirty="0"/>
              <a:t> the sources of general purpose Technologies. </a:t>
            </a:r>
            <a:r>
              <a:rPr lang="en-GB" i="1" dirty="0"/>
              <a:t>Journal of Social and Administrative Sciences</a:t>
            </a:r>
            <a:r>
              <a:rPr lang="en-GB" dirty="0"/>
              <a:t>, </a:t>
            </a:r>
            <a:r>
              <a:rPr lang="en-GB" i="1" dirty="0"/>
              <a:t>4</a:t>
            </a:r>
            <a:r>
              <a:rPr lang="en-GB" dirty="0"/>
              <a:t>(4), 291-303. </a:t>
            </a:r>
            <a:r>
              <a:rPr lang="en-GB" u="sng" dirty="0">
                <a:hlinkClick r:id="rId2"/>
              </a:rPr>
              <a:t>http://www.kspjournals.org/index.php/JSAS/article/download/1518/1531</a:t>
            </a:r>
            <a:endParaRPr lang="en-GB" dirty="0"/>
          </a:p>
          <a:p>
            <a:pPr algn="just"/>
            <a:r>
              <a:rPr lang="en-GB" dirty="0" err="1"/>
              <a:t>Cresswell</a:t>
            </a:r>
            <a:r>
              <a:rPr lang="en-GB" dirty="0"/>
              <a:t>, K., Sheikh, A., Franklin, B. D., </a:t>
            </a:r>
            <a:r>
              <a:rPr lang="en-GB" dirty="0" err="1"/>
              <a:t>Krasuska</a:t>
            </a:r>
            <a:r>
              <a:rPr lang="en-GB" dirty="0"/>
              <a:t>, M., Nguyen, H., Hinder, S., ... &amp; Williams, R. (2020). Formative independent evaluation of a digital change programme in the English National Health Service: study protocol for a longitudinal qualitative study. </a:t>
            </a:r>
            <a:r>
              <a:rPr lang="en-GB" i="1" dirty="0"/>
              <a:t>BMJ open</a:t>
            </a:r>
            <a:r>
              <a:rPr lang="en-GB" dirty="0"/>
              <a:t>, </a:t>
            </a:r>
            <a:r>
              <a:rPr lang="en-GB" i="1" dirty="0"/>
              <a:t>10</a:t>
            </a:r>
            <a:r>
              <a:rPr lang="en-GB" dirty="0"/>
              <a:t>(10), e041275. </a:t>
            </a:r>
            <a:r>
              <a:rPr lang="en-GB" u="sng" dirty="0">
                <a:hlinkClick r:id="rId3"/>
              </a:rPr>
              <a:t>https://bmjopen.bmj.com/content/10/10/e041275.abstract</a:t>
            </a:r>
            <a:endParaRPr lang="en-GB" dirty="0"/>
          </a:p>
          <a:p>
            <a:pPr algn="just"/>
            <a:r>
              <a:rPr lang="en-GB" dirty="0"/>
              <a:t>Davey, S. L., Lee, B. J., Robbins, T., </a:t>
            </a:r>
            <a:r>
              <a:rPr lang="en-GB" dirty="0" err="1"/>
              <a:t>Randeva</a:t>
            </a:r>
            <a:r>
              <a:rPr lang="en-GB" dirty="0"/>
              <a:t>, H., &amp; Thake, C. D. (2021). Heat stress and PPE during COVID-19: impact on healthcare workers' performance, safety and well-being in NHS settings. </a:t>
            </a:r>
            <a:r>
              <a:rPr lang="en-GB" i="1" dirty="0"/>
              <a:t>Journal of Hospital Infection</a:t>
            </a:r>
            <a:r>
              <a:rPr lang="en-GB" dirty="0"/>
              <a:t>, </a:t>
            </a:r>
            <a:r>
              <a:rPr lang="en-GB" i="1" dirty="0"/>
              <a:t>108</a:t>
            </a:r>
            <a:r>
              <a:rPr lang="en-GB" dirty="0"/>
              <a:t>, 185-188. </a:t>
            </a:r>
            <a:r>
              <a:rPr lang="en-GB" u="sng" dirty="0">
                <a:hlinkClick r:id="rId4"/>
              </a:rPr>
              <a:t>https://www.ncbi.nlm.nih.gov/pmc/articles/PMC7720696/</a:t>
            </a:r>
            <a:endParaRPr lang="en-GB" dirty="0"/>
          </a:p>
          <a:p>
            <a:pPr algn="just"/>
            <a:r>
              <a:rPr lang="en-GB" dirty="0" err="1"/>
              <a:t>Liberati</a:t>
            </a:r>
            <a:r>
              <a:rPr lang="en-GB" dirty="0"/>
              <a:t>, E., Richards, N., </a:t>
            </a:r>
            <a:r>
              <a:rPr lang="en-GB" dirty="0" err="1"/>
              <a:t>Willars</a:t>
            </a:r>
            <a:r>
              <a:rPr lang="en-GB" dirty="0"/>
              <a:t>, J., Scott, D., Boydell, N., Parker, J., ... &amp; Jones, P. B. (2021). A qualitative study of experiences of NHS mental healthcare workers during the Covid-19 pandemic. </a:t>
            </a:r>
            <a:r>
              <a:rPr lang="en-GB" i="1" dirty="0"/>
              <a:t>BMC psychiatry</a:t>
            </a:r>
            <a:r>
              <a:rPr lang="en-GB" dirty="0"/>
              <a:t>, </a:t>
            </a:r>
            <a:r>
              <a:rPr lang="en-GB" i="1" dirty="0"/>
              <a:t>21</a:t>
            </a:r>
            <a:r>
              <a:rPr lang="en-GB" dirty="0"/>
              <a:t>(1), 1-12. </a:t>
            </a:r>
            <a:r>
              <a:rPr lang="en-GB" u="sng" dirty="0">
                <a:hlinkClick r:id="rId5"/>
              </a:rPr>
              <a:t>https://link.springer.com/article/10.1186/s12888-021-03261-8</a:t>
            </a:r>
            <a:endParaRPr lang="en-GB" dirty="0"/>
          </a:p>
          <a:p>
            <a:pPr algn="just"/>
            <a:r>
              <a:rPr lang="en-GB" dirty="0"/>
              <a:t>Richardson, K. (2019). Factors affecting progress of the National e-Health Strategy in the NHS in England: A Socio-technical Evaluation. </a:t>
            </a:r>
            <a:r>
              <a:rPr lang="en-GB" u="sng" dirty="0">
                <a:hlinkClick r:id="rId6"/>
              </a:rPr>
              <a:t>https://chesterrep.openrepository.com/bitstream/handle/10034/622174/POST%20VIVA%20SIGNED%20VERSION%206%20K%20Richardson%200310928%20national%20ehealth%20strategy%20study%20v3%20(002).pdf?sequence=1</a:t>
            </a:r>
            <a:endParaRPr lang="en-GB" u="sng" dirty="0"/>
          </a:p>
        </p:txBody>
      </p:sp>
    </p:spTree>
    <p:extLst>
      <p:ext uri="{BB962C8B-B14F-4D97-AF65-F5344CB8AC3E}">
        <p14:creationId xmlns:p14="http://schemas.microsoft.com/office/powerpoint/2010/main" val="3407780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F8F6998-AD87-420E-85B0-66675FBAB0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770184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29</TotalTime>
  <Words>2110</Words>
  <Application>Microsoft Office PowerPoint</Application>
  <PresentationFormat>Widescreen</PresentationFormat>
  <Paragraphs>90</Paragraphs>
  <Slides>10</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Calibri</vt:lpstr>
      <vt:lpstr>Century Gothic</vt:lpstr>
      <vt:lpstr>Wingdings 2</vt:lpstr>
      <vt:lpstr>Quotable</vt:lpstr>
      <vt:lpstr>PROBLEM-SOLVING AND DECISION MAKING  </vt:lpstr>
      <vt:lpstr>Introduction </vt:lpstr>
      <vt:lpstr>Nature and impact of the complex problem on the employees of NHS </vt:lpstr>
      <vt:lpstr>Nature and impact of the complex problems on NHS  </vt:lpstr>
      <vt:lpstr>PESTLE analysis of the macro-environmental factors affecting NHS </vt:lpstr>
      <vt:lpstr>Cause and effect of the problem using Fishbone Diagram  </vt:lpstr>
      <vt:lpstr>A solution to the problem</vt:lpstr>
      <vt:lpstr>Conclusion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PROBLEM-SOLVING AND DECISION MAKING  </dc:title>
  <dc:creator>hp</dc:creator>
  <cp:lastModifiedBy>hp</cp:lastModifiedBy>
  <cp:revision>3</cp:revision>
  <dcterms:created xsi:type="dcterms:W3CDTF">2022-07-04T19:17:03Z</dcterms:created>
  <dcterms:modified xsi:type="dcterms:W3CDTF">2022-07-04T19:46:22Z</dcterms:modified>
</cp:coreProperties>
</file>