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99FF99"/>
    <a:srgbClr val="00FFFF"/>
    <a:srgbClr val="33CCFF"/>
    <a:srgbClr val="CC66FF"/>
    <a:srgbClr val="3399FF"/>
    <a:srgbClr val="FF9999"/>
    <a:srgbClr val="C0C0C0"/>
    <a:srgbClr val="FF00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BF54-8906-4554-AEC7-1B1A933C0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C4D963-F7EC-4A17-B588-FFA2DD159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D416D-22D1-4192-A3B2-487E9EE60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AFF75-200B-4CCC-8A21-161E31080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96086-56F2-4CFE-8BF8-51CE202DF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508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44B2F-3851-447D-8043-E589F5538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F9715-320B-42D7-8C8A-665ABDF98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EA34F-64D5-43FA-8DD4-75AA78F73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27A46-4739-468F-9054-909632F79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EDB94-EA9C-416E-9CE2-9141D6556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00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9237E-4B6F-4CC9-BAF8-FFD8BB10A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BEF29-7D20-4E50-AF28-F0C296BAC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C7A2F-9CE8-45D6-BE47-6C34E5629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241F0-085C-4C2C-A89E-423F76684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A8B9F-6444-404F-B0F5-9540DE1F3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43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5E977-308C-4D55-A365-4B1E7F3CA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C1182-B8D8-4971-A501-BE53D9B173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170E0-9FAE-44DC-A5FE-8C0C0B06A3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F9CFD-C14B-4FE5-89DE-9C7671BCB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16FB80-462C-4E41-B2A5-BE7EA3149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5EB4EC-9729-41C4-8ECA-36B09FBFA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613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2D291-0B86-431D-A714-8CF14D275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9EC76-9732-4D1B-9DAA-F199AC6B32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163AB5-C21A-42B7-B865-C09D7992C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D6A155-DAFE-4757-8D7E-8FD3D5DE73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BA340A-5446-406F-AE89-8A4F3800A9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AC5ADA-DFE0-4431-B550-B46B7A447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0E8BE1-8120-4313-937B-6408DCBC9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75701F-BD22-4640-92A9-AF41CC00C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53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29C74-0BD3-47DD-898C-3A64B7BD3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ADF3D-B0B6-4167-9C53-648DDE034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CC9442-F926-4896-A3D0-AEB55DA72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7AC6D-BF7E-44E4-8426-89376E6C5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500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A544D0-5773-48E7-805E-C9F78068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CC43BA-7CAA-4A99-BBE2-08308B7DF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2F8E08-33C1-4837-AABA-84D188523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307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4343E-DFEA-4307-A97C-BCD4F4FAD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808B1-0FEF-4895-A92F-6E50219B9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A2A259-4E2B-4D9C-9EEB-ADE95E838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AB5C4-073D-42F4-9410-7751A4147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A4C00B-A0DD-48D2-B7EC-76DD61477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4FC16D-6331-410F-9104-BC794B3A8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43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F8C43-B4B0-47F2-AF68-A05FD072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3B48B9-4373-47E3-819B-E534C326A4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981BFC-C9FD-472A-83C4-319B0F3FE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9A7F27-A369-442A-8F9F-DDFB98EF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335800-D553-4EDF-8578-6867B462E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C5FC6-4F2F-46B6-994D-550948D7B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39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BD76-C6C7-4251-B6F5-73FD1014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A6E43A-174D-41D3-BA3A-DF1344E776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3E021-EA2E-4216-ADA8-C9DB04B55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956AD-8221-4D9B-97D2-2F1BE2B16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034C2-F2C3-4603-9447-B462BD0B1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1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DB3C25-721B-47EF-9263-FB9077CC1C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A46B8F-2004-45B5-970E-F84FBCA57A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2D25F-8339-4676-BDC8-140879F4D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90BD3-4872-4A0E-9FBE-667724F4C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6F46A-18FB-4308-86A1-5D5AC71CE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17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3CBD40-E2E6-4DEC-B858-D11479AD5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58B7A-7AEA-454D-8451-B02F1819B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F0266-C0E5-46D9-9216-9E69C86E8F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ED7A5-1963-46CC-9A99-A1040562B0B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619C7-BCE7-4452-A371-9FE6923368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B01EC-ED00-47B7-AE99-E2D777A449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D6BEC-AB79-45ED-B5A7-780D0D984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01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73CD8A5-1EEE-4173-B4D3-0D46EE6369A2}"/>
              </a:ext>
            </a:extLst>
          </p:cNvPr>
          <p:cNvGrpSpPr/>
          <p:nvPr/>
        </p:nvGrpSpPr>
        <p:grpSpPr>
          <a:xfrm>
            <a:off x="550696" y="3148124"/>
            <a:ext cx="583763" cy="540000"/>
            <a:chOff x="2711777" y="2870424"/>
            <a:chExt cx="2512723" cy="2151620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16EB0E8F-7CC3-4282-BA41-214B8902B70F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0A8279C-C6C4-4C90-B4A1-3E4F02F72C79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FF505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38198C4C-74CE-4A70-9E24-8E3D3B55E273}"/>
              </a:ext>
            </a:extLst>
          </p:cNvPr>
          <p:cNvGrpSpPr/>
          <p:nvPr/>
        </p:nvGrpSpPr>
        <p:grpSpPr>
          <a:xfrm>
            <a:off x="5100558" y="3170324"/>
            <a:ext cx="583763" cy="540000"/>
            <a:chOff x="2711777" y="2870424"/>
            <a:chExt cx="2512723" cy="2151620"/>
          </a:xfrm>
        </p:grpSpPr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3F815ADF-98D3-456A-80DF-FF9DCEDE2AF5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AD1DF8EB-4AC9-443F-9A18-12C43325D47C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CC66FF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A927A079-1DFF-4596-A842-185A64915603}"/>
              </a:ext>
            </a:extLst>
          </p:cNvPr>
          <p:cNvGrpSpPr/>
          <p:nvPr/>
        </p:nvGrpSpPr>
        <p:grpSpPr>
          <a:xfrm>
            <a:off x="6622336" y="3162709"/>
            <a:ext cx="583763" cy="540000"/>
            <a:chOff x="2711777" y="2870424"/>
            <a:chExt cx="2512723" cy="2151620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304CDA31-3D13-49C8-BDE8-88B4F5D22DC0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C28E4FEF-FE21-4894-BC61-33080309FB7B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33CCFF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8CEE4E50-7606-4545-90AD-415338C2F7AF}"/>
              </a:ext>
            </a:extLst>
          </p:cNvPr>
          <p:cNvGrpSpPr/>
          <p:nvPr/>
        </p:nvGrpSpPr>
        <p:grpSpPr>
          <a:xfrm>
            <a:off x="8234906" y="3184637"/>
            <a:ext cx="583763" cy="540000"/>
            <a:chOff x="2711777" y="2870424"/>
            <a:chExt cx="2512723" cy="2151620"/>
          </a:xfrm>
        </p:grpSpPr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C9C4C2D3-C4E6-49C5-931C-2D9AE9C39555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FA9B0747-CCD9-4A31-B03F-DFC489912AC4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00FFFF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E0AF0294-0F21-4FD7-9FBC-07EE1E148AF2}"/>
              </a:ext>
            </a:extLst>
          </p:cNvPr>
          <p:cNvGrpSpPr/>
          <p:nvPr/>
        </p:nvGrpSpPr>
        <p:grpSpPr>
          <a:xfrm>
            <a:off x="9657953" y="3162707"/>
            <a:ext cx="583763" cy="540000"/>
            <a:chOff x="2711777" y="2870424"/>
            <a:chExt cx="2512723" cy="2151620"/>
          </a:xfrm>
        </p:grpSpPr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5FE3280B-F70F-4A7B-A2AC-4533C8032E0C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0DCB8289-D57D-416B-9D58-1147377FA10B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99FF99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9A798087-94EA-456B-BB0C-601D89FBD9EC}"/>
              </a:ext>
            </a:extLst>
          </p:cNvPr>
          <p:cNvGrpSpPr/>
          <p:nvPr/>
        </p:nvGrpSpPr>
        <p:grpSpPr>
          <a:xfrm>
            <a:off x="11165268" y="3183329"/>
            <a:ext cx="583763" cy="532579"/>
            <a:chOff x="2711777" y="2870424"/>
            <a:chExt cx="2512723" cy="2151620"/>
          </a:xfrm>
        </p:grpSpPr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15D6EF60-C761-4243-B9E0-3740199D3DE3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Oval 93">
              <a:extLst>
                <a:ext uri="{FF2B5EF4-FFF2-40B4-BE49-F238E27FC236}">
                  <a16:creationId xmlns:a16="http://schemas.microsoft.com/office/drawing/2014/main" id="{F2F3FDA8-8AD3-4C28-BFC5-67EFE8822CAA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FFFF99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3E560D1C-732A-47D6-A247-E006F12FB800}"/>
              </a:ext>
            </a:extLst>
          </p:cNvPr>
          <p:cNvGrpSpPr/>
          <p:nvPr/>
        </p:nvGrpSpPr>
        <p:grpSpPr>
          <a:xfrm>
            <a:off x="2079404" y="3149958"/>
            <a:ext cx="583763" cy="540000"/>
            <a:chOff x="2711777" y="2870424"/>
            <a:chExt cx="2512723" cy="2151620"/>
          </a:xfrm>
        </p:grpSpPr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DE69DD8B-5E22-4317-8383-5978E94749A0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81AFE71D-4A8E-4621-8883-DDD92589A311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FF9999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1FC6B5A1-6F98-4903-9AB6-98D21DB464A6}"/>
              </a:ext>
            </a:extLst>
          </p:cNvPr>
          <p:cNvGrpSpPr/>
          <p:nvPr/>
        </p:nvGrpSpPr>
        <p:grpSpPr>
          <a:xfrm>
            <a:off x="3589981" y="3183328"/>
            <a:ext cx="583763" cy="540000"/>
            <a:chOff x="2711777" y="2870424"/>
            <a:chExt cx="2512723" cy="215162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BBB9396E-684E-416E-9CC9-569ACC60A964}"/>
                </a:ext>
              </a:extLst>
            </p:cNvPr>
            <p:cNvSpPr/>
            <p:nvPr/>
          </p:nvSpPr>
          <p:spPr>
            <a:xfrm>
              <a:off x="2711777" y="2870424"/>
              <a:ext cx="2512723" cy="2151620"/>
            </a:xfrm>
            <a:prstGeom prst="ellipse">
              <a:avLst/>
            </a:prstGeom>
            <a:solidFill>
              <a:srgbClr val="C0C0C0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B4F408CA-53E4-491B-B511-4E669250EE08}"/>
                </a:ext>
              </a:extLst>
            </p:cNvPr>
            <p:cNvSpPr/>
            <p:nvPr/>
          </p:nvSpPr>
          <p:spPr>
            <a:xfrm>
              <a:off x="3072749" y="3159300"/>
              <a:ext cx="1790771" cy="1573859"/>
            </a:xfrm>
            <a:prstGeom prst="ellipse">
              <a:avLst/>
            </a:prstGeom>
            <a:solidFill>
              <a:srgbClr val="CC66FF">
                <a:alpha val="7058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D1123771-2CFB-4BFC-AF2D-81A07C253A0D}"/>
              </a:ext>
            </a:extLst>
          </p:cNvPr>
          <p:cNvCxnSpPr>
            <a:cxnSpLocks/>
          </p:cNvCxnSpPr>
          <p:nvPr/>
        </p:nvCxnSpPr>
        <p:spPr>
          <a:xfrm flipV="1">
            <a:off x="1123256" y="3443586"/>
            <a:ext cx="956146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06796A94-BB17-4867-A577-ABFB7D43BCE8}"/>
              </a:ext>
            </a:extLst>
          </p:cNvPr>
          <p:cNvCxnSpPr>
            <a:cxnSpLocks/>
          </p:cNvCxnSpPr>
          <p:nvPr/>
        </p:nvCxnSpPr>
        <p:spPr>
          <a:xfrm>
            <a:off x="10241716" y="3450926"/>
            <a:ext cx="936000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A9BA1EBE-1CF0-445E-9321-39B57AF3511F}"/>
              </a:ext>
            </a:extLst>
          </p:cNvPr>
          <p:cNvCxnSpPr>
            <a:cxnSpLocks/>
          </p:cNvCxnSpPr>
          <p:nvPr/>
        </p:nvCxnSpPr>
        <p:spPr>
          <a:xfrm>
            <a:off x="8818669" y="3443586"/>
            <a:ext cx="864000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A047B060-9E3A-40B0-8E57-5B2C8E4C0F9F}"/>
              </a:ext>
            </a:extLst>
          </p:cNvPr>
          <p:cNvCxnSpPr>
            <a:cxnSpLocks/>
          </p:cNvCxnSpPr>
          <p:nvPr/>
        </p:nvCxnSpPr>
        <p:spPr>
          <a:xfrm>
            <a:off x="7206099" y="3428996"/>
            <a:ext cx="1044000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AFC9A525-FEBF-4B48-BABC-7312070E5B7B}"/>
              </a:ext>
            </a:extLst>
          </p:cNvPr>
          <p:cNvCxnSpPr>
            <a:cxnSpLocks/>
          </p:cNvCxnSpPr>
          <p:nvPr/>
        </p:nvCxnSpPr>
        <p:spPr>
          <a:xfrm>
            <a:off x="5654201" y="3436613"/>
            <a:ext cx="972000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D874822C-88B7-4AD1-A5E6-5897F0AFC265}"/>
              </a:ext>
            </a:extLst>
          </p:cNvPr>
          <p:cNvCxnSpPr>
            <a:cxnSpLocks/>
          </p:cNvCxnSpPr>
          <p:nvPr/>
        </p:nvCxnSpPr>
        <p:spPr>
          <a:xfrm>
            <a:off x="4173744" y="3416249"/>
            <a:ext cx="936000" cy="0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E0B38DB0-444B-45E9-AC19-C3C795113D98}"/>
              </a:ext>
            </a:extLst>
          </p:cNvPr>
          <p:cNvCxnSpPr>
            <a:cxnSpLocks/>
            <a:stCxn id="96" idx="6"/>
          </p:cNvCxnSpPr>
          <p:nvPr/>
        </p:nvCxnSpPr>
        <p:spPr>
          <a:xfrm flipV="1">
            <a:off x="2663167" y="3416249"/>
            <a:ext cx="936000" cy="3709"/>
          </a:xfrm>
          <a:prstGeom prst="line">
            <a:avLst/>
          </a:prstGeom>
          <a:ln w="28575">
            <a:solidFill>
              <a:srgbClr val="C0C0C0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98EC5761-D157-4F05-97C3-F1D508A74ACA}"/>
              </a:ext>
            </a:extLst>
          </p:cNvPr>
          <p:cNvGrpSpPr/>
          <p:nvPr/>
        </p:nvGrpSpPr>
        <p:grpSpPr>
          <a:xfrm>
            <a:off x="298340" y="3994199"/>
            <a:ext cx="1244537" cy="2467782"/>
            <a:chOff x="537091" y="3919024"/>
            <a:chExt cx="1244537" cy="2467782"/>
          </a:xfrm>
        </p:grpSpPr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650EE9CC-94FB-41CD-99AA-75BCE7A505D1}"/>
                </a:ext>
              </a:extLst>
            </p:cNvPr>
            <p:cNvSpPr txBox="1"/>
            <p:nvPr/>
          </p:nvSpPr>
          <p:spPr>
            <a:xfrm>
              <a:off x="537091" y="3919024"/>
              <a:ext cx="11986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Fashion Industry in the UK</a:t>
              </a: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6FB3409B-FB44-42D8-8FB1-15F270A66DFE}"/>
                </a:ext>
              </a:extLst>
            </p:cNvPr>
            <p:cNvSpPr txBox="1"/>
            <p:nvPr/>
          </p:nvSpPr>
          <p:spPr>
            <a:xfrm>
              <a:off x="583008" y="5555809"/>
              <a:ext cx="11986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63,6 billion euros in 2019</a:t>
              </a:r>
            </a:p>
          </p:txBody>
        </p: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E7F839C8-6DCF-4F55-883C-63C7CF431231}"/>
              </a:ext>
            </a:extLst>
          </p:cNvPr>
          <p:cNvGrpSpPr/>
          <p:nvPr/>
        </p:nvGrpSpPr>
        <p:grpSpPr>
          <a:xfrm>
            <a:off x="1842851" y="4080430"/>
            <a:ext cx="1222239" cy="2674025"/>
            <a:chOff x="537091" y="3919024"/>
            <a:chExt cx="1222239" cy="2674025"/>
          </a:xfrm>
        </p:grpSpPr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FEAC1273-3C54-4B06-8C88-76A5556ACCF1}"/>
                </a:ext>
              </a:extLst>
            </p:cNvPr>
            <p:cNvSpPr txBox="1"/>
            <p:nvPr/>
          </p:nvSpPr>
          <p:spPr>
            <a:xfrm>
              <a:off x="537091" y="3919024"/>
              <a:ext cx="11986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Fast Fashion</a:t>
              </a:r>
            </a:p>
          </p:txBody>
        </p:sp>
        <p:sp>
          <p:nvSpPr>
            <p:cNvPr id="136" name="TextBox 135">
              <a:extLst>
                <a:ext uri="{FF2B5EF4-FFF2-40B4-BE49-F238E27FC236}">
                  <a16:creationId xmlns:a16="http://schemas.microsoft.com/office/drawing/2014/main" id="{588A3F46-6F35-476F-9C9D-0933628904FC}"/>
                </a:ext>
              </a:extLst>
            </p:cNvPr>
            <p:cNvSpPr txBox="1"/>
            <p:nvPr/>
          </p:nvSpPr>
          <p:spPr>
            <a:xfrm>
              <a:off x="560710" y="5515831"/>
              <a:ext cx="119862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From catwalks to shops to bins</a:t>
              </a:r>
            </a:p>
          </p:txBody>
        </p:sp>
      </p:grp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DA9820D9-FF1B-448B-870A-1B8BB06E1B76}"/>
              </a:ext>
            </a:extLst>
          </p:cNvPr>
          <p:cNvGrpSpPr/>
          <p:nvPr/>
        </p:nvGrpSpPr>
        <p:grpSpPr>
          <a:xfrm>
            <a:off x="3177750" y="4091109"/>
            <a:ext cx="1241089" cy="2186154"/>
            <a:chOff x="482369" y="3867864"/>
            <a:chExt cx="1241089" cy="2186154"/>
          </a:xfrm>
        </p:grpSpPr>
        <p:sp>
          <p:nvSpPr>
            <p:cNvPr id="138" name="TextBox 137">
              <a:extLst>
                <a:ext uri="{FF2B5EF4-FFF2-40B4-BE49-F238E27FC236}">
                  <a16:creationId xmlns:a16="http://schemas.microsoft.com/office/drawing/2014/main" id="{229096DC-817D-4FFA-8FAB-FD961916C015}"/>
                </a:ext>
              </a:extLst>
            </p:cNvPr>
            <p:cNvSpPr txBox="1"/>
            <p:nvPr/>
          </p:nvSpPr>
          <p:spPr>
            <a:xfrm>
              <a:off x="482369" y="3867864"/>
              <a:ext cx="119862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Primark</a:t>
              </a:r>
            </a:p>
          </p:txBody>
        </p:sp>
        <p:sp>
          <p:nvSpPr>
            <p:cNvPr id="139" name="TextBox 138">
              <a:extLst>
                <a:ext uri="{FF2B5EF4-FFF2-40B4-BE49-F238E27FC236}">
                  <a16:creationId xmlns:a16="http://schemas.microsoft.com/office/drawing/2014/main" id="{9668BE75-30C3-4276-A1F6-314B44ED7470}"/>
                </a:ext>
              </a:extLst>
            </p:cNvPr>
            <p:cNvSpPr txBox="1"/>
            <p:nvPr/>
          </p:nvSpPr>
          <p:spPr>
            <a:xfrm>
              <a:off x="524838" y="5469243"/>
              <a:ext cx="11986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The face of fast fashion</a:t>
              </a:r>
            </a:p>
          </p:txBody>
        </p:sp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187F5067-6073-4549-BDDB-2FDDB6859A3C}"/>
              </a:ext>
            </a:extLst>
          </p:cNvPr>
          <p:cNvGrpSpPr/>
          <p:nvPr/>
        </p:nvGrpSpPr>
        <p:grpSpPr>
          <a:xfrm>
            <a:off x="4444050" y="4077029"/>
            <a:ext cx="1684755" cy="2662102"/>
            <a:chOff x="314962" y="3865659"/>
            <a:chExt cx="1684755" cy="2662102"/>
          </a:xfrm>
        </p:grpSpPr>
        <p:sp>
          <p:nvSpPr>
            <p:cNvPr id="141" name="TextBox 140">
              <a:extLst>
                <a:ext uri="{FF2B5EF4-FFF2-40B4-BE49-F238E27FC236}">
                  <a16:creationId xmlns:a16="http://schemas.microsoft.com/office/drawing/2014/main" id="{2BEA0C86-37AD-4CD1-AD26-AB2F93C3CA45}"/>
                </a:ext>
              </a:extLst>
            </p:cNvPr>
            <p:cNvSpPr txBox="1"/>
            <p:nvPr/>
          </p:nvSpPr>
          <p:spPr>
            <a:xfrm>
              <a:off x="314962" y="3865659"/>
              <a:ext cx="168475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Sustainability</a:t>
              </a:r>
            </a:p>
          </p:txBody>
        </p:sp>
        <p:sp>
          <p:nvSpPr>
            <p:cNvPr id="142" name="TextBox 141">
              <a:extLst>
                <a:ext uri="{FF2B5EF4-FFF2-40B4-BE49-F238E27FC236}">
                  <a16:creationId xmlns:a16="http://schemas.microsoft.com/office/drawing/2014/main" id="{C8EED361-8860-4DE0-8CDB-2AEAB7010B73}"/>
                </a:ext>
              </a:extLst>
            </p:cNvPr>
            <p:cNvSpPr txBox="1"/>
            <p:nvPr/>
          </p:nvSpPr>
          <p:spPr>
            <a:xfrm>
              <a:off x="544457" y="5450543"/>
              <a:ext cx="119862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Actions with future generations in mind</a:t>
              </a:r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9F33AB11-86AD-4644-BEF6-2ED9A8811600}"/>
              </a:ext>
            </a:extLst>
          </p:cNvPr>
          <p:cNvGrpSpPr/>
          <p:nvPr/>
        </p:nvGrpSpPr>
        <p:grpSpPr>
          <a:xfrm>
            <a:off x="6304965" y="4017880"/>
            <a:ext cx="1432295" cy="2673129"/>
            <a:chOff x="583415" y="3835500"/>
            <a:chExt cx="1432295" cy="1908306"/>
          </a:xfrm>
        </p:grpSpPr>
        <p:sp>
          <p:nvSpPr>
            <p:cNvPr id="144" name="TextBox 143">
              <a:extLst>
                <a:ext uri="{FF2B5EF4-FFF2-40B4-BE49-F238E27FC236}">
                  <a16:creationId xmlns:a16="http://schemas.microsoft.com/office/drawing/2014/main" id="{033447AC-61B1-4F95-A7CE-BD63F335A7D8}"/>
                </a:ext>
              </a:extLst>
            </p:cNvPr>
            <p:cNvSpPr txBox="1"/>
            <p:nvPr/>
          </p:nvSpPr>
          <p:spPr>
            <a:xfrm>
              <a:off x="591066" y="3835500"/>
              <a:ext cx="1424644" cy="7250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Sustainable Cotton Programme</a:t>
              </a:r>
            </a:p>
          </p:txBody>
        </p:sp>
        <p:sp>
          <p:nvSpPr>
            <p:cNvPr id="145" name="TextBox 144">
              <a:extLst>
                <a:ext uri="{FF2B5EF4-FFF2-40B4-BE49-F238E27FC236}">
                  <a16:creationId xmlns:a16="http://schemas.microsoft.com/office/drawing/2014/main" id="{D09434EB-BFAB-4F31-AFFA-8FA53CF8A4B9}"/>
                </a:ext>
              </a:extLst>
            </p:cNvPr>
            <p:cNvSpPr txBox="1"/>
            <p:nvPr/>
          </p:nvSpPr>
          <p:spPr>
            <a:xfrm>
              <a:off x="583415" y="4974797"/>
              <a:ext cx="1352588" cy="7690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Primark’s initiative to help the environment</a:t>
              </a:r>
            </a:p>
          </p:txBody>
        </p:sp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A16BA5CB-382A-472F-9E9D-0E91F47BF82E}"/>
              </a:ext>
            </a:extLst>
          </p:cNvPr>
          <p:cNvGrpSpPr/>
          <p:nvPr/>
        </p:nvGrpSpPr>
        <p:grpSpPr>
          <a:xfrm>
            <a:off x="7859575" y="4005516"/>
            <a:ext cx="1243322" cy="2671642"/>
            <a:chOff x="739609" y="3840348"/>
            <a:chExt cx="1243322" cy="2671642"/>
          </a:xfrm>
        </p:grpSpPr>
        <p:sp>
          <p:nvSpPr>
            <p:cNvPr id="147" name="TextBox 146">
              <a:extLst>
                <a:ext uri="{FF2B5EF4-FFF2-40B4-BE49-F238E27FC236}">
                  <a16:creationId xmlns:a16="http://schemas.microsoft.com/office/drawing/2014/main" id="{0F2954B6-BF37-4CF2-B2B4-4A9E602B5DFD}"/>
                </a:ext>
              </a:extLst>
            </p:cNvPr>
            <p:cNvSpPr txBox="1"/>
            <p:nvPr/>
          </p:nvSpPr>
          <p:spPr>
            <a:xfrm>
              <a:off x="739609" y="3840348"/>
              <a:ext cx="11986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Brown Paper Bags</a:t>
              </a:r>
            </a:p>
          </p:txBody>
        </p:sp>
        <p:sp>
          <p:nvSpPr>
            <p:cNvPr id="148" name="TextBox 147">
              <a:extLst>
                <a:ext uri="{FF2B5EF4-FFF2-40B4-BE49-F238E27FC236}">
                  <a16:creationId xmlns:a16="http://schemas.microsoft.com/office/drawing/2014/main" id="{B130FEBC-E642-4458-A3AA-42B5B8974F3D}"/>
                </a:ext>
              </a:extLst>
            </p:cNvPr>
            <p:cNvSpPr txBox="1"/>
            <p:nvPr/>
          </p:nvSpPr>
          <p:spPr>
            <a:xfrm>
              <a:off x="784311" y="5434772"/>
              <a:ext cx="119862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Present in Primark’s stores since 2002</a:t>
              </a:r>
            </a:p>
          </p:txBody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95BBDA58-2C56-4B62-8E30-79EB387EE4A0}"/>
              </a:ext>
            </a:extLst>
          </p:cNvPr>
          <p:cNvGrpSpPr/>
          <p:nvPr/>
        </p:nvGrpSpPr>
        <p:grpSpPr>
          <a:xfrm>
            <a:off x="9245797" y="4017880"/>
            <a:ext cx="1198620" cy="2221537"/>
            <a:chOff x="604568" y="3893556"/>
            <a:chExt cx="1198620" cy="2221537"/>
          </a:xfrm>
        </p:grpSpPr>
        <p:sp>
          <p:nvSpPr>
            <p:cNvPr id="150" name="TextBox 149">
              <a:extLst>
                <a:ext uri="{FF2B5EF4-FFF2-40B4-BE49-F238E27FC236}">
                  <a16:creationId xmlns:a16="http://schemas.microsoft.com/office/drawing/2014/main" id="{57080785-649E-4FB8-B5D2-9518804877B0}"/>
                </a:ext>
              </a:extLst>
            </p:cNvPr>
            <p:cNvSpPr txBox="1"/>
            <p:nvPr/>
          </p:nvSpPr>
          <p:spPr>
            <a:xfrm>
              <a:off x="604568" y="3893556"/>
              <a:ext cx="11986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Newlife Charity</a:t>
              </a:r>
            </a:p>
          </p:txBody>
        </p:sp>
        <p:sp>
          <p:nvSpPr>
            <p:cNvPr id="151" name="TextBox 150">
              <a:extLst>
                <a:ext uri="{FF2B5EF4-FFF2-40B4-BE49-F238E27FC236}">
                  <a16:creationId xmlns:a16="http://schemas.microsoft.com/office/drawing/2014/main" id="{F653BD2A-26A7-429A-98B0-62608FEA5F22}"/>
                </a:ext>
              </a:extLst>
            </p:cNvPr>
            <p:cNvSpPr txBox="1"/>
            <p:nvPr/>
          </p:nvSpPr>
          <p:spPr>
            <a:xfrm>
              <a:off x="604568" y="5530318"/>
              <a:ext cx="11986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CSR and recycling</a:t>
              </a:r>
            </a:p>
          </p:txBody>
        </p:sp>
      </p:grpSp>
      <p:grpSp>
        <p:nvGrpSpPr>
          <p:cNvPr id="152" name="Group 151">
            <a:extLst>
              <a:ext uri="{FF2B5EF4-FFF2-40B4-BE49-F238E27FC236}">
                <a16:creationId xmlns:a16="http://schemas.microsoft.com/office/drawing/2014/main" id="{248C03AE-1BA2-401B-8666-5157D1C7DCAA}"/>
              </a:ext>
            </a:extLst>
          </p:cNvPr>
          <p:cNvGrpSpPr/>
          <p:nvPr/>
        </p:nvGrpSpPr>
        <p:grpSpPr>
          <a:xfrm>
            <a:off x="10444417" y="4024324"/>
            <a:ext cx="1761344" cy="2437657"/>
            <a:chOff x="524341" y="3905194"/>
            <a:chExt cx="1761344" cy="2437657"/>
          </a:xfrm>
        </p:grpSpPr>
        <p:sp>
          <p:nvSpPr>
            <p:cNvPr id="153" name="TextBox 152">
              <a:extLst>
                <a:ext uri="{FF2B5EF4-FFF2-40B4-BE49-F238E27FC236}">
                  <a16:creationId xmlns:a16="http://schemas.microsoft.com/office/drawing/2014/main" id="{62E7C5C3-8BE6-4559-A2A9-662809C02428}"/>
                </a:ext>
              </a:extLst>
            </p:cNvPr>
            <p:cNvSpPr txBox="1"/>
            <p:nvPr/>
          </p:nvSpPr>
          <p:spPr>
            <a:xfrm>
              <a:off x="524341" y="3905194"/>
              <a:ext cx="17613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Greenwashing</a:t>
              </a: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9F800D0B-B4F4-491F-9C73-25CBF4BEFFF6}"/>
                </a:ext>
              </a:extLst>
            </p:cNvPr>
            <p:cNvSpPr txBox="1"/>
            <p:nvPr/>
          </p:nvSpPr>
          <p:spPr>
            <a:xfrm>
              <a:off x="704834" y="5573410"/>
              <a:ext cx="139668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2">
                      <a:lumMod val="50000"/>
                    </a:schemeClr>
                  </a:solidFill>
                  <a:latin typeface="Tw Cen MT" panose="020B0602020104020603" pitchFamily="34" charset="0"/>
                </a:rPr>
                <a:t>7 sins of greenwashing</a:t>
              </a:r>
            </a:p>
            <a:p>
              <a:pPr algn="ctr"/>
              <a:endParaRPr lang="en-GB" sz="1200" b="1" dirty="0">
                <a:solidFill>
                  <a:schemeClr val="bg2">
                    <a:lumMod val="50000"/>
                  </a:schemeClr>
                </a:solidFill>
                <a:latin typeface="Tw Cen MT" panose="020B0602020104020603" pitchFamily="34" charset="0"/>
              </a:endParaRPr>
            </a:p>
          </p:txBody>
        </p:sp>
      </p:grpSp>
      <p:sp>
        <p:nvSpPr>
          <p:cNvPr id="155" name="TextBox 154">
            <a:extLst>
              <a:ext uri="{FF2B5EF4-FFF2-40B4-BE49-F238E27FC236}">
                <a16:creationId xmlns:a16="http://schemas.microsoft.com/office/drawing/2014/main" id="{40458A66-4AA3-4070-8700-CD88C08ABA6C}"/>
              </a:ext>
            </a:extLst>
          </p:cNvPr>
          <p:cNvSpPr txBox="1"/>
          <p:nvPr/>
        </p:nvSpPr>
        <p:spPr>
          <a:xfrm>
            <a:off x="2432610" y="265042"/>
            <a:ext cx="70374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>
                    <a:lumMod val="50000"/>
                  </a:schemeClr>
                </a:solidFill>
                <a:latin typeface="Tw Cen MT" panose="020B0602020104020603" pitchFamily="34" charset="0"/>
              </a:rPr>
              <a:t>Primark; a Contribution to Sustainability</a:t>
            </a: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832A3E56-C40E-41D1-B125-52EADEBA7281}"/>
              </a:ext>
            </a:extLst>
          </p:cNvPr>
          <p:cNvGrpSpPr/>
          <p:nvPr/>
        </p:nvGrpSpPr>
        <p:grpSpPr>
          <a:xfrm>
            <a:off x="60208" y="1227273"/>
            <a:ext cx="1399171" cy="1399565"/>
            <a:chOff x="65270" y="1227584"/>
            <a:chExt cx="1399171" cy="1399565"/>
          </a:xfrm>
        </p:grpSpPr>
        <p:sp>
          <p:nvSpPr>
            <p:cNvPr id="43" name="Teardrop 42">
              <a:extLst>
                <a:ext uri="{FF2B5EF4-FFF2-40B4-BE49-F238E27FC236}">
                  <a16:creationId xmlns:a16="http://schemas.microsoft.com/office/drawing/2014/main" id="{CEEDDBDD-2CE8-4A42-A107-23BF9549E060}"/>
                </a:ext>
              </a:extLst>
            </p:cNvPr>
            <p:cNvSpPr/>
            <p:nvPr/>
          </p:nvSpPr>
          <p:spPr>
            <a:xfrm rot="7889346">
              <a:off x="65073" y="1227781"/>
              <a:ext cx="1399565" cy="1399171"/>
            </a:xfrm>
            <a:prstGeom prst="teardrop">
              <a:avLst>
                <a:gd name="adj" fmla="val 102930"/>
              </a:avLst>
            </a:prstGeom>
            <a:solidFill>
              <a:srgbClr val="FF5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g</a:t>
              </a:r>
            </a:p>
          </p:txBody>
        </p:sp>
        <p:grpSp>
          <p:nvGrpSpPr>
            <p:cNvPr id="198" name="Group 197">
              <a:extLst>
                <a:ext uri="{FF2B5EF4-FFF2-40B4-BE49-F238E27FC236}">
                  <a16:creationId xmlns:a16="http://schemas.microsoft.com/office/drawing/2014/main" id="{D7EBE9F7-2602-4CCA-AC51-E02AE8532FEB}"/>
                </a:ext>
              </a:extLst>
            </p:cNvPr>
            <p:cNvGrpSpPr/>
            <p:nvPr/>
          </p:nvGrpSpPr>
          <p:grpSpPr>
            <a:xfrm>
              <a:off x="279474" y="1454548"/>
              <a:ext cx="992506" cy="954132"/>
              <a:chOff x="254990" y="1424860"/>
              <a:chExt cx="992506" cy="954132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05AA09D9-A67C-4D69-B265-AE71E608238A}"/>
                  </a:ext>
                </a:extLst>
              </p:cNvPr>
              <p:cNvSpPr/>
              <p:nvPr/>
            </p:nvSpPr>
            <p:spPr>
              <a:xfrm>
                <a:off x="254990" y="1424860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pic>
            <p:nvPicPr>
              <p:cNvPr id="195" name="Graphic 194" descr="Clothes hanger">
                <a:extLst>
                  <a:ext uri="{FF2B5EF4-FFF2-40B4-BE49-F238E27FC236}">
                    <a16:creationId xmlns:a16="http://schemas.microsoft.com/office/drawing/2014/main" id="{81BF2314-B929-4A32-A879-90E8ABFC03E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06507" y="1454449"/>
                <a:ext cx="715262" cy="715262"/>
              </a:xfrm>
              <a:prstGeom prst="rect">
                <a:avLst/>
              </a:prstGeom>
            </p:spPr>
          </p:pic>
        </p:grpSp>
      </p:grpSp>
      <p:grpSp>
        <p:nvGrpSpPr>
          <p:cNvPr id="207" name="Group 206">
            <a:extLst>
              <a:ext uri="{FF2B5EF4-FFF2-40B4-BE49-F238E27FC236}">
                <a16:creationId xmlns:a16="http://schemas.microsoft.com/office/drawing/2014/main" id="{56802007-16D7-4BBD-9A86-8BFCE0873386}"/>
              </a:ext>
            </a:extLst>
          </p:cNvPr>
          <p:cNvGrpSpPr/>
          <p:nvPr/>
        </p:nvGrpSpPr>
        <p:grpSpPr>
          <a:xfrm>
            <a:off x="1601329" y="1270952"/>
            <a:ext cx="1399171" cy="1399565"/>
            <a:chOff x="1598127" y="1256753"/>
            <a:chExt cx="1399171" cy="1399565"/>
          </a:xfrm>
        </p:grpSpPr>
        <p:grpSp>
          <p:nvGrpSpPr>
            <p:cNvPr id="204" name="Group 203">
              <a:extLst>
                <a:ext uri="{FF2B5EF4-FFF2-40B4-BE49-F238E27FC236}">
                  <a16:creationId xmlns:a16="http://schemas.microsoft.com/office/drawing/2014/main" id="{880A8E41-4D24-4DC9-AE2A-C71157576E55}"/>
                </a:ext>
              </a:extLst>
            </p:cNvPr>
            <p:cNvGrpSpPr/>
            <p:nvPr/>
          </p:nvGrpSpPr>
          <p:grpSpPr>
            <a:xfrm>
              <a:off x="1598127" y="1256753"/>
              <a:ext cx="1399171" cy="1399565"/>
              <a:chOff x="1598127" y="1256753"/>
              <a:chExt cx="1399171" cy="1399565"/>
            </a:xfrm>
          </p:grpSpPr>
          <p:sp>
            <p:nvSpPr>
              <p:cNvPr id="65" name="Teardrop 64">
                <a:extLst>
                  <a:ext uri="{FF2B5EF4-FFF2-40B4-BE49-F238E27FC236}">
                    <a16:creationId xmlns:a16="http://schemas.microsoft.com/office/drawing/2014/main" id="{E787EF87-0756-4232-B342-7095810ADB5E}"/>
                  </a:ext>
                </a:extLst>
              </p:cNvPr>
              <p:cNvSpPr/>
              <p:nvPr/>
            </p:nvSpPr>
            <p:spPr>
              <a:xfrm rot="7889346">
                <a:off x="1597930" y="1256950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FF99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9CE67693-AC9D-44AD-A909-588502BC722E}"/>
                  </a:ext>
                </a:extLst>
              </p:cNvPr>
              <p:cNvSpPr/>
              <p:nvPr/>
            </p:nvSpPr>
            <p:spPr>
              <a:xfrm>
                <a:off x="1801460" y="1479470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06" name="Graphic 205" descr="Shirt">
              <a:extLst>
                <a:ext uri="{FF2B5EF4-FFF2-40B4-BE49-F238E27FC236}">
                  <a16:creationId xmlns:a16="http://schemas.microsoft.com/office/drawing/2014/main" id="{F4276F46-6210-42BA-860D-8447455429D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858366" y="1499335"/>
              <a:ext cx="914400" cy="914400"/>
            </a:xfrm>
            <a:prstGeom prst="rect">
              <a:avLst/>
            </a:prstGeom>
          </p:spPr>
        </p:pic>
      </p:grpSp>
      <p:grpSp>
        <p:nvGrpSpPr>
          <p:cNvPr id="211" name="Group 210">
            <a:extLst>
              <a:ext uri="{FF2B5EF4-FFF2-40B4-BE49-F238E27FC236}">
                <a16:creationId xmlns:a16="http://schemas.microsoft.com/office/drawing/2014/main" id="{17F5D7CA-9591-44D2-8008-F4713183A864}"/>
              </a:ext>
            </a:extLst>
          </p:cNvPr>
          <p:cNvGrpSpPr/>
          <p:nvPr/>
        </p:nvGrpSpPr>
        <p:grpSpPr>
          <a:xfrm>
            <a:off x="3112637" y="1288153"/>
            <a:ext cx="1399171" cy="1399565"/>
            <a:chOff x="3127180" y="1224203"/>
            <a:chExt cx="1399171" cy="1399565"/>
          </a:xfrm>
        </p:grpSpPr>
        <p:grpSp>
          <p:nvGrpSpPr>
            <p:cNvPr id="208" name="Group 207">
              <a:extLst>
                <a:ext uri="{FF2B5EF4-FFF2-40B4-BE49-F238E27FC236}">
                  <a16:creationId xmlns:a16="http://schemas.microsoft.com/office/drawing/2014/main" id="{F91EE89E-8FD2-4F21-A0E5-A1B49B2DF5D5}"/>
                </a:ext>
              </a:extLst>
            </p:cNvPr>
            <p:cNvGrpSpPr/>
            <p:nvPr/>
          </p:nvGrpSpPr>
          <p:grpSpPr>
            <a:xfrm>
              <a:off x="3127180" y="1224203"/>
              <a:ext cx="1399171" cy="1399565"/>
              <a:chOff x="3127180" y="1224203"/>
              <a:chExt cx="1399171" cy="1399565"/>
            </a:xfrm>
          </p:grpSpPr>
          <p:sp>
            <p:nvSpPr>
              <p:cNvPr id="56" name="Teardrop 55">
                <a:extLst>
                  <a:ext uri="{FF2B5EF4-FFF2-40B4-BE49-F238E27FC236}">
                    <a16:creationId xmlns:a16="http://schemas.microsoft.com/office/drawing/2014/main" id="{BAB739D4-435F-4BB8-9C39-5F37D64A6C2F}"/>
                  </a:ext>
                </a:extLst>
              </p:cNvPr>
              <p:cNvSpPr/>
              <p:nvPr/>
            </p:nvSpPr>
            <p:spPr>
              <a:xfrm rot="7889346">
                <a:off x="3126983" y="1224400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CC66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BC6D5E96-DD35-4B06-9F5D-82F6813B2368}"/>
                  </a:ext>
                </a:extLst>
              </p:cNvPr>
              <p:cNvSpPr/>
              <p:nvPr/>
            </p:nvSpPr>
            <p:spPr>
              <a:xfrm>
                <a:off x="3330513" y="1446920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10" name="Graphic 209" descr="Pants">
              <a:extLst>
                <a:ext uri="{FF2B5EF4-FFF2-40B4-BE49-F238E27FC236}">
                  <a16:creationId xmlns:a16="http://schemas.microsoft.com/office/drawing/2014/main" id="{891326F1-6D4B-4111-9DC9-5D387AD58A1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406779" y="1520968"/>
              <a:ext cx="838005" cy="838005"/>
            </a:xfrm>
            <a:prstGeom prst="rect">
              <a:avLst/>
            </a:prstGeom>
          </p:spPr>
        </p:pic>
      </p:grpSp>
      <p:grpSp>
        <p:nvGrpSpPr>
          <p:cNvPr id="215" name="Group 214">
            <a:extLst>
              <a:ext uri="{FF2B5EF4-FFF2-40B4-BE49-F238E27FC236}">
                <a16:creationId xmlns:a16="http://schemas.microsoft.com/office/drawing/2014/main" id="{FDEB2E02-CAF9-44C8-B74E-1FA4714A8EEB}"/>
              </a:ext>
            </a:extLst>
          </p:cNvPr>
          <p:cNvGrpSpPr/>
          <p:nvPr/>
        </p:nvGrpSpPr>
        <p:grpSpPr>
          <a:xfrm>
            <a:off x="4641744" y="1282699"/>
            <a:ext cx="1399171" cy="1399565"/>
            <a:chOff x="4642099" y="1202144"/>
            <a:chExt cx="1399171" cy="1399565"/>
          </a:xfrm>
        </p:grpSpPr>
        <p:grpSp>
          <p:nvGrpSpPr>
            <p:cNvPr id="212" name="Group 211">
              <a:extLst>
                <a:ext uri="{FF2B5EF4-FFF2-40B4-BE49-F238E27FC236}">
                  <a16:creationId xmlns:a16="http://schemas.microsoft.com/office/drawing/2014/main" id="{E18B78DA-6D7F-4D95-AF7D-7B27E8E9C43F}"/>
                </a:ext>
              </a:extLst>
            </p:cNvPr>
            <p:cNvGrpSpPr/>
            <p:nvPr/>
          </p:nvGrpSpPr>
          <p:grpSpPr>
            <a:xfrm>
              <a:off x="4642099" y="1202144"/>
              <a:ext cx="1399171" cy="1399565"/>
              <a:chOff x="4642099" y="1202144"/>
              <a:chExt cx="1399171" cy="1399565"/>
            </a:xfrm>
          </p:grpSpPr>
          <p:sp>
            <p:nvSpPr>
              <p:cNvPr id="53" name="Teardrop 52">
                <a:extLst>
                  <a:ext uri="{FF2B5EF4-FFF2-40B4-BE49-F238E27FC236}">
                    <a16:creationId xmlns:a16="http://schemas.microsoft.com/office/drawing/2014/main" id="{331F95DA-CBCB-47F1-B497-60C75504C2CA}"/>
                  </a:ext>
                </a:extLst>
              </p:cNvPr>
              <p:cNvSpPr/>
              <p:nvPr/>
            </p:nvSpPr>
            <p:spPr>
              <a:xfrm rot="7889346">
                <a:off x="4641902" y="1202341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3399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DD407B68-0308-47AB-9D8F-2F8E0C608E9D}"/>
                  </a:ext>
                </a:extLst>
              </p:cNvPr>
              <p:cNvSpPr/>
              <p:nvPr/>
            </p:nvSpPr>
            <p:spPr>
              <a:xfrm>
                <a:off x="4845432" y="1424861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14" name="Graphic 213" descr="Skirt">
              <a:extLst>
                <a:ext uri="{FF2B5EF4-FFF2-40B4-BE49-F238E27FC236}">
                  <a16:creationId xmlns:a16="http://schemas.microsoft.com/office/drawing/2014/main" id="{8214AD12-C301-4B9F-A338-5F56E3C46EB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4961295" y="1501820"/>
              <a:ext cx="800210" cy="800210"/>
            </a:xfrm>
            <a:prstGeom prst="rect">
              <a:avLst/>
            </a:prstGeom>
          </p:spPr>
        </p:pic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BF5D0DCF-0871-4955-A1F9-29F882EA9E72}"/>
              </a:ext>
            </a:extLst>
          </p:cNvPr>
          <p:cNvGrpSpPr/>
          <p:nvPr/>
        </p:nvGrpSpPr>
        <p:grpSpPr>
          <a:xfrm>
            <a:off x="6176915" y="1270951"/>
            <a:ext cx="1399171" cy="1399565"/>
            <a:chOff x="6176915" y="1202143"/>
            <a:chExt cx="1399171" cy="1399565"/>
          </a:xfrm>
        </p:grpSpPr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3E128071-D97C-42C3-B12A-9AFCA4F35864}"/>
                </a:ext>
              </a:extLst>
            </p:cNvPr>
            <p:cNvGrpSpPr/>
            <p:nvPr/>
          </p:nvGrpSpPr>
          <p:grpSpPr>
            <a:xfrm>
              <a:off x="6176915" y="1202143"/>
              <a:ext cx="1399171" cy="1399565"/>
              <a:chOff x="6176915" y="1202143"/>
              <a:chExt cx="1399171" cy="1399565"/>
            </a:xfrm>
          </p:grpSpPr>
          <p:sp>
            <p:nvSpPr>
              <p:cNvPr id="50" name="Teardrop 49">
                <a:extLst>
                  <a:ext uri="{FF2B5EF4-FFF2-40B4-BE49-F238E27FC236}">
                    <a16:creationId xmlns:a16="http://schemas.microsoft.com/office/drawing/2014/main" id="{E9D8FE0E-7B14-4CC5-8349-B0C3C11C720D}"/>
                  </a:ext>
                </a:extLst>
              </p:cNvPr>
              <p:cNvSpPr/>
              <p:nvPr/>
            </p:nvSpPr>
            <p:spPr>
              <a:xfrm rot="7889346">
                <a:off x="6176718" y="1202340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33CC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12756F51-F6EC-4DE4-A158-801874DE427A}"/>
                  </a:ext>
                </a:extLst>
              </p:cNvPr>
              <p:cNvSpPr/>
              <p:nvPr/>
            </p:nvSpPr>
            <p:spPr>
              <a:xfrm>
                <a:off x="6380248" y="1424860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18" name="Graphic 217" descr="Shoe">
              <a:extLst>
                <a:ext uri="{FF2B5EF4-FFF2-40B4-BE49-F238E27FC236}">
                  <a16:creationId xmlns:a16="http://schemas.microsoft.com/office/drawing/2014/main" id="{2CFFD4A7-3CC6-4CDC-893E-C12AAE6F0D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458353" y="1401159"/>
              <a:ext cx="914400" cy="914400"/>
            </a:xfrm>
            <a:prstGeom prst="rect">
              <a:avLst/>
            </a:prstGeom>
          </p:spPr>
        </p:pic>
      </p:grpSp>
      <p:grpSp>
        <p:nvGrpSpPr>
          <p:cNvPr id="227" name="Group 226">
            <a:extLst>
              <a:ext uri="{FF2B5EF4-FFF2-40B4-BE49-F238E27FC236}">
                <a16:creationId xmlns:a16="http://schemas.microsoft.com/office/drawing/2014/main" id="{0EB8B1F8-F09A-41C5-9F8A-3BF55BBFE2F3}"/>
              </a:ext>
            </a:extLst>
          </p:cNvPr>
          <p:cNvGrpSpPr/>
          <p:nvPr/>
        </p:nvGrpSpPr>
        <p:grpSpPr>
          <a:xfrm>
            <a:off x="9188445" y="1209464"/>
            <a:ext cx="1399171" cy="1399565"/>
            <a:chOff x="9188445" y="1209464"/>
            <a:chExt cx="1399171" cy="1399565"/>
          </a:xfrm>
        </p:grpSpPr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EF326A7C-C048-4D2E-82B1-91643FEDD584}"/>
                </a:ext>
              </a:extLst>
            </p:cNvPr>
            <p:cNvGrpSpPr/>
            <p:nvPr/>
          </p:nvGrpSpPr>
          <p:grpSpPr>
            <a:xfrm>
              <a:off x="9188445" y="1209464"/>
              <a:ext cx="1399171" cy="1399565"/>
              <a:chOff x="9188445" y="1209464"/>
              <a:chExt cx="1399171" cy="1399565"/>
            </a:xfrm>
          </p:grpSpPr>
          <p:sp>
            <p:nvSpPr>
              <p:cNvPr id="59" name="Teardrop 58">
                <a:extLst>
                  <a:ext uri="{FF2B5EF4-FFF2-40B4-BE49-F238E27FC236}">
                    <a16:creationId xmlns:a16="http://schemas.microsoft.com/office/drawing/2014/main" id="{6DE47597-5D6D-4AF2-AB4C-9F5F2539283D}"/>
                  </a:ext>
                </a:extLst>
              </p:cNvPr>
              <p:cNvSpPr/>
              <p:nvPr/>
            </p:nvSpPr>
            <p:spPr>
              <a:xfrm rot="7889346">
                <a:off x="9188248" y="1209661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99FF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773A05B7-A3BB-4C5B-A59C-3CFAB022D806}"/>
                  </a:ext>
                </a:extLst>
              </p:cNvPr>
              <p:cNvSpPr/>
              <p:nvPr/>
            </p:nvSpPr>
            <p:spPr>
              <a:xfrm>
                <a:off x="9391778" y="1432181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22" name="Graphic 221" descr="High heel shoe">
              <a:extLst>
                <a:ext uri="{FF2B5EF4-FFF2-40B4-BE49-F238E27FC236}">
                  <a16:creationId xmlns:a16="http://schemas.microsoft.com/office/drawing/2014/main" id="{13D6545F-2948-467D-9385-4F7E265EC30C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557935" y="1467466"/>
              <a:ext cx="782761" cy="782761"/>
            </a:xfrm>
            <a:prstGeom prst="rect">
              <a:avLst/>
            </a:prstGeom>
          </p:spPr>
        </p:pic>
      </p:grpSp>
      <p:grpSp>
        <p:nvGrpSpPr>
          <p:cNvPr id="225" name="Group 224">
            <a:extLst>
              <a:ext uri="{FF2B5EF4-FFF2-40B4-BE49-F238E27FC236}">
                <a16:creationId xmlns:a16="http://schemas.microsoft.com/office/drawing/2014/main" id="{0FAA198D-2FD1-406D-B18C-FF68A904EE99}"/>
              </a:ext>
            </a:extLst>
          </p:cNvPr>
          <p:cNvGrpSpPr/>
          <p:nvPr/>
        </p:nvGrpSpPr>
        <p:grpSpPr>
          <a:xfrm>
            <a:off x="7717937" y="1231832"/>
            <a:ext cx="1399171" cy="1399565"/>
            <a:chOff x="7717937" y="1231832"/>
            <a:chExt cx="1399171" cy="1399565"/>
          </a:xfrm>
        </p:grpSpPr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5203D088-CBAC-4A5F-8581-854CC43B81EC}"/>
                </a:ext>
              </a:extLst>
            </p:cNvPr>
            <p:cNvGrpSpPr/>
            <p:nvPr/>
          </p:nvGrpSpPr>
          <p:grpSpPr>
            <a:xfrm>
              <a:off x="7717937" y="1231832"/>
              <a:ext cx="1399171" cy="1399565"/>
              <a:chOff x="7717937" y="1231832"/>
              <a:chExt cx="1399171" cy="1399565"/>
            </a:xfrm>
          </p:grpSpPr>
          <p:sp>
            <p:nvSpPr>
              <p:cNvPr id="47" name="Teardrop 46">
                <a:extLst>
                  <a:ext uri="{FF2B5EF4-FFF2-40B4-BE49-F238E27FC236}">
                    <a16:creationId xmlns:a16="http://schemas.microsoft.com/office/drawing/2014/main" id="{09FE1833-A335-4802-B076-48CF64906480}"/>
                  </a:ext>
                </a:extLst>
              </p:cNvPr>
              <p:cNvSpPr/>
              <p:nvPr/>
            </p:nvSpPr>
            <p:spPr>
              <a:xfrm rot="7889346">
                <a:off x="7717740" y="1232029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00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56E21157-FB14-44C1-A6C9-D80523E3E5C6}"/>
                  </a:ext>
                </a:extLst>
              </p:cNvPr>
              <p:cNvSpPr/>
              <p:nvPr/>
            </p:nvSpPr>
            <p:spPr>
              <a:xfrm>
                <a:off x="7921270" y="1454549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24" name="Graphic 223" descr="Sock">
              <a:extLst>
                <a:ext uri="{FF2B5EF4-FFF2-40B4-BE49-F238E27FC236}">
                  <a16:creationId xmlns:a16="http://schemas.microsoft.com/office/drawing/2014/main" id="{CF28BED1-A056-45AC-BD69-4C70D40BD8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8001505" y="1523570"/>
              <a:ext cx="806378" cy="806378"/>
            </a:xfrm>
            <a:prstGeom prst="rect">
              <a:avLst/>
            </a:prstGeom>
          </p:spPr>
        </p:pic>
      </p:grpSp>
      <p:grpSp>
        <p:nvGrpSpPr>
          <p:cNvPr id="231" name="Group 230">
            <a:extLst>
              <a:ext uri="{FF2B5EF4-FFF2-40B4-BE49-F238E27FC236}">
                <a16:creationId xmlns:a16="http://schemas.microsoft.com/office/drawing/2014/main" id="{91A3B8F6-0EFF-46E9-B7E2-620D2DC1722A}"/>
              </a:ext>
            </a:extLst>
          </p:cNvPr>
          <p:cNvGrpSpPr/>
          <p:nvPr/>
        </p:nvGrpSpPr>
        <p:grpSpPr>
          <a:xfrm>
            <a:off x="10688741" y="1181472"/>
            <a:ext cx="1399171" cy="1399565"/>
            <a:chOff x="10688741" y="1181472"/>
            <a:chExt cx="1399171" cy="1399565"/>
          </a:xfrm>
        </p:grpSpPr>
        <p:grpSp>
          <p:nvGrpSpPr>
            <p:cNvPr id="230" name="Group 229">
              <a:extLst>
                <a:ext uri="{FF2B5EF4-FFF2-40B4-BE49-F238E27FC236}">
                  <a16:creationId xmlns:a16="http://schemas.microsoft.com/office/drawing/2014/main" id="{EB90276C-612C-415E-AB78-CF22A79C2610}"/>
                </a:ext>
              </a:extLst>
            </p:cNvPr>
            <p:cNvGrpSpPr/>
            <p:nvPr/>
          </p:nvGrpSpPr>
          <p:grpSpPr>
            <a:xfrm>
              <a:off x="10688741" y="1181472"/>
              <a:ext cx="1399171" cy="1399565"/>
              <a:chOff x="10688741" y="1181472"/>
              <a:chExt cx="1399171" cy="1399565"/>
            </a:xfrm>
          </p:grpSpPr>
          <p:sp>
            <p:nvSpPr>
              <p:cNvPr id="68" name="Teardrop 67">
                <a:extLst>
                  <a:ext uri="{FF2B5EF4-FFF2-40B4-BE49-F238E27FC236}">
                    <a16:creationId xmlns:a16="http://schemas.microsoft.com/office/drawing/2014/main" id="{6DEF0334-3628-4148-96D1-A4490D47CE01}"/>
                  </a:ext>
                </a:extLst>
              </p:cNvPr>
              <p:cNvSpPr/>
              <p:nvPr/>
            </p:nvSpPr>
            <p:spPr>
              <a:xfrm rot="7889346">
                <a:off x="10688544" y="1181669"/>
                <a:ext cx="1399565" cy="1399171"/>
              </a:xfrm>
              <a:prstGeom prst="teardrop">
                <a:avLst>
                  <a:gd name="adj" fmla="val 102930"/>
                </a:avLst>
              </a:prstGeom>
              <a:solidFill>
                <a:srgbClr val="FFFF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57D5A30A-4FA5-4255-8B72-65AA1A2B7CE8}"/>
                  </a:ext>
                </a:extLst>
              </p:cNvPr>
              <p:cNvSpPr/>
              <p:nvPr/>
            </p:nvSpPr>
            <p:spPr>
              <a:xfrm>
                <a:off x="10892074" y="1404189"/>
                <a:ext cx="992506" cy="9541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29" name="Graphic 228" descr="Clothes hanger">
              <a:extLst>
                <a:ext uri="{FF2B5EF4-FFF2-40B4-BE49-F238E27FC236}">
                  <a16:creationId xmlns:a16="http://schemas.microsoft.com/office/drawing/2014/main" id="{0F16E58E-E585-4171-AC89-E62E480D01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61134" y="1360060"/>
              <a:ext cx="854384" cy="8543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4559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2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250"/>
                            </p:stCondLst>
                            <p:childTnLst>
                              <p:par>
                                <p:cTn id="38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75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75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500"/>
                            </p:stCondLst>
                            <p:childTnLst>
                              <p:par>
                                <p:cTn id="5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500"/>
                            </p:stCondLst>
                            <p:childTnLst>
                              <p:par>
                                <p:cTn id="6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750"/>
                            </p:stCondLst>
                            <p:childTnLst>
                              <p:par>
                                <p:cTn id="7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750"/>
                            </p:stCondLst>
                            <p:childTnLst>
                              <p:par>
                                <p:cTn id="8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2250"/>
                            </p:stCondLst>
                            <p:childTnLst>
                              <p:par>
                                <p:cTn id="8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3250"/>
                            </p:stCondLst>
                            <p:childTnLst>
                              <p:par>
                                <p:cTn id="94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4000"/>
                            </p:stCondLst>
                            <p:childTnLst>
                              <p:par>
                                <p:cTn id="9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6500"/>
                            </p:stCondLst>
                            <p:childTnLst>
                              <p:par>
                                <p:cTn id="1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12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8500"/>
                            </p:stCondLst>
                            <p:childTnLst>
                              <p:par>
                                <p:cTn id="1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9500"/>
                            </p:stCondLst>
                            <p:childTnLst>
                              <p:par>
                                <p:cTn id="138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250"/>
                            </p:stCondLst>
                            <p:childTnLst>
                              <p:par>
                                <p:cTn id="1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1250"/>
                            </p:stCondLst>
                            <p:childTnLst>
                              <p:par>
                                <p:cTn id="148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1750"/>
                            </p:stCondLst>
                            <p:childTnLst>
                              <p:par>
                                <p:cTn id="1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22750"/>
                            </p:stCondLst>
                            <p:childTnLst>
                              <p:par>
                                <p:cTn id="160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3500"/>
                            </p:stCondLst>
                            <p:childTnLst>
                              <p:par>
                                <p:cTn id="1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24500"/>
                            </p:stCondLst>
                            <p:childTnLst>
                              <p:par>
                                <p:cTn id="17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25000"/>
                            </p:stCondLst>
                            <p:childTnLst>
                              <p:par>
                                <p:cTn id="1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66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Tw Cen MT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Katarzyna White (1905801)</dc:creator>
  <cp:lastModifiedBy>Katarzyna White (1905801)</cp:lastModifiedBy>
  <cp:revision>32</cp:revision>
  <dcterms:created xsi:type="dcterms:W3CDTF">2019-12-07T14:15:12Z</dcterms:created>
  <dcterms:modified xsi:type="dcterms:W3CDTF">2019-12-09T17:48:28Z</dcterms:modified>
</cp:coreProperties>
</file>