
<file path=[Content_Types].xml><?xml version="1.0" encoding="utf-8"?>
<Types xmlns="http://schemas.openxmlformats.org/package/2006/content-types">
  <Default ContentType="image/jpeg" Extension="jpeg"/>
  <Default ContentType="image/jpeg" Extension="jp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ms-office.drawingml.diagramDrawing+xml" PartName="/ppt/diagrams/drawing1.xml"/>
  <Override ContentType="application/vnd.openxmlformats-officedocument.drawingml.diagramColors+xml" PartName="/ppt/diagrams/colors1.xml"/>
  <Override ContentType="application/vnd.openxmlformats-officedocument.drawingml.diagramData+xml" PartName="/ppt/diagrams/data1.xml"/>
  <Override ContentType="application/vnd.openxmlformats-officedocument.drawingml.diagramLayout+xml" PartName="/ppt/diagrams/layout1.xml"/>
  <Override ContentType="application/vnd.openxmlformats-officedocument.drawingml.diagramStyle+xml" PartName="/ppt/diagrams/quickStyle1.xml"/>
  <Override ContentType="application/vnd.openxmlformats-officedocument.extended-properties+xml" PartName="/docProps/app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5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d="100" n="69"/>
          <a:sy d="100" n="69"/>
        </p:scale>
        <p:origin x="60" y="417"/>
      </p:cViewPr>
      <p:guideLst/>
    </p:cSldViewPr>
  </p:slideViewPr>
  <p:notesTextViewPr>
    <p:cViewPr>
      <p:scale>
        <a:sx d="1" n="1"/>
        <a:sy d="1" n="1"/>
      </p:scale>
      <p:origin x="0" y="0"/>
    </p:cViewPr>
  </p:notesTextViewPr>
  <p:gridSpacing cx="72008" cy="72008"/>
</p:viewPr>
</file>

<file path=ppt/_rels/presentation.xml.rels><?xml version="1.0" encoding="UTF-8" standalone="yes"?><Relationships xmlns="http://schemas.openxmlformats.org/package/2006/relationships"><Relationship Id="rId16" Target="slides/slide11.xml" Type="http://schemas.openxmlformats.org/officeDocument/2006/relationships/slide"/><Relationship Id="rId15" Target="slides/slide10.xml" Type="http://schemas.openxmlformats.org/officeDocument/2006/relationships/slide"/><Relationship Id="rId14" Target="slides/slide9.xml" Type="http://schemas.openxmlformats.org/officeDocument/2006/relationships/slide"/><Relationship Id="rId13" Target="slides/slide8.xml" Type="http://schemas.openxmlformats.org/officeDocument/2006/relationships/slide"/><Relationship Id="rId12" Target="slides/slide7.xml" Type="http://schemas.openxmlformats.org/officeDocument/2006/relationships/slide"/><Relationship Id="rId11" Target="slides/slide6.xml" Type="http://schemas.openxmlformats.org/officeDocument/2006/relationships/slide"/><Relationship Id="rId10" Target="slides/slide5.xml" Type="http://schemas.openxmlformats.org/officeDocument/2006/relationships/slide"/><Relationship Id="rId9" Target="slides/slide4.xml" Type="http://schemas.openxmlformats.org/officeDocument/2006/relationships/slide"/><Relationship Id="rId8" Target="slides/slide3.xml" Type="http://schemas.openxmlformats.org/officeDocument/2006/relationships/slide"/><Relationship Id="rId7" Target="slides/slide2.xml" Type="http://schemas.openxmlformats.org/officeDocument/2006/relationships/slide"/><Relationship Id="rId6" Target="slides/slide1.xml" Type="http://schemas.openxmlformats.org/officeDocument/2006/relationships/slide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1.xml" Type="http://schemas.openxmlformats.org/officeDocument/2006/relationships/theme"/></Relationships>
</file>

<file path=ppt/diagrams/_rels/data1.xml.rels><?xml version="1.0" encoding="UTF-8" standalone="yes"?><Relationships xmlns="http://schemas.openxmlformats.org/package/2006/relationships"><Relationship Id="rId12" Target="../media/image19.svg" Type="http://schemas.openxmlformats.org/officeDocument/2006/relationships/image"/><Relationship Id="rId11" Target="../media/image18.png" Type="http://schemas.openxmlformats.org/officeDocument/2006/relationships/image"/><Relationship Id="rId10" Target="../media/image17.svg" Type="http://schemas.openxmlformats.org/officeDocument/2006/relationships/image"/><Relationship Id="rId9" Target="../media/image16.png" Type="http://schemas.openxmlformats.org/officeDocument/2006/relationships/image"/><Relationship Id="rId8" Target="../media/image15.svg" Type="http://schemas.openxmlformats.org/officeDocument/2006/relationships/image"/><Relationship Id="rId7" Target="../media/image14.png" Type="http://schemas.openxmlformats.org/officeDocument/2006/relationships/image"/><Relationship Id="rId6" Target="../media/image13.svg" Type="http://schemas.openxmlformats.org/officeDocument/2006/relationships/image"/><Relationship Id="rId5" Target="../media/image12.png" Type="http://schemas.openxmlformats.org/officeDocument/2006/relationships/image"/><Relationship Id="rId4" Target="../media/image11.svg" Type="http://schemas.openxmlformats.org/officeDocument/2006/relationships/image"/><Relationship Id="rId3" Target="../media/image10.png" Type="http://schemas.openxmlformats.org/officeDocument/2006/relationships/image"/><Relationship Id="rId2" Target="../media/image9.svg" Type="http://schemas.openxmlformats.org/officeDocument/2006/relationships/image"/><Relationship Id="rId1" Target="../media/image8.png" Type="http://schemas.openxmlformats.org/officeDocument/2006/relationships/image"/></Relationships>
</file>

<file path=ppt/diagrams/_rels/drawing1.xml.rels><?xml version="1.0" encoding="UTF-8" standalone="yes"?><Relationships xmlns="http://schemas.openxmlformats.org/package/2006/relationships"><Relationship Id="rId12" Target="../media/image19.svg" Type="http://schemas.openxmlformats.org/officeDocument/2006/relationships/image"/><Relationship Id="rId11" Target="../media/image18.png" Type="http://schemas.openxmlformats.org/officeDocument/2006/relationships/image"/><Relationship Id="rId10" Target="../media/image17.svg" Type="http://schemas.openxmlformats.org/officeDocument/2006/relationships/image"/><Relationship Id="rId9" Target="../media/image16.png" Type="http://schemas.openxmlformats.org/officeDocument/2006/relationships/image"/><Relationship Id="rId8" Target="../media/image15.svg" Type="http://schemas.openxmlformats.org/officeDocument/2006/relationships/image"/><Relationship Id="rId7" Target="../media/image14.png" Type="http://schemas.openxmlformats.org/officeDocument/2006/relationships/image"/><Relationship Id="rId6" Target="../media/image13.svg" Type="http://schemas.openxmlformats.org/officeDocument/2006/relationships/image"/><Relationship Id="rId5" Target="../media/image12.png" Type="http://schemas.openxmlformats.org/officeDocument/2006/relationships/image"/><Relationship Id="rId4" Target="../media/image11.svg" Type="http://schemas.openxmlformats.org/officeDocument/2006/relationships/image"/><Relationship Id="rId3" Target="../media/image10.png" Type="http://schemas.openxmlformats.org/officeDocument/2006/relationships/image"/><Relationship Id="rId2" Target="../media/image9.svg" Type="http://schemas.openxmlformats.org/officeDocument/2006/relationships/image"/><Relationship Id="rId1" Target="../media/image8.png" Type="http://schemas.openxmlformats.org/officeDocument/2006/relationships/image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pri="11200" type="accent1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1494CD-3278-49B8-8A30-CEA443ADAB0A}" type="doc">
      <dgm:prSet csCatId="accent1" csTypeId="urn:microsoft.com/office/officeart/2005/8/colors/accent1_2" loCatId="icon" loTypeId="urn:microsoft.com/office/officeart/2018/2/layout/IconLabelList" phldr="1" qsCatId="simple" qsTypeId="urn:microsoft.com/office/officeart/2005/8/quickstyle/simple1"/>
      <dgm:spPr/>
      <dgm:t>
        <a:bodyPr numCol="1"/>
        <a:lstStyle/>
        <a:p>
          <a:endParaRPr lang="en-US"/>
        </a:p>
      </dgm:t>
    </dgm:pt>
    <dgm:pt modelId="{BFFC7C8B-0C86-42BD-9663-7D5789DE89B8}">
      <dgm:prSet/>
      <dgm:spPr/>
      <dgm:t>
        <a:bodyPr numCol="1"/>
        <a:lstStyle/>
        <a:p>
          <a:pPr>
            <a:lnSpc>
              <a:spcPct val="100000"/>
            </a:lnSpc>
          </a:pPr>
          <a:r>
            <a:rPr altLang="en-GB" b="0" dirty="0" i="0" lang="en-GB">
              <a:latin charset="0" panose="020B0604020202020204" pitchFamily="34" typeface="Arial"/>
              <a:cs charset="0" panose="020B0604020202020204" pitchFamily="34" typeface="Arial"/>
            </a:rPr>
            <a:t>Communication is the most important ingredient for business success.</a:t>
          </a:r>
          <a:endParaRPr dirty="0"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cxnId="{B22C8B88-CA47-4227-9093-0A1A7EE9C90C}" modelId="{4F3303D9-564E-4744-B13A-E3AD90BAC2F2}" type="parTrans">
      <dgm:prSet/>
      <dgm:spPr/>
      <dgm:t>
        <a:bodyPr numCol="1"/>
        <a:lstStyle/>
        <a:p>
          <a:endParaRPr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cxnId="{B22C8B88-CA47-4227-9093-0A1A7EE9C90C}" modelId="{6F1136E2-1F12-46A8-8C0A-49F4E78A91D8}" type="sibTrans">
      <dgm:prSet/>
      <dgm:spPr/>
      <dgm:t>
        <a:bodyPr numCol="1"/>
        <a:lstStyle/>
        <a:p>
          <a:endParaRPr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modelId="{CDF65A51-5DC1-41D4-833E-D34FF4994010}">
      <dgm:prSet/>
      <dgm:spPr/>
      <dgm:t>
        <a:bodyPr numCol="1"/>
        <a:lstStyle/>
        <a:p>
          <a:pPr>
            <a:lnSpc>
              <a:spcPct val="100000"/>
            </a:lnSpc>
          </a:pPr>
          <a:r>
            <a:rPr altLang="en-GB" b="0" i="0" lang="en-GB">
              <a:latin charset="0" panose="020B0604020202020204" pitchFamily="34" typeface="Arial"/>
              <a:cs charset="0" panose="020B0604020202020204" pitchFamily="34" typeface="Arial"/>
            </a:rPr>
            <a:t>The benefits of an effective communication: internal and external (clients and suppliers):</a:t>
          </a:r>
          <a:endParaRPr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cxnId="{C1AC81C7-1663-44BB-AF1E-8C83080C68B0}" modelId="{869F2E9C-B13D-46D9-AD61-5242DAEA31EC}" type="parTrans">
      <dgm:prSet/>
      <dgm:spPr/>
      <dgm:t>
        <a:bodyPr numCol="1"/>
        <a:lstStyle/>
        <a:p>
          <a:endParaRPr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cxnId="{C1AC81C7-1663-44BB-AF1E-8C83080C68B0}" modelId="{BF641DAB-8A0F-4040-9580-5A7714CF90CB}" type="sibTrans">
      <dgm:prSet/>
      <dgm:spPr/>
      <dgm:t>
        <a:bodyPr numCol="1"/>
        <a:lstStyle/>
        <a:p>
          <a:endParaRPr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modelId="{D1788C97-AB24-47F0-A865-AEE5C1DE7018}">
      <dgm:prSet/>
      <dgm:spPr/>
      <dgm:t>
        <a:bodyPr numCol="1"/>
        <a:lstStyle/>
        <a:p>
          <a:pPr>
            <a:lnSpc>
              <a:spcPct val="100000"/>
            </a:lnSpc>
          </a:pPr>
          <a:r>
            <a:rPr altLang="en-GB" b="0" dirty="0" i="0" lang="en-GB">
              <a:latin charset="0" panose="020B0604020202020204" pitchFamily="34" typeface="Arial"/>
              <a:cs charset="0" panose="020B0604020202020204" pitchFamily="34" typeface="Arial"/>
            </a:rPr>
            <a:t>-build strong employee relationship;</a:t>
          </a:r>
          <a:endParaRPr dirty="0"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cxnId="{7FB46174-C741-4871-BAE6-D8EBE8F1F1FE}" modelId="{E4D340E3-9CC1-4E34-AEFC-4207750456A1}" type="parTrans">
      <dgm:prSet/>
      <dgm:spPr/>
      <dgm:t>
        <a:bodyPr numCol="1"/>
        <a:lstStyle/>
        <a:p>
          <a:endParaRPr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cxnId="{7FB46174-C741-4871-BAE6-D8EBE8F1F1FE}" modelId="{EA32EF80-B82F-4BD0-8452-697253F186B4}" type="sibTrans">
      <dgm:prSet/>
      <dgm:spPr/>
      <dgm:t>
        <a:bodyPr numCol="1"/>
        <a:lstStyle/>
        <a:p>
          <a:endParaRPr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modelId="{B3F2CC99-17E6-45F0-AC6A-63F2D1A20211}">
      <dgm:prSet/>
      <dgm:spPr/>
      <dgm:t>
        <a:bodyPr numCol="1"/>
        <a:lstStyle/>
        <a:p>
          <a:pPr>
            <a:lnSpc>
              <a:spcPct val="100000"/>
            </a:lnSpc>
          </a:pPr>
          <a:r>
            <a:rPr altLang="en-GB" b="0" dirty="0" i="0" lang="en-GB">
              <a:latin charset="0" panose="020B0604020202020204" pitchFamily="34" typeface="Arial"/>
              <a:cs charset="0" panose="020B0604020202020204" pitchFamily="34" typeface="Arial"/>
            </a:rPr>
            <a:t>-build a strong relationship with clients and suppliers;</a:t>
          </a:r>
          <a:endParaRPr dirty="0"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cxnId="{59E840E5-BDEE-4AF4-9596-A7273B92079B}" modelId="{6B58E0F4-6207-4439-BB3D-83CCA351C5A4}" type="parTrans">
      <dgm:prSet/>
      <dgm:spPr/>
      <dgm:t>
        <a:bodyPr numCol="1"/>
        <a:lstStyle/>
        <a:p>
          <a:endParaRPr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cxnId="{59E840E5-BDEE-4AF4-9596-A7273B92079B}" modelId="{EC57D6C0-1917-4CF4-AB13-F90FAE74A0C3}" type="sibTrans">
      <dgm:prSet/>
      <dgm:spPr/>
      <dgm:t>
        <a:bodyPr numCol="1"/>
        <a:lstStyle/>
        <a:p>
          <a:endParaRPr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modelId="{7412F570-0AFD-4DE5-B624-DDFEABAF9FC7}">
      <dgm:prSet/>
      <dgm:spPr/>
      <dgm:t>
        <a:bodyPr numCol="1"/>
        <a:lstStyle/>
        <a:p>
          <a:pPr>
            <a:lnSpc>
              <a:spcPct val="100000"/>
            </a:lnSpc>
          </a:pPr>
          <a:r>
            <a:rPr altLang="en-GB" b="0" i="0" lang="en-GB">
              <a:latin charset="0" panose="020B0604020202020204" pitchFamily="34" typeface="Arial"/>
              <a:cs charset="0" panose="020B0604020202020204" pitchFamily="34" typeface="Arial"/>
            </a:rPr>
            <a:t>- helps with decision making;</a:t>
          </a:r>
          <a:endParaRPr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cxnId="{7E1EA734-FC6B-4DD0-9309-AD4FDA28F3DA}" modelId="{25F2A67D-EBF7-408B-AD50-126AF214164A}" type="parTrans">
      <dgm:prSet/>
      <dgm:spPr/>
      <dgm:t>
        <a:bodyPr numCol="1"/>
        <a:lstStyle/>
        <a:p>
          <a:endParaRPr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cxnId="{7E1EA734-FC6B-4DD0-9309-AD4FDA28F3DA}" modelId="{AD1DC3F3-92C2-45C3-9559-3B778DDDA75F}" type="sibTrans">
      <dgm:prSet/>
      <dgm:spPr/>
      <dgm:t>
        <a:bodyPr numCol="1"/>
        <a:lstStyle/>
        <a:p>
          <a:endParaRPr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modelId="{0126D04E-4FC8-45CC-8040-FDFFB751555E}">
      <dgm:prSet/>
      <dgm:spPr/>
      <dgm:t>
        <a:bodyPr numCol="1"/>
        <a:lstStyle/>
        <a:p>
          <a:pPr>
            <a:lnSpc>
              <a:spcPct val="100000"/>
            </a:lnSpc>
          </a:pPr>
          <a:r>
            <a:rPr altLang="en-GB" b="0" dirty="0" i="0" lang="en-GB">
              <a:latin charset="0" panose="020B0604020202020204" pitchFamily="34" typeface="Arial"/>
              <a:cs charset="0" panose="020B0604020202020204" pitchFamily="34" typeface="Arial"/>
            </a:rPr>
            <a:t>- Improved employee management.</a:t>
          </a:r>
          <a:endParaRPr dirty="0"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cxnId="{DA6C1196-90B9-4A19-85A2-2A574E505486}" modelId="{32C76011-DD56-4B35-B1A9-11E3AB3D002D}" type="parTrans">
      <dgm:prSet/>
      <dgm:spPr/>
      <dgm:t>
        <a:bodyPr numCol="1"/>
        <a:lstStyle/>
        <a:p>
          <a:endParaRPr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cxnId="{DA6C1196-90B9-4A19-85A2-2A574E505486}" modelId="{4C39B915-633B-42B2-9E3F-CC80E4DFBDC6}" type="sibTrans">
      <dgm:prSet/>
      <dgm:spPr/>
      <dgm:t>
        <a:bodyPr numCol="1"/>
        <a:lstStyle/>
        <a:p>
          <a:endParaRPr lang="en-US">
            <a:latin charset="0" panose="020B0604020202020204" pitchFamily="34" typeface="Arial"/>
            <a:cs charset="0" panose="020B0604020202020204" pitchFamily="34" typeface="Arial"/>
          </a:endParaRPr>
        </a:p>
      </dgm:t>
    </dgm:pt>
    <dgm:pt modelId="{87BDF81F-0098-40D5-8501-05F4CF45AEB5}" type="pres">
      <dgm:prSet presAssocID="{311494CD-3278-49B8-8A30-CEA443ADAB0A}" presName="root" presStyleCnt="0">
        <dgm:presLayoutVars>
          <dgm:dir/>
          <dgm:resizeHandles val="exact"/>
        </dgm:presLayoutVars>
      </dgm:prSet>
      <dgm:spPr/>
    </dgm:pt>
    <dgm:pt modelId="{A14EA078-00F8-4DAE-849D-95AD0B2281D3}" type="pres">
      <dgm:prSet presAssocID="{BFFC7C8B-0C86-42BD-9663-7D5789DE89B8}" presName="compNode" presStyleCnt="0"/>
      <dgm:spPr/>
    </dgm:pt>
    <dgm:pt modelId="{99C11C0A-372C-43A1-B1CB-F02D3E9E8832}" type="pres">
      <dgm:prSet presAssocID="{BFFC7C8B-0C86-42BD-9663-7D5789DE89B8}" presName="iconRect" presStyleCnt="6" presStyleIdx="0" presStyleLbl="node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descr="Chat" id="0" name=""/>
        </a:ext>
      </dgm:extLst>
    </dgm:pt>
    <dgm:pt modelId="{88F936BA-C0D1-4C1E-8D7D-6367F42D2B2B}" type="pres">
      <dgm:prSet presAssocID="{BFFC7C8B-0C86-42BD-9663-7D5789DE89B8}" presName="spaceRect" presStyleCnt="0"/>
      <dgm:spPr/>
    </dgm:pt>
    <dgm:pt modelId="{50AC4DFC-BE80-49B5-A16F-2E2B66113D00}" type="pres">
      <dgm:prSet presAssocID="{BFFC7C8B-0C86-42BD-9663-7D5789DE89B8}" presName="textRect" presStyleCnt="6" presStyleIdx="0" presStyleLbl="revTx">
        <dgm:presLayoutVars>
          <dgm:chMax val="1"/>
          <dgm:chPref val="1"/>
        </dgm:presLayoutVars>
      </dgm:prSet>
      <dgm:spPr/>
    </dgm:pt>
    <dgm:pt modelId="{523F8E99-50F8-495C-A0D0-12B45D1233B9}" type="pres">
      <dgm:prSet presAssocID="{6F1136E2-1F12-46A8-8C0A-49F4E78A91D8}" presName="sibTrans" presStyleCnt="0"/>
      <dgm:spPr/>
    </dgm:pt>
    <dgm:pt modelId="{402208E3-E2F6-485E-B150-F3FF6EA0A7F8}" type="pres">
      <dgm:prSet presAssocID="{CDF65A51-5DC1-41D4-833E-D34FF4994010}" presName="compNode" presStyleCnt="0"/>
      <dgm:spPr/>
    </dgm:pt>
    <dgm:pt modelId="{C16DA77A-F52D-4BFC-A7C2-F9F5CAD79763}" type="pres">
      <dgm:prSet presAssocID="{CDF65A51-5DC1-41D4-833E-D34FF4994010}" presName="iconRect" presStyleCnt="6" presStyleIdx="1" presStyleLbl="node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descr="Share With Person" id="0" name=""/>
        </a:ext>
      </dgm:extLst>
    </dgm:pt>
    <dgm:pt modelId="{9E5781E4-7949-4D8D-806E-C40A9A2CE14D}" type="pres">
      <dgm:prSet presAssocID="{CDF65A51-5DC1-41D4-833E-D34FF4994010}" presName="spaceRect" presStyleCnt="0"/>
      <dgm:spPr/>
    </dgm:pt>
    <dgm:pt modelId="{4778994B-945D-4C87-A901-0A45982477EE}" type="pres">
      <dgm:prSet presAssocID="{CDF65A51-5DC1-41D4-833E-D34FF4994010}" presName="textRect" presStyleCnt="6" presStyleIdx="1" presStyleLbl="revTx">
        <dgm:presLayoutVars>
          <dgm:chMax val="1"/>
          <dgm:chPref val="1"/>
        </dgm:presLayoutVars>
      </dgm:prSet>
      <dgm:spPr/>
    </dgm:pt>
    <dgm:pt modelId="{2A0D0E9C-38AF-4E5B-8645-F5E118161012}" type="pres">
      <dgm:prSet presAssocID="{BF641DAB-8A0F-4040-9580-5A7714CF90CB}" presName="sibTrans" presStyleCnt="0"/>
      <dgm:spPr/>
    </dgm:pt>
    <dgm:pt modelId="{57179178-CC67-4C33-98EB-CB948062A239}" type="pres">
      <dgm:prSet presAssocID="{D1788C97-AB24-47F0-A865-AEE5C1DE7018}" presName="compNode" presStyleCnt="0"/>
      <dgm:spPr/>
    </dgm:pt>
    <dgm:pt modelId="{36EE3F0D-1D3F-4290-92A3-A3C9146E48B3}" type="pres">
      <dgm:prSet presAssocID="{D1788C97-AB24-47F0-A865-AEE5C1DE7018}" presName="iconRect" presStyleCnt="6" presStyleIdx="2" presStyleLbl="node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descr="Handshake" id="0" name=""/>
        </a:ext>
      </dgm:extLst>
    </dgm:pt>
    <dgm:pt modelId="{E11FD68B-37D5-4DE0-B34F-91FC388D8012}" type="pres">
      <dgm:prSet presAssocID="{D1788C97-AB24-47F0-A865-AEE5C1DE7018}" presName="spaceRect" presStyleCnt="0"/>
      <dgm:spPr/>
    </dgm:pt>
    <dgm:pt modelId="{63BA16B0-0B4F-49D1-BCED-7ABE6B59CE2C}" type="pres">
      <dgm:prSet presAssocID="{D1788C97-AB24-47F0-A865-AEE5C1DE7018}" presName="textRect" presStyleCnt="6" presStyleIdx="2" presStyleLbl="revTx">
        <dgm:presLayoutVars>
          <dgm:chMax val="1"/>
          <dgm:chPref val="1"/>
        </dgm:presLayoutVars>
      </dgm:prSet>
      <dgm:spPr/>
    </dgm:pt>
    <dgm:pt modelId="{1F2470B9-6CCD-424E-941F-BDF1B1D3E707}" type="pres">
      <dgm:prSet presAssocID="{EA32EF80-B82F-4BD0-8452-697253F186B4}" presName="sibTrans" presStyleCnt="0"/>
      <dgm:spPr/>
    </dgm:pt>
    <dgm:pt modelId="{FBEBB7DD-330F-45AB-AE70-0F4721E49460}" type="pres">
      <dgm:prSet presAssocID="{B3F2CC99-17E6-45F0-AC6A-63F2D1A20211}" presName="compNode" presStyleCnt="0"/>
      <dgm:spPr/>
    </dgm:pt>
    <dgm:pt modelId="{E4231634-39A2-4757-A385-5508B4167E2B}" type="pres">
      <dgm:prSet presAssocID="{B3F2CC99-17E6-45F0-AC6A-63F2D1A20211}" presName="iconRect" presStyleCnt="6" presStyleIdx="3" presStyleLbl="node1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descr="Cheers" id="0" name=""/>
        </a:ext>
      </dgm:extLst>
    </dgm:pt>
    <dgm:pt modelId="{8A099828-B036-45DB-A4F7-5F001F1DCAF6}" type="pres">
      <dgm:prSet presAssocID="{B3F2CC99-17E6-45F0-AC6A-63F2D1A20211}" presName="spaceRect" presStyleCnt="0"/>
      <dgm:spPr/>
    </dgm:pt>
    <dgm:pt modelId="{9AB48A90-D103-425C-944E-87CA4B23A30A}" type="pres">
      <dgm:prSet presAssocID="{B3F2CC99-17E6-45F0-AC6A-63F2D1A20211}" presName="textRect" presStyleCnt="6" presStyleIdx="3" presStyleLbl="revTx">
        <dgm:presLayoutVars>
          <dgm:chMax val="1"/>
          <dgm:chPref val="1"/>
        </dgm:presLayoutVars>
      </dgm:prSet>
      <dgm:spPr/>
    </dgm:pt>
    <dgm:pt modelId="{760AD61E-3955-45E8-B395-7B260A398394}" type="pres">
      <dgm:prSet presAssocID="{EC57D6C0-1917-4CF4-AB13-F90FAE74A0C3}" presName="sibTrans" presStyleCnt="0"/>
      <dgm:spPr/>
    </dgm:pt>
    <dgm:pt modelId="{665EC16B-177D-49AE-9F5D-128E2884D2E9}" type="pres">
      <dgm:prSet presAssocID="{7412F570-0AFD-4DE5-B624-DDFEABAF9FC7}" presName="compNode" presStyleCnt="0"/>
      <dgm:spPr/>
    </dgm:pt>
    <dgm:pt modelId="{6B1754E6-EC1A-47F2-821B-3BF9D2C893F2}" type="pres">
      <dgm:prSet presAssocID="{7412F570-0AFD-4DE5-B624-DDFEABAF9FC7}" presName="iconRect" presStyleCnt="6" presStyleIdx="4" presStyleLbl="node1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descr="Customer Review" id="0" name=""/>
        </a:ext>
      </dgm:extLst>
    </dgm:pt>
    <dgm:pt modelId="{751F921C-6932-4261-8507-99C0121AACF0}" type="pres">
      <dgm:prSet presAssocID="{7412F570-0AFD-4DE5-B624-DDFEABAF9FC7}" presName="spaceRect" presStyleCnt="0"/>
      <dgm:spPr/>
    </dgm:pt>
    <dgm:pt modelId="{E3206242-15E7-45FE-814B-FC58991DA6F6}" type="pres">
      <dgm:prSet presAssocID="{7412F570-0AFD-4DE5-B624-DDFEABAF9FC7}" presName="textRect" presStyleCnt="6" presStyleIdx="4" presStyleLbl="revTx">
        <dgm:presLayoutVars>
          <dgm:chMax val="1"/>
          <dgm:chPref val="1"/>
        </dgm:presLayoutVars>
      </dgm:prSet>
      <dgm:spPr/>
    </dgm:pt>
    <dgm:pt modelId="{D3BD6347-9645-479C-8178-BB1F976A2A65}" type="pres">
      <dgm:prSet presAssocID="{AD1DC3F3-92C2-45C3-9559-3B778DDDA75F}" presName="sibTrans" presStyleCnt="0"/>
      <dgm:spPr/>
    </dgm:pt>
    <dgm:pt modelId="{73492CCD-451D-40F3-95B1-2EE044EBC60B}" type="pres">
      <dgm:prSet presAssocID="{0126D04E-4FC8-45CC-8040-FDFFB751555E}" presName="compNode" presStyleCnt="0"/>
      <dgm:spPr/>
    </dgm:pt>
    <dgm:pt modelId="{FFEC936B-9E76-4D0E-9CC2-F656C6D005DB}" type="pres">
      <dgm:prSet presAssocID="{0126D04E-4FC8-45CC-8040-FDFFB751555E}" presName="iconRect" presStyleCnt="6" presStyleIdx="5" presStyleLbl="node1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descr="Office Worker" id="0" name=""/>
        </a:ext>
      </dgm:extLst>
    </dgm:pt>
    <dgm:pt modelId="{F9756C29-4373-4413-8EBF-81DFD997E1DE}" type="pres">
      <dgm:prSet presAssocID="{0126D04E-4FC8-45CC-8040-FDFFB751555E}" presName="spaceRect" presStyleCnt="0"/>
      <dgm:spPr/>
    </dgm:pt>
    <dgm:pt modelId="{9705A2DD-911A-478E-AC61-EB544AC78DB0}" type="pres">
      <dgm:prSet presAssocID="{0126D04E-4FC8-45CC-8040-FDFFB751555E}" presName="textRect" presStyleCnt="6" presStyleIdx="5" presStyleLbl="revTx">
        <dgm:presLayoutVars>
          <dgm:chMax val="1"/>
          <dgm:chPref val="1"/>
        </dgm:presLayoutVars>
      </dgm:prSet>
      <dgm:spPr/>
    </dgm:pt>
  </dgm:ptLst>
  <dgm:cxnLst>
    <dgm:cxn destId="{50AC4DFC-BE80-49B5-A16F-2E2B66113D00}" destOrd="0" modelId="{DE9C8311-4A02-4B40-B64C-66375D9E47F3}" presId="urn:microsoft.com/office/officeart/2018/2/layout/IconLabelList" srcId="{BFFC7C8B-0C86-42BD-9663-7D5789DE89B8}" srcOrd="0" type="presOf"/>
    <dgm:cxn destId="{7412F570-0AFD-4DE5-B624-DDFEABAF9FC7}" destOrd="0" modelId="{7E1EA734-FC6B-4DD0-9309-AD4FDA28F3DA}" parTransId="{25F2A67D-EBF7-408B-AD50-126AF214164A}" sibTransId="{AD1DC3F3-92C2-45C3-9559-3B778DDDA75F}" srcId="{311494CD-3278-49B8-8A30-CEA443ADAB0A}" srcOrd="4"/>
    <dgm:cxn destId="{D1788C97-AB24-47F0-A865-AEE5C1DE7018}" destOrd="0" modelId="{7FB46174-C741-4871-BAE6-D8EBE8F1F1FE}" parTransId="{E4D340E3-9CC1-4E34-AEFC-4207750456A1}" sibTransId="{EA32EF80-B82F-4BD0-8452-697253F186B4}" srcId="{311494CD-3278-49B8-8A30-CEA443ADAB0A}" srcOrd="2"/>
    <dgm:cxn destId="{63BA16B0-0B4F-49D1-BCED-7ABE6B59CE2C}" destOrd="0" modelId="{3190577C-24A3-484D-AD7C-8A2D8C3687A1}" presId="urn:microsoft.com/office/officeart/2018/2/layout/IconLabelList" srcId="{D1788C97-AB24-47F0-A865-AEE5C1DE7018}" srcOrd="0" type="presOf"/>
    <dgm:cxn destId="{87BDF81F-0098-40D5-8501-05F4CF45AEB5}" destOrd="0" modelId="{A8F53786-9A99-466B-AD9C-3617A7F9A0F2}" presId="urn:microsoft.com/office/officeart/2018/2/layout/IconLabelList" srcId="{311494CD-3278-49B8-8A30-CEA443ADAB0A}" srcOrd="0" type="presOf"/>
    <dgm:cxn destId="{BFFC7C8B-0C86-42BD-9663-7D5789DE89B8}" destOrd="0" modelId="{B22C8B88-CA47-4227-9093-0A1A7EE9C90C}" parTransId="{4F3303D9-564E-4744-B13A-E3AD90BAC2F2}" sibTransId="{6F1136E2-1F12-46A8-8C0A-49F4E78A91D8}" srcId="{311494CD-3278-49B8-8A30-CEA443ADAB0A}" srcOrd="0"/>
    <dgm:cxn destId="{0126D04E-4FC8-45CC-8040-FDFFB751555E}" destOrd="0" modelId="{DA6C1196-90B9-4A19-85A2-2A574E505486}" parTransId="{32C76011-DD56-4B35-B1A9-11E3AB3D002D}" sibTransId="{4C39B915-633B-42B2-9E3F-CC80E4DFBDC6}" srcId="{311494CD-3278-49B8-8A30-CEA443ADAB0A}" srcOrd="5"/>
    <dgm:cxn destId="{9705A2DD-911A-478E-AC61-EB544AC78DB0}" destOrd="0" modelId="{28F8D0A9-116C-450B-8ADF-4C3BC6764A4B}" presId="urn:microsoft.com/office/officeart/2018/2/layout/IconLabelList" srcId="{0126D04E-4FC8-45CC-8040-FDFFB751555E}" srcOrd="0" type="presOf"/>
    <dgm:cxn destId="{CDF65A51-5DC1-41D4-833E-D34FF4994010}" destOrd="0" modelId="{C1AC81C7-1663-44BB-AF1E-8C83080C68B0}" parTransId="{869F2E9C-B13D-46D9-AD61-5242DAEA31EC}" sibTransId="{BF641DAB-8A0F-4040-9580-5A7714CF90CB}" srcId="{311494CD-3278-49B8-8A30-CEA443ADAB0A}" srcOrd="1"/>
    <dgm:cxn destId="{9AB48A90-D103-425C-944E-87CA4B23A30A}" destOrd="0" modelId="{C0C8B6C7-61AF-49C7-A1AD-76B6684B0888}" presId="urn:microsoft.com/office/officeart/2018/2/layout/IconLabelList" srcId="{B3F2CC99-17E6-45F0-AC6A-63F2D1A20211}" srcOrd="0" type="presOf"/>
    <dgm:cxn destId="{4778994B-945D-4C87-A901-0A45982477EE}" destOrd="0" modelId="{7F50F7CF-B2B3-4FCC-B6D3-9031A58D2D52}" presId="urn:microsoft.com/office/officeart/2018/2/layout/IconLabelList" srcId="{CDF65A51-5DC1-41D4-833E-D34FF4994010}" srcOrd="0" type="presOf"/>
    <dgm:cxn destId="{B3F2CC99-17E6-45F0-AC6A-63F2D1A20211}" destOrd="0" modelId="{59E840E5-BDEE-4AF4-9596-A7273B92079B}" parTransId="{6B58E0F4-6207-4439-BB3D-83CCA351C5A4}" sibTransId="{EC57D6C0-1917-4CF4-AB13-F90FAE74A0C3}" srcId="{311494CD-3278-49B8-8A30-CEA443ADAB0A}" srcOrd="3"/>
    <dgm:cxn destId="{E3206242-15E7-45FE-814B-FC58991DA6F6}" destOrd="0" modelId="{B855B3FA-616B-4E23-BBC5-E8D7CB13B14B}" presId="urn:microsoft.com/office/officeart/2018/2/layout/IconLabelList" srcId="{7412F570-0AFD-4DE5-B624-DDFEABAF9FC7}" srcOrd="0" type="presOf"/>
    <dgm:cxn destId="{A14EA078-00F8-4DAE-849D-95AD0B2281D3}" destOrd="0" modelId="{813C2159-E35E-4BFA-A09A-C6E54B4C3C6C}" presId="urn:microsoft.com/office/officeart/2018/2/layout/IconLabelList" srcId="{87BDF81F-0098-40D5-8501-05F4CF45AEB5}" srcOrd="0" type="presParOf"/>
    <dgm:cxn destId="{99C11C0A-372C-43A1-B1CB-F02D3E9E8832}" destOrd="0" modelId="{7ABAA785-1AFF-4A1A-A5BA-000A81E5DF76}" presId="urn:microsoft.com/office/officeart/2018/2/layout/IconLabelList" srcId="{A14EA078-00F8-4DAE-849D-95AD0B2281D3}" srcOrd="0" type="presParOf"/>
    <dgm:cxn destId="{88F936BA-C0D1-4C1E-8D7D-6367F42D2B2B}" destOrd="0" modelId="{71563CD1-6826-4380-8A72-647BADFD4A30}" presId="urn:microsoft.com/office/officeart/2018/2/layout/IconLabelList" srcId="{A14EA078-00F8-4DAE-849D-95AD0B2281D3}" srcOrd="1" type="presParOf"/>
    <dgm:cxn destId="{50AC4DFC-BE80-49B5-A16F-2E2B66113D00}" destOrd="0" modelId="{F22F843C-E904-464C-AA43-12D9F4BD06A3}" presId="urn:microsoft.com/office/officeart/2018/2/layout/IconLabelList" srcId="{A14EA078-00F8-4DAE-849D-95AD0B2281D3}" srcOrd="2" type="presParOf"/>
    <dgm:cxn destId="{523F8E99-50F8-495C-A0D0-12B45D1233B9}" destOrd="0" modelId="{0BEFB8EB-0AA4-4BE9-9484-BE1A23BAAB88}" presId="urn:microsoft.com/office/officeart/2018/2/layout/IconLabelList" srcId="{87BDF81F-0098-40D5-8501-05F4CF45AEB5}" srcOrd="1" type="presParOf"/>
    <dgm:cxn destId="{402208E3-E2F6-485E-B150-F3FF6EA0A7F8}" destOrd="0" modelId="{175B6B2C-2FCB-4288-B0D0-BB2252F66D82}" presId="urn:microsoft.com/office/officeart/2018/2/layout/IconLabelList" srcId="{87BDF81F-0098-40D5-8501-05F4CF45AEB5}" srcOrd="2" type="presParOf"/>
    <dgm:cxn destId="{C16DA77A-F52D-4BFC-A7C2-F9F5CAD79763}" destOrd="0" modelId="{F8968DDA-0E13-4AC3-8232-84DB57A44B0B}" presId="urn:microsoft.com/office/officeart/2018/2/layout/IconLabelList" srcId="{402208E3-E2F6-485E-B150-F3FF6EA0A7F8}" srcOrd="0" type="presParOf"/>
    <dgm:cxn destId="{9E5781E4-7949-4D8D-806E-C40A9A2CE14D}" destOrd="0" modelId="{DE02D480-2137-4C97-AC86-237862635E1A}" presId="urn:microsoft.com/office/officeart/2018/2/layout/IconLabelList" srcId="{402208E3-E2F6-485E-B150-F3FF6EA0A7F8}" srcOrd="1" type="presParOf"/>
    <dgm:cxn destId="{4778994B-945D-4C87-A901-0A45982477EE}" destOrd="0" modelId="{B8A01AB7-7FA4-4FE6-A74E-3222A0F51558}" presId="urn:microsoft.com/office/officeart/2018/2/layout/IconLabelList" srcId="{402208E3-E2F6-485E-B150-F3FF6EA0A7F8}" srcOrd="2" type="presParOf"/>
    <dgm:cxn destId="{2A0D0E9C-38AF-4E5B-8645-F5E118161012}" destOrd="0" modelId="{8AD7B847-525C-414B-89BD-623088E8DC9C}" presId="urn:microsoft.com/office/officeart/2018/2/layout/IconLabelList" srcId="{87BDF81F-0098-40D5-8501-05F4CF45AEB5}" srcOrd="3" type="presParOf"/>
    <dgm:cxn destId="{57179178-CC67-4C33-98EB-CB948062A239}" destOrd="0" modelId="{D6E938B6-1EC8-4E83-8865-EA53C867BE77}" presId="urn:microsoft.com/office/officeart/2018/2/layout/IconLabelList" srcId="{87BDF81F-0098-40D5-8501-05F4CF45AEB5}" srcOrd="4" type="presParOf"/>
    <dgm:cxn destId="{36EE3F0D-1D3F-4290-92A3-A3C9146E48B3}" destOrd="0" modelId="{5EF18583-9F46-42CD-91E0-011C43A469D3}" presId="urn:microsoft.com/office/officeart/2018/2/layout/IconLabelList" srcId="{57179178-CC67-4C33-98EB-CB948062A239}" srcOrd="0" type="presParOf"/>
    <dgm:cxn destId="{E11FD68B-37D5-4DE0-B34F-91FC388D8012}" destOrd="0" modelId="{83423CB2-A68B-47A2-B278-8D1AEAB7A379}" presId="urn:microsoft.com/office/officeart/2018/2/layout/IconLabelList" srcId="{57179178-CC67-4C33-98EB-CB948062A239}" srcOrd="1" type="presParOf"/>
    <dgm:cxn destId="{63BA16B0-0B4F-49D1-BCED-7ABE6B59CE2C}" destOrd="0" modelId="{85AFD9CC-EBF9-4EBA-9FB2-4F038F9519BA}" presId="urn:microsoft.com/office/officeart/2018/2/layout/IconLabelList" srcId="{57179178-CC67-4C33-98EB-CB948062A239}" srcOrd="2" type="presParOf"/>
    <dgm:cxn destId="{1F2470B9-6CCD-424E-941F-BDF1B1D3E707}" destOrd="0" modelId="{C379BF11-C74F-49BB-912D-53555A43E1AA}" presId="urn:microsoft.com/office/officeart/2018/2/layout/IconLabelList" srcId="{87BDF81F-0098-40D5-8501-05F4CF45AEB5}" srcOrd="5" type="presParOf"/>
    <dgm:cxn destId="{FBEBB7DD-330F-45AB-AE70-0F4721E49460}" destOrd="0" modelId="{4DFDFA2E-F666-4F29-84D8-334B657963AF}" presId="urn:microsoft.com/office/officeart/2018/2/layout/IconLabelList" srcId="{87BDF81F-0098-40D5-8501-05F4CF45AEB5}" srcOrd="6" type="presParOf"/>
    <dgm:cxn destId="{E4231634-39A2-4757-A385-5508B4167E2B}" destOrd="0" modelId="{C8C4DC0B-F088-4636-96E8-C1AB2948B6E6}" presId="urn:microsoft.com/office/officeart/2018/2/layout/IconLabelList" srcId="{FBEBB7DD-330F-45AB-AE70-0F4721E49460}" srcOrd="0" type="presParOf"/>
    <dgm:cxn destId="{8A099828-B036-45DB-A4F7-5F001F1DCAF6}" destOrd="0" modelId="{3D2277FC-3C2E-4F77-B919-9E6E13E4CFEF}" presId="urn:microsoft.com/office/officeart/2018/2/layout/IconLabelList" srcId="{FBEBB7DD-330F-45AB-AE70-0F4721E49460}" srcOrd="1" type="presParOf"/>
    <dgm:cxn destId="{9AB48A90-D103-425C-944E-87CA4B23A30A}" destOrd="0" modelId="{0BD5E7FD-DA53-43E2-9B87-89E8EEEF3A6A}" presId="urn:microsoft.com/office/officeart/2018/2/layout/IconLabelList" srcId="{FBEBB7DD-330F-45AB-AE70-0F4721E49460}" srcOrd="2" type="presParOf"/>
    <dgm:cxn destId="{760AD61E-3955-45E8-B395-7B260A398394}" destOrd="0" modelId="{717DF04C-24BB-4AE9-965E-E30783A9B239}" presId="urn:microsoft.com/office/officeart/2018/2/layout/IconLabelList" srcId="{87BDF81F-0098-40D5-8501-05F4CF45AEB5}" srcOrd="7" type="presParOf"/>
    <dgm:cxn destId="{665EC16B-177D-49AE-9F5D-128E2884D2E9}" destOrd="0" modelId="{830166EA-5136-4C6C-90AD-0F9E3FFD317D}" presId="urn:microsoft.com/office/officeart/2018/2/layout/IconLabelList" srcId="{87BDF81F-0098-40D5-8501-05F4CF45AEB5}" srcOrd="8" type="presParOf"/>
    <dgm:cxn destId="{6B1754E6-EC1A-47F2-821B-3BF9D2C893F2}" destOrd="0" modelId="{9F333AD5-7714-48A2-ABB1-55ADE04CD444}" presId="urn:microsoft.com/office/officeart/2018/2/layout/IconLabelList" srcId="{665EC16B-177D-49AE-9F5D-128E2884D2E9}" srcOrd="0" type="presParOf"/>
    <dgm:cxn destId="{751F921C-6932-4261-8507-99C0121AACF0}" destOrd="0" modelId="{C4F69B16-D681-4205-A251-C6287A419190}" presId="urn:microsoft.com/office/officeart/2018/2/layout/IconLabelList" srcId="{665EC16B-177D-49AE-9F5D-128E2884D2E9}" srcOrd="1" type="presParOf"/>
    <dgm:cxn destId="{E3206242-15E7-45FE-814B-FC58991DA6F6}" destOrd="0" modelId="{6C08EDD8-4B61-491A-9C43-422FC8234288}" presId="urn:microsoft.com/office/officeart/2018/2/layout/IconLabelList" srcId="{665EC16B-177D-49AE-9F5D-128E2884D2E9}" srcOrd="2" type="presParOf"/>
    <dgm:cxn destId="{D3BD6347-9645-479C-8178-BB1F976A2A65}" destOrd="0" modelId="{4BD80316-5B43-4B31-9786-4BFA1B86D57A}" presId="urn:microsoft.com/office/officeart/2018/2/layout/IconLabelList" srcId="{87BDF81F-0098-40D5-8501-05F4CF45AEB5}" srcOrd="9" type="presParOf"/>
    <dgm:cxn destId="{73492CCD-451D-40F3-95B1-2EE044EBC60B}" destOrd="0" modelId="{3B9EB775-F9DF-407C-92FB-23D0C2B7E483}" presId="urn:microsoft.com/office/officeart/2018/2/layout/IconLabelList" srcId="{87BDF81F-0098-40D5-8501-05F4CF45AEB5}" srcOrd="10" type="presParOf"/>
    <dgm:cxn destId="{FFEC936B-9E76-4D0E-9CC2-F656C6D005DB}" destOrd="0" modelId="{66FA8E9F-0A5B-43D9-9955-F93E7A9EC539}" presId="urn:microsoft.com/office/officeart/2018/2/layout/IconLabelList" srcId="{73492CCD-451D-40F3-95B1-2EE044EBC60B}" srcOrd="0" type="presParOf"/>
    <dgm:cxn destId="{F9756C29-4373-4413-8EBF-81DFD997E1DE}" destOrd="0" modelId="{3682D303-DB39-4E1B-9EC2-4BF41AFA210B}" presId="urn:microsoft.com/office/officeart/2018/2/layout/IconLabelList" srcId="{73492CCD-451D-40F3-95B1-2EE044EBC60B}" srcOrd="1" type="presParOf"/>
    <dgm:cxn destId="{9705A2DD-911A-478E-AC61-EB544AC78DB0}" destOrd="0" modelId="{094487BC-EAA3-4F88-98C0-08F7EE2D71CE}" presId="urn:microsoft.com/office/officeart/2018/2/layout/IconLabelList" srcId="{73492CCD-451D-40F3-95B1-2EE044EBC60B}" srcOrd="2" type="presParOf"/>
  </dgm:cxnLst>
  <dgm:bg/>
  <dgm:whole/>
  <dgm:extLst>
    <a:ext uri="http://schemas.microsoft.com/office/drawing/2008/diagram">
      <dsp:dataModelExt xmlns:dsp="http://schemas.microsoft.com/office/drawing/2008/diagram" minVer="http://schemas.openxmlformats.org/drawingml/2006/diagram" relId="rId6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GrpSpPr/>
      <dsp:cNvPr id="0" name=""/>
    </dsp:nvGrpSpPr>
    <dsp:grpSpPr/>
    <dsp:sp modelId="{99C11C0A-372C-43A1-B1CB-F02D3E9E8832}">
      <dsp:nvSpPr>
        <dsp:cNvPr id="0" name=""/>
        <dsp:cNvSpPr/>
      </dsp:nvSpPr>
      <dsp:spPr>
        <a:xfrm>
          <a:off x="725438" y="426929"/>
          <a:ext cx="654960" cy="6549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algn="ctr" cap="rnd" cmpd="sng" w="1905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50AC4DFC-BE80-49B5-A16F-2E2B66113D00}">
      <dsp:nvSpPr>
        <dsp:cNvPr id="0" name=""/>
        <dsp:cNvSpPr/>
      </dsp:nvSpPr>
      <dsp:spPr>
        <a:xfrm>
          <a:off x="325184" y="1333619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b="0" g="0" r="0"/>
        </a:lnRef>
        <a:fillRef idx="0">
          <a:scrgbClr b="0" g="0" r="0"/>
        </a:fillRef>
        <a:effectRef idx="0">
          <a:scrgbClr b="0" g="0" r="0"/>
        </a:effectRef>
        <a:fontRef idx="minor"/>
      </dsp:style>
      <dsp:txBody>
        <a:bodyPr anchor="t" anchorCtr="0" bIns="0" lIns="0" numCol="1" rIns="0" spcCol="1270" spcFirstLastPara="0" tIns="0" vert="horz" wrap="square">
          <a:noAutofit/>
        </a:bodyPr>
        <a:lstStyle/>
        <a:p>
          <a:pPr algn="ctr" defTabSz="488950" indent="0" lvl="0" mar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b="0" dirty="0" i="0" kern="1200" lang="en-GB" sz="1100">
              <a:latin charset="0" panose="020B0604020202020204" pitchFamily="34" typeface="Arial"/>
              <a:cs charset="0" panose="020B0604020202020204" pitchFamily="34" typeface="Arial"/>
            </a:rPr>
            <a:t>Communication is the most important ingredient for business success.</a:t>
          </a:r>
          <a:endParaRPr dirty="0" kern="1200" lang="en-US" sz="1100">
            <a:latin charset="0" panose="020B0604020202020204" pitchFamily="34" typeface="Arial"/>
            <a:cs charset="0" panose="020B0604020202020204" pitchFamily="34" typeface="Arial"/>
          </a:endParaRPr>
        </a:p>
      </dsp:txBody>
      <dsp:txXfrm>
        <a:off x="325184" y="1333619"/>
        <a:ext cx="1455468" cy="582187"/>
      </dsp:txXfrm>
    </dsp:sp>
    <dsp:sp modelId="{C16DA77A-F52D-4BFC-A7C2-F9F5CAD79763}">
      <dsp:nvSpPr>
        <dsp:cNvPr id="0" name=""/>
        <dsp:cNvSpPr/>
      </dsp:nvSpPr>
      <dsp:spPr>
        <a:xfrm>
          <a:off x="2435614" y="426929"/>
          <a:ext cx="654960" cy="6549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algn="ctr" cap="rnd" cmpd="sng" w="1905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4778994B-945D-4C87-A901-0A45982477EE}">
      <dsp:nvSpPr>
        <dsp:cNvPr id="0" name=""/>
        <dsp:cNvSpPr/>
      </dsp:nvSpPr>
      <dsp:spPr>
        <a:xfrm>
          <a:off x="2035360" y="1333619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b="0" g="0" r="0"/>
        </a:lnRef>
        <a:fillRef idx="0">
          <a:scrgbClr b="0" g="0" r="0"/>
        </a:fillRef>
        <a:effectRef idx="0">
          <a:scrgbClr b="0" g="0" r="0"/>
        </a:effectRef>
        <a:fontRef idx="minor"/>
      </dsp:style>
      <dsp:txBody>
        <a:bodyPr anchor="t" anchorCtr="0" bIns="0" lIns="0" numCol="1" rIns="0" spcCol="1270" spcFirstLastPara="0" tIns="0" vert="horz" wrap="square">
          <a:noAutofit/>
        </a:bodyPr>
        <a:lstStyle/>
        <a:p>
          <a:pPr algn="ctr" defTabSz="488950" indent="0" lvl="0" mar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b="0" i="0" kern="1200" lang="en-GB" sz="1100">
              <a:latin charset="0" panose="020B0604020202020204" pitchFamily="34" typeface="Arial"/>
              <a:cs charset="0" panose="020B0604020202020204" pitchFamily="34" typeface="Arial"/>
            </a:rPr>
            <a:t>The benefits of an effective communication: internal and external (clients and suppliers):</a:t>
          </a:r>
          <a:endParaRPr kern="1200" lang="en-US" sz="1100">
            <a:latin charset="0" panose="020B0604020202020204" pitchFamily="34" typeface="Arial"/>
            <a:cs charset="0" panose="020B0604020202020204" pitchFamily="34" typeface="Arial"/>
          </a:endParaRPr>
        </a:p>
      </dsp:txBody>
      <dsp:txXfrm>
        <a:off x="2035360" y="1333619"/>
        <a:ext cx="1455468" cy="582187"/>
      </dsp:txXfrm>
    </dsp:sp>
    <dsp:sp modelId="{36EE3F0D-1D3F-4290-92A3-A3C9146E48B3}">
      <dsp:nvSpPr>
        <dsp:cNvPr id="0" name=""/>
        <dsp:cNvSpPr/>
      </dsp:nvSpPr>
      <dsp:spPr>
        <a:xfrm>
          <a:off x="4145790" y="426929"/>
          <a:ext cx="654960" cy="6549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algn="ctr" cap="rnd" cmpd="sng" w="1905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63BA16B0-0B4F-49D1-BCED-7ABE6B59CE2C}">
      <dsp:nvSpPr>
        <dsp:cNvPr id="0" name=""/>
        <dsp:cNvSpPr/>
      </dsp:nvSpPr>
      <dsp:spPr>
        <a:xfrm>
          <a:off x="3745536" y="1333619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b="0" g="0" r="0"/>
        </a:lnRef>
        <a:fillRef idx="0">
          <a:scrgbClr b="0" g="0" r="0"/>
        </a:fillRef>
        <a:effectRef idx="0">
          <a:scrgbClr b="0" g="0" r="0"/>
        </a:effectRef>
        <a:fontRef idx="minor"/>
      </dsp:style>
      <dsp:txBody>
        <a:bodyPr anchor="t" anchorCtr="0" bIns="0" lIns="0" numCol="1" rIns="0" spcCol="1270" spcFirstLastPara="0" tIns="0" vert="horz" wrap="square">
          <a:noAutofit/>
        </a:bodyPr>
        <a:lstStyle/>
        <a:p>
          <a:pPr algn="ctr" defTabSz="488950" indent="0" lvl="0" mar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b="0" dirty="0" i="0" kern="1200" lang="en-GB" sz="1100">
              <a:latin charset="0" panose="020B0604020202020204" pitchFamily="34" typeface="Arial"/>
              <a:cs charset="0" panose="020B0604020202020204" pitchFamily="34" typeface="Arial"/>
            </a:rPr>
            <a:t>-build strong employee relationship;</a:t>
          </a:r>
          <a:endParaRPr dirty="0" kern="1200" lang="en-US" sz="1100">
            <a:latin charset="0" panose="020B0604020202020204" pitchFamily="34" typeface="Arial"/>
            <a:cs charset="0" panose="020B0604020202020204" pitchFamily="34" typeface="Arial"/>
          </a:endParaRPr>
        </a:p>
      </dsp:txBody>
      <dsp:txXfrm>
        <a:off x="3745536" y="1333619"/>
        <a:ext cx="1455468" cy="582187"/>
      </dsp:txXfrm>
    </dsp:sp>
    <dsp:sp modelId="{E4231634-39A2-4757-A385-5508B4167E2B}">
      <dsp:nvSpPr>
        <dsp:cNvPr id="0" name=""/>
        <dsp:cNvSpPr/>
      </dsp:nvSpPr>
      <dsp:spPr>
        <a:xfrm>
          <a:off x="5855965" y="426929"/>
          <a:ext cx="654960" cy="6549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algn="ctr" cap="rnd" cmpd="sng" w="1905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9AB48A90-D103-425C-944E-87CA4B23A30A}">
      <dsp:nvSpPr>
        <dsp:cNvPr id="0" name=""/>
        <dsp:cNvSpPr/>
      </dsp:nvSpPr>
      <dsp:spPr>
        <a:xfrm>
          <a:off x="5455711" y="1333619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b="0" g="0" r="0"/>
        </a:lnRef>
        <a:fillRef idx="0">
          <a:scrgbClr b="0" g="0" r="0"/>
        </a:fillRef>
        <a:effectRef idx="0">
          <a:scrgbClr b="0" g="0" r="0"/>
        </a:effectRef>
        <a:fontRef idx="minor"/>
      </dsp:style>
      <dsp:txBody>
        <a:bodyPr anchor="t" anchorCtr="0" bIns="0" lIns="0" numCol="1" rIns="0" spcCol="1270" spcFirstLastPara="0" tIns="0" vert="horz" wrap="square">
          <a:noAutofit/>
        </a:bodyPr>
        <a:lstStyle/>
        <a:p>
          <a:pPr algn="ctr" defTabSz="488950" indent="0" lvl="0" mar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b="0" dirty="0" i="0" kern="1200" lang="en-GB" sz="1100">
              <a:latin charset="0" panose="020B0604020202020204" pitchFamily="34" typeface="Arial"/>
              <a:cs charset="0" panose="020B0604020202020204" pitchFamily="34" typeface="Arial"/>
            </a:rPr>
            <a:t>-build a strong relationship with clients and suppliers;</a:t>
          </a:r>
          <a:endParaRPr dirty="0" kern="1200" lang="en-US" sz="1100">
            <a:latin charset="0" panose="020B0604020202020204" pitchFamily="34" typeface="Arial"/>
            <a:cs charset="0" panose="020B0604020202020204" pitchFamily="34" typeface="Arial"/>
          </a:endParaRPr>
        </a:p>
      </dsp:txBody>
      <dsp:txXfrm>
        <a:off x="5455711" y="1333619"/>
        <a:ext cx="1455468" cy="582187"/>
      </dsp:txXfrm>
    </dsp:sp>
    <dsp:sp modelId="{6B1754E6-EC1A-47F2-821B-3BF9D2C893F2}">
      <dsp:nvSpPr>
        <dsp:cNvPr id="0" name=""/>
        <dsp:cNvSpPr/>
      </dsp:nvSpPr>
      <dsp:spPr>
        <a:xfrm>
          <a:off x="7566141" y="426929"/>
          <a:ext cx="654960" cy="6549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algn="ctr" cap="rnd" cmpd="sng" w="1905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E3206242-15E7-45FE-814B-FC58991DA6F6}">
      <dsp:nvSpPr>
        <dsp:cNvPr id="0" name=""/>
        <dsp:cNvSpPr/>
      </dsp:nvSpPr>
      <dsp:spPr>
        <a:xfrm>
          <a:off x="7165887" y="1333619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b="0" g="0" r="0"/>
        </a:lnRef>
        <a:fillRef idx="0">
          <a:scrgbClr b="0" g="0" r="0"/>
        </a:fillRef>
        <a:effectRef idx="0">
          <a:scrgbClr b="0" g="0" r="0"/>
        </a:effectRef>
        <a:fontRef idx="minor"/>
      </dsp:style>
      <dsp:txBody>
        <a:bodyPr anchor="t" anchorCtr="0" bIns="0" lIns="0" numCol="1" rIns="0" spcCol="1270" spcFirstLastPara="0" tIns="0" vert="horz" wrap="square">
          <a:noAutofit/>
        </a:bodyPr>
        <a:lstStyle/>
        <a:p>
          <a:pPr algn="ctr" defTabSz="488950" indent="0" lvl="0" mar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b="0" i="0" kern="1200" lang="en-GB" sz="1100">
              <a:latin charset="0" panose="020B0604020202020204" pitchFamily="34" typeface="Arial"/>
              <a:cs charset="0" panose="020B0604020202020204" pitchFamily="34" typeface="Arial"/>
            </a:rPr>
            <a:t>- helps with decision making;</a:t>
          </a:r>
          <a:endParaRPr kern="1200" lang="en-US" sz="1100">
            <a:latin charset="0" panose="020B0604020202020204" pitchFamily="34" typeface="Arial"/>
            <a:cs charset="0" panose="020B0604020202020204" pitchFamily="34" typeface="Arial"/>
          </a:endParaRPr>
        </a:p>
      </dsp:txBody>
      <dsp:txXfrm>
        <a:off x="7165887" y="1333619"/>
        <a:ext cx="1455468" cy="582187"/>
      </dsp:txXfrm>
    </dsp:sp>
    <dsp:sp modelId="{FFEC936B-9E76-4D0E-9CC2-F656C6D005DB}">
      <dsp:nvSpPr>
        <dsp:cNvPr id="0" name=""/>
        <dsp:cNvSpPr/>
      </dsp:nvSpPr>
      <dsp:spPr>
        <a:xfrm>
          <a:off x="4145790" y="2279674"/>
          <a:ext cx="654960" cy="65496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algn="ctr" cap="rnd" cmpd="sng" w="1905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9705A2DD-911A-478E-AC61-EB544AC78DB0}">
      <dsp:nvSpPr>
        <dsp:cNvPr id="0" name=""/>
        <dsp:cNvSpPr/>
      </dsp:nvSpPr>
      <dsp:spPr>
        <a:xfrm>
          <a:off x="3745536" y="3186363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b="0" g="0" r="0"/>
        </a:lnRef>
        <a:fillRef idx="0">
          <a:scrgbClr b="0" g="0" r="0"/>
        </a:fillRef>
        <a:effectRef idx="0">
          <a:scrgbClr b="0" g="0" r="0"/>
        </a:effectRef>
        <a:fontRef idx="minor"/>
      </dsp:style>
      <dsp:txBody>
        <a:bodyPr anchor="t" anchorCtr="0" bIns="0" lIns="0" numCol="1" rIns="0" spcCol="1270" spcFirstLastPara="0" tIns="0" vert="horz" wrap="square">
          <a:noAutofit/>
        </a:bodyPr>
        <a:lstStyle/>
        <a:p>
          <a:pPr algn="ctr" defTabSz="488950" indent="0" lvl="0" mar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b="0" dirty="0" i="0" kern="1200" lang="en-GB" sz="1100">
              <a:latin charset="0" panose="020B0604020202020204" pitchFamily="34" typeface="Arial"/>
              <a:cs charset="0" panose="020B0604020202020204" pitchFamily="34" typeface="Arial"/>
            </a:rPr>
            <a:t>- Improved employee management.</a:t>
          </a:r>
          <a:endParaRPr dirty="0" kern="1200" lang="en-US" sz="1100">
            <a:latin charset="0" panose="020B0604020202020204" pitchFamily="34" typeface="Arial"/>
            <a:cs charset="0" panose="020B0604020202020204" pitchFamily="34" typeface="Arial"/>
          </a:endParaRPr>
        </a:p>
      </dsp:txBody>
      <dsp:txXfrm>
        <a:off x="3745536" y="3186363"/>
        <a:ext cx="1455468" cy="5821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pri="500" type="icon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shape xmlns:r="http://schemas.openxmlformats.org/officeDocument/2006/relationships" r:blip="">
      <dgm:adjLst/>
    </dgm:shape>
    <dgm:varLst>
      <dgm:dir/>
      <dgm:resizeHandles val="exact"/>
    </dgm:varLst>
    <dgm:choose name="Name0">
      <dgm:if arg="dir" axis="self" func="var" name="Name1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presOf/>
    <dgm:choose name="Name3">
      <dgm:if axis="ch" func="cnt" name="Name4" op="lte" ptType="node" val="2">
        <dgm:constrLst>
          <dgm:constr fact="0.4" for="ch" forName="compNode" refType="h" type="h"/>
          <dgm:constr for="ch" forName="compNode" type="w" val="120"/>
          <dgm:constr fact="0.175" for="ch" forName="sibTrans" refFor="ch" refForName="compNode" refType="w" type="w"/>
          <dgm:constr fact="0.25" op="equ" refFor="ch" refForName="compNode" refType="w" type="sp"/>
          <dgm:constr for="des" op="equ" ptType="node" type="primFontSz" val="50"/>
          <dgm:constr for="des" forName="compNode" op="equ" type="h"/>
          <dgm:constr for="des" forName="textRect" op="equ" type="h"/>
        </dgm:constrLst>
      </dgm:if>
      <dgm:if axis="ch" func="cnt" name="Name5" op="lte" ptType="node" val="4">
        <dgm:constrLst>
          <dgm:constr fact="0.4" for="ch" forName="compNode" refType="h" type="h"/>
          <dgm:constr for="ch" forName="compNode" refType="w" type="w"/>
          <dgm:constr fact="0.175" for="ch" forName="sibTrans" refFor="ch" refForName="compNode" refType="w" type="w"/>
          <dgm:constr fact="0.25" op="equ" refFor="ch" refForName="compNode" refType="w" type="sp"/>
          <dgm:constr for="des" op="equ" ptType="node" type="primFontSz" val="36"/>
          <dgm:constr for="des" forName="compNode" op="equ" type="h"/>
          <dgm:constr for="des" forName="textRect" op="equ" type="h"/>
        </dgm:constrLst>
      </dgm:if>
      <dgm:else name="Name6">
        <dgm:constrLst>
          <dgm:constr fact="0.4" for="ch" forName="compNode" refType="h" type="h"/>
          <dgm:constr for="ch" forName="compNode" refType="w" type="w"/>
          <dgm:constr fact="0.175" for="ch" forName="sibTrans" refFor="ch" refForName="compNode" refType="w" type="w"/>
          <dgm:constr fact="0.25" op="equ" refFor="ch" refForName="compNode" refType="w" type="sp"/>
          <dgm:constr for="des" op="equ" ptType="node" type="primFontSz" val="24"/>
          <dgm:constr for="des" forName="compNode" op="equ" type="h"/>
          <dgm:constr for="des" forName="textRect" op="equ" type="h"/>
        </dgm:constrLst>
      </dgm:else>
    </dgm:choose>
    <dgm:ruleLst>
      <dgm:rule fact="NaN" for="ch" forName="compNode" max="NaN" type="w" val="50"/>
    </dgm:ruleLst>
    <dgm:forEach axis="ch" name="Name7" ptType="node">
      <dgm:layoutNode name="compNode">
        <dgm:alg type="composite"/>
        <dgm:shape xmlns:r="http://schemas.openxmlformats.org/officeDocument/2006/relationships" r:blip="">
          <dgm:adjLst/>
        </dgm:shape>
        <dgm:layoutNode name="iconRect" styleLbl="node1">
          <dgm:alg type="sp"/>
          <dgm:shape xmlns:r="http://schemas.openxmlformats.org/officeDocument/2006/relationships" blipPhldr="1" r:blip="" type="rect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alg type="tx">
            <dgm:param type="txAnchorVert" val="t"/>
          </dgm:alg>
          <dgm:shape xmlns:r="http://schemas.openxmlformats.org/officeDocument/2006/relationships" r:blip="" type="rect">
            <dgm:adjLst/>
          </dgm:shape>
          <dgm:varLst>
            <dgm:chMax val="1"/>
            <dgm:chPref val="1"/>
          </dgm:varLst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fact="NaN" max="NaN" type="primFontSz" val="11"/>
            <dgm:rule fact="NaN" max="NaN" type="h" val="INF"/>
          </dgm:ruleLst>
        </dgm:layoutNode>
        <dgm:presOf axis="self"/>
        <dgm:constrLst>
          <dgm:constr fact="0.45" for="ch" forName="iconRect" refType="w" type="w"/>
          <dgm:constr for="ch" forName="iconRect" refFor="ch" refForName="iconRect" refType="w" type="h"/>
          <dgm:constr fact="0.5" for="ch" forName="iconRect" refType="w" type="ctrX"/>
          <dgm:constr for="ch" forName="iconRect" type="t"/>
          <dgm:constr fact="0.15" for="ch" forName="spaceRect" refType="h" type="h"/>
          <dgm:constr for="ch" forName="spaceRect" refType="w" type="w"/>
          <dgm:constr for="ch" forName="spaceRect" type="l"/>
          <dgm:constr for="ch" forName="spaceRect" refFor="ch" refForName="iconRect" refType="b" type="t"/>
          <dgm:constr for="ch" forName="textRect" type="h" val="20"/>
          <dgm:constr for="ch" forName="textRect" refType="w" type="w"/>
          <dgm:constr for="ch" forName="textRect" type="l"/>
          <dgm:constr for="ch" forName="textRect" refFor="ch" refForName="spaceRect" refType="b" type="t"/>
        </dgm:constrLst>
        <dgm:ruleLst>
          <dgm:rule fact="NaN" max="NaN" type="h" val="INF"/>
        </dgm:ruleLst>
      </dgm:layoutNode>
      <dgm:forEach axis="followSib" cnt="1" name="Name8" ptType="sibTrans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pri="10100" type="simple"/>
  </dgm:catLst>
  <dgm:scene3d>
    <a:camera prst="orthographicFront"/>
    <a:lightRig dir="t" rig="threePt"/>
  </dgm:scene3d>
  <dgm:styleLbl name="node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l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ven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tx1"/>
      </a:fontRef>
    </dgm:style>
  </dgm:styleLbl>
  <dgm:styleLbl name="alig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fg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fg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bg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sibTrans1D1">
    <dgm:scene3d>
      <a:camera prst="orthographicFront"/>
      <a:lightRig dir="t" rig="threePt"/>
    </dgm:scene3d>
    <dgm:sp3d/>
    <dgm:txPr/>
    <dgm:style>
      <a:lnRef idx="1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callout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sst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1D1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2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3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4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con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trAlignAcc1">
    <dgm:scene3d>
      <a:camera prst="orthographicFront"/>
      <a:lightRig dir="t" rig="threePt"/>
    </dgm:scene3d>
    <dgm:sp3d/>
    <dgm:txPr/>
    <dgm:style>
      <a:lnRef idx="1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Align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B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dk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tr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Shp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revTx">
    <dgm:scene3d>
      <a:camera prst="orthographicFront"/>
      <a:lightRig dir="t" rig="threePt"/>
    </dgm:scene3d>
    <dgm:sp3d/>
    <dgm:txPr/>
    <dgm:style>
      <a:lnRef idx="0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</dgm:styleDef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 numCol="1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1154955" y="4777380"/>
            <a:ext cx="8825658" cy="861420"/>
          </a:xfrm>
        </p:spPr>
        <p:txBody>
          <a:bodyPr anchor="t" numCol="1"/>
          <a:lstStyle>
            <a:lvl1pPr algn="l" indent="0" marL="0">
              <a:buNone/>
              <a:defRPr cap="all">
                <a:solidFill>
                  <a:schemeClr val="accent1"/>
                </a:solidFill>
              </a:defRPr>
            </a:lvl1pPr>
            <a:lvl2pPr algn="ctr" indent="0" marL="457200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algn="ctr" indent="0" marL="914400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algn="ctr" indent="0" marL="1371600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algn="ctr" indent="0" marL="1828800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algn="ctr" indent="0" marL="2286000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algn="ctr" indent="0" marL="2743200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algn="ctr" indent="0" marL="3200400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algn="ctr" indent="0" marL="3657600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711845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663566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 numCol="1"/>
          <a:lstStyle>
            <a:lvl1pPr algn="l">
              <a:defRPr b="0" cap="none" sz="40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1154955" y="4777381"/>
            <a:ext cx="8825658" cy="860400"/>
          </a:xfrm>
        </p:spPr>
        <p:txBody>
          <a:bodyPr anchor="t" numCol="1"/>
          <a:lstStyle>
            <a:lvl1pPr algn="l" indent="0" marL="0">
              <a:buNone/>
              <a:defRPr cap="all" sz="2000">
                <a:solidFill>
                  <a:schemeClr val="accent1"/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88884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sz="half"/>
          </p:nvPr>
        </p:nvSpPr>
        <p:spPr>
          <a:xfrm>
            <a:off x="1103312" y="2060575"/>
            <a:ext cx="4396339" cy="4195763"/>
          </a:xfrm>
        </p:spPr>
        <p:txBody>
          <a:bodyPr numCol="1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5654493" y="2056092"/>
            <a:ext cx="4396341" cy="4200245"/>
          </a:xfrm>
        </p:spPr>
        <p:txBody>
          <a:bodyPr numCol="1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223846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1103313" y="1905000"/>
            <a:ext cx="4396338" cy="576262"/>
          </a:xfrm>
        </p:spPr>
        <p:txBody>
          <a:bodyPr anchor="b" numCol="1">
            <a:noAutofit/>
          </a:bodyPr>
          <a:lstStyle>
            <a:lvl1pPr indent="0" marL="0">
              <a:buNone/>
              <a:defRPr b="0" sz="2400">
                <a:solidFill>
                  <a:schemeClr val="accent1"/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1103312" y="2514600"/>
            <a:ext cx="4396339" cy="3741738"/>
          </a:xfrm>
        </p:spPr>
        <p:txBody>
          <a:bodyPr numCol="1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5654495" y="1905000"/>
            <a:ext cx="4396339" cy="576262"/>
          </a:xfrm>
        </p:spPr>
        <p:txBody>
          <a:bodyPr anchor="b" numCol="1">
            <a:noAutofit/>
          </a:bodyPr>
          <a:lstStyle>
            <a:lvl1pPr indent="0" marL="0">
              <a:buNone/>
              <a:defRPr b="0" sz="2400">
                <a:solidFill>
                  <a:schemeClr val="accent1"/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" sz="quarter"/>
          </p:nvPr>
        </p:nvSpPr>
        <p:spPr>
          <a:xfrm>
            <a:off x="5654495" y="2514600"/>
            <a:ext cx="4396339" cy="3741738"/>
          </a:xfrm>
        </p:spPr>
        <p:txBody>
          <a:bodyPr numCol="1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7" name="Date Placeholder 6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8" name="Footer Placeholder 7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9" name="Slide Number Placeholder 8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40118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7" name="Date Placeholder 2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5" name="Footer Placeholder 3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4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614947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5" name="Footer Placeholder 2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3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565558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 numCol="1"/>
          <a:lstStyle>
            <a:lvl1pPr algn="l">
              <a:defRPr b="0" sz="24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 numCol="1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1154954" y="3129280"/>
            <a:ext cx="3401063" cy="2895599"/>
          </a:xfrm>
        </p:spPr>
        <p:txBody>
          <a:bodyPr numCol="1"/>
          <a:lstStyle>
            <a:lvl1pPr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5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73108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 numCol="1">
            <a:normAutofit/>
          </a:bodyPr>
          <a:lstStyle>
            <a:lvl1pPr algn="l">
              <a:defRPr b="0" sz="36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Picture Placeholder 2"/>
          <p:cNvSpPr>
            <a:spLocks noChangeAspect="1" noGrp="1"/>
          </p:cNvSpPr>
          <p:nvPr>
            <p:ph idx="1" type="pic"/>
          </p:nvPr>
        </p:nvSpPr>
        <p:spPr>
          <a:xfrm>
            <a:off x="6949546" y="1143000"/>
            <a:ext cx="3200400" cy="4572000"/>
          </a:xfrm>
          <a:prstGeom prst="roundRect">
            <a:avLst>
              <a:gd fmla="val 1858" name="adj"/>
            </a:avLst>
          </a:prstGeom>
          <a:effectLst>
            <a:outerShdw algn="tl" blurRad="50800" dir="5400000" dist="50800" rotWithShape="0">
              <a:srgbClr val="000000">
                <a:alpha val="43000"/>
              </a:srgbClr>
            </a:outerShdw>
          </a:effectLst>
        </p:spPr>
        <p:txBody>
          <a:bodyPr anchor="t" numCol="1">
            <a:normAutofit/>
          </a:bodyPr>
          <a:lstStyle>
            <a:lvl1pPr algn="ctr" indent="0" marL="0">
              <a:buNone/>
              <a:defRPr sz="1600"/>
            </a:lvl1pPr>
            <a:lvl2pPr indent="0" marL="457200">
              <a:buNone/>
              <a:defRPr sz="1600"/>
            </a:lvl2pPr>
            <a:lvl3pPr indent="0" marL="914400">
              <a:buNone/>
              <a:defRPr sz="1600"/>
            </a:lvl3pPr>
            <a:lvl4pPr indent="0" marL="1371600">
              <a:buNone/>
              <a:defRPr sz="1600"/>
            </a:lvl4pPr>
            <a:lvl5pPr indent="0" marL="1828800">
              <a:buNone/>
              <a:defRPr sz="1600"/>
            </a:lvl5pPr>
            <a:lvl6pPr indent="0" marL="2286000">
              <a:buNone/>
              <a:defRPr sz="1600"/>
            </a:lvl6pPr>
            <a:lvl7pPr indent="0" marL="2743200">
              <a:buNone/>
              <a:defRPr sz="1600"/>
            </a:lvl7pPr>
            <a:lvl8pPr indent="0" marL="3200400">
              <a:buNone/>
              <a:defRPr sz="1600"/>
            </a:lvl8pPr>
            <a:lvl9pPr indent="0" marL="365760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1154954" y="3657600"/>
            <a:ext cx="5084979" cy="1371600"/>
          </a:xfrm>
        </p:spPr>
        <p:txBody>
          <a:bodyPr numCol="1">
            <a:normAutofit/>
          </a:bodyPr>
          <a:lstStyle>
            <a:lvl1pPr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821037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 numCol="1">
            <a:normAutofit/>
          </a:bodyPr>
          <a:lstStyle>
            <a:lvl1pPr algn="l">
              <a:defRPr b="0" sz="24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Picture Placeholder 2"/>
          <p:cNvSpPr>
            <a:spLocks noChangeAspect="1" noGrp="1"/>
          </p:cNvSpPr>
          <p:nvPr>
            <p:ph idx="1" type="pic"/>
          </p:nvPr>
        </p:nvSpPr>
        <p:spPr>
          <a:xfrm>
            <a:off x="1154955" y="685800"/>
            <a:ext cx="8825658" cy="3640666"/>
          </a:xfrm>
          <a:prstGeom prst="roundRect">
            <a:avLst>
              <a:gd fmla="val 1858" name="adj"/>
            </a:avLst>
          </a:prstGeom>
          <a:effectLst>
            <a:outerShdw algn="tl" blurRad="50800" dir="5400000" dist="50800" rotWithShape="0">
              <a:srgbClr val="000000">
                <a:alpha val="43000"/>
              </a:srgbClr>
            </a:outerShdw>
          </a:effectLst>
        </p:spPr>
        <p:txBody>
          <a:bodyPr anchor="t" numCol="1">
            <a:normAutofit/>
          </a:bodyPr>
          <a:lstStyle>
            <a:lvl1pPr algn="ctr" indent="0" marL="0">
              <a:buNone/>
              <a:defRPr sz="1600"/>
            </a:lvl1pPr>
            <a:lvl2pPr indent="0" marL="457200">
              <a:buNone/>
              <a:defRPr sz="1600"/>
            </a:lvl2pPr>
            <a:lvl3pPr indent="0" marL="914400">
              <a:buNone/>
              <a:defRPr sz="1600"/>
            </a:lvl3pPr>
            <a:lvl4pPr indent="0" marL="1371600">
              <a:buNone/>
              <a:defRPr sz="1600"/>
            </a:lvl4pPr>
            <a:lvl5pPr indent="0" marL="1828800">
              <a:buNone/>
              <a:defRPr sz="1600"/>
            </a:lvl5pPr>
            <a:lvl6pPr indent="0" marL="2286000">
              <a:buNone/>
              <a:defRPr sz="1600"/>
            </a:lvl6pPr>
            <a:lvl7pPr indent="0" marL="2743200">
              <a:buNone/>
              <a:defRPr sz="1600"/>
            </a:lvl7pPr>
            <a:lvl8pPr indent="0" marL="3200400">
              <a:buNone/>
              <a:defRPr sz="1600"/>
            </a:lvl8pPr>
            <a:lvl9pPr indent="0" marL="365760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1154956" y="5367325"/>
            <a:ext cx="8825656" cy="493712"/>
          </a:xfrm>
        </p:spPr>
        <p:txBody>
          <a:bodyPr numCol="1">
            <a:normAutofit/>
          </a:bodyPr>
          <a:lstStyle>
            <a:lvl1pPr indent="0" marL="0">
              <a:buNone/>
              <a:defRPr sz="12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4677026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 numCol="1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8" name="Text Placeholder 3"/>
          <p:cNvSpPr>
            <a:spLocks noGrp="1"/>
          </p:cNvSpPr>
          <p:nvPr>
            <p:ph idx="2" sz="half" type="body"/>
          </p:nvPr>
        </p:nvSpPr>
        <p:spPr>
          <a:xfrm>
            <a:off x="1154954" y="3657600"/>
            <a:ext cx="8825659" cy="2362200"/>
          </a:xfrm>
        </p:spPr>
        <p:txBody>
          <a:bodyPr anchor="ctr" numCol="1">
            <a:normAutofit/>
          </a:bodyPr>
          <a:lstStyle>
            <a:lvl1pPr indent="0" marL="0">
              <a:buNone/>
              <a:defRPr sz="18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4479400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 numCol="1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4" name="Text Placeholder 3"/>
          <p:cNvSpPr>
            <a:spLocks noGrp="1"/>
          </p:cNvSpPr>
          <p:nvPr>
            <p:ph idx="13" sz="half" type="body"/>
          </p:nvPr>
        </p:nvSpPr>
        <p:spPr>
          <a:xfrm>
            <a:off x="1930400" y="3771174"/>
            <a:ext cx="7279649" cy="342174"/>
          </a:xfrm>
        </p:spPr>
        <p:txBody>
          <a:bodyPr anchor="t" numCol="1">
            <a:normAutofit/>
          </a:bodyPr>
          <a:lstStyle>
            <a:lvl1pPr indent="0" marL="0">
              <a:buNone/>
              <a:defRPr b="0" cap="small" dirty="0" i="0" kern="1200" lang="en-US" sz="14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idx="2" sz="half" type="body"/>
          </p:nvPr>
        </p:nvSpPr>
        <p:spPr>
          <a:xfrm>
            <a:off x="1154954" y="4350657"/>
            <a:ext cx="8825659" cy="1676400"/>
          </a:xfrm>
        </p:spPr>
        <p:txBody>
          <a:bodyPr anchor="ctr" numCol="1">
            <a:normAutofit/>
          </a:bodyPr>
          <a:lstStyle>
            <a:lvl1pPr indent="0" marL="0">
              <a:buNone/>
              <a:defRPr sz="18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>
            <a:defPPr>
              <a:defRPr lang="en-US"/>
            </a:defPPr>
            <a:lvl1pPr algn="r">
              <a:defRPr b="0" i="0" sz="1220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dirty="0" lang="en-US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>
            <a:defPPr>
              <a:defRPr lang="en-US"/>
            </a:defPPr>
            <a:lvl1pPr algn="r">
              <a:defRPr b="0" i="0" sz="1220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dirty="0"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82150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 numCol="1"/>
          <a:lstStyle>
            <a:lvl1pPr algn="l">
              <a:defRPr b="0" cap="none" sz="40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1154954" y="4777381"/>
            <a:ext cx="8825659" cy="860400"/>
          </a:xfrm>
        </p:spPr>
        <p:txBody>
          <a:bodyPr anchor="t" numCol="1"/>
          <a:lstStyle>
            <a:lvl1pPr algn="l" indent="0" marL="0">
              <a:buNone/>
              <a:defRPr cap="none" sz="2000">
                <a:solidFill>
                  <a:schemeClr val="accent1"/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7414433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632947" y="1981200"/>
            <a:ext cx="2946866" cy="576262"/>
          </a:xfrm>
        </p:spPr>
        <p:txBody>
          <a:bodyPr anchor="b" numCol="1">
            <a:noAutofit/>
          </a:bodyPr>
          <a:lstStyle>
            <a:lvl1pPr indent="0" marL="0">
              <a:buNone/>
              <a:defRPr b="0" sz="2400">
                <a:solidFill>
                  <a:schemeClr val="accent1"/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idx="15" sz="half" type="body"/>
          </p:nvPr>
        </p:nvSpPr>
        <p:spPr>
          <a:xfrm>
            <a:off x="652463" y="2667000"/>
            <a:ext cx="2927350" cy="3589338"/>
          </a:xfrm>
        </p:spPr>
        <p:txBody>
          <a:bodyPr anchor="t" numCol="1">
            <a:normAutofit/>
          </a:bodyPr>
          <a:lstStyle>
            <a:lvl1pPr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3883659" y="1981200"/>
            <a:ext cx="2936241" cy="576262"/>
          </a:xfrm>
        </p:spPr>
        <p:txBody>
          <a:bodyPr anchor="b" numCol="1">
            <a:noAutofit/>
          </a:bodyPr>
          <a:lstStyle>
            <a:lvl1pPr indent="0" marL="0">
              <a:buNone/>
              <a:defRPr b="0" sz="2400">
                <a:solidFill>
                  <a:schemeClr val="accent1"/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idx="16" sz="half" type="body"/>
          </p:nvPr>
        </p:nvSpPr>
        <p:spPr>
          <a:xfrm>
            <a:off x="3873106" y="2667000"/>
            <a:ext cx="2946794" cy="3589338"/>
          </a:xfrm>
        </p:spPr>
        <p:txBody>
          <a:bodyPr anchor="t" numCol="1">
            <a:normAutofit/>
          </a:bodyPr>
          <a:lstStyle>
            <a:lvl1pPr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idx="13" sz="quarter" type="body"/>
          </p:nvPr>
        </p:nvSpPr>
        <p:spPr>
          <a:xfrm>
            <a:off x="7124700" y="1981200"/>
            <a:ext cx="2932113" cy="576262"/>
          </a:xfrm>
        </p:spPr>
        <p:txBody>
          <a:bodyPr anchor="b" numCol="1">
            <a:noAutofit/>
          </a:bodyPr>
          <a:lstStyle>
            <a:lvl1pPr indent="0" marL="0">
              <a:buNone/>
              <a:defRPr b="0" sz="2400">
                <a:solidFill>
                  <a:schemeClr val="accent1"/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idx="17" sz="half" type="body"/>
          </p:nvPr>
        </p:nvSpPr>
        <p:spPr>
          <a:xfrm>
            <a:off x="7124700" y="2667000"/>
            <a:ext cx="2932113" cy="3589338"/>
          </a:xfrm>
        </p:spPr>
        <p:txBody>
          <a:bodyPr anchor="t" numCol="1">
            <a:normAutofit/>
          </a:bodyPr>
          <a:lstStyle>
            <a:lvl1pPr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cmpd="sng" w="12700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cmpd="sng" w="12700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4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4265673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652463" y="4250949"/>
            <a:ext cx="2940050" cy="576262"/>
          </a:xfrm>
        </p:spPr>
        <p:txBody>
          <a:bodyPr anchor="b" numCol="1">
            <a:noAutofit/>
          </a:bodyPr>
          <a:lstStyle>
            <a:lvl1pPr indent="0" marL="0">
              <a:buNone/>
              <a:defRPr b="0" sz="2400">
                <a:solidFill>
                  <a:schemeClr val="accent1"/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ChangeAspect="1" noGrp="1"/>
          </p:cNvSpPr>
          <p:nvPr>
            <p:ph idx="15" type="pic"/>
          </p:nvPr>
        </p:nvSpPr>
        <p:spPr>
          <a:xfrm>
            <a:off x="652463" y="2209800"/>
            <a:ext cx="2940050" cy="1524000"/>
          </a:xfrm>
          <a:prstGeom prst="roundRect">
            <a:avLst>
              <a:gd fmla="val 1858" name="adj"/>
            </a:avLst>
          </a:prstGeom>
          <a:effectLst>
            <a:outerShdw algn="tl" blurRad="50800" dir="5400000" dist="50800" rotWithShape="0">
              <a:srgbClr val="000000">
                <a:alpha val="43000"/>
              </a:srgbClr>
            </a:outerShdw>
          </a:effectLst>
        </p:spPr>
        <p:txBody>
          <a:bodyPr anchor="t" numCol="1">
            <a:normAutofit/>
          </a:bodyPr>
          <a:lstStyle>
            <a:lvl1pPr algn="ctr" indent="0" marL="0">
              <a:buNone/>
              <a:defRPr sz="1600"/>
            </a:lvl1pPr>
            <a:lvl2pPr indent="0" marL="457200">
              <a:buNone/>
              <a:defRPr sz="1600"/>
            </a:lvl2pPr>
            <a:lvl3pPr indent="0" marL="914400">
              <a:buNone/>
              <a:defRPr sz="1600"/>
            </a:lvl3pPr>
            <a:lvl4pPr indent="0" marL="1371600">
              <a:buNone/>
              <a:defRPr sz="1600"/>
            </a:lvl4pPr>
            <a:lvl5pPr indent="0" marL="1828800">
              <a:buNone/>
              <a:defRPr sz="1600"/>
            </a:lvl5pPr>
            <a:lvl6pPr indent="0" marL="2286000">
              <a:buNone/>
              <a:defRPr sz="1600"/>
            </a:lvl6pPr>
            <a:lvl7pPr indent="0" marL="2743200">
              <a:buNone/>
              <a:defRPr sz="1600"/>
            </a:lvl7pPr>
            <a:lvl8pPr indent="0" marL="3200400">
              <a:buNone/>
              <a:defRPr sz="1600"/>
            </a:lvl8pPr>
            <a:lvl9pPr indent="0" marL="365760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dirty="0" lang="en-US"/>
          </a:p>
        </p:txBody>
      </p:sp>
      <p:sp>
        <p:nvSpPr>
          <p:cNvPr id="22" name="Text Placeholder 3"/>
          <p:cNvSpPr>
            <a:spLocks noGrp="1"/>
          </p:cNvSpPr>
          <p:nvPr>
            <p:ph idx="18" sz="half" type="body"/>
          </p:nvPr>
        </p:nvSpPr>
        <p:spPr>
          <a:xfrm>
            <a:off x="652463" y="4827211"/>
            <a:ext cx="2940050" cy="659189"/>
          </a:xfrm>
        </p:spPr>
        <p:txBody>
          <a:bodyPr anchor="t" numCol="1">
            <a:normAutofit/>
          </a:bodyPr>
          <a:lstStyle>
            <a:lvl1pPr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3889375" y="4250949"/>
            <a:ext cx="2930525" cy="576262"/>
          </a:xfrm>
        </p:spPr>
        <p:txBody>
          <a:bodyPr anchor="b" numCol="1">
            <a:noAutofit/>
          </a:bodyPr>
          <a:lstStyle>
            <a:lvl1pPr indent="0" marL="0">
              <a:buNone/>
              <a:defRPr b="0" sz="2400">
                <a:solidFill>
                  <a:schemeClr val="accent1"/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ChangeAspect="1" noGrp="1"/>
          </p:cNvSpPr>
          <p:nvPr>
            <p:ph idx="21" type="pic"/>
          </p:nvPr>
        </p:nvSpPr>
        <p:spPr>
          <a:xfrm>
            <a:off x="3889374" y="2209800"/>
            <a:ext cx="2930525" cy="1524000"/>
          </a:xfrm>
          <a:prstGeom prst="roundRect">
            <a:avLst>
              <a:gd fmla="val 1858" name="adj"/>
            </a:avLst>
          </a:prstGeom>
          <a:effectLst>
            <a:outerShdw algn="tl" blurRad="50800" dir="5400000" dist="50800" rotWithShape="0">
              <a:srgbClr val="000000">
                <a:alpha val="43000"/>
              </a:srgbClr>
            </a:outerShdw>
          </a:effectLst>
        </p:spPr>
        <p:txBody>
          <a:bodyPr anchor="t" numCol="1">
            <a:normAutofit/>
          </a:bodyPr>
          <a:lstStyle>
            <a:lvl1pPr algn="ctr" indent="0" marL="0">
              <a:buNone/>
              <a:defRPr sz="1600"/>
            </a:lvl1pPr>
            <a:lvl2pPr indent="0" marL="457200">
              <a:buNone/>
              <a:defRPr sz="1600"/>
            </a:lvl2pPr>
            <a:lvl3pPr indent="0" marL="914400">
              <a:buNone/>
              <a:defRPr sz="1600"/>
            </a:lvl3pPr>
            <a:lvl4pPr indent="0" marL="1371600">
              <a:buNone/>
              <a:defRPr sz="1600"/>
            </a:lvl4pPr>
            <a:lvl5pPr indent="0" marL="1828800">
              <a:buNone/>
              <a:defRPr sz="1600"/>
            </a:lvl5pPr>
            <a:lvl6pPr indent="0" marL="2286000">
              <a:buNone/>
              <a:defRPr sz="1600"/>
            </a:lvl6pPr>
            <a:lvl7pPr indent="0" marL="2743200">
              <a:buNone/>
              <a:defRPr sz="1600"/>
            </a:lvl7pPr>
            <a:lvl8pPr indent="0" marL="3200400">
              <a:buNone/>
              <a:defRPr sz="1600"/>
            </a:lvl8pPr>
            <a:lvl9pPr indent="0" marL="365760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dirty="0" lang="en-US"/>
          </a:p>
        </p:txBody>
      </p:sp>
      <p:sp>
        <p:nvSpPr>
          <p:cNvPr id="23" name="Text Placeholder 3"/>
          <p:cNvSpPr>
            <a:spLocks noGrp="1"/>
          </p:cNvSpPr>
          <p:nvPr>
            <p:ph idx="19" sz="half" type="body"/>
          </p:nvPr>
        </p:nvSpPr>
        <p:spPr>
          <a:xfrm>
            <a:off x="3888022" y="4827210"/>
            <a:ext cx="2934406" cy="659189"/>
          </a:xfrm>
        </p:spPr>
        <p:txBody>
          <a:bodyPr anchor="t" numCol="1">
            <a:normAutofit/>
          </a:bodyPr>
          <a:lstStyle>
            <a:lvl1pPr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idx="13" sz="quarter" type="body"/>
          </p:nvPr>
        </p:nvSpPr>
        <p:spPr>
          <a:xfrm>
            <a:off x="7124700" y="4250949"/>
            <a:ext cx="2932113" cy="576262"/>
          </a:xfrm>
        </p:spPr>
        <p:txBody>
          <a:bodyPr anchor="b" numCol="1">
            <a:noAutofit/>
          </a:bodyPr>
          <a:lstStyle>
            <a:lvl1pPr indent="0" marL="0">
              <a:buNone/>
              <a:defRPr b="0" sz="2400">
                <a:solidFill>
                  <a:schemeClr val="accent1"/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ChangeAspect="1" noGrp="1"/>
          </p:cNvSpPr>
          <p:nvPr>
            <p:ph idx="22" type="pic"/>
          </p:nvPr>
        </p:nvSpPr>
        <p:spPr>
          <a:xfrm>
            <a:off x="7124699" y="2209800"/>
            <a:ext cx="2932113" cy="1524000"/>
          </a:xfrm>
          <a:prstGeom prst="roundRect">
            <a:avLst>
              <a:gd fmla="val 1858" name="adj"/>
            </a:avLst>
          </a:prstGeom>
          <a:effectLst>
            <a:outerShdw algn="tl" blurRad="50800" dir="5400000" dist="50800" rotWithShape="0">
              <a:srgbClr val="000000">
                <a:alpha val="43000"/>
              </a:srgbClr>
            </a:outerShdw>
          </a:effectLst>
        </p:spPr>
        <p:txBody>
          <a:bodyPr anchor="t" numCol="1">
            <a:normAutofit/>
          </a:bodyPr>
          <a:lstStyle>
            <a:lvl1pPr algn="ctr" indent="0" marL="0">
              <a:buNone/>
              <a:defRPr sz="1600"/>
            </a:lvl1pPr>
            <a:lvl2pPr indent="0" marL="457200">
              <a:buNone/>
              <a:defRPr sz="1600"/>
            </a:lvl2pPr>
            <a:lvl3pPr indent="0" marL="914400">
              <a:buNone/>
              <a:defRPr sz="1600"/>
            </a:lvl3pPr>
            <a:lvl4pPr indent="0" marL="1371600">
              <a:buNone/>
              <a:defRPr sz="1600"/>
            </a:lvl4pPr>
            <a:lvl5pPr indent="0" marL="1828800">
              <a:buNone/>
              <a:defRPr sz="1600"/>
            </a:lvl5pPr>
            <a:lvl6pPr indent="0" marL="2286000">
              <a:buNone/>
              <a:defRPr sz="1600"/>
            </a:lvl6pPr>
            <a:lvl7pPr indent="0" marL="2743200">
              <a:buNone/>
              <a:defRPr sz="1600"/>
            </a:lvl7pPr>
            <a:lvl8pPr indent="0" marL="3200400">
              <a:buNone/>
              <a:defRPr sz="1600"/>
            </a:lvl8pPr>
            <a:lvl9pPr indent="0" marL="365760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dirty="0" lang="en-US"/>
          </a:p>
        </p:txBody>
      </p:sp>
      <p:sp>
        <p:nvSpPr>
          <p:cNvPr id="24" name="Text Placeholder 3"/>
          <p:cNvSpPr>
            <a:spLocks noGrp="1"/>
          </p:cNvSpPr>
          <p:nvPr>
            <p:ph idx="20" sz="half" type="body"/>
          </p:nvPr>
        </p:nvSpPr>
        <p:spPr>
          <a:xfrm>
            <a:off x="7124575" y="4827208"/>
            <a:ext cx="2935997" cy="659189"/>
          </a:xfrm>
        </p:spPr>
        <p:txBody>
          <a:bodyPr anchor="t" numCol="1">
            <a:normAutofit/>
          </a:bodyPr>
          <a:lstStyle>
            <a:lvl1pPr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cmpd="sng" w="12700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cmpd="sng" w="12700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4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9576367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/>
        <p:txBody>
          <a:bodyPr anchor="t" anchorCtr="0"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6700343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orient="vert" type="title"/>
          </p:nvPr>
        </p:nvSpPr>
        <p:spPr>
          <a:xfrm>
            <a:off x="8304212" y="430213"/>
            <a:ext cx="1752601" cy="5826125"/>
          </a:xfrm>
        </p:spPr>
        <p:txBody>
          <a:bodyPr anchor="b" anchorCtr="0" numCol="1" vert="eaVert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652463" y="887414"/>
            <a:ext cx="7423149" cy="5368924"/>
          </a:xfrm>
        </p:spPr>
        <p:txBody>
          <a:bodyPr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192676991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1" Target="../slideLayouts/slideLayout16.xml" Type="http://schemas.openxmlformats.org/officeDocument/2006/relationships/slideLayout"/><Relationship Id="rId19" Target="../slideLayouts/slideLayout14.xml" Type="http://schemas.openxmlformats.org/officeDocument/2006/relationships/slideLayout"/><Relationship Id="rId20" Target="../slideLayouts/slideLayout15.xml" Type="http://schemas.openxmlformats.org/officeDocument/2006/relationships/slideLayout"/><Relationship Id="rId18" Target="../slideLayouts/slideLayout13.xml" Type="http://schemas.openxmlformats.org/officeDocument/2006/relationships/slideLayout"/><Relationship Id="rId17" Target="../slideLayouts/slideLayout12.xml" Type="http://schemas.openxmlformats.org/officeDocument/2006/relationships/slideLayout"/><Relationship Id="rId16" Target="../slideLayouts/slideLayout11.xml" Type="http://schemas.openxmlformats.org/officeDocument/2006/relationships/slideLayout"/><Relationship Id="rId15" Target="../slideLayouts/slideLayout10.xml" Type="http://schemas.openxmlformats.org/officeDocument/2006/relationships/slideLayout"/><Relationship Id="rId14" Target="../slideLayouts/slideLayout9.xml" Type="http://schemas.openxmlformats.org/officeDocument/2006/relationships/slideLayout"/><Relationship Id="rId13" Target="../slideLayouts/slideLayout8.xml" Type="http://schemas.openxmlformats.org/officeDocument/2006/relationships/slideLayout"/><Relationship Id="rId12" Target="../slideLayouts/slideLayout7.xml" Type="http://schemas.openxmlformats.org/officeDocument/2006/relationships/slideLayout"/><Relationship Id="rId11" Target="../slideLayouts/slideLayout6.xml" Type="http://schemas.openxmlformats.org/officeDocument/2006/relationships/slideLayout"/><Relationship Id="rId9" Target="../slideLayouts/slideLayout4.xml" Type="http://schemas.openxmlformats.org/officeDocument/2006/relationships/slideLayout"/><Relationship Id="rId10" Target="../slideLayouts/slideLayout5.xml" Type="http://schemas.openxmlformats.org/officeDocument/2006/relationships/slideLayout"/><Relationship Id="rId8" Target="../slideLayouts/slideLayout3.xml" Type="http://schemas.openxmlformats.org/officeDocument/2006/relationships/slideLayout"/><Relationship Id="rId7" Target="../slideLayouts/slideLayout2.xml" Type="http://schemas.openxmlformats.org/officeDocument/2006/relationships/slideLayout"/><Relationship Id="rId6" Target="../slideLayouts/slideLayout1.xml" Type="http://schemas.openxmlformats.org/officeDocument/2006/relationships/slideLayout"/><Relationship Id="rId5" Target="../media/image5.png" Type="http://schemas.openxmlformats.org/officeDocument/2006/relationships/image"/><Relationship Id="rId4" Target="../media/image4.png" Type="http://schemas.openxmlformats.org/officeDocument/2006/relationships/image"/><Relationship Id="rId3" Target="../media/image3.png" Type="http://schemas.openxmlformats.org/officeDocument/2006/relationships/image"/><Relationship Id="rId2" Target="../media/image2.png" Type="http://schemas.openxmlformats.org/officeDocument/2006/relationships/image"/><Relationship Id="rId22" Target="../slideLayouts/slideLayout17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b="50000" l="50000" r="50000" t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anchor="t" bIns="45720" lIns="91440" numCol="1" rIns="91440" rtlCol="0" tIns="45720" vert="horz">
            <a:noAutofit/>
          </a:bodyPr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anchor="t" bIns="45720" lIns="91440" numCol="1" rIns="91440" rtlCol="0" tIns="45720" vert="horz"/>
          <a:lstStyle>
            <a:lvl1pPr algn="l">
              <a:defRPr b="0" i="0" sz="11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38B7B2C-B8CC-40B5-BE01-88FFAECDD7C1}" type="datetimeFigureOut">
              <a:rPr altLang="en-GB" lang="en-GB" smtClean="0"/>
              <a:t>26/03/2022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anchor="b" bIns="45720" lIns="91440" numCol="1" rIns="91440" rtlCol="0" tIns="45720" vert="horz"/>
          <a:lstStyle>
            <a:lvl1pPr algn="l">
              <a:defRPr b="0" i="0" sz="11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anchor="b" bIns="45720" lIns="91440" numCol="1" rIns="91440" rtlCol="0" tIns="45720" vert="horz"/>
          <a:lstStyle>
            <a:lvl1pPr algn="ctr">
              <a:defRPr b="0" i="0" sz="2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B4E8AB-0D8A-4481-9758-F0E6C9BCD071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720927480"/>
      </p:ext>
    </p:extLst>
  </p:cSld>
  <p:clrMap accent1="accent1" accent2="accent2" accent3="accent3" accent4="accent4" accent5="accent5" accent6="accent6" bg1="dk1" bg2="dk2" folHlink="folHlink" hlink="hlink" tx1="lt1" tx2="lt2"/>
  <p:sldLayoutIdLst>
    <p:sldLayoutId id="2147483648" r:id="rId6"/>
    <p:sldLayoutId id="2147483649" r:id="rId7"/>
    <p:sldLayoutId id="2147483650" r:id="rId8"/>
    <p:sldLayoutId id="2147483651" r:id="rId9"/>
    <p:sldLayoutId id="2147483652" r:id="rId10"/>
    <p:sldLayoutId id="2147483653" r:id="rId11"/>
    <p:sldLayoutId id="2147483654" r:id="rId12"/>
    <p:sldLayoutId id="2147483655" r:id="rId13"/>
    <p:sldLayoutId id="2147483656" r:id="rId14"/>
    <p:sldLayoutId id="2147483657" r:id="rId15"/>
    <p:sldLayoutId id="2147483658" r:id="rId16"/>
    <p:sldLayoutId id="2147483659" r:id="rId17"/>
    <p:sldLayoutId id="2147483660" r:id="rId18"/>
    <p:sldLayoutId id="2147483661" r:id="rId19"/>
    <p:sldLayoutId id="2147483662" r:id="rId20"/>
    <p:sldLayoutId id="2147483663" r:id="rId21"/>
    <p:sldLayoutId id="2147483664" r:id="rId22"/>
  </p:sldLayoutIdLst>
  <p:txStyles>
    <p:titleStyle>
      <a:lvl1pPr algn="l" defTabSz="457200" eaLnBrk="1" hangingPunct="1" latinLnBrk="0" rtl="0">
        <a:spcBef>
          <a:spcPct val="0"/>
        </a:spcBef>
        <a:buNone/>
        <a:defRPr b="0" i="0" kern="1200" sz="4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algn="l" defTabSz="457200" eaLnBrk="1" hangingPunct="1" indent="-342900" latinLnBrk="0" marL="3429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b="0" i="0" kern="1200" sz="2000">
          <a:solidFill>
            <a:schemeClr val="tx1"/>
          </a:solidFill>
          <a:latin typeface="+mj-lt"/>
          <a:ea typeface="+mj-ea"/>
          <a:cs typeface="+mj-cs"/>
        </a:defRPr>
      </a:lvl1pPr>
      <a:lvl2pPr algn="l" defTabSz="457200" eaLnBrk="1" hangingPunct="1" indent="-285750" latinLnBrk="0" marL="74295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b="0" i="0" kern="1200" sz="1800">
          <a:solidFill>
            <a:schemeClr val="tx1"/>
          </a:solidFill>
          <a:latin typeface="+mj-lt"/>
          <a:ea typeface="+mj-ea"/>
          <a:cs typeface="+mj-cs"/>
        </a:defRPr>
      </a:lvl2pPr>
      <a:lvl3pPr algn="l" defTabSz="457200" eaLnBrk="1" hangingPunct="1" indent="-228600" latinLnBrk="0" marL="11430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b="0" i="0" kern="1200" sz="1600">
          <a:solidFill>
            <a:schemeClr val="tx1"/>
          </a:solidFill>
          <a:latin typeface="+mj-lt"/>
          <a:ea typeface="+mj-ea"/>
          <a:cs typeface="+mj-cs"/>
        </a:defRPr>
      </a:lvl3pPr>
      <a:lvl4pPr algn="l" defTabSz="457200" eaLnBrk="1" hangingPunct="1" indent="-228600" latinLnBrk="0" marL="16002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b="0" i="0" kern="1200" sz="1400">
          <a:solidFill>
            <a:schemeClr val="tx1"/>
          </a:solidFill>
          <a:latin typeface="+mj-lt"/>
          <a:ea typeface="+mj-ea"/>
          <a:cs typeface="+mj-cs"/>
        </a:defRPr>
      </a:lvl4pPr>
      <a:lvl5pPr algn="l" defTabSz="457200" eaLnBrk="1" hangingPunct="1" indent="-228600" latinLnBrk="0" marL="20574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b="0" i="0" kern="1200" sz="1400">
          <a:solidFill>
            <a:schemeClr val="tx1"/>
          </a:solidFill>
          <a:latin typeface="+mj-lt"/>
          <a:ea typeface="+mj-ea"/>
          <a:cs typeface="+mj-cs"/>
        </a:defRPr>
      </a:lvl5pPr>
      <a:lvl6pPr algn="l" defTabSz="457200" eaLnBrk="1" hangingPunct="1" indent="-228600" latinLnBrk="0" marL="25146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b="0" i="0" kern="1200" sz="1400">
          <a:solidFill>
            <a:schemeClr val="tx1"/>
          </a:solidFill>
          <a:latin typeface="+mj-lt"/>
          <a:ea typeface="+mj-ea"/>
          <a:cs typeface="+mj-cs"/>
        </a:defRPr>
      </a:lvl6pPr>
      <a:lvl7pPr algn="l" defTabSz="457200" eaLnBrk="1" hangingPunct="1" indent="-228600" latinLnBrk="0" marL="29718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b="0" i="0" kern="1200" sz="1400">
          <a:solidFill>
            <a:schemeClr val="tx1"/>
          </a:solidFill>
          <a:latin typeface="+mj-lt"/>
          <a:ea typeface="+mj-ea"/>
          <a:cs typeface="+mj-cs"/>
        </a:defRPr>
      </a:lvl7pPr>
      <a:lvl8pPr algn="l" defTabSz="457200" eaLnBrk="1" hangingPunct="1" indent="-228600" latinLnBrk="0" marL="34290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b="0" i="0" kern="1200" sz="1400">
          <a:solidFill>
            <a:schemeClr val="tx1"/>
          </a:solidFill>
          <a:latin typeface="+mj-lt"/>
          <a:ea typeface="+mj-ea"/>
          <a:cs typeface="+mj-cs"/>
        </a:defRPr>
      </a:lvl8pPr>
      <a:lvl9pPr algn="l" defTabSz="457200" eaLnBrk="1" hangingPunct="1" indent="-228600" latinLnBrk="0" marL="38862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b="0" i="0" kern="1200" sz="14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algn="l" defTabSz="4572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3" Target="../media/image6.jp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6" Target="../diagrams/drawing1.xml" Type="http://schemas.microsoft.com/office/2007/relationships/diagramDrawing"/><Relationship Id="rId5" Target="../diagrams/quickStyle1.xml" Type="http://schemas.openxmlformats.org/officeDocument/2006/relationships/diagramQuickStyle"/><Relationship Id="rId4" Target="../diagrams/layout1.xml" Type="http://schemas.openxmlformats.org/officeDocument/2006/relationships/diagramLayout"/><Relationship Id="rId3" Target="../diagrams/data1.xml" Type="http://schemas.openxmlformats.org/officeDocument/2006/relationships/diagramData"/><Relationship Id="rId2" Target="../diagrams/colors1.xml" Type="http://schemas.openxmlformats.org/officeDocument/2006/relationships/diagramColors"/><Relationship Id="rId1" Target="../slideLayouts/slideLayout2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3" Target="../media/image7.jp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4" Target="../media/image21.svg" Type="http://schemas.openxmlformats.org/officeDocument/2006/relationships/image"/><Relationship Id="rId3" Target="../media/image20.pn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6.xml.rels><?xml version="1.0" encoding="UTF-8" standalone="yes"?><Relationships xmlns="http://schemas.openxmlformats.org/package/2006/relationships"><Relationship Id="rId3" Target="../media/image22.jpe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7.xml.rels><?xml version="1.0" encoding="UTF-8" standalone="yes"?><Relationships xmlns="http://schemas.openxmlformats.org/package/2006/relationships"><Relationship Id="rId4" Target="../media/image24.svg" Type="http://schemas.openxmlformats.org/officeDocument/2006/relationships/image"/><Relationship Id="rId3" Target="../media/image23.pn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8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9.xml.rels><?xml version="1.0" encoding="UTF-8" standalone="yes"?><Relationships xmlns="http://schemas.openxmlformats.org/package/2006/relationships"><Relationship Id="rId3" Target="../media/image25.jpe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10.xml.rels><?xml version="1.0" encoding="UTF-8" standalone="yes"?><Relationships xmlns="http://schemas.openxmlformats.org/package/2006/relationships"><Relationship Id="rId4" Target="../media/image26.svg" Type="http://schemas.openxmlformats.org/officeDocument/2006/relationships/image"/><Relationship Id="rId3" Target="../media/image8.pn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11.xml.rels><?xml version="1.0" encoding="UTF-8" standalone="yes"?><Relationships xmlns="http://schemas.openxmlformats.org/package/2006/relationships"><Relationship Id="rId5" Target="http://www.restaurantexperts.com/8-Barriers-To-Effective-Communication-v-103.html" TargetMode="External" Type="http://schemas.openxmlformats.org/officeDocument/2006/relationships/hyperlink"/><Relationship Id="rId4" Target="https://www.itslimited.com/blog/news/the-importance-of-effective-communication-in-business/" TargetMode="External" Type="http://schemas.openxmlformats.org/officeDocument/2006/relationships/hyperlink"/><Relationship Id="rId3" Target="https://www.carluccios.com/about-us/" TargetMode="External" Type="http://schemas.openxmlformats.org/officeDocument/2006/relationships/hyperlink"/><Relationship Id="rId2" Target="https://courses.lumenlearning.com/wm-principlesofmanagement/chapter/channels-of-business-communication/" TargetMode="External" Type="http://schemas.openxmlformats.org/officeDocument/2006/relationships/hyperlink"/><Relationship Id="rId1" Target="../slideLayouts/slideLayout2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35F1F-3211-4BA7-84E7-F7690D1F96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1565564"/>
          </a:xfrm>
        </p:spPr>
        <p:txBody>
          <a:bodyPr numCol="1"/>
          <a:lstStyle/>
          <a:p>
            <a:pPr algn="ctr"/>
            <a:r>
              <a:rPr altLang="en-GB" b="1" dirty="0" lang="en-GB" sz="4000">
                <a:latin charset="0" panose="020B0604020202020204" pitchFamily="34" typeface="Arial"/>
                <a:cs charset="0" panose="020B0604020202020204" pitchFamily="34" typeface="Arial"/>
              </a:rPr>
              <a:t>STRATEGIES FOR EFFECTIVE COMMUNICATION IN CARLUCCIO’S RESTAURANTS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021250-6D00-4187-834F-6AE5E4DDEA18}"/>
              </a:ext>
            </a:extLst>
          </p:cNvPr>
          <p:cNvSpPr>
            <a:spLocks noGrp="1"/>
          </p:cNvSpPr>
          <p:nvPr>
            <p:ph idx="1" type="subTitle"/>
          </p:nvPr>
        </p:nvSpPr>
        <p:spPr>
          <a:xfrm>
            <a:off x="6455553" y="3641174"/>
            <a:ext cx="4769118" cy="1997626"/>
          </a:xfrm>
        </p:spPr>
        <p:txBody>
          <a:bodyPr numCol="1">
            <a:normAutofit fontScale="85000" lnSpcReduction="20000"/>
          </a:bodyPr>
          <a:lstStyle/>
          <a:p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MODULE: BMSW4002</a:t>
            </a:r>
          </a:p>
          <a:p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LECTURER: RICHMOND LAMPTEY</a:t>
            </a:r>
          </a:p>
          <a:p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Students:</a:t>
            </a:r>
          </a:p>
          <a:p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Florica Bratu, 2109991,</a:t>
            </a:r>
          </a:p>
          <a:p>
            <a:r>
              <a:rPr altLang="en-GB" dirty="0" err="1" lang="en-GB">
                <a:latin charset="0" panose="020B0604020202020204" pitchFamily="34" typeface="Arial"/>
                <a:cs charset="0" panose="020B0604020202020204" pitchFamily="34" typeface="Arial"/>
              </a:rPr>
              <a:t>ioana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 Dumitru, 2025727,</a:t>
            </a:r>
          </a:p>
          <a:p>
            <a:r>
              <a:rPr altLang="en-GB" dirty="0" err="1" lang="en-GB">
                <a:latin charset="0" panose="020B0604020202020204" pitchFamily="34" typeface="Arial"/>
                <a:cs charset="0" panose="020B0604020202020204" pitchFamily="34" typeface="Arial"/>
              </a:rPr>
              <a:t>mihai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 </a:t>
            </a:r>
            <a:r>
              <a:rPr altLang="en-GB" dirty="0" err="1" lang="en-GB">
                <a:latin charset="0" panose="020B0604020202020204" pitchFamily="34" typeface="Arial"/>
                <a:cs charset="0" panose="020B0604020202020204" pitchFamily="34" typeface="Arial"/>
              </a:rPr>
              <a:t>tincu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, 2109992.</a:t>
            </a:r>
          </a:p>
        </p:txBody>
      </p:sp>
    </p:spTree>
    <p:extLst>
      <p:ext uri="{BB962C8B-B14F-4D97-AF65-F5344CB8AC3E}">
        <p14:creationId xmlns:p14="http://schemas.microsoft.com/office/powerpoint/2010/main" val="37381723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7">
            <a:extLst>
              <a:ext uri="{FF2B5EF4-FFF2-40B4-BE49-F238E27FC236}">
                <a16:creationId xmlns:a16="http://schemas.microsoft.com/office/drawing/2014/main" id="{0A01F2A2-AEDD-47DC-AFB5-B97CEB9A5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fmla="*/ 3470310 w 3472060" name="connsiteX0"/>
              <a:gd fmla="*/ 0 h 825932" name="connsiteY0"/>
              <a:gd fmla="*/ 3472060 w 3472060" name="connsiteX1"/>
              <a:gd fmla="*/ 12850 h 825932" name="connsiteY1"/>
              <a:gd fmla="*/ 3472060 w 3472060" name="connsiteX2"/>
              <a:gd fmla="*/ 480529 h 825932" name="connsiteY2"/>
              <a:gd fmla="*/ 3363699 w 3472060" name="connsiteX3"/>
              <a:gd fmla="*/ 498471 h 825932" name="connsiteY3"/>
              <a:gd fmla="*/ 42060 w 3472060" name="connsiteX4"/>
              <a:gd fmla="*/ 824486 h 825932" name="connsiteY4"/>
              <a:gd fmla="*/ 0 w 3472060" name="connsiteX5"/>
              <a:gd fmla="*/ 758452 h 825932" name="connsiteY5"/>
              <a:gd fmla="*/ 188014 w 3472060" name="connsiteX6"/>
              <a:gd fmla="*/ 735602 h 825932" name="connsiteY6"/>
              <a:gd fmla="*/ 284087 w 3472060" name="connsiteX7"/>
              <a:gd fmla="*/ 722590 h 825932" name="connsiteY7"/>
              <a:gd fmla="*/ 382288 w 3472060" name="connsiteX8"/>
              <a:gd fmla="*/ 709392 h 825932" name="connsiteY8"/>
              <a:gd fmla="*/ 481858 w 3472060" name="connsiteX9"/>
              <a:gd fmla="*/ 695774 h 825932" name="connsiteY9"/>
              <a:gd fmla="*/ 581897 w 3472060" name="connsiteX10"/>
              <a:gd fmla="*/ 680711 h 825932" name="connsiteY10"/>
              <a:gd fmla="*/ 683670 w 3472060" name="connsiteX11"/>
              <a:gd fmla="*/ 665256 h 825932" name="connsiteY11"/>
              <a:gd fmla="*/ 787206 w 3472060" name="connsiteX12"/>
              <a:gd fmla="*/ 649587 h 825932" name="connsiteY12"/>
              <a:gd fmla="*/ 892019 w 3472060" name="connsiteX13"/>
              <a:gd fmla="*/ 632968 h 825932" name="connsiteY13"/>
              <a:gd fmla="*/ 997620 w 3472060" name="connsiteX14"/>
              <a:gd fmla="*/ 614667 h 825932" name="connsiteY14"/>
              <a:gd fmla="*/ 1104727 w 3472060" name="connsiteX15"/>
              <a:gd fmla="*/ 596741 h 825932" name="connsiteY15"/>
              <a:gd fmla="*/ 1212669 w 3472060" name="connsiteX16"/>
              <a:gd fmla="*/ 577397 h 825932" name="connsiteY16"/>
              <a:gd fmla="*/ 1321506 w 3472060" name="connsiteX17"/>
              <a:gd fmla="*/ 556988 h 825932" name="connsiteY17"/>
              <a:gd fmla="*/ 1430709 w 3472060" name="connsiteX18"/>
              <a:gd fmla="*/ 536607 h 825932" name="connsiteY18"/>
              <a:gd fmla="*/ 1541050 w 3472060" name="connsiteX19"/>
              <a:gd fmla="*/ 514481 h 825932" name="connsiteY19"/>
              <a:gd fmla="*/ 1652805 w 3472060" name="connsiteX20"/>
              <a:gd fmla="*/ 492202 h 825932" name="connsiteY20"/>
              <a:gd fmla="*/ 1763708 w 3472060" name="connsiteX21"/>
              <a:gd fmla="*/ 469161 h 825932" name="connsiteY21"/>
              <a:gd fmla="*/ 1875795 w 3472060" name="connsiteX22"/>
              <a:gd fmla="*/ 444641 h 825932" name="connsiteY22"/>
              <a:gd fmla="*/ 1989128 w 3472060" name="connsiteX23"/>
              <a:gd fmla="*/ 418995 h 825932" name="connsiteY23"/>
              <a:gd fmla="*/ 2102476 w 3472060" name="connsiteX24"/>
              <a:gd fmla="*/ 393438 h 825932" name="connsiteY24"/>
              <a:gd fmla="*/ 2215549 w 3472060" name="connsiteX25"/>
              <a:gd fmla="*/ 366291 h 825932" name="connsiteY25"/>
              <a:gd fmla="*/ 2330490 w 3472060" name="connsiteX26"/>
              <a:gd fmla="*/ 337455 h 825932" name="connsiteY26"/>
              <a:gd fmla="*/ 2443333 w 3472060" name="connsiteX27"/>
              <a:gd fmla="*/ 308983 h 825932" name="connsiteY27"/>
              <a:gd fmla="*/ 2558014 w 3472060" name="connsiteX28"/>
              <a:gd fmla="*/ 278646 h 825932" name="connsiteY28"/>
              <a:gd fmla="*/ 2673621 w 3472060" name="connsiteX29"/>
              <a:gd fmla="*/ 247421 h 825932" name="connsiteY29"/>
              <a:gd fmla="*/ 2787008 w 3472060" name="connsiteX30"/>
              <a:gd fmla="*/ 215853 h 825932" name="connsiteY30"/>
              <a:gd fmla="*/ 2901442 w 3472060" name="connsiteX31"/>
              <a:gd fmla="*/ 182011 h 825932" name="connsiteY31"/>
              <a:gd fmla="*/ 3015722 w 3472060" name="connsiteX32"/>
              <a:gd fmla="*/ 147286 h 825932" name="connsiteY32"/>
              <a:gd fmla="*/ 3130018 w 3472060" name="connsiteX33"/>
              <a:gd fmla="*/ 112649 h 825932" name="connsiteY33"/>
              <a:gd fmla="*/ 3243551 w 3472060" name="connsiteX34"/>
              <a:gd fmla="*/ 75688 h 825932" name="connsiteY34"/>
              <a:gd fmla="*/ 3356992 w 3472060" name="connsiteX35"/>
              <a:gd fmla="*/ 38197 h 825932" name="connsiteY35"/>
              <a:gd fmla="*/ 3470310 w 3472060" name="connsiteX36"/>
              <a:gd fmla="*/ 0 h 825932" name="connsiteY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b="b" l="l" r="r" t="t"/>
            <a:pathLst>
              <a:path h="825932" w="3472060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anchor="ctr" numCol="1" rtlCol="0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01C4CD-20EA-4174-9AF3-B58DBCC2E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numCol="1">
            <a:normAutofit/>
          </a:bodyPr>
          <a:lstStyle/>
          <a:p>
            <a:r>
              <a:rPr altLang="en-GB" dirty="0" err="1" lang="en-GB">
                <a:latin charset="0" panose="020B0604020202020204" pitchFamily="34" typeface="Arial"/>
                <a:cs charset="0" panose="020B0604020202020204" pitchFamily="34" typeface="Arial"/>
              </a:rPr>
              <a:t>Carluccio’s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 Restaurants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5AF5F3-AD0A-4EFA-854A-47C780F26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1E3D6D6C-E192-4135-B1DB-17C71EEBC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b="b" l="l" r="r" t="t"/>
            <a:pathLst>
              <a:path h="8000" w="10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AE197-3DA3-4683-8D5D-5D3526F60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 anchor="t" bIns="45720" lIns="91440" numCol="1" rIns="91440" rtlCol="0" tIns="45720" vert="horz">
            <a:normAutofit/>
          </a:bodyPr>
          <a:lstStyle/>
          <a:p>
            <a:pPr>
              <a:buFontTx/>
              <a:buChar char="-"/>
            </a:pPr>
            <a:r>
              <a:rPr altLang="en-GB" dirty="0" lang="en-GB">
                <a:solidFill>
                  <a:schemeClr val="bg1"/>
                </a:solidFill>
                <a:latin typeface="Arial"/>
                <a:cs typeface="Arial"/>
              </a:rPr>
              <a:t>Started in 1991, when Antonio and Priscila open a food shop in New Street, London, finest quality regional Italian food;</a:t>
            </a:r>
          </a:p>
          <a:p>
            <a:pPr>
              <a:buFontTx/>
              <a:buChar char="-"/>
            </a:pPr>
            <a:r>
              <a:rPr altLang="en-GB" dirty="0" lang="en-GB">
                <a:solidFill>
                  <a:schemeClr val="bg1"/>
                </a:solidFill>
                <a:latin typeface="Arial"/>
                <a:cs typeface="Arial"/>
              </a:rPr>
              <a:t>In 1999 they open the first Carluccio’s Caffe in Market Place, as a continuation of their successful food shop, an authentic Italian restaurant;</a:t>
            </a:r>
          </a:p>
          <a:p>
            <a:pPr>
              <a:buFontTx/>
              <a:buChar char="-"/>
            </a:pPr>
            <a:endParaRPr altLang="en-GB" dirty="0" lang="en-GB">
              <a:solidFill>
                <a:schemeClr val="bg1"/>
              </a:solidFill>
            </a:endParaRPr>
          </a:p>
          <a:p>
            <a:pPr>
              <a:buFontTx/>
              <a:buChar char="-"/>
            </a:pPr>
            <a:endParaRPr altLang="en-GB" dirty="0" lang="en-GB">
              <a:solidFill>
                <a:schemeClr val="bg1"/>
              </a:solidFill>
            </a:endParaRPr>
          </a:p>
          <a:p>
            <a:pPr>
              <a:buFontTx/>
              <a:buChar char="-"/>
            </a:pPr>
            <a:endParaRPr altLang="en-GB" dirty="0" lang="en-GB">
              <a:solidFill>
                <a:schemeClr val="bg1"/>
              </a:solidFill>
            </a:endParaRPr>
          </a:p>
        </p:txBody>
      </p:sp>
      <p:pic>
        <p:nvPicPr>
          <p:cNvPr descr="A group of people sitting outside a restaurant  Description automatically generated with low confidence" id="5" name="Picture 4">
            <a:extLst>
              <a:ext uri="{FF2B5EF4-FFF2-40B4-BE49-F238E27FC236}">
                <a16:creationId xmlns:a16="http://schemas.microsoft.com/office/drawing/2014/main" id="{E95997DD-9150-4AC4-86D6-D9930106BF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6384" y="2548281"/>
            <a:ext cx="4882690" cy="366201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01424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2D473-AAF0-4C12-A094-9A3A882E2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pPr algn="ctr"/>
            <a:r>
              <a:rPr altLang="en-GB" dirty="0" lang="en-GB" sz="3200">
                <a:latin charset="0" panose="020B0604020202020204" pitchFamily="34" typeface="Arial"/>
                <a:cs charset="0" panose="020B0604020202020204" pitchFamily="34" typeface="Arial"/>
              </a:rPr>
              <a:t>Benefits of effective communication on the </a:t>
            </a:r>
            <a:r>
              <a:rPr altLang="en-GB" dirty="0" err="1" lang="en-GB" sz="3200">
                <a:latin charset="0" panose="020B0604020202020204" pitchFamily="34" typeface="Arial"/>
                <a:cs charset="0" panose="020B0604020202020204" pitchFamily="34" typeface="Arial"/>
              </a:rPr>
              <a:t>Carluccio’s</a:t>
            </a:r>
            <a:r>
              <a:rPr altLang="en-GB" dirty="0" lang="en-GB" sz="3200">
                <a:latin charset="0" panose="020B0604020202020204" pitchFamily="34" typeface="Arial"/>
                <a:cs charset="0" panose="020B0604020202020204" pitchFamily="34" typeface="Arial"/>
              </a:rPr>
              <a:t> restaurants business process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455E33-9E91-71BF-5B35-653888C802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9390322"/>
              </p:ext>
            </p:extLst>
          </p:nvPr>
        </p:nvGraphicFramePr>
        <p:xfrm>
          <a:off x="1103312" y="2052918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cs="rId2" r:dm="rId3" r:lo="rId4" r:qs="rId5"/>
          </a:graphicData>
        </a:graphic>
      </p:graphicFrame>
    </p:spTree>
    <p:extLst>
      <p:ext uri="{BB962C8B-B14F-4D97-AF65-F5344CB8AC3E}">
        <p14:creationId xmlns:p14="http://schemas.microsoft.com/office/powerpoint/2010/main" val="632060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33317-AE8F-4E33-A2E9-7F548A3E5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4795482" cy="651989"/>
          </a:xfrm>
        </p:spPr>
        <p:txBody>
          <a:bodyPr numCol="1">
            <a:normAutofit/>
          </a:bodyPr>
          <a:lstStyle/>
          <a:p>
            <a:pPr algn="ctr"/>
            <a:r>
              <a:rPr altLang="en-GB" b="1" dirty="0" err="1" lang="en-GB" sz="3600">
                <a:latin charset="0" panose="020B0604020202020204" pitchFamily="34" typeface="Arial"/>
                <a:cs charset="0" panose="020B0604020202020204" pitchFamily="34" typeface="Arial"/>
              </a:rPr>
              <a:t>Carluccio’s</a:t>
            </a:r>
            <a:r>
              <a:rPr altLang="en-GB" b="1" dirty="0" lang="en-GB" sz="3600">
                <a:latin charset="0" panose="020B0604020202020204" pitchFamily="34" typeface="Arial"/>
                <a:cs charset="0" panose="020B0604020202020204" pitchFamily="34" typeface="Arial"/>
              </a:rPr>
              <a:t> aim</a:t>
            </a:r>
          </a:p>
        </p:txBody>
      </p:sp>
      <p:pic>
        <p:nvPicPr>
          <p:cNvPr descr="An old person holding a glass of wine  Description automatically generated with medium confidence" id="5" name="Picture 4">
            <a:extLst>
              <a:ext uri="{FF2B5EF4-FFF2-40B4-BE49-F238E27FC236}">
                <a16:creationId xmlns:a16="http://schemas.microsoft.com/office/drawing/2014/main" id="{ADBBA151-D296-4317-90B7-F34DBD190A6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486"/>
          <a:stretch/>
        </p:blipFill>
        <p:spPr>
          <a:xfrm>
            <a:off x="6094410" y="609601"/>
            <a:ext cx="5449889" cy="5638797"/>
          </a:xfrm>
          <a:prstGeom prst="rect">
            <a:avLst/>
          </a:prstGeom>
          <a:effectLst>
            <a:outerShdw algn="t" blurRad="50800" dir="5400000" dist="38100" rotWithShape="0">
              <a:prstClr val="black">
                <a:alpha val="43000"/>
              </a:prstClr>
            </a:outerShdw>
          </a:effectLst>
        </p:spPr>
      </p:pic>
      <p:sp>
        <p:nvSpPr>
          <p:cNvPr id="16" name="Rectangle 9">
            <a:extLst>
              <a:ext uri="{FF2B5EF4-FFF2-40B4-BE49-F238E27FC236}">
                <a16:creationId xmlns:a16="http://schemas.microsoft.com/office/drawing/2014/main" id="{DC111578-7105-4228-B481-A1CA45D18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B23F0-3EDC-4DC0-AE66-F55736828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1653586"/>
            <a:ext cx="4797256" cy="4594813"/>
          </a:xfrm>
        </p:spPr>
        <p:txBody>
          <a:bodyPr anchor="t" bIns="45720" lIns="91440" numCol="1" rIns="91440" rtlCol="0" tIns="45720" vert="horz">
            <a:normAutofit/>
          </a:bodyPr>
          <a:lstStyle/>
          <a:p>
            <a:pPr>
              <a:lnSpc>
                <a:spcPct val="90000"/>
              </a:lnSpc>
              <a:buFontTx/>
              <a:buChar char="-"/>
            </a:pPr>
            <a:r>
              <a:rPr altLang="en-GB" dirty="0" lang="en-GB">
                <a:latin typeface="Arial"/>
                <a:cs typeface="Arial"/>
              </a:rPr>
              <a:t>To offer great quality, </a:t>
            </a:r>
            <a:endParaRPr altLang="en-GB" dirty="0" lang="en-GB">
              <a:latin charset="0" panose="020B0604020202020204" pitchFamily="34" typeface="Arial"/>
              <a:cs charset="0" panose="020B0604020202020204" pitchFamily="34" typeface="Arial"/>
            </a:endParaRPr>
          </a:p>
          <a:p>
            <a:pPr>
              <a:lnSpc>
                <a:spcPct val="90000"/>
              </a:lnSpc>
              <a:buFontTx/>
              <a:buChar char="-"/>
            </a:pP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Authentic Italian food at sensible prices,</a:t>
            </a:r>
            <a:endParaRPr altLang="en-GB" lang="en-GB">
              <a:latin charset="0" panose="020B0604020202020204" pitchFamily="34" typeface="Arial"/>
              <a:cs charset="0" panose="020B0604020202020204" pitchFamily="34" typeface="Arial"/>
            </a:endParaRPr>
          </a:p>
          <a:p>
            <a:pPr>
              <a:lnSpc>
                <a:spcPct val="90000"/>
              </a:lnSpc>
              <a:buFontTx/>
              <a:buChar char="-"/>
            </a:pPr>
            <a:r>
              <a:rPr altLang="en-GB" dirty="0" lang="en-GB">
                <a:latin typeface="Arial"/>
                <a:cs typeface="Arial"/>
              </a:rPr>
              <a:t>To offer informal but superior service to the customers;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altLang="en-GB" dirty="0" lang="en-GB">
                <a:latin typeface="Arial"/>
                <a:cs typeface="Arial"/>
              </a:rPr>
              <a:t>Antonio’s moto, MOF,MOF: minimum of fuss and of course maximum of flavour.</a:t>
            </a:r>
          </a:p>
          <a:p>
            <a:pPr algn="ctr" indent="0" marL="0">
              <a:lnSpc>
                <a:spcPct val="90000"/>
              </a:lnSpc>
              <a:buNone/>
            </a:pPr>
            <a:r>
              <a:rPr altLang="en-GB" dirty="0" lang="en-GB">
                <a:latin typeface="Arial"/>
                <a:cs typeface="Arial"/>
              </a:rPr>
              <a:t>Today across the UK and Ireland there are 30 restaurants, the franchise business being located in Middle East.</a:t>
            </a:r>
          </a:p>
        </p:txBody>
      </p:sp>
    </p:spTree>
    <p:extLst>
      <p:ext uri="{BB962C8B-B14F-4D97-AF65-F5344CB8AC3E}">
        <p14:creationId xmlns:p14="http://schemas.microsoft.com/office/powerpoint/2010/main" val="3965959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7">
            <a:extLst>
              <a:ext uri="{FF2B5EF4-FFF2-40B4-BE49-F238E27FC236}">
                <a16:creationId xmlns:a16="http://schemas.microsoft.com/office/drawing/2014/main" id="{0A01F2A2-AEDD-47DC-AFB5-B97CEB9A5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fmla="*/ 3470310 w 3472060" name="connsiteX0"/>
              <a:gd fmla="*/ 0 h 825932" name="connsiteY0"/>
              <a:gd fmla="*/ 3472060 w 3472060" name="connsiteX1"/>
              <a:gd fmla="*/ 12850 h 825932" name="connsiteY1"/>
              <a:gd fmla="*/ 3472060 w 3472060" name="connsiteX2"/>
              <a:gd fmla="*/ 480529 h 825932" name="connsiteY2"/>
              <a:gd fmla="*/ 3363699 w 3472060" name="connsiteX3"/>
              <a:gd fmla="*/ 498471 h 825932" name="connsiteY3"/>
              <a:gd fmla="*/ 42060 w 3472060" name="connsiteX4"/>
              <a:gd fmla="*/ 824486 h 825932" name="connsiteY4"/>
              <a:gd fmla="*/ 0 w 3472060" name="connsiteX5"/>
              <a:gd fmla="*/ 758452 h 825932" name="connsiteY5"/>
              <a:gd fmla="*/ 188014 w 3472060" name="connsiteX6"/>
              <a:gd fmla="*/ 735602 h 825932" name="connsiteY6"/>
              <a:gd fmla="*/ 284087 w 3472060" name="connsiteX7"/>
              <a:gd fmla="*/ 722590 h 825932" name="connsiteY7"/>
              <a:gd fmla="*/ 382288 w 3472060" name="connsiteX8"/>
              <a:gd fmla="*/ 709392 h 825932" name="connsiteY8"/>
              <a:gd fmla="*/ 481858 w 3472060" name="connsiteX9"/>
              <a:gd fmla="*/ 695774 h 825932" name="connsiteY9"/>
              <a:gd fmla="*/ 581897 w 3472060" name="connsiteX10"/>
              <a:gd fmla="*/ 680711 h 825932" name="connsiteY10"/>
              <a:gd fmla="*/ 683670 w 3472060" name="connsiteX11"/>
              <a:gd fmla="*/ 665256 h 825932" name="connsiteY11"/>
              <a:gd fmla="*/ 787206 w 3472060" name="connsiteX12"/>
              <a:gd fmla="*/ 649587 h 825932" name="connsiteY12"/>
              <a:gd fmla="*/ 892019 w 3472060" name="connsiteX13"/>
              <a:gd fmla="*/ 632968 h 825932" name="connsiteY13"/>
              <a:gd fmla="*/ 997620 w 3472060" name="connsiteX14"/>
              <a:gd fmla="*/ 614667 h 825932" name="connsiteY14"/>
              <a:gd fmla="*/ 1104727 w 3472060" name="connsiteX15"/>
              <a:gd fmla="*/ 596741 h 825932" name="connsiteY15"/>
              <a:gd fmla="*/ 1212669 w 3472060" name="connsiteX16"/>
              <a:gd fmla="*/ 577397 h 825932" name="connsiteY16"/>
              <a:gd fmla="*/ 1321506 w 3472060" name="connsiteX17"/>
              <a:gd fmla="*/ 556988 h 825932" name="connsiteY17"/>
              <a:gd fmla="*/ 1430709 w 3472060" name="connsiteX18"/>
              <a:gd fmla="*/ 536607 h 825932" name="connsiteY18"/>
              <a:gd fmla="*/ 1541050 w 3472060" name="connsiteX19"/>
              <a:gd fmla="*/ 514481 h 825932" name="connsiteY19"/>
              <a:gd fmla="*/ 1652805 w 3472060" name="connsiteX20"/>
              <a:gd fmla="*/ 492202 h 825932" name="connsiteY20"/>
              <a:gd fmla="*/ 1763708 w 3472060" name="connsiteX21"/>
              <a:gd fmla="*/ 469161 h 825932" name="connsiteY21"/>
              <a:gd fmla="*/ 1875795 w 3472060" name="connsiteX22"/>
              <a:gd fmla="*/ 444641 h 825932" name="connsiteY22"/>
              <a:gd fmla="*/ 1989128 w 3472060" name="connsiteX23"/>
              <a:gd fmla="*/ 418995 h 825932" name="connsiteY23"/>
              <a:gd fmla="*/ 2102476 w 3472060" name="connsiteX24"/>
              <a:gd fmla="*/ 393438 h 825932" name="connsiteY24"/>
              <a:gd fmla="*/ 2215549 w 3472060" name="connsiteX25"/>
              <a:gd fmla="*/ 366291 h 825932" name="connsiteY25"/>
              <a:gd fmla="*/ 2330490 w 3472060" name="connsiteX26"/>
              <a:gd fmla="*/ 337455 h 825932" name="connsiteY26"/>
              <a:gd fmla="*/ 2443333 w 3472060" name="connsiteX27"/>
              <a:gd fmla="*/ 308983 h 825932" name="connsiteY27"/>
              <a:gd fmla="*/ 2558014 w 3472060" name="connsiteX28"/>
              <a:gd fmla="*/ 278646 h 825932" name="connsiteY28"/>
              <a:gd fmla="*/ 2673621 w 3472060" name="connsiteX29"/>
              <a:gd fmla="*/ 247421 h 825932" name="connsiteY29"/>
              <a:gd fmla="*/ 2787008 w 3472060" name="connsiteX30"/>
              <a:gd fmla="*/ 215853 h 825932" name="connsiteY30"/>
              <a:gd fmla="*/ 2901442 w 3472060" name="connsiteX31"/>
              <a:gd fmla="*/ 182011 h 825932" name="connsiteY31"/>
              <a:gd fmla="*/ 3015722 w 3472060" name="connsiteX32"/>
              <a:gd fmla="*/ 147286 h 825932" name="connsiteY32"/>
              <a:gd fmla="*/ 3130018 w 3472060" name="connsiteX33"/>
              <a:gd fmla="*/ 112649 h 825932" name="connsiteY33"/>
              <a:gd fmla="*/ 3243551 w 3472060" name="connsiteX34"/>
              <a:gd fmla="*/ 75688 h 825932" name="connsiteY34"/>
              <a:gd fmla="*/ 3356992 w 3472060" name="connsiteX35"/>
              <a:gd fmla="*/ 38197 h 825932" name="connsiteY35"/>
              <a:gd fmla="*/ 3470310 w 3472060" name="connsiteX36"/>
              <a:gd fmla="*/ 0 h 825932" name="connsiteY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b="b" l="l" r="r" t="t"/>
            <a:pathLst>
              <a:path h="825932" w="3472060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anchor="ctr" numCol="1" rtlCol="0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524C30-F292-426D-875B-5E1CC2B22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numCol="1">
            <a:normAutofit/>
          </a:bodyPr>
          <a:lstStyle/>
          <a:p>
            <a:pPr>
              <a:lnSpc>
                <a:spcPct val="90000"/>
              </a:lnSpc>
            </a:pPr>
            <a:r>
              <a:rPr altLang="en-GB" lang="en-GB" sz="3300">
                <a:latin charset="0" panose="020B0604020202020204" pitchFamily="34" typeface="Arial"/>
                <a:cs charset="0" panose="020B0604020202020204" pitchFamily="34" typeface="Arial"/>
              </a:rPr>
              <a:t>How should </a:t>
            </a:r>
            <a:r>
              <a:rPr altLang="en-GB" err="1" lang="en-GB" sz="3300">
                <a:latin charset="0" panose="020B0604020202020204" pitchFamily="34" typeface="Arial"/>
                <a:cs charset="0" panose="020B0604020202020204" pitchFamily="34" typeface="Arial"/>
              </a:rPr>
              <a:t>Carluccio’s</a:t>
            </a:r>
            <a:r>
              <a:rPr altLang="en-GB" lang="en-GB" sz="3300">
                <a:latin charset="0" panose="020B0604020202020204" pitchFamily="34" typeface="Arial"/>
                <a:cs charset="0" panose="020B0604020202020204" pitchFamily="34" typeface="Arial"/>
              </a:rPr>
              <a:t> restaurants use the theories relating to models of communication</a:t>
            </a:r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DB5AF5F3-AD0A-4EFA-854A-47C780F26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1E3D6D6C-E192-4135-B1DB-17C71EEBC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b="b" l="l" r="r" t="t"/>
            <a:pathLst>
              <a:path h="8000" w="10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1605A5F9-C42B-4039-8364-68429EC43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 numCol="1">
            <a:normAutofit/>
          </a:bodyPr>
          <a:lstStyle/>
          <a:p>
            <a:pPr indent="0" marL="0">
              <a:buNone/>
            </a:pPr>
            <a:r>
              <a:rPr altLang="en-GB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These restaurant should use the Wilbur Schramm’s Model (1971), in this  model the essential elements of the communication are the feedback and noise.</a:t>
            </a:r>
          </a:p>
          <a:p>
            <a:pPr indent="0" marL="0">
              <a:buNone/>
            </a:pPr>
            <a:r>
              <a:rPr altLang="en-GB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In this industry the customers </a:t>
            </a:r>
            <a:r>
              <a:rPr altLang="en-GB" b="1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feedback </a:t>
            </a:r>
            <a:r>
              <a:rPr altLang="en-GB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it is very important, this is the way that the restaurant can gain or louse customers.</a:t>
            </a:r>
          </a:p>
          <a:p>
            <a:pPr indent="0" marL="0">
              <a:buNone/>
            </a:pPr>
            <a:r>
              <a:rPr altLang="en-GB" b="1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The noise </a:t>
            </a:r>
            <a:r>
              <a:rPr altLang="en-GB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can be caused by a dissatisfied customer which can induce the feeling of displeasure to other customers.</a:t>
            </a:r>
          </a:p>
        </p:txBody>
      </p:sp>
      <p:pic>
        <p:nvPicPr>
          <p:cNvPr descr="Communications" id="20" name="Graphic 6">
            <a:extLst>
              <a:ext uri="{FF2B5EF4-FFF2-40B4-BE49-F238E27FC236}">
                <a16:creationId xmlns:a16="http://schemas.microsoft.com/office/drawing/2014/main" id="{39FF8FA7-42F8-08F0-5FDB-2DDD58ADFA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86720" y="2548281"/>
            <a:ext cx="3662018" cy="366201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969738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een dialogue boxes" id="5" name="Picture 4">
            <a:extLst>
              <a:ext uri="{FF2B5EF4-FFF2-40B4-BE49-F238E27FC236}">
                <a16:creationId xmlns:a16="http://schemas.microsoft.com/office/drawing/2014/main" id="{E298436C-5FB5-A73E-61E2-C7D25FAB36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" l="18955" r="24785"/>
          <a:stretch/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669E7-332C-4AB9-AB7F-DD466A8CC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3587" y="1018310"/>
            <a:ext cx="5418213" cy="5306290"/>
          </a:xfrm>
        </p:spPr>
        <p:txBody>
          <a:bodyPr numCol="1">
            <a:normAutofit/>
          </a:bodyPr>
          <a:lstStyle/>
          <a:p>
            <a:pPr indent="0" marL="0">
              <a:lnSpc>
                <a:spcPct val="90000"/>
              </a:lnSpc>
              <a:buNone/>
            </a:pP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Types of feedback:</a:t>
            </a:r>
          </a:p>
          <a:p>
            <a:pPr indent="0" marL="0">
              <a:lnSpc>
                <a:spcPct val="90000"/>
              </a:lnSpc>
              <a:buNone/>
            </a:pPr>
            <a:r>
              <a:rPr altLang="en-GB" b="1" dirty="0" lang="en-GB">
                <a:latin charset="0" panose="020B0604020202020204" pitchFamily="34" typeface="Arial"/>
                <a:cs charset="0" panose="020B0604020202020204" pitchFamily="34" typeface="Arial"/>
              </a:rPr>
              <a:t>-face-to-face 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interpersonal communication feedback,(verbal)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altLang="en-GB" b="1" dirty="0" lang="en-GB">
                <a:latin charset="0" panose="020B0604020202020204" pitchFamily="34" typeface="Arial"/>
                <a:cs charset="0" panose="020B0604020202020204" pitchFamily="34" typeface="Arial"/>
              </a:rPr>
              <a:t>Written feedback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, digital feedback forms,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altLang="en-GB" b="1" dirty="0" lang="en-GB">
                <a:latin charset="0" panose="020B0604020202020204" pitchFamily="34" typeface="Arial"/>
                <a:cs charset="0" panose="020B0604020202020204" pitchFamily="34" typeface="Arial"/>
              </a:rPr>
              <a:t>Social media,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altLang="en-GB" b="1" dirty="0" lang="en-GB">
                <a:latin charset="0" panose="020B0604020202020204" pitchFamily="34" typeface="Arial"/>
                <a:cs charset="0" panose="020B0604020202020204" pitchFamily="34" typeface="Arial"/>
              </a:rPr>
              <a:t>Online survey, 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they can implement this because they will simply identify the feedback of the services, staff, favourite dishes of the customers.</a:t>
            </a:r>
          </a:p>
        </p:txBody>
      </p:sp>
    </p:spTree>
    <p:extLst>
      <p:ext uri="{BB962C8B-B14F-4D97-AF65-F5344CB8AC3E}">
        <p14:creationId xmlns:p14="http://schemas.microsoft.com/office/powerpoint/2010/main" val="1215413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>
            <a:extLst>
              <a:ext uri="{FF2B5EF4-FFF2-40B4-BE49-F238E27FC236}">
                <a16:creationId xmlns:a16="http://schemas.microsoft.com/office/drawing/2014/main" id="{0A01F2A2-AEDD-47DC-AFB5-B97CEB9A5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fmla="*/ 3470310 w 3472060" name="connsiteX0"/>
              <a:gd fmla="*/ 0 h 825932" name="connsiteY0"/>
              <a:gd fmla="*/ 3472060 w 3472060" name="connsiteX1"/>
              <a:gd fmla="*/ 12850 h 825932" name="connsiteY1"/>
              <a:gd fmla="*/ 3472060 w 3472060" name="connsiteX2"/>
              <a:gd fmla="*/ 480529 h 825932" name="connsiteY2"/>
              <a:gd fmla="*/ 3363699 w 3472060" name="connsiteX3"/>
              <a:gd fmla="*/ 498471 h 825932" name="connsiteY3"/>
              <a:gd fmla="*/ 42060 w 3472060" name="connsiteX4"/>
              <a:gd fmla="*/ 824486 h 825932" name="connsiteY4"/>
              <a:gd fmla="*/ 0 w 3472060" name="connsiteX5"/>
              <a:gd fmla="*/ 758452 h 825932" name="connsiteY5"/>
              <a:gd fmla="*/ 188014 w 3472060" name="connsiteX6"/>
              <a:gd fmla="*/ 735602 h 825932" name="connsiteY6"/>
              <a:gd fmla="*/ 284087 w 3472060" name="connsiteX7"/>
              <a:gd fmla="*/ 722590 h 825932" name="connsiteY7"/>
              <a:gd fmla="*/ 382288 w 3472060" name="connsiteX8"/>
              <a:gd fmla="*/ 709392 h 825932" name="connsiteY8"/>
              <a:gd fmla="*/ 481858 w 3472060" name="connsiteX9"/>
              <a:gd fmla="*/ 695774 h 825932" name="connsiteY9"/>
              <a:gd fmla="*/ 581897 w 3472060" name="connsiteX10"/>
              <a:gd fmla="*/ 680711 h 825932" name="connsiteY10"/>
              <a:gd fmla="*/ 683670 w 3472060" name="connsiteX11"/>
              <a:gd fmla="*/ 665256 h 825932" name="connsiteY11"/>
              <a:gd fmla="*/ 787206 w 3472060" name="connsiteX12"/>
              <a:gd fmla="*/ 649587 h 825932" name="connsiteY12"/>
              <a:gd fmla="*/ 892019 w 3472060" name="connsiteX13"/>
              <a:gd fmla="*/ 632968 h 825932" name="connsiteY13"/>
              <a:gd fmla="*/ 997620 w 3472060" name="connsiteX14"/>
              <a:gd fmla="*/ 614667 h 825932" name="connsiteY14"/>
              <a:gd fmla="*/ 1104727 w 3472060" name="connsiteX15"/>
              <a:gd fmla="*/ 596741 h 825932" name="connsiteY15"/>
              <a:gd fmla="*/ 1212669 w 3472060" name="connsiteX16"/>
              <a:gd fmla="*/ 577397 h 825932" name="connsiteY16"/>
              <a:gd fmla="*/ 1321506 w 3472060" name="connsiteX17"/>
              <a:gd fmla="*/ 556988 h 825932" name="connsiteY17"/>
              <a:gd fmla="*/ 1430709 w 3472060" name="connsiteX18"/>
              <a:gd fmla="*/ 536607 h 825932" name="connsiteY18"/>
              <a:gd fmla="*/ 1541050 w 3472060" name="connsiteX19"/>
              <a:gd fmla="*/ 514481 h 825932" name="connsiteY19"/>
              <a:gd fmla="*/ 1652805 w 3472060" name="connsiteX20"/>
              <a:gd fmla="*/ 492202 h 825932" name="connsiteY20"/>
              <a:gd fmla="*/ 1763708 w 3472060" name="connsiteX21"/>
              <a:gd fmla="*/ 469161 h 825932" name="connsiteY21"/>
              <a:gd fmla="*/ 1875795 w 3472060" name="connsiteX22"/>
              <a:gd fmla="*/ 444641 h 825932" name="connsiteY22"/>
              <a:gd fmla="*/ 1989128 w 3472060" name="connsiteX23"/>
              <a:gd fmla="*/ 418995 h 825932" name="connsiteY23"/>
              <a:gd fmla="*/ 2102476 w 3472060" name="connsiteX24"/>
              <a:gd fmla="*/ 393438 h 825932" name="connsiteY24"/>
              <a:gd fmla="*/ 2215549 w 3472060" name="connsiteX25"/>
              <a:gd fmla="*/ 366291 h 825932" name="connsiteY25"/>
              <a:gd fmla="*/ 2330490 w 3472060" name="connsiteX26"/>
              <a:gd fmla="*/ 337455 h 825932" name="connsiteY26"/>
              <a:gd fmla="*/ 2443333 w 3472060" name="connsiteX27"/>
              <a:gd fmla="*/ 308983 h 825932" name="connsiteY27"/>
              <a:gd fmla="*/ 2558014 w 3472060" name="connsiteX28"/>
              <a:gd fmla="*/ 278646 h 825932" name="connsiteY28"/>
              <a:gd fmla="*/ 2673621 w 3472060" name="connsiteX29"/>
              <a:gd fmla="*/ 247421 h 825932" name="connsiteY29"/>
              <a:gd fmla="*/ 2787008 w 3472060" name="connsiteX30"/>
              <a:gd fmla="*/ 215853 h 825932" name="connsiteY30"/>
              <a:gd fmla="*/ 2901442 w 3472060" name="connsiteX31"/>
              <a:gd fmla="*/ 182011 h 825932" name="connsiteY31"/>
              <a:gd fmla="*/ 3015722 w 3472060" name="connsiteX32"/>
              <a:gd fmla="*/ 147286 h 825932" name="connsiteY32"/>
              <a:gd fmla="*/ 3130018 w 3472060" name="connsiteX33"/>
              <a:gd fmla="*/ 112649 h 825932" name="connsiteY33"/>
              <a:gd fmla="*/ 3243551 w 3472060" name="connsiteX34"/>
              <a:gd fmla="*/ 75688 h 825932" name="connsiteY34"/>
              <a:gd fmla="*/ 3356992 w 3472060" name="connsiteX35"/>
              <a:gd fmla="*/ 38197 h 825932" name="connsiteY35"/>
              <a:gd fmla="*/ 3470310 w 3472060" name="connsiteX36"/>
              <a:gd fmla="*/ 0 h 825932" name="connsiteY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b="b" l="l" r="r" t="t"/>
            <a:pathLst>
              <a:path h="825932" w="3472060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anchor="ctr" numCol="1" rtlCol="0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C25A2D-908B-4FCB-9E0E-7979039DE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numCol="1">
            <a:normAutofit/>
          </a:bodyPr>
          <a:lstStyle/>
          <a:p>
            <a:pPr>
              <a:lnSpc>
                <a:spcPct val="90000"/>
              </a:lnSpc>
            </a:pPr>
            <a:r>
              <a:rPr altLang="en-GB" lang="en-GB" sz="2900">
                <a:latin charset="0" panose="020B0604020202020204" pitchFamily="34" typeface="Arial"/>
                <a:cs charset="0" panose="020B0604020202020204" pitchFamily="34" typeface="Arial"/>
              </a:rPr>
              <a:t>Barriers that can prevent effective communication between </a:t>
            </a:r>
            <a:r>
              <a:rPr altLang="en-GB" err="1" lang="en-GB" sz="2900">
                <a:latin charset="0" panose="020B0604020202020204" pitchFamily="34" typeface="Arial"/>
                <a:cs charset="0" panose="020B0604020202020204" pitchFamily="34" typeface="Arial"/>
              </a:rPr>
              <a:t>Carluccio’s</a:t>
            </a:r>
            <a:r>
              <a:rPr altLang="en-GB" lang="en-GB" sz="2900">
                <a:latin charset="0" panose="020B0604020202020204" pitchFamily="34" typeface="Arial"/>
                <a:cs charset="0" panose="020B0604020202020204" pitchFamily="34" typeface="Arial"/>
              </a:rPr>
              <a:t> restaurants and the stakeholders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5AF5F3-AD0A-4EFA-854A-47C780F26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1E3D6D6C-E192-4135-B1DB-17C71EEBC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b="b" l="l" r="r" t="t"/>
            <a:pathLst>
              <a:path h="8000" w="10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30414FFC-FA21-474F-BEC0-9563F7E6E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 numCol="1">
            <a:normAutofit/>
          </a:bodyPr>
          <a:lstStyle/>
          <a:p>
            <a:pPr indent="0" marL="0">
              <a:buNone/>
            </a:pPr>
            <a:r>
              <a:rPr altLang="en-GB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- </a:t>
            </a:r>
            <a:r>
              <a:rPr altLang="en-GB" b="1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lack of feedback </a:t>
            </a:r>
            <a:r>
              <a:rPr altLang="en-GB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( the problems will not be identified and solved);</a:t>
            </a:r>
          </a:p>
          <a:p>
            <a:pPr>
              <a:buFontTx/>
              <a:buChar char="-"/>
            </a:pPr>
            <a:r>
              <a:rPr altLang="en-GB" b="1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low self </a:t>
            </a:r>
            <a:r>
              <a:rPr altLang="en-GB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– esteem ( the employees need to feel that their work it is valued);</a:t>
            </a:r>
          </a:p>
          <a:p>
            <a:pPr>
              <a:buFontTx/>
              <a:buChar char="-"/>
            </a:pPr>
            <a:r>
              <a:rPr altLang="en-GB" b="1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Language</a:t>
            </a:r>
            <a:r>
              <a:rPr altLang="en-GB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 barriers and cultural differences (use code words and abbreviations, use an interpret);</a:t>
            </a:r>
          </a:p>
          <a:p>
            <a:pPr>
              <a:buFontTx/>
              <a:buChar char="-"/>
            </a:pPr>
            <a:r>
              <a:rPr altLang="en-GB" b="1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Not enough listening </a:t>
            </a:r>
            <a:r>
              <a:rPr altLang="en-GB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( practice active listening, listen as much if not more than you speak).</a:t>
            </a:r>
          </a:p>
          <a:p>
            <a:pPr>
              <a:buFontTx/>
              <a:buChar char="-"/>
            </a:pPr>
            <a:endParaRPr altLang="en-GB" dirty="0" lang="en-GB">
              <a:solidFill>
                <a:schemeClr val="bg1"/>
              </a:solidFill>
              <a:latin charset="0" panose="020B0604020202020204" pitchFamily="34" typeface="Arial"/>
              <a:cs charset="0" panose="020B0604020202020204" pitchFamily="34" typeface="Arial"/>
            </a:endParaRPr>
          </a:p>
          <a:p>
            <a:pPr indent="0" marL="0">
              <a:buNone/>
            </a:pPr>
            <a:endParaRPr altLang="en-GB" dirty="0" lang="en-GB">
              <a:solidFill>
                <a:schemeClr val="bg1"/>
              </a:solidFill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  <p:pic>
        <p:nvPicPr>
          <p:cNvPr descr="Business Growth" id="7" name="Graphic 6">
            <a:extLst>
              <a:ext uri="{FF2B5EF4-FFF2-40B4-BE49-F238E27FC236}">
                <a16:creationId xmlns:a16="http://schemas.microsoft.com/office/drawing/2014/main" id="{A970453F-006B-2BFD-E3C8-6093B8E7F4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86720" y="2548281"/>
            <a:ext cx="3662018" cy="366201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184933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D0975-CC08-4522-B959-A790D201DB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276329"/>
          </a:xfrm>
        </p:spPr>
        <p:txBody>
          <a:bodyPr numCol="1"/>
          <a:lstStyle/>
          <a:p>
            <a:pPr algn="ctr"/>
            <a:r>
              <a:rPr altLang="en-GB" dirty="0" lang="en-GB" sz="3200">
                <a:latin charset="0" panose="020B0604020202020204" pitchFamily="34" typeface="Arial"/>
                <a:cs charset="0" panose="020B0604020202020204" pitchFamily="34" typeface="Arial"/>
              </a:rPr>
              <a:t>Channels of communication used by </a:t>
            </a:r>
            <a:r>
              <a:rPr altLang="en-GB" dirty="0" err="1" lang="en-GB" sz="3200">
                <a:latin charset="0" panose="020B0604020202020204" pitchFamily="34" typeface="Arial"/>
                <a:cs charset="0" panose="020B0604020202020204" pitchFamily="34" typeface="Arial"/>
              </a:rPr>
              <a:t>Carluccio’s</a:t>
            </a:r>
            <a:r>
              <a:rPr altLang="en-GB" dirty="0" lang="en-GB" sz="3200">
                <a:latin charset="0" panose="020B0604020202020204" pitchFamily="34" typeface="Arial"/>
                <a:cs charset="0" panose="020B0604020202020204" pitchFamily="34" typeface="Arial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4799B-5381-4B4F-A2B8-E3293D6E8C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355273"/>
            <a:ext cx="8946541" cy="3893126"/>
          </a:xfrm>
        </p:spPr>
        <p:txBody>
          <a:bodyPr numCol="1"/>
          <a:lstStyle/>
          <a:p>
            <a:pPr>
              <a:buFontTx/>
              <a:buChar char="-"/>
            </a:pPr>
            <a:r>
              <a:rPr altLang="en-GB" b="1" dirty="0" lang="en-GB"/>
              <a:t>ELECTRONIC</a:t>
            </a:r>
            <a:r>
              <a:rPr altLang="en-GB" dirty="0" lang="en-GB"/>
              <a:t>, online bookings, online reviews, communication apps ( restaurant POS), digital advertising, Social media;</a:t>
            </a:r>
          </a:p>
          <a:p>
            <a:pPr>
              <a:buFontTx/>
              <a:buChar char="-"/>
            </a:pPr>
            <a:r>
              <a:rPr altLang="en-GB" b="1" dirty="0" lang="en-GB"/>
              <a:t>WRITTEN</a:t>
            </a:r>
            <a:r>
              <a:rPr altLang="en-GB" dirty="0" lang="en-GB"/>
              <a:t>, e-mail (with the suppliers, the customers, the other restaurant); </a:t>
            </a:r>
          </a:p>
          <a:p>
            <a:pPr>
              <a:buFontTx/>
              <a:buChar char="-"/>
            </a:pPr>
            <a:r>
              <a:rPr altLang="en-GB" b="1" dirty="0" lang="en-GB"/>
              <a:t>FACE TO FACE</a:t>
            </a:r>
            <a:r>
              <a:rPr altLang="en-GB" dirty="0" lang="en-GB"/>
              <a:t>, direct feedback, </a:t>
            </a:r>
          </a:p>
          <a:p>
            <a:pPr>
              <a:buFontTx/>
              <a:buChar char="-"/>
            </a:pPr>
            <a:r>
              <a:rPr altLang="en-GB" b="1" dirty="0" lang="en-GB"/>
              <a:t>MOBILE, </a:t>
            </a:r>
            <a:r>
              <a:rPr altLang="en-GB" dirty="0" lang="en-GB"/>
              <a:t>telephonic booking, complain;</a:t>
            </a:r>
          </a:p>
          <a:p>
            <a:pPr>
              <a:buFontTx/>
              <a:buChar char="-"/>
            </a:pPr>
            <a:endParaRPr altLang="en-GB" dirty="0" lang="en-GB"/>
          </a:p>
        </p:txBody>
      </p:sp>
    </p:spTree>
    <p:extLst>
      <p:ext uri="{BB962C8B-B14F-4D97-AF65-F5344CB8AC3E}">
        <p14:creationId xmlns:p14="http://schemas.microsoft.com/office/powerpoint/2010/main" val="1194927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4B9A1-E7B7-4416-869B-A08898CEF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 numCol="1">
            <a:normAutofit/>
          </a:bodyPr>
          <a:lstStyle/>
          <a:p>
            <a:pPr>
              <a:lnSpc>
                <a:spcPct val="90000"/>
              </a:lnSpc>
            </a:pPr>
            <a:r>
              <a:rPr altLang="en-GB" lang="en-GB" sz="2900">
                <a:latin charset="0" panose="020B0604020202020204" pitchFamily="34" typeface="Arial"/>
                <a:cs charset="0" panose="020B0604020202020204" pitchFamily="34" typeface="Arial"/>
              </a:rPr>
              <a:t>Channels that can be used to improve communication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59C58B-F661-4D8C-FF21-DE99FBD8B8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16" r="29975"/>
          <a:stretch/>
        </p:blipFill>
        <p:spPr>
          <a:xfrm>
            <a:off x="5701480" y="0"/>
            <a:ext cx="756013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86EAD8C-E6F5-45BA-86CF-3EED09D84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16B4A-2C70-4DCB-A135-A8476BCCB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2438400"/>
            <a:ext cx="3330328" cy="3809999"/>
          </a:xfrm>
        </p:spPr>
        <p:txBody>
          <a:bodyPr numCol="1">
            <a:normAutofit/>
          </a:bodyPr>
          <a:lstStyle/>
          <a:p>
            <a:pPr>
              <a:buFontTx/>
              <a:buChar char="-"/>
            </a:pP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Face to face channel</a:t>
            </a:r>
            <a:r>
              <a:rPr altLang="en-GB" b="1" dirty="0" lang="en-GB">
                <a:latin charset="0" panose="020B0604020202020204" pitchFamily="34" typeface="Arial"/>
                <a:cs charset="0" panose="020B0604020202020204" pitchFamily="34" typeface="Arial"/>
              </a:rPr>
              <a:t>, Staff meeting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- they are very important for a good communication;</a:t>
            </a:r>
          </a:p>
          <a:p>
            <a:pPr>
              <a:buFontTx/>
              <a:buChar char="-"/>
            </a:pP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Electronical,</a:t>
            </a:r>
            <a:r>
              <a:rPr altLang="en-GB" b="1" dirty="0" lang="en-GB">
                <a:latin charset="0" panose="020B0604020202020204" pitchFamily="34" typeface="Arial"/>
                <a:cs charset="0" panose="020B0604020202020204" pitchFamily="34" typeface="Arial"/>
              </a:rPr>
              <a:t> emails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, they need to answer to each feedback, and to improve the quality of the restaurant.</a:t>
            </a:r>
          </a:p>
          <a:p>
            <a:pPr indent="0" marL="0">
              <a:buNone/>
            </a:pPr>
            <a:endParaRPr altLang="en-GB" dirty="0" lang="en-GB">
              <a:latin charset="0" panose="020B0604020202020204" pitchFamily="34" typeface="Arial"/>
              <a:cs charset="0" panose="020B0604020202020204" pitchFamily="34" typeface="Arial"/>
            </a:endParaRPr>
          </a:p>
          <a:p>
            <a:pPr indent="0" marL="0">
              <a:buNone/>
            </a:pPr>
            <a:endParaRPr altLang="en-GB" dirty="0" lang="en-GB"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020204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>
            <a:extLst>
              <a:ext uri="{FF2B5EF4-FFF2-40B4-BE49-F238E27FC236}">
                <a16:creationId xmlns:a16="http://schemas.microsoft.com/office/drawing/2014/main" id="{0A01F2A2-AEDD-47DC-AFB5-B97CEB9A5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fmla="*/ 3470310 w 3472060" name="connsiteX0"/>
              <a:gd fmla="*/ 0 h 825932" name="connsiteY0"/>
              <a:gd fmla="*/ 3472060 w 3472060" name="connsiteX1"/>
              <a:gd fmla="*/ 12850 h 825932" name="connsiteY1"/>
              <a:gd fmla="*/ 3472060 w 3472060" name="connsiteX2"/>
              <a:gd fmla="*/ 480529 h 825932" name="connsiteY2"/>
              <a:gd fmla="*/ 3363699 w 3472060" name="connsiteX3"/>
              <a:gd fmla="*/ 498471 h 825932" name="connsiteY3"/>
              <a:gd fmla="*/ 42060 w 3472060" name="connsiteX4"/>
              <a:gd fmla="*/ 824486 h 825932" name="connsiteY4"/>
              <a:gd fmla="*/ 0 w 3472060" name="connsiteX5"/>
              <a:gd fmla="*/ 758452 h 825932" name="connsiteY5"/>
              <a:gd fmla="*/ 188014 w 3472060" name="connsiteX6"/>
              <a:gd fmla="*/ 735602 h 825932" name="connsiteY6"/>
              <a:gd fmla="*/ 284087 w 3472060" name="connsiteX7"/>
              <a:gd fmla="*/ 722590 h 825932" name="connsiteY7"/>
              <a:gd fmla="*/ 382288 w 3472060" name="connsiteX8"/>
              <a:gd fmla="*/ 709392 h 825932" name="connsiteY8"/>
              <a:gd fmla="*/ 481858 w 3472060" name="connsiteX9"/>
              <a:gd fmla="*/ 695774 h 825932" name="connsiteY9"/>
              <a:gd fmla="*/ 581897 w 3472060" name="connsiteX10"/>
              <a:gd fmla="*/ 680711 h 825932" name="connsiteY10"/>
              <a:gd fmla="*/ 683670 w 3472060" name="connsiteX11"/>
              <a:gd fmla="*/ 665256 h 825932" name="connsiteY11"/>
              <a:gd fmla="*/ 787206 w 3472060" name="connsiteX12"/>
              <a:gd fmla="*/ 649587 h 825932" name="connsiteY12"/>
              <a:gd fmla="*/ 892019 w 3472060" name="connsiteX13"/>
              <a:gd fmla="*/ 632968 h 825932" name="connsiteY13"/>
              <a:gd fmla="*/ 997620 w 3472060" name="connsiteX14"/>
              <a:gd fmla="*/ 614667 h 825932" name="connsiteY14"/>
              <a:gd fmla="*/ 1104727 w 3472060" name="connsiteX15"/>
              <a:gd fmla="*/ 596741 h 825932" name="connsiteY15"/>
              <a:gd fmla="*/ 1212669 w 3472060" name="connsiteX16"/>
              <a:gd fmla="*/ 577397 h 825932" name="connsiteY16"/>
              <a:gd fmla="*/ 1321506 w 3472060" name="connsiteX17"/>
              <a:gd fmla="*/ 556988 h 825932" name="connsiteY17"/>
              <a:gd fmla="*/ 1430709 w 3472060" name="connsiteX18"/>
              <a:gd fmla="*/ 536607 h 825932" name="connsiteY18"/>
              <a:gd fmla="*/ 1541050 w 3472060" name="connsiteX19"/>
              <a:gd fmla="*/ 514481 h 825932" name="connsiteY19"/>
              <a:gd fmla="*/ 1652805 w 3472060" name="connsiteX20"/>
              <a:gd fmla="*/ 492202 h 825932" name="connsiteY20"/>
              <a:gd fmla="*/ 1763708 w 3472060" name="connsiteX21"/>
              <a:gd fmla="*/ 469161 h 825932" name="connsiteY21"/>
              <a:gd fmla="*/ 1875795 w 3472060" name="connsiteX22"/>
              <a:gd fmla="*/ 444641 h 825932" name="connsiteY22"/>
              <a:gd fmla="*/ 1989128 w 3472060" name="connsiteX23"/>
              <a:gd fmla="*/ 418995 h 825932" name="connsiteY23"/>
              <a:gd fmla="*/ 2102476 w 3472060" name="connsiteX24"/>
              <a:gd fmla="*/ 393438 h 825932" name="connsiteY24"/>
              <a:gd fmla="*/ 2215549 w 3472060" name="connsiteX25"/>
              <a:gd fmla="*/ 366291 h 825932" name="connsiteY25"/>
              <a:gd fmla="*/ 2330490 w 3472060" name="connsiteX26"/>
              <a:gd fmla="*/ 337455 h 825932" name="connsiteY26"/>
              <a:gd fmla="*/ 2443333 w 3472060" name="connsiteX27"/>
              <a:gd fmla="*/ 308983 h 825932" name="connsiteY27"/>
              <a:gd fmla="*/ 2558014 w 3472060" name="connsiteX28"/>
              <a:gd fmla="*/ 278646 h 825932" name="connsiteY28"/>
              <a:gd fmla="*/ 2673621 w 3472060" name="connsiteX29"/>
              <a:gd fmla="*/ 247421 h 825932" name="connsiteY29"/>
              <a:gd fmla="*/ 2787008 w 3472060" name="connsiteX30"/>
              <a:gd fmla="*/ 215853 h 825932" name="connsiteY30"/>
              <a:gd fmla="*/ 2901442 w 3472060" name="connsiteX31"/>
              <a:gd fmla="*/ 182011 h 825932" name="connsiteY31"/>
              <a:gd fmla="*/ 3015722 w 3472060" name="connsiteX32"/>
              <a:gd fmla="*/ 147286 h 825932" name="connsiteY32"/>
              <a:gd fmla="*/ 3130018 w 3472060" name="connsiteX33"/>
              <a:gd fmla="*/ 112649 h 825932" name="connsiteY33"/>
              <a:gd fmla="*/ 3243551 w 3472060" name="connsiteX34"/>
              <a:gd fmla="*/ 75688 h 825932" name="connsiteY34"/>
              <a:gd fmla="*/ 3356992 w 3472060" name="connsiteX35"/>
              <a:gd fmla="*/ 38197 h 825932" name="connsiteY35"/>
              <a:gd fmla="*/ 3470310 w 3472060" name="connsiteX36"/>
              <a:gd fmla="*/ 0 h 825932" name="connsiteY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b="b" l="l" r="r" t="t"/>
            <a:pathLst>
              <a:path h="825932" w="3472060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anchor="ctr" numCol="1" rtlCol="0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83446-DB15-4F17-ADFD-B58417502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numCol="1">
            <a:normAutofit/>
          </a:bodyPr>
          <a:lstStyle/>
          <a:p>
            <a:r>
              <a:rPr altLang="en-GB" lang="en-GB">
                <a:latin charset="0" panose="020B0604020202020204" pitchFamily="34" typeface="Arial"/>
                <a:cs charset="0" panose="020B0604020202020204" pitchFamily="34" typeface="Arial"/>
              </a:rPr>
              <a:t>CONCLUSION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5AF5F3-AD0A-4EFA-854A-47C780F26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1E3D6D6C-E192-4135-B1DB-17C71EEBC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b="b" l="l" r="r" t="t"/>
            <a:pathLst>
              <a:path h="8000" w="10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C6219-35E6-43E5-B5F3-2264A8BA5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 numCol="1">
            <a:normAutofit/>
          </a:bodyPr>
          <a:lstStyle/>
          <a:p>
            <a:pPr indent="457200" marL="0">
              <a:spcBef>
                <a:spcPts val="0"/>
              </a:spcBef>
              <a:spcAft>
                <a:spcPts val="600"/>
              </a:spcAft>
              <a:buNone/>
            </a:pPr>
            <a:r>
              <a:rPr altLang="en-GB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Communication it is very important, being able to communicate is the most important skill of all life. </a:t>
            </a:r>
          </a:p>
          <a:p>
            <a:pPr indent="457200" marL="0">
              <a:spcBef>
                <a:spcPts val="0"/>
              </a:spcBef>
              <a:spcAft>
                <a:spcPts val="600"/>
              </a:spcAft>
              <a:buNone/>
            </a:pPr>
            <a:r>
              <a:rPr altLang="en-GB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Communication can help all aspects of life, from professional to social life.</a:t>
            </a:r>
          </a:p>
          <a:p>
            <a:pPr indent="457200" marL="0">
              <a:spcBef>
                <a:spcPts val="0"/>
              </a:spcBef>
              <a:spcAft>
                <a:spcPts val="600"/>
              </a:spcAft>
              <a:buNone/>
            </a:pPr>
            <a:r>
              <a:rPr altLang="en-GB" dirty="0" lang="en-GB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As a conclusion, many problems in a restaurant come from poor communication, and it can be avoid just by implementing procedures that can help you avoid problems with scheduling, order placement, inventory control, bookings.</a:t>
            </a:r>
          </a:p>
        </p:txBody>
      </p:sp>
      <p:pic>
        <p:nvPicPr>
          <p:cNvPr descr="Chat" id="7" name="Graphic 6">
            <a:extLst>
              <a:ext uri="{FF2B5EF4-FFF2-40B4-BE49-F238E27FC236}">
                <a16:creationId xmlns:a16="http://schemas.microsoft.com/office/drawing/2014/main" id="{638F1E0D-FD10-D97B-9A24-2AC0CAA0CE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86720" y="2548281"/>
            <a:ext cx="3662018" cy="366201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9215465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AB944-DC20-4CF1-BD58-29BC115AC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 sz="3200">
                <a:latin charset="0" panose="020B0604020202020204" pitchFamily="34" typeface="Arial"/>
                <a:cs charset="0" panose="020B0604020202020204" pitchFamily="34"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97467-342B-4EA0-AB7E-8AF342DB5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46662"/>
            <a:ext cx="8946541" cy="4901737"/>
          </a:xfrm>
        </p:spPr>
        <p:txBody>
          <a:bodyPr numCol="1">
            <a:normAutofit/>
          </a:bodyPr>
          <a:lstStyle/>
          <a:p>
            <a:pPr indent="0" marL="0">
              <a:buNone/>
            </a:pP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Channels of effective communication, available at: 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  <a:hlinkClick r:id="rId2"/>
              </a:rPr>
              <a:t>https://courses.lumenlearning.com/wm-principlesofmanagement/chapter/channels-of-business-communication/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, accessed on 22.03.22 </a:t>
            </a:r>
          </a:p>
          <a:p>
            <a:pPr indent="0" marL="0">
              <a:buNone/>
            </a:pPr>
            <a:r>
              <a:rPr altLang="en-GB" dirty="0" err="1" lang="en-GB">
                <a:latin charset="0" panose="020B0604020202020204" pitchFamily="34" typeface="Arial"/>
                <a:cs charset="0" panose="020B0604020202020204" pitchFamily="34" typeface="Arial"/>
              </a:rPr>
              <a:t>Carluccio’s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 restaurant platform, available at: </a:t>
            </a:r>
            <a:r>
              <a:rPr altLang="en-GB" dirty="0" lang="en-GB">
                <a:solidFill>
                  <a:srgbClr val="C4E46E"/>
                </a:solidFill>
                <a:latin charset="0" panose="020B0604020202020204" pitchFamily="34" typeface="Arial"/>
                <a:cs charset="0" panose="020B0604020202020204" pitchFamily="34"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https://www.carluccios.com/about-us/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, accessed on 17.03.22</a:t>
            </a:r>
          </a:p>
          <a:p>
            <a:pPr indent="0" marL="0">
              <a:buNone/>
            </a:pP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The importance of effective communication in business, 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  <a:hlinkClick r:id="rId4"/>
              </a:rPr>
              <a:t>https://www.itslimited.com/blog/news/the-importance-of-effective-communication-in-business/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, accessed on 17.03.22</a:t>
            </a:r>
          </a:p>
          <a:p>
            <a:pPr indent="0" marL="0">
              <a:buNone/>
            </a:pP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8 Barriers of effective communication, 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  <a:hlinkClick r:id="rId5"/>
              </a:rPr>
              <a:t>http://www.restaurantexperts.com/8-Barriers-To-Effective-Communication-v-103.html</a:t>
            </a: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, accessed on 21.03.22,</a:t>
            </a:r>
          </a:p>
          <a:p>
            <a:pPr indent="0" marL="0">
              <a:buNone/>
            </a:pPr>
            <a:r>
              <a:rPr altLang="en-GB" dirty="0" lang="en-GB">
                <a:latin charset="0" panose="020B0604020202020204" pitchFamily="34" typeface="Arial"/>
                <a:cs charset="0" panose="020B0604020202020204" pitchFamily="34" typeface="Arial"/>
              </a:rPr>
              <a:t>Rayudu, C., 2009, Communication, Global Media, Mumbai</a:t>
            </a:r>
          </a:p>
          <a:p>
            <a:pPr indent="0" marL="0">
              <a:buNone/>
            </a:pPr>
            <a:endParaRPr altLang="en-GB" dirty="0" lang="en-GB">
              <a:latin charset="0" panose="020B0604020202020204" pitchFamily="34" typeface="Arial"/>
              <a:cs charset="0" panose="020B0604020202020204" pitchFamily="34" typeface="Arial"/>
            </a:endParaRPr>
          </a:p>
          <a:p>
            <a:pPr indent="0" marL="0">
              <a:buNone/>
            </a:pPr>
            <a:endParaRPr altLang="en-GB" dirty="0" lang="en-GB">
              <a:latin charset="0" panose="020B0604020202020204" pitchFamily="34" typeface="Arial"/>
              <a:cs charset="0" panose="020B0604020202020204" pitchFamily="34" typeface="Arial"/>
            </a:endParaRPr>
          </a:p>
          <a:p>
            <a:pPr indent="0" marL="0">
              <a:buNone/>
            </a:pPr>
            <a:endParaRPr altLang="en-GB" dirty="0" lang="en-GB"/>
          </a:p>
        </p:txBody>
      </p:sp>
    </p:spTree>
    <p:extLst>
      <p:ext uri="{BB962C8B-B14F-4D97-AF65-F5344CB8AC3E}">
        <p14:creationId xmlns:p14="http://schemas.microsoft.com/office/powerpoint/2010/main" val="482038747"/>
      </p:ext>
    </p:extLst>
  </p:cSld>
  <p:clrMapOvr>
    <a:masterClrMapping/>
  </p:clrMapOvr>
</p:sld>
</file>

<file path=ppt/theme/_rels/theme1.xml.rels><?xml version="1.0" encoding="UTF-8" standalone="yes"?><Relationships xmlns="http://schemas.openxmlformats.org/package/2006/relationships"><Relationship Id="rId1" Target="../media/image1.jpeg" Type="http://schemas.openxmlformats.org/officeDocument/2006/relationships/image"/></Relationships>
</file>

<file path=ppt/theme/theme1.xml><?xml version="1.0" encoding="utf-8"?>
<a:theme xmlns:a="http://schemas.openxmlformats.org/drawingml/2006/main" name="Ion">
  <a:themeElements>
    <a:clrScheme name="Ion">
      <a:dk1>
        <a:sysClr lastClr="000000" val="windowText"/>
      </a:dk1>
      <a:lt1>
        <a:sysClr lastClr="FFFFFF" val="window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panose="020B0502020202020204"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panose="020B0502020202020204"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algn="ctr" cap="rnd" cmpd="sng" w="9525">
          <a:solidFill>
            <a:schemeClr val="phClr"/>
          </a:solidFill>
          <a:prstDash val="solid"/>
        </a:ln>
        <a:ln algn="ctr" cap="rnd" cmpd="sng" w="19050">
          <a:solidFill>
            <a:schemeClr val="phClr"/>
          </a:solidFill>
          <a:prstDash val="solid"/>
        </a:ln>
        <a:ln algn="ctr" cap="rnd" cmpd="sng" w="28575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r="5400000" dist="254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r="5400000" dist="381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dir="tl" rig="threePt"/>
          </a:scene3d>
          <a:sp3d prstMaterial="plastic">
            <a:bevelT h="0" w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b="100000" l="45000" r="125000" t="65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B8441ADB-2E43-4AF7-B97A-BD870242C6A8}" name="Ion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Company/>
  <Words>689</Words>
  <Paragraphs>57</Paragraphs>
  <Slides>11</Slides>
  <Notes>0</Notes>
  <TotalTime>6299</TotalTime>
  <HiddenSlides>0</HiddenSlides>
  <MMClips>0</MMClips>
  <ScaleCrop>false</ScaleCrop>
  <HeadingPairs>
    <vt:vector baseType="variant" size="4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2">
      <vt:lpstr>Ion</vt:lpstr>
      <vt:lpstr>STRATEGIES FOR EFFECTIVE COMMUNICATION IN CARLUCCIO’S RESTAURANTS</vt:lpstr>
      <vt:lpstr>Carluccio’s Restaurants</vt:lpstr>
      <vt:lpstr>Carluccio’s aim</vt:lpstr>
      <vt:lpstr>Benefits of effective communication on the Carluccio’s restaurants business process</vt:lpstr>
      <vt:lpstr>How should Carluccio’s restaurants use the theories relating to models of communication</vt:lpstr>
      <vt:lpstr>PowerPoint Presentation</vt:lpstr>
      <vt:lpstr>Barriers that can prevent effective communication between Carluccio’s restaurants and the stakeholders</vt:lpstr>
      <vt:lpstr>Channels of communication used by Carluccio’s</vt:lpstr>
      <vt:lpstr>Channels that can be used to improve communication</vt:lpstr>
      <vt:lpstr>CONCLUSION</vt:lpstr>
      <vt:lpstr>References</vt:lpstr>
    </vt:vector>
  </TitlesOfParts>
  <LinksUpToDate>false</LinksUpToDate>
  <SharedDoc>false</SharedDoc>
  <HyperlinksChanged>false</HyperlinksChanged>
  <Application>Microsoft Office PowerPoint</Application>
  <AppVersion>16.0000</AppVersion>
  <PresentationFormat>Widescreen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2022-03-19T09:47:56Z</dcterms:created>
  <dc:creator>Florica Bratu (2109991)</dc:creator>
  <cp:lastModifiedBy>Florica Bratu (2109991)</cp:lastModifiedBy>
  <dcterms:modified xsi:type="dcterms:W3CDTF">2022-03-26T11:28:14Z</dcterms:modified>
  <cp:revision>27</cp:revision>
  <dc:title>STRATEGIES FOR EFFECTIVE COMMUNICATION IN CARLUCCIO’S RESTAURANTS</dc:title>
</cp:coreProperties>
</file>