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4209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599"/>
  </p:normalViewPr>
  <p:slideViewPr>
    <p:cSldViewPr snapToGrid="0" snapToObjects="1">
      <p:cViewPr varScale="1">
        <p:scale>
          <a:sx n="106" d="100"/>
          <a:sy n="106" d="100"/>
        </p:scale>
        <p:origin x="79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1B9C92-688F-9B4F-91F1-B1C4455F18AF}" type="datetimeFigureOut">
              <a:rPr lang="en-US" smtClean="0"/>
              <a:t>9/30/22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BC179D-F51A-9148-AF81-F4ECCDCF4C40}" type="slidenum">
              <a:rPr lang="en-US" smtClean="0"/>
              <a:t>‹#›</a:t>
            </a:fld>
            <a:endParaRPr lang="en-US"/>
          </a:p>
        </p:txBody>
      </p:sp>
    </p:spTree>
    <p:extLst>
      <p:ext uri="{BB962C8B-B14F-4D97-AF65-F5344CB8AC3E}">
        <p14:creationId xmlns:p14="http://schemas.microsoft.com/office/powerpoint/2010/main" val="7750939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CBC179D-F51A-9148-AF81-F4ECCDCF4C40}" type="slidenum">
              <a:rPr lang="en-US" smtClean="0"/>
              <a:t>1</a:t>
            </a:fld>
            <a:endParaRPr lang="en-US"/>
          </a:p>
        </p:txBody>
      </p:sp>
    </p:spTree>
    <p:extLst>
      <p:ext uri="{BB962C8B-B14F-4D97-AF65-F5344CB8AC3E}">
        <p14:creationId xmlns:p14="http://schemas.microsoft.com/office/powerpoint/2010/main" val="331592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2D076A2-A99B-8B46-8336-6C7FC11625B7}" type="datetimeFigureOut">
              <a:rPr lang="en-US" smtClean="0"/>
              <a:t>9/30/22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D94ADC-096A-7F4A-A23D-A82CB70D41EF}" type="slidenum">
              <a:rPr lang="en-US" smtClean="0"/>
              <a:t>‹#›</a:t>
            </a:fld>
            <a:endParaRPr lang="en-US"/>
          </a:p>
        </p:txBody>
      </p:sp>
    </p:spTree>
    <p:extLst>
      <p:ext uri="{BB962C8B-B14F-4D97-AF65-F5344CB8AC3E}">
        <p14:creationId xmlns:p14="http://schemas.microsoft.com/office/powerpoint/2010/main" val="20661513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D076A2-A99B-8B46-8336-6C7FC11625B7}" type="datetimeFigureOut">
              <a:rPr lang="en-US" smtClean="0"/>
              <a:t>9/30/22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D94ADC-096A-7F4A-A23D-A82CB70D41EF}" type="slidenum">
              <a:rPr lang="en-US" smtClean="0"/>
              <a:t>‹#›</a:t>
            </a:fld>
            <a:endParaRPr lang="en-US"/>
          </a:p>
        </p:txBody>
      </p:sp>
    </p:spTree>
    <p:extLst>
      <p:ext uri="{BB962C8B-B14F-4D97-AF65-F5344CB8AC3E}">
        <p14:creationId xmlns:p14="http://schemas.microsoft.com/office/powerpoint/2010/main" val="2682961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2D076A2-A99B-8B46-8336-6C7FC11625B7}" type="datetimeFigureOut">
              <a:rPr lang="en-US" smtClean="0"/>
              <a:t>9/30/22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D94ADC-096A-7F4A-A23D-A82CB70D41EF}" type="slidenum">
              <a:rPr lang="en-US" smtClean="0"/>
              <a:t>‹#›</a:t>
            </a:fld>
            <a:endParaRPr lang="en-US"/>
          </a:p>
        </p:txBody>
      </p:sp>
    </p:spTree>
    <p:extLst>
      <p:ext uri="{BB962C8B-B14F-4D97-AF65-F5344CB8AC3E}">
        <p14:creationId xmlns:p14="http://schemas.microsoft.com/office/powerpoint/2010/main" val="2632247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2D076A2-A99B-8B46-8336-6C7FC11625B7}" type="datetimeFigureOut">
              <a:rPr lang="en-US" smtClean="0"/>
              <a:t>9/30/22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D94ADC-096A-7F4A-A23D-A82CB70D41EF}" type="slidenum">
              <a:rPr lang="en-US" smtClean="0"/>
              <a:t>‹#›</a:t>
            </a:fld>
            <a:endParaRPr lang="en-US"/>
          </a:p>
        </p:txBody>
      </p:sp>
    </p:spTree>
    <p:extLst>
      <p:ext uri="{BB962C8B-B14F-4D97-AF65-F5344CB8AC3E}">
        <p14:creationId xmlns:p14="http://schemas.microsoft.com/office/powerpoint/2010/main" val="2308562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D076A2-A99B-8B46-8336-6C7FC11625B7}" type="datetimeFigureOut">
              <a:rPr lang="en-US" smtClean="0"/>
              <a:t>9/30/22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0D94ADC-096A-7F4A-A23D-A82CB70D41EF}" type="slidenum">
              <a:rPr lang="en-US" smtClean="0"/>
              <a:t>‹#›</a:t>
            </a:fld>
            <a:endParaRPr lang="en-US"/>
          </a:p>
        </p:txBody>
      </p:sp>
    </p:spTree>
    <p:extLst>
      <p:ext uri="{BB962C8B-B14F-4D97-AF65-F5344CB8AC3E}">
        <p14:creationId xmlns:p14="http://schemas.microsoft.com/office/powerpoint/2010/main" val="27530196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2D076A2-A99B-8B46-8336-6C7FC11625B7}" type="datetimeFigureOut">
              <a:rPr lang="en-US" smtClean="0"/>
              <a:t>9/30/22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0D94ADC-096A-7F4A-A23D-A82CB70D41EF}" type="slidenum">
              <a:rPr lang="en-US" smtClean="0"/>
              <a:t>‹#›</a:t>
            </a:fld>
            <a:endParaRPr lang="en-US"/>
          </a:p>
        </p:txBody>
      </p:sp>
    </p:spTree>
    <p:extLst>
      <p:ext uri="{BB962C8B-B14F-4D97-AF65-F5344CB8AC3E}">
        <p14:creationId xmlns:p14="http://schemas.microsoft.com/office/powerpoint/2010/main" val="5783112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D076A2-A99B-8B46-8336-6C7FC11625B7}" type="datetimeFigureOut">
              <a:rPr lang="en-US" smtClean="0"/>
              <a:t>9/30/22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0D94ADC-096A-7F4A-A23D-A82CB70D41EF}" type="slidenum">
              <a:rPr lang="en-US" smtClean="0"/>
              <a:t>‹#›</a:t>
            </a:fld>
            <a:endParaRPr lang="en-US"/>
          </a:p>
        </p:txBody>
      </p:sp>
    </p:spTree>
    <p:extLst>
      <p:ext uri="{BB962C8B-B14F-4D97-AF65-F5344CB8AC3E}">
        <p14:creationId xmlns:p14="http://schemas.microsoft.com/office/powerpoint/2010/main" val="1075343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2D076A2-A99B-8B46-8336-6C7FC11625B7}" type="datetimeFigureOut">
              <a:rPr lang="en-US" smtClean="0"/>
              <a:t>9/30/22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D94ADC-096A-7F4A-A23D-A82CB70D41EF}" type="slidenum">
              <a:rPr lang="en-US" smtClean="0"/>
              <a:t>‹#›</a:t>
            </a:fld>
            <a:endParaRPr lang="en-US"/>
          </a:p>
        </p:txBody>
      </p:sp>
    </p:spTree>
    <p:extLst>
      <p:ext uri="{BB962C8B-B14F-4D97-AF65-F5344CB8AC3E}">
        <p14:creationId xmlns:p14="http://schemas.microsoft.com/office/powerpoint/2010/main" val="7894245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2D076A2-A99B-8B46-8336-6C7FC11625B7}" type="datetimeFigureOut">
              <a:rPr lang="en-US" smtClean="0"/>
              <a:t>9/30/22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D94ADC-096A-7F4A-A23D-A82CB70D41EF}" type="slidenum">
              <a:rPr lang="en-US" smtClean="0"/>
              <a:t>‹#›</a:t>
            </a:fld>
            <a:endParaRPr lang="en-US"/>
          </a:p>
        </p:txBody>
      </p:sp>
    </p:spTree>
    <p:extLst>
      <p:ext uri="{BB962C8B-B14F-4D97-AF65-F5344CB8AC3E}">
        <p14:creationId xmlns:p14="http://schemas.microsoft.com/office/powerpoint/2010/main" val="16695248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D076A2-A99B-8B46-8336-6C7FC11625B7}" type="datetimeFigureOut">
              <a:rPr lang="en-US" smtClean="0"/>
              <a:t>9/30/22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D94ADC-096A-7F4A-A23D-A82CB70D41EF}" type="slidenum">
              <a:rPr lang="en-US" smtClean="0"/>
              <a:t>‹#›</a:t>
            </a:fld>
            <a:endParaRPr lang="en-US"/>
          </a:p>
        </p:txBody>
      </p:sp>
    </p:spTree>
    <p:extLst>
      <p:ext uri="{BB962C8B-B14F-4D97-AF65-F5344CB8AC3E}">
        <p14:creationId xmlns:p14="http://schemas.microsoft.com/office/powerpoint/2010/main" val="20208214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D076A2-A99B-8B46-8336-6C7FC11625B7}" type="datetimeFigureOut">
              <a:rPr lang="en-US" smtClean="0"/>
              <a:t>9/30/22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D94ADC-096A-7F4A-A23D-A82CB70D41EF}" type="slidenum">
              <a:rPr lang="en-US" smtClean="0"/>
              <a:t>‹#›</a:t>
            </a:fld>
            <a:endParaRPr lang="en-US"/>
          </a:p>
        </p:txBody>
      </p:sp>
    </p:spTree>
    <p:extLst>
      <p:ext uri="{BB962C8B-B14F-4D97-AF65-F5344CB8AC3E}">
        <p14:creationId xmlns:p14="http://schemas.microsoft.com/office/powerpoint/2010/main" val="25151215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D076A2-A99B-8B46-8336-6C7FC11625B7}" type="datetimeFigureOut">
              <a:rPr lang="en-US" smtClean="0"/>
              <a:t>9/30/22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D94ADC-096A-7F4A-A23D-A82CB70D41EF}" type="slidenum">
              <a:rPr lang="en-US" smtClean="0"/>
              <a:t>‹#›</a:t>
            </a:fld>
            <a:endParaRPr lang="en-US"/>
          </a:p>
        </p:txBody>
      </p:sp>
    </p:spTree>
    <p:extLst>
      <p:ext uri="{BB962C8B-B14F-4D97-AF65-F5344CB8AC3E}">
        <p14:creationId xmlns:p14="http://schemas.microsoft.com/office/powerpoint/2010/main" val="2584408283"/>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s://academicrules.files.wordpress.com/2013/05/study-skills-word-cloud.jpg" TargetMode="Externa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hyperlink" Target="https://academicrules.files.wordpress.com/2013/05/study-skills-word-cloud.jpg" TargetMode="External"/><Relationship Id="rId2" Type="http://schemas.openxmlformats.org/officeDocument/2006/relationships/hyperlink" Target="https://blog.education.nationalgeographic.org/2017/01/20/12-things-we-learned-this-week-8/ultimate-critical-thinking-workshee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942092">
            <a:alpha val="50000"/>
          </a:srgbClr>
        </a:solidFill>
        <a:effectLst/>
      </p:bgPr>
    </p:bg>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EE101B9E-491B-BE47-8E45-01C356FBD670}"/>
              </a:ext>
            </a:extLst>
          </p:cNvPr>
          <p:cNvSpPr/>
          <p:nvPr/>
        </p:nvSpPr>
        <p:spPr>
          <a:xfrm>
            <a:off x="142504" y="166255"/>
            <a:ext cx="2968831" cy="6519553"/>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012F200C-6A92-9845-A614-09247EC94FED}"/>
              </a:ext>
            </a:extLst>
          </p:cNvPr>
          <p:cNvSpPr txBox="1"/>
          <p:nvPr/>
        </p:nvSpPr>
        <p:spPr>
          <a:xfrm>
            <a:off x="3111335" y="166255"/>
            <a:ext cx="6555180" cy="369332"/>
          </a:xfrm>
          <a:prstGeom prst="rect">
            <a:avLst/>
          </a:prstGeom>
          <a:noFill/>
        </p:spPr>
        <p:txBody>
          <a:bodyPr wrap="square" rtlCol="0">
            <a:spAutoFit/>
          </a:bodyPr>
          <a:lstStyle/>
          <a:p>
            <a:r>
              <a:rPr lang="en-US" sz="1200" u="sng" dirty="0">
                <a:solidFill>
                  <a:schemeClr val="bg1"/>
                </a:solidFill>
                <a:latin typeface="Arial" panose="020B0604020202020204" pitchFamily="34" charset="0"/>
                <a:cs typeface="Arial" panose="020B0604020202020204" pitchFamily="34" charset="0"/>
              </a:rPr>
              <a:t>The range of skills and qualities that influence the development of critical thinking in education</a:t>
            </a:r>
            <a:r>
              <a:rPr lang="en-US" u="sng" dirty="0"/>
              <a:t>.</a:t>
            </a:r>
          </a:p>
        </p:txBody>
      </p:sp>
      <p:sp>
        <p:nvSpPr>
          <p:cNvPr id="7" name="Rounded Rectangle 6">
            <a:extLst>
              <a:ext uri="{FF2B5EF4-FFF2-40B4-BE49-F238E27FC236}">
                <a16:creationId xmlns:a16="http://schemas.microsoft.com/office/drawing/2014/main" id="{7FDF2268-0D37-BF45-A585-46DF40853BFF}"/>
              </a:ext>
            </a:extLst>
          </p:cNvPr>
          <p:cNvSpPr/>
          <p:nvPr/>
        </p:nvSpPr>
        <p:spPr>
          <a:xfrm>
            <a:off x="3243947" y="6163294"/>
            <a:ext cx="8750132" cy="522514"/>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ounded Rectangle 7">
            <a:extLst>
              <a:ext uri="{FF2B5EF4-FFF2-40B4-BE49-F238E27FC236}">
                <a16:creationId xmlns:a16="http://schemas.microsoft.com/office/drawing/2014/main" id="{AB4B020D-3C2E-E74F-8607-2EF811500A13}"/>
              </a:ext>
            </a:extLst>
          </p:cNvPr>
          <p:cNvSpPr/>
          <p:nvPr/>
        </p:nvSpPr>
        <p:spPr>
          <a:xfrm>
            <a:off x="3243946" y="902521"/>
            <a:ext cx="2828306" cy="5070766"/>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ounded Rectangle 8">
            <a:extLst>
              <a:ext uri="{FF2B5EF4-FFF2-40B4-BE49-F238E27FC236}">
                <a16:creationId xmlns:a16="http://schemas.microsoft.com/office/drawing/2014/main" id="{9A609DBA-2702-3648-834F-ABD35DF0642A}"/>
              </a:ext>
            </a:extLst>
          </p:cNvPr>
          <p:cNvSpPr/>
          <p:nvPr/>
        </p:nvSpPr>
        <p:spPr>
          <a:xfrm>
            <a:off x="6333505" y="902521"/>
            <a:ext cx="2828306" cy="5070766"/>
          </a:xfrm>
          <a:prstGeom prst="round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ounded Rectangle 9">
            <a:extLst>
              <a:ext uri="{FF2B5EF4-FFF2-40B4-BE49-F238E27FC236}">
                <a16:creationId xmlns:a16="http://schemas.microsoft.com/office/drawing/2014/main" id="{D0AEF447-EC2A-3B42-BE25-3B998897F39B}"/>
              </a:ext>
            </a:extLst>
          </p:cNvPr>
          <p:cNvSpPr/>
          <p:nvPr/>
        </p:nvSpPr>
        <p:spPr>
          <a:xfrm>
            <a:off x="9423064" y="902521"/>
            <a:ext cx="2699656" cy="5070766"/>
          </a:xfrm>
          <a:prstGeom prst="roundRect">
            <a:avLst/>
          </a:prstGeom>
          <a:solidFill>
            <a:schemeClr val="tx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E1C009F4-CEFF-6346-AE4A-2D1EEC37CCE3}"/>
              </a:ext>
            </a:extLst>
          </p:cNvPr>
          <p:cNvSpPr txBox="1"/>
          <p:nvPr/>
        </p:nvSpPr>
        <p:spPr>
          <a:xfrm>
            <a:off x="391886" y="287050"/>
            <a:ext cx="1140031" cy="261610"/>
          </a:xfrm>
          <a:prstGeom prst="rect">
            <a:avLst/>
          </a:prstGeom>
          <a:noFill/>
        </p:spPr>
        <p:txBody>
          <a:bodyPr wrap="square" rtlCol="0">
            <a:spAutoFit/>
          </a:bodyPr>
          <a:lstStyle/>
          <a:p>
            <a:r>
              <a:rPr lang="en-US" sz="1100" u="sng" dirty="0">
                <a:solidFill>
                  <a:schemeClr val="bg1"/>
                </a:solidFill>
              </a:rPr>
              <a:t>Critical </a:t>
            </a:r>
            <a:r>
              <a:rPr lang="en-US" sz="1100" u="sng" dirty="0">
                <a:solidFill>
                  <a:schemeClr val="bg1"/>
                </a:solidFill>
                <a:latin typeface="Arial" panose="020B0604020202020204" pitchFamily="34" charset="0"/>
                <a:cs typeface="Arial" panose="020B0604020202020204" pitchFamily="34" charset="0"/>
              </a:rPr>
              <a:t>thinking</a:t>
            </a:r>
          </a:p>
        </p:txBody>
      </p:sp>
      <p:sp>
        <p:nvSpPr>
          <p:cNvPr id="12" name="TextBox 11">
            <a:extLst>
              <a:ext uri="{FF2B5EF4-FFF2-40B4-BE49-F238E27FC236}">
                <a16:creationId xmlns:a16="http://schemas.microsoft.com/office/drawing/2014/main" id="{275938AB-D52A-B64E-8E6C-DCA05B41F190}"/>
              </a:ext>
            </a:extLst>
          </p:cNvPr>
          <p:cNvSpPr txBox="1"/>
          <p:nvPr/>
        </p:nvSpPr>
        <p:spPr>
          <a:xfrm>
            <a:off x="3455719" y="1039687"/>
            <a:ext cx="985652" cy="261610"/>
          </a:xfrm>
          <a:prstGeom prst="rect">
            <a:avLst/>
          </a:prstGeom>
          <a:noFill/>
        </p:spPr>
        <p:txBody>
          <a:bodyPr wrap="square" rtlCol="0">
            <a:spAutoFit/>
          </a:bodyPr>
          <a:lstStyle/>
          <a:p>
            <a:r>
              <a:rPr lang="en-US" sz="1100" u="sng" dirty="0">
                <a:solidFill>
                  <a:schemeClr val="bg1"/>
                </a:solidFill>
                <a:latin typeface="Arial" panose="020B0604020202020204" pitchFamily="34" charset="0"/>
                <a:cs typeface="Arial" panose="020B0604020202020204" pitchFamily="34" charset="0"/>
              </a:rPr>
              <a:t>Note Taking</a:t>
            </a:r>
          </a:p>
        </p:txBody>
      </p:sp>
      <p:sp>
        <p:nvSpPr>
          <p:cNvPr id="13" name="TextBox 12">
            <a:extLst>
              <a:ext uri="{FF2B5EF4-FFF2-40B4-BE49-F238E27FC236}">
                <a16:creationId xmlns:a16="http://schemas.microsoft.com/office/drawing/2014/main" id="{A70C9057-4CB1-E04F-BE67-DC7224F3886D}"/>
              </a:ext>
            </a:extLst>
          </p:cNvPr>
          <p:cNvSpPr txBox="1"/>
          <p:nvPr/>
        </p:nvSpPr>
        <p:spPr>
          <a:xfrm>
            <a:off x="6472052" y="1039687"/>
            <a:ext cx="1959428" cy="261610"/>
          </a:xfrm>
          <a:prstGeom prst="rect">
            <a:avLst/>
          </a:prstGeom>
          <a:noFill/>
        </p:spPr>
        <p:txBody>
          <a:bodyPr wrap="square" rtlCol="0">
            <a:spAutoFit/>
          </a:bodyPr>
          <a:lstStyle/>
          <a:p>
            <a:r>
              <a:rPr lang="en-US" sz="1100" u="sng" dirty="0">
                <a:solidFill>
                  <a:schemeClr val="bg1"/>
                </a:solidFill>
                <a:latin typeface="Arial" panose="020B0604020202020204" pitchFamily="34" charset="0"/>
                <a:cs typeface="Arial" panose="020B0604020202020204" pitchFamily="34" charset="0"/>
              </a:rPr>
              <a:t>Referencing &amp; Paraphrasing</a:t>
            </a:r>
          </a:p>
        </p:txBody>
      </p:sp>
      <p:sp>
        <p:nvSpPr>
          <p:cNvPr id="14" name="TextBox 13">
            <a:extLst>
              <a:ext uri="{FF2B5EF4-FFF2-40B4-BE49-F238E27FC236}">
                <a16:creationId xmlns:a16="http://schemas.microsoft.com/office/drawing/2014/main" id="{071D312D-B7C4-4349-9F9E-0A856553B29F}"/>
              </a:ext>
            </a:extLst>
          </p:cNvPr>
          <p:cNvSpPr txBox="1"/>
          <p:nvPr/>
        </p:nvSpPr>
        <p:spPr>
          <a:xfrm>
            <a:off x="9666515" y="1039687"/>
            <a:ext cx="1377538" cy="261610"/>
          </a:xfrm>
          <a:prstGeom prst="rect">
            <a:avLst/>
          </a:prstGeom>
          <a:noFill/>
        </p:spPr>
        <p:txBody>
          <a:bodyPr wrap="square" rtlCol="0">
            <a:spAutoFit/>
          </a:bodyPr>
          <a:lstStyle/>
          <a:p>
            <a:r>
              <a:rPr lang="en-US" sz="1100" u="sng" dirty="0">
                <a:solidFill>
                  <a:schemeClr val="bg1"/>
                </a:solidFill>
                <a:latin typeface="Arial" panose="020B0604020202020204" pitchFamily="34" charset="0"/>
                <a:cs typeface="Arial" panose="020B0604020202020204" pitchFamily="34" charset="0"/>
              </a:rPr>
              <a:t>Time management</a:t>
            </a:r>
          </a:p>
        </p:txBody>
      </p:sp>
      <p:sp>
        <p:nvSpPr>
          <p:cNvPr id="15" name="TextBox 14">
            <a:extLst>
              <a:ext uri="{FF2B5EF4-FFF2-40B4-BE49-F238E27FC236}">
                <a16:creationId xmlns:a16="http://schemas.microsoft.com/office/drawing/2014/main" id="{975D830C-1838-454E-B6BC-7A8766CC6162}"/>
              </a:ext>
            </a:extLst>
          </p:cNvPr>
          <p:cNvSpPr txBox="1"/>
          <p:nvPr/>
        </p:nvSpPr>
        <p:spPr>
          <a:xfrm>
            <a:off x="3301339" y="6209416"/>
            <a:ext cx="1140032" cy="261610"/>
          </a:xfrm>
          <a:prstGeom prst="rect">
            <a:avLst/>
          </a:prstGeom>
          <a:noFill/>
        </p:spPr>
        <p:txBody>
          <a:bodyPr wrap="square" rtlCol="0">
            <a:spAutoFit/>
          </a:bodyPr>
          <a:lstStyle/>
          <a:p>
            <a:r>
              <a:rPr lang="en-US" sz="1100" u="sng" dirty="0">
                <a:solidFill>
                  <a:schemeClr val="bg1"/>
                </a:solidFill>
                <a:latin typeface="Arial" panose="020B0604020202020204" pitchFamily="34" charset="0"/>
                <a:cs typeface="Arial" panose="020B0604020202020204" pitchFamily="34" charset="0"/>
              </a:rPr>
              <a:t>Conclusion</a:t>
            </a:r>
          </a:p>
        </p:txBody>
      </p:sp>
      <p:pic>
        <p:nvPicPr>
          <p:cNvPr id="16" name="Picture 15">
            <a:extLst>
              <a:ext uri="{FF2B5EF4-FFF2-40B4-BE49-F238E27FC236}">
                <a16:creationId xmlns:a16="http://schemas.microsoft.com/office/drawing/2014/main" id="{B1835611-CE29-2742-A7D3-B98D330F6792}"/>
              </a:ext>
            </a:extLst>
          </p:cNvPr>
          <p:cNvPicPr>
            <a:picLocks noChangeAspect="1"/>
          </p:cNvPicPr>
          <p:nvPr/>
        </p:nvPicPr>
        <p:blipFill>
          <a:blip r:embed="rId3"/>
          <a:stretch>
            <a:fillRect/>
          </a:stretch>
        </p:blipFill>
        <p:spPr>
          <a:xfrm>
            <a:off x="1070810" y="5026063"/>
            <a:ext cx="1164779" cy="1618463"/>
          </a:xfrm>
          <a:prstGeom prst="rect">
            <a:avLst/>
          </a:prstGeom>
        </p:spPr>
      </p:pic>
      <p:sp>
        <p:nvSpPr>
          <p:cNvPr id="17" name="TextBox 16">
            <a:extLst>
              <a:ext uri="{FF2B5EF4-FFF2-40B4-BE49-F238E27FC236}">
                <a16:creationId xmlns:a16="http://schemas.microsoft.com/office/drawing/2014/main" id="{7CFB0331-8899-CC40-B92D-D86660D80247}"/>
              </a:ext>
            </a:extLst>
          </p:cNvPr>
          <p:cNvSpPr txBox="1"/>
          <p:nvPr/>
        </p:nvSpPr>
        <p:spPr>
          <a:xfrm>
            <a:off x="249382" y="548660"/>
            <a:ext cx="2733311" cy="4555093"/>
          </a:xfrm>
          <a:prstGeom prst="rect">
            <a:avLst/>
          </a:prstGeom>
          <a:noFill/>
        </p:spPr>
        <p:txBody>
          <a:bodyPr wrap="square" rtlCol="0">
            <a:spAutoFit/>
          </a:bodyPr>
          <a:lstStyle/>
          <a:p>
            <a:r>
              <a:rPr lang="en-US" sz="1000" dirty="0">
                <a:solidFill>
                  <a:schemeClr val="bg1"/>
                </a:solidFill>
                <a:latin typeface="Arial" panose="020B0604020202020204" pitchFamily="34" charset="0"/>
                <a:cs typeface="Arial" panose="020B0604020202020204" pitchFamily="34" charset="0"/>
              </a:rPr>
              <a:t>Critical thinking can allow the use of different authors opinions to create a set of statements within your work that together compromise a reason and understanding for a further reason. It can also be beneficial when reaching conclusions that are likely to be deductive arguments, as well as an ampliative argument. According to Cottrell (2017, p3) </a:t>
            </a:r>
            <a:r>
              <a:rPr lang="en-US" sz="1000" dirty="0" err="1">
                <a:solidFill>
                  <a:schemeClr val="bg1"/>
                </a:solidFill>
                <a:latin typeface="Arial" panose="020B0604020202020204" pitchFamily="34" charset="0"/>
                <a:cs typeface="Arial" panose="020B0604020202020204" pitchFamily="34" charset="0"/>
              </a:rPr>
              <a:t>scepticism</a:t>
            </a:r>
            <a:r>
              <a:rPr lang="en-US" sz="1000" dirty="0">
                <a:solidFill>
                  <a:schemeClr val="bg1"/>
                </a:solidFill>
                <a:latin typeface="Arial" panose="020B0604020202020204" pitchFamily="34" charset="0"/>
                <a:cs typeface="Arial" panose="020B0604020202020204" pitchFamily="34" charset="0"/>
              </a:rPr>
              <a:t> and doubt are the tools that are required in order to properly </a:t>
            </a:r>
            <a:r>
              <a:rPr lang="en-US" sz="1000" dirty="0" err="1">
                <a:solidFill>
                  <a:schemeClr val="bg1"/>
                </a:solidFill>
                <a:latin typeface="Arial" panose="020B0604020202020204" pitchFamily="34" charset="0"/>
                <a:cs typeface="Arial" panose="020B0604020202020204" pitchFamily="34" charset="0"/>
              </a:rPr>
              <a:t>analyse</a:t>
            </a:r>
            <a:r>
              <a:rPr lang="en-US" sz="1000" dirty="0">
                <a:solidFill>
                  <a:schemeClr val="bg1"/>
                </a:solidFill>
                <a:latin typeface="Arial" panose="020B0604020202020204" pitchFamily="34" charset="0"/>
                <a:cs typeface="Arial" panose="020B0604020202020204" pitchFamily="34" charset="0"/>
              </a:rPr>
              <a:t> information that is read. Thinking critically allows for better and effective opinions to be made on the reliability of the source. Consequently, it is important to trust and not always be </a:t>
            </a:r>
            <a:r>
              <a:rPr lang="en-US" sz="1000" dirty="0" err="1">
                <a:solidFill>
                  <a:schemeClr val="bg1"/>
                </a:solidFill>
                <a:latin typeface="Arial" panose="020B0604020202020204" pitchFamily="34" charset="0"/>
                <a:cs typeface="Arial" panose="020B0604020202020204" pitchFamily="34" charset="0"/>
              </a:rPr>
              <a:t>sceptical</a:t>
            </a:r>
            <a:r>
              <a:rPr lang="en-US" sz="1000" dirty="0">
                <a:solidFill>
                  <a:schemeClr val="bg1"/>
                </a:solidFill>
                <a:latin typeface="Arial" panose="020B0604020202020204" pitchFamily="34" charset="0"/>
                <a:cs typeface="Arial" panose="020B0604020202020204" pitchFamily="34" charset="0"/>
              </a:rPr>
              <a:t>, therefore critical thinking helps demonstrate where it is helpful to be trusting and where it can be practical to have doubt. Brookfield (2012, p12 ) also goes on to say that critical thinking involves intentionally establishing the narrative and assumptions within the text. Once the assumptions have been made, it is crucial to research if other assumptions and narratives have been created from different perspectives to gain a full picture and reliability within the piece of information. Suggesting that the main reason to think critically is to take well educated assumptions when researching and reading the work of others.  </a:t>
            </a:r>
          </a:p>
        </p:txBody>
      </p:sp>
      <p:sp>
        <p:nvSpPr>
          <p:cNvPr id="18" name="TextBox 17">
            <a:extLst>
              <a:ext uri="{FF2B5EF4-FFF2-40B4-BE49-F238E27FC236}">
                <a16:creationId xmlns:a16="http://schemas.microsoft.com/office/drawing/2014/main" id="{11D4B9F3-738C-254E-90FE-CEE53A6ECCE9}"/>
              </a:ext>
            </a:extLst>
          </p:cNvPr>
          <p:cNvSpPr txBox="1"/>
          <p:nvPr/>
        </p:nvSpPr>
        <p:spPr>
          <a:xfrm>
            <a:off x="3363686" y="1438463"/>
            <a:ext cx="2588825" cy="4555093"/>
          </a:xfrm>
          <a:prstGeom prst="rect">
            <a:avLst/>
          </a:prstGeom>
          <a:noFill/>
        </p:spPr>
        <p:txBody>
          <a:bodyPr wrap="square" rtlCol="0">
            <a:spAutoFit/>
          </a:bodyPr>
          <a:lstStyle/>
          <a:p>
            <a:r>
              <a:rPr lang="en-US" sz="1000" dirty="0">
                <a:solidFill>
                  <a:schemeClr val="bg1"/>
                </a:solidFill>
                <a:latin typeface="Arial" panose="020B0604020202020204" pitchFamily="34" charset="0"/>
                <a:cs typeface="Arial" panose="020B0604020202020204" pitchFamily="34" charset="0"/>
              </a:rPr>
              <a:t>Note taking is an important element of development. It is crucial within an individuals studies to record the main ideas and information they deemed important. It requires accuracy and </a:t>
            </a:r>
            <a:r>
              <a:rPr lang="en-US" sz="1000" dirty="0" err="1">
                <a:solidFill>
                  <a:schemeClr val="bg1"/>
                </a:solidFill>
                <a:latin typeface="Arial" panose="020B0604020202020204" pitchFamily="34" charset="0"/>
                <a:cs typeface="Arial" panose="020B0604020202020204" pitchFamily="34" charset="0"/>
              </a:rPr>
              <a:t>organisation</a:t>
            </a:r>
            <a:r>
              <a:rPr lang="en-US" sz="1000" dirty="0">
                <a:solidFill>
                  <a:schemeClr val="bg1"/>
                </a:solidFill>
                <a:latin typeface="Arial" panose="020B0604020202020204" pitchFamily="34" charset="0"/>
                <a:cs typeface="Arial" panose="020B0604020202020204" pitchFamily="34" charset="0"/>
              </a:rPr>
              <a:t> to ensure everything is kept in one place, whilst also encouraging an individual to be selective and brief. In consonance with Mills (2019, p56) in order to retain the important information, it is crucial to have good notes regarding the information that has been shared. Receiving information has no great value if it is not retained, therefore note taking is important and has great use in helping to retain and remember information over periods time. According to Cottrell (2017, p135) note taking if done properly can be of great use breaking up large portions of text, creating smaller reading sessions. It can also be beneficial in allowing rest for areas of the brain that read, due to the high amount of reading that is required when thinking critically. Illustrating that note taking when done so effectively, can be useful in skimming and scanning information that is not deemed as important, highlighting the main ideas within the notes. </a:t>
            </a:r>
          </a:p>
        </p:txBody>
      </p:sp>
      <p:sp>
        <p:nvSpPr>
          <p:cNvPr id="19" name="TextBox 18">
            <a:extLst>
              <a:ext uri="{FF2B5EF4-FFF2-40B4-BE49-F238E27FC236}">
                <a16:creationId xmlns:a16="http://schemas.microsoft.com/office/drawing/2014/main" id="{1AD2D706-7E7B-294D-9D56-98F29AD67663}"/>
              </a:ext>
            </a:extLst>
          </p:cNvPr>
          <p:cNvSpPr txBox="1"/>
          <p:nvPr/>
        </p:nvSpPr>
        <p:spPr>
          <a:xfrm>
            <a:off x="6453247" y="1438463"/>
            <a:ext cx="2588821" cy="4247317"/>
          </a:xfrm>
          <a:prstGeom prst="rect">
            <a:avLst/>
          </a:prstGeom>
          <a:noFill/>
        </p:spPr>
        <p:txBody>
          <a:bodyPr wrap="square" rtlCol="0">
            <a:spAutoFit/>
          </a:bodyPr>
          <a:lstStyle/>
          <a:p>
            <a:r>
              <a:rPr lang="en-US" sz="1000" dirty="0">
                <a:solidFill>
                  <a:schemeClr val="bg1"/>
                </a:solidFill>
                <a:latin typeface="Arial" panose="020B0604020202020204" pitchFamily="34" charset="0"/>
                <a:cs typeface="Arial" panose="020B0604020202020204" pitchFamily="34" charset="0"/>
              </a:rPr>
              <a:t>Referencing &amp; paraphrasing are crucial skills when critical thinking. Referencing and paraphrasing allow the use of other authors work within other individuals  research and assessment without claiming that they themselves have written and thought of that particular  narrative. According to Bottomley, </a:t>
            </a:r>
            <a:r>
              <a:rPr lang="en-GB" sz="1000" b="0" i="0" u="none" strike="noStrike" dirty="0" err="1">
                <a:solidFill>
                  <a:schemeClr val="bg1"/>
                </a:solidFill>
                <a:effectLst/>
                <a:latin typeface="Arial" panose="020B0604020202020204" pitchFamily="34" charset="0"/>
                <a:cs typeface="Arial" panose="020B0604020202020204" pitchFamily="34" charset="0"/>
              </a:rPr>
              <a:t>Pryjmachuk</a:t>
            </a:r>
            <a:r>
              <a:rPr lang="en-GB" sz="1000" b="0" i="0" u="none" strike="noStrike" dirty="0">
                <a:solidFill>
                  <a:schemeClr val="bg1"/>
                </a:solidFill>
                <a:effectLst/>
                <a:latin typeface="Arial" panose="020B0604020202020204" pitchFamily="34" charset="0"/>
                <a:cs typeface="Arial" panose="020B0604020202020204" pitchFamily="34" charset="0"/>
              </a:rPr>
              <a:t> and Waugh</a:t>
            </a:r>
            <a:r>
              <a:rPr lang="en-US" sz="1000" i="1" dirty="0">
                <a:solidFill>
                  <a:schemeClr val="bg1"/>
                </a:solidFill>
                <a:latin typeface="Arial" panose="020B0604020202020204" pitchFamily="34" charset="0"/>
                <a:cs typeface="Arial" panose="020B0604020202020204" pitchFamily="34" charset="0"/>
              </a:rPr>
              <a:t> </a:t>
            </a:r>
            <a:r>
              <a:rPr lang="en-US" sz="1000" dirty="0">
                <a:solidFill>
                  <a:schemeClr val="bg1"/>
                </a:solidFill>
                <a:latin typeface="Arial" panose="020B0604020202020204" pitchFamily="34" charset="0"/>
                <a:cs typeface="Arial" panose="020B0604020202020204" pitchFamily="34" charset="0"/>
              </a:rPr>
              <a:t>(2018, p57) referencing demonstrates reliability within the work of others, giving the reader reassurance in the ideas that are being suggested. Also, highlighting the contextualization  aligning the text with the previous work of other scholars. </a:t>
            </a:r>
            <a:r>
              <a:rPr lang="en-US" sz="1000" dirty="0" err="1">
                <a:solidFill>
                  <a:schemeClr val="bg1"/>
                </a:solidFill>
                <a:latin typeface="Arial" panose="020B0604020202020204" pitchFamily="34" charset="0"/>
                <a:cs typeface="Arial" panose="020B0604020202020204" pitchFamily="34" charset="0"/>
              </a:rPr>
              <a:t>Darr</a:t>
            </a:r>
            <a:r>
              <a:rPr lang="en-US" sz="1000" dirty="0">
                <a:solidFill>
                  <a:schemeClr val="bg1"/>
                </a:solidFill>
                <a:latin typeface="Arial" panose="020B0604020202020204" pitchFamily="34" charset="0"/>
                <a:cs typeface="Arial" panose="020B0604020202020204" pitchFamily="34" charset="0"/>
              </a:rPr>
              <a:t> (2019, p27 ) discusses paraphrasing and the appropriate steps to take when doing so. These include highlighting text within the document that could be useful, avoiding the desire to copy the original information and there for </a:t>
            </a:r>
            <a:r>
              <a:rPr lang="en-US" sz="1000" dirty="0" err="1">
                <a:solidFill>
                  <a:schemeClr val="bg1"/>
                </a:solidFill>
                <a:latin typeface="Arial" panose="020B0604020202020204" pitchFamily="34" charset="0"/>
                <a:cs typeface="Arial" panose="020B0604020202020204" pitchFamily="34" charset="0"/>
              </a:rPr>
              <a:t>plagarise</a:t>
            </a:r>
            <a:r>
              <a:rPr lang="en-US" sz="1000" dirty="0">
                <a:solidFill>
                  <a:schemeClr val="bg1"/>
                </a:solidFill>
                <a:latin typeface="Arial" panose="020B0604020202020204" pitchFamily="34" charset="0"/>
                <a:cs typeface="Arial" panose="020B0604020202020204" pitchFamily="34" charset="0"/>
              </a:rPr>
              <a:t>. </a:t>
            </a:r>
          </a:p>
          <a:p>
            <a:endParaRPr lang="en-US" sz="1000" dirty="0">
              <a:solidFill>
                <a:schemeClr val="bg1"/>
              </a:solidFill>
              <a:latin typeface="Arial" panose="020B0604020202020204" pitchFamily="34" charset="0"/>
              <a:cs typeface="Arial" panose="020B0604020202020204" pitchFamily="34" charset="0"/>
            </a:endParaRPr>
          </a:p>
          <a:p>
            <a:endParaRPr lang="en-US" sz="1000" dirty="0">
              <a:solidFill>
                <a:schemeClr val="bg1"/>
              </a:solidFill>
              <a:latin typeface="Arial" panose="020B0604020202020204" pitchFamily="34" charset="0"/>
              <a:cs typeface="Arial" panose="020B0604020202020204" pitchFamily="34" charset="0"/>
            </a:endParaRPr>
          </a:p>
          <a:p>
            <a:endParaRPr lang="en-US" sz="1000" dirty="0">
              <a:solidFill>
                <a:schemeClr val="bg1"/>
              </a:solidFill>
              <a:latin typeface="Arial" panose="020B0604020202020204" pitchFamily="34" charset="0"/>
              <a:cs typeface="Arial" panose="020B0604020202020204" pitchFamily="34" charset="0"/>
            </a:endParaRPr>
          </a:p>
          <a:p>
            <a:endParaRPr lang="en-US" sz="1000" dirty="0">
              <a:solidFill>
                <a:schemeClr val="bg1"/>
              </a:solidFill>
              <a:latin typeface="Arial" panose="020B0604020202020204" pitchFamily="34" charset="0"/>
              <a:cs typeface="Arial" panose="020B0604020202020204" pitchFamily="34" charset="0"/>
            </a:endParaRPr>
          </a:p>
          <a:p>
            <a:endParaRPr lang="en-US" sz="1000" dirty="0">
              <a:solidFill>
                <a:schemeClr val="bg1"/>
              </a:solidFill>
              <a:latin typeface="Arial" panose="020B0604020202020204" pitchFamily="34" charset="0"/>
              <a:cs typeface="Arial" panose="020B0604020202020204" pitchFamily="34" charset="0"/>
            </a:endParaRPr>
          </a:p>
          <a:p>
            <a:endParaRPr lang="en-US" sz="1000" dirty="0">
              <a:solidFill>
                <a:schemeClr val="bg1"/>
              </a:solidFill>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19BC50BF-FBF6-AD48-AB98-66725D656F04}"/>
              </a:ext>
            </a:extLst>
          </p:cNvPr>
          <p:cNvSpPr txBox="1"/>
          <p:nvPr/>
        </p:nvSpPr>
        <p:spPr>
          <a:xfrm>
            <a:off x="9423064" y="1438463"/>
            <a:ext cx="2571015" cy="5016758"/>
          </a:xfrm>
          <a:prstGeom prst="rect">
            <a:avLst/>
          </a:prstGeom>
          <a:noFill/>
        </p:spPr>
        <p:txBody>
          <a:bodyPr wrap="square" rtlCol="0">
            <a:spAutoFit/>
          </a:bodyPr>
          <a:lstStyle/>
          <a:p>
            <a:r>
              <a:rPr lang="en-US" sz="1000" dirty="0">
                <a:solidFill>
                  <a:schemeClr val="bg1"/>
                </a:solidFill>
                <a:latin typeface="Arial" panose="020B0604020202020204" pitchFamily="34" charset="0"/>
                <a:cs typeface="Arial" panose="020B0604020202020204" pitchFamily="34" charset="0"/>
              </a:rPr>
              <a:t>Time </a:t>
            </a:r>
          </a:p>
          <a:p>
            <a:r>
              <a:rPr lang="en-US" sz="1000" dirty="0">
                <a:solidFill>
                  <a:schemeClr val="bg1"/>
                </a:solidFill>
                <a:latin typeface="Arial" panose="020B0604020202020204" pitchFamily="34" charset="0"/>
                <a:cs typeface="Arial" panose="020B0604020202020204" pitchFamily="34" charset="0"/>
              </a:rPr>
              <a:t>Management is </a:t>
            </a:r>
          </a:p>
          <a:p>
            <a:r>
              <a:rPr lang="en-US" sz="1000" dirty="0">
                <a:solidFill>
                  <a:schemeClr val="bg1"/>
                </a:solidFill>
                <a:latin typeface="Arial" panose="020B0604020202020204" pitchFamily="34" charset="0"/>
                <a:cs typeface="Arial" panose="020B0604020202020204" pitchFamily="34" charset="0"/>
              </a:rPr>
              <a:t>a critical element</a:t>
            </a:r>
          </a:p>
          <a:p>
            <a:r>
              <a:rPr lang="en-US" sz="1000" dirty="0">
                <a:solidFill>
                  <a:schemeClr val="bg1"/>
                </a:solidFill>
                <a:latin typeface="Arial" panose="020B0604020202020204" pitchFamily="34" charset="0"/>
                <a:cs typeface="Arial" panose="020B0604020202020204" pitchFamily="34" charset="0"/>
              </a:rPr>
              <a:t>and can be</a:t>
            </a:r>
          </a:p>
          <a:p>
            <a:r>
              <a:rPr lang="en-US" sz="1000" dirty="0">
                <a:solidFill>
                  <a:schemeClr val="bg1"/>
                </a:solidFill>
                <a:latin typeface="Arial" panose="020B0604020202020204" pitchFamily="34" charset="0"/>
                <a:cs typeface="Arial" panose="020B0604020202020204" pitchFamily="34" charset="0"/>
              </a:rPr>
              <a:t>extremely </a:t>
            </a:r>
          </a:p>
          <a:p>
            <a:r>
              <a:rPr lang="en-US" sz="1000" dirty="0">
                <a:solidFill>
                  <a:schemeClr val="bg1"/>
                </a:solidFill>
                <a:latin typeface="Arial" panose="020B0604020202020204" pitchFamily="34" charset="0"/>
                <a:cs typeface="Arial" panose="020B0604020202020204" pitchFamily="34" charset="0"/>
              </a:rPr>
              <a:t>beneficial when it</a:t>
            </a:r>
          </a:p>
          <a:p>
            <a:r>
              <a:rPr lang="en-US" sz="1000" dirty="0">
                <a:solidFill>
                  <a:schemeClr val="bg1"/>
                </a:solidFill>
                <a:latin typeface="Arial" panose="020B0604020202020204" pitchFamily="34" charset="0"/>
                <a:cs typeface="Arial" panose="020B0604020202020204" pitchFamily="34" charset="0"/>
              </a:rPr>
              <a:t>is done so correctly. Arguably it is one of the most important aspects as it allows you to use your time wisely, avoiding procrastination, distraction and can help to gain a good life balance. Cottrell (2019) discussed that being self efficient and </a:t>
            </a:r>
            <a:r>
              <a:rPr lang="en-US" sz="1000" dirty="0" err="1">
                <a:solidFill>
                  <a:schemeClr val="bg1"/>
                </a:solidFill>
                <a:latin typeface="Arial" panose="020B0604020202020204" pitchFamily="34" charset="0"/>
                <a:cs typeface="Arial" panose="020B0604020202020204" pitchFamily="34" charset="0"/>
              </a:rPr>
              <a:t>organised</a:t>
            </a:r>
            <a:r>
              <a:rPr lang="en-US" sz="1000" dirty="0">
                <a:solidFill>
                  <a:schemeClr val="bg1"/>
                </a:solidFill>
                <a:latin typeface="Arial" panose="020B0604020202020204" pitchFamily="34" charset="0"/>
                <a:cs typeface="Arial" panose="020B0604020202020204" pitchFamily="34" charset="0"/>
              </a:rPr>
              <a:t> will make a difference during a students studies. Effective time management attributes to life beyond studies therefore is worth spending time developing. Similarly, Moore </a:t>
            </a:r>
            <a:r>
              <a:rPr lang="en-US" sz="1000" i="1" dirty="0">
                <a:solidFill>
                  <a:schemeClr val="bg1"/>
                </a:solidFill>
                <a:latin typeface="Arial" panose="020B0604020202020204" pitchFamily="34" charset="0"/>
                <a:cs typeface="Arial" panose="020B0604020202020204" pitchFamily="34" charset="0"/>
              </a:rPr>
              <a:t>et al (2010, p135-140) </a:t>
            </a:r>
            <a:r>
              <a:rPr lang="en-US" sz="1000" dirty="0">
                <a:solidFill>
                  <a:schemeClr val="bg1"/>
                </a:solidFill>
                <a:latin typeface="Arial" panose="020B0604020202020204" pitchFamily="34" charset="0"/>
                <a:cs typeface="Arial" panose="020B0604020202020204" pitchFamily="34" charset="0"/>
              </a:rPr>
              <a:t>implies planning, perfectionism and procrastination are the three main reasons that contribute to a students poor time management. Students do not struggle attending lectures as they are scheduled within a specific time whereas coursework and assessments are </a:t>
            </a:r>
            <a:r>
              <a:rPr lang="en-US" sz="1000" dirty="0" err="1">
                <a:solidFill>
                  <a:schemeClr val="bg1"/>
                </a:solidFill>
                <a:latin typeface="Arial" panose="020B0604020202020204" pitchFamily="34" charset="0"/>
                <a:cs typeface="Arial" panose="020B0604020202020204" pitchFamily="34" charset="0"/>
              </a:rPr>
              <a:t>soley</a:t>
            </a:r>
            <a:r>
              <a:rPr lang="en-US" sz="1000" dirty="0">
                <a:solidFill>
                  <a:schemeClr val="bg1"/>
                </a:solidFill>
                <a:latin typeface="Arial" panose="020B0604020202020204" pitchFamily="34" charset="0"/>
                <a:cs typeface="Arial" panose="020B0604020202020204" pitchFamily="34" charset="0"/>
              </a:rPr>
              <a:t> their responsibility to schedule into their lives and create time to complete them. Implying that effective time management is a skill that will help to develop the </a:t>
            </a:r>
          </a:p>
          <a:p>
            <a:r>
              <a:rPr lang="en-US" sz="1000" dirty="0">
                <a:solidFill>
                  <a:schemeClr val="bg1"/>
                </a:solidFill>
                <a:latin typeface="Arial" panose="020B0604020202020204" pitchFamily="34" charset="0"/>
                <a:cs typeface="Arial" panose="020B0604020202020204" pitchFamily="34" charset="0"/>
              </a:rPr>
              <a:t>    students critical thinking in education. </a:t>
            </a:r>
          </a:p>
          <a:p>
            <a:endParaRPr lang="en-US" sz="1000" dirty="0">
              <a:solidFill>
                <a:schemeClr val="bg1"/>
              </a:solidFill>
              <a:latin typeface="Arial" panose="020B0604020202020204" pitchFamily="34" charset="0"/>
              <a:cs typeface="Arial" panose="020B0604020202020204" pitchFamily="34" charset="0"/>
            </a:endParaRPr>
          </a:p>
          <a:p>
            <a:endParaRPr lang="en-US" sz="1000" dirty="0">
              <a:solidFill>
                <a:schemeClr val="bg1"/>
              </a:solidFill>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0F766C9D-143C-A84F-A1D4-C1B044873E92}"/>
              </a:ext>
            </a:extLst>
          </p:cNvPr>
          <p:cNvSpPr txBox="1"/>
          <p:nvPr/>
        </p:nvSpPr>
        <p:spPr>
          <a:xfrm>
            <a:off x="4001798" y="6197510"/>
            <a:ext cx="7825839" cy="507831"/>
          </a:xfrm>
          <a:prstGeom prst="rect">
            <a:avLst/>
          </a:prstGeom>
          <a:noFill/>
        </p:spPr>
        <p:txBody>
          <a:bodyPr wrap="square" rtlCol="0">
            <a:spAutoFit/>
          </a:bodyPr>
          <a:lstStyle/>
          <a:p>
            <a:r>
              <a:rPr lang="en-US" sz="900" dirty="0">
                <a:solidFill>
                  <a:schemeClr val="bg1"/>
                </a:solidFill>
                <a:latin typeface="Arial" panose="020B0604020202020204" pitchFamily="34" charset="0"/>
                <a:cs typeface="Arial" panose="020B0604020202020204" pitchFamily="34" charset="0"/>
              </a:rPr>
              <a:t>To conclude this poster, the three ranges of skills that are included within the poster are beneficial to the development of critical thinking. I believe that note taking, referencing &amp; paraphrasing and time management are skills when combined together help to give deeper understanding on topics that are sometimes left for your own interpretation and do not always have one clear answer.  </a:t>
            </a:r>
          </a:p>
        </p:txBody>
      </p:sp>
      <p:pic>
        <p:nvPicPr>
          <p:cNvPr id="3" name="Picture 2">
            <a:extLst>
              <a:ext uri="{FF2B5EF4-FFF2-40B4-BE49-F238E27FC236}">
                <a16:creationId xmlns:a16="http://schemas.microsoft.com/office/drawing/2014/main" id="{4FE13D9C-0CB4-604D-ACA5-3E2D86C56A71}"/>
              </a:ext>
            </a:extLst>
          </p:cNvPr>
          <p:cNvPicPr>
            <a:picLocks noChangeAspect="1"/>
          </p:cNvPicPr>
          <p:nvPr/>
        </p:nvPicPr>
        <p:blipFill>
          <a:blip r:embed="rId4"/>
          <a:stretch>
            <a:fillRect/>
          </a:stretch>
        </p:blipFill>
        <p:spPr>
          <a:xfrm rot="16200000">
            <a:off x="10793639" y="1054042"/>
            <a:ext cx="972851" cy="1402308"/>
          </a:xfrm>
          <a:prstGeom prst="rect">
            <a:avLst/>
          </a:prstGeom>
        </p:spPr>
      </p:pic>
      <p:sp>
        <p:nvSpPr>
          <p:cNvPr id="5" name="TextBox 4">
            <a:extLst>
              <a:ext uri="{FF2B5EF4-FFF2-40B4-BE49-F238E27FC236}">
                <a16:creationId xmlns:a16="http://schemas.microsoft.com/office/drawing/2014/main" id="{F9D15238-DB24-0240-8886-ED47EBA6ECE9}"/>
              </a:ext>
            </a:extLst>
          </p:cNvPr>
          <p:cNvSpPr txBox="1"/>
          <p:nvPr/>
        </p:nvSpPr>
        <p:spPr>
          <a:xfrm>
            <a:off x="10633852" y="79301"/>
            <a:ext cx="2456205" cy="461665"/>
          </a:xfrm>
          <a:prstGeom prst="rect">
            <a:avLst/>
          </a:prstGeom>
          <a:noFill/>
        </p:spPr>
        <p:txBody>
          <a:bodyPr wrap="square" rtlCol="0">
            <a:spAutoFit/>
          </a:bodyPr>
          <a:lstStyle/>
          <a:p>
            <a:r>
              <a:rPr lang="en-US" sz="800" dirty="0">
                <a:solidFill>
                  <a:schemeClr val="bg1"/>
                </a:solidFill>
              </a:rPr>
              <a:t>Caitlin Jones</a:t>
            </a:r>
          </a:p>
          <a:p>
            <a:r>
              <a:rPr lang="en-US" sz="800" dirty="0">
                <a:solidFill>
                  <a:schemeClr val="bg1"/>
                </a:solidFill>
              </a:rPr>
              <a:t>Student number: 2207446</a:t>
            </a:r>
          </a:p>
          <a:p>
            <a:r>
              <a:rPr lang="en-US" sz="800" dirty="0">
                <a:solidFill>
                  <a:schemeClr val="bg1"/>
                </a:solidFill>
              </a:rPr>
              <a:t>Module code : ECEG4005P/C</a:t>
            </a:r>
          </a:p>
        </p:txBody>
      </p:sp>
      <p:pic>
        <p:nvPicPr>
          <p:cNvPr id="1026" name="Picture 2">
            <a:hlinkClick r:id="rId5"/>
            <a:extLst>
              <a:ext uri="{FF2B5EF4-FFF2-40B4-BE49-F238E27FC236}">
                <a16:creationId xmlns:a16="http://schemas.microsoft.com/office/drawing/2014/main" id="{4A213EF1-2B4F-6BEB-D8C7-8948C452835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25951" y="4725504"/>
            <a:ext cx="1643412" cy="11502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2373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942092">
            <a:alpha val="50000"/>
          </a:srgb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B03AC2A-9995-EC49-B312-5DB914C87F4E}"/>
              </a:ext>
            </a:extLst>
          </p:cNvPr>
          <p:cNvSpPr txBox="1"/>
          <p:nvPr/>
        </p:nvSpPr>
        <p:spPr>
          <a:xfrm>
            <a:off x="130629" y="130629"/>
            <a:ext cx="3645724" cy="369332"/>
          </a:xfrm>
          <a:prstGeom prst="rect">
            <a:avLst/>
          </a:prstGeom>
          <a:noFill/>
        </p:spPr>
        <p:txBody>
          <a:bodyPr wrap="square" rtlCol="0">
            <a:spAutoFit/>
          </a:bodyPr>
          <a:lstStyle/>
          <a:p>
            <a:r>
              <a:rPr lang="en-US" u="sng" dirty="0">
                <a:solidFill>
                  <a:schemeClr val="bg1"/>
                </a:solidFill>
                <a:latin typeface="Arial" panose="020B0604020202020204" pitchFamily="34" charset="0"/>
                <a:cs typeface="Arial" panose="020B0604020202020204" pitchFamily="34" charset="0"/>
              </a:rPr>
              <a:t>References</a:t>
            </a:r>
          </a:p>
        </p:txBody>
      </p:sp>
      <p:sp>
        <p:nvSpPr>
          <p:cNvPr id="5" name="TextBox 4">
            <a:extLst>
              <a:ext uri="{FF2B5EF4-FFF2-40B4-BE49-F238E27FC236}">
                <a16:creationId xmlns:a16="http://schemas.microsoft.com/office/drawing/2014/main" id="{154C2BA1-C3C3-2145-992E-A779D284FF7E}"/>
              </a:ext>
            </a:extLst>
          </p:cNvPr>
          <p:cNvSpPr txBox="1"/>
          <p:nvPr/>
        </p:nvSpPr>
        <p:spPr>
          <a:xfrm>
            <a:off x="130629" y="629392"/>
            <a:ext cx="11899075" cy="5632311"/>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Bottomley, </a:t>
            </a:r>
            <a:r>
              <a:rPr lang="en-GB" sz="1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Pryjmachuk</a:t>
            </a:r>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 Waugh (2018)  </a:t>
            </a:r>
            <a:r>
              <a:rPr lang="en-GB" sz="1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Academic writing and referencing for your education degree</a:t>
            </a:r>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 St Albans: Critical publishing.</a:t>
            </a:r>
          </a:p>
          <a:p>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Brookfield. (2012) </a:t>
            </a:r>
            <a:r>
              <a:rPr lang="en-GB" sz="1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Teaching for critical thinking tools and techniques to help students question their assumptions. </a:t>
            </a:r>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San Francisco: Jossey-Bass.</a:t>
            </a:r>
          </a:p>
          <a:p>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Cottrell. (2017)</a:t>
            </a:r>
            <a:r>
              <a:rPr lang="en-GB" sz="1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 Critical thinking skills : effective analysis, argument and reflection. </a:t>
            </a:r>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3</a:t>
            </a:r>
            <a:r>
              <a:rPr lang="en-GB" sz="1800" baseline="30000" dirty="0">
                <a:solidFill>
                  <a:schemeClr val="bg1"/>
                </a:solidFill>
                <a:effectLst/>
                <a:latin typeface="Arial" panose="020B0604020202020204" pitchFamily="34" charset="0"/>
                <a:ea typeface="Calibri" panose="020F0502020204030204" pitchFamily="34" charset="0"/>
                <a:cs typeface="Arial" panose="020B0604020202020204" pitchFamily="34" charset="0"/>
              </a:rPr>
              <a:t>rd</a:t>
            </a:r>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r>
              <a:rPr lang="en-GB" sz="1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edn</a:t>
            </a:r>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 London: Palgrave Macmillan.</a:t>
            </a:r>
          </a:p>
          <a:p>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Cottrell. (2019) </a:t>
            </a:r>
            <a:r>
              <a:rPr lang="en-GB" sz="1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The Study Skills Handbook</a:t>
            </a:r>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 (Fifth edition.). Macmillan International Higher Education/Red Globe Press, an imprint of Springer Nature Limited.</a:t>
            </a:r>
          </a:p>
          <a:p>
            <a:r>
              <a:rPr lang="en-GB" sz="18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Darr</a:t>
            </a:r>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 (2019) </a:t>
            </a:r>
            <a:r>
              <a:rPr lang="en-GB" sz="1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Combating plagiarism : a hands-on guide for librarians, teachers, and students</a:t>
            </a:r>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 Santa Barbara: Libraries Unlimited.</a:t>
            </a:r>
          </a:p>
          <a:p>
            <a:r>
              <a:rPr lang="en-US"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Jones, C. (2022) </a:t>
            </a:r>
            <a:r>
              <a:rPr lang="en-US" sz="1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Timetable</a:t>
            </a:r>
            <a:r>
              <a:rPr lang="en-US"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 [photograph] (Caitlin Jones’s own private collection).</a:t>
            </a:r>
            <a:endPar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Mills. (2019) </a:t>
            </a:r>
            <a:r>
              <a:rPr lang="en-GB" sz="1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The art of visual notetaking</a:t>
            </a:r>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 Walter Foster Publishing, an imprint of the Quarto Group.</a:t>
            </a:r>
          </a:p>
          <a:p>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Moore, Neville </a:t>
            </a:r>
            <a:r>
              <a:rPr lang="en-GB" sz="1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et al. </a:t>
            </a:r>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(2010) </a:t>
            </a:r>
            <a:r>
              <a:rPr lang="en-GB" sz="1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The Ultimate Study Skills Handbook</a:t>
            </a:r>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 Maidenhead: McGraw- Hill /Open university Press.</a:t>
            </a:r>
          </a:p>
          <a:p>
            <a:r>
              <a:rPr lang="en-US"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National Geographic (2017) </a:t>
            </a:r>
            <a:r>
              <a:rPr lang="en-US" sz="1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National Geographic Education</a:t>
            </a:r>
            <a:r>
              <a:rPr lang="en-US"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r>
              <a:rPr lang="en-US" sz="1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Blog. </a:t>
            </a:r>
            <a:r>
              <a:rPr lang="en-US"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Available at: </a:t>
            </a:r>
            <a:r>
              <a:rPr lang="en-US" sz="1800" u="sng"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https://blog.education.nationalgeographic.org/2017/01/20/12-things-we-learned-this-week-8/ultimate-critical-thinking-worksheet/</a:t>
            </a:r>
            <a:endPar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Word Press (2012) </a:t>
            </a:r>
            <a:r>
              <a:rPr lang="en-GB" sz="1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Learn2study. </a:t>
            </a:r>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Available at: </a:t>
            </a:r>
            <a:r>
              <a:rPr lang="en-GB" sz="1800" u="sng"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https://academicrules.files.wordpress.com/2013/05/study-skills-word-cloud.jpg</a:t>
            </a:r>
            <a:endPar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endParaRPr lang="en-US"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487824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4871</TotalTime>
  <Words>1078</Words>
  <Application>Microsoft Macintosh PowerPoint</Application>
  <PresentationFormat>Widescreen</PresentationFormat>
  <Paragraphs>38</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Caitlin Jones (2207446)</dc:creator>
  <cp:lastModifiedBy>Caitlin Jones (2207446)</cp:lastModifiedBy>
  <cp:revision>10</cp:revision>
  <dcterms:created xsi:type="dcterms:W3CDTF">2022-09-26T15:54:29Z</dcterms:created>
  <dcterms:modified xsi:type="dcterms:W3CDTF">2022-09-30T20:36:05Z</dcterms:modified>
</cp:coreProperties>
</file>