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3" r:id="rId7"/>
    <p:sldId id="264" r:id="rId8"/>
    <p:sldId id="265" r:id="rId9"/>
    <p:sldId id="266" r:id="rId10"/>
    <p:sldId id="267" r:id="rId11"/>
    <p:sldId id="268" r:id="rId12"/>
    <p:sldId id="269" r:id="rId13"/>
    <p:sldId id="271" r:id="rId14"/>
    <p:sldId id="270" r:id="rId15"/>
    <p:sldId id="25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4BFB63-102F-425F-A1E9-DDFB0365B10D}" v="3" dt="2025-07-21T10:51:27.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showGuides="1">
      <p:cViewPr>
        <p:scale>
          <a:sx n="80" d="100"/>
          <a:sy n="80" d="100"/>
        </p:scale>
        <p:origin x="507" y="53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7B4BFB63-102F-425F-A1E9-DDFB0365B10D}"/>
    <pc:docChg chg="delSld modSld">
      <pc:chgData name="Ewa Kazimierska" userId="8edb7084-dccb-4d8f-9cfb-38098ea1d667" providerId="ADAL" clId="{7B4BFB63-102F-425F-A1E9-DDFB0365B10D}" dt="2025-07-21T10:51:29.954" v="15" actId="47"/>
      <pc:docMkLst>
        <pc:docMk/>
      </pc:docMkLst>
      <pc:sldChg chg="addSp modSp mod">
        <pc:chgData name="Ewa Kazimierska" userId="8edb7084-dccb-4d8f-9cfb-38098ea1d667" providerId="ADAL" clId="{7B4BFB63-102F-425F-A1E9-DDFB0365B10D}" dt="2025-07-21T10:51:27.042" v="14" actId="1076"/>
        <pc:sldMkLst>
          <pc:docMk/>
          <pc:sldMk cId="3265751969" sldId="261"/>
        </pc:sldMkLst>
        <pc:spChg chg="mod">
          <ac:chgData name="Ewa Kazimierska" userId="8edb7084-dccb-4d8f-9cfb-38098ea1d667" providerId="ADAL" clId="{7B4BFB63-102F-425F-A1E9-DDFB0365B10D}" dt="2025-07-21T10:51:01.458" v="11" actId="20577"/>
          <ac:spMkLst>
            <pc:docMk/>
            <pc:sldMk cId="3265751969" sldId="261"/>
            <ac:spMk id="3" creationId="{9E770643-321D-48FF-8B18-B50A1903173B}"/>
          </ac:spMkLst>
        </pc:spChg>
        <pc:spChg chg="add mod">
          <ac:chgData name="Ewa Kazimierska" userId="8edb7084-dccb-4d8f-9cfb-38098ea1d667" providerId="ADAL" clId="{7B4BFB63-102F-425F-A1E9-DDFB0365B10D}" dt="2025-07-21T10:51:27.042" v="14" actId="1076"/>
          <ac:spMkLst>
            <pc:docMk/>
            <pc:sldMk cId="3265751969" sldId="261"/>
            <ac:spMk id="10" creationId="{F4414640-324A-425F-BDAB-37BABCEDE580}"/>
          </ac:spMkLst>
        </pc:spChg>
        <pc:spChg chg="add mod">
          <ac:chgData name="Ewa Kazimierska" userId="8edb7084-dccb-4d8f-9cfb-38098ea1d667" providerId="ADAL" clId="{7B4BFB63-102F-425F-A1E9-DDFB0365B10D}" dt="2025-07-21T10:51:27.042" v="14" actId="1076"/>
          <ac:spMkLst>
            <pc:docMk/>
            <pc:sldMk cId="3265751969" sldId="261"/>
            <ac:spMk id="12" creationId="{3D6C553C-9FFD-4D39-9627-A280F945902F}"/>
          </ac:spMkLst>
        </pc:spChg>
        <pc:spChg chg="add mod">
          <ac:chgData name="Ewa Kazimierska" userId="8edb7084-dccb-4d8f-9cfb-38098ea1d667" providerId="ADAL" clId="{7B4BFB63-102F-425F-A1E9-DDFB0365B10D}" dt="2025-07-21T10:51:27.042" v="14" actId="1076"/>
          <ac:spMkLst>
            <pc:docMk/>
            <pc:sldMk cId="3265751969" sldId="261"/>
            <ac:spMk id="13" creationId="{5C6B14DA-9796-46B5-91F1-497FA500757E}"/>
          </ac:spMkLst>
        </pc:spChg>
        <pc:picChg chg="add mod">
          <ac:chgData name="Ewa Kazimierska" userId="8edb7084-dccb-4d8f-9cfb-38098ea1d667" providerId="ADAL" clId="{7B4BFB63-102F-425F-A1E9-DDFB0365B10D}" dt="2025-07-21T10:51:27.042" v="14" actId="1076"/>
          <ac:picMkLst>
            <pc:docMk/>
            <pc:sldMk cId="3265751969" sldId="261"/>
            <ac:picMk id="11" creationId="{E3EAF3ED-507E-499F-881C-BFEB64585D56}"/>
          </ac:picMkLst>
        </pc:picChg>
      </pc:sldChg>
      <pc:sldChg chg="delSp del">
        <pc:chgData name="Ewa Kazimierska" userId="8edb7084-dccb-4d8f-9cfb-38098ea1d667" providerId="ADAL" clId="{7B4BFB63-102F-425F-A1E9-DDFB0365B10D}" dt="2025-07-21T10:51:29.954" v="15" actId="47"/>
        <pc:sldMkLst>
          <pc:docMk/>
          <pc:sldMk cId="4166490170" sldId="262"/>
        </pc:sldMkLst>
        <pc:spChg chg="del">
          <ac:chgData name="Ewa Kazimierska" userId="8edb7084-dccb-4d8f-9cfb-38098ea1d667" providerId="ADAL" clId="{7B4BFB63-102F-425F-A1E9-DDFB0365B10D}" dt="2025-07-21T10:51:17.882" v="12" actId="21"/>
          <ac:spMkLst>
            <pc:docMk/>
            <pc:sldMk cId="4166490170" sldId="262"/>
            <ac:spMk id="2" creationId="{77ACCD72-D18C-4FB9-B60D-C329F8639E3A}"/>
          </ac:spMkLst>
        </pc:spChg>
        <pc:spChg chg="del">
          <ac:chgData name="Ewa Kazimierska" userId="8edb7084-dccb-4d8f-9cfb-38098ea1d667" providerId="ADAL" clId="{7B4BFB63-102F-425F-A1E9-DDFB0365B10D}" dt="2025-07-21T10:51:17.882" v="12" actId="21"/>
          <ac:spMkLst>
            <pc:docMk/>
            <pc:sldMk cId="4166490170" sldId="262"/>
            <ac:spMk id="3" creationId="{61AB7A0C-D983-45C4-9AB7-EA6437992FBC}"/>
          </ac:spMkLst>
        </pc:spChg>
        <pc:spChg chg="del">
          <ac:chgData name="Ewa Kazimierska" userId="8edb7084-dccb-4d8f-9cfb-38098ea1d667" providerId="ADAL" clId="{7B4BFB63-102F-425F-A1E9-DDFB0365B10D}" dt="2025-07-21T10:51:17.882" v="12" actId="21"/>
          <ac:spMkLst>
            <pc:docMk/>
            <pc:sldMk cId="4166490170" sldId="262"/>
            <ac:spMk id="6" creationId="{DBA30911-5013-4C81-AFCF-89883B8FD8F3}"/>
          </ac:spMkLst>
        </pc:spChg>
        <pc:picChg chg="del">
          <ac:chgData name="Ewa Kazimierska" userId="8edb7084-dccb-4d8f-9cfb-38098ea1d667" providerId="ADAL" clId="{7B4BFB63-102F-425F-A1E9-DDFB0365B10D}" dt="2025-07-21T10:51:17.882" v="12" actId="21"/>
          <ac:picMkLst>
            <pc:docMk/>
            <pc:sldMk cId="4166490170" sldId="262"/>
            <ac:picMk id="2049" creationId="{7DE16623-D3C4-4F8A-8D91-EB415E7B2969}"/>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1:42.399"/>
    </inkml:context>
    <inkml:brush xml:id="br0">
      <inkml:brushProperty name="width" value="0.35" units="cm"/>
      <inkml:brushProperty name="height" value="0.35" units="cm"/>
      <inkml:brushProperty name="color" value="#E71224"/>
    </inkml:brush>
  </inkml:definitions>
  <inkml:trace contextRef="#ctx0" brushRef="#br0">0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1:42.400"/>
    </inkml:context>
    <inkml:brush xml:id="br0">
      <inkml:brushProperty name="width" value="0.35" units="cm"/>
      <inkml:brushProperty name="height" value="0.35" units="cm"/>
      <inkml:brushProperty name="color" value="#E71224"/>
    </inkml:brush>
  </inkml:definitions>
  <inkml:trace contextRef="#ctx0" brushRef="#br0">1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1:42.401"/>
    </inkml:context>
    <inkml:brush xml:id="br0">
      <inkml:brushProperty name="width" value="0.35" units="cm"/>
      <inkml:brushProperty name="height" value="0.35" units="cm"/>
      <inkml:brushProperty name="color" value="#E71224"/>
    </inkml:brush>
  </inkml:definitions>
  <inkml:trace contextRef="#ctx0" brushRef="#br0">1 0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1:42.402"/>
    </inkml:context>
    <inkml:brush xml:id="br0">
      <inkml:brushProperty name="width" value="0.35" units="cm"/>
      <inkml:brushProperty name="height" value="0.35" units="cm"/>
      <inkml:brushProperty name="color" value="#E71224"/>
    </inkml:brush>
  </inkml:definitions>
  <inkml:trace contextRef="#ctx0" brushRef="#br0">1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5:35.484"/>
    </inkml:context>
    <inkml:brush xml:id="br0">
      <inkml:brushProperty name="width" value="0.025" units="cm"/>
      <inkml:brushProperty name="height" value="0.025" units="cm"/>
      <inkml:brushProperty name="color" value="#E71224"/>
    </inkml:brush>
  </inkml:definitions>
  <inkml:trace contextRef="#ctx0" brushRef="#br0">2308 131 24575,'-1'-1'0,"0"0"0,0 0 0,0 0 0,0 0 0,0 0 0,0 0 0,0 1 0,0-1 0,0 0 0,0 0 0,-1 1 0,-1-1 0,-5-4 0,-3-3 0,0 0 0,-1 1 0,0 0 0,0 1 0,-1 1 0,-21-7 0,-82-14 0,113 25 0,-110-14 0,-141-2 0,241 17 0,-432-3 0,246 4 0,65 7 0,111-5 0,0 1 0,-1 1 0,-34 13 0,52-15 0,0-1 0,0 1 0,1 0 0,-1 1 0,1-1 0,0 1 0,0 0 0,0 1 0,1-1 0,-1 1 0,-7 10 0,6-8 0,-1 0 0,0-1 0,0 1 0,-1-2 0,-14 10 0,-10 6 0,-10 14 0,1 1 0,-43 49 0,-62 95 0,122-144 0,1 1 0,1 1 0,-24 61 0,-32 124 0,59-159 0,4 0 0,2 1 0,3 0 0,-3 112 0,13-124 0,1-20 0,-2 0 0,-8 59 0,-2-21 0,-3 112 0,13-148 0,-3 82 0,13 120 0,0-151 0,4-1 0,26 94 0,62 139 0,-81-266 0,72 165 0,11-23 0,-67-132 0,46 58 0,16 8 0,129 132 0,-221-254 0,0 0 0,0-1 0,0 0 0,1 0 0,-1 0 0,1 0 0,0-1 0,0 0 0,1-1 0,-1 0 0,1 0 0,0 0 0,0-1 0,0-1 0,11 2 0,285 0 0,-182-5 0,651 1 0,-429 1 0,-269-2 0,-1-4 0,0-2 0,81-22 0,212-72 0,-230 61 0,-64 20 0,2 4 0,0 3 0,1 3 0,107-1 0,-169 11 0,-1 0 0,17-4 0,3 0 0,69-4 0,123 6 0,-169 7 0,86 18 0,2 0 0,-65-15 0,-1-4 0,1-4 0,0-3 0,136-24 0,-176 21 0,41-9 0,-68 13 0,0-1 0,0 0 0,0-1 0,14-8 0,29-22 0,-2-1 0,87-78 0,8-40 0,-53 51 0,-60 64 0,-3-2 0,45-72 0,-17 23 0,63-71 0,-37 48 0,-74 97 0,-1-1 0,-1-1 0,-1 0 0,14-38 0,14-79 0,-32 116 0,-2 11 0,-1 0 0,-1 0 0,1 0 0,-1-1 0,0 1 0,-1 0 0,0 0 0,0-1 0,-1 1 0,0 0 0,-3-10 0,-52-155 0,50 158 0,-1 1 0,-1 0 0,-15-21 0,11 17 0,-13-24 0,14 21 0,-1 0 0,-2 1 0,0 0 0,-1 1 0,-32-32 0,20 22 0,-38-55 0,44 55 0,-1 1 0,-35-35 0,-94-93 0,2 2 0,89 98 0,-112-79 0,135 110 0,-248-157 0,226 148 0,-43-26 0,-155-65 0,205 104 0,19 6 0,-59-16 0,40 18 0,-338-97 0,84 22 0,195 58 0,41 13 0,-1 4 0,-82-6 0,-144 6 0,-255 12 0,543 1 0,1-1 0,0 0 0,-1 0 0,1-1 0,0 0 0,0 0 0,0-1 0,0 0 0,0 0 0,1-1 0,0 0 0,-1 0 0,1 0 0,-11-10 0,-38-29-105,-55-40 334,86 66-725,0 2-1,-46-20 1,53 28-6330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0:42.575"/>
    </inkml:context>
    <inkml:brush xml:id="br0">
      <inkml:brushProperty name="width" value="0.35" units="cm"/>
      <inkml:brushProperty name="height" value="0.35" units="cm"/>
      <inkml:brushProperty name="color" value="#E71224"/>
    </inkml:brush>
  </inkml:definitions>
  <inkml:trace contextRef="#ctx0" brushRef="#br0">0 0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0:44.095"/>
    </inkml:context>
    <inkml:brush xml:id="br0">
      <inkml:brushProperty name="width" value="0.35" units="cm"/>
      <inkml:brushProperty name="height" value="0.35" units="cm"/>
      <inkml:brushProperty name="color" value="#E71224"/>
    </inkml:brush>
  </inkml:definitions>
  <inkml:trace contextRef="#ctx0" brushRef="#br0">1 0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0:45.338"/>
    </inkml:context>
    <inkml:brush xml:id="br0">
      <inkml:brushProperty name="width" value="0.35" units="cm"/>
      <inkml:brushProperty name="height" value="0.35" units="cm"/>
      <inkml:brushProperty name="color" value="#E71224"/>
    </inkml:brush>
  </inkml:definitions>
  <inkml:trace contextRef="#ctx0" brushRef="#br0">1 0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0:46.389"/>
    </inkml:context>
    <inkml:brush xml:id="br0">
      <inkml:brushProperty name="width" value="0.35" units="cm"/>
      <inkml:brushProperty name="height" value="0.35" units="cm"/>
      <inkml:brushProperty name="color" value="#E71224"/>
    </inkml:brush>
  </inkml:definitions>
  <inkml:trace contextRef="#ctx0" brushRef="#br0">1 1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3:20.041"/>
    </inkml:context>
    <inkml:brush xml:id="br0">
      <inkml:brushProperty name="width" value="0.35" units="cm"/>
      <inkml:brushProperty name="height" value="0.35" units="cm"/>
      <inkml:brushProperty name="color" value="#E71224"/>
    </inkml:brush>
  </inkml:definitions>
  <inkml:trace contextRef="#ctx0" brushRef="#br0">0 33 24575,'0'-32'-8191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3:22.109"/>
    </inkml:context>
    <inkml:brush xml:id="br0">
      <inkml:brushProperty name="width" value="0.35" units="cm"/>
      <inkml:brushProperty name="height" value="0.35" units="cm"/>
      <inkml:brushProperty name="color" value="#E71224"/>
    </inkml:brush>
  </inkml:definitions>
  <inkml:trace contextRef="#ctx0" brushRef="#br0">0 1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3:23.385"/>
    </inkml:context>
    <inkml:brush xml:id="br0">
      <inkml:brushProperty name="width" value="0.35" units="cm"/>
      <inkml:brushProperty name="height" value="0.35" units="cm"/>
      <inkml:brushProperty name="color" value="#E71224"/>
    </inkml:brush>
  </inkml:definitions>
  <inkml:trace contextRef="#ctx0" brushRef="#br0">0 0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3:24.295"/>
    </inkml:context>
    <inkml:brush xml:id="br0">
      <inkml:brushProperty name="width" value="0.35" units="cm"/>
      <inkml:brushProperty name="height" value="0.35" units="cm"/>
      <inkml:brushProperty name="color" value="#E71224"/>
    </inkml:brush>
  </inkml:definitions>
  <inkml:trace contextRef="#ctx0" brushRef="#br0">1 1 24575,'0'0'-8191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5:10.457"/>
    </inkml:context>
    <inkml:brush xml:id="br0">
      <inkml:brushProperty name="width" value="0.025" units="cm"/>
      <inkml:brushProperty name="height" value="0.025" units="cm"/>
      <inkml:brushProperty name="color" value="#E71224"/>
    </inkml:brush>
  </inkml:definitions>
  <inkml:trace contextRef="#ctx0" brushRef="#br0">1 1 24575,'424'0'0,"-399"1"0,31 5 0,-17 0 0,470 25 0,4-30 0,-379-2 0,-124 1 0,0 1 0,0 0 0,0 0 0,-1 1 0,14 5 0,46 21 0,-44-17 0,28 8 0,44 5 0,154 16 0,-203-34 0,73 0 0,-118-6 0,0 0 0,0-1 0,-1 1 0,1-1 0,0 1 0,0-1 0,-1 0 0,1 0 0,-1 0 0,1-1 0,-1 1 0,3-2 0,1-2 0,-1 0 0,0 1 0,6-8 0,-7 7 0,0 0 0,1 0 0,-1 1 0,1 0 0,10-7 0,-2 3 0,20-16 0,-23 15 0,1 1 0,17-10 0,-24 16-170,0 0-1,0 1 0,0 0 1,0 0-1,0 0 0,0 0 1,7 0-1,-2 1-6655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5:13.123"/>
    </inkml:context>
    <inkml:brush xml:id="br0">
      <inkml:brushProperty name="width" value="0.025" units="cm"/>
      <inkml:brushProperty name="height" value="0.025" units="cm"/>
      <inkml:brushProperty name="color" value="#E71224"/>
    </inkml:brush>
  </inkml:definitions>
  <inkml:trace contextRef="#ctx0" brushRef="#br0">1 30 24575,'339'-11'0,"-17"-8"0,-256 23 0,94 17 0,-4 1 0,104-10 0,-185-10 0,-62-1 0,0 0 0,-1 1 0,1 1 0,-1 0 0,1 1 0,-1 0 0,0 1 0,0 0 0,21 13 0,-17-9 0,1-1 0,-1-1 0,2-1 0,-1-1 0,28 6 0,-17-7 0,-1-1 0,55-2 0,-49-2 0,0 1 0,62 9 0,-52-4 0,-1-2 0,71-4 0,-37-1 0,-43 4 0,-1 1 0,34 8 0,-33-5 0,0-2 0,37 1 0,27 2 0,2 0 0,-1-8-1365,-85 1-5461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5:14.681"/>
    </inkml:context>
    <inkml:brush xml:id="br0">
      <inkml:brushProperty name="width" value="0.025" units="cm"/>
      <inkml:brushProperty name="height" value="0.025" units="cm"/>
      <inkml:brushProperty name="color" value="#E71224"/>
    </inkml:brush>
  </inkml:definitions>
  <inkml:trace contextRef="#ctx0" brushRef="#br0">85 1 24575,'-1'0'0,"-1"0"0,1 0 0,0 0 0,0 0 0,0 1 0,0-1 0,0 0 0,0 1 0,0-1 0,0 1 0,0-1 0,0 1 0,0 0 0,0-1 0,0 1 0,0 0 0,1-1 0,-1 1 0,0 0 0,0 0 0,1 0 0,-1 0 0,1 0 0,-1 0 0,1 0 0,-1 0 0,0 2 0,-1 4 0,0-1 0,1 1 0,-1 12 0,-1 3 0,-2 3 0,2 0 0,1 0 0,1 0 0,3 31 0,-1-4 0,-2-46 13,0 1-1,0-1 1,0 0-1,-1 0 1,0 0-1,0-1 1,-1 1 0,-5 9-1,-8 21-1490,12-22-5348</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5:16.551"/>
    </inkml:context>
    <inkml:brush xml:id="br0">
      <inkml:brushProperty name="width" value="0.025" units="cm"/>
      <inkml:brushProperty name="height" value="0.025" units="cm"/>
      <inkml:brushProperty name="color" value="#E71224"/>
    </inkml:brush>
  </inkml:definitions>
  <inkml:trace contextRef="#ctx0" brushRef="#br0">1 0 24575,'362'0'0,"-356"0"0,0 1 0,1-1 0,-1 1 0,0 0 0,7 3 0,-8-1-1365</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5:18.545"/>
    </inkml:context>
    <inkml:brush xml:id="br0">
      <inkml:brushProperty name="width" value="0.025" units="cm"/>
      <inkml:brushProperty name="height" value="0.025" units="cm"/>
      <inkml:brushProperty name="color" value="#E71224"/>
    </inkml:brush>
  </inkml:definitions>
  <inkml:trace contextRef="#ctx0" brushRef="#br0">201 1 24575,'-1'0'0,"0"1"0,1-1 0,-1 0 0,0 1 0,0-1 0,0 1 0,0 0 0,0-1 0,1 1 0,-1 0 0,0-1 0,1 1 0,-1 0 0,0 0 0,1 0 0,-1 0 0,1-1 0,-1 2 0,-8 18 0,7-12 0,0 0 0,1 0 0,0 0 0,0 0 0,2 14 0,-1-15 0,0-1 0,0 1 0,0-1 0,-1 1 0,0-1 0,0 1 0,0-1 0,-1 0 0,-4 9 0,3-6 0,0-1 0,0 0 0,0 1 0,-1 10 0,3-12 0,0 0 0,-1 0 0,0 0 0,0 0 0,-1-1 0,0 1 0,-6 9 0,-11 20 0,18-30 0,-1 0 0,0-1 0,0 1 0,-1-1 0,1 0 0,-1 0 0,0 0 0,-8 8 0,7-10-151,1 1-1,-1-1 0,0 0 0,0-1 1,0 1-1,0-1 0,0 0 1,-6 2-1,-1-2-6674</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5:20.024"/>
    </inkml:context>
    <inkml:brush xml:id="br0">
      <inkml:brushProperty name="width" value="0.025" units="cm"/>
      <inkml:brushProperty name="height" value="0.025" units="cm"/>
      <inkml:brushProperty name="color" value="#E71224"/>
    </inkml:brush>
  </inkml:definitions>
  <inkml:trace contextRef="#ctx0" brushRef="#br0">1 16 24575,'2'0'0,"4"0"0,3 0 0,3 0 0,6-3 0,12 0 0,9 0 0,8 1 0,7 0 0,0 1 0,-2 0 0,-7 1 0,-7 0 0,-6 0 0,-5 0 0,-4 0 0,-4 0 0,-5 0-8191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5:39.727"/>
    </inkml:context>
    <inkml:brush xml:id="br0">
      <inkml:brushProperty name="width" value="0.025" units="cm"/>
      <inkml:brushProperty name="height" value="0.025" units="cm"/>
      <inkml:brushProperty name="color" value="#E71224"/>
    </inkml:brush>
  </inkml:definitions>
  <inkml:trace contextRef="#ctx0" brushRef="#br0">6181 306 24575,'-1'-2'0,"0"1"0,0 0 0,0 0 0,0 1 0,0-1 0,0 0 0,0 0 0,0 0 0,0 1 0,0-1 0,-1 0 0,1 1 0,0-1 0,0 1 0,-1 0 0,1-1 0,-2 1 0,-2-2 0,-322-81 0,145 42 0,-357-73 0,372 90 0,-218-5 0,-247 29 0,303 2 0,273 1 0,1 3 0,-59 12 0,39-4 0,-324 42 0,320-45 0,-202 22 0,-213 34 0,396-46 0,-62 10 0,136-27 0,-135 23 0,139-22 0,0 1 0,0 1 0,0 1 0,1 0 0,-32 20 0,-107 70 0,-69 47 0,105-47 0,32-24 0,40-32 0,1 2 0,-76 88 0,101-105 0,-2 0 0,-1-2 0,0-1 0,-2-1 0,-37 22 0,10-13 0,34-20 0,0 1 0,1 1 0,0 0 0,-24 23 0,36-27 0,0 1 0,0 0 0,1 0 0,1 1 0,0 0 0,-6 15 0,-26 78 0,35-91 0,-9 30 0,-8 60 0,20-98 0,-10 39 0,6-27 0,-3 31 0,2 10 0,-6 111 0,5-85 0,0-12 0,-15 112 0,0 25 0,21-155 0,2 0 0,11 66 0,-7-93 0,1 0 0,1-1 0,1 0 0,2 0 0,0 0 0,16 26 0,-3-13 0,1-1 0,47 55 0,-56-76 0,1-1 0,1-1 0,0 0 0,2-1 0,0-1 0,39 21 0,14 0 0,2-4 0,0-3 0,100 22 0,-84-31 0,101 6 0,-78-12 0,134 21-213,420 45-728,-347-43 2095,-114 4-1154,-172-35 0,374 47 0,-36-18 0,-30-2 0,16-21 16,-85-3-189,-226-6-73,301 4-334,-279-9 590,0-3 1,0-3-1,70-18 1,263-112-11,-142 42 0,58-6 17,267-94 29,-526 174-46,77-43 0,-99 45 0,-1-2 0,-2-2 0,37-32 0,17-27 0,143-174 0,-201 219 146,-2 0 1,44-85-1,-57 92-58,-2 0 0,-1 0 0,-2-2-1,12-65 1,-14 45-88,-2 0 0,-3-1 0,-2 1 0,-3-1 0,-2 1 0,-2-1 0,-15-57 0,9 67 0,-1 0 0,-3 0 0,-1 1 0,-26-44 0,-7 1 0,-89-116 0,94 146 0,-4 2 0,-92-82 0,122 120 0,-2 1 0,0 1 0,-1 1 0,0 1 0,-1 1 0,-26-10 0,40 19 0,0-1 0,0 0 0,0-1 0,1 0 0,0 0 0,0-1 0,0 0 0,1 0 0,-1-1 0,1 0 0,1 0 0,0-1 0,0 0 0,0 0 0,-8-17 0,0-1 0,-2 1 0,0 0 0,-2 1 0,-1 1 0,0 1 0,-2 0 0,0 2 0,-2 0 0,0 2 0,-1 0 0,-1 2 0,0 1 0,-33-15 0,45 24 0,-1 0 0,0 1 0,0 1 0,0 0 0,0 1 0,-1 0 0,0 2 0,1-1 0,-23 2 0,-41 2-1365,62-2-5461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6:18.857"/>
    </inkml:context>
    <inkml:brush xml:id="br0">
      <inkml:brushProperty name="width" value="0.025" units="cm"/>
      <inkml:brushProperty name="height" value="0.025" units="cm"/>
      <inkml:brushProperty name="color" value="#E71224"/>
    </inkml:brush>
  </inkml:definitions>
  <inkml:trace contextRef="#ctx0" brushRef="#br0">3 0 24575,'-3'0'0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6:19.741"/>
    </inkml:context>
    <inkml:brush xml:id="br0">
      <inkml:brushProperty name="width" value="0.025" units="cm"/>
      <inkml:brushProperty name="height" value="0.025" units="cm"/>
      <inkml:brushProperty name="color" value="#E71224"/>
    </inkml:brush>
  </inkml:definitions>
  <inkml:trace contextRef="#ctx0" brushRef="#br0">0 0 24575,'0'0'-8191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18T09:16:20.607"/>
    </inkml:context>
    <inkml:brush xml:id="br0">
      <inkml:brushProperty name="width" value="0.025" units="cm"/>
      <inkml:brushProperty name="height" value="0.025" units="cm"/>
      <inkml:brushProperty name="color" value="#E71224"/>
    </inkml:brush>
  </inkml:definitions>
  <inkml:trace contextRef="#ctx0" brushRef="#br0">0 0 24575,'3'0'0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DAB1F-B8D1-4CA6-8590-C8596FF4DF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3A644F-9924-4430-B0F3-8EF23B4365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587EF3-65E4-4308-9DD5-F62E048D4009}"/>
              </a:ext>
            </a:extLst>
          </p:cNvPr>
          <p:cNvSpPr>
            <a:spLocks noGrp="1"/>
          </p:cNvSpPr>
          <p:nvPr>
            <p:ph type="dt" sz="half" idx="10"/>
          </p:nvPr>
        </p:nvSpPr>
        <p:spPr/>
        <p:txBody>
          <a:bodyPr/>
          <a:lstStyle/>
          <a:p>
            <a:fld id="{0263250E-C2A7-488E-8B8D-80FDD3224D8E}" type="datetimeFigureOut">
              <a:rPr lang="en-GB" smtClean="0"/>
              <a:t>18/07/2025</a:t>
            </a:fld>
            <a:endParaRPr lang="en-GB"/>
          </a:p>
        </p:txBody>
      </p:sp>
      <p:sp>
        <p:nvSpPr>
          <p:cNvPr id="5" name="Footer Placeholder 4">
            <a:extLst>
              <a:ext uri="{FF2B5EF4-FFF2-40B4-BE49-F238E27FC236}">
                <a16:creationId xmlns:a16="http://schemas.microsoft.com/office/drawing/2014/main" id="{591BD704-5CA4-4C9C-97A5-B26B996300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15C784-E50A-4D0E-AC27-A51EFBE99D47}"/>
              </a:ext>
            </a:extLst>
          </p:cNvPr>
          <p:cNvSpPr>
            <a:spLocks noGrp="1"/>
          </p:cNvSpPr>
          <p:nvPr>
            <p:ph type="sldNum" sz="quarter" idx="12"/>
          </p:nvPr>
        </p:nvSpPr>
        <p:spPr/>
        <p:txBody>
          <a:bodyPr/>
          <a:lstStyle/>
          <a:p>
            <a:fld id="{7614671C-9190-4646-9438-358A5C3B7A53}" type="slidenum">
              <a:rPr lang="en-GB" smtClean="0"/>
              <a:t>‹#›</a:t>
            </a:fld>
            <a:endParaRPr lang="en-GB"/>
          </a:p>
        </p:txBody>
      </p:sp>
    </p:spTree>
    <p:extLst>
      <p:ext uri="{BB962C8B-B14F-4D97-AF65-F5344CB8AC3E}">
        <p14:creationId xmlns:p14="http://schemas.microsoft.com/office/powerpoint/2010/main" val="2720663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3E595-79FF-4D77-8C16-A0C4FD4D7E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265D8B-FEC1-44B0-A014-F2E1056E42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F5348B-10DC-41E3-8A1F-38C56CB3F097}"/>
              </a:ext>
            </a:extLst>
          </p:cNvPr>
          <p:cNvSpPr>
            <a:spLocks noGrp="1"/>
          </p:cNvSpPr>
          <p:nvPr>
            <p:ph type="dt" sz="half" idx="10"/>
          </p:nvPr>
        </p:nvSpPr>
        <p:spPr/>
        <p:txBody>
          <a:bodyPr/>
          <a:lstStyle/>
          <a:p>
            <a:fld id="{0263250E-C2A7-488E-8B8D-80FDD3224D8E}" type="datetimeFigureOut">
              <a:rPr lang="en-GB" smtClean="0"/>
              <a:t>18/07/2025</a:t>
            </a:fld>
            <a:endParaRPr lang="en-GB"/>
          </a:p>
        </p:txBody>
      </p:sp>
      <p:sp>
        <p:nvSpPr>
          <p:cNvPr id="5" name="Footer Placeholder 4">
            <a:extLst>
              <a:ext uri="{FF2B5EF4-FFF2-40B4-BE49-F238E27FC236}">
                <a16:creationId xmlns:a16="http://schemas.microsoft.com/office/drawing/2014/main" id="{CC09F83A-7DB4-4814-B149-3638D941E2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4C97AA-BD97-4998-9C5E-EC896C1C1C7A}"/>
              </a:ext>
            </a:extLst>
          </p:cNvPr>
          <p:cNvSpPr>
            <a:spLocks noGrp="1"/>
          </p:cNvSpPr>
          <p:nvPr>
            <p:ph type="sldNum" sz="quarter" idx="12"/>
          </p:nvPr>
        </p:nvSpPr>
        <p:spPr/>
        <p:txBody>
          <a:bodyPr/>
          <a:lstStyle/>
          <a:p>
            <a:fld id="{7614671C-9190-4646-9438-358A5C3B7A53}" type="slidenum">
              <a:rPr lang="en-GB" smtClean="0"/>
              <a:t>‹#›</a:t>
            </a:fld>
            <a:endParaRPr lang="en-GB"/>
          </a:p>
        </p:txBody>
      </p:sp>
    </p:spTree>
    <p:extLst>
      <p:ext uri="{BB962C8B-B14F-4D97-AF65-F5344CB8AC3E}">
        <p14:creationId xmlns:p14="http://schemas.microsoft.com/office/powerpoint/2010/main" val="1097055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AF461-7740-4F1A-B34D-3DDE00778B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F5047C-C216-48F6-99B2-37A4CC1C35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9C5D4D-1D15-4C4C-850A-560B569D8E1D}"/>
              </a:ext>
            </a:extLst>
          </p:cNvPr>
          <p:cNvSpPr>
            <a:spLocks noGrp="1"/>
          </p:cNvSpPr>
          <p:nvPr>
            <p:ph type="dt" sz="half" idx="10"/>
          </p:nvPr>
        </p:nvSpPr>
        <p:spPr/>
        <p:txBody>
          <a:bodyPr/>
          <a:lstStyle/>
          <a:p>
            <a:fld id="{0263250E-C2A7-488E-8B8D-80FDD3224D8E}" type="datetimeFigureOut">
              <a:rPr lang="en-GB" smtClean="0"/>
              <a:t>18/07/2025</a:t>
            </a:fld>
            <a:endParaRPr lang="en-GB"/>
          </a:p>
        </p:txBody>
      </p:sp>
      <p:sp>
        <p:nvSpPr>
          <p:cNvPr id="5" name="Footer Placeholder 4">
            <a:extLst>
              <a:ext uri="{FF2B5EF4-FFF2-40B4-BE49-F238E27FC236}">
                <a16:creationId xmlns:a16="http://schemas.microsoft.com/office/drawing/2014/main" id="{01DB5FB9-862E-430D-81FB-936E4E0AAE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EFA63E-7B80-4536-A202-DE694E32BC97}"/>
              </a:ext>
            </a:extLst>
          </p:cNvPr>
          <p:cNvSpPr>
            <a:spLocks noGrp="1"/>
          </p:cNvSpPr>
          <p:nvPr>
            <p:ph type="sldNum" sz="quarter" idx="12"/>
          </p:nvPr>
        </p:nvSpPr>
        <p:spPr/>
        <p:txBody>
          <a:bodyPr/>
          <a:lstStyle/>
          <a:p>
            <a:fld id="{7614671C-9190-4646-9438-358A5C3B7A53}" type="slidenum">
              <a:rPr lang="en-GB" smtClean="0"/>
              <a:t>‹#›</a:t>
            </a:fld>
            <a:endParaRPr lang="en-GB"/>
          </a:p>
        </p:txBody>
      </p:sp>
    </p:spTree>
    <p:extLst>
      <p:ext uri="{BB962C8B-B14F-4D97-AF65-F5344CB8AC3E}">
        <p14:creationId xmlns:p14="http://schemas.microsoft.com/office/powerpoint/2010/main" val="1490031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F103B-D25B-4507-85CF-632495DE32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0584B3-4917-4E89-A25E-BAE3174D7E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ECDA3E-078E-45A5-8EF9-31F5817BA9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F359D8-2E60-4871-9BAC-FFE43047852A}"/>
              </a:ext>
            </a:extLst>
          </p:cNvPr>
          <p:cNvSpPr>
            <a:spLocks noGrp="1"/>
          </p:cNvSpPr>
          <p:nvPr>
            <p:ph type="dt" sz="half" idx="10"/>
          </p:nvPr>
        </p:nvSpPr>
        <p:spPr/>
        <p:txBody>
          <a:bodyPr/>
          <a:lstStyle/>
          <a:p>
            <a:fld id="{0263250E-C2A7-488E-8B8D-80FDD3224D8E}" type="datetimeFigureOut">
              <a:rPr lang="en-GB" smtClean="0"/>
              <a:t>18/07/2025</a:t>
            </a:fld>
            <a:endParaRPr lang="en-GB"/>
          </a:p>
        </p:txBody>
      </p:sp>
      <p:sp>
        <p:nvSpPr>
          <p:cNvPr id="6" name="Footer Placeholder 5">
            <a:extLst>
              <a:ext uri="{FF2B5EF4-FFF2-40B4-BE49-F238E27FC236}">
                <a16:creationId xmlns:a16="http://schemas.microsoft.com/office/drawing/2014/main" id="{7A38E2D0-2D9D-4AE0-9352-06F8B3C5FC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F83E0F-DFE8-463C-9D92-B3F750B1CD49}"/>
              </a:ext>
            </a:extLst>
          </p:cNvPr>
          <p:cNvSpPr>
            <a:spLocks noGrp="1"/>
          </p:cNvSpPr>
          <p:nvPr>
            <p:ph type="sldNum" sz="quarter" idx="12"/>
          </p:nvPr>
        </p:nvSpPr>
        <p:spPr/>
        <p:txBody>
          <a:bodyPr/>
          <a:lstStyle/>
          <a:p>
            <a:fld id="{7614671C-9190-4646-9438-358A5C3B7A53}" type="slidenum">
              <a:rPr lang="en-GB" smtClean="0"/>
              <a:t>‹#›</a:t>
            </a:fld>
            <a:endParaRPr lang="en-GB"/>
          </a:p>
        </p:txBody>
      </p:sp>
    </p:spTree>
    <p:extLst>
      <p:ext uri="{BB962C8B-B14F-4D97-AF65-F5344CB8AC3E}">
        <p14:creationId xmlns:p14="http://schemas.microsoft.com/office/powerpoint/2010/main" val="2432987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7A8AD-345F-4662-899E-0E9E870904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F9D861-930B-400B-884E-A430DEF959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73A867-266F-4EF1-8CA9-F95A8533EB2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57458C-E66D-4693-ADA9-59E9E39656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E3480-4FBA-4FAF-BE2F-A1AD5B495D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CFEF81-1C15-4CDF-90AE-847DB73A3E14}"/>
              </a:ext>
            </a:extLst>
          </p:cNvPr>
          <p:cNvSpPr>
            <a:spLocks noGrp="1"/>
          </p:cNvSpPr>
          <p:nvPr>
            <p:ph type="dt" sz="half" idx="10"/>
          </p:nvPr>
        </p:nvSpPr>
        <p:spPr/>
        <p:txBody>
          <a:bodyPr/>
          <a:lstStyle/>
          <a:p>
            <a:fld id="{0263250E-C2A7-488E-8B8D-80FDD3224D8E}" type="datetimeFigureOut">
              <a:rPr lang="en-GB" smtClean="0"/>
              <a:t>18/07/2025</a:t>
            </a:fld>
            <a:endParaRPr lang="en-GB"/>
          </a:p>
        </p:txBody>
      </p:sp>
      <p:sp>
        <p:nvSpPr>
          <p:cNvPr id="8" name="Footer Placeholder 7">
            <a:extLst>
              <a:ext uri="{FF2B5EF4-FFF2-40B4-BE49-F238E27FC236}">
                <a16:creationId xmlns:a16="http://schemas.microsoft.com/office/drawing/2014/main" id="{DE60115B-2B49-4C0D-88BF-A5D640F3C3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713298-DAE4-488B-823E-588A430CBB47}"/>
              </a:ext>
            </a:extLst>
          </p:cNvPr>
          <p:cNvSpPr>
            <a:spLocks noGrp="1"/>
          </p:cNvSpPr>
          <p:nvPr>
            <p:ph type="sldNum" sz="quarter" idx="12"/>
          </p:nvPr>
        </p:nvSpPr>
        <p:spPr/>
        <p:txBody>
          <a:bodyPr/>
          <a:lstStyle/>
          <a:p>
            <a:fld id="{7614671C-9190-4646-9438-358A5C3B7A53}" type="slidenum">
              <a:rPr lang="en-GB" smtClean="0"/>
              <a:t>‹#›</a:t>
            </a:fld>
            <a:endParaRPr lang="en-GB"/>
          </a:p>
        </p:txBody>
      </p:sp>
    </p:spTree>
    <p:extLst>
      <p:ext uri="{BB962C8B-B14F-4D97-AF65-F5344CB8AC3E}">
        <p14:creationId xmlns:p14="http://schemas.microsoft.com/office/powerpoint/2010/main" val="524533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62159-8185-4538-879D-FFB4906FA5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452517-1FC0-4F31-A3B8-96C6516E578B}"/>
              </a:ext>
            </a:extLst>
          </p:cNvPr>
          <p:cNvSpPr>
            <a:spLocks noGrp="1"/>
          </p:cNvSpPr>
          <p:nvPr>
            <p:ph type="dt" sz="half" idx="10"/>
          </p:nvPr>
        </p:nvSpPr>
        <p:spPr/>
        <p:txBody>
          <a:bodyPr/>
          <a:lstStyle/>
          <a:p>
            <a:fld id="{0263250E-C2A7-488E-8B8D-80FDD3224D8E}" type="datetimeFigureOut">
              <a:rPr lang="en-GB" smtClean="0"/>
              <a:t>18/07/2025</a:t>
            </a:fld>
            <a:endParaRPr lang="en-GB"/>
          </a:p>
        </p:txBody>
      </p:sp>
      <p:sp>
        <p:nvSpPr>
          <p:cNvPr id="4" name="Footer Placeholder 3">
            <a:extLst>
              <a:ext uri="{FF2B5EF4-FFF2-40B4-BE49-F238E27FC236}">
                <a16:creationId xmlns:a16="http://schemas.microsoft.com/office/drawing/2014/main" id="{52E1B3A0-CC97-49CF-8BF0-613E685E67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C709E7E-1BEC-46BA-9806-2655D3604EB8}"/>
              </a:ext>
            </a:extLst>
          </p:cNvPr>
          <p:cNvSpPr>
            <a:spLocks noGrp="1"/>
          </p:cNvSpPr>
          <p:nvPr>
            <p:ph type="sldNum" sz="quarter" idx="12"/>
          </p:nvPr>
        </p:nvSpPr>
        <p:spPr/>
        <p:txBody>
          <a:bodyPr/>
          <a:lstStyle/>
          <a:p>
            <a:fld id="{7614671C-9190-4646-9438-358A5C3B7A53}" type="slidenum">
              <a:rPr lang="en-GB" smtClean="0"/>
              <a:t>‹#›</a:t>
            </a:fld>
            <a:endParaRPr lang="en-GB"/>
          </a:p>
        </p:txBody>
      </p:sp>
    </p:spTree>
    <p:extLst>
      <p:ext uri="{BB962C8B-B14F-4D97-AF65-F5344CB8AC3E}">
        <p14:creationId xmlns:p14="http://schemas.microsoft.com/office/powerpoint/2010/main" val="417107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A3B0F1-AA63-45BD-AF1F-A33740EAE53A}"/>
              </a:ext>
            </a:extLst>
          </p:cNvPr>
          <p:cNvSpPr>
            <a:spLocks noGrp="1"/>
          </p:cNvSpPr>
          <p:nvPr>
            <p:ph type="dt" sz="half" idx="10"/>
          </p:nvPr>
        </p:nvSpPr>
        <p:spPr/>
        <p:txBody>
          <a:bodyPr/>
          <a:lstStyle/>
          <a:p>
            <a:fld id="{0263250E-C2A7-488E-8B8D-80FDD3224D8E}" type="datetimeFigureOut">
              <a:rPr lang="en-GB" smtClean="0"/>
              <a:t>18/07/2025</a:t>
            </a:fld>
            <a:endParaRPr lang="en-GB"/>
          </a:p>
        </p:txBody>
      </p:sp>
      <p:sp>
        <p:nvSpPr>
          <p:cNvPr id="3" name="Footer Placeholder 2">
            <a:extLst>
              <a:ext uri="{FF2B5EF4-FFF2-40B4-BE49-F238E27FC236}">
                <a16:creationId xmlns:a16="http://schemas.microsoft.com/office/drawing/2014/main" id="{4CDC68F1-7C1D-4054-A706-28253EEBDA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6C049F-69AC-45E4-A36A-F388B720BD79}"/>
              </a:ext>
            </a:extLst>
          </p:cNvPr>
          <p:cNvSpPr>
            <a:spLocks noGrp="1"/>
          </p:cNvSpPr>
          <p:nvPr>
            <p:ph type="sldNum" sz="quarter" idx="12"/>
          </p:nvPr>
        </p:nvSpPr>
        <p:spPr/>
        <p:txBody>
          <a:bodyPr/>
          <a:lstStyle/>
          <a:p>
            <a:fld id="{7614671C-9190-4646-9438-358A5C3B7A53}" type="slidenum">
              <a:rPr lang="en-GB" smtClean="0"/>
              <a:t>‹#›</a:t>
            </a:fld>
            <a:endParaRPr lang="en-GB"/>
          </a:p>
        </p:txBody>
      </p:sp>
    </p:spTree>
    <p:extLst>
      <p:ext uri="{BB962C8B-B14F-4D97-AF65-F5344CB8AC3E}">
        <p14:creationId xmlns:p14="http://schemas.microsoft.com/office/powerpoint/2010/main" val="3510544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E763F-29AF-4578-B079-2ED1DD3C00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6BB8B7-792F-44C0-B117-AE355750CC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E5EB38-B309-4C24-A5FC-3FDB381E85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56E3E3-52E0-44EB-A93E-99381D40F5CF}"/>
              </a:ext>
            </a:extLst>
          </p:cNvPr>
          <p:cNvSpPr>
            <a:spLocks noGrp="1"/>
          </p:cNvSpPr>
          <p:nvPr>
            <p:ph type="dt" sz="half" idx="10"/>
          </p:nvPr>
        </p:nvSpPr>
        <p:spPr/>
        <p:txBody>
          <a:bodyPr/>
          <a:lstStyle/>
          <a:p>
            <a:fld id="{0263250E-C2A7-488E-8B8D-80FDD3224D8E}" type="datetimeFigureOut">
              <a:rPr lang="en-GB" smtClean="0"/>
              <a:t>18/07/2025</a:t>
            </a:fld>
            <a:endParaRPr lang="en-GB"/>
          </a:p>
        </p:txBody>
      </p:sp>
      <p:sp>
        <p:nvSpPr>
          <p:cNvPr id="6" name="Footer Placeholder 5">
            <a:extLst>
              <a:ext uri="{FF2B5EF4-FFF2-40B4-BE49-F238E27FC236}">
                <a16:creationId xmlns:a16="http://schemas.microsoft.com/office/drawing/2014/main" id="{6D465EBF-B442-4DF6-9EA2-5506E02672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1FDC6C-DEE4-454F-A39D-A4DC5000C554}"/>
              </a:ext>
            </a:extLst>
          </p:cNvPr>
          <p:cNvSpPr>
            <a:spLocks noGrp="1"/>
          </p:cNvSpPr>
          <p:nvPr>
            <p:ph type="sldNum" sz="quarter" idx="12"/>
          </p:nvPr>
        </p:nvSpPr>
        <p:spPr/>
        <p:txBody>
          <a:bodyPr/>
          <a:lstStyle/>
          <a:p>
            <a:fld id="{7614671C-9190-4646-9438-358A5C3B7A53}" type="slidenum">
              <a:rPr lang="en-GB" smtClean="0"/>
              <a:t>‹#›</a:t>
            </a:fld>
            <a:endParaRPr lang="en-GB"/>
          </a:p>
        </p:txBody>
      </p:sp>
    </p:spTree>
    <p:extLst>
      <p:ext uri="{BB962C8B-B14F-4D97-AF65-F5344CB8AC3E}">
        <p14:creationId xmlns:p14="http://schemas.microsoft.com/office/powerpoint/2010/main" val="1634001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74F1B-17A6-43A5-B982-93C9BEA2A6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961F0D-20F6-42BA-B374-EAD5489E3B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0D051F-1AD0-4908-A067-2DAAAA7F6E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3BE30E-2EED-482A-9BE6-3D7415C6E178}"/>
              </a:ext>
            </a:extLst>
          </p:cNvPr>
          <p:cNvSpPr>
            <a:spLocks noGrp="1"/>
          </p:cNvSpPr>
          <p:nvPr>
            <p:ph type="dt" sz="half" idx="10"/>
          </p:nvPr>
        </p:nvSpPr>
        <p:spPr/>
        <p:txBody>
          <a:bodyPr/>
          <a:lstStyle/>
          <a:p>
            <a:fld id="{0263250E-C2A7-488E-8B8D-80FDD3224D8E}" type="datetimeFigureOut">
              <a:rPr lang="en-GB" smtClean="0"/>
              <a:t>18/07/2025</a:t>
            </a:fld>
            <a:endParaRPr lang="en-GB"/>
          </a:p>
        </p:txBody>
      </p:sp>
      <p:sp>
        <p:nvSpPr>
          <p:cNvPr id="6" name="Footer Placeholder 5">
            <a:extLst>
              <a:ext uri="{FF2B5EF4-FFF2-40B4-BE49-F238E27FC236}">
                <a16:creationId xmlns:a16="http://schemas.microsoft.com/office/drawing/2014/main" id="{B7DA3076-F113-4EF2-BB20-34A7F5B32B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F9250D-1019-4404-8042-BE7EB0D49A1A}"/>
              </a:ext>
            </a:extLst>
          </p:cNvPr>
          <p:cNvSpPr>
            <a:spLocks noGrp="1"/>
          </p:cNvSpPr>
          <p:nvPr>
            <p:ph type="sldNum" sz="quarter" idx="12"/>
          </p:nvPr>
        </p:nvSpPr>
        <p:spPr/>
        <p:txBody>
          <a:bodyPr/>
          <a:lstStyle/>
          <a:p>
            <a:fld id="{7614671C-9190-4646-9438-358A5C3B7A53}" type="slidenum">
              <a:rPr lang="en-GB" smtClean="0"/>
              <a:t>‹#›</a:t>
            </a:fld>
            <a:endParaRPr lang="en-GB"/>
          </a:p>
        </p:txBody>
      </p:sp>
    </p:spTree>
    <p:extLst>
      <p:ext uri="{BB962C8B-B14F-4D97-AF65-F5344CB8AC3E}">
        <p14:creationId xmlns:p14="http://schemas.microsoft.com/office/powerpoint/2010/main" val="706420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2CE86-9AB6-4FA0-8657-3A2C35EE76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334C47-75F3-4F37-9289-79CEE1DFA2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C41AD4-1130-4752-9E42-8A366F0A7320}"/>
              </a:ext>
            </a:extLst>
          </p:cNvPr>
          <p:cNvSpPr>
            <a:spLocks noGrp="1"/>
          </p:cNvSpPr>
          <p:nvPr>
            <p:ph type="dt" sz="half" idx="10"/>
          </p:nvPr>
        </p:nvSpPr>
        <p:spPr/>
        <p:txBody>
          <a:bodyPr/>
          <a:lstStyle/>
          <a:p>
            <a:fld id="{0263250E-C2A7-488E-8B8D-80FDD3224D8E}" type="datetimeFigureOut">
              <a:rPr lang="en-GB" smtClean="0"/>
              <a:t>18/07/2025</a:t>
            </a:fld>
            <a:endParaRPr lang="en-GB"/>
          </a:p>
        </p:txBody>
      </p:sp>
      <p:sp>
        <p:nvSpPr>
          <p:cNvPr id="5" name="Footer Placeholder 4">
            <a:extLst>
              <a:ext uri="{FF2B5EF4-FFF2-40B4-BE49-F238E27FC236}">
                <a16:creationId xmlns:a16="http://schemas.microsoft.com/office/drawing/2014/main" id="{F188BD70-87EE-4731-B4AD-B67AD8F73D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AD890-A2FC-4814-ABD5-F1B8186B81F1}"/>
              </a:ext>
            </a:extLst>
          </p:cNvPr>
          <p:cNvSpPr>
            <a:spLocks noGrp="1"/>
          </p:cNvSpPr>
          <p:nvPr>
            <p:ph type="sldNum" sz="quarter" idx="12"/>
          </p:nvPr>
        </p:nvSpPr>
        <p:spPr/>
        <p:txBody>
          <a:bodyPr/>
          <a:lstStyle/>
          <a:p>
            <a:fld id="{7614671C-9190-4646-9438-358A5C3B7A53}" type="slidenum">
              <a:rPr lang="en-GB" smtClean="0"/>
              <a:t>‹#›</a:t>
            </a:fld>
            <a:endParaRPr lang="en-GB"/>
          </a:p>
        </p:txBody>
      </p:sp>
    </p:spTree>
    <p:extLst>
      <p:ext uri="{BB962C8B-B14F-4D97-AF65-F5344CB8AC3E}">
        <p14:creationId xmlns:p14="http://schemas.microsoft.com/office/powerpoint/2010/main" val="3603078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BAB366-EC68-4F47-A27C-3C3822F4F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5F4D65-C014-46A6-8149-FEE22CD78F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74B94D-9268-4699-AD93-CB894C72C8F0}"/>
              </a:ext>
            </a:extLst>
          </p:cNvPr>
          <p:cNvSpPr>
            <a:spLocks noGrp="1"/>
          </p:cNvSpPr>
          <p:nvPr>
            <p:ph type="dt" sz="half" idx="10"/>
          </p:nvPr>
        </p:nvSpPr>
        <p:spPr/>
        <p:txBody>
          <a:bodyPr/>
          <a:lstStyle/>
          <a:p>
            <a:fld id="{0263250E-C2A7-488E-8B8D-80FDD3224D8E}" type="datetimeFigureOut">
              <a:rPr lang="en-GB" smtClean="0"/>
              <a:t>18/07/2025</a:t>
            </a:fld>
            <a:endParaRPr lang="en-GB"/>
          </a:p>
        </p:txBody>
      </p:sp>
      <p:sp>
        <p:nvSpPr>
          <p:cNvPr id="5" name="Footer Placeholder 4">
            <a:extLst>
              <a:ext uri="{FF2B5EF4-FFF2-40B4-BE49-F238E27FC236}">
                <a16:creationId xmlns:a16="http://schemas.microsoft.com/office/drawing/2014/main" id="{6CF977B6-0F93-4B90-9277-6DE0ABE1BC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397F29-0337-4AF3-892F-B430C77BC5C2}"/>
              </a:ext>
            </a:extLst>
          </p:cNvPr>
          <p:cNvSpPr>
            <a:spLocks noGrp="1"/>
          </p:cNvSpPr>
          <p:nvPr>
            <p:ph type="sldNum" sz="quarter" idx="12"/>
          </p:nvPr>
        </p:nvSpPr>
        <p:spPr/>
        <p:txBody>
          <a:bodyPr/>
          <a:lstStyle/>
          <a:p>
            <a:fld id="{7614671C-9190-4646-9438-358A5C3B7A53}" type="slidenum">
              <a:rPr lang="en-GB" smtClean="0"/>
              <a:t>‹#›</a:t>
            </a:fld>
            <a:endParaRPr lang="en-GB"/>
          </a:p>
        </p:txBody>
      </p:sp>
    </p:spTree>
    <p:extLst>
      <p:ext uri="{BB962C8B-B14F-4D97-AF65-F5344CB8AC3E}">
        <p14:creationId xmlns:p14="http://schemas.microsoft.com/office/powerpoint/2010/main" val="1538248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A3320A-6E1C-408A-AE8D-3DE18505EF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EB0B21-47AF-416F-8FEB-D23C22DA76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214A7F-7C8C-43B5-903E-38E4F0792C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63250E-C2A7-488E-8B8D-80FDD3224D8E}" type="datetimeFigureOut">
              <a:rPr lang="en-GB" smtClean="0"/>
              <a:t>18/07/2025</a:t>
            </a:fld>
            <a:endParaRPr lang="en-GB"/>
          </a:p>
        </p:txBody>
      </p:sp>
      <p:sp>
        <p:nvSpPr>
          <p:cNvPr id="5" name="Footer Placeholder 4">
            <a:extLst>
              <a:ext uri="{FF2B5EF4-FFF2-40B4-BE49-F238E27FC236}">
                <a16:creationId xmlns:a16="http://schemas.microsoft.com/office/drawing/2014/main" id="{F93D2345-FB7B-4767-9907-2357ADFD28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9FF5F2-F6A5-49A6-8A3E-EC243B6E36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14671C-9190-4646-9438-358A5C3B7A53}" type="slidenum">
              <a:rPr lang="en-GB" smtClean="0"/>
              <a:t>‹#›</a:t>
            </a:fld>
            <a:endParaRPr lang="en-GB"/>
          </a:p>
        </p:txBody>
      </p:sp>
    </p:spTree>
    <p:extLst>
      <p:ext uri="{BB962C8B-B14F-4D97-AF65-F5344CB8AC3E}">
        <p14:creationId xmlns:p14="http://schemas.microsoft.com/office/powerpoint/2010/main" val="5272680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3" Type="http://schemas.openxmlformats.org/officeDocument/2006/relationships/customXml" Target="../ink/ink10.xml"/><Relationship Id="rId18" Type="http://schemas.openxmlformats.org/officeDocument/2006/relationships/customXml" Target="../ink/ink14.xml"/><Relationship Id="rId26" Type="http://schemas.openxmlformats.org/officeDocument/2006/relationships/customXml" Target="../ink/ink18.xml"/><Relationship Id="rId21" Type="http://schemas.openxmlformats.org/officeDocument/2006/relationships/image" Target="../media/image5.png"/><Relationship Id="rId34" Type="http://schemas.openxmlformats.org/officeDocument/2006/relationships/customXml" Target="../ink/ink22.xml"/><Relationship Id="rId7" Type="http://schemas.openxmlformats.org/officeDocument/2006/relationships/customXml" Target="../ink/ink5.xml"/><Relationship Id="rId12" Type="http://schemas.openxmlformats.org/officeDocument/2006/relationships/customXml" Target="../ink/ink9.xml"/><Relationship Id="rId17" Type="http://schemas.openxmlformats.org/officeDocument/2006/relationships/customXml" Target="../ink/ink13.xml"/><Relationship Id="rId25" Type="http://schemas.openxmlformats.org/officeDocument/2006/relationships/image" Target="../media/image7.png"/><Relationship Id="rId33" Type="http://schemas.openxmlformats.org/officeDocument/2006/relationships/image" Target="../media/image11.png"/><Relationship Id="rId2" Type="http://schemas.openxmlformats.org/officeDocument/2006/relationships/customXml" Target="../ink/ink1.xml"/><Relationship Id="rId16" Type="http://schemas.openxmlformats.org/officeDocument/2006/relationships/customXml" Target="../ink/ink12.xml"/><Relationship Id="rId20" Type="http://schemas.openxmlformats.org/officeDocument/2006/relationships/customXml" Target="../ink/ink15.xml"/><Relationship Id="rId29"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customXml" Target="../ink/ink4.xml"/><Relationship Id="rId11" Type="http://schemas.openxmlformats.org/officeDocument/2006/relationships/customXml" Target="../ink/ink8.xml"/><Relationship Id="rId24" Type="http://schemas.openxmlformats.org/officeDocument/2006/relationships/customXml" Target="../ink/ink17.xml"/><Relationship Id="rId32" Type="http://schemas.openxmlformats.org/officeDocument/2006/relationships/customXml" Target="../ink/ink21.xml"/><Relationship Id="rId37" Type="http://schemas.openxmlformats.org/officeDocument/2006/relationships/image" Target="../media/image13.png"/><Relationship Id="rId5" Type="http://schemas.openxmlformats.org/officeDocument/2006/relationships/customXml" Target="../ink/ink3.xml"/><Relationship Id="rId15" Type="http://schemas.openxmlformats.org/officeDocument/2006/relationships/customXml" Target="../ink/ink11.xml"/><Relationship Id="rId23" Type="http://schemas.openxmlformats.org/officeDocument/2006/relationships/image" Target="../media/image6.png"/><Relationship Id="rId28" Type="http://schemas.openxmlformats.org/officeDocument/2006/relationships/customXml" Target="../ink/ink19.xml"/><Relationship Id="rId36" Type="http://schemas.openxmlformats.org/officeDocument/2006/relationships/customXml" Target="../ink/ink23.xml"/><Relationship Id="rId10" Type="http://schemas.openxmlformats.org/officeDocument/2006/relationships/customXml" Target="../ink/ink7.xml"/><Relationship Id="rId19" Type="http://schemas.openxmlformats.org/officeDocument/2006/relationships/image" Target="../media/image4.png"/><Relationship Id="rId31" Type="http://schemas.openxmlformats.org/officeDocument/2006/relationships/image" Target="../media/image10.png"/><Relationship Id="rId4" Type="http://schemas.openxmlformats.org/officeDocument/2006/relationships/customXml" Target="../ink/ink2.xml"/><Relationship Id="rId9" Type="http://schemas.openxmlformats.org/officeDocument/2006/relationships/customXml" Target="../ink/ink6.xml"/><Relationship Id="rId14" Type="http://schemas.openxmlformats.org/officeDocument/2006/relationships/image" Target="../media/image3.png"/><Relationship Id="rId22" Type="http://schemas.openxmlformats.org/officeDocument/2006/relationships/customXml" Target="../ink/ink16.xml"/><Relationship Id="rId27" Type="http://schemas.openxmlformats.org/officeDocument/2006/relationships/image" Target="../media/image8.png"/><Relationship Id="rId30" Type="http://schemas.openxmlformats.org/officeDocument/2006/relationships/customXml" Target="../ink/ink20.xml"/><Relationship Id="rId35" Type="http://schemas.openxmlformats.org/officeDocument/2006/relationships/image" Target="../media/image12.png"/><Relationship Id="rId8" Type="http://schemas.openxmlformats.org/officeDocument/2006/relationships/image" Target="../media/image2.png"/><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9C74DE-D93E-42F0-908E-322334E3D6F1}"/>
              </a:ext>
            </a:extLst>
          </p:cNvPr>
          <p:cNvSpPr txBox="1"/>
          <p:nvPr/>
        </p:nvSpPr>
        <p:spPr>
          <a:xfrm>
            <a:off x="264968" y="223405"/>
            <a:ext cx="24153087" cy="5731697"/>
          </a:xfrm>
          <a:prstGeom prst="rect">
            <a:avLst/>
          </a:prstGeom>
          <a:noFill/>
        </p:spPr>
        <p:txBody>
          <a:bodyPr wrap="none" rtlCol="0">
            <a:spAutoFit/>
          </a:bodyPr>
          <a:lstStyle/>
          <a:p>
            <a:pPr marL="342900" lvl="0" indent="-342900" rtl="0">
              <a:lnSpc>
                <a:spcPct val="107000"/>
              </a:lnSpc>
              <a:spcAft>
                <a:spcPts val="800"/>
              </a:spcAft>
              <a:buFont typeface="+mj-lt"/>
              <a:buAutoNum type="arabicPeriod"/>
            </a:pPr>
            <a:r>
              <a:rPr lang="en-GB" sz="1400" dirty="0">
                <a:effectLst/>
                <a:latin typeface="Calibri" panose="020F0502020204030204" pitchFamily="34" charset="0"/>
                <a:ea typeface="DengXian" panose="02010600030101010101" pitchFamily="2" charset="-122"/>
                <a:cs typeface="Calibri" panose="020F0502020204030204" pitchFamily="34" charset="0"/>
              </a:rPr>
              <a:t>(2p) The elements in the periodic table are arranged in the order of increasing number of electrons.</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FALSE. </a:t>
            </a:r>
            <a:r>
              <a:rPr lang="en-GB" sz="14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Elements are arranged in the order of increasing number of protons. Because of the atoms’ electroneutrality, the number of protons equals the number of electrons.</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rtl="0">
              <a:lnSpc>
                <a:spcPct val="107000"/>
              </a:lnSpc>
              <a:spcAft>
                <a:spcPts val="800"/>
              </a:spcAft>
              <a:buFont typeface="+mj-lt"/>
              <a:buAutoNum type="arabicPeriod"/>
            </a:pPr>
            <a:r>
              <a:rPr lang="en-GB" sz="1400" dirty="0">
                <a:effectLst/>
                <a:latin typeface="Calibri" panose="020F0502020204030204" pitchFamily="34" charset="0"/>
                <a:ea typeface="DengXian" panose="02010600030101010101" pitchFamily="2" charset="-122"/>
                <a:cs typeface="Calibri" panose="020F0502020204030204" pitchFamily="34" charset="0"/>
              </a:rPr>
              <a:t>(2p) Multiple bonds are usually shorter and stronger than single bonds between the same atoms</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TRUE.</a:t>
            </a:r>
            <a:r>
              <a:rPr lang="en-GB" sz="14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Multiple bonds hold the atoms closer to each other and require more energy to be broken.</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endParaRPr lang="en-GB" sz="1400" dirty="0"/>
          </a:p>
          <a:p>
            <a:r>
              <a:rPr lang="en-GB" sz="1400" dirty="0"/>
              <a:t>How many molecules in 18 g water and 44 g CO2?</a:t>
            </a:r>
          </a:p>
          <a:p>
            <a:r>
              <a:rPr lang="en-GB" sz="1400" dirty="0"/>
              <a:t>Molar mass is the sum of relative masses of the atoms in PT: H2O 2x1+16=18; CO2 12+2x16=44</a:t>
            </a:r>
          </a:p>
          <a:p>
            <a:endParaRPr lang="en-GB" sz="1400" dirty="0"/>
          </a:p>
          <a:p>
            <a:r>
              <a:rPr lang="en-GB" sz="1400" dirty="0"/>
              <a:t>In one mole of </a:t>
            </a:r>
            <a:r>
              <a:rPr lang="en-GB" sz="1400" b="1" dirty="0"/>
              <a:t>H2O molecules</a:t>
            </a:r>
            <a:r>
              <a:rPr lang="en-GB" sz="1400" dirty="0"/>
              <a:t>, we have 2 moles of </a:t>
            </a:r>
            <a:r>
              <a:rPr lang="en-GB" sz="1400" b="1" dirty="0"/>
              <a:t>H atoms </a:t>
            </a:r>
            <a:r>
              <a:rPr lang="en-GB" sz="1400" dirty="0"/>
              <a:t>and 1 mole of </a:t>
            </a:r>
            <a:r>
              <a:rPr lang="en-GB" sz="1400" b="1" dirty="0"/>
              <a:t>O atoms</a:t>
            </a:r>
          </a:p>
          <a:p>
            <a:endParaRPr lang="en-GB" sz="1400" b="1" dirty="0"/>
          </a:p>
          <a:p>
            <a:pPr marL="342900" lvl="0" indent="-342900" rtl="0">
              <a:lnSpc>
                <a:spcPct val="107000"/>
              </a:lnSpc>
              <a:spcAft>
                <a:spcPts val="800"/>
              </a:spcAft>
              <a:buFont typeface="+mj-lt"/>
              <a:buAutoNum type="arabicPeriod"/>
            </a:pPr>
            <a:r>
              <a:rPr lang="en-GB" sz="1400" dirty="0">
                <a:effectLst/>
                <a:latin typeface="Calibri" panose="020F0502020204030204" pitchFamily="34" charset="0"/>
                <a:ea typeface="DengXian" panose="02010600030101010101" pitchFamily="2" charset="-122"/>
                <a:cs typeface="Calibri" panose="020F0502020204030204" pitchFamily="34" charset="0"/>
              </a:rPr>
              <a:t>(2p) In 1 mole of water there are </a:t>
            </a:r>
            <a:r>
              <a:rPr lang="en-GB" sz="1400" dirty="0">
                <a:effectLst/>
                <a:latin typeface="Calibri" panose="020F0502020204030204" pitchFamily="34" charset="0"/>
                <a:ea typeface="DengXian" panose="02010600030101010101" pitchFamily="2" charset="-122"/>
                <a:cs typeface="Arial" panose="020B0604020202020204" pitchFamily="34" charset="0"/>
              </a:rPr>
              <a:t>6.02 x 10</a:t>
            </a:r>
            <a:r>
              <a:rPr lang="en-GB" sz="1400" baseline="30000" dirty="0">
                <a:effectLst/>
                <a:latin typeface="Calibri" panose="020F0502020204030204" pitchFamily="34" charset="0"/>
                <a:ea typeface="DengXian" panose="02010600030101010101" pitchFamily="2" charset="-122"/>
                <a:cs typeface="Arial" panose="020B0604020202020204" pitchFamily="34" charset="0"/>
              </a:rPr>
              <a:t>23</a:t>
            </a:r>
            <a:r>
              <a:rPr lang="en-GB" sz="1400" dirty="0">
                <a:effectLst/>
                <a:latin typeface="Calibri" panose="020F0502020204030204" pitchFamily="34" charset="0"/>
                <a:ea typeface="DengXian" panose="02010600030101010101" pitchFamily="2" charset="-122"/>
                <a:cs typeface="Arial" panose="020B0604020202020204" pitchFamily="34" charset="0"/>
              </a:rPr>
              <a:t>  atoms of oxygen.</a:t>
            </a:r>
          </a:p>
          <a:p>
            <a:pPr>
              <a:lnSpc>
                <a:spcPct val="107000"/>
              </a:lnSpc>
              <a:spcAft>
                <a:spcPts val="800"/>
              </a:spcAft>
            </a:pPr>
            <a:r>
              <a:rPr lang="en-GB" sz="14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TRUE.</a:t>
            </a:r>
            <a:r>
              <a:rPr lang="en-GB" sz="14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1 mol of water molecules contains one mol of oxygen atoms in which there are </a:t>
            </a:r>
            <a:r>
              <a:rPr lang="en-GB" sz="1400" i="1"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6.02 x 10</a:t>
            </a:r>
            <a:r>
              <a:rPr lang="en-GB" sz="1400" i="1" baseline="30000"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23</a:t>
            </a:r>
            <a:r>
              <a:rPr lang="en-GB" sz="1400" i="1"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  atoms of oxygen.</a:t>
            </a:r>
            <a:r>
              <a:rPr lang="en-GB" sz="1400"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 </a:t>
            </a:r>
            <a:r>
              <a:rPr lang="en-GB" sz="14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rtl="0">
              <a:lnSpc>
                <a:spcPct val="107000"/>
              </a:lnSpc>
              <a:spcAft>
                <a:spcPts val="800"/>
              </a:spcAft>
              <a:buFont typeface="+mj-lt"/>
              <a:buAutoNum type="arabicPeriod"/>
            </a:pPr>
            <a:r>
              <a:rPr lang="en-GB" sz="1400" dirty="0">
                <a:effectLst/>
                <a:latin typeface="Calibri" panose="020F0502020204030204" pitchFamily="34" charset="0"/>
                <a:ea typeface="DengXian" panose="02010600030101010101" pitchFamily="2" charset="-122"/>
                <a:cs typeface="Calibri" panose="020F0502020204030204" pitchFamily="34" charset="0"/>
              </a:rPr>
              <a:t>(2p) Ideal gas equation describes well the behaviour of gases when the pressure and temperature of this gas tend to 0 </a:t>
            </a:r>
            <a:r>
              <a:rPr lang="en-GB" sz="1400" dirty="0" err="1">
                <a:effectLst/>
                <a:latin typeface="Calibri" panose="020F0502020204030204" pitchFamily="34" charset="0"/>
                <a:ea typeface="DengXian" panose="02010600030101010101" pitchFamily="2" charset="-122"/>
                <a:cs typeface="Calibri" panose="020F0502020204030204" pitchFamily="34" charset="0"/>
              </a:rPr>
              <a:t>atm</a:t>
            </a:r>
            <a:r>
              <a:rPr lang="en-GB" sz="1400" dirty="0">
                <a:effectLst/>
                <a:latin typeface="Calibri" panose="020F0502020204030204" pitchFamily="34" charset="0"/>
                <a:ea typeface="DengXian" panose="02010600030101010101" pitchFamily="2" charset="-122"/>
                <a:cs typeface="Calibri" panose="020F0502020204030204" pitchFamily="34" charset="0"/>
              </a:rPr>
              <a:t> and 0 K, respectively.</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FALSE</a:t>
            </a:r>
            <a:r>
              <a:rPr lang="en-GB" sz="1400" b="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t>
            </a:r>
            <a:r>
              <a:rPr lang="en-GB" sz="14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At low temperatures, the ideal gas equation is less successful in describing the behaviour of a gas. At 0K the molecular motion ceases. This is particularly true at high pressures, if the pressure is increased enough, the gas will liquefy, causing a marked decrease in volume with no change in gas pressure – non-ideal behaviour.</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rtl="0">
              <a:lnSpc>
                <a:spcPct val="107000"/>
              </a:lnSpc>
              <a:spcAft>
                <a:spcPts val="800"/>
              </a:spcAft>
              <a:buFont typeface="+mj-lt"/>
              <a:buAutoNum type="arabicPeriod"/>
            </a:pPr>
            <a:r>
              <a:rPr lang="en-GB" sz="1400" dirty="0">
                <a:effectLst/>
                <a:latin typeface="Calibri" panose="020F0502020204030204" pitchFamily="34" charset="0"/>
                <a:ea typeface="DengXian" panose="02010600030101010101" pitchFamily="2" charset="-122"/>
                <a:cs typeface="Calibri" panose="020F0502020204030204" pitchFamily="34" charset="0"/>
              </a:rPr>
              <a:t>Activation energy of nitrocellulose and RDX is 86 kJ/mol and 199 kJ/mol, respectively. RDX is less stable than nitrocellulose.</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FALSE. </a:t>
            </a:r>
            <a:r>
              <a:rPr lang="en-GB" sz="14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NC is less stable than RDX as a greater proportion of molecules are able to achieve the activation energy and decompose faster over time.</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r>
              <a:rPr lang="en-GB" sz="1400" b="1" dirty="0"/>
              <a:t>Lewis Structure C2H4 2 atoms of carbon 4 electrons in valence shell, H has 1 valence electron; </a:t>
            </a:r>
          </a:p>
          <a:p>
            <a:endParaRPr lang="en-GB" sz="1400" b="1" dirty="0"/>
          </a:p>
          <a:p>
            <a:endParaRPr lang="en-GB" sz="1400" b="1" dirty="0"/>
          </a:p>
          <a:p>
            <a:r>
              <a:rPr lang="en-GB" sz="1400" b="1" dirty="0"/>
              <a:t>   		</a:t>
            </a:r>
            <a:r>
              <a:rPr lang="en-GB" sz="2400" b="1" dirty="0"/>
              <a:t>C	         C	</a:t>
            </a:r>
          </a:p>
        </p:txBody>
      </p:sp>
      <mc:AlternateContent xmlns:mc="http://schemas.openxmlformats.org/markup-compatibility/2006">
        <mc:Choice xmlns:p14="http://schemas.microsoft.com/office/powerpoint/2010/main" Requires="p14">
          <p:contentPart p14:bwMode="auto" r:id="rId2">
            <p14:nvContentPartPr>
              <p14:cNvPr id="21" name="Ink 20">
                <a:extLst>
                  <a:ext uri="{FF2B5EF4-FFF2-40B4-BE49-F238E27FC236}">
                    <a16:creationId xmlns:a16="http://schemas.microsoft.com/office/drawing/2014/main" id="{1B7CE5DB-F672-4B7B-996A-CDBB7E04DCA7}"/>
                  </a:ext>
                </a:extLst>
              </p14:cNvPr>
              <p14:cNvContentPartPr/>
              <p14:nvPr/>
            </p14:nvContentPartPr>
            <p14:xfrm>
              <a:off x="3765764" y="5471622"/>
              <a:ext cx="360" cy="360"/>
            </p14:xfrm>
          </p:contentPart>
        </mc:Choice>
        <mc:Fallback>
          <p:pic>
            <p:nvPicPr>
              <p:cNvPr id="21" name="Ink 20">
                <a:extLst>
                  <a:ext uri="{FF2B5EF4-FFF2-40B4-BE49-F238E27FC236}">
                    <a16:creationId xmlns:a16="http://schemas.microsoft.com/office/drawing/2014/main" id="{1B7CE5DB-F672-4B7B-996A-CDBB7E04DCA7}"/>
                  </a:ext>
                </a:extLst>
              </p:cNvPr>
              <p:cNvPicPr/>
              <p:nvPr/>
            </p:nvPicPr>
            <p:blipFill>
              <a:blip r:embed="rId3"/>
              <a:stretch>
                <a:fillRect/>
              </a:stretch>
            </p:blipFill>
            <p:spPr>
              <a:xfrm>
                <a:off x="3702764" y="540862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22" name="Ink 21">
                <a:extLst>
                  <a:ext uri="{FF2B5EF4-FFF2-40B4-BE49-F238E27FC236}">
                    <a16:creationId xmlns:a16="http://schemas.microsoft.com/office/drawing/2014/main" id="{67E3D556-CBC8-4939-9F4A-FBE8C365B39A}"/>
                  </a:ext>
                </a:extLst>
              </p14:cNvPr>
              <p14:cNvContentPartPr/>
              <p14:nvPr/>
            </p14:nvContentPartPr>
            <p14:xfrm>
              <a:off x="4030724" y="5721102"/>
              <a:ext cx="360" cy="360"/>
            </p14:xfrm>
          </p:contentPart>
        </mc:Choice>
        <mc:Fallback>
          <p:pic>
            <p:nvPicPr>
              <p:cNvPr id="22" name="Ink 21">
                <a:extLst>
                  <a:ext uri="{FF2B5EF4-FFF2-40B4-BE49-F238E27FC236}">
                    <a16:creationId xmlns:a16="http://schemas.microsoft.com/office/drawing/2014/main" id="{67E3D556-CBC8-4939-9F4A-FBE8C365B39A}"/>
                  </a:ext>
                </a:extLst>
              </p:cNvPr>
              <p:cNvPicPr/>
              <p:nvPr/>
            </p:nvPicPr>
            <p:blipFill>
              <a:blip r:embed="rId3"/>
              <a:stretch>
                <a:fillRect/>
              </a:stretch>
            </p:blipFill>
            <p:spPr>
              <a:xfrm>
                <a:off x="3968084" y="565810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23" name="Ink 22">
                <a:extLst>
                  <a:ext uri="{FF2B5EF4-FFF2-40B4-BE49-F238E27FC236}">
                    <a16:creationId xmlns:a16="http://schemas.microsoft.com/office/drawing/2014/main" id="{2E532AC3-6152-4821-9252-2FAB8BF30BD9}"/>
                  </a:ext>
                </a:extLst>
              </p14:cNvPr>
              <p14:cNvContentPartPr/>
              <p14:nvPr/>
            </p14:nvContentPartPr>
            <p14:xfrm>
              <a:off x="3542204" y="5928586"/>
              <a:ext cx="360" cy="360"/>
            </p14:xfrm>
          </p:contentPart>
        </mc:Choice>
        <mc:Fallback>
          <p:pic>
            <p:nvPicPr>
              <p:cNvPr id="23" name="Ink 22">
                <a:extLst>
                  <a:ext uri="{FF2B5EF4-FFF2-40B4-BE49-F238E27FC236}">
                    <a16:creationId xmlns:a16="http://schemas.microsoft.com/office/drawing/2014/main" id="{2E532AC3-6152-4821-9252-2FAB8BF30BD9}"/>
                  </a:ext>
                </a:extLst>
              </p:cNvPr>
              <p:cNvPicPr/>
              <p:nvPr/>
            </p:nvPicPr>
            <p:blipFill>
              <a:blip r:embed="rId3"/>
              <a:stretch>
                <a:fillRect/>
              </a:stretch>
            </p:blipFill>
            <p:spPr>
              <a:xfrm>
                <a:off x="3479564" y="5865586"/>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24" name="Ink 23">
                <a:extLst>
                  <a:ext uri="{FF2B5EF4-FFF2-40B4-BE49-F238E27FC236}">
                    <a16:creationId xmlns:a16="http://schemas.microsoft.com/office/drawing/2014/main" id="{5B9C6DB1-B225-4C81-9F5B-48F2B7C29D94}"/>
                  </a:ext>
                </a:extLst>
              </p14:cNvPr>
              <p14:cNvContentPartPr/>
              <p14:nvPr/>
            </p14:nvContentPartPr>
            <p14:xfrm>
              <a:off x="3542204" y="5736222"/>
              <a:ext cx="360" cy="360"/>
            </p14:xfrm>
          </p:contentPart>
        </mc:Choice>
        <mc:Fallback>
          <p:pic>
            <p:nvPicPr>
              <p:cNvPr id="24" name="Ink 23">
                <a:extLst>
                  <a:ext uri="{FF2B5EF4-FFF2-40B4-BE49-F238E27FC236}">
                    <a16:creationId xmlns:a16="http://schemas.microsoft.com/office/drawing/2014/main" id="{5B9C6DB1-B225-4C81-9F5B-48F2B7C29D94}"/>
                  </a:ext>
                </a:extLst>
              </p:cNvPr>
              <p:cNvPicPr/>
              <p:nvPr/>
            </p:nvPicPr>
            <p:blipFill>
              <a:blip r:embed="rId3"/>
              <a:stretch>
                <a:fillRect/>
              </a:stretch>
            </p:blipFill>
            <p:spPr>
              <a:xfrm>
                <a:off x="3479564" y="5673582"/>
                <a:ext cx="126000" cy="126000"/>
              </a:xfrm>
              <a:prstGeom prst="rect">
                <a:avLst/>
              </a:prstGeom>
            </p:spPr>
          </p:pic>
        </mc:Fallback>
      </mc:AlternateContent>
      <p:sp>
        <p:nvSpPr>
          <p:cNvPr id="25" name="TextBox 24">
            <a:extLst>
              <a:ext uri="{FF2B5EF4-FFF2-40B4-BE49-F238E27FC236}">
                <a16:creationId xmlns:a16="http://schemas.microsoft.com/office/drawing/2014/main" id="{43991B3E-2538-4A31-AC4D-A7AAC74AF149}"/>
              </a:ext>
            </a:extLst>
          </p:cNvPr>
          <p:cNvSpPr txBox="1"/>
          <p:nvPr/>
        </p:nvSpPr>
        <p:spPr>
          <a:xfrm>
            <a:off x="3786284" y="5049453"/>
            <a:ext cx="328936" cy="369332"/>
          </a:xfrm>
          <a:prstGeom prst="rect">
            <a:avLst/>
          </a:prstGeom>
          <a:noFill/>
        </p:spPr>
        <p:txBody>
          <a:bodyPr wrap="none" rtlCol="0">
            <a:spAutoFit/>
          </a:bodyPr>
          <a:lstStyle/>
          <a:p>
            <a:r>
              <a:rPr lang="en-GB" dirty="0"/>
              <a:t>H</a:t>
            </a:r>
          </a:p>
        </p:txBody>
      </p:sp>
      <p:sp>
        <p:nvSpPr>
          <p:cNvPr id="26" name="TextBox 25">
            <a:extLst>
              <a:ext uri="{FF2B5EF4-FFF2-40B4-BE49-F238E27FC236}">
                <a16:creationId xmlns:a16="http://schemas.microsoft.com/office/drawing/2014/main" id="{96D4A200-CD5A-44F4-8960-EBE05D251ED4}"/>
              </a:ext>
            </a:extLst>
          </p:cNvPr>
          <p:cNvSpPr txBox="1"/>
          <p:nvPr/>
        </p:nvSpPr>
        <p:spPr>
          <a:xfrm>
            <a:off x="4438464" y="5615293"/>
            <a:ext cx="328936" cy="369332"/>
          </a:xfrm>
          <a:prstGeom prst="rect">
            <a:avLst/>
          </a:prstGeom>
          <a:noFill/>
        </p:spPr>
        <p:txBody>
          <a:bodyPr wrap="none" rtlCol="0">
            <a:spAutoFit/>
          </a:bodyPr>
          <a:lstStyle/>
          <a:p>
            <a:r>
              <a:rPr lang="en-GB" dirty="0"/>
              <a:t>H</a:t>
            </a:r>
          </a:p>
        </p:txBody>
      </p:sp>
      <p:sp>
        <p:nvSpPr>
          <p:cNvPr id="27" name="TextBox 26">
            <a:extLst>
              <a:ext uri="{FF2B5EF4-FFF2-40B4-BE49-F238E27FC236}">
                <a16:creationId xmlns:a16="http://schemas.microsoft.com/office/drawing/2014/main" id="{DB6A4A66-8B1F-4602-83CE-D2E5FE2B0030}"/>
              </a:ext>
            </a:extLst>
          </p:cNvPr>
          <p:cNvSpPr txBox="1"/>
          <p:nvPr/>
        </p:nvSpPr>
        <p:spPr>
          <a:xfrm>
            <a:off x="2340550" y="4968325"/>
            <a:ext cx="328936" cy="369332"/>
          </a:xfrm>
          <a:prstGeom prst="rect">
            <a:avLst/>
          </a:prstGeom>
          <a:noFill/>
        </p:spPr>
        <p:txBody>
          <a:bodyPr wrap="none" rtlCol="0">
            <a:spAutoFit/>
          </a:bodyPr>
          <a:lstStyle/>
          <a:p>
            <a:r>
              <a:rPr lang="en-GB" dirty="0"/>
              <a:t>H</a:t>
            </a:r>
          </a:p>
        </p:txBody>
      </p:sp>
      <p:sp>
        <p:nvSpPr>
          <p:cNvPr id="28" name="TextBox 27">
            <a:extLst>
              <a:ext uri="{FF2B5EF4-FFF2-40B4-BE49-F238E27FC236}">
                <a16:creationId xmlns:a16="http://schemas.microsoft.com/office/drawing/2014/main" id="{2FDA9032-6771-4162-9E07-2CBD1C4ADE8D}"/>
              </a:ext>
            </a:extLst>
          </p:cNvPr>
          <p:cNvSpPr txBox="1"/>
          <p:nvPr/>
        </p:nvSpPr>
        <p:spPr>
          <a:xfrm>
            <a:off x="1578882" y="5337657"/>
            <a:ext cx="328936" cy="369332"/>
          </a:xfrm>
          <a:prstGeom prst="rect">
            <a:avLst/>
          </a:prstGeom>
          <a:noFill/>
        </p:spPr>
        <p:txBody>
          <a:bodyPr wrap="none" rtlCol="0">
            <a:spAutoFit/>
          </a:bodyPr>
          <a:lstStyle/>
          <a:p>
            <a:r>
              <a:rPr lang="en-GB" dirty="0"/>
              <a:t>H</a:t>
            </a:r>
          </a:p>
        </p:txBody>
      </p:sp>
      <mc:AlternateContent xmlns:mc="http://schemas.openxmlformats.org/markup-compatibility/2006">
        <mc:Choice xmlns:p14="http://schemas.microsoft.com/office/powerpoint/2010/main" Requires="p14">
          <p:contentPart p14:bwMode="auto" r:id="rId7">
            <p14:nvContentPartPr>
              <p14:cNvPr id="39" name="Ink 38">
                <a:extLst>
                  <a:ext uri="{FF2B5EF4-FFF2-40B4-BE49-F238E27FC236}">
                    <a16:creationId xmlns:a16="http://schemas.microsoft.com/office/drawing/2014/main" id="{110888F7-593A-4125-A8D6-A053EEEADDDE}"/>
                  </a:ext>
                </a:extLst>
              </p14:cNvPr>
              <p14:cNvContentPartPr/>
              <p14:nvPr/>
            </p14:nvContentPartPr>
            <p14:xfrm>
              <a:off x="1403010" y="4857185"/>
              <a:ext cx="2291040" cy="1435680"/>
            </p14:xfrm>
          </p:contentPart>
        </mc:Choice>
        <mc:Fallback>
          <p:pic>
            <p:nvPicPr>
              <p:cNvPr id="39" name="Ink 38">
                <a:extLst>
                  <a:ext uri="{FF2B5EF4-FFF2-40B4-BE49-F238E27FC236}">
                    <a16:creationId xmlns:a16="http://schemas.microsoft.com/office/drawing/2014/main" id="{110888F7-593A-4125-A8D6-A053EEEADDDE}"/>
                  </a:ext>
                </a:extLst>
              </p:cNvPr>
              <p:cNvPicPr/>
              <p:nvPr/>
            </p:nvPicPr>
            <p:blipFill>
              <a:blip r:embed="rId8"/>
              <a:stretch>
                <a:fillRect/>
              </a:stretch>
            </p:blipFill>
            <p:spPr>
              <a:xfrm>
                <a:off x="1398690" y="4852865"/>
                <a:ext cx="2299680" cy="1444320"/>
              </a:xfrm>
              <a:prstGeom prst="rect">
                <a:avLst/>
              </a:prstGeom>
            </p:spPr>
          </p:pic>
        </mc:Fallback>
      </mc:AlternateContent>
      <p:grpSp>
        <p:nvGrpSpPr>
          <p:cNvPr id="42" name="Group 41">
            <a:extLst>
              <a:ext uri="{FF2B5EF4-FFF2-40B4-BE49-F238E27FC236}">
                <a16:creationId xmlns:a16="http://schemas.microsoft.com/office/drawing/2014/main" id="{29D43010-F152-4A75-BC3B-E1B661B5A0BB}"/>
              </a:ext>
            </a:extLst>
          </p:cNvPr>
          <p:cNvGrpSpPr/>
          <p:nvPr/>
        </p:nvGrpSpPr>
        <p:grpSpPr>
          <a:xfrm>
            <a:off x="1765649" y="4955465"/>
            <a:ext cx="3363361" cy="1380600"/>
            <a:chOff x="1765649" y="4955465"/>
            <a:chExt cx="3363361" cy="1380600"/>
          </a:xfrm>
        </p:grpSpPr>
        <mc:AlternateContent xmlns:mc="http://schemas.openxmlformats.org/markup-compatibility/2006">
          <mc:Choice xmlns:p14="http://schemas.microsoft.com/office/powerpoint/2010/main" Requires="p14">
            <p:contentPart p14:bwMode="auto" r:id="rId9">
              <p14:nvContentPartPr>
                <p14:cNvPr id="13" name="Ink 12">
                  <a:extLst>
                    <a:ext uri="{FF2B5EF4-FFF2-40B4-BE49-F238E27FC236}">
                      <a16:creationId xmlns:a16="http://schemas.microsoft.com/office/drawing/2014/main" id="{C237B559-BF6A-4929-B234-0FC6649EF7F8}"/>
                    </a:ext>
                  </a:extLst>
                </p14:cNvPr>
                <p14:cNvContentPartPr/>
                <p14:nvPr/>
              </p14:nvContentPartPr>
              <p14:xfrm>
                <a:off x="2249370" y="5418785"/>
                <a:ext cx="360" cy="360"/>
              </p14:xfrm>
            </p:contentPart>
          </mc:Choice>
          <mc:Fallback>
            <p:pic>
              <p:nvPicPr>
                <p:cNvPr id="13" name="Ink 12">
                  <a:extLst>
                    <a:ext uri="{FF2B5EF4-FFF2-40B4-BE49-F238E27FC236}">
                      <a16:creationId xmlns:a16="http://schemas.microsoft.com/office/drawing/2014/main" id="{C237B559-BF6A-4929-B234-0FC6649EF7F8}"/>
                    </a:ext>
                  </a:extLst>
                </p:cNvPr>
                <p:cNvPicPr/>
                <p:nvPr/>
              </p:nvPicPr>
              <p:blipFill>
                <a:blip r:embed="rId3"/>
                <a:stretch>
                  <a:fillRect/>
                </a:stretch>
              </p:blipFill>
              <p:spPr>
                <a:xfrm>
                  <a:off x="2186370" y="5355785"/>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4" name="Ink 13">
                  <a:extLst>
                    <a:ext uri="{FF2B5EF4-FFF2-40B4-BE49-F238E27FC236}">
                      <a16:creationId xmlns:a16="http://schemas.microsoft.com/office/drawing/2014/main" id="{D5AC2A49-2AFE-4F1B-BF91-8CAE7488D39D}"/>
                    </a:ext>
                  </a:extLst>
                </p14:cNvPr>
                <p14:cNvContentPartPr/>
                <p14:nvPr/>
              </p14:nvContentPartPr>
              <p14:xfrm>
                <a:off x="2514330" y="5668265"/>
                <a:ext cx="360" cy="360"/>
              </p14:xfrm>
            </p:contentPart>
          </mc:Choice>
          <mc:Fallback>
            <p:pic>
              <p:nvPicPr>
                <p:cNvPr id="14" name="Ink 13">
                  <a:extLst>
                    <a:ext uri="{FF2B5EF4-FFF2-40B4-BE49-F238E27FC236}">
                      <a16:creationId xmlns:a16="http://schemas.microsoft.com/office/drawing/2014/main" id="{D5AC2A49-2AFE-4F1B-BF91-8CAE7488D39D}"/>
                    </a:ext>
                  </a:extLst>
                </p:cNvPr>
                <p:cNvPicPr/>
                <p:nvPr/>
              </p:nvPicPr>
              <p:blipFill>
                <a:blip r:embed="rId3"/>
                <a:stretch>
                  <a:fillRect/>
                </a:stretch>
              </p:blipFill>
              <p:spPr>
                <a:xfrm>
                  <a:off x="2451690" y="5605265"/>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5" name="Ink 14">
                  <a:extLst>
                    <a:ext uri="{FF2B5EF4-FFF2-40B4-BE49-F238E27FC236}">
                      <a16:creationId xmlns:a16="http://schemas.microsoft.com/office/drawing/2014/main" id="{D22897A9-0660-469D-9BE1-82921B3DB85F}"/>
                    </a:ext>
                  </a:extLst>
                </p14:cNvPr>
                <p14:cNvContentPartPr/>
                <p14:nvPr/>
              </p14:nvContentPartPr>
              <p14:xfrm>
                <a:off x="2504658" y="5870732"/>
                <a:ext cx="360" cy="360"/>
              </p14:xfrm>
            </p:contentPart>
          </mc:Choice>
          <mc:Fallback>
            <p:pic>
              <p:nvPicPr>
                <p:cNvPr id="15" name="Ink 14">
                  <a:extLst>
                    <a:ext uri="{FF2B5EF4-FFF2-40B4-BE49-F238E27FC236}">
                      <a16:creationId xmlns:a16="http://schemas.microsoft.com/office/drawing/2014/main" id="{D22897A9-0660-469D-9BE1-82921B3DB85F}"/>
                    </a:ext>
                  </a:extLst>
                </p:cNvPr>
                <p:cNvPicPr/>
                <p:nvPr/>
              </p:nvPicPr>
              <p:blipFill>
                <a:blip r:embed="rId3"/>
                <a:stretch>
                  <a:fillRect/>
                </a:stretch>
              </p:blipFill>
              <p:spPr>
                <a:xfrm>
                  <a:off x="2442018" y="580773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6" name="Ink 15">
                  <a:extLst>
                    <a:ext uri="{FF2B5EF4-FFF2-40B4-BE49-F238E27FC236}">
                      <a16:creationId xmlns:a16="http://schemas.microsoft.com/office/drawing/2014/main" id="{7C2733C5-B027-4B4E-9E7D-286E8F8EC6EB}"/>
                    </a:ext>
                  </a:extLst>
                </p14:cNvPr>
                <p14:cNvContentPartPr/>
                <p14:nvPr/>
              </p14:nvContentPartPr>
              <p14:xfrm>
                <a:off x="2025810" y="5683385"/>
                <a:ext cx="360" cy="360"/>
              </p14:xfrm>
            </p:contentPart>
          </mc:Choice>
          <mc:Fallback>
            <p:pic>
              <p:nvPicPr>
                <p:cNvPr id="16" name="Ink 15">
                  <a:extLst>
                    <a:ext uri="{FF2B5EF4-FFF2-40B4-BE49-F238E27FC236}">
                      <a16:creationId xmlns:a16="http://schemas.microsoft.com/office/drawing/2014/main" id="{7C2733C5-B027-4B4E-9E7D-286E8F8EC6EB}"/>
                    </a:ext>
                  </a:extLst>
                </p:cNvPr>
                <p:cNvPicPr/>
                <p:nvPr/>
              </p:nvPicPr>
              <p:blipFill>
                <a:blip r:embed="rId3"/>
                <a:stretch>
                  <a:fillRect/>
                </a:stretch>
              </p:blipFill>
              <p:spPr>
                <a:xfrm>
                  <a:off x="1963170" y="5620745"/>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29" name="Ink 28">
                  <a:extLst>
                    <a:ext uri="{FF2B5EF4-FFF2-40B4-BE49-F238E27FC236}">
                      <a16:creationId xmlns:a16="http://schemas.microsoft.com/office/drawing/2014/main" id="{F3F6534D-0AFE-41D3-B001-09F2C9929AFE}"/>
                    </a:ext>
                  </a:extLst>
                </p14:cNvPr>
                <p14:cNvContentPartPr/>
                <p14:nvPr/>
              </p14:nvContentPartPr>
              <p14:xfrm>
                <a:off x="4309796" y="5695109"/>
                <a:ext cx="360" cy="11880"/>
              </p14:xfrm>
            </p:contentPart>
          </mc:Choice>
          <mc:Fallback>
            <p:pic>
              <p:nvPicPr>
                <p:cNvPr id="29" name="Ink 28">
                  <a:extLst>
                    <a:ext uri="{FF2B5EF4-FFF2-40B4-BE49-F238E27FC236}">
                      <a16:creationId xmlns:a16="http://schemas.microsoft.com/office/drawing/2014/main" id="{F3F6534D-0AFE-41D3-B001-09F2C9929AFE}"/>
                    </a:ext>
                  </a:extLst>
                </p:cNvPr>
                <p:cNvPicPr/>
                <p:nvPr/>
              </p:nvPicPr>
              <p:blipFill>
                <a:blip r:embed="rId14"/>
                <a:stretch>
                  <a:fillRect/>
                </a:stretch>
              </p:blipFill>
              <p:spPr>
                <a:xfrm>
                  <a:off x="4246796" y="5632469"/>
                  <a:ext cx="126000" cy="13752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30" name="Ink 29">
                  <a:extLst>
                    <a:ext uri="{FF2B5EF4-FFF2-40B4-BE49-F238E27FC236}">
                      <a16:creationId xmlns:a16="http://schemas.microsoft.com/office/drawing/2014/main" id="{9B13496D-8C90-41B0-BE98-485409F7504F}"/>
                    </a:ext>
                  </a:extLst>
                </p14:cNvPr>
                <p14:cNvContentPartPr/>
                <p14:nvPr/>
              </p14:nvContentPartPr>
              <p14:xfrm>
                <a:off x="3781244" y="5251568"/>
                <a:ext cx="360" cy="360"/>
              </p14:xfrm>
            </p:contentPart>
          </mc:Choice>
          <mc:Fallback>
            <p:pic>
              <p:nvPicPr>
                <p:cNvPr id="30" name="Ink 29">
                  <a:extLst>
                    <a:ext uri="{FF2B5EF4-FFF2-40B4-BE49-F238E27FC236}">
                      <a16:creationId xmlns:a16="http://schemas.microsoft.com/office/drawing/2014/main" id="{9B13496D-8C90-41B0-BE98-485409F7504F}"/>
                    </a:ext>
                  </a:extLst>
                </p:cNvPr>
                <p:cNvPicPr/>
                <p:nvPr/>
              </p:nvPicPr>
              <p:blipFill>
                <a:blip r:embed="rId3"/>
                <a:stretch>
                  <a:fillRect/>
                </a:stretch>
              </p:blipFill>
              <p:spPr>
                <a:xfrm>
                  <a:off x="3718244" y="518892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31" name="Ink 30">
                  <a:extLst>
                    <a:ext uri="{FF2B5EF4-FFF2-40B4-BE49-F238E27FC236}">
                      <a16:creationId xmlns:a16="http://schemas.microsoft.com/office/drawing/2014/main" id="{D0BBCB32-A2DE-495D-9AC6-3B5C6BD281DA}"/>
                    </a:ext>
                  </a:extLst>
                </p14:cNvPr>
                <p14:cNvContentPartPr/>
                <p14:nvPr/>
              </p14:nvContentPartPr>
              <p14:xfrm>
                <a:off x="2334877" y="5208909"/>
                <a:ext cx="360" cy="360"/>
              </p14:xfrm>
            </p:contentPart>
          </mc:Choice>
          <mc:Fallback>
            <p:pic>
              <p:nvPicPr>
                <p:cNvPr id="31" name="Ink 30">
                  <a:extLst>
                    <a:ext uri="{FF2B5EF4-FFF2-40B4-BE49-F238E27FC236}">
                      <a16:creationId xmlns:a16="http://schemas.microsoft.com/office/drawing/2014/main" id="{D0BBCB32-A2DE-495D-9AC6-3B5C6BD281DA}"/>
                    </a:ext>
                  </a:extLst>
                </p:cNvPr>
                <p:cNvPicPr/>
                <p:nvPr/>
              </p:nvPicPr>
              <p:blipFill>
                <a:blip r:embed="rId3"/>
                <a:stretch>
                  <a:fillRect/>
                </a:stretch>
              </p:blipFill>
              <p:spPr>
                <a:xfrm>
                  <a:off x="2271877" y="5145909"/>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32" name="Ink 31">
                  <a:extLst>
                    <a:ext uri="{FF2B5EF4-FFF2-40B4-BE49-F238E27FC236}">
                      <a16:creationId xmlns:a16="http://schemas.microsoft.com/office/drawing/2014/main" id="{F26C6907-5525-4C1E-94C7-F91336EDE303}"/>
                    </a:ext>
                  </a:extLst>
                </p14:cNvPr>
                <p14:cNvContentPartPr/>
                <p14:nvPr/>
              </p14:nvContentPartPr>
              <p14:xfrm>
                <a:off x="1765649" y="5672598"/>
                <a:ext cx="360" cy="360"/>
              </p14:xfrm>
            </p:contentPart>
          </mc:Choice>
          <mc:Fallback>
            <p:pic>
              <p:nvPicPr>
                <p:cNvPr id="32" name="Ink 31">
                  <a:extLst>
                    <a:ext uri="{FF2B5EF4-FFF2-40B4-BE49-F238E27FC236}">
                      <a16:creationId xmlns:a16="http://schemas.microsoft.com/office/drawing/2014/main" id="{F26C6907-5525-4C1E-94C7-F91336EDE303}"/>
                    </a:ext>
                  </a:extLst>
                </p:cNvPr>
                <p:cNvPicPr/>
                <p:nvPr/>
              </p:nvPicPr>
              <p:blipFill>
                <a:blip r:embed="rId3"/>
                <a:stretch>
                  <a:fillRect/>
                </a:stretch>
              </p:blipFill>
              <p:spPr>
                <a:xfrm>
                  <a:off x="1703009" y="560995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33" name="Ink 32">
                  <a:extLst>
                    <a:ext uri="{FF2B5EF4-FFF2-40B4-BE49-F238E27FC236}">
                      <a16:creationId xmlns:a16="http://schemas.microsoft.com/office/drawing/2014/main" id="{E30080B4-332D-4FD0-9002-F068FEF8572A}"/>
                    </a:ext>
                  </a:extLst>
                </p14:cNvPr>
                <p14:cNvContentPartPr/>
                <p14:nvPr/>
              </p14:nvContentPartPr>
              <p14:xfrm>
                <a:off x="2540250" y="5662505"/>
                <a:ext cx="965160" cy="68760"/>
              </p14:xfrm>
            </p:contentPart>
          </mc:Choice>
          <mc:Fallback>
            <p:pic>
              <p:nvPicPr>
                <p:cNvPr id="33" name="Ink 32">
                  <a:extLst>
                    <a:ext uri="{FF2B5EF4-FFF2-40B4-BE49-F238E27FC236}">
                      <a16:creationId xmlns:a16="http://schemas.microsoft.com/office/drawing/2014/main" id="{E30080B4-332D-4FD0-9002-F068FEF8572A}"/>
                    </a:ext>
                  </a:extLst>
                </p:cNvPr>
                <p:cNvPicPr/>
                <p:nvPr/>
              </p:nvPicPr>
              <p:blipFill>
                <a:blip r:embed="rId19"/>
                <a:stretch>
                  <a:fillRect/>
                </a:stretch>
              </p:blipFill>
              <p:spPr>
                <a:xfrm>
                  <a:off x="2535930" y="5658185"/>
                  <a:ext cx="973800" cy="7740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34" name="Ink 33">
                  <a:extLst>
                    <a:ext uri="{FF2B5EF4-FFF2-40B4-BE49-F238E27FC236}">
                      <a16:creationId xmlns:a16="http://schemas.microsoft.com/office/drawing/2014/main" id="{9C666181-F4B0-4CB6-9C13-A9E260CE0D78}"/>
                    </a:ext>
                  </a:extLst>
                </p14:cNvPr>
                <p14:cNvContentPartPr/>
                <p14:nvPr/>
              </p14:nvContentPartPr>
              <p14:xfrm>
                <a:off x="2540250" y="5844305"/>
                <a:ext cx="1008000" cy="78840"/>
              </p14:xfrm>
            </p:contentPart>
          </mc:Choice>
          <mc:Fallback>
            <p:pic>
              <p:nvPicPr>
                <p:cNvPr id="34" name="Ink 33">
                  <a:extLst>
                    <a:ext uri="{FF2B5EF4-FFF2-40B4-BE49-F238E27FC236}">
                      <a16:creationId xmlns:a16="http://schemas.microsoft.com/office/drawing/2014/main" id="{9C666181-F4B0-4CB6-9C13-A9E260CE0D78}"/>
                    </a:ext>
                  </a:extLst>
                </p:cNvPr>
                <p:cNvPicPr/>
                <p:nvPr/>
              </p:nvPicPr>
              <p:blipFill>
                <a:blip r:embed="rId21"/>
                <a:stretch>
                  <a:fillRect/>
                </a:stretch>
              </p:blipFill>
              <p:spPr>
                <a:xfrm>
                  <a:off x="2535930" y="5839985"/>
                  <a:ext cx="1016640" cy="8748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35" name="Ink 34">
                  <a:extLst>
                    <a:ext uri="{FF2B5EF4-FFF2-40B4-BE49-F238E27FC236}">
                      <a16:creationId xmlns:a16="http://schemas.microsoft.com/office/drawing/2014/main" id="{BD6DFBD1-9159-43AF-8B30-8E0483C03C0B}"/>
                    </a:ext>
                  </a:extLst>
                </p14:cNvPr>
                <p14:cNvContentPartPr/>
                <p14:nvPr/>
              </p14:nvContentPartPr>
              <p14:xfrm>
                <a:off x="3767130" y="5272985"/>
                <a:ext cx="30600" cy="144720"/>
              </p14:xfrm>
            </p:contentPart>
          </mc:Choice>
          <mc:Fallback>
            <p:pic>
              <p:nvPicPr>
                <p:cNvPr id="35" name="Ink 34">
                  <a:extLst>
                    <a:ext uri="{FF2B5EF4-FFF2-40B4-BE49-F238E27FC236}">
                      <a16:creationId xmlns:a16="http://schemas.microsoft.com/office/drawing/2014/main" id="{BD6DFBD1-9159-43AF-8B30-8E0483C03C0B}"/>
                    </a:ext>
                  </a:extLst>
                </p:cNvPr>
                <p:cNvPicPr/>
                <p:nvPr/>
              </p:nvPicPr>
              <p:blipFill>
                <a:blip r:embed="rId23"/>
                <a:stretch>
                  <a:fillRect/>
                </a:stretch>
              </p:blipFill>
              <p:spPr>
                <a:xfrm>
                  <a:off x="3762810" y="5268665"/>
                  <a:ext cx="39240" cy="15336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36" name="Ink 35">
                  <a:extLst>
                    <a:ext uri="{FF2B5EF4-FFF2-40B4-BE49-F238E27FC236}">
                      <a16:creationId xmlns:a16="http://schemas.microsoft.com/office/drawing/2014/main" id="{DA741DAF-A5A9-4B2D-A361-C5A1F3430BE1}"/>
                    </a:ext>
                  </a:extLst>
                </p14:cNvPr>
                <p14:cNvContentPartPr/>
                <p14:nvPr/>
              </p14:nvContentPartPr>
              <p14:xfrm>
                <a:off x="4078170" y="5730185"/>
                <a:ext cx="148320" cy="3600"/>
              </p14:xfrm>
            </p:contentPart>
          </mc:Choice>
          <mc:Fallback>
            <p:pic>
              <p:nvPicPr>
                <p:cNvPr id="36" name="Ink 35">
                  <a:extLst>
                    <a:ext uri="{FF2B5EF4-FFF2-40B4-BE49-F238E27FC236}">
                      <a16:creationId xmlns:a16="http://schemas.microsoft.com/office/drawing/2014/main" id="{DA741DAF-A5A9-4B2D-A361-C5A1F3430BE1}"/>
                    </a:ext>
                  </a:extLst>
                </p:cNvPr>
                <p:cNvPicPr/>
                <p:nvPr/>
              </p:nvPicPr>
              <p:blipFill>
                <a:blip r:embed="rId25"/>
                <a:stretch>
                  <a:fillRect/>
                </a:stretch>
              </p:blipFill>
              <p:spPr>
                <a:xfrm>
                  <a:off x="4073850" y="5725865"/>
                  <a:ext cx="156960" cy="12240"/>
                </a:xfrm>
                <a:prstGeom prst="rect">
                  <a:avLst/>
                </a:prstGeom>
              </p:spPr>
            </p:pic>
          </mc:Fallback>
        </mc:AlternateContent>
        <mc:AlternateContent xmlns:mc="http://schemas.openxmlformats.org/markup-compatibility/2006">
          <mc:Choice xmlns:p14="http://schemas.microsoft.com/office/powerpoint/2010/main" Requires="p14">
            <p:contentPart p14:bwMode="auto" r:id="rId26">
              <p14:nvContentPartPr>
                <p14:cNvPr id="37" name="Ink 36">
                  <a:extLst>
                    <a:ext uri="{FF2B5EF4-FFF2-40B4-BE49-F238E27FC236}">
                      <a16:creationId xmlns:a16="http://schemas.microsoft.com/office/drawing/2014/main" id="{96BE0FEB-21D6-45E0-BF59-0FE00DA61124}"/>
                    </a:ext>
                  </a:extLst>
                </p14:cNvPr>
                <p14:cNvContentPartPr/>
                <p14:nvPr/>
              </p14:nvContentPartPr>
              <p14:xfrm>
                <a:off x="2281050" y="5226185"/>
                <a:ext cx="72720" cy="146160"/>
              </p14:xfrm>
            </p:contentPart>
          </mc:Choice>
          <mc:Fallback>
            <p:pic>
              <p:nvPicPr>
                <p:cNvPr id="37" name="Ink 36">
                  <a:extLst>
                    <a:ext uri="{FF2B5EF4-FFF2-40B4-BE49-F238E27FC236}">
                      <a16:creationId xmlns:a16="http://schemas.microsoft.com/office/drawing/2014/main" id="{96BE0FEB-21D6-45E0-BF59-0FE00DA61124}"/>
                    </a:ext>
                  </a:extLst>
                </p:cNvPr>
                <p:cNvPicPr/>
                <p:nvPr/>
              </p:nvPicPr>
              <p:blipFill>
                <a:blip r:embed="rId27"/>
                <a:stretch>
                  <a:fillRect/>
                </a:stretch>
              </p:blipFill>
              <p:spPr>
                <a:xfrm>
                  <a:off x="2276730" y="5221865"/>
                  <a:ext cx="81360" cy="15480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38" name="Ink 37">
                  <a:extLst>
                    <a:ext uri="{FF2B5EF4-FFF2-40B4-BE49-F238E27FC236}">
                      <a16:creationId xmlns:a16="http://schemas.microsoft.com/office/drawing/2014/main" id="{F6DED8F6-75E8-42D7-85DA-8740F768AB2B}"/>
                    </a:ext>
                  </a:extLst>
                </p14:cNvPr>
                <p14:cNvContentPartPr/>
                <p14:nvPr/>
              </p14:nvContentPartPr>
              <p14:xfrm>
                <a:off x="1828170" y="5677985"/>
                <a:ext cx="188280" cy="5760"/>
              </p14:xfrm>
            </p:contentPart>
          </mc:Choice>
          <mc:Fallback>
            <p:pic>
              <p:nvPicPr>
                <p:cNvPr id="38" name="Ink 37">
                  <a:extLst>
                    <a:ext uri="{FF2B5EF4-FFF2-40B4-BE49-F238E27FC236}">
                      <a16:creationId xmlns:a16="http://schemas.microsoft.com/office/drawing/2014/main" id="{F6DED8F6-75E8-42D7-85DA-8740F768AB2B}"/>
                    </a:ext>
                  </a:extLst>
                </p:cNvPr>
                <p:cNvPicPr/>
                <p:nvPr/>
              </p:nvPicPr>
              <p:blipFill>
                <a:blip r:embed="rId29"/>
                <a:stretch>
                  <a:fillRect/>
                </a:stretch>
              </p:blipFill>
              <p:spPr>
                <a:xfrm>
                  <a:off x="1823850" y="5673665"/>
                  <a:ext cx="196920" cy="1440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41" name="Ink 40">
                  <a:extLst>
                    <a:ext uri="{FF2B5EF4-FFF2-40B4-BE49-F238E27FC236}">
                      <a16:creationId xmlns:a16="http://schemas.microsoft.com/office/drawing/2014/main" id="{A8DC60C3-841B-4627-9336-C6C075031976}"/>
                    </a:ext>
                  </a:extLst>
                </p14:cNvPr>
                <p14:cNvContentPartPr/>
                <p14:nvPr/>
              </p14:nvContentPartPr>
              <p14:xfrm>
                <a:off x="2393730" y="4955465"/>
                <a:ext cx="2735280" cy="1380600"/>
              </p14:xfrm>
            </p:contentPart>
          </mc:Choice>
          <mc:Fallback>
            <p:pic>
              <p:nvPicPr>
                <p:cNvPr id="41" name="Ink 40">
                  <a:extLst>
                    <a:ext uri="{FF2B5EF4-FFF2-40B4-BE49-F238E27FC236}">
                      <a16:creationId xmlns:a16="http://schemas.microsoft.com/office/drawing/2014/main" id="{A8DC60C3-841B-4627-9336-C6C075031976}"/>
                    </a:ext>
                  </a:extLst>
                </p:cNvPr>
                <p:cNvPicPr/>
                <p:nvPr/>
              </p:nvPicPr>
              <p:blipFill>
                <a:blip r:embed="rId31"/>
                <a:stretch>
                  <a:fillRect/>
                </a:stretch>
              </p:blipFill>
              <p:spPr>
                <a:xfrm>
                  <a:off x="2389410" y="4951145"/>
                  <a:ext cx="2743920" cy="138924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32">
            <p14:nvContentPartPr>
              <p14:cNvPr id="43" name="Ink 42">
                <a:extLst>
                  <a:ext uri="{FF2B5EF4-FFF2-40B4-BE49-F238E27FC236}">
                    <a16:creationId xmlns:a16="http://schemas.microsoft.com/office/drawing/2014/main" id="{849D54DF-FEAE-4196-AF2E-0916709B9E7F}"/>
                  </a:ext>
                </a:extLst>
              </p14:cNvPr>
              <p14:cNvContentPartPr/>
              <p14:nvPr/>
            </p14:nvContentPartPr>
            <p14:xfrm>
              <a:off x="7849170" y="5086145"/>
              <a:ext cx="1080" cy="360"/>
            </p14:xfrm>
          </p:contentPart>
        </mc:Choice>
        <mc:Fallback>
          <p:pic>
            <p:nvPicPr>
              <p:cNvPr id="43" name="Ink 42">
                <a:extLst>
                  <a:ext uri="{FF2B5EF4-FFF2-40B4-BE49-F238E27FC236}">
                    <a16:creationId xmlns:a16="http://schemas.microsoft.com/office/drawing/2014/main" id="{849D54DF-FEAE-4196-AF2E-0916709B9E7F}"/>
                  </a:ext>
                </a:extLst>
              </p:cNvPr>
              <p:cNvPicPr/>
              <p:nvPr/>
            </p:nvPicPr>
            <p:blipFill>
              <a:blip r:embed="rId33"/>
              <a:stretch>
                <a:fillRect/>
              </a:stretch>
            </p:blipFill>
            <p:spPr>
              <a:xfrm>
                <a:off x="7844850" y="5081825"/>
                <a:ext cx="972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34">
            <p14:nvContentPartPr>
              <p14:cNvPr id="44" name="Ink 43">
                <a:extLst>
                  <a:ext uri="{FF2B5EF4-FFF2-40B4-BE49-F238E27FC236}">
                    <a16:creationId xmlns:a16="http://schemas.microsoft.com/office/drawing/2014/main" id="{820961E5-5327-424C-A9B5-B18B79D5DB66}"/>
                  </a:ext>
                </a:extLst>
              </p14:cNvPr>
              <p14:cNvContentPartPr/>
              <p14:nvPr/>
            </p14:nvContentPartPr>
            <p14:xfrm>
              <a:off x="5787450" y="6156425"/>
              <a:ext cx="360" cy="360"/>
            </p14:xfrm>
          </p:contentPart>
        </mc:Choice>
        <mc:Fallback>
          <p:pic>
            <p:nvPicPr>
              <p:cNvPr id="44" name="Ink 43">
                <a:extLst>
                  <a:ext uri="{FF2B5EF4-FFF2-40B4-BE49-F238E27FC236}">
                    <a16:creationId xmlns:a16="http://schemas.microsoft.com/office/drawing/2014/main" id="{820961E5-5327-424C-A9B5-B18B79D5DB66}"/>
                  </a:ext>
                </a:extLst>
              </p:cNvPr>
              <p:cNvPicPr/>
              <p:nvPr/>
            </p:nvPicPr>
            <p:blipFill>
              <a:blip r:embed="rId35"/>
              <a:stretch>
                <a:fillRect/>
              </a:stretch>
            </p:blipFill>
            <p:spPr>
              <a:xfrm>
                <a:off x="5783130" y="6152105"/>
                <a:ext cx="9000" cy="900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45" name="Ink 44">
                <a:extLst>
                  <a:ext uri="{FF2B5EF4-FFF2-40B4-BE49-F238E27FC236}">
                    <a16:creationId xmlns:a16="http://schemas.microsoft.com/office/drawing/2014/main" id="{62B92FED-663E-424A-ADDD-538C65141139}"/>
                  </a:ext>
                </a:extLst>
              </p14:cNvPr>
              <p14:cNvContentPartPr/>
              <p14:nvPr/>
            </p14:nvContentPartPr>
            <p14:xfrm>
              <a:off x="2280330" y="6701825"/>
              <a:ext cx="1440" cy="360"/>
            </p14:xfrm>
          </p:contentPart>
        </mc:Choice>
        <mc:Fallback>
          <p:pic>
            <p:nvPicPr>
              <p:cNvPr id="45" name="Ink 44">
                <a:extLst>
                  <a:ext uri="{FF2B5EF4-FFF2-40B4-BE49-F238E27FC236}">
                    <a16:creationId xmlns:a16="http://schemas.microsoft.com/office/drawing/2014/main" id="{62B92FED-663E-424A-ADDD-538C65141139}"/>
                  </a:ext>
                </a:extLst>
              </p:cNvPr>
              <p:cNvPicPr/>
              <p:nvPr/>
            </p:nvPicPr>
            <p:blipFill>
              <a:blip r:embed="rId37"/>
              <a:stretch>
                <a:fillRect/>
              </a:stretch>
            </p:blipFill>
            <p:spPr>
              <a:xfrm>
                <a:off x="2276010" y="6697505"/>
                <a:ext cx="10080" cy="9000"/>
              </a:xfrm>
              <a:prstGeom prst="rect">
                <a:avLst/>
              </a:prstGeom>
            </p:spPr>
          </p:pic>
        </mc:Fallback>
      </mc:AlternateContent>
      <p:sp>
        <p:nvSpPr>
          <p:cNvPr id="47" name="TextBox 46">
            <a:extLst>
              <a:ext uri="{FF2B5EF4-FFF2-40B4-BE49-F238E27FC236}">
                <a16:creationId xmlns:a16="http://schemas.microsoft.com/office/drawing/2014/main" id="{CB60B8CA-4975-4340-AF54-23047D441389}"/>
              </a:ext>
            </a:extLst>
          </p:cNvPr>
          <p:cNvSpPr txBox="1"/>
          <p:nvPr/>
        </p:nvSpPr>
        <p:spPr>
          <a:xfrm>
            <a:off x="5305872" y="5251568"/>
            <a:ext cx="12209318" cy="645754"/>
          </a:xfrm>
          <a:prstGeom prst="rect">
            <a:avLst/>
          </a:prstGeom>
          <a:noFill/>
        </p:spPr>
        <p:txBody>
          <a:bodyPr wrap="square">
            <a:spAutoFit/>
          </a:bodyPr>
          <a:lstStyle/>
          <a:p>
            <a:pPr marL="342900" lvl="0" indent="-342900" rtl="0">
              <a:lnSpc>
                <a:spcPct val="107000"/>
              </a:lnSpc>
              <a:spcAft>
                <a:spcPts val="800"/>
              </a:spcAft>
              <a:buFont typeface="+mj-lt"/>
              <a:buAutoNum type="arabicPeriod"/>
            </a:pPr>
            <a:r>
              <a:rPr lang="en-GB" sz="1400" dirty="0">
                <a:effectLst/>
                <a:latin typeface="Calibri" panose="020F0502020204030204" pitchFamily="34" charset="0"/>
                <a:ea typeface="DengXian" panose="02010600030101010101" pitchFamily="2" charset="-122"/>
                <a:cs typeface="Calibri" panose="020F0502020204030204" pitchFamily="34" charset="0"/>
              </a:rPr>
              <a:t>(2p) </a:t>
            </a:r>
            <a:r>
              <a:rPr lang="en-GB" sz="1400" dirty="0">
                <a:effectLst/>
                <a:latin typeface="Calibri" panose="020F0502020204030204" pitchFamily="34" charset="0"/>
                <a:ea typeface="DengXian" panose="02010600030101010101" pitchFamily="2" charset="-122"/>
                <a:cs typeface="Arial" panose="020B0604020202020204" pitchFamily="34" charset="0"/>
              </a:rPr>
              <a:t>The C</a:t>
            </a:r>
            <a:r>
              <a:rPr lang="en-GB" sz="1400" baseline="-25000" dirty="0">
                <a:effectLst/>
                <a:latin typeface="Calibri" panose="020F0502020204030204" pitchFamily="34" charset="0"/>
                <a:ea typeface="DengXian" panose="02010600030101010101" pitchFamily="2" charset="-122"/>
                <a:cs typeface="Arial" panose="020B0604020202020204" pitchFamily="34" charset="0"/>
              </a:rPr>
              <a:t>2</a:t>
            </a:r>
            <a:r>
              <a:rPr lang="en-GB" sz="1400" dirty="0">
                <a:effectLst/>
                <a:latin typeface="Calibri" panose="020F0502020204030204" pitchFamily="34" charset="0"/>
                <a:ea typeface="DengXian" panose="02010600030101010101" pitchFamily="2" charset="-122"/>
                <a:cs typeface="Arial" panose="020B0604020202020204" pitchFamily="34" charset="0"/>
              </a:rPr>
              <a:t>H</a:t>
            </a:r>
            <a:r>
              <a:rPr lang="en-GB" sz="1400" baseline="-25000" dirty="0">
                <a:effectLst/>
                <a:latin typeface="Calibri" panose="020F0502020204030204" pitchFamily="34" charset="0"/>
                <a:ea typeface="DengXian" panose="02010600030101010101" pitchFamily="2" charset="-122"/>
                <a:cs typeface="Arial" panose="020B0604020202020204" pitchFamily="34" charset="0"/>
              </a:rPr>
              <a:t>4</a:t>
            </a:r>
            <a:r>
              <a:rPr lang="en-GB" sz="1400" dirty="0">
                <a:effectLst/>
                <a:latin typeface="Calibri" panose="020F0502020204030204" pitchFamily="34" charset="0"/>
                <a:ea typeface="DengXian" panose="02010600030101010101" pitchFamily="2" charset="-122"/>
                <a:cs typeface="Arial" panose="020B0604020202020204" pitchFamily="34" charset="0"/>
              </a:rPr>
              <a:t> molecule has six bonding electron pairs and no lone pairs.</a:t>
            </a:r>
          </a:p>
          <a:p>
            <a:pPr>
              <a:lnSpc>
                <a:spcPct val="107000"/>
              </a:lnSpc>
              <a:spcAft>
                <a:spcPts val="800"/>
              </a:spcAft>
            </a:pPr>
            <a:r>
              <a:rPr lang="en-GB" sz="14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TRUE.</a:t>
            </a:r>
            <a:r>
              <a:rPr lang="en-GB" sz="14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All electron pairs in C</a:t>
            </a:r>
            <a:r>
              <a:rPr lang="en-GB" sz="1400" i="1"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H</a:t>
            </a:r>
            <a:r>
              <a:rPr lang="en-GB" sz="1400" i="1"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4</a:t>
            </a:r>
            <a:r>
              <a:rPr lang="en-GB" sz="14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are bonding.</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651980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79EEFD-4EB4-44A2-83E7-4AB8DE6EC4C2}"/>
              </a:ext>
            </a:extLst>
          </p:cNvPr>
          <p:cNvSpPr txBox="1"/>
          <p:nvPr/>
        </p:nvSpPr>
        <p:spPr>
          <a:xfrm>
            <a:off x="445510" y="342375"/>
            <a:ext cx="10948122" cy="5018105"/>
          </a:xfrm>
          <a:prstGeom prst="rect">
            <a:avLst/>
          </a:prstGeom>
          <a:noFill/>
        </p:spPr>
        <p:txBody>
          <a:bodyPr wrap="square">
            <a:spAutoFit/>
          </a:bodyPr>
          <a:lstStyle/>
          <a:p>
            <a:pPr marL="342900" lvl="0" indent="-342900" rtl="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Calibri" panose="020F0502020204030204" pitchFamily="34" charset="0"/>
              </a:rPr>
              <a:t>For a hypothetical reaction A + B </a:t>
            </a:r>
            <a:r>
              <a:rPr lang="en-GB" sz="1800" dirty="0">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a:t>
            </a:r>
            <a:r>
              <a:rPr lang="en-GB" sz="1800" dirty="0">
                <a:effectLst/>
                <a:latin typeface="Calibri" panose="020F0502020204030204" pitchFamily="34" charset="0"/>
                <a:ea typeface="DengXian" panose="02010600030101010101" pitchFamily="2" charset="-122"/>
                <a:cs typeface="Calibri" panose="020F0502020204030204" pitchFamily="34" charset="0"/>
              </a:rPr>
              <a:t> C that is a second order in A, doubling the concentration of A will double the rate of the overall reaction.</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FALSE. </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For the 2</a:t>
            </a:r>
            <a:r>
              <a:rPr lang="en-GB" sz="1800" i="1" baseline="30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nd</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order reaction, the </a:t>
            </a:r>
            <a:r>
              <a:rPr lang="en-GB" sz="18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rate would be k[A]</a:t>
            </a:r>
            <a:r>
              <a:rPr lang="en-GB" sz="1800" b="1" i="1" baseline="30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so if the concentration is doubled, the rate will increase four times. </a:t>
            </a:r>
            <a:r>
              <a:rPr lang="en-GB" sz="16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k[A]</a:t>
            </a:r>
            <a:r>
              <a:rPr lang="en-GB" sz="1600" b="1" i="1" baseline="30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 </a:t>
            </a:r>
            <a:r>
              <a:rPr lang="en-GB" sz="16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=&gt; k[2A]</a:t>
            </a:r>
            <a:r>
              <a:rPr lang="en-GB" sz="1600" b="1" i="1" baseline="30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  </a:t>
            </a:r>
            <a:r>
              <a:rPr lang="en-GB" sz="16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rate = k x 4A</a:t>
            </a:r>
            <a:r>
              <a:rPr lang="en-GB" sz="1600" b="1" i="1" baseline="30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p>
          <a:p>
            <a:pPr>
              <a:lnSpc>
                <a:spcPct val="107000"/>
              </a:lnSpc>
              <a:spcAft>
                <a:spcPts val="800"/>
              </a:spcAft>
            </a:pPr>
            <a:endParaRPr lang="en-GB" sz="1600" b="1" i="1" baseline="30000" dirty="0">
              <a:solidFill>
                <a:srgbClr val="0070C0"/>
              </a:solidFill>
              <a:latin typeface="Calibri" panose="020F0502020204030204" pitchFamily="34" charset="0"/>
              <a:ea typeface="DengXian" panose="02010600030101010101" pitchFamily="2" charset="-122"/>
              <a:cs typeface="Calibri" panose="020F0502020204030204" pitchFamily="34" charset="0"/>
            </a:endParaRPr>
          </a:p>
          <a:p>
            <a:pPr marL="342900" lvl="0" indent="-342900" rtl="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Calibri" panose="020F0502020204030204" pitchFamily="34" charset="0"/>
              </a:rPr>
              <a:t>For every 10 </a:t>
            </a:r>
            <a:r>
              <a:rPr lang="en-GB" sz="1800" dirty="0" err="1">
                <a:effectLst/>
                <a:latin typeface="Calibri" panose="020F0502020204030204" pitchFamily="34" charset="0"/>
                <a:ea typeface="DengXian" panose="02010600030101010101" pitchFamily="2" charset="-122"/>
                <a:cs typeface="Calibri" panose="020F0502020204030204" pitchFamily="34" charset="0"/>
              </a:rPr>
              <a:t>degC</a:t>
            </a:r>
            <a:r>
              <a:rPr lang="en-GB" sz="1800" dirty="0">
                <a:effectLst/>
                <a:latin typeface="Calibri" panose="020F0502020204030204" pitchFamily="34" charset="0"/>
                <a:ea typeface="DengXian" panose="02010600030101010101" pitchFamily="2" charset="-122"/>
                <a:cs typeface="Calibri" panose="020F0502020204030204" pitchFamily="34" charset="0"/>
              </a:rPr>
              <a:t> increase in temperature, the rate of decomposition </a:t>
            </a:r>
            <a:r>
              <a:rPr lang="en-GB" sz="1800" b="1" dirty="0">
                <a:effectLst/>
                <a:latin typeface="Calibri" panose="020F0502020204030204" pitchFamily="34" charset="0"/>
                <a:ea typeface="DengXian" panose="02010600030101010101" pitchFamily="2" charset="-122"/>
                <a:cs typeface="Calibri" panose="020F0502020204030204" pitchFamily="34" charset="0"/>
              </a:rPr>
              <a:t>decreases</a:t>
            </a:r>
            <a:r>
              <a:rPr lang="en-GB" sz="1800" dirty="0">
                <a:effectLst/>
                <a:latin typeface="Calibri" panose="020F0502020204030204" pitchFamily="34" charset="0"/>
                <a:ea typeface="DengXian" panose="02010600030101010101" pitchFamily="2" charset="-122"/>
                <a:cs typeface="Calibri" panose="020F0502020204030204" pitchFamily="34" charset="0"/>
              </a:rPr>
              <a:t> by factor of two.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FALSE.</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With increase of temperature the rate of decomposition increases as well (doubles for each 10 </a:t>
            </a:r>
            <a:r>
              <a:rPr lang="en-GB" sz="1800" i="1"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deg</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C) </a:t>
            </a:r>
          </a:p>
          <a:p>
            <a:pPr>
              <a:lnSpc>
                <a:spcPct val="107000"/>
              </a:lnSpc>
              <a:spcAft>
                <a:spcPts val="800"/>
              </a:spcAft>
            </a:pPr>
            <a:endParaRPr lang="en-GB" i="1" dirty="0">
              <a:solidFill>
                <a:srgbClr val="0070C0"/>
              </a:solidFill>
              <a:latin typeface="Calibri" panose="020F0502020204030204" pitchFamily="34" charset="0"/>
              <a:ea typeface="DengXian" panose="02010600030101010101" pitchFamily="2" charset="-122"/>
              <a:cs typeface="Calibri" panose="020F0502020204030204" pitchFamily="34" charset="0"/>
            </a:endParaRPr>
          </a:p>
          <a:p>
            <a:pPr>
              <a:lnSpc>
                <a:spcPct val="107000"/>
              </a:lnSpc>
              <a:spcAft>
                <a:spcPts val="800"/>
              </a:spcAft>
            </a:pPr>
            <a:endPar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endParaRPr>
          </a:p>
          <a:p>
            <a:pPr>
              <a:lnSpc>
                <a:spcPct val="107000"/>
              </a:lnSpc>
              <a:spcAft>
                <a:spcPts val="800"/>
              </a:spcAft>
            </a:pPr>
            <a:r>
              <a:rPr lang="en-GB" i="1" dirty="0">
                <a:solidFill>
                  <a:srgbClr val="0070C0"/>
                </a:solidFill>
                <a:latin typeface="Calibri" panose="020F0502020204030204" pitchFamily="34" charset="0"/>
                <a:ea typeface="DengXian" panose="02010600030101010101" pitchFamily="2" charset="-122"/>
                <a:cs typeface="Calibri" panose="020F0502020204030204" pitchFamily="34" charset="0"/>
              </a:rPr>
              <a:t>TNT C7H5N3O6  </a:t>
            </a:r>
            <a:r>
              <a:rPr lang="en-GB" i="1" dirty="0">
                <a:solidFill>
                  <a:srgbClr val="0070C0"/>
                </a:solidFill>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   7 CO2  +  5/2 H2O  + 3/2 N2		for this reaction we need 16.5 oxygens  </a:t>
            </a:r>
            <a:r>
              <a:rPr lang="en-GB" b="1" i="1" dirty="0">
                <a:solidFill>
                  <a:srgbClr val="0070C0"/>
                </a:solidFill>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10.5 oxygens short</a:t>
            </a:r>
          </a:p>
          <a:p>
            <a:pPr>
              <a:lnSpc>
                <a:spcPct val="107000"/>
              </a:lnSpc>
              <a:spcAft>
                <a:spcPts val="800"/>
              </a:spcAft>
            </a:pPr>
            <a:r>
              <a:rPr lang="en-GB" sz="1800" b="1" i="1"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CaHbNcOd</a:t>
            </a:r>
            <a:endParaRPr lang="en-GB" sz="18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endParaRPr>
          </a:p>
          <a:p>
            <a:pPr>
              <a:lnSpc>
                <a:spcPct val="107000"/>
              </a:lnSpc>
              <a:spcAft>
                <a:spcPts val="800"/>
              </a:spcAft>
            </a:pPr>
            <a:r>
              <a:rPr lang="en-GB" b="1" i="1" dirty="0">
                <a:solidFill>
                  <a:srgbClr val="0070C0"/>
                </a:solidFill>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OB = [d –(2a) – (b/2)] (moles of oxygen)  x 16 g/mol</a:t>
            </a:r>
            <a:endParaRPr lang="en-GB" sz="1800" b="1"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600" baseline="30000" dirty="0">
              <a:effectLst/>
              <a:latin typeface="Calibri" panose="020F0502020204030204" pitchFamily="34" charset="0"/>
              <a:ea typeface="DengXian" panose="02010600030101010101" pitchFamily="2" charset="-122"/>
              <a:cs typeface="Arial" panose="020B0604020202020204" pitchFamily="34" charset="0"/>
            </a:endParaRPr>
          </a:p>
        </p:txBody>
      </p:sp>
      <p:cxnSp>
        <p:nvCxnSpPr>
          <p:cNvPr id="5" name="Straight Connector 4">
            <a:extLst>
              <a:ext uri="{FF2B5EF4-FFF2-40B4-BE49-F238E27FC236}">
                <a16:creationId xmlns:a16="http://schemas.microsoft.com/office/drawing/2014/main" id="{A97905A6-A01C-404C-85B2-B5F058655BAE}"/>
              </a:ext>
            </a:extLst>
          </p:cNvPr>
          <p:cNvCxnSpPr/>
          <p:nvPr/>
        </p:nvCxnSpPr>
        <p:spPr>
          <a:xfrm>
            <a:off x="997527" y="4977245"/>
            <a:ext cx="4639541"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5400BA0-F4D6-41BA-B71E-0604AC8E48F6}"/>
              </a:ext>
            </a:extLst>
          </p:cNvPr>
          <p:cNvSpPr txBox="1"/>
          <p:nvPr/>
        </p:nvSpPr>
        <p:spPr>
          <a:xfrm>
            <a:off x="2170829" y="4998099"/>
            <a:ext cx="1146468" cy="369332"/>
          </a:xfrm>
          <a:prstGeom prst="rect">
            <a:avLst/>
          </a:prstGeom>
          <a:noFill/>
        </p:spPr>
        <p:txBody>
          <a:bodyPr wrap="none" rtlCol="0">
            <a:spAutoFit/>
          </a:bodyPr>
          <a:lstStyle/>
          <a:p>
            <a:r>
              <a:rPr lang="en-GB" dirty="0"/>
              <a:t>MM (TNT)</a:t>
            </a:r>
          </a:p>
        </p:txBody>
      </p:sp>
      <p:sp>
        <p:nvSpPr>
          <p:cNvPr id="7" name="TextBox 6">
            <a:extLst>
              <a:ext uri="{FF2B5EF4-FFF2-40B4-BE49-F238E27FC236}">
                <a16:creationId xmlns:a16="http://schemas.microsoft.com/office/drawing/2014/main" id="{8BCA112F-48AB-4F03-8A93-371C2926E5DF}"/>
              </a:ext>
            </a:extLst>
          </p:cNvPr>
          <p:cNvSpPr txBox="1"/>
          <p:nvPr/>
        </p:nvSpPr>
        <p:spPr>
          <a:xfrm flipH="1">
            <a:off x="5637068" y="4792579"/>
            <a:ext cx="1506682" cy="369332"/>
          </a:xfrm>
          <a:prstGeom prst="rect">
            <a:avLst/>
          </a:prstGeom>
          <a:noFill/>
        </p:spPr>
        <p:txBody>
          <a:bodyPr wrap="square" rtlCol="0">
            <a:spAutoFit/>
          </a:bodyPr>
          <a:lstStyle/>
          <a:p>
            <a:r>
              <a:rPr lang="en-GB" dirty="0"/>
              <a:t>X 100%</a:t>
            </a:r>
          </a:p>
        </p:txBody>
      </p:sp>
      <p:sp>
        <p:nvSpPr>
          <p:cNvPr id="9" name="TextBox 8">
            <a:extLst>
              <a:ext uri="{FF2B5EF4-FFF2-40B4-BE49-F238E27FC236}">
                <a16:creationId xmlns:a16="http://schemas.microsoft.com/office/drawing/2014/main" id="{FBBEACB8-2E67-4B2F-9BF1-3249CFD139CC}"/>
              </a:ext>
            </a:extLst>
          </p:cNvPr>
          <p:cNvSpPr txBox="1"/>
          <p:nvPr/>
        </p:nvSpPr>
        <p:spPr>
          <a:xfrm>
            <a:off x="66241" y="5346577"/>
            <a:ext cx="12226203" cy="1070871"/>
          </a:xfrm>
          <a:prstGeom prst="rect">
            <a:avLst/>
          </a:prstGeom>
          <a:noFill/>
        </p:spPr>
        <p:txBody>
          <a:bodyPr wrap="square">
            <a:spAutoFit/>
          </a:bodyPr>
          <a:lstStyle/>
          <a:p>
            <a:pPr marL="342900" lvl="0" indent="-342900" rtl="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Calibri" panose="020F0502020204030204" pitchFamily="34" charset="0"/>
              </a:rPr>
              <a:t>(2p) Volume </a:t>
            </a:r>
            <a:r>
              <a:rPr lang="en-GB" sz="18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(THE MASS)</a:t>
            </a:r>
            <a:r>
              <a:rPr lang="en-GB" sz="1800" dirty="0">
                <a:effectLst/>
                <a:latin typeface="Calibri" panose="020F0502020204030204" pitchFamily="34" charset="0"/>
                <a:ea typeface="DengXian" panose="02010600030101010101" pitchFamily="2" charset="-122"/>
                <a:cs typeface="Calibri" panose="020F0502020204030204" pitchFamily="34" charset="0"/>
              </a:rPr>
              <a:t> of gas produced in the detonation process decreases when the oxygen balance becomes less negative.</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FALSE.  </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Higher oxygen balance means that more CO</a:t>
            </a:r>
            <a:r>
              <a:rPr lang="en-GB" sz="1800" i="1"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than CO forms and the mass of one mole of CO</a:t>
            </a:r>
            <a:r>
              <a:rPr lang="en-GB" sz="1800" i="1"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is 44g vs 28 g for CO.</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720173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2F4E36-7341-4268-964F-5C0961B00490}"/>
              </a:ext>
            </a:extLst>
          </p:cNvPr>
          <p:cNvSpPr txBox="1"/>
          <p:nvPr/>
        </p:nvSpPr>
        <p:spPr>
          <a:xfrm>
            <a:off x="570200" y="326352"/>
            <a:ext cx="11337781" cy="2203360"/>
          </a:xfrm>
          <a:prstGeom prst="rect">
            <a:avLst/>
          </a:prstGeom>
          <a:noFill/>
        </p:spPr>
        <p:txBody>
          <a:bodyPr wrap="square">
            <a:spAutoFit/>
          </a:bodyPr>
          <a:lstStyle/>
          <a:p>
            <a:pPr lvl="0" rtl="0">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QUESTION 2</a:t>
            </a:r>
          </a:p>
          <a:p>
            <a:pPr marL="342900" lvl="0" indent="-342900" rtl="0">
              <a:lnSpc>
                <a:spcPct val="107000"/>
              </a:lnSpc>
              <a:spcAft>
                <a:spcPts val="800"/>
              </a:spcAft>
              <a:buFont typeface="+mj-lt"/>
              <a:buAutoNum type="alphaLcParenR"/>
            </a:pPr>
            <a:r>
              <a:rPr lang="en-GB" sz="1800" dirty="0">
                <a:effectLst/>
                <a:latin typeface="Calibri" panose="020F0502020204030204" pitchFamily="34" charset="0"/>
                <a:ea typeface="DengXian" panose="02010600030101010101" pitchFamily="2" charset="-122"/>
                <a:cs typeface="Calibri" panose="020F0502020204030204" pitchFamily="34" charset="0"/>
              </a:rPr>
              <a:t>(4p) Draw the Bohr model for a chlorine atom. Specify the number of orbits and indicate the position of all subatomic particles within the atom and their charges. </a:t>
            </a:r>
          </a:p>
          <a:p>
            <a:pPr lvl="0" rtl="0">
              <a:lnSpc>
                <a:spcPct val="107000"/>
              </a:lnSpc>
              <a:spcAft>
                <a:spcPts val="800"/>
              </a:spcAft>
            </a:pPr>
            <a:r>
              <a:rPr lang="en-GB" dirty="0">
                <a:latin typeface="Calibri" panose="020F0502020204030204" pitchFamily="34" charset="0"/>
                <a:ea typeface="DengXian" panose="02010600030101010101" pitchFamily="2" charset="-122"/>
                <a:cs typeface="Calibri" panose="020F0502020204030204" pitchFamily="34" charset="0"/>
              </a:rPr>
              <a:t>Symbol : Cl</a:t>
            </a:r>
          </a:p>
          <a:p>
            <a:pPr lvl="0" rtl="0">
              <a:lnSpc>
                <a:spcPct val="107000"/>
              </a:lnSpc>
              <a:spcAft>
                <a:spcPts val="800"/>
              </a:spcAft>
            </a:pPr>
            <a:r>
              <a:rPr lang="en-GB" sz="1600" dirty="0">
                <a:latin typeface="Calibri" panose="020F0502020204030204" pitchFamily="34" charset="0"/>
                <a:ea typeface="DengXian" panose="02010600030101010101" pitchFamily="2" charset="-122"/>
                <a:cs typeface="Calibri" panose="020F0502020204030204" pitchFamily="34" charset="0"/>
              </a:rPr>
              <a:t>#orbits: period 3</a:t>
            </a:r>
          </a:p>
          <a:p>
            <a:pPr lvl="0" rtl="0">
              <a:lnSpc>
                <a:spcPct val="107000"/>
              </a:lnSpc>
              <a:spcAft>
                <a:spcPts val="800"/>
              </a:spcAft>
            </a:pPr>
            <a:r>
              <a:rPr lang="en-GB" sz="1600" b="1" dirty="0">
                <a:latin typeface="Calibri" panose="020F0502020204030204" pitchFamily="34" charset="0"/>
                <a:ea typeface="DengXian" panose="02010600030101010101" pitchFamily="2" charset="-122"/>
                <a:cs typeface="Calibri" panose="020F0502020204030204" pitchFamily="34" charset="0"/>
              </a:rPr>
              <a:t>Protons (positive</a:t>
            </a:r>
            <a:r>
              <a:rPr lang="en-GB" sz="1600" dirty="0">
                <a:latin typeface="Calibri" panose="020F0502020204030204" pitchFamily="34" charset="0"/>
                <a:ea typeface="DengXian" panose="02010600030101010101" pitchFamily="2" charset="-122"/>
                <a:cs typeface="Calibri" panose="020F0502020204030204" pitchFamily="34" charset="0"/>
              </a:rPr>
              <a:t>) and electrons (negative) 17 (</a:t>
            </a:r>
            <a:r>
              <a:rPr lang="en-GB" sz="1600" b="1" dirty="0">
                <a:latin typeface="Calibri" panose="020F0502020204030204" pitchFamily="34" charset="0"/>
                <a:ea typeface="DengXian" panose="02010600030101010101" pitchFamily="2" charset="-122"/>
                <a:cs typeface="Calibri" panose="020F0502020204030204" pitchFamily="34" charset="0"/>
              </a:rPr>
              <a:t>atomic number</a:t>
            </a:r>
            <a:r>
              <a:rPr lang="en-GB" sz="1600" dirty="0">
                <a:latin typeface="Calibri" panose="020F0502020204030204" pitchFamily="34" charset="0"/>
                <a:ea typeface="DengXian" panose="02010600030101010101" pitchFamily="2" charset="-122"/>
                <a:cs typeface="Calibri" panose="020F0502020204030204" pitchFamily="34" charset="0"/>
              </a:rPr>
              <a:t>) ; mass number = P + N</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pic>
        <p:nvPicPr>
          <p:cNvPr id="4" name="Picture 3" descr="Diagram, schematic&#10;&#10;Description automatically generated">
            <a:extLst>
              <a:ext uri="{FF2B5EF4-FFF2-40B4-BE49-F238E27FC236}">
                <a16:creationId xmlns:a16="http://schemas.microsoft.com/office/drawing/2014/main" id="{2F1B42EF-A711-4B21-A63E-D52298F00055}"/>
              </a:ext>
            </a:extLst>
          </p:cNvPr>
          <p:cNvPicPr>
            <a:picLocks noChangeAspect="1"/>
          </p:cNvPicPr>
          <p:nvPr/>
        </p:nvPicPr>
        <p:blipFill>
          <a:blip r:embed="rId2"/>
          <a:stretch>
            <a:fillRect/>
          </a:stretch>
        </p:blipFill>
        <p:spPr>
          <a:xfrm>
            <a:off x="1682461" y="3055158"/>
            <a:ext cx="3257550" cy="2763520"/>
          </a:xfrm>
          <a:prstGeom prst="rect">
            <a:avLst/>
          </a:prstGeom>
        </p:spPr>
      </p:pic>
      <p:sp>
        <p:nvSpPr>
          <p:cNvPr id="8" name="TextBox 7">
            <a:extLst>
              <a:ext uri="{FF2B5EF4-FFF2-40B4-BE49-F238E27FC236}">
                <a16:creationId xmlns:a16="http://schemas.microsoft.com/office/drawing/2014/main" id="{D09FEF41-0AF8-4D0C-9F6B-42EE5F8B15F8}"/>
              </a:ext>
            </a:extLst>
          </p:cNvPr>
          <p:cNvSpPr txBox="1"/>
          <p:nvPr/>
        </p:nvSpPr>
        <p:spPr>
          <a:xfrm>
            <a:off x="4940011" y="2890197"/>
            <a:ext cx="6094926" cy="1264642"/>
          </a:xfrm>
          <a:prstGeom prst="rect">
            <a:avLst/>
          </a:prstGeom>
          <a:noFill/>
        </p:spPr>
        <p:txBody>
          <a:bodyPr wrap="square">
            <a:spAutoFit/>
          </a:bodyPr>
          <a:lstStyle/>
          <a:p>
            <a:pPr>
              <a:lnSpc>
                <a:spcPct val="107000"/>
              </a:lnSpc>
              <a:spcAft>
                <a:spcPts val="800"/>
              </a:spcAft>
            </a:pPr>
            <a:r>
              <a:rPr lang="en-GB" sz="1800" i="1"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There are 3 orbits (energy levels) that accommodate 17 electrons (negative charge); 2 electrons in orbit 1, 8 electrons in orbit 2 and 7 electrons in orbit 3. Protons (positive charge, P) and neutrons (0 charge, N) are localised in the nucleus.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863530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64E8CA-823B-4BF6-81A7-A0BD7ACB276F}"/>
              </a:ext>
            </a:extLst>
          </p:cNvPr>
          <p:cNvSpPr txBox="1"/>
          <p:nvPr/>
        </p:nvSpPr>
        <p:spPr>
          <a:xfrm>
            <a:off x="190932" y="381016"/>
            <a:ext cx="11410517" cy="375552"/>
          </a:xfrm>
          <a:prstGeom prst="rect">
            <a:avLst/>
          </a:prstGeom>
          <a:noFill/>
        </p:spPr>
        <p:txBody>
          <a:bodyPr wrap="square">
            <a:spAutoFit/>
          </a:bodyPr>
          <a:lstStyle/>
          <a:p>
            <a:pPr marL="342900" lvl="0" indent="-342900" rtl="0">
              <a:lnSpc>
                <a:spcPct val="107000"/>
              </a:lnSpc>
              <a:spcAft>
                <a:spcPts val="800"/>
              </a:spcAft>
              <a:buFont typeface="+mj-lt"/>
              <a:buAutoNum type="alphaLcParenR"/>
            </a:pPr>
            <a:r>
              <a:rPr lang="en-GB" sz="1800" dirty="0">
                <a:effectLst/>
                <a:latin typeface="Calibri" panose="020F0502020204030204" pitchFamily="34" charset="0"/>
                <a:ea typeface="DengXian" panose="02010600030101010101" pitchFamily="2" charset="-122"/>
                <a:cs typeface="Calibri" panose="020F0502020204030204" pitchFamily="34" charset="0"/>
              </a:rPr>
              <a:t>(3p) Provide the definition of mass number and explain why for  Cl atom the average atomic mass is 35.453. </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A2424F8F-8D42-40F6-922C-3DFA8FF34257}"/>
              </a:ext>
            </a:extLst>
          </p:cNvPr>
          <p:cNvSpPr txBox="1"/>
          <p:nvPr/>
        </p:nvSpPr>
        <p:spPr>
          <a:xfrm>
            <a:off x="1396278" y="1046657"/>
            <a:ext cx="6096866" cy="1477328"/>
          </a:xfrm>
          <a:prstGeom prst="rect">
            <a:avLst/>
          </a:prstGeom>
          <a:noFill/>
        </p:spPr>
        <p:txBody>
          <a:bodyPr wrap="square">
            <a:spAutoFit/>
          </a:bodyPr>
          <a:lstStyle/>
          <a:p>
            <a:r>
              <a:rPr lang="en-GB" sz="1800" dirty="0">
                <a:latin typeface="Calibri" panose="020F0502020204030204" pitchFamily="34" charset="0"/>
                <a:ea typeface="DengXian" panose="02010600030101010101" pitchFamily="2" charset="-122"/>
                <a:cs typeface="Calibri" panose="020F0502020204030204" pitchFamily="34" charset="0"/>
              </a:rPr>
              <a:t>mass number = P + N</a:t>
            </a:r>
          </a:p>
          <a:p>
            <a:r>
              <a:rPr lang="en-GB" dirty="0">
                <a:latin typeface="Calibri" panose="020F0502020204030204" pitchFamily="34" charset="0"/>
                <a:ea typeface="DengXian" panose="02010600030101010101" pitchFamily="2" charset="-122"/>
                <a:cs typeface="Calibri" panose="020F0502020204030204" pitchFamily="34" charset="0"/>
              </a:rPr>
              <a:t>Isotope – different N for Cl: 20 and 17</a:t>
            </a:r>
          </a:p>
          <a:p>
            <a:endParaRPr lang="en-GB" dirty="0">
              <a:latin typeface="Calibri" panose="020F0502020204030204" pitchFamily="34" charset="0"/>
              <a:ea typeface="DengXian" panose="02010600030101010101" pitchFamily="2" charset="-122"/>
              <a:cs typeface="Calibri" panose="020F0502020204030204" pitchFamily="34" charset="0"/>
            </a:endParaRPr>
          </a:p>
          <a:p>
            <a:r>
              <a:rPr lang="en-GB" dirty="0">
                <a:latin typeface="Calibri" panose="020F0502020204030204" pitchFamily="34" charset="0"/>
                <a:ea typeface="DengXian" panose="02010600030101010101" pitchFamily="2" charset="-122"/>
                <a:cs typeface="Calibri" panose="020F0502020204030204" pitchFamily="34" charset="0"/>
              </a:rPr>
              <a:t>Relative atomic mass is the average mass of all isotopes multiplied by their abundance</a:t>
            </a:r>
            <a:endParaRPr lang="en-GB" dirty="0"/>
          </a:p>
        </p:txBody>
      </p:sp>
      <p:sp>
        <p:nvSpPr>
          <p:cNvPr id="7" name="TextBox 6">
            <a:extLst>
              <a:ext uri="{FF2B5EF4-FFF2-40B4-BE49-F238E27FC236}">
                <a16:creationId xmlns:a16="http://schemas.microsoft.com/office/drawing/2014/main" id="{8BAB0231-80E5-492C-8EDA-D62D7B398DD5}"/>
              </a:ext>
            </a:extLst>
          </p:cNvPr>
          <p:cNvSpPr txBox="1"/>
          <p:nvPr/>
        </p:nvSpPr>
        <p:spPr>
          <a:xfrm>
            <a:off x="190932" y="2523985"/>
            <a:ext cx="11924868" cy="671915"/>
          </a:xfrm>
          <a:prstGeom prst="rect">
            <a:avLst/>
          </a:prstGeom>
          <a:noFill/>
        </p:spPr>
        <p:txBody>
          <a:bodyPr wrap="square">
            <a:spAutoFit/>
          </a:bodyPr>
          <a:lstStyle/>
          <a:p>
            <a:pPr marL="180340">
              <a:lnSpc>
                <a:spcPct val="107000"/>
              </a:lnSpc>
            </a:pPr>
            <a:r>
              <a:rPr lang="en-GB" sz="1800" i="1"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Mass number is the total number of protons and neutrons in the nucleus.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spcAft>
                <a:spcPts val="800"/>
              </a:spcAft>
            </a:pPr>
            <a:r>
              <a:rPr lang="en-GB" sz="1800" i="1"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The average atomic mass of an element is the sum of the masses of its isotopes, each multiplied by its natural abundance.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7B56587A-B459-4B3A-A880-6F160C5AD9F3}"/>
              </a:ext>
            </a:extLst>
          </p:cNvPr>
          <p:cNvSpPr txBox="1"/>
          <p:nvPr/>
        </p:nvSpPr>
        <p:spPr>
          <a:xfrm>
            <a:off x="580591" y="3468519"/>
            <a:ext cx="11223481" cy="704873"/>
          </a:xfrm>
          <a:prstGeom prst="rect">
            <a:avLst/>
          </a:prstGeom>
          <a:noFill/>
        </p:spPr>
        <p:txBody>
          <a:bodyPr wrap="square">
            <a:spAutoFit/>
          </a:bodyPr>
          <a:lstStyle/>
          <a:p>
            <a:pPr marL="342900" lvl="0" indent="-342900" rtl="0">
              <a:lnSpc>
                <a:spcPct val="107000"/>
              </a:lnSpc>
              <a:buFont typeface="+mj-lt"/>
              <a:buAutoNum type="alphaLcParenR"/>
            </a:pPr>
            <a:r>
              <a:rPr lang="en-GB" sz="2000" dirty="0">
                <a:effectLst/>
                <a:latin typeface="Calibri" panose="020F0502020204030204" pitchFamily="34" charset="0"/>
                <a:ea typeface="DengXian" panose="02010600030101010101" pitchFamily="2" charset="-122"/>
                <a:cs typeface="Calibri" panose="020F0502020204030204" pitchFamily="34" charset="0"/>
              </a:rPr>
              <a:t>(2p) How many protons and neutrons are there in chlorine-</a:t>
            </a:r>
            <a:r>
              <a:rPr lang="en-GB" sz="20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37</a:t>
            </a:r>
            <a:r>
              <a:rPr lang="en-GB" sz="2000" dirty="0">
                <a:effectLst/>
                <a:latin typeface="Calibri" panose="020F0502020204030204" pitchFamily="34" charset="0"/>
                <a:ea typeface="DengXian" panose="02010600030101010101" pitchFamily="2" charset="-122"/>
                <a:cs typeface="Calibri" panose="020F0502020204030204" pitchFamily="34" charset="0"/>
              </a:rPr>
              <a:t>? </a:t>
            </a:r>
            <a:r>
              <a:rPr lang="en-GB" sz="2000" baseline="300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37</a:t>
            </a:r>
            <a:r>
              <a:rPr lang="en-GB" sz="2000" dirty="0">
                <a:effectLst/>
                <a:latin typeface="Calibri" panose="020F0502020204030204" pitchFamily="34" charset="0"/>
                <a:ea typeface="DengXian" panose="02010600030101010101" pitchFamily="2" charset="-122"/>
                <a:cs typeface="Calibri" panose="020F0502020204030204" pitchFamily="34" charset="0"/>
              </a:rPr>
              <a:t>Cl </a:t>
            </a:r>
            <a:r>
              <a:rPr lang="en-GB" sz="20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mass number</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spcAft>
                <a:spcPts val="800"/>
              </a:spcAft>
            </a:pPr>
            <a:r>
              <a:rPr lang="en-GB" sz="1800" i="1"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P + N = 37. In chlorine atom there are 17 protons (atomic number = 17), so N = 20 neutrons.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1" name="TextBox 10">
            <a:extLst>
              <a:ext uri="{FF2B5EF4-FFF2-40B4-BE49-F238E27FC236}">
                <a16:creationId xmlns:a16="http://schemas.microsoft.com/office/drawing/2014/main" id="{3B2D0EE4-DEDD-4FE1-9EF6-1259A39E300C}"/>
              </a:ext>
            </a:extLst>
          </p:cNvPr>
          <p:cNvSpPr txBox="1"/>
          <p:nvPr/>
        </p:nvSpPr>
        <p:spPr>
          <a:xfrm>
            <a:off x="518247" y="4673228"/>
            <a:ext cx="10122044" cy="774507"/>
          </a:xfrm>
          <a:prstGeom prst="rect">
            <a:avLst/>
          </a:prstGeom>
          <a:noFill/>
        </p:spPr>
        <p:txBody>
          <a:bodyPr wrap="square">
            <a:spAutoFit/>
          </a:bodyPr>
          <a:lstStyle/>
          <a:p>
            <a:pPr>
              <a:lnSpc>
                <a:spcPct val="107000"/>
              </a:lnSpc>
              <a:spcAft>
                <a:spcPts val="800"/>
              </a:spcAft>
            </a:pPr>
            <a:r>
              <a:rPr lang="en-GB" sz="18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d) (2p) what will be the charge on chlorine atom when it achieves octet?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indent="457200">
              <a:lnSpc>
                <a:spcPct val="107000"/>
              </a:lnSpc>
              <a:spcAft>
                <a:spcPts val="800"/>
              </a:spcAft>
            </a:pPr>
            <a:r>
              <a:rPr lang="en-GB" sz="1800" i="1"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-1. Chloride ion Cl</a:t>
            </a:r>
            <a:r>
              <a:rPr lang="en-GB" sz="1800" i="1" baseline="30000"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a:t>
            </a:r>
            <a:r>
              <a:rPr lang="en-GB" sz="1800" i="1"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 will form.</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576278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770643-321D-48FF-8B18-B50A1903173B}"/>
              </a:ext>
            </a:extLst>
          </p:cNvPr>
          <p:cNvSpPr txBox="1"/>
          <p:nvPr/>
        </p:nvSpPr>
        <p:spPr>
          <a:xfrm>
            <a:off x="450705" y="175736"/>
            <a:ext cx="10527290" cy="3580467"/>
          </a:xfrm>
          <a:prstGeom prst="rect">
            <a:avLst/>
          </a:prstGeom>
          <a:noFill/>
        </p:spPr>
        <p:txBody>
          <a:bodyPr wrap="square">
            <a:spAutoFit/>
          </a:bodyPr>
          <a:lstStyle/>
          <a:p>
            <a:r>
              <a:rPr lang="en-GB" sz="1800" dirty="0">
                <a:effectLst/>
                <a:latin typeface="Calibri" panose="020F0502020204030204" pitchFamily="34" charset="0"/>
                <a:ea typeface="Times New Roman" panose="02020603050405020304" pitchFamily="18" charset="0"/>
              </a:rPr>
              <a:t>QUESTION 3</a:t>
            </a:r>
          </a:p>
          <a:p>
            <a:endParaRPr lang="en-GB" dirty="0">
              <a:latin typeface="Calibri" panose="020F0502020204030204" pitchFamily="34"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Many fireworks contain metal compounds that emit visible light. The colour given by calcium compounds at the wavelength of </a:t>
            </a:r>
            <a:r>
              <a:rPr lang="en-GB" sz="1800" dirty="0">
                <a:solidFill>
                  <a:srgbClr val="0070C0"/>
                </a:solidFill>
                <a:effectLst/>
                <a:latin typeface="Calibri" panose="020F0502020204030204" pitchFamily="34" charset="0"/>
                <a:ea typeface="Times New Roman" panose="02020603050405020304" pitchFamily="18" charset="0"/>
              </a:rPr>
              <a:t>616 nm (1x10</a:t>
            </a:r>
            <a:r>
              <a:rPr lang="en-GB" sz="1800" baseline="30000" dirty="0">
                <a:solidFill>
                  <a:srgbClr val="0070C0"/>
                </a:solidFill>
                <a:effectLst/>
                <a:latin typeface="Calibri" panose="020F0502020204030204" pitchFamily="34" charset="0"/>
                <a:ea typeface="Times New Roman" panose="02020603050405020304" pitchFamily="18" charset="0"/>
              </a:rPr>
              <a:t>(-9) </a:t>
            </a:r>
            <a:r>
              <a:rPr lang="en-GB" sz="1800" dirty="0">
                <a:solidFill>
                  <a:srgbClr val="0070C0"/>
                </a:solidFill>
                <a:effectLst/>
                <a:latin typeface="Calibri" panose="020F0502020204030204" pitchFamily="34" charset="0"/>
                <a:ea typeface="Times New Roman" panose="02020603050405020304" pitchFamily="18" charset="0"/>
              </a:rPr>
              <a:t>m)</a:t>
            </a:r>
            <a:r>
              <a:rPr lang="en-GB" sz="1800" dirty="0">
                <a:effectLst/>
                <a:latin typeface="Calibri" panose="020F0502020204030204" pitchFamily="34" charset="0"/>
                <a:ea typeface="Times New Roman" panose="02020603050405020304" pitchFamily="18" charset="0"/>
              </a:rPr>
              <a:t>is orange-red.  </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500"/>
              </a:spcAft>
              <a:buFont typeface="+mj-lt"/>
              <a:buAutoNum type="alphaLcParenR"/>
            </a:pPr>
            <a:r>
              <a:rPr lang="en-GB" sz="1800" dirty="0">
                <a:effectLst/>
                <a:latin typeface="Calibri" panose="020F0502020204030204" pitchFamily="34" charset="0"/>
                <a:ea typeface="Times New Roman" panose="02020603050405020304" pitchFamily="18" charset="0"/>
              </a:rPr>
              <a:t>(3p) Calculate </a:t>
            </a:r>
            <a:r>
              <a:rPr lang="en-GB" sz="1800" dirty="0">
                <a:solidFill>
                  <a:srgbClr val="FF0000"/>
                </a:solidFill>
                <a:effectLst/>
                <a:latin typeface="Calibri" panose="020F0502020204030204" pitchFamily="34" charset="0"/>
                <a:ea typeface="Times New Roman" panose="02020603050405020304" pitchFamily="18" charset="0"/>
              </a:rPr>
              <a:t>the energy of one photon </a:t>
            </a:r>
            <a:r>
              <a:rPr lang="en-GB" sz="1800" dirty="0">
                <a:effectLst/>
                <a:latin typeface="Calibri" panose="020F0502020204030204" pitchFamily="34" charset="0"/>
                <a:ea typeface="Times New Roman" panose="02020603050405020304" pitchFamily="18" charset="0"/>
              </a:rPr>
              <a:t>of orange-red light emitted by calcium atom. Show your calculations.</a:t>
            </a:r>
          </a:p>
          <a:p>
            <a:pPr marL="342900" lvl="0" indent="-342900">
              <a:spcAft>
                <a:spcPts val="500"/>
              </a:spcAft>
              <a:buFont typeface="+mj-lt"/>
              <a:buAutoNum type="alphaLcParenR"/>
            </a:pPr>
            <a:endParaRPr lang="en-GB" dirty="0">
              <a:latin typeface="Calibri" panose="020F0502020204030204" pitchFamily="34" charset="0"/>
              <a:ea typeface="Times New Roman" panose="02020603050405020304" pitchFamily="18" charset="0"/>
            </a:endParaRPr>
          </a:p>
          <a:p>
            <a:pPr lvl="0">
              <a:spcAft>
                <a:spcPts val="500"/>
              </a:spcAft>
            </a:pPr>
            <a:r>
              <a:rPr lang="en-GB" sz="1800" dirty="0">
                <a:effectLst/>
                <a:latin typeface="Calibri" panose="020F0502020204030204" pitchFamily="34" charset="0"/>
                <a:ea typeface="Times New Roman" panose="02020603050405020304" pitchFamily="18" charset="0"/>
              </a:rPr>
              <a:t>	C = </a:t>
            </a:r>
            <a:r>
              <a:rPr lang="en-GB" sz="1800" dirty="0">
                <a:solidFill>
                  <a:srgbClr val="0070C0"/>
                </a:solidFill>
                <a:effectLst/>
                <a:latin typeface="Calibri" panose="020F0502020204030204" pitchFamily="34" charset="0"/>
                <a:ea typeface="Times New Roman" panose="02020603050405020304" pitchFamily="18" charset="0"/>
              </a:rPr>
              <a:t>wavelength (lambda</a:t>
            </a:r>
            <a:r>
              <a:rPr lang="en-GB" sz="1800" dirty="0">
                <a:effectLst/>
                <a:latin typeface="Calibri" panose="020F0502020204030204" pitchFamily="34" charset="0"/>
                <a:ea typeface="Times New Roman" panose="02020603050405020304" pitchFamily="18" charset="0"/>
              </a:rPr>
              <a:t>) x frequency = 3x10</a:t>
            </a:r>
            <a:r>
              <a:rPr lang="en-GB" sz="1800" baseline="30000" dirty="0">
                <a:effectLst/>
                <a:latin typeface="Calibri" panose="020F0502020204030204" pitchFamily="34" charset="0"/>
                <a:ea typeface="Times New Roman" panose="02020603050405020304" pitchFamily="18" charset="0"/>
              </a:rPr>
              <a:t>8 </a:t>
            </a:r>
            <a:r>
              <a:rPr lang="en-GB" sz="1800" dirty="0">
                <a:effectLst/>
                <a:latin typeface="Calibri" panose="020F0502020204030204" pitchFamily="34" charset="0"/>
                <a:ea typeface="Times New Roman" panose="02020603050405020304" pitchFamily="18" charset="0"/>
              </a:rPr>
              <a:t>m/s (constant) =&gt; f = C / wavelength</a:t>
            </a:r>
          </a:p>
          <a:p>
            <a:pPr lvl="0">
              <a:spcAft>
                <a:spcPts val="500"/>
              </a:spcAft>
            </a:pPr>
            <a:r>
              <a:rPr lang="en-GB" baseline="30000" dirty="0">
                <a:latin typeface="Calibri" panose="020F0502020204030204" pitchFamily="34" charset="0"/>
                <a:ea typeface="Times New Roman" panose="02020603050405020304" pitchFamily="18" charset="0"/>
              </a:rPr>
              <a:t>	</a:t>
            </a:r>
            <a:r>
              <a:rPr lang="en-GB" b="1" dirty="0">
                <a:solidFill>
                  <a:srgbClr val="FF0000"/>
                </a:solidFill>
                <a:latin typeface="Calibri" panose="020F0502020204030204" pitchFamily="34" charset="0"/>
                <a:ea typeface="Times New Roman" panose="02020603050405020304" pitchFamily="18" charset="0"/>
              </a:rPr>
              <a:t>E</a:t>
            </a:r>
            <a:r>
              <a:rPr lang="en-GB" dirty="0">
                <a:solidFill>
                  <a:srgbClr val="FF0000"/>
                </a:solidFill>
                <a:latin typeface="Calibri" panose="020F0502020204030204" pitchFamily="34" charset="0"/>
                <a:ea typeface="Times New Roman" panose="02020603050405020304" pitchFamily="18" charset="0"/>
              </a:rPr>
              <a:t> = h x f </a:t>
            </a:r>
            <a:r>
              <a:rPr lang="en-GB" dirty="0">
                <a:latin typeface="Calibri" panose="020F0502020204030204" pitchFamily="34" charset="0"/>
                <a:ea typeface="Times New Roman" panose="02020603050405020304" pitchFamily="18" charset="0"/>
              </a:rPr>
              <a:t>(h – Planck </a:t>
            </a:r>
            <a:r>
              <a:rPr lang="en-GB" dirty="0" err="1">
                <a:latin typeface="Calibri" panose="020F0502020204030204" pitchFamily="34" charset="0"/>
                <a:ea typeface="Times New Roman" panose="02020603050405020304" pitchFamily="18" charset="0"/>
              </a:rPr>
              <a:t>const</a:t>
            </a:r>
            <a:r>
              <a:rPr lang="en-GB" dirty="0">
                <a:latin typeface="Calibri" panose="020F0502020204030204" pitchFamily="34" charset="0"/>
                <a:ea typeface="Times New Roman" panose="02020603050405020304" pitchFamily="18" charset="0"/>
              </a:rPr>
              <a:t>)</a:t>
            </a:r>
          </a:p>
          <a:p>
            <a:pPr marL="180340"/>
            <a:r>
              <a:rPr lang="en-GB" sz="1800" dirty="0">
                <a:solidFill>
                  <a:srgbClr val="0070C0"/>
                </a:solidFill>
                <a:effectLst/>
                <a:latin typeface="Calibri" panose="020F0502020204030204" pitchFamily="34" charset="0"/>
                <a:ea typeface="Times New Roman" panose="02020603050405020304" pitchFamily="18" charset="0"/>
              </a:rPr>
              <a:t>E = hf and f = c/</a:t>
            </a: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sym typeface="Symbol" panose="05050102010706020507" pitchFamily="18" charset="2"/>
              </a:rPr>
              <a:t></a:t>
            </a:r>
            <a:r>
              <a:rPr lang="en-GB" sz="1800" dirty="0">
                <a:solidFill>
                  <a:srgbClr val="0070C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180340"/>
            <a:r>
              <a:rPr lang="en-GB" sz="1800" dirty="0">
                <a:solidFill>
                  <a:srgbClr val="0070C0"/>
                </a:solidFill>
                <a:effectLst/>
                <a:latin typeface="Calibri" panose="020F0502020204030204" pitchFamily="34" charset="0"/>
                <a:ea typeface="Times New Roman" panose="02020603050405020304" pitchFamily="18" charset="0"/>
              </a:rPr>
              <a:t>For Ca, </a:t>
            </a: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sym typeface="Symbol" panose="05050102010706020507" pitchFamily="18" charset="2"/>
              </a:rPr>
              <a:t>f</a:t>
            </a:r>
            <a:r>
              <a:rPr lang="en-GB" sz="1800" dirty="0">
                <a:solidFill>
                  <a:srgbClr val="0070C0"/>
                </a:solidFill>
                <a:effectLst/>
                <a:latin typeface="Calibri" panose="020F0502020204030204" pitchFamily="34" charset="0"/>
                <a:ea typeface="Times New Roman" panose="02020603050405020304" pitchFamily="18" charset="0"/>
              </a:rPr>
              <a:t> is (3x10</a:t>
            </a:r>
            <a:r>
              <a:rPr lang="en-GB" sz="1800" baseline="30000" dirty="0">
                <a:solidFill>
                  <a:srgbClr val="0070C0"/>
                </a:solidFill>
                <a:effectLst/>
                <a:latin typeface="Calibri" panose="020F0502020204030204" pitchFamily="34" charset="0"/>
                <a:ea typeface="Times New Roman" panose="02020603050405020304" pitchFamily="18" charset="0"/>
              </a:rPr>
              <a:t>8</a:t>
            </a:r>
            <a:r>
              <a:rPr lang="en-GB" sz="1800" dirty="0">
                <a:solidFill>
                  <a:srgbClr val="0070C0"/>
                </a:solidFill>
                <a:effectLst/>
                <a:latin typeface="Calibri" panose="020F0502020204030204" pitchFamily="34" charset="0"/>
                <a:ea typeface="Times New Roman" panose="02020603050405020304" pitchFamily="18" charset="0"/>
              </a:rPr>
              <a:t> m/s / 616 x 10</a:t>
            </a:r>
            <a:r>
              <a:rPr lang="en-GB" sz="1800" baseline="30000" dirty="0">
                <a:solidFill>
                  <a:srgbClr val="0070C0"/>
                </a:solidFill>
                <a:effectLst/>
                <a:latin typeface="Calibri" panose="020F0502020204030204" pitchFamily="34" charset="0"/>
                <a:ea typeface="Times New Roman" panose="02020603050405020304" pitchFamily="18" charset="0"/>
              </a:rPr>
              <a:t>-9</a:t>
            </a:r>
            <a:r>
              <a:rPr lang="en-GB" sz="1800" dirty="0">
                <a:solidFill>
                  <a:srgbClr val="0070C0"/>
                </a:solidFill>
                <a:effectLst/>
                <a:latin typeface="Calibri" panose="020F0502020204030204" pitchFamily="34" charset="0"/>
                <a:ea typeface="Times New Roman" panose="02020603050405020304" pitchFamily="18" charset="0"/>
              </a:rPr>
              <a:t> m) 4.87 x 10</a:t>
            </a:r>
            <a:r>
              <a:rPr lang="en-GB" sz="1800" baseline="30000" dirty="0">
                <a:solidFill>
                  <a:srgbClr val="0070C0"/>
                </a:solidFill>
                <a:effectLst/>
                <a:latin typeface="Calibri" panose="020F0502020204030204" pitchFamily="34" charset="0"/>
                <a:ea typeface="Times New Roman" panose="02020603050405020304" pitchFamily="18" charset="0"/>
              </a:rPr>
              <a:t>14</a:t>
            </a:r>
            <a:r>
              <a:rPr lang="en-GB" sz="1800" dirty="0">
                <a:solidFill>
                  <a:srgbClr val="0070C0"/>
                </a:solidFill>
                <a:effectLst/>
                <a:latin typeface="Calibri" panose="020F0502020204030204" pitchFamily="34" charset="0"/>
                <a:ea typeface="Times New Roman" panose="02020603050405020304" pitchFamily="18" charset="0"/>
              </a:rPr>
              <a:t> 1/s  and E is (6.63 x 10</a:t>
            </a:r>
            <a:r>
              <a:rPr lang="en-GB" sz="1800" baseline="30000" dirty="0">
                <a:solidFill>
                  <a:srgbClr val="0070C0"/>
                </a:solidFill>
                <a:effectLst/>
                <a:latin typeface="Calibri" panose="020F0502020204030204" pitchFamily="34" charset="0"/>
                <a:ea typeface="Times New Roman" panose="02020603050405020304" pitchFamily="18" charset="0"/>
              </a:rPr>
              <a:t>-34</a:t>
            </a:r>
            <a:r>
              <a:rPr lang="en-GB" sz="1800" dirty="0">
                <a:solidFill>
                  <a:srgbClr val="0070C0"/>
                </a:solidFill>
                <a:effectLst/>
                <a:latin typeface="Calibri" panose="020F0502020204030204" pitchFamily="34" charset="0"/>
                <a:ea typeface="Times New Roman" panose="02020603050405020304" pitchFamily="18" charset="0"/>
              </a:rPr>
              <a:t> J-s x 4.87 x 10</a:t>
            </a:r>
            <a:r>
              <a:rPr lang="en-GB" sz="1800" baseline="30000" dirty="0">
                <a:solidFill>
                  <a:srgbClr val="0070C0"/>
                </a:solidFill>
                <a:effectLst/>
                <a:latin typeface="Calibri" panose="020F0502020204030204" pitchFamily="34" charset="0"/>
                <a:ea typeface="Times New Roman" panose="02020603050405020304" pitchFamily="18" charset="0"/>
              </a:rPr>
              <a:t>14</a:t>
            </a:r>
            <a:r>
              <a:rPr lang="en-GB" sz="1800" dirty="0">
                <a:solidFill>
                  <a:srgbClr val="0070C0"/>
                </a:solidFill>
                <a:effectLst/>
                <a:latin typeface="Calibri" panose="020F0502020204030204" pitchFamily="34" charset="0"/>
                <a:ea typeface="Times New Roman" panose="02020603050405020304" pitchFamily="18" charset="0"/>
              </a:rPr>
              <a:t> 1/s) 3.23 x 10</a:t>
            </a:r>
            <a:r>
              <a:rPr lang="en-GB" sz="1800" baseline="30000" dirty="0">
                <a:solidFill>
                  <a:srgbClr val="0070C0"/>
                </a:solidFill>
                <a:effectLst/>
                <a:latin typeface="Calibri" panose="020F0502020204030204" pitchFamily="34" charset="0"/>
                <a:ea typeface="Times New Roman" panose="02020603050405020304" pitchFamily="18" charset="0"/>
              </a:rPr>
              <a:t>-19</a:t>
            </a:r>
            <a:r>
              <a:rPr lang="en-GB" sz="1800" dirty="0">
                <a:solidFill>
                  <a:srgbClr val="0070C0"/>
                </a:solidFill>
                <a:effectLst/>
                <a:latin typeface="Calibri" panose="020F0502020204030204" pitchFamily="34" charset="0"/>
                <a:ea typeface="Times New Roman" panose="02020603050405020304" pitchFamily="18" charset="0"/>
              </a:rPr>
              <a:t> J  </a:t>
            </a:r>
            <a:endParaRPr lang="en-GB" sz="1800" dirty="0">
              <a:effectLst/>
              <a:latin typeface="Times New Roman" panose="02020603050405020304" pitchFamily="18" charset="0"/>
              <a:ea typeface="Times New Roman" panose="02020603050405020304" pitchFamily="18" charset="0"/>
            </a:endParaRPr>
          </a:p>
          <a:p>
            <a:pPr lvl="0">
              <a:spcAft>
                <a:spcPts val="500"/>
              </a:spcAft>
            </a:pPr>
            <a:endParaRPr lang="en-GB" sz="1800" baseline="30000" dirty="0">
              <a:effectLst/>
              <a:latin typeface="Times New Roman" panose="02020603050405020304" pitchFamily="18" charset="0"/>
              <a:ea typeface="Times New Roman" panose="02020603050405020304" pitchFamily="18" charset="0"/>
            </a:endParaRPr>
          </a:p>
        </p:txBody>
      </p:sp>
      <p:sp>
        <p:nvSpPr>
          <p:cNvPr id="10" name="Rectangle 2">
            <a:extLst>
              <a:ext uri="{FF2B5EF4-FFF2-40B4-BE49-F238E27FC236}">
                <a16:creationId xmlns:a16="http://schemas.microsoft.com/office/drawing/2014/main" id="{F4414640-324A-425F-BDAB-37BABCEDE580}"/>
              </a:ext>
            </a:extLst>
          </p:cNvPr>
          <p:cNvSpPr>
            <a:spLocks noChangeArrowheads="1"/>
          </p:cNvSpPr>
          <p:nvPr/>
        </p:nvSpPr>
        <p:spPr bwMode="auto">
          <a:xfrm>
            <a:off x="317392" y="386724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2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Write the full and shorthand electron configuration for calcium and show ALL the electrons in orbitals. </a:t>
            </a:r>
            <a:endParaRPr kumimoji="0" lang="en-GB"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Full electron configuration: Ca (20 electrons) 1s</a:t>
            </a:r>
            <a:r>
              <a:rPr kumimoji="0" lang="en-GB" altLang="en-US" sz="1200" b="0" i="0" u="none" strike="noStrike" cap="none" normalizeH="0" baseline="3000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2</a:t>
            </a:r>
            <a:r>
              <a:rPr kumimoji="0" lang="en-GB" altLang="en-US" sz="1200" b="0" i="0" u="none" strike="noStrike" cap="none" normalizeH="0" baseline="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2s</a:t>
            </a:r>
            <a:r>
              <a:rPr kumimoji="0" lang="en-GB" altLang="en-US" sz="1200" b="0" i="0" u="none" strike="noStrike" cap="none" normalizeH="0" baseline="3000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2</a:t>
            </a:r>
            <a:r>
              <a:rPr kumimoji="0" lang="en-GB" altLang="en-US" sz="1200" b="0" i="0" u="none" strike="noStrike" cap="none" normalizeH="0" baseline="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3p</a:t>
            </a:r>
            <a:r>
              <a:rPr kumimoji="0" lang="en-GB" altLang="en-US" sz="1200" b="0" i="0" u="none" strike="noStrike" cap="none" normalizeH="0" baseline="3000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6</a:t>
            </a:r>
            <a:r>
              <a:rPr kumimoji="0" lang="en-GB" altLang="en-US" sz="1200" b="0" i="0" u="none" strike="noStrike" cap="none" normalizeH="0" baseline="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3s</a:t>
            </a:r>
            <a:r>
              <a:rPr kumimoji="0" lang="en-GB" altLang="en-US" sz="1200" b="0" i="0" u="none" strike="noStrike" cap="none" normalizeH="0" baseline="3000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2</a:t>
            </a:r>
            <a:r>
              <a:rPr kumimoji="0" lang="en-GB" altLang="en-US" sz="1200" b="0" i="0" u="none" strike="noStrike" cap="none" normalizeH="0" baseline="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3p</a:t>
            </a:r>
            <a:r>
              <a:rPr kumimoji="0" lang="en-GB" altLang="en-US" sz="1200" b="0" i="0" u="none" strike="noStrike" cap="none" normalizeH="0" baseline="3000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6</a:t>
            </a:r>
            <a:r>
              <a:rPr kumimoji="0" lang="en-GB" altLang="en-US" sz="1200" b="0" i="0" u="none" strike="noStrike" cap="none" normalizeH="0" baseline="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4s</a:t>
            </a:r>
            <a:r>
              <a:rPr kumimoji="0" lang="en-GB" altLang="en-US" sz="1200" b="0" i="0" u="none" strike="noStrike" cap="none" normalizeH="0" baseline="3000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2 </a:t>
            </a:r>
            <a:endParaRPr kumimoji="0" lang="en-GB"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11" name="Picture 82" descr="Shape&#10;&#10;Description automatically generated with medium confidence">
            <a:extLst>
              <a:ext uri="{FF2B5EF4-FFF2-40B4-BE49-F238E27FC236}">
                <a16:creationId xmlns:a16="http://schemas.microsoft.com/office/drawing/2014/main" id="{E3EAF3ED-507E-499F-881C-BFEB64585D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392" y="4324445"/>
            <a:ext cx="2057400" cy="43815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3">
            <a:extLst>
              <a:ext uri="{FF2B5EF4-FFF2-40B4-BE49-F238E27FC236}">
                <a16:creationId xmlns:a16="http://schemas.microsoft.com/office/drawing/2014/main" id="{3D6C553C-9FFD-4D39-9627-A280F945902F}"/>
              </a:ext>
            </a:extLst>
          </p:cNvPr>
          <p:cNvSpPr>
            <a:spLocks noChangeArrowheads="1"/>
          </p:cNvSpPr>
          <p:nvPr/>
        </p:nvSpPr>
        <p:spPr bwMode="auto">
          <a:xfrm>
            <a:off x="504807" y="5155401"/>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Shorthand electron configuration: [</a:t>
            </a:r>
            <a:r>
              <a:rPr kumimoji="0" lang="en-GB" altLang="en-US" sz="1200" b="0" i="0" u="none" strike="noStrike" cap="none" normalizeH="0" baseline="0" dirty="0" err="1">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Ar</a:t>
            </a:r>
            <a:r>
              <a:rPr kumimoji="0" lang="en-GB" altLang="en-US" sz="1200" b="0" i="0" u="none" strike="noStrike" cap="none" normalizeH="0" baseline="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]4s</a:t>
            </a:r>
            <a:r>
              <a:rPr kumimoji="0" lang="en-GB" altLang="en-US" sz="1200" b="0" i="0" u="none" strike="noStrike" cap="none" normalizeH="0" baseline="30000" dirty="0">
                <a:ln>
                  <a:noFill/>
                </a:ln>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2</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13" name="TextBox 12">
            <a:extLst>
              <a:ext uri="{FF2B5EF4-FFF2-40B4-BE49-F238E27FC236}">
                <a16:creationId xmlns:a16="http://schemas.microsoft.com/office/drawing/2014/main" id="{5C6B14DA-9796-46B5-91F1-497FA500757E}"/>
              </a:ext>
            </a:extLst>
          </p:cNvPr>
          <p:cNvSpPr txBox="1"/>
          <p:nvPr/>
        </p:nvSpPr>
        <p:spPr>
          <a:xfrm>
            <a:off x="450705" y="5593551"/>
            <a:ext cx="10391588" cy="1264449"/>
          </a:xfrm>
          <a:prstGeom prst="rect">
            <a:avLst/>
          </a:prstGeom>
          <a:noFill/>
        </p:spPr>
        <p:txBody>
          <a:bodyPr wrap="square">
            <a:spAutoFit/>
          </a:bodyPr>
          <a:lstStyle/>
          <a:p>
            <a:pPr marL="342900" lvl="0" indent="-342900" rtl="0">
              <a:spcAft>
                <a:spcPts val="500"/>
              </a:spcAft>
              <a:buFont typeface="+mj-lt"/>
              <a:buAutoNum type="alphaLcParenR"/>
            </a:pPr>
            <a:r>
              <a:rPr lang="en-GB" sz="1800" dirty="0">
                <a:effectLst/>
                <a:latin typeface="Calibri" panose="020F0502020204030204" pitchFamily="34" charset="0"/>
                <a:ea typeface="Times New Roman" panose="02020603050405020304" pitchFamily="18" charset="0"/>
              </a:rPr>
              <a:t>(3p) The colours seen in fireworks are a result of the emission of visible light. State how these colours are produced.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Calibri" panose="020F0502020204030204" pitchFamily="34" charset="0"/>
                <a:ea typeface="Times New Roman" panose="02020603050405020304" pitchFamily="18" charset="0"/>
              </a:rPr>
              <a:t>Electrons are excited and absorb energy as they move to a higher energy level. When they relax/return to a lower level this energy is given out as energy in the visible part of the electromagnetic spectrum.</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65751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FB0AB0-E214-4F7D-8A85-A27C749C3DF0}"/>
              </a:ext>
            </a:extLst>
          </p:cNvPr>
          <p:cNvSpPr txBox="1"/>
          <p:nvPr/>
        </p:nvSpPr>
        <p:spPr>
          <a:xfrm>
            <a:off x="430306" y="215314"/>
            <a:ext cx="11815482" cy="4065024"/>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QUESTION 4: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When ammonium nitrate and magnesium metal are mixed in a </a:t>
            </a:r>
            <a:r>
              <a:rPr lang="en-GB" sz="1800" b="1" dirty="0">
                <a:effectLst/>
                <a:latin typeface="Calibri" panose="020F0502020204030204" pitchFamily="34" charset="0"/>
                <a:ea typeface="DengXian" panose="02010600030101010101" pitchFamily="2" charset="-122"/>
                <a:cs typeface="Calibri" panose="020F0502020204030204" pitchFamily="34" charset="0"/>
              </a:rPr>
              <a:t>stoichiometric ratio, </a:t>
            </a:r>
            <a:r>
              <a:rPr lang="en-GB" sz="1800" dirty="0">
                <a:effectLst/>
                <a:latin typeface="Calibri" panose="020F0502020204030204" pitchFamily="34" charset="0"/>
                <a:ea typeface="DengXian" panose="02010600030101010101" pitchFamily="2" charset="-122"/>
                <a:cs typeface="Calibri" panose="020F0502020204030204" pitchFamily="34" charset="0"/>
              </a:rPr>
              <a:t>they form a pyrotechnic composition that decomposes to form magnesium oxide, water vapour and nitrogen gas. </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lphaLcParenR"/>
            </a:pPr>
            <a:r>
              <a:rPr lang="en-GB" sz="1800" dirty="0">
                <a:effectLst/>
                <a:latin typeface="Calibri" panose="020F0502020204030204" pitchFamily="34" charset="0"/>
                <a:ea typeface="DengXian" panose="02010600030101010101" pitchFamily="2" charset="-122"/>
                <a:cs typeface="Calibri" panose="020F0502020204030204" pitchFamily="34" charset="0"/>
              </a:rPr>
              <a:t>(2p) Write a balanced equation showing all products for the decomposition of this mixture. </a:t>
            </a:r>
          </a:p>
          <a:p>
            <a:pPr lvl="0">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 ammonium nitrate NH</a:t>
            </a:r>
            <a:r>
              <a:rPr lang="en-GB" sz="1800" baseline="-25000" dirty="0">
                <a:effectLst/>
                <a:latin typeface="Calibri" panose="020F0502020204030204" pitchFamily="34" charset="0"/>
                <a:ea typeface="DengXian" panose="02010600030101010101" pitchFamily="2" charset="-122"/>
                <a:cs typeface="Calibri" panose="020F0502020204030204" pitchFamily="34" charset="0"/>
              </a:rPr>
              <a:t>4</a:t>
            </a:r>
            <a:r>
              <a:rPr lang="en-GB" sz="1800" dirty="0">
                <a:effectLst/>
                <a:latin typeface="Calibri" panose="020F0502020204030204" pitchFamily="34" charset="0"/>
                <a:ea typeface="DengXian" panose="02010600030101010101" pitchFamily="2" charset="-122"/>
                <a:cs typeface="Calibri" panose="020F0502020204030204" pitchFamily="34" charset="0"/>
              </a:rPr>
              <a:t> (1+)  NO</a:t>
            </a:r>
            <a:r>
              <a:rPr lang="en-GB" sz="1800" baseline="-25000" dirty="0">
                <a:effectLst/>
                <a:latin typeface="Calibri" panose="020F0502020204030204" pitchFamily="34" charset="0"/>
                <a:ea typeface="DengXian" panose="02010600030101010101" pitchFamily="2" charset="-122"/>
                <a:cs typeface="Calibri" panose="020F0502020204030204" pitchFamily="34" charset="0"/>
              </a:rPr>
              <a:t>3</a:t>
            </a:r>
            <a:r>
              <a:rPr lang="en-GB" sz="1800" dirty="0">
                <a:effectLst/>
                <a:latin typeface="Calibri" panose="020F0502020204030204" pitchFamily="34" charset="0"/>
                <a:ea typeface="DengXian" panose="02010600030101010101" pitchFamily="2" charset="-122"/>
                <a:cs typeface="Calibri" panose="020F0502020204030204" pitchFamily="34" charset="0"/>
              </a:rPr>
              <a:t> (1-)  NH</a:t>
            </a:r>
            <a:r>
              <a:rPr lang="en-GB" sz="1800" baseline="-25000" dirty="0">
                <a:effectLst/>
                <a:latin typeface="Calibri" panose="020F0502020204030204" pitchFamily="34" charset="0"/>
                <a:ea typeface="DengXian" panose="02010600030101010101" pitchFamily="2" charset="-122"/>
                <a:cs typeface="Calibri" panose="020F0502020204030204" pitchFamily="34" charset="0"/>
              </a:rPr>
              <a:t>4</a:t>
            </a:r>
            <a:r>
              <a:rPr lang="en-GB" sz="1800" dirty="0">
                <a:effectLst/>
                <a:latin typeface="Calibri" panose="020F0502020204030204" pitchFamily="34" charset="0"/>
                <a:ea typeface="DengXian" panose="02010600030101010101" pitchFamily="2" charset="-122"/>
                <a:cs typeface="Calibri" panose="020F0502020204030204" pitchFamily="34" charset="0"/>
              </a:rPr>
              <a:t>NO</a:t>
            </a:r>
            <a:r>
              <a:rPr lang="en-GB" sz="1800" baseline="-25000" dirty="0">
                <a:effectLst/>
                <a:latin typeface="Calibri" panose="020F0502020204030204" pitchFamily="34" charset="0"/>
                <a:ea typeface="DengXian" panose="02010600030101010101" pitchFamily="2" charset="-122"/>
                <a:cs typeface="Calibri" panose="020F0502020204030204" pitchFamily="34" charset="0"/>
              </a:rPr>
              <a:t>3 </a:t>
            </a:r>
            <a:r>
              <a:rPr lang="en-GB" sz="1800" dirty="0">
                <a:effectLst/>
                <a:latin typeface="Calibri" panose="020F0502020204030204" pitchFamily="34" charset="0"/>
                <a:ea typeface="DengXian" panose="02010600030101010101" pitchFamily="2" charset="-122"/>
                <a:cs typeface="Calibri" panose="020F0502020204030204" pitchFamily="34" charset="0"/>
              </a:rPr>
              <a:t>(s)</a:t>
            </a:r>
            <a:endParaRPr lang="en-GB" baseline="-25000" dirty="0">
              <a:latin typeface="Calibri" panose="020F0502020204030204" pitchFamily="34" charset="0"/>
              <a:ea typeface="DengXian" panose="02010600030101010101" pitchFamily="2" charset="-122"/>
              <a:cs typeface="Calibri" panose="020F0502020204030204" pitchFamily="34" charset="0"/>
            </a:endParaRPr>
          </a:p>
          <a:p>
            <a:pPr lvl="0">
              <a:lnSpc>
                <a:spcPct val="107000"/>
              </a:lnSpc>
              <a:spcAft>
                <a:spcPts val="800"/>
              </a:spcAft>
            </a:pPr>
            <a:r>
              <a:rPr lang="en-GB" sz="1600" dirty="0">
                <a:effectLst/>
                <a:latin typeface="Calibri" panose="020F0502020204030204" pitchFamily="34" charset="0"/>
                <a:ea typeface="DengXian" panose="02010600030101010101" pitchFamily="2" charset="-122"/>
                <a:cs typeface="Calibri" panose="020F0502020204030204" pitchFamily="34" charset="0"/>
              </a:rPr>
              <a:t>magnesium metal Mg (s)</a:t>
            </a:r>
          </a:p>
          <a:p>
            <a:pPr lvl="0">
              <a:lnSpc>
                <a:spcPct val="107000"/>
              </a:lnSpc>
              <a:spcAft>
                <a:spcPts val="800"/>
              </a:spcAft>
            </a:pPr>
            <a:r>
              <a:rPr lang="en-GB" sz="1600" dirty="0">
                <a:effectLst/>
                <a:latin typeface="Calibri" panose="020F0502020204030204" pitchFamily="34" charset="0"/>
                <a:ea typeface="DengXian" panose="02010600030101010101" pitchFamily="2" charset="-122"/>
                <a:cs typeface="Calibri" panose="020F0502020204030204" pitchFamily="34" charset="0"/>
              </a:rPr>
              <a:t>magnesium oxide</a:t>
            </a:r>
            <a:r>
              <a:rPr lang="en-GB" sz="1600" dirty="0">
                <a:latin typeface="Calibri" panose="020F0502020204030204" pitchFamily="34" charset="0"/>
                <a:ea typeface="DengXian" panose="02010600030101010101" pitchFamily="2" charset="-122"/>
                <a:cs typeface="Calibri" panose="020F0502020204030204" pitchFamily="34" charset="0"/>
              </a:rPr>
              <a:t> Mg (2+) O (-2)   MgO (s)</a:t>
            </a:r>
          </a:p>
          <a:p>
            <a:pPr lvl="0">
              <a:lnSpc>
                <a:spcPct val="107000"/>
              </a:lnSpc>
              <a:spcAft>
                <a:spcPts val="800"/>
              </a:spcAft>
            </a:pPr>
            <a:r>
              <a:rPr lang="en-GB" sz="1600" dirty="0">
                <a:effectLst/>
                <a:latin typeface="Calibri" panose="020F0502020204030204" pitchFamily="34" charset="0"/>
                <a:ea typeface="DengXian" panose="02010600030101010101" pitchFamily="2" charset="-122"/>
                <a:cs typeface="Calibri" panose="020F0502020204030204" pitchFamily="34" charset="0"/>
              </a:rPr>
              <a:t>water vapour H2O (g)</a:t>
            </a:r>
          </a:p>
          <a:p>
            <a:pPr lvl="0">
              <a:lnSpc>
                <a:spcPct val="107000"/>
              </a:lnSpc>
              <a:spcAft>
                <a:spcPts val="800"/>
              </a:spcAft>
            </a:pPr>
            <a:r>
              <a:rPr lang="en-GB" sz="1600" dirty="0">
                <a:latin typeface="Calibri" panose="020F0502020204030204" pitchFamily="34" charset="0"/>
                <a:ea typeface="DengXian" panose="02010600030101010101" pitchFamily="2" charset="-122"/>
                <a:cs typeface="Calibri" panose="020F0502020204030204" pitchFamily="34" charset="0"/>
              </a:rPr>
              <a:t>Nitrogen gas N2</a:t>
            </a:r>
            <a:endParaRPr lang="en-GB" sz="1600" dirty="0">
              <a:effectLst/>
              <a:latin typeface="Calibri" panose="020F0502020204030204" pitchFamily="34" charset="0"/>
              <a:ea typeface="DengXian" panose="02010600030101010101" pitchFamily="2" charset="-122"/>
              <a:cs typeface="Calibri" panose="020F0502020204030204" pitchFamily="34" charset="0"/>
            </a:endParaRPr>
          </a:p>
          <a:p>
            <a:pPr lvl="0">
              <a:lnSpc>
                <a:spcPct val="107000"/>
              </a:lnSpc>
              <a:spcAft>
                <a:spcPts val="800"/>
              </a:spcAft>
            </a:pPr>
            <a:endParaRPr lang="en-GB" sz="1600" dirty="0">
              <a:latin typeface="Calibri" panose="020F0502020204030204" pitchFamily="34" charset="0"/>
              <a:ea typeface="DengXian" panose="02010600030101010101" pitchFamily="2" charset="-122"/>
              <a:cs typeface="Calibri" panose="020F0502020204030204" pitchFamily="34" charset="0"/>
            </a:endParaRPr>
          </a:p>
          <a:p>
            <a:pPr lvl="0">
              <a:lnSpc>
                <a:spcPct val="107000"/>
              </a:lnSpc>
              <a:spcAft>
                <a:spcPts val="800"/>
              </a:spcAft>
            </a:pPr>
            <a:r>
              <a:rPr lang="en-GB" sz="16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NH4NO3 + Mg </a:t>
            </a:r>
            <a:r>
              <a:rPr lang="en-GB" sz="1600" dirty="0">
                <a:solidFill>
                  <a:srgbClr val="0070C0"/>
                </a:solidFill>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 MgO  +  2 H2O  + N2</a:t>
            </a:r>
            <a:endParaRPr lang="en-GB" sz="16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2022186B-9852-4C23-8966-53829CB47933}"/>
              </a:ext>
            </a:extLst>
          </p:cNvPr>
          <p:cNvSpPr txBox="1"/>
          <p:nvPr/>
        </p:nvSpPr>
        <p:spPr>
          <a:xfrm>
            <a:off x="97118" y="4554026"/>
            <a:ext cx="11688482" cy="671915"/>
          </a:xfrm>
          <a:prstGeom prst="rect">
            <a:avLst/>
          </a:prstGeom>
          <a:noFill/>
        </p:spPr>
        <p:txBody>
          <a:bodyPr wrap="square">
            <a:spAutoFit/>
          </a:bodyPr>
          <a:lstStyle/>
          <a:p>
            <a:pPr marL="342900" lvl="0" indent="-342900" rtl="0">
              <a:lnSpc>
                <a:spcPct val="107000"/>
              </a:lnSpc>
              <a:buFont typeface="+mj-lt"/>
              <a:buAutoNum type="alphaLcParenR"/>
            </a:pPr>
            <a:r>
              <a:rPr lang="en-GB" sz="1800" dirty="0">
                <a:effectLst/>
                <a:latin typeface="Calibri" panose="020F0502020204030204" pitchFamily="34" charset="0"/>
                <a:ea typeface="DengXian" panose="02010600030101010101" pitchFamily="2" charset="-122"/>
                <a:cs typeface="Calibri" panose="020F0502020204030204" pitchFamily="34" charset="0"/>
              </a:rPr>
              <a:t>What percentage of magnesium, by mass, is contained in the stoichiometric mixture?</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 </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2E45B513-90F2-432F-8FA8-2B153A51EDE4}"/>
              </a:ext>
            </a:extLst>
          </p:cNvPr>
          <p:cNvSpPr txBox="1"/>
          <p:nvPr/>
        </p:nvSpPr>
        <p:spPr>
          <a:xfrm>
            <a:off x="258481" y="5225941"/>
            <a:ext cx="11365753" cy="671915"/>
          </a:xfrm>
          <a:prstGeom prst="rect">
            <a:avLst/>
          </a:prstGeom>
          <a:noFill/>
        </p:spPr>
        <p:txBody>
          <a:bodyPr wrap="square">
            <a:spAutoFit/>
          </a:bodyPr>
          <a:lstStyle/>
          <a:p>
            <a:pPr marL="180340">
              <a:lnSpc>
                <a:spcPct val="107000"/>
              </a:lnSpc>
              <a:spcAft>
                <a:spcPts val="800"/>
              </a:spcAft>
            </a:pP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Mass of one mole of magnesium is 24.0 g. Total mass of the stoichiometric mixture is: 2N + 4H + 3O + Mg = 28.0 + 4.0 + 48.0 + 24.0 = 104.0 g. </a:t>
            </a:r>
            <a:r>
              <a:rPr lang="en-GB" sz="1800"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wt</a:t>
            </a: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of Mg = (24/104)x100% = 2.3%</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009539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CAA3D4-4637-4C02-90DE-22B756BD5363}"/>
              </a:ext>
            </a:extLst>
          </p:cNvPr>
          <p:cNvSpPr txBox="1"/>
          <p:nvPr/>
        </p:nvSpPr>
        <p:spPr>
          <a:xfrm>
            <a:off x="239059" y="249601"/>
            <a:ext cx="11737788" cy="5748240"/>
          </a:xfrm>
          <a:prstGeom prst="rect">
            <a:avLst/>
          </a:prstGeom>
          <a:noFill/>
        </p:spPr>
        <p:txBody>
          <a:bodyPr wrap="square">
            <a:spAutoFit/>
          </a:bodyPr>
          <a:lstStyle/>
          <a:p>
            <a:pPr marL="342900" lvl="0" indent="-342900" rtl="0">
              <a:lnSpc>
                <a:spcPct val="107000"/>
              </a:lnSpc>
              <a:spcAft>
                <a:spcPts val="800"/>
              </a:spcAft>
              <a:buFont typeface="+mj-lt"/>
              <a:buAutoNum type="alphaLcParenR"/>
            </a:pPr>
            <a:r>
              <a:rPr lang="en-GB" sz="1800" dirty="0">
                <a:effectLst/>
                <a:latin typeface="Calibri" panose="020F0502020204030204" pitchFamily="34" charset="0"/>
                <a:ea typeface="DengXian" panose="02010600030101010101" pitchFamily="2" charset="-122"/>
                <a:cs typeface="Calibri" panose="020F0502020204030204" pitchFamily="34" charset="0"/>
              </a:rPr>
              <a:t>Using the standard heats of formation listed below, calculate the heat of reaction for molar quantities of the reactants. Is this process exothermic or endothermic? Explain</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indent="180340">
              <a:lnSpc>
                <a:spcPct val="107000"/>
              </a:lnSpc>
              <a:spcAft>
                <a:spcPts val="800"/>
              </a:spcAft>
            </a:pPr>
            <a:endParaRPr lang="en-GB" sz="1800" i="1" dirty="0">
              <a:effectLst/>
              <a:latin typeface="Calibri" panose="020F0502020204030204" pitchFamily="34" charset="0"/>
              <a:ea typeface="DengXian" panose="02010600030101010101" pitchFamily="2" charset="-122"/>
              <a:cs typeface="Calibri" panose="020F0502020204030204" pitchFamily="34" charset="0"/>
            </a:endParaRPr>
          </a:p>
          <a:p>
            <a:pPr indent="180340">
              <a:lnSpc>
                <a:spcPct val="107000"/>
              </a:lnSpc>
              <a:spcAft>
                <a:spcPts val="800"/>
              </a:spcAft>
            </a:pPr>
            <a:r>
              <a:rPr lang="en-GB" sz="1800" i="1" dirty="0">
                <a:effectLst/>
                <a:latin typeface="Calibri" panose="020F0502020204030204" pitchFamily="34" charset="0"/>
                <a:ea typeface="DengXian" panose="02010600030101010101" pitchFamily="2" charset="-122"/>
                <a:cs typeface="Calibri" panose="020F0502020204030204" pitchFamily="34" charset="0"/>
              </a:rPr>
              <a:t>Ammonium nitrate (solid) -365 kJ/mol</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indent="180340">
              <a:lnSpc>
                <a:spcPct val="107000"/>
              </a:lnSpc>
              <a:spcAft>
                <a:spcPts val="800"/>
              </a:spcAft>
            </a:pPr>
            <a:r>
              <a:rPr lang="en-GB" sz="1800" i="1" dirty="0">
                <a:effectLst/>
                <a:latin typeface="Calibri" panose="020F0502020204030204" pitchFamily="34" charset="0"/>
                <a:ea typeface="DengXian" panose="02010600030101010101" pitchFamily="2" charset="-122"/>
                <a:cs typeface="Calibri" panose="020F0502020204030204" pitchFamily="34" charset="0"/>
              </a:rPr>
              <a:t>Magnesium oxide (solid) -601 kJ/mol  Mg +1/2 O2 </a:t>
            </a:r>
            <a:r>
              <a:rPr lang="en-GB" sz="1800" i="1" dirty="0">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 1 mole MgO</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indent="180340">
              <a:lnSpc>
                <a:spcPct val="107000"/>
              </a:lnSpc>
              <a:spcAft>
                <a:spcPts val="800"/>
              </a:spcAft>
            </a:pPr>
            <a:r>
              <a:rPr lang="en-GB" sz="1800" i="1" dirty="0">
                <a:effectLst/>
                <a:latin typeface="Calibri" panose="020F0502020204030204" pitchFamily="34" charset="0"/>
                <a:ea typeface="DengXian" panose="02010600030101010101" pitchFamily="2" charset="-122"/>
                <a:cs typeface="Calibri" panose="020F0502020204030204" pitchFamily="34" charset="0"/>
              </a:rPr>
              <a:t>Water (gas) - 242 kJ/mol H2 + ½ O2 </a:t>
            </a:r>
            <a:r>
              <a:rPr lang="en-GB" sz="1800" i="1" dirty="0">
                <a:effectLst/>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 1 mole H2O</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indent="180340">
              <a:lnSpc>
                <a:spcPct val="107000"/>
              </a:lnSpc>
              <a:spcAft>
                <a:spcPts val="800"/>
              </a:spcAft>
            </a:pPr>
            <a:r>
              <a:rPr lang="en-GB" sz="1800" dirty="0">
                <a:solidFill>
                  <a:srgbClr val="4472C4"/>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For Mg and N2 delta H is ZERO</a:t>
            </a:r>
          </a:p>
          <a:p>
            <a:pPr indent="180340">
              <a:lnSpc>
                <a:spcPct val="107000"/>
              </a:lnSpc>
              <a:spcAft>
                <a:spcPts val="800"/>
              </a:spcAft>
            </a:pPr>
            <a:endParaRPr lang="en-GB" sz="1800" dirty="0">
              <a:solidFill>
                <a:srgbClr val="4472C4"/>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endParaRPr>
          </a:p>
          <a:p>
            <a:pPr indent="180340">
              <a:lnSpc>
                <a:spcPct val="107000"/>
              </a:lnSpc>
              <a:spcAft>
                <a:spcPts val="800"/>
              </a:spcAft>
            </a:pPr>
            <a:r>
              <a:rPr lang="en-GB" sz="3600" b="1" dirty="0">
                <a:solidFill>
                  <a:srgbClr val="4472C4"/>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lang="en-GB" sz="3600" b="1" baseline="-25000" dirty="0" err="1">
                <a:solidFill>
                  <a:srgbClr val="4472C4"/>
                </a:solidFill>
                <a:effectLst/>
                <a:latin typeface="Calibri" panose="020F0502020204030204" pitchFamily="34" charset="0"/>
                <a:ea typeface="DengXian" panose="02010600030101010101" pitchFamily="2" charset="-122"/>
                <a:cs typeface="Calibri" panose="020F0502020204030204" pitchFamily="34" charset="0"/>
              </a:rPr>
              <a:t>rxn</a:t>
            </a:r>
            <a:r>
              <a:rPr lang="en-GB" sz="3600" b="1" dirty="0" err="1">
                <a:solidFill>
                  <a:srgbClr val="4472C4"/>
                </a:solidFill>
                <a:effectLst/>
                <a:latin typeface="Calibri" panose="020F0502020204030204" pitchFamily="34" charset="0"/>
                <a:ea typeface="DengXian" panose="02010600030101010101" pitchFamily="2" charset="-122"/>
                <a:cs typeface="Calibri" panose="020F0502020204030204" pitchFamily="34" charset="0"/>
              </a:rPr>
              <a:t>H</a:t>
            </a:r>
            <a:r>
              <a:rPr lang="en-GB" sz="3600" b="1"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 = </a:t>
            </a:r>
            <a:r>
              <a:rPr lang="en-GB" sz="3600" b="1" dirty="0">
                <a:solidFill>
                  <a:srgbClr val="4472C4"/>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lang="en-GB" sz="3600" b="1" baseline="-25000" dirty="0" err="1">
                <a:solidFill>
                  <a:srgbClr val="4472C4"/>
                </a:solidFill>
                <a:effectLst/>
                <a:latin typeface="Calibri" panose="020F0502020204030204" pitchFamily="34" charset="0"/>
                <a:ea typeface="DengXian" panose="02010600030101010101" pitchFamily="2" charset="-122"/>
                <a:cs typeface="Calibri" panose="020F0502020204030204" pitchFamily="34" charset="0"/>
              </a:rPr>
              <a:t>f</a:t>
            </a:r>
            <a:r>
              <a:rPr lang="en-GB" sz="3600" b="1" dirty="0" err="1">
                <a:solidFill>
                  <a:srgbClr val="4472C4"/>
                </a:solidFill>
                <a:effectLst/>
                <a:latin typeface="Calibri" panose="020F0502020204030204" pitchFamily="34" charset="0"/>
                <a:ea typeface="DengXian" panose="02010600030101010101" pitchFamily="2" charset="-122"/>
                <a:cs typeface="Calibri" panose="020F0502020204030204" pitchFamily="34" charset="0"/>
              </a:rPr>
              <a:t>H</a:t>
            </a:r>
            <a:r>
              <a:rPr lang="en-GB" sz="3600" b="1"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 (products) - </a:t>
            </a:r>
            <a:r>
              <a:rPr lang="en-GB" sz="3600" b="1" dirty="0">
                <a:solidFill>
                  <a:srgbClr val="4472C4"/>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lang="en-GB" sz="3600" b="1" baseline="-25000" dirty="0" err="1">
                <a:solidFill>
                  <a:srgbClr val="4472C4"/>
                </a:solidFill>
                <a:effectLst/>
                <a:latin typeface="Calibri" panose="020F0502020204030204" pitchFamily="34" charset="0"/>
                <a:ea typeface="DengXian" panose="02010600030101010101" pitchFamily="2" charset="-122"/>
                <a:cs typeface="Calibri" panose="020F0502020204030204" pitchFamily="34" charset="0"/>
              </a:rPr>
              <a:t>f</a:t>
            </a:r>
            <a:r>
              <a:rPr lang="en-GB" sz="3600" b="1" dirty="0" err="1">
                <a:solidFill>
                  <a:srgbClr val="4472C4"/>
                </a:solidFill>
                <a:effectLst/>
                <a:latin typeface="Calibri" panose="020F0502020204030204" pitchFamily="34" charset="0"/>
                <a:ea typeface="DengXian" panose="02010600030101010101" pitchFamily="2" charset="-122"/>
                <a:cs typeface="Calibri" panose="020F0502020204030204" pitchFamily="34" charset="0"/>
              </a:rPr>
              <a:t>H</a:t>
            </a:r>
            <a:r>
              <a:rPr lang="en-GB" sz="3600" b="1"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 (reactants) </a:t>
            </a:r>
            <a:endParaRPr lang="en-GB" sz="3200" b="1" dirty="0">
              <a:effectLst/>
              <a:latin typeface="Calibri" panose="020F0502020204030204" pitchFamily="34" charset="0"/>
              <a:ea typeface="DengXian" panose="02010600030101010101" pitchFamily="2" charset="-122"/>
              <a:cs typeface="Arial" panose="020B0604020202020204" pitchFamily="34" charset="0"/>
            </a:endParaRPr>
          </a:p>
          <a:p>
            <a:pPr indent="180340">
              <a:lnSpc>
                <a:spcPct val="107000"/>
              </a:lnSpc>
              <a:spcAft>
                <a:spcPts val="800"/>
              </a:spcAft>
            </a:pPr>
            <a:r>
              <a:rPr lang="en-GB" sz="2800" dirty="0">
                <a:solidFill>
                  <a:srgbClr val="4472C4"/>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lang="en-GB" sz="2800" baseline="-25000" dirty="0" err="1">
                <a:solidFill>
                  <a:srgbClr val="4472C4"/>
                </a:solidFill>
                <a:effectLst/>
                <a:latin typeface="Calibri" panose="020F0502020204030204" pitchFamily="34" charset="0"/>
                <a:ea typeface="DengXian" panose="02010600030101010101" pitchFamily="2" charset="-122"/>
                <a:cs typeface="Calibri" panose="020F0502020204030204" pitchFamily="34" charset="0"/>
              </a:rPr>
              <a:t>rxn</a:t>
            </a:r>
            <a:r>
              <a:rPr lang="en-GB" sz="2800" dirty="0" err="1">
                <a:solidFill>
                  <a:srgbClr val="4472C4"/>
                </a:solidFill>
                <a:effectLst/>
                <a:latin typeface="Calibri" panose="020F0502020204030204" pitchFamily="34" charset="0"/>
                <a:ea typeface="DengXian" panose="02010600030101010101" pitchFamily="2" charset="-122"/>
                <a:cs typeface="Calibri" panose="020F0502020204030204" pitchFamily="34" charset="0"/>
              </a:rPr>
              <a:t>H</a:t>
            </a:r>
            <a:r>
              <a:rPr lang="en-GB" sz="28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 = [0 + (2 </a:t>
            </a:r>
            <a:r>
              <a:rPr lang="en-GB" sz="2800" dirty="0">
                <a:solidFill>
                  <a:srgbClr val="4472C4"/>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lang="en-GB" sz="28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 (-242)) + (-601)] – [(-365) + 0]= - 720 kJ/mol</a:t>
            </a:r>
            <a:r>
              <a:rPr lang="en-GB" sz="2800" dirty="0">
                <a:effectLst/>
                <a:latin typeface="Calibri" panose="020F0502020204030204" pitchFamily="34" charset="0"/>
                <a:ea typeface="DengXian" panose="02010600030101010101" pitchFamily="2" charset="-122"/>
                <a:cs typeface="Calibri" panose="020F0502020204030204" pitchFamily="34" charset="0"/>
              </a:rPr>
              <a:t> </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180340">
              <a:lnSpc>
                <a:spcPct val="107000"/>
              </a:lnSpc>
              <a:spcAft>
                <a:spcPts val="800"/>
              </a:spcAft>
            </a:pPr>
            <a:r>
              <a:rPr lang="en-GB" sz="2800" dirty="0">
                <a:solidFill>
                  <a:srgbClr val="4472C4"/>
                </a:solidFill>
                <a:effectLst/>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lang="en-GB" sz="2800" baseline="-25000" dirty="0" err="1">
                <a:solidFill>
                  <a:srgbClr val="4472C4"/>
                </a:solidFill>
                <a:effectLst/>
                <a:latin typeface="Calibri" panose="020F0502020204030204" pitchFamily="34" charset="0"/>
                <a:ea typeface="DengXian" panose="02010600030101010101" pitchFamily="2" charset="-122"/>
                <a:cs typeface="Calibri" panose="020F0502020204030204" pitchFamily="34" charset="0"/>
              </a:rPr>
              <a:t>rxn</a:t>
            </a:r>
            <a:r>
              <a:rPr lang="en-GB" sz="2800" dirty="0" err="1">
                <a:solidFill>
                  <a:srgbClr val="4472C4"/>
                </a:solidFill>
                <a:effectLst/>
                <a:latin typeface="Calibri" panose="020F0502020204030204" pitchFamily="34" charset="0"/>
                <a:ea typeface="DengXian" panose="02010600030101010101" pitchFamily="2" charset="-122"/>
                <a:cs typeface="Calibri" panose="020F0502020204030204" pitchFamily="34" charset="0"/>
              </a:rPr>
              <a:t>H</a:t>
            </a:r>
            <a:r>
              <a:rPr lang="en-GB" sz="28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 is negative so the reaction is exothermic (heat is released to surrounding)</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180340">
              <a:lnSpc>
                <a:spcPct val="107000"/>
              </a:lnSpc>
              <a:spcAft>
                <a:spcPts val="800"/>
              </a:spcAft>
            </a:pPr>
            <a:r>
              <a:rPr lang="en-GB" sz="18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 </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 name="TextBox 3">
            <a:extLst>
              <a:ext uri="{FF2B5EF4-FFF2-40B4-BE49-F238E27FC236}">
                <a16:creationId xmlns:a16="http://schemas.microsoft.com/office/drawing/2014/main" id="{75A82A4E-E515-4257-8EDE-CCF1B121A254}"/>
              </a:ext>
            </a:extLst>
          </p:cNvPr>
          <p:cNvSpPr txBox="1"/>
          <p:nvPr/>
        </p:nvSpPr>
        <p:spPr>
          <a:xfrm>
            <a:off x="8010563" y="1792941"/>
            <a:ext cx="1611554" cy="461665"/>
          </a:xfrm>
          <a:prstGeom prst="rect">
            <a:avLst/>
          </a:prstGeom>
          <a:noFill/>
        </p:spPr>
        <p:txBody>
          <a:bodyPr wrap="square" rtlCol="0">
            <a:spAutoFit/>
          </a:bodyPr>
          <a:lstStyle/>
          <a:p>
            <a:r>
              <a:rPr lang="en-GB" sz="2400" b="1" dirty="0">
                <a:solidFill>
                  <a:srgbClr val="0070C0"/>
                </a:solidFill>
              </a:rPr>
              <a:t>Hess’s law</a:t>
            </a:r>
          </a:p>
        </p:txBody>
      </p:sp>
      <p:sp>
        <p:nvSpPr>
          <p:cNvPr id="6" name="TextBox 5">
            <a:extLst>
              <a:ext uri="{FF2B5EF4-FFF2-40B4-BE49-F238E27FC236}">
                <a16:creationId xmlns:a16="http://schemas.microsoft.com/office/drawing/2014/main" id="{004652D2-5255-42D8-9AF8-BFE80B6AE140}"/>
              </a:ext>
            </a:extLst>
          </p:cNvPr>
          <p:cNvSpPr txBox="1"/>
          <p:nvPr/>
        </p:nvSpPr>
        <p:spPr>
          <a:xfrm>
            <a:off x="2170504" y="882910"/>
            <a:ext cx="6096000" cy="373757"/>
          </a:xfrm>
          <a:prstGeom prst="rect">
            <a:avLst/>
          </a:prstGeom>
          <a:noFill/>
        </p:spPr>
        <p:txBody>
          <a:bodyPr wrap="square">
            <a:spAutoFit/>
          </a:bodyPr>
          <a:lstStyle/>
          <a:p>
            <a:pPr indent="180340">
              <a:lnSpc>
                <a:spcPct val="107000"/>
              </a:lnSpc>
              <a:spcAft>
                <a:spcPts val="800"/>
              </a:spcAft>
            </a:pPr>
            <a:r>
              <a:rPr lang="en-GB" sz="18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NH</a:t>
            </a:r>
            <a:r>
              <a:rPr lang="en-GB" sz="1800" baseline="-250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4</a:t>
            </a:r>
            <a:r>
              <a:rPr lang="en-GB" sz="18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NO</a:t>
            </a:r>
            <a:r>
              <a:rPr lang="en-GB" sz="1800" baseline="-250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3</a:t>
            </a:r>
            <a:r>
              <a:rPr lang="en-GB" sz="18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 + Mg </a:t>
            </a:r>
            <a:r>
              <a:rPr lang="en-GB" sz="1800" dirty="0">
                <a:solidFill>
                  <a:srgbClr val="4472C4"/>
                </a:solidFill>
                <a:effectLst/>
                <a:latin typeface="Cambria Math" panose="02040503050406030204" pitchFamily="18" charset="0"/>
                <a:ea typeface="DengXian" panose="02010600030101010101" pitchFamily="2" charset="-122"/>
                <a:cs typeface="Cambria Math" panose="02040503050406030204" pitchFamily="18" charset="0"/>
              </a:rPr>
              <a:t>⇌</a:t>
            </a:r>
            <a:r>
              <a:rPr lang="en-GB" sz="18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 N</a:t>
            </a:r>
            <a:r>
              <a:rPr lang="en-GB" sz="1800" baseline="-250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2</a:t>
            </a:r>
            <a:r>
              <a:rPr lang="en-GB" sz="18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 + 2H</a:t>
            </a:r>
            <a:r>
              <a:rPr lang="en-GB" sz="1800" baseline="-250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2</a:t>
            </a:r>
            <a:r>
              <a:rPr lang="en-GB" sz="1800" dirty="0">
                <a:solidFill>
                  <a:srgbClr val="4472C4"/>
                </a:solidFill>
                <a:effectLst/>
                <a:latin typeface="Calibri" panose="020F0502020204030204" pitchFamily="34" charset="0"/>
                <a:ea typeface="DengXian" panose="02010600030101010101" pitchFamily="2" charset="-122"/>
                <a:cs typeface="Calibri" panose="020F0502020204030204" pitchFamily="34" charset="0"/>
              </a:rPr>
              <a:t>O + MgO</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844826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7082B1-A2DE-4499-BBDE-79E44BD6F6CC}"/>
              </a:ext>
            </a:extLst>
          </p:cNvPr>
          <p:cNvSpPr txBox="1"/>
          <p:nvPr/>
        </p:nvSpPr>
        <p:spPr>
          <a:xfrm>
            <a:off x="1326776" y="560957"/>
            <a:ext cx="9699811" cy="1868781"/>
          </a:xfrm>
          <a:prstGeom prst="rect">
            <a:avLst/>
          </a:prstGeom>
          <a:noFill/>
        </p:spPr>
        <p:txBody>
          <a:bodyPr wrap="square">
            <a:spAutoFit/>
          </a:bodyPr>
          <a:lstStyle/>
          <a:p>
            <a:pPr marL="342900" lvl="0" indent="-342900" rtl="0">
              <a:lnSpc>
                <a:spcPct val="107000"/>
              </a:lnSpc>
              <a:spcAft>
                <a:spcPts val="800"/>
              </a:spcAft>
              <a:buFont typeface="+mj-lt"/>
              <a:buAutoNum type="alphaLcParenR"/>
            </a:pPr>
            <a:r>
              <a:rPr lang="en-GB" sz="1800" dirty="0">
                <a:effectLst/>
                <a:latin typeface="Calibri" panose="020F0502020204030204" pitchFamily="34" charset="0"/>
                <a:ea typeface="DengXian" panose="02010600030101010101" pitchFamily="2" charset="-122"/>
                <a:cs typeface="Calibri" panose="020F0502020204030204" pitchFamily="34" charset="0"/>
              </a:rPr>
              <a:t>3p) How does the heat of reaction from this reaction compare with 2.8 kJg</a:t>
            </a:r>
            <a:r>
              <a:rPr lang="en-GB" sz="1800" baseline="30000" dirty="0">
                <a:effectLst/>
                <a:latin typeface="Calibri" panose="020F0502020204030204" pitchFamily="34" charset="0"/>
                <a:ea typeface="DengXian" panose="02010600030101010101" pitchFamily="2" charset="-122"/>
                <a:cs typeface="Calibri" panose="020F0502020204030204" pitchFamily="34" charset="0"/>
              </a:rPr>
              <a:t>-1</a:t>
            </a:r>
            <a:r>
              <a:rPr lang="en-GB" sz="1800" dirty="0">
                <a:effectLst/>
                <a:latin typeface="Calibri" panose="020F0502020204030204" pitchFamily="34" charset="0"/>
                <a:ea typeface="DengXian" panose="02010600030101010101" pitchFamily="2" charset="-122"/>
                <a:cs typeface="Calibri" panose="020F0502020204030204" pitchFamily="34" charset="0"/>
              </a:rPr>
              <a:t> provided by one gram of TNT. </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228600">
              <a:lnSpc>
                <a:spcPct val="107000"/>
              </a:lnSpc>
              <a:spcAft>
                <a:spcPts val="800"/>
              </a:spcAft>
            </a:pP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720 kJ of heat is released for the following quantities of reactants/products: </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228600">
              <a:lnSpc>
                <a:spcPct val="107000"/>
              </a:lnSpc>
              <a:spcAft>
                <a:spcPts val="800"/>
              </a:spcAft>
            </a:pP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80 g + 24 g </a:t>
            </a:r>
            <a:r>
              <a:rPr lang="en-GB" sz="1800" dirty="0">
                <a:solidFill>
                  <a:srgbClr val="0070C0"/>
                </a:solidFill>
                <a:effectLst/>
                <a:latin typeface="Cambria Math" panose="02040503050406030204" pitchFamily="18" charset="0"/>
                <a:ea typeface="DengXian" panose="02010600030101010101" pitchFamily="2" charset="-122"/>
                <a:cs typeface="Cambria Math" panose="02040503050406030204" pitchFamily="18" charset="0"/>
              </a:rPr>
              <a:t>⇌</a:t>
            </a: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28 g + 36 g + 40 g = 104 g.   </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228600">
              <a:lnSpc>
                <a:spcPct val="107000"/>
              </a:lnSpc>
              <a:spcAft>
                <a:spcPts val="800"/>
              </a:spcAft>
            </a:pP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720 kJ for 104 g is 6.9 kJ/g. This is higher than TNT.</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14209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3B4CA6-E0B2-4597-99AF-BCDAED4D8A67}"/>
              </a:ext>
            </a:extLst>
          </p:cNvPr>
          <p:cNvSpPr txBox="1"/>
          <p:nvPr/>
        </p:nvSpPr>
        <p:spPr>
          <a:xfrm>
            <a:off x="-23906" y="0"/>
            <a:ext cx="12215906" cy="6842899"/>
          </a:xfrm>
          <a:prstGeom prst="rect">
            <a:avLst/>
          </a:prstGeom>
          <a:noFill/>
        </p:spPr>
        <p:txBody>
          <a:bodyPr wrap="square">
            <a:spAutoFit/>
          </a:bodyPr>
          <a:lstStyle/>
          <a:p>
            <a:pPr>
              <a:lnSpc>
                <a:spcPct val="107000"/>
              </a:lnSpc>
              <a:spcAft>
                <a:spcPts val="800"/>
              </a:spcAft>
            </a:pPr>
            <a:r>
              <a:rPr lang="en-GB" sz="1400" b="1" dirty="0">
                <a:effectLst/>
                <a:latin typeface="Calibri" panose="020F0502020204030204" pitchFamily="34" charset="0"/>
                <a:ea typeface="DengXian" panose="02010600030101010101" pitchFamily="2" charset="-122"/>
                <a:cs typeface="Calibri" panose="020F0502020204030204" pitchFamily="34" charset="0"/>
              </a:rPr>
              <a:t>QUESTION 5:</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Calibri" panose="020F0502020204030204" pitchFamily="34" charset="0"/>
              </a:rPr>
              <a:t>A simple chemical equation for the combustion of gun powder can be written as: </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indent="180340">
              <a:lnSpc>
                <a:spcPct val="107000"/>
              </a:lnSpc>
              <a:spcAft>
                <a:spcPts val="750"/>
              </a:spcAft>
            </a:pPr>
            <a:r>
              <a:rPr lang="en-GB"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 KNO</a:t>
            </a:r>
            <a:r>
              <a:rPr lang="en-GB" sz="1400" baseline="-250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a:t>
            </a:r>
            <a:r>
              <a:rPr lang="en-GB"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  S  +  3 C  </a:t>
            </a:r>
            <a:r>
              <a:rPr lang="en-GB"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sym typeface="Wingdings" panose="05000000000000000000" pitchFamily="2" charset="2"/>
              </a:rPr>
              <a:t></a:t>
            </a:r>
            <a:r>
              <a:rPr lang="en-GB"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K</a:t>
            </a:r>
            <a:r>
              <a:rPr lang="en-GB" sz="1400" baseline="-250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a:t>
            </a:r>
            <a:r>
              <a:rPr lang="en-GB"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  +  3 CO</a:t>
            </a:r>
            <a:r>
              <a:rPr lang="en-GB" sz="1400" baseline="-250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a:t>
            </a:r>
            <a:r>
              <a:rPr lang="en-GB"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  N</a:t>
            </a:r>
            <a:r>
              <a:rPr lang="en-GB" sz="1400" baseline="-250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mj-lt"/>
              <a:buAutoNum type="alphaLcParenR"/>
            </a:pPr>
            <a:r>
              <a:rPr lang="en-GB" sz="1400" dirty="0">
                <a:effectLst/>
                <a:latin typeface="Calibri" panose="020F0502020204030204" pitchFamily="34" charset="0"/>
                <a:ea typeface="DengXian" panose="02010600030101010101" pitchFamily="2" charset="-122"/>
                <a:cs typeface="Calibri" panose="020F0502020204030204" pitchFamily="34" charset="0"/>
              </a:rPr>
              <a:t>(4p) Assuming that the reaction above can be carried out at STP, how many grams of CO</a:t>
            </a:r>
            <a:r>
              <a:rPr lang="en-GB" sz="1400" baseline="-25000" dirty="0">
                <a:effectLst/>
                <a:latin typeface="Calibri" panose="020F0502020204030204" pitchFamily="34" charset="0"/>
                <a:ea typeface="DengXian" panose="02010600030101010101" pitchFamily="2" charset="-122"/>
                <a:cs typeface="Calibri" panose="020F0502020204030204" pitchFamily="34" charset="0"/>
              </a:rPr>
              <a:t>2</a:t>
            </a:r>
            <a:r>
              <a:rPr lang="en-GB" sz="1400" dirty="0">
                <a:effectLst/>
                <a:latin typeface="Calibri" panose="020F0502020204030204" pitchFamily="34" charset="0"/>
                <a:ea typeface="DengXian" panose="02010600030101010101" pitchFamily="2" charset="-122"/>
                <a:cs typeface="Calibri" panose="020F0502020204030204" pitchFamily="34" charset="0"/>
              </a:rPr>
              <a:t> are formed from the decomposition of 45 g of KNO</a:t>
            </a:r>
            <a:r>
              <a:rPr lang="en-GB" sz="1400" baseline="-25000" dirty="0">
                <a:effectLst/>
                <a:latin typeface="Calibri" panose="020F0502020204030204" pitchFamily="34" charset="0"/>
                <a:ea typeface="DengXian" panose="02010600030101010101" pitchFamily="2" charset="-122"/>
                <a:cs typeface="Calibri" panose="020F0502020204030204" pitchFamily="34" charset="0"/>
              </a:rPr>
              <a:t>3</a:t>
            </a:r>
            <a:r>
              <a:rPr lang="en-GB" sz="1400" dirty="0">
                <a:effectLst/>
                <a:latin typeface="Calibri" panose="020F0502020204030204" pitchFamily="34" charset="0"/>
                <a:ea typeface="DengXian" panose="02010600030101010101" pitchFamily="2" charset="-122"/>
                <a:cs typeface="Calibri" panose="020F0502020204030204" pitchFamily="34" charset="0"/>
              </a:rPr>
              <a:t>?  </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360680" indent="-180340">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MM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 101 g/mol so 45 g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is the mass of (45/101) 0.445 mol of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360680" indent="-180340">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MM CO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 44 g/mol</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indent="-635">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According to the stoichiometry of this reaction, 2 moles of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produce 3 moles of CO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so 0.445 mol of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produces ((0.445 mol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x 3 mol CO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 mol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0.668 mol of CO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indent="-635">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If 1 mol of CO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has a mass of 44 g, 0.668 mol of CO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will have a mass of (0.668 mol x 44 g/mol) 29.4 g  </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indent="-635">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mj-lt"/>
              <a:buAutoNum type="alphaLcParenR"/>
            </a:pPr>
            <a:r>
              <a:rPr lang="en-GB" sz="1400" dirty="0">
                <a:effectLst/>
                <a:latin typeface="Calibri" panose="020F0502020204030204" pitchFamily="34" charset="0"/>
                <a:ea typeface="DengXian" panose="02010600030101010101" pitchFamily="2" charset="-122"/>
                <a:cs typeface="Calibri" panose="020F0502020204030204" pitchFamily="34" charset="0"/>
              </a:rPr>
              <a:t>(4p) How many litres of gas products would form from the decomposition of 45 g of potassium nitrate at STP?</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As found in part c) 45 g of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produces 0.668 mol CO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indent="-635">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According to the stoichiometry of this reaction, 2 moles of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produce 1 mol of N</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so 0.445 mol of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(calculated in part b)) produces ((0.445 mol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x 1 mol N</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 mol KNO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0.223 mol of N</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CO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and N</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are both considered to behave like an ideal gas, so there is no difference between them and total number of moles of gas produced in this reaction is (0.668 mol CO</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+ 0.223 mol N</a:t>
            </a:r>
            <a:r>
              <a:rPr lang="en-GB" sz="1400"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0.891 mol of gases.</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At STP 1 mole of an ideal gas occupies a volume of 22.4 L, so 0.891 mol of gas will occupy (0.891 mol gas x 22.4 L) 20.0 L. </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mj-lt"/>
              <a:buAutoNum type="alphaLcParenR"/>
            </a:pPr>
            <a:r>
              <a:rPr lang="en-GB" sz="1400" dirty="0">
                <a:effectLst/>
                <a:latin typeface="Calibri" panose="020F0502020204030204" pitchFamily="34" charset="0"/>
                <a:ea typeface="DengXian" panose="02010600030101010101" pitchFamily="2" charset="-122"/>
                <a:cs typeface="Calibri" panose="020F0502020204030204" pitchFamily="34" charset="0"/>
              </a:rPr>
              <a:t>(4) 45 g KNO</a:t>
            </a:r>
            <a:r>
              <a:rPr lang="en-GB" sz="1400" baseline="-25000" dirty="0">
                <a:effectLst/>
                <a:latin typeface="Calibri" panose="020F0502020204030204" pitchFamily="34" charset="0"/>
                <a:ea typeface="DengXian" panose="02010600030101010101" pitchFamily="2" charset="-122"/>
                <a:cs typeface="Calibri" panose="020F0502020204030204" pitchFamily="34" charset="0"/>
              </a:rPr>
              <a:t>3</a:t>
            </a:r>
            <a:r>
              <a:rPr lang="en-GB" sz="1400" dirty="0">
                <a:effectLst/>
                <a:latin typeface="Calibri" panose="020F0502020204030204" pitchFamily="34" charset="0"/>
                <a:ea typeface="DengXian" panose="02010600030101010101" pitchFamily="2" charset="-122"/>
                <a:cs typeface="Calibri" panose="020F0502020204030204" pitchFamily="34" charset="0"/>
              </a:rPr>
              <a:t> at STP is heated to 100 </a:t>
            </a:r>
            <a:r>
              <a:rPr lang="en-GB" sz="1400" dirty="0" err="1">
                <a:effectLst/>
                <a:latin typeface="Calibri" panose="020F0502020204030204" pitchFamily="34" charset="0"/>
                <a:ea typeface="DengXian" panose="02010600030101010101" pitchFamily="2" charset="-122"/>
                <a:cs typeface="Calibri" panose="020F0502020204030204" pitchFamily="34" charset="0"/>
              </a:rPr>
              <a:t>degC</a:t>
            </a:r>
            <a:r>
              <a:rPr lang="en-GB" sz="1400" dirty="0">
                <a:effectLst/>
                <a:latin typeface="Calibri" panose="020F0502020204030204" pitchFamily="34" charset="0"/>
                <a:ea typeface="DengXian" panose="02010600030101010101" pitchFamily="2" charset="-122"/>
                <a:cs typeface="Calibri" panose="020F0502020204030204" pitchFamily="34" charset="0"/>
              </a:rPr>
              <a:t> and the pressure is reduced to 700 mmHg. What is the new volume of the gases? Use the appropriate gas laws to support your answer.</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At STP T = 0 </a:t>
            </a:r>
            <a:r>
              <a:rPr lang="en-GB" sz="1400"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degC</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(273 K) and P = 1 </a:t>
            </a:r>
            <a:r>
              <a:rPr lang="en-GB" sz="1400"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atm</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(760 mm Hg)</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100 </a:t>
            </a:r>
            <a:r>
              <a:rPr lang="en-GB" sz="1400"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degC</a:t>
            </a: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 373K</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Initial volume of gases was found in c) as 20.0 L</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According to Charles’s law volume of gas increases with temperature.</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According to Boyle’s law, the volume increases when the pressure decreases. </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180340">
              <a:lnSpc>
                <a:spcPct val="107000"/>
              </a:lnSpc>
              <a:spcAft>
                <a:spcPts val="800"/>
              </a:spcAft>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To show the above effects, the following fractions have to be used (for temperature change 373 K/273 K) and (for pressure change 760 mm Hg/700 mm Hg) and the new volume is: (20.0 L x (373 K/273 K) x (760 mm Hg/700 mm Hg)) 29.7 L</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a:lnSpc>
                <a:spcPct val="105000"/>
              </a:lnSpc>
              <a:spcAft>
                <a:spcPts val="800"/>
              </a:spcAft>
            </a:pPr>
            <a:r>
              <a:rPr lang="en-GB" sz="14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95959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06A794F4-FA0E-4991-A3D8-54B771BED6B8}"/>
              </a:ext>
            </a:extLst>
          </p:cNvPr>
          <p:cNvSpPr>
            <a:spLocks noChangeArrowheads="1"/>
          </p:cNvSpPr>
          <p:nvPr/>
        </p:nvSpPr>
        <p:spPr bwMode="auto">
          <a:xfrm>
            <a:off x="322730" y="45153"/>
            <a:ext cx="562961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QUESTION 6:</a:t>
            </a:r>
            <a:endParaRPr kumimoji="0" lang="en-GB" alt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The phase diagram of an unknown compound X, is shown below: </a:t>
            </a:r>
            <a:endParaRPr kumimoji="0" lang="en-GB" alt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           </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pic>
        <p:nvPicPr>
          <p:cNvPr id="3073" name="Picture 5">
            <a:extLst>
              <a:ext uri="{FF2B5EF4-FFF2-40B4-BE49-F238E27FC236}">
                <a16:creationId xmlns:a16="http://schemas.microsoft.com/office/drawing/2014/main" id="{9746EEC3-EAB2-46A8-930D-625553DA2B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41" y="1193754"/>
            <a:ext cx="4381500" cy="337661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47F447B1-8E93-47BF-82F0-D2E97763F418}"/>
              </a:ext>
            </a:extLst>
          </p:cNvPr>
          <p:cNvSpPr>
            <a:spLocks noChangeArrowheads="1"/>
          </p:cNvSpPr>
          <p:nvPr/>
        </p:nvSpPr>
        <p:spPr bwMode="auto">
          <a:xfrm>
            <a:off x="4350871" y="876150"/>
            <a:ext cx="7392894" cy="3631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(2p) What is the value of temperature and pressure at a critical point? How is substance X called above the critical point?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1"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Critical point T = ~830 </a:t>
            </a:r>
            <a:r>
              <a:rPr kumimoji="0" lang="en-GB" altLang="en-US" b="0" i="1" u="none" strike="noStrike" cap="none" normalizeH="0" baseline="0" dirty="0" err="1">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deg</a:t>
            </a:r>
            <a:r>
              <a:rPr kumimoji="0" lang="en-GB" altLang="en-US" b="0" i="1"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 C, P = ~68 </a:t>
            </a:r>
            <a:r>
              <a:rPr kumimoji="0" lang="en-GB" altLang="en-US" b="0" i="1" u="none" strike="noStrike" cap="none" normalizeH="0" baseline="0" dirty="0" err="1">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atm</a:t>
            </a:r>
            <a:r>
              <a:rPr kumimoji="0" lang="en-GB" altLang="en-US" b="0" i="1"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 ; supercritical fluid  </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(2p) If you stored a bottle containing compound X on the work desk in the lab, what phase would it most likely be in?</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1"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At normal conditions of T = 25 </a:t>
            </a:r>
            <a:r>
              <a:rPr kumimoji="0" lang="en-GB" altLang="en-US" b="0" i="1" u="none" strike="noStrike" cap="none" normalizeH="0" baseline="0" dirty="0" err="1">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deg</a:t>
            </a:r>
            <a:r>
              <a:rPr kumimoji="0" lang="en-GB" altLang="en-US" b="0" i="1"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 C and P = 1 </a:t>
            </a:r>
            <a:r>
              <a:rPr kumimoji="0" lang="en-GB" altLang="en-US" b="0" i="1" u="none" strike="noStrike" cap="none" normalizeH="0" baseline="0" dirty="0" err="1">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atm</a:t>
            </a:r>
            <a:r>
              <a:rPr kumimoji="0" lang="en-GB" altLang="en-US" b="0" i="1"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 substance X is a gas </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(2p) </a:t>
            </a:r>
            <a:r>
              <a:rPr kumimoji="0" lang="en-GB" altLang="en-US" sz="16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Arial" panose="020B0604020202020204" pitchFamily="34" charset="0"/>
              </a:rPr>
              <a:t>If a sample of pure X is to be a mixture of liquid and gas, which point marks the sample's lowest possible temperature and pressure? Name all transitions occurring at this specific temperature and pressure.</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1"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Triple point, T = 500 </a:t>
            </a:r>
            <a:r>
              <a:rPr kumimoji="0" lang="en-GB" altLang="en-US" b="0" i="1" u="none" strike="noStrike" cap="none" normalizeH="0" baseline="0" dirty="0" err="1">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deg</a:t>
            </a:r>
            <a:r>
              <a:rPr kumimoji="0" lang="en-GB" altLang="en-US" b="0" i="1"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 C, P =  35 </a:t>
            </a:r>
            <a:r>
              <a:rPr kumimoji="0" lang="en-GB" altLang="en-US" b="0" i="1" u="none" strike="noStrike" cap="none" normalizeH="0" baseline="0" dirty="0" err="1">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atm</a:t>
            </a:r>
            <a:r>
              <a:rPr kumimoji="0" lang="en-GB" altLang="en-US" b="0" i="1"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 melting (fusion)-freezing, boiling (evaporating)-condensation, sublimation-deposition</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(2p) What is the vapour pressure of substance X at 700 </a:t>
            </a:r>
            <a:r>
              <a:rPr kumimoji="0" lang="en-GB" altLang="en-US" b="0" i="0" u="none" strike="noStrike" cap="none" normalizeH="0" baseline="0" dirty="0" err="1">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deg</a:t>
            </a:r>
            <a:r>
              <a:rPr kumimoji="0" lang="en-GB" altLang="en-US"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 C? </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1" u="none" strike="noStrike" cap="none" normalizeH="0" baseline="0" dirty="0">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50 </a:t>
            </a:r>
            <a:r>
              <a:rPr kumimoji="0" lang="en-GB" altLang="en-US" b="0" i="1" u="none" strike="noStrike" cap="none" normalizeH="0" baseline="0" dirty="0" err="1">
                <a:ln>
                  <a:noFill/>
                </a:ln>
                <a:solidFill>
                  <a:srgbClr val="0070C0"/>
                </a:solidFill>
                <a:effectLst/>
                <a:latin typeface="Calibri" panose="020F0502020204030204" pitchFamily="34" charset="0"/>
                <a:ea typeface="DengXian" panose="02010600030101010101" pitchFamily="2" charset="-122"/>
                <a:cs typeface="Calibri" panose="020F0502020204030204" pitchFamily="34" charset="0"/>
              </a:rPr>
              <a:t>atm</a:t>
            </a:r>
            <a:endParaRPr kumimoji="0" lang="en-GB" altLang="en-US"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40640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5BF6E7-80B9-426E-B527-A2E357FEA262}"/>
              </a:ext>
            </a:extLst>
          </p:cNvPr>
          <p:cNvSpPr txBox="1"/>
          <p:nvPr/>
        </p:nvSpPr>
        <p:spPr>
          <a:xfrm>
            <a:off x="310776" y="184408"/>
            <a:ext cx="10662024" cy="2062552"/>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DengXian" panose="02010600030101010101" pitchFamily="2" charset="-122"/>
                <a:cs typeface="Calibri" panose="020F0502020204030204" pitchFamily="34" charset="0"/>
              </a:rPr>
              <a:t>QUESTION 7:</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(4p) The normal boiling point is 100°C for H</a:t>
            </a:r>
            <a:r>
              <a:rPr lang="en-GB" sz="1800" baseline="-250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2</a:t>
            </a:r>
            <a:r>
              <a:rPr lang="en-GB" sz="18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O and –33.3°C for NH</a:t>
            </a:r>
            <a:r>
              <a:rPr lang="en-GB" sz="1800" baseline="-250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3</a:t>
            </a:r>
            <a:r>
              <a:rPr lang="en-GB" sz="18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even though the two molecules have almost identical atomic weights. Explain this difference in terms of intermolecular forces, using narrative or cartoons or both.</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H</a:t>
            </a:r>
            <a:r>
              <a:rPr lang="en-GB" sz="1800" i="1"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O has 2 nonbonding electron pairs whereas NH</a:t>
            </a:r>
            <a:r>
              <a:rPr lang="en-GB" sz="1800" i="1"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3</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has only one. H</a:t>
            </a:r>
            <a:r>
              <a:rPr lang="en-GB" sz="1800" i="1" baseline="-250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2</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O has more H-bonding capability resulting in a higher boiling point.</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pic>
        <p:nvPicPr>
          <p:cNvPr id="4" name="Picture 3" descr="A picture containing text, clock, watch&#10;&#10;Description automatically generated">
            <a:extLst>
              <a:ext uri="{FF2B5EF4-FFF2-40B4-BE49-F238E27FC236}">
                <a16:creationId xmlns:a16="http://schemas.microsoft.com/office/drawing/2014/main" id="{514E42C0-4E2F-4EBC-BA7C-3B1B3D49C72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7491" b="11108"/>
          <a:stretch/>
        </p:blipFill>
        <p:spPr bwMode="auto">
          <a:xfrm>
            <a:off x="857306" y="3586779"/>
            <a:ext cx="7776872" cy="2132704"/>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08551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TextBox 2">
                <a:extLst>
                  <a:ext uri="{FF2B5EF4-FFF2-40B4-BE49-F238E27FC236}">
                    <a16:creationId xmlns:a16="http://schemas.microsoft.com/office/drawing/2014/main" id="{3B74C6FB-DF2F-40E2-A49E-D78FE828C9EE}"/>
                  </a:ext>
                </a:extLst>
              </p:cNvPr>
              <p:cNvSpPr txBox="1"/>
              <p:nvPr/>
            </p:nvSpPr>
            <p:spPr>
              <a:xfrm>
                <a:off x="35859" y="0"/>
                <a:ext cx="12150165" cy="7731925"/>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DengXian" panose="02010600030101010101" pitchFamily="2" charset="-122"/>
                    <a:cs typeface="Calibri" panose="020F0502020204030204" pitchFamily="34" charset="0"/>
                  </a:rPr>
                  <a:t>QUESTION 8:</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r>
                  <a:rPr lang="en-GB" sz="1800" dirty="0">
                    <a:solidFill>
                      <a:srgbClr val="444444"/>
                    </a:solidFill>
                    <a:effectLst/>
                    <a:latin typeface="Calibri" panose="020F0502020204030204" pitchFamily="34" charset="0"/>
                    <a:ea typeface="Times New Roman" panose="02020603050405020304" pitchFamily="18" charset="0"/>
                  </a:rPr>
                  <a:t>Some high explosives have the general formula C</a:t>
                </a:r>
                <a:r>
                  <a:rPr lang="en-GB" sz="1800" i="1" baseline="-25000" dirty="0">
                    <a:solidFill>
                      <a:srgbClr val="444444"/>
                    </a:solidFill>
                    <a:effectLst/>
                    <a:latin typeface="Calibri" panose="020F0502020204030204" pitchFamily="34" charset="0"/>
                    <a:ea typeface="Times New Roman" panose="02020603050405020304" pitchFamily="18" charset="0"/>
                  </a:rPr>
                  <a:t>a</a:t>
                </a:r>
                <a:r>
                  <a:rPr lang="en-GB" sz="1800" dirty="0">
                    <a:solidFill>
                      <a:srgbClr val="444444"/>
                    </a:solidFill>
                    <a:effectLst/>
                    <a:latin typeface="Calibri" panose="020F0502020204030204" pitchFamily="34" charset="0"/>
                    <a:ea typeface="Times New Roman" panose="02020603050405020304" pitchFamily="18" charset="0"/>
                  </a:rPr>
                  <a:t> H</a:t>
                </a:r>
                <a:r>
                  <a:rPr lang="en-GB" sz="1800" i="1" baseline="-25000" dirty="0">
                    <a:solidFill>
                      <a:srgbClr val="444444"/>
                    </a:solidFill>
                    <a:effectLst/>
                    <a:latin typeface="Calibri" panose="020F0502020204030204" pitchFamily="34" charset="0"/>
                    <a:ea typeface="Times New Roman" panose="02020603050405020304" pitchFamily="18" charset="0"/>
                  </a:rPr>
                  <a:t>b</a:t>
                </a:r>
                <a:r>
                  <a:rPr lang="en-GB" sz="1800" dirty="0">
                    <a:solidFill>
                      <a:srgbClr val="444444"/>
                    </a:solidFill>
                    <a:effectLst/>
                    <a:latin typeface="Calibri" panose="020F0502020204030204" pitchFamily="34" charset="0"/>
                    <a:ea typeface="Times New Roman" panose="02020603050405020304" pitchFamily="18" charset="0"/>
                  </a:rPr>
                  <a:t> N</a:t>
                </a:r>
                <a:r>
                  <a:rPr lang="en-GB" sz="1800" i="1" baseline="-25000" dirty="0">
                    <a:solidFill>
                      <a:srgbClr val="444444"/>
                    </a:solidFill>
                    <a:effectLst/>
                    <a:latin typeface="Calibri" panose="020F0502020204030204" pitchFamily="34" charset="0"/>
                    <a:ea typeface="Times New Roman" panose="02020603050405020304" pitchFamily="18" charset="0"/>
                  </a:rPr>
                  <a:t>c</a:t>
                </a:r>
                <a:r>
                  <a:rPr lang="en-GB" sz="1800" dirty="0">
                    <a:solidFill>
                      <a:srgbClr val="444444"/>
                    </a:solidFill>
                    <a:effectLst/>
                    <a:latin typeface="Calibri" panose="020F0502020204030204" pitchFamily="34" charset="0"/>
                    <a:ea typeface="Times New Roman" panose="02020603050405020304" pitchFamily="18" charset="0"/>
                  </a:rPr>
                  <a:t> O</a:t>
                </a:r>
                <a:r>
                  <a:rPr lang="en-GB" sz="1800" i="1" baseline="-25000" dirty="0">
                    <a:solidFill>
                      <a:srgbClr val="444444"/>
                    </a:solidFill>
                    <a:effectLst/>
                    <a:latin typeface="Calibri" panose="020F0502020204030204" pitchFamily="34" charset="0"/>
                    <a:ea typeface="Times New Roman" panose="02020603050405020304" pitchFamily="18" charset="0"/>
                  </a:rPr>
                  <a:t>d</a:t>
                </a:r>
                <a:r>
                  <a:rPr lang="en-GB" sz="1800" dirty="0">
                    <a:solidFill>
                      <a:srgbClr val="444444"/>
                    </a:solidFill>
                    <a:effectLst/>
                    <a:latin typeface="Calibri" panose="020F0502020204030204" pitchFamily="34" charset="0"/>
                    <a:ea typeface="Times New Roman" panose="02020603050405020304" pitchFamily="18" charset="0"/>
                  </a:rPr>
                  <a:t>. The oxidiser (O) and the fuel (C, H) are present in the same molecule. Nitrogen atoms are present, so there is a highly exothermic production of hot N</a:t>
                </a:r>
                <a:r>
                  <a:rPr lang="en-GB" sz="1800" baseline="-25000" dirty="0">
                    <a:solidFill>
                      <a:srgbClr val="444444"/>
                    </a:solidFill>
                    <a:effectLst/>
                    <a:latin typeface="Calibri" panose="020F0502020204030204" pitchFamily="34" charset="0"/>
                    <a:ea typeface="Times New Roman" panose="02020603050405020304" pitchFamily="18" charset="0"/>
                  </a:rPr>
                  <a:t>2</a:t>
                </a:r>
                <a:r>
                  <a:rPr lang="en-GB" sz="1800" dirty="0">
                    <a:solidFill>
                      <a:srgbClr val="444444"/>
                    </a:solidFill>
                    <a:effectLst/>
                    <a:latin typeface="Calibri" panose="020F0502020204030204" pitchFamily="34" charset="0"/>
                    <a:ea typeface="Times New Roman" panose="02020603050405020304" pitchFamily="18" charset="0"/>
                  </a:rPr>
                  <a:t> gas.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444444"/>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lphaLcParenR"/>
                </a:pPr>
                <a:r>
                  <a:rPr lang="en-GB" sz="1800" dirty="0">
                    <a:solidFill>
                      <a:srgbClr val="444444"/>
                    </a:solidFill>
                    <a:effectLst/>
                    <a:latin typeface="Calibri" panose="020F0502020204030204" pitchFamily="34" charset="0"/>
                    <a:ea typeface="Times New Roman" panose="02020603050405020304" pitchFamily="18" charset="0"/>
                  </a:rPr>
                  <a:t>(4p) For an unknown explosive of general formula C</a:t>
                </a:r>
                <a:r>
                  <a:rPr lang="en-GB" sz="1800" i="1" baseline="-25000" dirty="0">
                    <a:solidFill>
                      <a:srgbClr val="444444"/>
                    </a:solidFill>
                    <a:effectLst/>
                    <a:latin typeface="Calibri" panose="020F0502020204030204" pitchFamily="34" charset="0"/>
                    <a:ea typeface="Times New Roman" panose="02020603050405020304" pitchFamily="18" charset="0"/>
                  </a:rPr>
                  <a:t>a</a:t>
                </a:r>
                <a:r>
                  <a:rPr lang="en-GB" sz="1800" dirty="0">
                    <a:solidFill>
                      <a:srgbClr val="444444"/>
                    </a:solidFill>
                    <a:effectLst/>
                    <a:latin typeface="Calibri" panose="020F0502020204030204" pitchFamily="34" charset="0"/>
                    <a:ea typeface="Times New Roman" panose="02020603050405020304" pitchFamily="18" charset="0"/>
                  </a:rPr>
                  <a:t> H</a:t>
                </a:r>
                <a:r>
                  <a:rPr lang="en-GB" sz="1800" i="1" baseline="-25000" dirty="0">
                    <a:solidFill>
                      <a:srgbClr val="444444"/>
                    </a:solidFill>
                    <a:effectLst/>
                    <a:latin typeface="Calibri" panose="020F0502020204030204" pitchFamily="34" charset="0"/>
                    <a:ea typeface="Times New Roman" panose="02020603050405020304" pitchFamily="18" charset="0"/>
                  </a:rPr>
                  <a:t>b</a:t>
                </a:r>
                <a:r>
                  <a:rPr lang="en-GB" sz="1800" dirty="0">
                    <a:solidFill>
                      <a:srgbClr val="444444"/>
                    </a:solidFill>
                    <a:effectLst/>
                    <a:latin typeface="Calibri" panose="020F0502020204030204" pitchFamily="34" charset="0"/>
                    <a:ea typeface="Times New Roman" panose="02020603050405020304" pitchFamily="18" charset="0"/>
                  </a:rPr>
                  <a:t> N</a:t>
                </a:r>
                <a:r>
                  <a:rPr lang="en-GB" sz="1800" i="1" baseline="-25000" dirty="0">
                    <a:solidFill>
                      <a:srgbClr val="444444"/>
                    </a:solidFill>
                    <a:effectLst/>
                    <a:latin typeface="Calibri" panose="020F0502020204030204" pitchFamily="34" charset="0"/>
                    <a:ea typeface="Times New Roman" panose="02020603050405020304" pitchFamily="18" charset="0"/>
                  </a:rPr>
                  <a:t>c</a:t>
                </a:r>
                <a:r>
                  <a:rPr lang="en-GB" sz="1800" dirty="0">
                    <a:solidFill>
                      <a:srgbClr val="444444"/>
                    </a:solidFill>
                    <a:effectLst/>
                    <a:latin typeface="Calibri" panose="020F0502020204030204" pitchFamily="34" charset="0"/>
                    <a:ea typeface="Times New Roman" panose="02020603050405020304" pitchFamily="18" charset="0"/>
                  </a:rPr>
                  <a:t> O</a:t>
                </a:r>
                <a:r>
                  <a:rPr lang="en-GB" sz="1800" i="1" baseline="-25000" dirty="0">
                    <a:solidFill>
                      <a:srgbClr val="444444"/>
                    </a:solidFill>
                    <a:effectLst/>
                    <a:latin typeface="Calibri" panose="020F0502020204030204" pitchFamily="34" charset="0"/>
                    <a:ea typeface="Times New Roman" panose="02020603050405020304" pitchFamily="18" charset="0"/>
                  </a:rPr>
                  <a:t>d </a:t>
                </a:r>
                <a:r>
                  <a:rPr lang="en-GB" sz="1800" i="1" dirty="0">
                    <a:solidFill>
                      <a:srgbClr val="444444"/>
                    </a:solidFill>
                    <a:effectLst/>
                    <a:latin typeface="Calibri" panose="020F0502020204030204" pitchFamily="34" charset="0"/>
                    <a:ea typeface="Times New Roman" panose="02020603050405020304" pitchFamily="18" charset="0"/>
                  </a:rPr>
                  <a:t>and a molar mass of 152 g/mol, determine the coefficients a, b c  and d  if 152 g of this material decomposes to form 44.8 dm</a:t>
                </a:r>
                <a:r>
                  <a:rPr lang="en-GB" sz="1800" i="1" baseline="30000" dirty="0">
                    <a:solidFill>
                      <a:srgbClr val="444444"/>
                    </a:solidFill>
                    <a:effectLst/>
                    <a:latin typeface="Calibri" panose="020F0502020204030204" pitchFamily="34" charset="0"/>
                    <a:ea typeface="Times New Roman" panose="02020603050405020304" pitchFamily="18" charset="0"/>
                  </a:rPr>
                  <a:t>3</a:t>
                </a:r>
                <a:r>
                  <a:rPr lang="en-GB" sz="1800" i="1" dirty="0">
                    <a:solidFill>
                      <a:srgbClr val="444444"/>
                    </a:solidFill>
                    <a:effectLst/>
                    <a:latin typeface="Calibri" panose="020F0502020204030204" pitchFamily="34" charset="0"/>
                    <a:ea typeface="Times New Roman" panose="02020603050405020304" pitchFamily="18" charset="0"/>
                  </a:rPr>
                  <a:t> of CO</a:t>
                </a:r>
                <a:r>
                  <a:rPr lang="en-GB" sz="1800" i="1" baseline="-25000" dirty="0">
                    <a:solidFill>
                      <a:srgbClr val="444444"/>
                    </a:solidFill>
                    <a:effectLst/>
                    <a:latin typeface="Calibri" panose="020F0502020204030204" pitchFamily="34" charset="0"/>
                    <a:ea typeface="Times New Roman" panose="02020603050405020304" pitchFamily="18" charset="0"/>
                  </a:rPr>
                  <a:t>2</a:t>
                </a:r>
                <a:r>
                  <a:rPr lang="en-GB" sz="1800" i="1" dirty="0">
                    <a:solidFill>
                      <a:srgbClr val="444444"/>
                    </a:solidFill>
                    <a:effectLst/>
                    <a:latin typeface="Calibri" panose="020F0502020204030204" pitchFamily="34" charset="0"/>
                    <a:ea typeface="Times New Roman" panose="02020603050405020304" pitchFamily="18" charset="0"/>
                  </a:rPr>
                  <a:t>, 44.8 dm</a:t>
                </a:r>
                <a:r>
                  <a:rPr lang="en-GB" sz="1800" i="1" baseline="30000" dirty="0">
                    <a:solidFill>
                      <a:srgbClr val="444444"/>
                    </a:solidFill>
                    <a:effectLst/>
                    <a:latin typeface="Calibri" panose="020F0502020204030204" pitchFamily="34" charset="0"/>
                    <a:ea typeface="Times New Roman" panose="02020603050405020304" pitchFamily="18" charset="0"/>
                  </a:rPr>
                  <a:t>3</a:t>
                </a:r>
                <a:r>
                  <a:rPr lang="en-GB" sz="1800" i="1" dirty="0">
                    <a:solidFill>
                      <a:srgbClr val="444444"/>
                    </a:solidFill>
                    <a:effectLst/>
                    <a:latin typeface="Calibri" panose="020F0502020204030204" pitchFamily="34" charset="0"/>
                    <a:ea typeface="Times New Roman" panose="02020603050405020304" pitchFamily="18" charset="0"/>
                  </a:rPr>
                  <a:t> of H</a:t>
                </a:r>
                <a:r>
                  <a:rPr lang="en-GB" sz="1800" i="1" baseline="-25000" dirty="0">
                    <a:solidFill>
                      <a:srgbClr val="444444"/>
                    </a:solidFill>
                    <a:effectLst/>
                    <a:latin typeface="Calibri" panose="020F0502020204030204" pitchFamily="34" charset="0"/>
                    <a:ea typeface="Times New Roman" panose="02020603050405020304" pitchFamily="18" charset="0"/>
                  </a:rPr>
                  <a:t>2</a:t>
                </a:r>
                <a:r>
                  <a:rPr lang="en-GB" sz="1800" i="1" dirty="0">
                    <a:solidFill>
                      <a:srgbClr val="444444"/>
                    </a:solidFill>
                    <a:effectLst/>
                    <a:latin typeface="Calibri" panose="020F0502020204030204" pitchFamily="34" charset="0"/>
                    <a:ea typeface="Times New Roman" panose="02020603050405020304" pitchFamily="18" charset="0"/>
                  </a:rPr>
                  <a:t>O, and 22.4 dm</a:t>
                </a:r>
                <a:r>
                  <a:rPr lang="en-GB" sz="1800" i="1" baseline="30000" dirty="0">
                    <a:solidFill>
                      <a:srgbClr val="444444"/>
                    </a:solidFill>
                    <a:effectLst/>
                    <a:latin typeface="Calibri" panose="020F0502020204030204" pitchFamily="34" charset="0"/>
                    <a:ea typeface="Times New Roman" panose="02020603050405020304" pitchFamily="18" charset="0"/>
                  </a:rPr>
                  <a:t>3</a:t>
                </a:r>
                <a:r>
                  <a:rPr lang="en-GB" sz="1800" i="1" dirty="0">
                    <a:solidFill>
                      <a:srgbClr val="444444"/>
                    </a:solidFill>
                    <a:effectLst/>
                    <a:latin typeface="Calibri" panose="020F0502020204030204" pitchFamily="34" charset="0"/>
                    <a:ea typeface="Times New Roman" panose="02020603050405020304" pitchFamily="18" charset="0"/>
                  </a:rPr>
                  <a:t> of N</a:t>
                </a:r>
                <a:r>
                  <a:rPr lang="en-GB" sz="1800" i="1" baseline="-25000" dirty="0">
                    <a:solidFill>
                      <a:srgbClr val="444444"/>
                    </a:solidFill>
                    <a:effectLst/>
                    <a:latin typeface="Calibri" panose="020F0502020204030204" pitchFamily="34" charset="0"/>
                    <a:ea typeface="Times New Roman" panose="02020603050405020304" pitchFamily="18" charset="0"/>
                  </a:rPr>
                  <a:t>2</a:t>
                </a:r>
                <a:r>
                  <a:rPr lang="en-GB" sz="1800" i="1" dirty="0">
                    <a:solidFill>
                      <a:srgbClr val="444444"/>
                    </a:solidFill>
                    <a:effectLst/>
                    <a:latin typeface="Calibri" panose="020F050202020403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180340" indent="-180340"/>
                <a:r>
                  <a:rPr lang="en-GB" sz="1800" dirty="0">
                    <a:solidFill>
                      <a:srgbClr val="0070C0"/>
                    </a:solidFill>
                    <a:effectLst/>
                    <a:latin typeface="Calibri" panose="020F0502020204030204" pitchFamily="34" charset="0"/>
                    <a:ea typeface="Times New Roman" panose="02020603050405020304" pitchFamily="18" charset="0"/>
                  </a:rPr>
                  <a:t>C</a:t>
                </a:r>
                <a:r>
                  <a:rPr lang="en-GB" sz="1800" i="1" baseline="-25000" dirty="0">
                    <a:solidFill>
                      <a:srgbClr val="0070C0"/>
                    </a:solidFill>
                    <a:effectLst/>
                    <a:latin typeface="Calibri" panose="020F0502020204030204" pitchFamily="34" charset="0"/>
                    <a:ea typeface="Times New Roman" panose="02020603050405020304" pitchFamily="18" charset="0"/>
                  </a:rPr>
                  <a:t>a</a:t>
                </a:r>
                <a:r>
                  <a:rPr lang="en-GB" sz="1800" dirty="0">
                    <a:solidFill>
                      <a:srgbClr val="0070C0"/>
                    </a:solidFill>
                    <a:effectLst/>
                    <a:latin typeface="Calibri" panose="020F0502020204030204" pitchFamily="34" charset="0"/>
                    <a:ea typeface="Times New Roman" panose="02020603050405020304" pitchFamily="18" charset="0"/>
                  </a:rPr>
                  <a:t> H</a:t>
                </a:r>
                <a:r>
                  <a:rPr lang="en-GB" sz="1800" i="1" baseline="-25000" dirty="0">
                    <a:solidFill>
                      <a:srgbClr val="0070C0"/>
                    </a:solidFill>
                    <a:effectLst/>
                    <a:latin typeface="Calibri" panose="020F0502020204030204" pitchFamily="34" charset="0"/>
                    <a:ea typeface="Times New Roman" panose="02020603050405020304" pitchFamily="18" charset="0"/>
                  </a:rPr>
                  <a:t>b</a:t>
                </a:r>
                <a:r>
                  <a:rPr lang="en-GB" sz="1800" dirty="0">
                    <a:solidFill>
                      <a:srgbClr val="0070C0"/>
                    </a:solidFill>
                    <a:effectLst/>
                    <a:latin typeface="Calibri" panose="020F0502020204030204" pitchFamily="34" charset="0"/>
                    <a:ea typeface="Times New Roman" panose="02020603050405020304" pitchFamily="18" charset="0"/>
                  </a:rPr>
                  <a:t> N</a:t>
                </a:r>
                <a:r>
                  <a:rPr lang="en-GB" sz="1800" i="1" baseline="-25000" dirty="0">
                    <a:solidFill>
                      <a:srgbClr val="0070C0"/>
                    </a:solidFill>
                    <a:effectLst/>
                    <a:latin typeface="Calibri" panose="020F0502020204030204" pitchFamily="34" charset="0"/>
                    <a:ea typeface="Times New Roman" panose="02020603050405020304" pitchFamily="18" charset="0"/>
                  </a:rPr>
                  <a:t>c</a:t>
                </a:r>
                <a:r>
                  <a:rPr lang="en-GB" sz="1800" dirty="0">
                    <a:solidFill>
                      <a:srgbClr val="0070C0"/>
                    </a:solidFill>
                    <a:effectLst/>
                    <a:latin typeface="Calibri" panose="020F0502020204030204" pitchFamily="34" charset="0"/>
                    <a:ea typeface="Times New Roman" panose="02020603050405020304" pitchFamily="18" charset="0"/>
                  </a:rPr>
                  <a:t> O</a:t>
                </a:r>
                <a:r>
                  <a:rPr lang="en-GB" sz="1800" i="1" baseline="-25000" dirty="0">
                    <a:solidFill>
                      <a:srgbClr val="0070C0"/>
                    </a:solidFill>
                    <a:effectLst/>
                    <a:latin typeface="Calibri" panose="020F0502020204030204" pitchFamily="34" charset="0"/>
                    <a:ea typeface="Times New Roman" panose="02020603050405020304" pitchFamily="18" charset="0"/>
                  </a:rPr>
                  <a:t>d </a:t>
                </a:r>
                <a:r>
                  <a:rPr lang="en-GB" sz="1800" i="1" dirty="0">
                    <a:solidFill>
                      <a:srgbClr val="0070C0"/>
                    </a:solidFill>
                    <a:effectLst/>
                    <a:latin typeface="Calibri" panose="020F0502020204030204" pitchFamily="34" charset="0"/>
                    <a:ea typeface="Times New Roman" panose="02020603050405020304" pitchFamily="18" charset="0"/>
                  </a:rPr>
                  <a:t>  </a:t>
                </a:r>
                <a:r>
                  <a:rPr lang="en-GB" sz="1800" i="1"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sym typeface="Wingdings" panose="05000000000000000000" pitchFamily="2" charset="2"/>
                  </a:rPr>
                  <a:t></a:t>
                </a:r>
                <a:r>
                  <a:rPr lang="en-GB" sz="1800" i="1" dirty="0">
                    <a:solidFill>
                      <a:srgbClr val="0070C0"/>
                    </a:solidFill>
                    <a:effectLst/>
                    <a:latin typeface="Calibri" panose="020F0502020204030204" pitchFamily="34" charset="0"/>
                    <a:ea typeface="Times New Roman" panose="02020603050405020304" pitchFamily="18" charset="0"/>
                  </a:rPr>
                  <a:t>  a CO</a:t>
                </a:r>
                <a:r>
                  <a:rPr lang="en-GB" sz="1800" i="1" baseline="-25000" dirty="0">
                    <a:solidFill>
                      <a:srgbClr val="0070C0"/>
                    </a:solidFill>
                    <a:effectLst/>
                    <a:latin typeface="Calibri" panose="020F0502020204030204" pitchFamily="34" charset="0"/>
                    <a:ea typeface="Times New Roman" panose="02020603050405020304" pitchFamily="18" charset="0"/>
                  </a:rPr>
                  <a:t>2</a:t>
                </a:r>
                <a:r>
                  <a:rPr lang="en-GB" sz="1800" i="1" dirty="0">
                    <a:solidFill>
                      <a:srgbClr val="0070C0"/>
                    </a:solidFill>
                    <a:effectLst/>
                    <a:latin typeface="Calibri" panose="020F0502020204030204" pitchFamily="34" charset="0"/>
                    <a:ea typeface="Times New Roman" panose="02020603050405020304" pitchFamily="18" charset="0"/>
                  </a:rPr>
                  <a:t>  +  b/2 H</a:t>
                </a:r>
                <a:r>
                  <a:rPr lang="en-GB" sz="1800" i="1" baseline="-25000" dirty="0">
                    <a:solidFill>
                      <a:srgbClr val="0070C0"/>
                    </a:solidFill>
                    <a:effectLst/>
                    <a:latin typeface="Calibri" panose="020F0502020204030204" pitchFamily="34" charset="0"/>
                    <a:ea typeface="Times New Roman" panose="02020603050405020304" pitchFamily="18" charset="0"/>
                  </a:rPr>
                  <a:t>2</a:t>
                </a:r>
                <a:r>
                  <a:rPr lang="en-GB" sz="1800" i="1" dirty="0">
                    <a:solidFill>
                      <a:srgbClr val="0070C0"/>
                    </a:solidFill>
                    <a:effectLst/>
                    <a:latin typeface="Calibri" panose="020F0502020204030204" pitchFamily="34" charset="0"/>
                    <a:ea typeface="Times New Roman" panose="02020603050405020304" pitchFamily="18" charset="0"/>
                  </a:rPr>
                  <a:t>O  +  c/2 N</a:t>
                </a:r>
                <a:r>
                  <a:rPr lang="en-GB" sz="1800" i="1" baseline="-25000" dirty="0">
                    <a:solidFill>
                      <a:srgbClr val="0070C0"/>
                    </a:solidFill>
                    <a:effectLst/>
                    <a:latin typeface="Calibri" panose="020F0502020204030204" pitchFamily="34" charset="0"/>
                    <a:ea typeface="Times New Roman" panose="02020603050405020304" pitchFamily="18" charset="0"/>
                  </a:rPr>
                  <a:t>2</a:t>
                </a:r>
                <a:endParaRPr lang="en-GB" sz="1800" dirty="0">
                  <a:effectLst/>
                  <a:latin typeface="Times New Roman" panose="02020603050405020304" pitchFamily="18" charset="0"/>
                  <a:ea typeface="Times New Roman" panose="02020603050405020304" pitchFamily="18" charset="0"/>
                </a:endParaRPr>
              </a:p>
              <a:p>
                <a:pPr marL="180340" indent="-180340"/>
                <a:r>
                  <a:rPr lang="en-GB" sz="1800" i="1" dirty="0">
                    <a:solidFill>
                      <a:srgbClr val="0070C0"/>
                    </a:solidFill>
                    <a:effectLst/>
                    <a:latin typeface="Calibri" panose="020F0502020204030204" pitchFamily="34" charset="0"/>
                    <a:ea typeface="Times New Roman" panose="02020603050405020304" pitchFamily="18" charset="0"/>
                  </a:rPr>
                  <a:t>If the molar mass of this explosive is 152 g, it corresponds to 1 mol decomposed.</a:t>
                </a:r>
                <a:endParaRPr lang="en-GB" sz="1800" dirty="0">
                  <a:effectLst/>
                  <a:latin typeface="Times New Roman" panose="02020603050405020304" pitchFamily="18" charset="0"/>
                  <a:ea typeface="Times New Roman" panose="02020603050405020304" pitchFamily="18" charset="0"/>
                </a:endParaRPr>
              </a:p>
              <a:p>
                <a:r>
                  <a:rPr lang="en-GB" sz="1800" i="1" dirty="0">
                    <a:solidFill>
                      <a:srgbClr val="0070C0"/>
                    </a:solidFill>
                    <a:effectLst/>
                    <a:latin typeface="Calibri" panose="020F0502020204030204" pitchFamily="34" charset="0"/>
                    <a:ea typeface="Times New Roman" panose="02020603050405020304" pitchFamily="18" charset="0"/>
                  </a:rPr>
                  <a:t>22.4 L is a volume of 1 mol of a gas, so there are 2 moles of CO</a:t>
                </a:r>
                <a:r>
                  <a:rPr lang="en-GB" sz="1800" i="1" baseline="-25000" dirty="0">
                    <a:solidFill>
                      <a:srgbClr val="0070C0"/>
                    </a:solidFill>
                    <a:effectLst/>
                    <a:latin typeface="Calibri" panose="020F0502020204030204" pitchFamily="34" charset="0"/>
                    <a:ea typeface="Times New Roman" panose="02020603050405020304" pitchFamily="18" charset="0"/>
                  </a:rPr>
                  <a:t>2</a:t>
                </a:r>
                <a:r>
                  <a:rPr lang="en-GB" sz="1800" i="1" dirty="0">
                    <a:solidFill>
                      <a:srgbClr val="0070C0"/>
                    </a:solidFill>
                    <a:effectLst/>
                    <a:latin typeface="Calibri" panose="020F0502020204030204" pitchFamily="34" charset="0"/>
                    <a:ea typeface="Times New Roman" panose="02020603050405020304" pitchFamily="18" charset="0"/>
                  </a:rPr>
                  <a:t>, 2 moles of H</a:t>
                </a:r>
                <a:r>
                  <a:rPr lang="en-GB" sz="1800" i="1" baseline="-25000" dirty="0">
                    <a:solidFill>
                      <a:srgbClr val="0070C0"/>
                    </a:solidFill>
                    <a:effectLst/>
                    <a:latin typeface="Calibri" panose="020F0502020204030204" pitchFamily="34" charset="0"/>
                    <a:ea typeface="Times New Roman" panose="02020603050405020304" pitchFamily="18" charset="0"/>
                  </a:rPr>
                  <a:t>2</a:t>
                </a:r>
                <a:r>
                  <a:rPr lang="en-GB" sz="1800" i="1" dirty="0">
                    <a:solidFill>
                      <a:srgbClr val="0070C0"/>
                    </a:solidFill>
                    <a:effectLst/>
                    <a:latin typeface="Calibri" panose="020F0502020204030204" pitchFamily="34" charset="0"/>
                    <a:ea typeface="Times New Roman" panose="02020603050405020304" pitchFamily="18" charset="0"/>
                  </a:rPr>
                  <a:t>O, and 1 mol of N</a:t>
                </a:r>
                <a:r>
                  <a:rPr lang="en-GB" sz="1800" i="1" baseline="-25000" dirty="0">
                    <a:solidFill>
                      <a:srgbClr val="0070C0"/>
                    </a:solidFill>
                    <a:effectLst/>
                    <a:latin typeface="Calibri" panose="020F0502020204030204" pitchFamily="34" charset="0"/>
                    <a:ea typeface="Times New Roman" panose="02020603050405020304" pitchFamily="18" charset="0"/>
                  </a:rPr>
                  <a:t>2</a:t>
                </a:r>
                <a:r>
                  <a:rPr lang="en-GB" sz="1800" i="1" dirty="0">
                    <a:solidFill>
                      <a:srgbClr val="0070C0"/>
                    </a:solidFill>
                    <a:effectLst/>
                    <a:latin typeface="Calibri" panose="020F0502020204030204" pitchFamily="34" charset="0"/>
                    <a:ea typeface="Times New Roman" panose="02020603050405020304" pitchFamily="18" charset="0"/>
                  </a:rPr>
                  <a:t> formed as the result of decomposition of 1 mol of unknow explosive.</a:t>
                </a:r>
                <a:endParaRPr lang="en-GB" sz="1800" dirty="0">
                  <a:effectLst/>
                  <a:latin typeface="Times New Roman" panose="02020603050405020304" pitchFamily="18" charset="0"/>
                  <a:ea typeface="Times New Roman" panose="02020603050405020304" pitchFamily="18" charset="0"/>
                </a:endParaRPr>
              </a:p>
              <a:p>
                <a:pPr marL="180340" indent="-180340"/>
                <a:r>
                  <a:rPr lang="pt-PT" sz="1800" dirty="0">
                    <a:solidFill>
                      <a:srgbClr val="0070C0"/>
                    </a:solidFill>
                    <a:effectLst/>
                    <a:latin typeface="Calibri" panose="020F0502020204030204" pitchFamily="34" charset="0"/>
                    <a:ea typeface="Times New Roman" panose="02020603050405020304" pitchFamily="18" charset="0"/>
                  </a:rPr>
                  <a:t>1 mol C</a:t>
                </a:r>
                <a:r>
                  <a:rPr lang="pt-PT" sz="1800" i="1" baseline="-25000" dirty="0">
                    <a:solidFill>
                      <a:srgbClr val="0070C0"/>
                    </a:solidFill>
                    <a:effectLst/>
                    <a:latin typeface="Calibri" panose="020F0502020204030204" pitchFamily="34" charset="0"/>
                    <a:ea typeface="Times New Roman" panose="02020603050405020304" pitchFamily="18" charset="0"/>
                  </a:rPr>
                  <a:t>a</a:t>
                </a:r>
                <a:r>
                  <a:rPr lang="pt-PT" sz="1800" dirty="0">
                    <a:solidFill>
                      <a:srgbClr val="0070C0"/>
                    </a:solidFill>
                    <a:effectLst/>
                    <a:latin typeface="Calibri" panose="020F0502020204030204" pitchFamily="34" charset="0"/>
                    <a:ea typeface="Times New Roman" panose="02020603050405020304" pitchFamily="18" charset="0"/>
                  </a:rPr>
                  <a:t> </a:t>
                </a:r>
                <a:r>
                  <a:rPr lang="pt-PT" sz="1800" dirty="0" err="1">
                    <a:solidFill>
                      <a:srgbClr val="0070C0"/>
                    </a:solidFill>
                    <a:effectLst/>
                    <a:latin typeface="Calibri" panose="020F0502020204030204" pitchFamily="34" charset="0"/>
                    <a:ea typeface="Times New Roman" panose="02020603050405020304" pitchFamily="18" charset="0"/>
                  </a:rPr>
                  <a:t>H</a:t>
                </a:r>
                <a:r>
                  <a:rPr lang="pt-PT" sz="1800" i="1" baseline="-25000" dirty="0" err="1">
                    <a:solidFill>
                      <a:srgbClr val="0070C0"/>
                    </a:solidFill>
                    <a:effectLst/>
                    <a:latin typeface="Calibri" panose="020F0502020204030204" pitchFamily="34" charset="0"/>
                    <a:ea typeface="Times New Roman" panose="02020603050405020304" pitchFamily="18" charset="0"/>
                  </a:rPr>
                  <a:t>b</a:t>
                </a:r>
                <a:r>
                  <a:rPr lang="pt-PT" sz="1800" dirty="0">
                    <a:solidFill>
                      <a:srgbClr val="0070C0"/>
                    </a:solidFill>
                    <a:effectLst/>
                    <a:latin typeface="Calibri" panose="020F0502020204030204" pitchFamily="34" charset="0"/>
                    <a:ea typeface="Times New Roman" panose="02020603050405020304" pitchFamily="18" charset="0"/>
                  </a:rPr>
                  <a:t> </a:t>
                </a:r>
                <a:r>
                  <a:rPr lang="pt-PT" sz="1800" dirty="0" err="1">
                    <a:solidFill>
                      <a:srgbClr val="0070C0"/>
                    </a:solidFill>
                    <a:effectLst/>
                    <a:latin typeface="Calibri" panose="020F0502020204030204" pitchFamily="34" charset="0"/>
                    <a:ea typeface="Times New Roman" panose="02020603050405020304" pitchFamily="18" charset="0"/>
                  </a:rPr>
                  <a:t>N</a:t>
                </a:r>
                <a:r>
                  <a:rPr lang="pt-PT" sz="1800" i="1" baseline="-25000" dirty="0" err="1">
                    <a:solidFill>
                      <a:srgbClr val="0070C0"/>
                    </a:solidFill>
                    <a:effectLst/>
                    <a:latin typeface="Calibri" panose="020F0502020204030204" pitchFamily="34" charset="0"/>
                    <a:ea typeface="Times New Roman" panose="02020603050405020304" pitchFamily="18" charset="0"/>
                  </a:rPr>
                  <a:t>c</a:t>
                </a:r>
                <a:r>
                  <a:rPr lang="pt-PT" sz="1800" dirty="0">
                    <a:solidFill>
                      <a:srgbClr val="0070C0"/>
                    </a:solidFill>
                    <a:effectLst/>
                    <a:latin typeface="Calibri" panose="020F0502020204030204" pitchFamily="34" charset="0"/>
                    <a:ea typeface="Times New Roman" panose="02020603050405020304" pitchFamily="18" charset="0"/>
                  </a:rPr>
                  <a:t> </a:t>
                </a:r>
                <a:r>
                  <a:rPr lang="pt-PT" sz="1800" dirty="0" err="1">
                    <a:solidFill>
                      <a:srgbClr val="0070C0"/>
                    </a:solidFill>
                    <a:effectLst/>
                    <a:latin typeface="Calibri" panose="020F0502020204030204" pitchFamily="34" charset="0"/>
                    <a:ea typeface="Times New Roman" panose="02020603050405020304" pitchFamily="18" charset="0"/>
                  </a:rPr>
                  <a:t>O</a:t>
                </a:r>
                <a:r>
                  <a:rPr lang="pt-PT" sz="1800" i="1" baseline="-25000" dirty="0" err="1">
                    <a:solidFill>
                      <a:srgbClr val="0070C0"/>
                    </a:solidFill>
                    <a:effectLst/>
                    <a:latin typeface="Calibri" panose="020F0502020204030204" pitchFamily="34" charset="0"/>
                    <a:ea typeface="Times New Roman" panose="02020603050405020304" pitchFamily="18" charset="0"/>
                  </a:rPr>
                  <a:t>d</a:t>
                </a:r>
                <a:r>
                  <a:rPr lang="pt-PT" sz="1800" i="1" baseline="-25000" dirty="0">
                    <a:solidFill>
                      <a:srgbClr val="0070C0"/>
                    </a:solidFill>
                    <a:effectLst/>
                    <a:latin typeface="Calibri" panose="020F0502020204030204" pitchFamily="34" charset="0"/>
                    <a:ea typeface="Times New Roman" panose="02020603050405020304" pitchFamily="18" charset="0"/>
                  </a:rPr>
                  <a:t> </a:t>
                </a:r>
                <a:r>
                  <a:rPr lang="pt-PT" sz="1800" i="1" dirty="0">
                    <a:solidFill>
                      <a:srgbClr val="0070C0"/>
                    </a:solidFill>
                    <a:effectLst/>
                    <a:latin typeface="Calibri" panose="020F0502020204030204" pitchFamily="34" charset="0"/>
                    <a:ea typeface="Times New Roman" panose="02020603050405020304" pitchFamily="18" charset="0"/>
                  </a:rPr>
                  <a:t>  </a:t>
                </a:r>
                <a:r>
                  <a:rPr lang="en-GB" sz="1800" i="1"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sym typeface="Wingdings" panose="05000000000000000000" pitchFamily="2" charset="2"/>
                  </a:rPr>
                  <a:t></a:t>
                </a:r>
                <a:r>
                  <a:rPr lang="pt-PT" sz="1800" i="1" dirty="0">
                    <a:solidFill>
                      <a:srgbClr val="0070C0"/>
                    </a:solidFill>
                    <a:effectLst/>
                    <a:latin typeface="Calibri" panose="020F0502020204030204" pitchFamily="34" charset="0"/>
                    <a:ea typeface="Times New Roman" panose="02020603050405020304" pitchFamily="18" charset="0"/>
                  </a:rPr>
                  <a:t>  2 mol CO</a:t>
                </a:r>
                <a:r>
                  <a:rPr lang="pt-PT" sz="1800" i="1" baseline="-25000" dirty="0">
                    <a:solidFill>
                      <a:srgbClr val="0070C0"/>
                    </a:solidFill>
                    <a:effectLst/>
                    <a:latin typeface="Calibri" panose="020F0502020204030204" pitchFamily="34" charset="0"/>
                    <a:ea typeface="Times New Roman" panose="02020603050405020304" pitchFamily="18" charset="0"/>
                  </a:rPr>
                  <a:t>2</a:t>
                </a:r>
                <a:r>
                  <a:rPr lang="pt-PT" sz="1800" i="1" dirty="0">
                    <a:solidFill>
                      <a:srgbClr val="0070C0"/>
                    </a:solidFill>
                    <a:effectLst/>
                    <a:latin typeface="Calibri" panose="020F0502020204030204" pitchFamily="34" charset="0"/>
                    <a:ea typeface="Times New Roman" panose="02020603050405020304" pitchFamily="18" charset="0"/>
                  </a:rPr>
                  <a:t>  +  2 mol H</a:t>
                </a:r>
                <a:r>
                  <a:rPr lang="pt-PT" sz="1800" i="1" baseline="-25000" dirty="0">
                    <a:solidFill>
                      <a:srgbClr val="0070C0"/>
                    </a:solidFill>
                    <a:effectLst/>
                    <a:latin typeface="Calibri" panose="020F0502020204030204" pitchFamily="34" charset="0"/>
                    <a:ea typeface="Times New Roman" panose="02020603050405020304" pitchFamily="18" charset="0"/>
                  </a:rPr>
                  <a:t>2</a:t>
                </a:r>
                <a:r>
                  <a:rPr lang="pt-PT" sz="1800" i="1" dirty="0">
                    <a:solidFill>
                      <a:srgbClr val="0070C0"/>
                    </a:solidFill>
                    <a:effectLst/>
                    <a:latin typeface="Calibri" panose="020F0502020204030204" pitchFamily="34" charset="0"/>
                    <a:ea typeface="Times New Roman" panose="02020603050405020304" pitchFamily="18" charset="0"/>
                  </a:rPr>
                  <a:t>O  +  1 mol N</a:t>
                </a:r>
                <a:r>
                  <a:rPr lang="pt-PT" sz="1800" i="1" baseline="-25000" dirty="0">
                    <a:solidFill>
                      <a:srgbClr val="0070C0"/>
                    </a:solidFill>
                    <a:effectLst/>
                    <a:latin typeface="Calibri" panose="020F0502020204030204" pitchFamily="34" charset="0"/>
                    <a:ea typeface="Times New Roman" panose="02020603050405020304" pitchFamily="18" charset="0"/>
                  </a:rPr>
                  <a:t>2</a:t>
                </a:r>
                <a:endParaRPr lang="en-GB" sz="1800" dirty="0">
                  <a:effectLst/>
                  <a:latin typeface="Times New Roman" panose="02020603050405020304" pitchFamily="18" charset="0"/>
                  <a:ea typeface="Times New Roman" panose="02020603050405020304" pitchFamily="18" charset="0"/>
                </a:endParaRPr>
              </a:p>
              <a:p>
                <a:pPr marL="180340" indent="-180340"/>
                <a:r>
                  <a:rPr lang="en-GB" sz="1800" i="1" dirty="0">
                    <a:solidFill>
                      <a:srgbClr val="0070C0"/>
                    </a:solidFill>
                    <a:effectLst/>
                    <a:latin typeface="Calibri" panose="020F0502020204030204" pitchFamily="34" charset="0"/>
                    <a:ea typeface="Times New Roman" panose="02020603050405020304" pitchFamily="18" charset="0"/>
                  </a:rPr>
                  <a:t>So, a = 2, b = 4, c = 2 and d = 6. The formula of this explosive is C</a:t>
                </a:r>
                <a:r>
                  <a:rPr lang="en-GB" sz="1800" i="1" baseline="-25000" dirty="0">
                    <a:solidFill>
                      <a:srgbClr val="0070C0"/>
                    </a:solidFill>
                    <a:effectLst/>
                    <a:latin typeface="Calibri" panose="020F0502020204030204" pitchFamily="34" charset="0"/>
                    <a:ea typeface="Times New Roman" panose="02020603050405020304" pitchFamily="18" charset="0"/>
                  </a:rPr>
                  <a:t>2</a:t>
                </a:r>
                <a:r>
                  <a:rPr lang="en-GB" sz="1800" i="1" dirty="0">
                    <a:solidFill>
                      <a:srgbClr val="0070C0"/>
                    </a:solidFill>
                    <a:effectLst/>
                    <a:latin typeface="Calibri" panose="020F0502020204030204" pitchFamily="34" charset="0"/>
                    <a:ea typeface="Times New Roman" panose="02020603050405020304" pitchFamily="18" charset="0"/>
                  </a:rPr>
                  <a:t>H</a:t>
                </a:r>
                <a:r>
                  <a:rPr lang="en-GB" sz="1800" i="1" baseline="-25000" dirty="0">
                    <a:solidFill>
                      <a:srgbClr val="0070C0"/>
                    </a:solidFill>
                    <a:effectLst/>
                    <a:latin typeface="Calibri" panose="020F0502020204030204" pitchFamily="34" charset="0"/>
                    <a:ea typeface="Times New Roman" panose="02020603050405020304" pitchFamily="18" charset="0"/>
                  </a:rPr>
                  <a:t>4</a:t>
                </a:r>
                <a:r>
                  <a:rPr lang="en-GB" sz="1800" i="1" dirty="0">
                    <a:solidFill>
                      <a:srgbClr val="0070C0"/>
                    </a:solidFill>
                    <a:effectLst/>
                    <a:latin typeface="Calibri" panose="020F0502020204030204" pitchFamily="34" charset="0"/>
                    <a:ea typeface="Times New Roman" panose="02020603050405020304" pitchFamily="18" charset="0"/>
                  </a:rPr>
                  <a:t>N</a:t>
                </a:r>
                <a:r>
                  <a:rPr lang="en-GB" sz="1800" i="1" baseline="-25000" dirty="0">
                    <a:solidFill>
                      <a:srgbClr val="0070C0"/>
                    </a:solidFill>
                    <a:effectLst/>
                    <a:latin typeface="Calibri" panose="020F0502020204030204" pitchFamily="34" charset="0"/>
                    <a:ea typeface="Times New Roman" panose="02020603050405020304" pitchFamily="18" charset="0"/>
                  </a:rPr>
                  <a:t>2</a:t>
                </a:r>
                <a:r>
                  <a:rPr lang="en-GB" sz="1800" i="1" dirty="0">
                    <a:solidFill>
                      <a:srgbClr val="0070C0"/>
                    </a:solidFill>
                    <a:effectLst/>
                    <a:latin typeface="Calibri" panose="020F0502020204030204" pitchFamily="34" charset="0"/>
                    <a:ea typeface="Times New Roman" panose="02020603050405020304" pitchFamily="18" charset="0"/>
                  </a:rPr>
                  <a:t>O</a:t>
                </a:r>
                <a:r>
                  <a:rPr lang="en-GB" sz="1800" i="1" baseline="-25000" dirty="0">
                    <a:solidFill>
                      <a:srgbClr val="0070C0"/>
                    </a:solidFill>
                    <a:effectLst/>
                    <a:latin typeface="Calibri" panose="020F0502020204030204" pitchFamily="34" charset="0"/>
                    <a:ea typeface="Times New Roman" panose="02020603050405020304" pitchFamily="18" charset="0"/>
                  </a:rPr>
                  <a:t>6</a:t>
                </a:r>
                <a:endParaRPr lang="en-GB" sz="1800" dirty="0">
                  <a:effectLst/>
                  <a:latin typeface="Times New Roman" panose="02020603050405020304" pitchFamily="18" charset="0"/>
                  <a:ea typeface="Times New Roman" panose="02020603050405020304" pitchFamily="18" charset="0"/>
                </a:endParaRPr>
              </a:p>
              <a:p>
                <a:pPr marL="180340" indent="-180340"/>
                <a:r>
                  <a:rPr lang="en-GB" sz="1800" i="1" baseline="-25000" dirty="0">
                    <a:solidFill>
                      <a:srgbClr val="0070C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180340" indent="-180340"/>
                <a:r>
                  <a:rPr lang="en-GB" sz="1800" i="1" baseline="-25000" dirty="0">
                    <a:solidFill>
                      <a:srgbClr val="0070C0"/>
                    </a:solidFill>
                    <a:effectLst/>
                    <a:latin typeface="Calibri" panose="020F0502020204030204" pitchFamily="34" charset="0"/>
                    <a:ea typeface="Times New Roman" panose="02020603050405020304" pitchFamily="18" charset="0"/>
                  </a:rPr>
                  <a:t> </a:t>
                </a:r>
                <a:r>
                  <a:rPr lang="en-GB" sz="1800" i="0" dirty="0">
                    <a:solidFill>
                      <a:srgbClr val="0070C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lphaLcParenR"/>
                </a:pPr>
                <a:r>
                  <a:rPr lang="en-GB" sz="1800" i="1" dirty="0">
                    <a:solidFill>
                      <a:srgbClr val="444444"/>
                    </a:solidFill>
                    <a:effectLst/>
                    <a:latin typeface="Calibri" panose="020F0502020204030204" pitchFamily="34" charset="0"/>
                    <a:ea typeface="Times New Roman" panose="02020603050405020304" pitchFamily="18" charset="0"/>
                  </a:rPr>
                  <a:t>(2p) Which of the produced gases will move fastest and explain why?</a:t>
                </a:r>
                <a:endParaRPr lang="en-GB" sz="1800" dirty="0">
                  <a:effectLst/>
                  <a:latin typeface="Times New Roman" panose="02020603050405020304" pitchFamily="18" charset="0"/>
                  <a:ea typeface="Times New Roman" panose="02020603050405020304" pitchFamily="18" charset="0"/>
                </a:endParaRPr>
              </a:p>
              <a:p>
                <a:r>
                  <a:rPr lang="pt-PT" sz="1800" i="1" dirty="0">
                    <a:solidFill>
                      <a:srgbClr val="0070C0"/>
                    </a:solidFill>
                    <a:effectLst/>
                    <a:latin typeface="Calibri" panose="020F0502020204030204" pitchFamily="34" charset="0"/>
                    <a:ea typeface="Times New Roman" panose="02020603050405020304" pitchFamily="18" charset="0"/>
                  </a:rPr>
                  <a:t>MM CO</a:t>
                </a:r>
                <a:r>
                  <a:rPr lang="pt-PT" sz="1800" i="1" baseline="-25000" dirty="0">
                    <a:solidFill>
                      <a:srgbClr val="0070C0"/>
                    </a:solidFill>
                    <a:effectLst/>
                    <a:latin typeface="Calibri" panose="020F0502020204030204" pitchFamily="34" charset="0"/>
                    <a:ea typeface="Times New Roman" panose="02020603050405020304" pitchFamily="18" charset="0"/>
                  </a:rPr>
                  <a:t>2</a:t>
                </a:r>
                <a:r>
                  <a:rPr lang="pt-PT" sz="1800" i="1" dirty="0">
                    <a:solidFill>
                      <a:srgbClr val="0070C0"/>
                    </a:solidFill>
                    <a:effectLst/>
                    <a:latin typeface="Calibri" panose="020F0502020204030204" pitchFamily="34" charset="0"/>
                    <a:ea typeface="Times New Roman" panose="02020603050405020304" pitchFamily="18" charset="0"/>
                  </a:rPr>
                  <a:t> = 44 g/mol, MM H</a:t>
                </a:r>
                <a:r>
                  <a:rPr lang="pt-PT" sz="1800" i="1" baseline="-25000" dirty="0">
                    <a:solidFill>
                      <a:srgbClr val="0070C0"/>
                    </a:solidFill>
                    <a:effectLst/>
                    <a:latin typeface="Calibri" panose="020F0502020204030204" pitchFamily="34" charset="0"/>
                    <a:ea typeface="Times New Roman" panose="02020603050405020304" pitchFamily="18" charset="0"/>
                  </a:rPr>
                  <a:t>2</a:t>
                </a:r>
                <a:r>
                  <a:rPr lang="pt-PT" sz="1800" i="1" dirty="0">
                    <a:solidFill>
                      <a:srgbClr val="0070C0"/>
                    </a:solidFill>
                    <a:effectLst/>
                    <a:latin typeface="Calibri" panose="020F0502020204030204" pitchFamily="34" charset="0"/>
                    <a:ea typeface="Times New Roman" panose="02020603050405020304" pitchFamily="18" charset="0"/>
                  </a:rPr>
                  <a:t>O = 18 g/mol, MM N</a:t>
                </a:r>
                <a:r>
                  <a:rPr lang="pt-PT" sz="1800" i="1" baseline="-25000" dirty="0">
                    <a:solidFill>
                      <a:srgbClr val="0070C0"/>
                    </a:solidFill>
                    <a:effectLst/>
                    <a:latin typeface="Calibri" panose="020F0502020204030204" pitchFamily="34" charset="0"/>
                    <a:ea typeface="Times New Roman" panose="02020603050405020304" pitchFamily="18" charset="0"/>
                  </a:rPr>
                  <a:t>2</a:t>
                </a:r>
                <a:r>
                  <a:rPr lang="pt-PT" sz="1800" i="1" dirty="0">
                    <a:solidFill>
                      <a:srgbClr val="0070C0"/>
                    </a:solidFill>
                    <a:effectLst/>
                    <a:latin typeface="Calibri" panose="020F0502020204030204" pitchFamily="34" charset="0"/>
                    <a:ea typeface="Times New Roman" panose="02020603050405020304" pitchFamily="18" charset="0"/>
                  </a:rPr>
                  <a:t> = 28 g/mol. </a:t>
                </a:r>
                <a:r>
                  <a:rPr lang="en-GB" sz="1800" i="1" dirty="0">
                    <a:solidFill>
                      <a:srgbClr val="0070C0"/>
                    </a:solidFill>
                    <a:effectLst/>
                    <a:latin typeface="Calibri" panose="020F0502020204030204" pitchFamily="34" charset="0"/>
                    <a:ea typeface="Times New Roman" panose="02020603050405020304" pitchFamily="18" charset="0"/>
                  </a:rPr>
                  <a:t>According to Graham’s law, heavy gas molecules take longer to move because they move slower than light molecules. H</a:t>
                </a:r>
                <a:r>
                  <a:rPr lang="en-GB" sz="1800" i="1" baseline="-25000" dirty="0">
                    <a:solidFill>
                      <a:srgbClr val="0070C0"/>
                    </a:solidFill>
                    <a:effectLst/>
                    <a:latin typeface="Calibri" panose="020F0502020204030204" pitchFamily="34" charset="0"/>
                    <a:ea typeface="Times New Roman" panose="02020603050405020304" pitchFamily="18" charset="0"/>
                  </a:rPr>
                  <a:t>2</a:t>
                </a:r>
                <a:r>
                  <a:rPr lang="en-GB" sz="1800" i="1" dirty="0">
                    <a:solidFill>
                      <a:srgbClr val="0070C0"/>
                    </a:solidFill>
                    <a:effectLst/>
                    <a:latin typeface="Calibri" panose="020F0502020204030204" pitchFamily="34" charset="0"/>
                    <a:ea typeface="Times New Roman" panose="02020603050405020304" pitchFamily="18" charset="0"/>
                  </a:rPr>
                  <a:t>O will move fastest because it’s the lightest of the three gases produced. </a:t>
                </a:r>
                <a:endParaRPr lang="en-GB" sz="1800" dirty="0">
                  <a:effectLst/>
                  <a:latin typeface="Times New Roman" panose="02020603050405020304" pitchFamily="18" charset="0"/>
                  <a:ea typeface="Times New Roman" panose="02020603050405020304" pitchFamily="18" charset="0"/>
                </a:endParaRPr>
              </a:p>
              <a:p>
                <a:r>
                  <a:rPr lang="en-GB" sz="1800" b="1" i="0" dirty="0">
                    <a:solidFill>
                      <a:srgbClr val="0070C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i="0" dirty="0">
                    <a:solidFill>
                      <a:srgbClr val="0070C0"/>
                    </a:solidFill>
                    <a:effectLst/>
                    <a:latin typeface="Calibri" panose="020F0502020204030204" pitchFamily="34" charset="0"/>
                    <a:ea typeface="Times New Roman" panose="02020603050405020304" pitchFamily="18" charset="0"/>
                  </a:rPr>
                  <a:t> </a:t>
                </a:r>
                <a:r>
                  <a:rPr lang="en-GB" sz="1800" dirty="0">
                    <a:solidFill>
                      <a:srgbClr val="0070C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lphaLcParenR"/>
                </a:pPr>
                <a:r>
                  <a:rPr lang="en-GB" sz="1800" dirty="0">
                    <a:solidFill>
                      <a:srgbClr val="444444"/>
                    </a:solidFill>
                    <a:effectLst/>
                    <a:latin typeface="Calibri" panose="020F0502020204030204" pitchFamily="34" charset="0"/>
                    <a:ea typeface="Times New Roman" panose="02020603050405020304" pitchFamily="18" charset="0"/>
                  </a:rPr>
                  <a:t>(3p) The </a:t>
                </a:r>
                <a:r>
                  <a:rPr lang="en-GB" sz="1800" i="1" dirty="0">
                    <a:solidFill>
                      <a:srgbClr val="444444"/>
                    </a:solidFill>
                    <a:effectLst/>
                    <a:latin typeface="Calibri" panose="020F0502020204030204" pitchFamily="34" charset="0"/>
                    <a:ea typeface="Times New Roman" panose="02020603050405020304" pitchFamily="18" charset="0"/>
                  </a:rPr>
                  <a:t>oxygen balance</a:t>
                </a:r>
                <a:r>
                  <a:rPr lang="en-GB" sz="1800" dirty="0">
                    <a:solidFill>
                      <a:srgbClr val="444444"/>
                    </a:solidFill>
                    <a:effectLst/>
                    <a:latin typeface="Calibri" panose="020F0502020204030204" pitchFamily="34" charset="0"/>
                    <a:ea typeface="Times New Roman" panose="02020603050405020304" pitchFamily="18" charset="0"/>
                  </a:rPr>
                  <a:t> of an explosive is the mass of oxygen either in excess (the balance is positive) or in deficit (the balance is negative) of that required for complete oxidation of C and H. The </a:t>
                </a:r>
                <a:r>
                  <a:rPr lang="en-GB" sz="1800" i="1" dirty="0">
                    <a:solidFill>
                      <a:srgbClr val="444444"/>
                    </a:solidFill>
                    <a:effectLst/>
                    <a:latin typeface="Calibri" panose="020F0502020204030204" pitchFamily="34" charset="0"/>
                    <a:ea typeface="Times New Roman" panose="02020603050405020304" pitchFamily="18" charset="0"/>
                  </a:rPr>
                  <a:t>oxygen balance</a:t>
                </a:r>
                <a:r>
                  <a:rPr lang="en-GB" sz="1800" dirty="0">
                    <a:solidFill>
                      <a:srgbClr val="444444"/>
                    </a:solidFill>
                    <a:effectLst/>
                    <a:latin typeface="Calibri" panose="020F0502020204030204" pitchFamily="34" charset="0"/>
                    <a:ea typeface="Times New Roman" panose="02020603050405020304" pitchFamily="18" charset="0"/>
                  </a:rPr>
                  <a:t> is expressed as a percentage of the molar mass of the explosive. Calculate the oxygen balance for explosive with the formula determined in part a).</a:t>
                </a: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180340"/>
                <a14:m>
                  <m:oMathPara xmlns:m="http://schemas.openxmlformats.org/officeDocument/2006/math">
                    <m:oMathParaPr>
                      <m:jc m:val="centerGroup"/>
                    </m:oMathParaPr>
                    <m:oMath xmlns:m="http://schemas.openxmlformats.org/officeDocument/2006/math">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sym typeface="Symbol" panose="05050102010706020507" pitchFamily="18" charset="2"/>
                        </a:rPr>
                        <m:t></m:t>
                      </m:r>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m:t>
                      </m:r>
                      <m:d>
                        <m:dPr>
                          <m:ctrlP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ctrlPr>
                        </m:dPr>
                        <m:e>
                          <m:f>
                            <m:fPr>
                              <m:ctrlP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ctrlPr>
                            </m:fPr>
                            <m:num>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16</m:t>
                              </m:r>
                            </m:num>
                            <m:den>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𝑀𝑀</m:t>
                              </m:r>
                            </m:den>
                          </m:f>
                        </m:e>
                      </m:d>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sym typeface="Symbol" panose="05050102010706020507" pitchFamily="18" charset="2"/>
                        </a:rPr>
                        <m:t></m:t>
                      </m:r>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 </m:t>
                      </m:r>
                      <m:d>
                        <m:dPr>
                          <m:begChr m:val="["/>
                          <m:endChr m:val="]"/>
                          <m:ctrlP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ctrlPr>
                        </m:dPr>
                        <m:e>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𝑑</m:t>
                          </m:r>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m:t>
                          </m:r>
                          <m:d>
                            <m:dPr>
                              <m:ctrlP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ctrlPr>
                            </m:dPr>
                            <m:e>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2</m:t>
                              </m:r>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𝑎</m:t>
                              </m:r>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 −(</m:t>
                              </m:r>
                              <m:f>
                                <m:fPr>
                                  <m:ctrlP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ctrlPr>
                                </m:fPr>
                                <m:num>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𝑏</m:t>
                                  </m:r>
                                </m:num>
                                <m:den>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2</m:t>
                                  </m:r>
                                </m:den>
                              </m:f>
                            </m:e>
                          </m:d>
                        </m:e>
                      </m:d>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sym typeface="Symbol" panose="05050102010706020507" pitchFamily="18" charset="2"/>
                        </a:rPr>
                        <m:t></m:t>
                      </m:r>
                      <m:r>
                        <a:rPr lang="en-GB" sz="1800" i="1">
                          <a:solidFill>
                            <a:srgbClr val="0070C0"/>
                          </a:solidFill>
                          <a:effectLst/>
                          <a:latin typeface="Cambria Math" panose="02040503050406030204" pitchFamily="18" charset="0"/>
                          <a:ea typeface="Times New Roman" panose="02020603050405020304" pitchFamily="18" charset="0"/>
                          <a:cs typeface="Calibri" panose="020F0502020204030204" pitchFamily="34" charset="0"/>
                        </a:rPr>
                        <m:t> 100%=0%</m:t>
                      </m:r>
                    </m:oMath>
                  </m:oMathPara>
                </a14:m>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 </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p:sp>
            <p:nvSpPr>
              <p:cNvPr id="3" name="TextBox 2">
                <a:extLst>
                  <a:ext uri="{FF2B5EF4-FFF2-40B4-BE49-F238E27FC236}">
                    <a16:creationId xmlns:a16="http://schemas.microsoft.com/office/drawing/2014/main" id="{3B74C6FB-DF2F-40E2-A49E-D78FE828C9EE}"/>
                  </a:ext>
                </a:extLst>
              </p:cNvPr>
              <p:cNvSpPr txBox="1">
                <a:spLocks noRot="1" noChangeAspect="1" noMove="1" noResize="1" noEditPoints="1" noAdjustHandles="1" noChangeArrowheads="1" noChangeShapeType="1" noTextEdit="1"/>
              </p:cNvSpPr>
              <p:nvPr/>
            </p:nvSpPr>
            <p:spPr>
              <a:xfrm>
                <a:off x="35859" y="0"/>
                <a:ext cx="12150165" cy="7731925"/>
              </a:xfrm>
              <a:prstGeom prst="rect">
                <a:avLst/>
              </a:prstGeom>
              <a:blipFill>
                <a:blip r:embed="rId2"/>
                <a:stretch>
                  <a:fillRect l="-452" t="-315" r="-702"/>
                </a:stretch>
              </a:blipFill>
            </p:spPr>
            <p:txBody>
              <a:bodyPr/>
              <a:lstStyle/>
              <a:p>
                <a:r>
                  <a:rPr lang="en-GB">
                    <a:noFill/>
                  </a:rPr>
                  <a:t> </a:t>
                </a:r>
              </a:p>
            </p:txBody>
          </p:sp>
        </mc:Fallback>
      </mc:AlternateContent>
    </p:spTree>
    <p:extLst>
      <p:ext uri="{BB962C8B-B14F-4D97-AF65-F5344CB8AC3E}">
        <p14:creationId xmlns:p14="http://schemas.microsoft.com/office/powerpoint/2010/main" val="4075681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B5EBF03-D218-45EA-95ED-CD10B80A3664}"/>
              </a:ext>
            </a:extLst>
          </p:cNvPr>
          <p:cNvSpPr txBox="1"/>
          <p:nvPr/>
        </p:nvSpPr>
        <p:spPr>
          <a:xfrm>
            <a:off x="185270" y="284707"/>
            <a:ext cx="11468848" cy="1454629"/>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DengXian" panose="02010600030101010101" pitchFamily="2" charset="-122"/>
                <a:cs typeface="Calibri" panose="020F0502020204030204" pitchFamily="34" charset="0"/>
              </a:rPr>
              <a:t>QUESTION 9:</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a:lnSpc>
                <a:spcPct val="105000"/>
              </a:lnSpc>
              <a:spcAft>
                <a:spcPts val="800"/>
              </a:spcAft>
            </a:pPr>
            <a:r>
              <a:rPr lang="en-GB" sz="1800" dirty="0">
                <a:solidFill>
                  <a:srgbClr val="212529"/>
                </a:solidFill>
                <a:effectLst/>
                <a:latin typeface="Calibri" panose="020F0502020204030204" pitchFamily="34" charset="0"/>
                <a:ea typeface="DengXian" panose="02010600030101010101" pitchFamily="2" charset="-122"/>
                <a:cs typeface="Calibri" panose="020F0502020204030204" pitchFamily="34" charset="0"/>
              </a:rPr>
              <a:t>An explosive, RDX has an enthalpy of detonation of -1106 kJ mol</a:t>
            </a:r>
            <a:r>
              <a:rPr lang="en-GB" sz="1800" baseline="30000" dirty="0">
                <a:solidFill>
                  <a:srgbClr val="212529"/>
                </a:solidFill>
                <a:effectLst/>
                <a:latin typeface="Calibri" panose="020F0502020204030204" pitchFamily="34" charset="0"/>
                <a:ea typeface="DengXian" panose="02010600030101010101" pitchFamily="2" charset="-122"/>
                <a:cs typeface="Calibri" panose="020F0502020204030204" pitchFamily="34" charset="0"/>
              </a:rPr>
              <a:t>-1</a:t>
            </a:r>
            <a:r>
              <a:rPr lang="en-GB" sz="1800" dirty="0">
                <a:solidFill>
                  <a:srgbClr val="212529"/>
                </a:solidFill>
                <a:effectLst/>
                <a:latin typeface="Calibri" panose="020F0502020204030204" pitchFamily="34" charset="0"/>
                <a:ea typeface="DengXian" panose="02010600030101010101" pitchFamily="2" charset="-122"/>
                <a:cs typeface="Calibri" panose="020F0502020204030204" pitchFamily="34" charset="0"/>
              </a:rPr>
              <a:t>.</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5000"/>
              </a:lnSpc>
              <a:spcAft>
                <a:spcPts val="800"/>
              </a:spcAft>
              <a:buFont typeface="+mj-lt"/>
              <a:buAutoNum type="alphaLcParenR"/>
            </a:pPr>
            <a:r>
              <a:rPr lang="en-GB" sz="1800" dirty="0">
                <a:solidFill>
                  <a:srgbClr val="212529"/>
                </a:solidFill>
                <a:effectLst/>
                <a:latin typeface="Calibri" panose="020F0502020204030204" pitchFamily="34" charset="0"/>
                <a:ea typeface="DengXian" panose="02010600030101010101" pitchFamily="2" charset="-122"/>
                <a:cs typeface="Calibri" panose="020F0502020204030204" pitchFamily="34" charset="0"/>
              </a:rPr>
              <a:t>(3p) Sketch the reaction profile (“energy” vs. “progress of reaction”) showing the reactants, products, activated complex, enthalpy of detonation and the activation energy</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pic>
        <p:nvPicPr>
          <p:cNvPr id="7" name="Picture 6" descr="Diagram&#10;&#10;Description automatically generated">
            <a:extLst>
              <a:ext uri="{FF2B5EF4-FFF2-40B4-BE49-F238E27FC236}">
                <a16:creationId xmlns:a16="http://schemas.microsoft.com/office/drawing/2014/main" id="{FB42850E-1062-4B39-A1DD-D35514F72868}"/>
              </a:ext>
            </a:extLst>
          </p:cNvPr>
          <p:cNvPicPr>
            <a:picLocks noChangeAspect="1"/>
          </p:cNvPicPr>
          <p:nvPr/>
        </p:nvPicPr>
        <p:blipFill>
          <a:blip r:embed="rId2"/>
          <a:stretch>
            <a:fillRect/>
          </a:stretch>
        </p:blipFill>
        <p:spPr>
          <a:xfrm>
            <a:off x="885825" y="1739336"/>
            <a:ext cx="4289798" cy="2452717"/>
          </a:xfrm>
          <a:prstGeom prst="rect">
            <a:avLst/>
          </a:prstGeom>
        </p:spPr>
      </p:pic>
      <p:sp>
        <p:nvSpPr>
          <p:cNvPr id="9" name="TextBox 8">
            <a:extLst>
              <a:ext uri="{FF2B5EF4-FFF2-40B4-BE49-F238E27FC236}">
                <a16:creationId xmlns:a16="http://schemas.microsoft.com/office/drawing/2014/main" id="{A4CE5B21-AAC4-403E-9A9F-A79E2085F830}"/>
              </a:ext>
            </a:extLst>
          </p:cNvPr>
          <p:cNvSpPr txBox="1"/>
          <p:nvPr/>
        </p:nvSpPr>
        <p:spPr>
          <a:xfrm>
            <a:off x="71717" y="4192053"/>
            <a:ext cx="12048565" cy="2539991"/>
          </a:xfrm>
          <a:prstGeom prst="rect">
            <a:avLst/>
          </a:prstGeom>
          <a:noFill/>
        </p:spPr>
        <p:txBody>
          <a:bodyPr wrap="square">
            <a:spAutoFit/>
          </a:bodyPr>
          <a:lstStyle/>
          <a:p>
            <a:pPr marL="342900" lvl="0" indent="-342900" rtl="0">
              <a:lnSpc>
                <a:spcPct val="150000"/>
              </a:lnSpc>
              <a:spcBef>
                <a:spcPts val="600"/>
              </a:spcBef>
              <a:spcAft>
                <a:spcPts val="600"/>
              </a:spcAft>
              <a:buFont typeface="+mj-lt"/>
              <a:buAutoNum type="alphaLcParenR"/>
            </a:pPr>
            <a:r>
              <a:rPr lang="en-GB"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(3p) Using the Arrhenius equation k = A exp(-</a:t>
            </a:r>
            <a:r>
              <a:rPr lang="en-GB" dirty="0" err="1">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E</a:t>
            </a:r>
            <a:r>
              <a:rPr lang="en-GB" baseline="-25000" dirty="0" err="1">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a</a:t>
            </a:r>
            <a:r>
              <a:rPr lang="en-GB"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 / RT) to support your answer, explain the relationship between activation energy, </a:t>
            </a:r>
            <a:r>
              <a:rPr lang="en-GB" dirty="0" err="1">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E</a:t>
            </a:r>
            <a:r>
              <a:rPr lang="en-GB" baseline="-25000" dirty="0" err="1">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a</a:t>
            </a:r>
            <a:r>
              <a:rPr lang="en-GB"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 and the fraction of colliding molecules that result in a reaction.  </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a:lnSpc>
                <a:spcPct val="0"/>
              </a:lnSpc>
              <a:spcAft>
                <a:spcPts val="800"/>
              </a:spcAft>
            </a:pPr>
            <a:r>
              <a:rPr lang="en-GB" dirty="0">
                <a:solidFill>
                  <a:srgbClr val="000000"/>
                </a:solidFill>
                <a:effectLst/>
                <a:latin typeface="ff1"/>
                <a:ea typeface="Times New Roman" panose="02020603050405020304" pitchFamily="18" charset="0"/>
                <a:cs typeface="Times New Roman" panose="02020603050405020304" pitchFamily="18" charset="0"/>
              </a:rPr>
              <a:t>molecules do not react</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Bef>
                <a:spcPts val="600"/>
              </a:spcBef>
              <a:spcAft>
                <a:spcPts val="600"/>
              </a:spcAft>
            </a:pPr>
            <a:r>
              <a:rPr lang="en-GB"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exp(-</a:t>
            </a:r>
            <a:r>
              <a:rPr lang="en-GB"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E</a:t>
            </a:r>
            <a:r>
              <a:rPr lang="en-GB" baseline="-25000"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a</a:t>
            </a:r>
            <a:r>
              <a:rPr lang="en-GB"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 RT) is a measure of the fraction of colliding molecules that result in a reaction; </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Bef>
                <a:spcPts val="600"/>
              </a:spcBef>
              <a:spcAft>
                <a:spcPts val="600"/>
              </a:spcAft>
            </a:pPr>
            <a:r>
              <a:rPr lang="en-GB"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if </a:t>
            </a:r>
            <a:r>
              <a:rPr lang="en-GB"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E</a:t>
            </a:r>
            <a:r>
              <a:rPr lang="en-GB" baseline="-25000"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a</a:t>
            </a:r>
            <a:r>
              <a:rPr lang="en-GB"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 0 then exp(-</a:t>
            </a:r>
            <a:r>
              <a:rPr lang="en-GB"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E</a:t>
            </a:r>
            <a:r>
              <a:rPr lang="en-GB" baseline="-25000"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a</a:t>
            </a:r>
            <a:r>
              <a:rPr lang="en-GB"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 RT) = 1 and all molecules collide; if exp(-</a:t>
            </a:r>
            <a:r>
              <a:rPr lang="en-GB"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E</a:t>
            </a:r>
            <a:r>
              <a:rPr lang="en-GB" baseline="-25000"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a</a:t>
            </a:r>
            <a:r>
              <a:rPr lang="en-GB"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 RT) &gt;&gt; 1 then </a:t>
            </a:r>
            <a:r>
              <a:rPr lang="en-GB"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E</a:t>
            </a:r>
            <a:r>
              <a:rPr lang="en-GB" baseline="-25000"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a</a:t>
            </a:r>
            <a:r>
              <a:rPr lang="en-GB"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&gt;&gt; RT (high </a:t>
            </a:r>
            <a:r>
              <a:rPr lang="en-GB"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E</a:t>
            </a:r>
            <a:r>
              <a:rPr lang="en-GB" baseline="-25000" dirty="0" err="1">
                <a:solidFill>
                  <a:srgbClr val="0070C0"/>
                </a:solidFill>
                <a:effectLst/>
                <a:latin typeface="Calibri" panose="020F0502020204030204" pitchFamily="34" charset="0"/>
                <a:ea typeface="DengXian" panose="02010600030101010101" pitchFamily="2" charset="-122"/>
                <a:cs typeface="Calibri" panose="020F0502020204030204" pitchFamily="34" charset="0"/>
              </a:rPr>
              <a:t>a</a:t>
            </a:r>
            <a:r>
              <a:rPr lang="en-GB"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so the majority of colliding molecules do not react</a:t>
            </a:r>
            <a:endParaRPr lang="en-GB"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447031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D34812-9109-4B99-9BB7-F2752D0CFBAF}"/>
              </a:ext>
            </a:extLst>
          </p:cNvPr>
          <p:cNvSpPr txBox="1"/>
          <p:nvPr/>
        </p:nvSpPr>
        <p:spPr>
          <a:xfrm>
            <a:off x="203200" y="198935"/>
            <a:ext cx="11839388" cy="2984278"/>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DengXian" panose="02010600030101010101" pitchFamily="2" charset="-122"/>
                <a:cs typeface="Calibri" panose="020F0502020204030204" pitchFamily="34" charset="0"/>
              </a:rPr>
              <a:t>QUESTION 10:</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r>
              <a:rPr lang="en-GB" sz="1800" dirty="0">
                <a:effectLst/>
                <a:latin typeface="Calibri" panose="020F0502020204030204" pitchFamily="34" charset="0"/>
                <a:ea typeface="Times New Roman" panose="02020603050405020304" pitchFamily="18" charset="0"/>
              </a:rPr>
              <a:t>(4p) A 500 g sample of TNT (C</a:t>
            </a:r>
            <a:r>
              <a:rPr lang="en-GB" sz="1800" baseline="-25000" dirty="0">
                <a:effectLst/>
                <a:latin typeface="Calibri" panose="020F0502020204030204" pitchFamily="34" charset="0"/>
                <a:ea typeface="Times New Roman" panose="02020603050405020304" pitchFamily="18" charset="0"/>
              </a:rPr>
              <a:t>7</a:t>
            </a:r>
            <a:r>
              <a:rPr lang="en-GB" sz="1800" dirty="0">
                <a:effectLst/>
                <a:latin typeface="Calibri" panose="020F0502020204030204" pitchFamily="34" charset="0"/>
                <a:ea typeface="Times New Roman" panose="02020603050405020304" pitchFamily="18" charset="0"/>
              </a:rPr>
              <a:t>H</a:t>
            </a:r>
            <a:r>
              <a:rPr lang="en-GB" sz="1800" baseline="-25000" dirty="0">
                <a:effectLst/>
                <a:latin typeface="Calibri" panose="020F0502020204030204" pitchFamily="34" charset="0"/>
                <a:ea typeface="Times New Roman" panose="02020603050405020304" pitchFamily="18" charset="0"/>
              </a:rPr>
              <a:t>5</a:t>
            </a:r>
            <a:r>
              <a:rPr lang="en-GB" sz="1800" dirty="0">
                <a:effectLst/>
                <a:latin typeface="Calibri" panose="020F0502020204030204" pitchFamily="34" charset="0"/>
                <a:ea typeface="Times New Roman" panose="02020603050405020304" pitchFamily="18" charset="0"/>
              </a:rPr>
              <a:t>N</a:t>
            </a:r>
            <a:r>
              <a:rPr lang="en-GB" sz="1800" baseline="-25000" dirty="0">
                <a:effectLst/>
                <a:latin typeface="Calibri" panose="020F0502020204030204" pitchFamily="34" charset="0"/>
                <a:ea typeface="Times New Roman" panose="02020603050405020304" pitchFamily="18" charset="0"/>
              </a:rPr>
              <a:t>2</a:t>
            </a:r>
            <a:r>
              <a:rPr lang="en-GB" sz="1800" dirty="0">
                <a:effectLst/>
                <a:latin typeface="Calibri" panose="020F0502020204030204" pitchFamily="34" charset="0"/>
                <a:ea typeface="Times New Roman" panose="02020603050405020304" pitchFamily="18" charset="0"/>
              </a:rPr>
              <a:t>O</a:t>
            </a:r>
            <a:r>
              <a:rPr lang="en-GB" sz="1800" baseline="-25000" dirty="0">
                <a:effectLst/>
                <a:latin typeface="Calibri" panose="020F0502020204030204" pitchFamily="34" charset="0"/>
                <a:ea typeface="Times New Roman" panose="02020603050405020304" pitchFamily="18" charset="0"/>
              </a:rPr>
              <a:t>6</a:t>
            </a:r>
            <a:r>
              <a:rPr lang="en-GB" sz="1800" dirty="0">
                <a:effectLst/>
                <a:latin typeface="Calibri" panose="020F0502020204030204" pitchFamily="34" charset="0"/>
                <a:ea typeface="Times New Roman" panose="02020603050405020304" pitchFamily="18" charset="0"/>
              </a:rPr>
              <a:t>) is burned in a bomb calorimeter containing 610 g of water at an initial temperature of 20.0 </a:t>
            </a:r>
            <a:r>
              <a:rPr lang="en-GB" sz="1800" dirty="0" err="1">
                <a:effectLst/>
                <a:latin typeface="Calibri" panose="020F0502020204030204" pitchFamily="34" charset="0"/>
                <a:ea typeface="Times New Roman" panose="02020603050405020304" pitchFamily="18" charset="0"/>
              </a:rPr>
              <a:t>degC</a:t>
            </a:r>
            <a:r>
              <a:rPr lang="en-GB" sz="1800" dirty="0">
                <a:effectLst/>
                <a:latin typeface="Calibri" panose="020F0502020204030204" pitchFamily="34" charset="0"/>
                <a:ea typeface="Times New Roman" panose="02020603050405020304" pitchFamily="18" charset="0"/>
              </a:rPr>
              <a:t>. The heat capacity of the calorimeter is 420 J/</a:t>
            </a:r>
            <a:r>
              <a:rPr lang="en-GB" sz="1800" dirty="0" err="1">
                <a:effectLst/>
                <a:latin typeface="Calibri" panose="020F0502020204030204" pitchFamily="34" charset="0"/>
                <a:ea typeface="Times New Roman" panose="02020603050405020304" pitchFamily="18" charset="0"/>
              </a:rPr>
              <a:t>degC</a:t>
            </a:r>
            <a:r>
              <a:rPr lang="en-GB" sz="1800" dirty="0">
                <a:effectLst/>
                <a:latin typeface="Calibri" panose="020F0502020204030204" pitchFamily="34" charset="0"/>
                <a:ea typeface="Times New Roman" panose="02020603050405020304" pitchFamily="18" charset="0"/>
              </a:rPr>
              <a:t>. Once the reaction is completed final temperature of the water and calorimeter increased to 23.0 </a:t>
            </a:r>
            <a:r>
              <a:rPr lang="en-GB" sz="1800" dirty="0" err="1">
                <a:effectLst/>
                <a:latin typeface="Calibri" panose="020F0502020204030204" pitchFamily="34" charset="0"/>
                <a:ea typeface="Times New Roman" panose="02020603050405020304" pitchFamily="18" charset="0"/>
              </a:rPr>
              <a:t>degC</a:t>
            </a:r>
            <a:r>
              <a:rPr lang="en-GB" sz="1800" dirty="0">
                <a:effectLst/>
                <a:latin typeface="Calibri" panose="020F0502020204030204" pitchFamily="34" charset="0"/>
                <a:ea typeface="Times New Roman" panose="02020603050405020304" pitchFamily="18" charset="0"/>
              </a:rPr>
              <a:t>. Using these data, calculate the heat of combustion of TNT in kJ/mol. The specific heat of water is 4.184 J/g-</a:t>
            </a:r>
            <a:r>
              <a:rPr lang="en-GB" sz="1800" dirty="0" err="1">
                <a:effectLst/>
                <a:latin typeface="Calibri" panose="020F0502020204030204" pitchFamily="34" charset="0"/>
                <a:ea typeface="Times New Roman" panose="02020603050405020304" pitchFamily="18" charset="0"/>
              </a:rPr>
              <a:t>degC</a:t>
            </a:r>
            <a:r>
              <a:rPr lang="en-GB" sz="1800" dirty="0">
                <a:effectLst/>
                <a:latin typeface="Calibri" panose="020F050202020403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dirty="0" err="1">
                <a:solidFill>
                  <a:srgbClr val="0070C0"/>
                </a:solidFill>
                <a:effectLst/>
                <a:latin typeface="Calibri" panose="020F0502020204030204" pitchFamily="34" charset="0"/>
                <a:ea typeface="Times New Roman" panose="02020603050405020304" pitchFamily="18" charset="0"/>
              </a:rPr>
              <a:t>q</a:t>
            </a:r>
            <a:r>
              <a:rPr lang="en-GB" sz="1800" baseline="-25000" dirty="0" err="1">
                <a:solidFill>
                  <a:srgbClr val="0070C0"/>
                </a:solidFill>
                <a:effectLst/>
                <a:latin typeface="Calibri" panose="020F0502020204030204" pitchFamily="34" charset="0"/>
                <a:ea typeface="Times New Roman" panose="02020603050405020304" pitchFamily="18" charset="0"/>
              </a:rPr>
              <a:t>rxn</a:t>
            </a:r>
            <a:r>
              <a:rPr lang="en-GB" sz="1800" dirty="0">
                <a:solidFill>
                  <a:srgbClr val="0070C0"/>
                </a:solidFill>
                <a:effectLst/>
                <a:latin typeface="Calibri" panose="020F0502020204030204" pitchFamily="34" charset="0"/>
                <a:ea typeface="Times New Roman" panose="02020603050405020304" pitchFamily="18" charset="0"/>
              </a:rPr>
              <a:t> = q</a:t>
            </a:r>
            <a:r>
              <a:rPr lang="en-GB" sz="1800" baseline="-25000" dirty="0">
                <a:solidFill>
                  <a:srgbClr val="0070C0"/>
                </a:solidFill>
                <a:effectLst/>
                <a:latin typeface="Calibri" panose="020F0502020204030204" pitchFamily="34" charset="0"/>
                <a:ea typeface="Times New Roman" panose="02020603050405020304" pitchFamily="18" charset="0"/>
              </a:rPr>
              <a:t>H2O</a:t>
            </a:r>
            <a:r>
              <a:rPr lang="en-GB" sz="1800" dirty="0">
                <a:solidFill>
                  <a:srgbClr val="0070C0"/>
                </a:solidFill>
                <a:effectLst/>
                <a:latin typeface="Calibri" panose="020F0502020204030204" pitchFamily="34" charset="0"/>
                <a:ea typeface="Times New Roman" panose="02020603050405020304" pitchFamily="18" charset="0"/>
              </a:rPr>
              <a:t> + </a:t>
            </a:r>
            <a:r>
              <a:rPr lang="en-GB" sz="1800" dirty="0" err="1">
                <a:solidFill>
                  <a:srgbClr val="0070C0"/>
                </a:solidFill>
                <a:effectLst/>
                <a:latin typeface="Calibri" panose="020F0502020204030204" pitchFamily="34" charset="0"/>
                <a:ea typeface="Times New Roman" panose="02020603050405020304" pitchFamily="18" charset="0"/>
              </a:rPr>
              <a:t>q</a:t>
            </a:r>
            <a:r>
              <a:rPr lang="en-GB" sz="1800" baseline="-25000" dirty="0" err="1">
                <a:solidFill>
                  <a:srgbClr val="0070C0"/>
                </a:solidFill>
                <a:effectLst/>
                <a:latin typeface="Calibri" panose="020F0502020204030204" pitchFamily="34" charset="0"/>
                <a:ea typeface="Times New Roman" panose="02020603050405020304" pitchFamily="18" charset="0"/>
              </a:rPr>
              <a:t>calorimeter</a:t>
            </a:r>
            <a:endParaRPr lang="en-GB" sz="1800" dirty="0">
              <a:effectLst/>
              <a:latin typeface="Times New Roman" panose="02020603050405020304" pitchFamily="18" charset="0"/>
              <a:ea typeface="Times New Roman" panose="02020603050405020304" pitchFamily="18" charset="0"/>
            </a:endParaRPr>
          </a:p>
          <a:p>
            <a:r>
              <a:rPr lang="pt-PT" sz="1800" dirty="0" err="1">
                <a:solidFill>
                  <a:srgbClr val="0070C0"/>
                </a:solidFill>
                <a:effectLst/>
                <a:latin typeface="Calibri" panose="020F0502020204030204" pitchFamily="34" charset="0"/>
                <a:ea typeface="Times New Roman" panose="02020603050405020304" pitchFamily="18" charset="0"/>
              </a:rPr>
              <a:t>q</a:t>
            </a:r>
            <a:r>
              <a:rPr lang="pt-PT" sz="1800" baseline="-25000" dirty="0" err="1">
                <a:solidFill>
                  <a:srgbClr val="0070C0"/>
                </a:solidFill>
                <a:effectLst/>
                <a:latin typeface="Calibri" panose="020F0502020204030204" pitchFamily="34" charset="0"/>
                <a:ea typeface="Times New Roman" panose="02020603050405020304" pitchFamily="18" charset="0"/>
              </a:rPr>
              <a:t>rxn</a:t>
            </a:r>
            <a:r>
              <a:rPr lang="pt-PT" sz="1800" dirty="0">
                <a:solidFill>
                  <a:srgbClr val="0070C0"/>
                </a:solidFill>
                <a:effectLst/>
                <a:latin typeface="Calibri" panose="020F0502020204030204" pitchFamily="34" charset="0"/>
                <a:ea typeface="Times New Roman" panose="02020603050405020304" pitchFamily="18" charset="0"/>
              </a:rPr>
              <a:t> = (m</a:t>
            </a:r>
            <a:r>
              <a:rPr lang="pt-PT" sz="1800" baseline="-25000" dirty="0">
                <a:solidFill>
                  <a:srgbClr val="0070C0"/>
                </a:solidFill>
                <a:effectLst/>
                <a:latin typeface="Calibri" panose="020F0502020204030204" pitchFamily="34" charset="0"/>
                <a:ea typeface="Times New Roman" panose="02020603050405020304" pitchFamily="18" charset="0"/>
              </a:rPr>
              <a:t>H2O</a:t>
            </a:r>
            <a:r>
              <a:rPr lang="pt-PT" sz="1800" dirty="0">
                <a:solidFill>
                  <a:srgbClr val="0070C0"/>
                </a:solidFill>
                <a:effectLst/>
                <a:latin typeface="Calibri" panose="020F0502020204030204" pitchFamily="34" charset="0"/>
                <a:ea typeface="Times New Roman" panose="02020603050405020304" pitchFamily="18" charset="0"/>
              </a:rPr>
              <a:t> x </a:t>
            </a:r>
            <a:r>
              <a:rPr lang="pt-PT" sz="1800" dirty="0" err="1">
                <a:solidFill>
                  <a:srgbClr val="0070C0"/>
                </a:solidFill>
                <a:effectLst/>
                <a:latin typeface="Calibri" panose="020F0502020204030204" pitchFamily="34" charset="0"/>
                <a:ea typeface="Times New Roman" panose="02020603050405020304" pitchFamily="18" charset="0"/>
              </a:rPr>
              <a:t>c</a:t>
            </a:r>
            <a:r>
              <a:rPr lang="pt-PT" sz="1800" baseline="-25000" dirty="0" err="1">
                <a:solidFill>
                  <a:srgbClr val="0070C0"/>
                </a:solidFill>
                <a:effectLst/>
                <a:latin typeface="Calibri" panose="020F0502020204030204" pitchFamily="34" charset="0"/>
                <a:ea typeface="Times New Roman" panose="02020603050405020304" pitchFamily="18" charset="0"/>
              </a:rPr>
              <a:t>p</a:t>
            </a:r>
            <a:r>
              <a:rPr lang="pt-PT" sz="1800" dirty="0">
                <a:solidFill>
                  <a:srgbClr val="0070C0"/>
                </a:solidFill>
                <a:effectLst/>
                <a:latin typeface="Calibri" panose="020F0502020204030204" pitchFamily="34" charset="0"/>
                <a:ea typeface="Times New Roman" panose="02020603050405020304" pitchFamily="18" charset="0"/>
              </a:rPr>
              <a:t> </a:t>
            </a:r>
            <a:r>
              <a:rPr lang="pt-PT" sz="1800" baseline="-25000" dirty="0">
                <a:solidFill>
                  <a:srgbClr val="0070C0"/>
                </a:solidFill>
                <a:effectLst/>
                <a:latin typeface="Calibri" panose="020F0502020204030204" pitchFamily="34" charset="0"/>
                <a:ea typeface="Times New Roman" panose="02020603050405020304" pitchFamily="18" charset="0"/>
              </a:rPr>
              <a:t>H2O</a:t>
            </a:r>
            <a:r>
              <a:rPr lang="pt-PT" sz="1800" dirty="0">
                <a:solidFill>
                  <a:srgbClr val="0070C0"/>
                </a:solidFill>
                <a:effectLst/>
                <a:latin typeface="Calibri" panose="020F0502020204030204" pitchFamily="34" charset="0"/>
                <a:ea typeface="Times New Roman" panose="02020603050405020304" pitchFamily="18" charset="0"/>
              </a:rPr>
              <a:t> x delta T) + HC </a:t>
            </a:r>
            <a:r>
              <a:rPr lang="pt-PT" sz="1800" baseline="-25000" dirty="0" err="1">
                <a:solidFill>
                  <a:srgbClr val="0070C0"/>
                </a:solidFill>
                <a:effectLst/>
                <a:latin typeface="Calibri" panose="020F0502020204030204" pitchFamily="34" charset="0"/>
                <a:ea typeface="Times New Roman" panose="02020603050405020304" pitchFamily="18" charset="0"/>
              </a:rPr>
              <a:t>calorimeter</a:t>
            </a:r>
            <a:r>
              <a:rPr lang="pt-PT" sz="1800" dirty="0">
                <a:solidFill>
                  <a:srgbClr val="0070C0"/>
                </a:solidFill>
                <a:effectLst/>
                <a:latin typeface="Calibri" panose="020F0502020204030204" pitchFamily="34" charset="0"/>
                <a:ea typeface="Times New Roman" panose="02020603050405020304" pitchFamily="18" charset="0"/>
              </a:rPr>
              <a:t> x delta T</a:t>
            </a:r>
            <a:endParaRPr lang="en-GB" sz="1800" dirty="0">
              <a:effectLst/>
              <a:latin typeface="Times New Roman" panose="02020603050405020304" pitchFamily="18" charset="0"/>
              <a:ea typeface="Times New Roman" panose="02020603050405020304" pitchFamily="18" charset="0"/>
            </a:endParaRPr>
          </a:p>
          <a:p>
            <a:r>
              <a:rPr lang="pt-PT" sz="1800" dirty="0" err="1">
                <a:solidFill>
                  <a:srgbClr val="0070C0"/>
                </a:solidFill>
                <a:effectLst/>
                <a:latin typeface="Calibri" panose="020F0502020204030204" pitchFamily="34" charset="0"/>
                <a:ea typeface="Times New Roman" panose="02020603050405020304" pitchFamily="18" charset="0"/>
              </a:rPr>
              <a:t>q</a:t>
            </a:r>
            <a:r>
              <a:rPr lang="pt-PT" sz="1800" baseline="-25000" dirty="0" err="1">
                <a:solidFill>
                  <a:srgbClr val="0070C0"/>
                </a:solidFill>
                <a:effectLst/>
                <a:latin typeface="Calibri" panose="020F0502020204030204" pitchFamily="34" charset="0"/>
                <a:ea typeface="Times New Roman" panose="02020603050405020304" pitchFamily="18" charset="0"/>
              </a:rPr>
              <a:t>rxn</a:t>
            </a:r>
            <a:r>
              <a:rPr lang="pt-PT" sz="1800" dirty="0">
                <a:solidFill>
                  <a:srgbClr val="0070C0"/>
                </a:solidFill>
                <a:effectLst/>
                <a:latin typeface="Calibri" panose="020F0502020204030204" pitchFamily="34" charset="0"/>
                <a:ea typeface="Times New Roman" panose="02020603050405020304" pitchFamily="18" charset="0"/>
              </a:rPr>
              <a:t> = (610 g x 4.184 J/g-</a:t>
            </a:r>
            <a:r>
              <a:rPr lang="pt-PT" sz="1800" dirty="0" err="1">
                <a:solidFill>
                  <a:srgbClr val="0070C0"/>
                </a:solidFill>
                <a:effectLst/>
                <a:latin typeface="Calibri" panose="020F0502020204030204" pitchFamily="34" charset="0"/>
                <a:ea typeface="Times New Roman" panose="02020603050405020304" pitchFamily="18" charset="0"/>
              </a:rPr>
              <a:t>degC</a:t>
            </a:r>
            <a:r>
              <a:rPr lang="pt-PT" sz="1800" dirty="0">
                <a:solidFill>
                  <a:srgbClr val="0070C0"/>
                </a:solidFill>
                <a:effectLst/>
                <a:latin typeface="Calibri" panose="020F0502020204030204" pitchFamily="34" charset="0"/>
                <a:ea typeface="Times New Roman" panose="02020603050405020304" pitchFamily="18" charset="0"/>
              </a:rPr>
              <a:t> x 3 </a:t>
            </a:r>
            <a:r>
              <a:rPr lang="pt-PT" sz="1800" dirty="0" err="1">
                <a:solidFill>
                  <a:srgbClr val="0070C0"/>
                </a:solidFill>
                <a:effectLst/>
                <a:latin typeface="Calibri" panose="020F0502020204030204" pitchFamily="34" charset="0"/>
                <a:ea typeface="Times New Roman" panose="02020603050405020304" pitchFamily="18" charset="0"/>
              </a:rPr>
              <a:t>degC</a:t>
            </a:r>
            <a:r>
              <a:rPr lang="pt-PT" sz="1800" dirty="0">
                <a:solidFill>
                  <a:srgbClr val="0070C0"/>
                </a:solidFill>
                <a:effectLst/>
                <a:latin typeface="Calibri" panose="020F0502020204030204" pitchFamily="34" charset="0"/>
                <a:ea typeface="Times New Roman" panose="02020603050405020304" pitchFamily="18" charset="0"/>
              </a:rPr>
              <a:t>) + 420 J/</a:t>
            </a:r>
            <a:r>
              <a:rPr lang="pt-PT" sz="1800" dirty="0" err="1">
                <a:solidFill>
                  <a:srgbClr val="0070C0"/>
                </a:solidFill>
                <a:effectLst/>
                <a:latin typeface="Calibri" panose="020F0502020204030204" pitchFamily="34" charset="0"/>
                <a:ea typeface="Times New Roman" panose="02020603050405020304" pitchFamily="18" charset="0"/>
              </a:rPr>
              <a:t>degC</a:t>
            </a:r>
            <a:r>
              <a:rPr lang="pt-PT" sz="1800" dirty="0">
                <a:solidFill>
                  <a:srgbClr val="0070C0"/>
                </a:solidFill>
                <a:effectLst/>
                <a:latin typeface="Calibri" panose="020F0502020204030204" pitchFamily="34" charset="0"/>
                <a:ea typeface="Times New Roman" panose="02020603050405020304" pitchFamily="18" charset="0"/>
              </a:rPr>
              <a:t> x 3 </a:t>
            </a:r>
            <a:r>
              <a:rPr lang="pt-PT" sz="1800" dirty="0" err="1">
                <a:solidFill>
                  <a:srgbClr val="0070C0"/>
                </a:solidFill>
                <a:effectLst/>
                <a:latin typeface="Calibri" panose="020F0502020204030204" pitchFamily="34" charset="0"/>
                <a:ea typeface="Times New Roman" panose="02020603050405020304" pitchFamily="18" charset="0"/>
              </a:rPr>
              <a:t>degC</a:t>
            </a:r>
            <a:r>
              <a:rPr lang="pt-PT" sz="1800" dirty="0">
                <a:solidFill>
                  <a:srgbClr val="0070C0"/>
                </a:solidFill>
                <a:effectLst/>
                <a:latin typeface="Calibri" panose="020F0502020204030204" pitchFamily="34" charset="0"/>
                <a:ea typeface="Times New Roman" panose="02020603050405020304" pitchFamily="18" charset="0"/>
              </a:rPr>
              <a:t> = 8917 J</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Calibri" panose="020F0502020204030204" pitchFamily="34" charset="0"/>
                <a:ea typeface="Times New Roman" panose="02020603050405020304" pitchFamily="18" charset="0"/>
              </a:rPr>
              <a:t>Molar mass of TNT is 213 g so 500g of TNT is (500 g/213g/mol) 2.35 mol of TNT.</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Calibri" panose="020F0502020204030204" pitchFamily="34" charset="0"/>
                <a:ea typeface="Times New Roman" panose="02020603050405020304" pitchFamily="18" charset="0"/>
              </a:rPr>
              <a:t>Heat of combustion per mol of TNT is (8917 J/2.35 mol) 3.79 kJ/mol.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37420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29643C-620D-4E84-99E0-2676A03A06FB}"/>
              </a:ext>
            </a:extLst>
          </p:cNvPr>
          <p:cNvPicPr>
            <a:picLocks noChangeAspect="1"/>
          </p:cNvPicPr>
          <p:nvPr/>
        </p:nvPicPr>
        <p:blipFill rotWithShape="1">
          <a:blip r:embed="rId2"/>
          <a:srcRect l="65546" t="18232" r="7306" b="27457"/>
          <a:stretch/>
        </p:blipFill>
        <p:spPr>
          <a:xfrm>
            <a:off x="1126579" y="-82073"/>
            <a:ext cx="8429222" cy="6854895"/>
          </a:xfrm>
          <a:prstGeom prst="rect">
            <a:avLst/>
          </a:prstGeom>
        </p:spPr>
      </p:pic>
    </p:spTree>
    <p:extLst>
      <p:ext uri="{BB962C8B-B14F-4D97-AF65-F5344CB8AC3E}">
        <p14:creationId xmlns:p14="http://schemas.microsoft.com/office/powerpoint/2010/main" val="11720360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3030</Words>
  <Application>Microsoft Office PowerPoint</Application>
  <PresentationFormat>Widescreen</PresentationFormat>
  <Paragraphs>170</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ff1</vt:lpstr>
      <vt:lpstr>Arial</vt:lpstr>
      <vt:lpstr>Calibri</vt:lpstr>
      <vt:lpstr>Calibri Light</vt:lpstr>
      <vt:lpstr>Cambria Math</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Ewa Kazimierska</dc:creator>
  <cp:lastModifiedBy>Ewa Kazimierska</cp:lastModifiedBy>
  <cp:revision>1</cp:revision>
  <dcterms:created xsi:type="dcterms:W3CDTF">2025-07-18T08:14:05Z</dcterms:created>
  <dcterms:modified xsi:type="dcterms:W3CDTF">2025-07-21T10:51:38Z</dcterms:modified>
</cp:coreProperties>
</file>