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4"/>
  </p:notesMasterIdLst>
  <p:sldIdLst>
    <p:sldId id="256" r:id="rId2"/>
    <p:sldId id="267" r:id="rId3"/>
    <p:sldId id="257" r:id="rId4"/>
    <p:sldId id="258" r:id="rId5"/>
    <p:sldId id="259" r:id="rId6"/>
    <p:sldId id="260" r:id="rId7"/>
    <p:sldId id="261" r:id="rId8"/>
    <p:sldId id="262" r:id="rId9"/>
    <p:sldId id="263" r:id="rId10"/>
    <p:sldId id="264" r:id="rId11"/>
    <p:sldId id="265" r:id="rId12"/>
    <p:sldId id="266" r:id="rId13"/>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89804" autoAdjust="0"/>
  </p:normalViewPr>
  <p:slideViewPr>
    <p:cSldViewPr snapToGrid="0" snapToObjects="1">
      <p:cViewPr varScale="1">
        <p:scale>
          <a:sx n="74" d="100"/>
          <a:sy n="74" d="100"/>
        </p:scale>
        <p:origin x="1013"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tableStyles" Target="tableStyle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theme" Target="theme/theme1.xml" /><Relationship Id="rId2" Type="http://schemas.openxmlformats.org/officeDocument/2006/relationships/slide" Target="slides/slide1.xml" /><Relationship Id="rId16" Type="http://schemas.openxmlformats.org/officeDocument/2006/relationships/viewProps" Target="view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presProps" Target="presProps.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notesMaster" Target="notesMasters/notesMaster1.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648619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 y="1524000"/>
            <a:ext cx="7315200" cy="4114800"/>
          </a:xfrm>
          <a:prstGeom prst="rect">
            <a:avLst/>
          </a:prstGeom>
          <a:noFill/>
          <a:ln w="12700">
            <a:solidFill>
              <a:prstClr val="black"/>
            </a:solidFill>
          </a:ln>
        </p:spPr>
      </p:sp>
      <p:sp>
        <p:nvSpPr>
          <p:cNvPr id="3" name="Notes Placeholder 2"/>
          <p:cNvSpPr>
            <a:spLocks noGrp="1"/>
          </p:cNvSpPr>
          <p:nvPr>
            <p:ph type="body" idx="1"/>
          </p:nvPr>
        </p:nvSpPr>
        <p:spPr>
          <a:xfrm>
            <a:off x="685800" y="5867400"/>
            <a:ext cx="5486400" cy="480060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Good morning everyone. </a:t>
            </a:r>
            <a:r>
              <a:rPr lang="en-US" dirty="0" err="1"/>
              <a:t>RefillHub</a:t>
            </a:r>
            <a:r>
              <a:rPr lang="en-US" dirty="0"/>
              <a:t> is a sustainable business that is going to be presented to you today, the refillable household cleaning products with redesigned reusable containers. </a:t>
            </a:r>
            <a:r>
              <a:rPr lang="en-US" dirty="0" err="1"/>
              <a:t>RefillHub</a:t>
            </a:r>
            <a:r>
              <a:rPr lang="en-US" dirty="0"/>
              <a:t> is a solution to globalized plastic waste of over 400 million </a:t>
            </a:r>
            <a:r>
              <a:rPr lang="en-US" dirty="0" err="1"/>
              <a:t>tonnes</a:t>
            </a:r>
            <a:r>
              <a:rPr lang="en-US" dirty="0"/>
              <a:t>, each year. In this presentation, our business idea is described, as well as the market opportunity, marketing plan, and capital needs, and the prospect of investment.</a:t>
            </a:r>
          </a:p>
          <a:p>
            <a:endParaRPr lang="en-IN" dirty="0"/>
          </a:p>
        </p:txBody>
      </p:sp>
    </p:spTree>
    <p:extLst>
      <p:ext uri="{BB962C8B-B14F-4D97-AF65-F5344CB8AC3E}">
        <p14:creationId xmlns:p14="http://schemas.microsoft.com/office/powerpoint/2010/main" val="16273299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IN" sz="1200" b="0" i="0" u="none" strike="noStrike" kern="1200" dirty="0" err="1">
                <a:solidFill>
                  <a:schemeClr val="tx1"/>
                </a:solidFill>
                <a:effectLst/>
                <a:latin typeface="+mn-lt"/>
                <a:ea typeface="+mn-ea"/>
                <a:cs typeface="+mn-cs"/>
              </a:rPr>
              <a:t>RefillHub</a:t>
            </a:r>
            <a:r>
              <a:rPr lang="en-IN" sz="1200" b="0" i="0" u="none" strike="noStrike" kern="1200" dirty="0">
                <a:solidFill>
                  <a:schemeClr val="tx1"/>
                </a:solidFill>
                <a:effectLst/>
                <a:latin typeface="+mn-lt"/>
                <a:ea typeface="+mn-ea"/>
                <a:cs typeface="+mn-cs"/>
              </a:rPr>
              <a:t> is a British company that distributes home cleaning products that are biodegradable in refill stations and home delivery. With reusable containers, customers buy containers once and reuse them time and again. As a Private Limited Company, the business will be affordable, convenient and sustainable at the same time limiting the amount of plastic waste disposal into the environment and establishing the need to buy products in an environmentally responsible manner among the consumers.</a:t>
            </a:r>
            <a:endParaRPr lang="en-IN" b="0" dirty="0">
              <a:effectLst/>
            </a:endParaRPr>
          </a:p>
          <a:p>
            <a:br>
              <a:rPr lang="en-IN" dirty="0"/>
            </a:b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RefillHub has a range of biodegradable cleaning products such as laundry detergent, washing-up liquid, bathroom cleaner and multi-purpose cleaner. Reusable aluminium packaging is used to provide the goods minimising the packaging waste. Recycling of plastic waste is a journey that has not been successful as it has only amounted to 9% of the entire world's plastic waste meaning that our model of refill promotes a circular economy and an environment by households, limiting pollution and carbon emission.</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three external influences which favour the growth of RefillHub. Primarily, UK Plastic Packaging Tax promotes environmentally friendly packaging. Second, raising environmental awareness generates greater demand for environmentally-friendly products. Lastly, online ordering, safe payments and convenient refill programs can be achieved using digital technologies, enhancing business operations and efficiency, as well as improving customer experience.</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RefillHub will have environmentally aware customers between 25 and 45 years old of family/young professionals. First operations will be in London, Birmingham, Manchester as well as Bristol. In comparison to competitors, RefillHub has lower refill prices, reusable packaging, home delivery and loyalty programs, providing a solid competitive advantage to the emerging sustainable cleaning industry.</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use of digital marketing will significantly contribute toward customer attraction. Instagram, Facebook, Tik Tok, SEO and email marketing will be used as methods to market sustainable products through RefillHub. As more than 80% of adults in the UK utilize social media, they offer an inexpensive opportunity to gain brand recognition, customer involvement, Web traffic, and product sales.</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be successful over time, customer retention is mandatory. RefillHub will also provide the customer with loyalty programs, refill discounts and referrals in order to maintain a purchase repeat. The engagement of community and strengthening of customer relationship, enhancement of brand reputation, raising awareness towards reduction of plastic, and responsible consumption among local communities through community sustainability events and collaborations with environmental organisations would help.</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RefillHub would need an overall of £50,000 to start functioning. Investments will be entirely funded by founder savings of £20,000 and a bank loan of 20,000 and a sustainability grant of 10,000 provided by the government. The investment will cover equipment to be used in refill equipment, inventory, web development, marketing, the business premises, licences and working capital to be used in our day to day running.</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RefillHub presents a promising investment task since there is continued growing demand for environmentally-friendly household products. First-year sales will be targeted to be £100,000 with competitive pricing, convenient refill options, and customer reward schemes. With a focus on business sustainability, environmental responsibility, and profitability, RefillHub stands in a good position to grow and expand its business in the long term and expand its operations into the market.</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sum up, RefillHub offers a novel and sustainable technology of lessening plastic wastes with the help of refillable cleaning elements of the home. Good demand in the market, proper marketing and sound financial planning spell growth in the future.</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 /><Relationship Id="rId1" Type="http://schemas.openxmlformats.org/officeDocument/2006/relationships/slideLayout" Target="../slideLayouts/slideLayout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notesSlide" Target="../notesSlides/notesSlide1.xml"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image" Target="../media/image2.jpeg" /><Relationship Id="rId2" Type="http://schemas.openxmlformats.org/officeDocument/2006/relationships/notesSlide" Target="../notesSlides/notesSlide2.xml"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notesSlide" Target="../notesSlides/notesSlide3.xml" /><Relationship Id="rId1" Type="http://schemas.openxmlformats.org/officeDocument/2006/relationships/slideLayout" Target="../slideLayouts/slideLayout1.xml" /><Relationship Id="rId4" Type="http://schemas.openxmlformats.org/officeDocument/2006/relationships/image" Target="../media/image4.png" /></Relationships>
</file>

<file path=ppt/slides/_rels/slide4.xml.rels><?xml version="1.0" encoding="UTF-8" standalone="yes"?>
<Relationships xmlns="http://schemas.openxmlformats.org/package/2006/relationships"><Relationship Id="rId3" Type="http://schemas.openxmlformats.org/officeDocument/2006/relationships/image" Target="../media/image5.png" /><Relationship Id="rId2" Type="http://schemas.openxmlformats.org/officeDocument/2006/relationships/notesSlide" Target="../notesSlides/notesSlide4.xml" /><Relationship Id="rId1" Type="http://schemas.openxmlformats.org/officeDocument/2006/relationships/slideLayout" Target="../slideLayouts/slideLayout1.xml" /><Relationship Id="rId5" Type="http://schemas.openxmlformats.org/officeDocument/2006/relationships/image" Target="../media/image6.png" /><Relationship Id="rId4" Type="http://schemas.openxmlformats.org/officeDocument/2006/relationships/image" Target="../media/image4.png" /></Relationships>
</file>

<file path=ppt/slides/_rels/slide5.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notesSlide" Target="../notesSlides/notesSlide5.xml" /><Relationship Id="rId1" Type="http://schemas.openxmlformats.org/officeDocument/2006/relationships/slideLayout" Target="../slideLayouts/slideLayout1.xml" /><Relationship Id="rId5" Type="http://schemas.openxmlformats.org/officeDocument/2006/relationships/image" Target="../media/image9.png" /><Relationship Id="rId4" Type="http://schemas.openxmlformats.org/officeDocument/2006/relationships/image" Target="../media/image8.png" /></Relationships>
</file>

<file path=ppt/slides/_rels/slide6.xml.rels><?xml version="1.0" encoding="UTF-8" standalone="yes"?>
<Relationships xmlns="http://schemas.openxmlformats.org/package/2006/relationships"><Relationship Id="rId3" Type="http://schemas.openxmlformats.org/officeDocument/2006/relationships/image" Target="../media/image10.png" /><Relationship Id="rId2" Type="http://schemas.openxmlformats.org/officeDocument/2006/relationships/notesSlide" Target="../notesSlides/notesSlide6.xml" /><Relationship Id="rId1" Type="http://schemas.openxmlformats.org/officeDocument/2006/relationships/slideLayout" Target="../slideLayouts/slideLayout1.xml" /><Relationship Id="rId6" Type="http://schemas.openxmlformats.org/officeDocument/2006/relationships/image" Target="../media/image13.png" /><Relationship Id="rId5" Type="http://schemas.openxmlformats.org/officeDocument/2006/relationships/image" Target="../media/image12.png" /><Relationship Id="rId4" Type="http://schemas.openxmlformats.org/officeDocument/2006/relationships/image" Target="../media/image11.png" /></Relationships>
</file>

<file path=ppt/slides/_rels/slide7.xml.rels><?xml version="1.0" encoding="UTF-8" standalone="yes"?>
<Relationships xmlns="http://schemas.openxmlformats.org/package/2006/relationships"><Relationship Id="rId3" Type="http://schemas.openxmlformats.org/officeDocument/2006/relationships/image" Target="../media/image9.png" /><Relationship Id="rId7" Type="http://schemas.openxmlformats.org/officeDocument/2006/relationships/image" Target="../media/image17.png" /><Relationship Id="rId2" Type="http://schemas.openxmlformats.org/officeDocument/2006/relationships/notesSlide" Target="../notesSlides/notesSlide7.xml" /><Relationship Id="rId1" Type="http://schemas.openxmlformats.org/officeDocument/2006/relationships/slideLayout" Target="../slideLayouts/slideLayout1.xml" /><Relationship Id="rId6" Type="http://schemas.openxmlformats.org/officeDocument/2006/relationships/image" Target="../media/image16.png" /><Relationship Id="rId5" Type="http://schemas.openxmlformats.org/officeDocument/2006/relationships/image" Target="../media/image15.png" /><Relationship Id="rId4" Type="http://schemas.openxmlformats.org/officeDocument/2006/relationships/image" Target="../media/image14.png" /></Relationships>
</file>

<file path=ppt/slides/_rels/slide8.xml.rels><?xml version="1.0" encoding="UTF-8" standalone="yes"?>
<Relationships xmlns="http://schemas.openxmlformats.org/package/2006/relationships"><Relationship Id="rId3" Type="http://schemas.openxmlformats.org/officeDocument/2006/relationships/image" Target="../media/image18.png" /><Relationship Id="rId2" Type="http://schemas.openxmlformats.org/officeDocument/2006/relationships/notesSlide" Target="../notesSlides/notesSlide8.xml" /><Relationship Id="rId1" Type="http://schemas.openxmlformats.org/officeDocument/2006/relationships/slideLayout" Target="../slideLayouts/slideLayout1.xml" /><Relationship Id="rId6" Type="http://schemas.openxmlformats.org/officeDocument/2006/relationships/image" Target="../media/image20.png" /><Relationship Id="rId5" Type="http://schemas.openxmlformats.org/officeDocument/2006/relationships/image" Target="../media/image11.png" /><Relationship Id="rId4" Type="http://schemas.openxmlformats.org/officeDocument/2006/relationships/image" Target="../media/image19.png" /></Relationships>
</file>

<file path=ppt/slides/_rels/slide9.xml.rels><?xml version="1.0" encoding="UTF-8" standalone="yes"?>
<Relationships xmlns="http://schemas.openxmlformats.org/package/2006/relationships"><Relationship Id="rId3" Type="http://schemas.openxmlformats.org/officeDocument/2006/relationships/image" Target="../media/image21.png" /><Relationship Id="rId2" Type="http://schemas.openxmlformats.org/officeDocument/2006/relationships/notesSlide" Target="../notesSlides/notesSlide9.xml" /><Relationship Id="rId1" Type="http://schemas.openxmlformats.org/officeDocument/2006/relationships/slideLayout" Target="../slideLayouts/slideLayout1.xml" /><Relationship Id="rId6" Type="http://schemas.openxmlformats.org/officeDocument/2006/relationships/image" Target="../media/image24.png" /><Relationship Id="rId5" Type="http://schemas.openxmlformats.org/officeDocument/2006/relationships/image" Target="../media/image23.png" /><Relationship Id="rId4" Type="http://schemas.openxmlformats.org/officeDocument/2006/relationships/image" Target="../media/image22.png" /></Relationships>
</file>

<file path=ppt/slides/_rels/slide10.xml.rels><?xml version="1.0" encoding="UTF-8" standalone="yes"?>
<Relationships xmlns="http://schemas.openxmlformats.org/package/2006/relationships"><Relationship Id="rId3" Type="http://schemas.openxmlformats.org/officeDocument/2006/relationships/image" Target="../media/image25.png" /><Relationship Id="rId2" Type="http://schemas.openxmlformats.org/officeDocument/2006/relationships/notesSlide" Target="../notesSlides/notesSlide10.xml"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Relationship Id="rId3" Type="http://schemas.openxmlformats.org/officeDocument/2006/relationships/image" Target="../media/image26.png" /><Relationship Id="rId2" Type="http://schemas.openxmlformats.org/officeDocument/2006/relationships/notesSlide" Target="../notesSlides/notesSlide11.xml"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Relationship Id="rId3" Type="http://schemas.openxmlformats.org/officeDocument/2006/relationships/image" Target="../media/image27.png" /><Relationship Id="rId2" Type="http://schemas.openxmlformats.org/officeDocument/2006/relationships/notesSlide" Target="../notesSlides/notesSlide12.xml" /><Relationship Id="rId1" Type="http://schemas.openxmlformats.org/officeDocument/2006/relationships/slideLayout" Target="../slideLayouts/slideLayout1.xml" /></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013A40"/>
        </a:solidFill>
        <a:effectLst/>
      </p:bgPr>
    </p:bg>
    <p:spTree>
      <p:nvGrpSpPr>
        <p:cNvPr id="1" name=""/>
        <p:cNvGrpSpPr/>
        <p:nvPr/>
      </p:nvGrpSpPr>
      <p:grpSpPr>
        <a:xfrm>
          <a:off x="0" y="0"/>
          <a:ext cx="0" cy="0"/>
          <a:chOff x="0" y="0"/>
          <a:chExt cx="0" cy="0"/>
        </a:xfrm>
      </p:grpSpPr>
      <p:sp>
        <p:nvSpPr>
          <p:cNvPr id="2" name="Shape 0"/>
          <p:cNvSpPr/>
          <p:nvPr/>
        </p:nvSpPr>
        <p:spPr>
          <a:xfrm>
            <a:off x="8961120" y="-1463040"/>
            <a:ext cx="4754880" cy="4754880"/>
          </a:xfrm>
          <a:prstGeom prst="ellipse">
            <a:avLst/>
          </a:prstGeom>
          <a:solidFill>
            <a:srgbClr val="028090">
              <a:alpha val="60000"/>
            </a:srgbClr>
          </a:solidFill>
          <a:ln/>
        </p:spPr>
      </p:sp>
      <p:sp>
        <p:nvSpPr>
          <p:cNvPr id="3" name="Shape 1"/>
          <p:cNvSpPr/>
          <p:nvPr/>
        </p:nvSpPr>
        <p:spPr>
          <a:xfrm>
            <a:off x="10607040" y="4206240"/>
            <a:ext cx="3108960" cy="3108960"/>
          </a:xfrm>
          <a:prstGeom prst="ellipse">
            <a:avLst/>
          </a:prstGeom>
          <a:solidFill>
            <a:srgbClr val="02C39A">
              <a:alpha val="45000"/>
            </a:srgbClr>
          </a:solidFill>
          <a:ln/>
        </p:spPr>
      </p:sp>
      <p:sp>
        <p:nvSpPr>
          <p:cNvPr id="4" name="Shape 2"/>
          <p:cNvSpPr/>
          <p:nvPr/>
        </p:nvSpPr>
        <p:spPr>
          <a:xfrm>
            <a:off x="731520" y="685800"/>
            <a:ext cx="960120" cy="960120"/>
          </a:xfrm>
          <a:prstGeom prst="ellipse">
            <a:avLst/>
          </a:prstGeom>
          <a:solidFill>
            <a:srgbClr val="02C39A"/>
          </a:solidFill>
          <a:ln/>
          <a:effectLst>
            <a:outerShdw blurRad="76200" dist="38100" dir="5400000" algn="bl" rotWithShape="0">
              <a:srgbClr val="000000">
                <a:alpha val="18000"/>
              </a:srgbClr>
            </a:outerShdw>
          </a:effectLst>
        </p:spPr>
      </p:sp>
      <p:pic>
        <p:nvPicPr>
          <p:cNvPr id="5" name="Image 0" descr="/home/claude/refillhub/icons/droplet.png"/>
          <p:cNvPicPr>
            <a:picLocks noChangeAspect="1"/>
          </p:cNvPicPr>
          <p:nvPr/>
        </p:nvPicPr>
        <p:blipFill>
          <a:blip r:embed="rId3"/>
          <a:stretch>
            <a:fillRect/>
          </a:stretch>
        </p:blipFill>
        <p:spPr>
          <a:xfrm>
            <a:off x="961949" y="916229"/>
            <a:ext cx="499262" cy="499262"/>
          </a:xfrm>
          <a:prstGeom prst="rect">
            <a:avLst/>
          </a:prstGeom>
        </p:spPr>
      </p:pic>
      <p:sp>
        <p:nvSpPr>
          <p:cNvPr id="6" name="Text 3"/>
          <p:cNvSpPr/>
          <p:nvPr/>
        </p:nvSpPr>
        <p:spPr>
          <a:xfrm>
            <a:off x="1874520" y="713232"/>
            <a:ext cx="5486400" cy="548640"/>
          </a:xfrm>
          <a:prstGeom prst="rect">
            <a:avLst/>
          </a:prstGeom>
          <a:noFill/>
          <a:ln/>
        </p:spPr>
        <p:txBody>
          <a:bodyPr wrap="square" rtlCol="0" anchor="ctr"/>
          <a:lstStyle/>
          <a:p>
            <a:pPr marL="0" indent="0">
              <a:buNone/>
            </a:pPr>
            <a:r>
              <a:rPr lang="en-US" sz="2000" b="1" kern="0" spc="300" dirty="0">
                <a:solidFill>
                  <a:srgbClr val="02C39A"/>
                </a:solidFill>
                <a:latin typeface="Bookman Old Style" pitchFamily="34" charset="0"/>
                <a:ea typeface="Bookman Old Style" pitchFamily="34" charset="-122"/>
                <a:cs typeface="Bookman Old Style" pitchFamily="34" charset="-120"/>
              </a:rPr>
              <a:t>REFILLHUB</a:t>
            </a:r>
            <a:endParaRPr lang="en-US" sz="2000" dirty="0"/>
          </a:p>
        </p:txBody>
      </p:sp>
      <p:sp>
        <p:nvSpPr>
          <p:cNvPr id="7" name="Text 4"/>
          <p:cNvSpPr/>
          <p:nvPr/>
        </p:nvSpPr>
        <p:spPr>
          <a:xfrm>
            <a:off x="731520" y="2148840"/>
            <a:ext cx="10515600" cy="1280160"/>
          </a:xfrm>
          <a:prstGeom prst="rect">
            <a:avLst/>
          </a:prstGeom>
          <a:noFill/>
          <a:ln/>
        </p:spPr>
        <p:txBody>
          <a:bodyPr wrap="square" rtlCol="0" anchor="ctr"/>
          <a:lstStyle/>
          <a:p>
            <a:pPr marL="0" indent="0">
              <a:buNone/>
            </a:pPr>
            <a:r>
              <a:rPr lang="en-US" sz="6000" b="1" dirty="0">
                <a:solidFill>
                  <a:srgbClr val="FFFFFF"/>
                </a:solidFill>
                <a:latin typeface="Bookman Old Style" pitchFamily="34" charset="0"/>
                <a:ea typeface="Bookman Old Style" pitchFamily="34" charset="-122"/>
                <a:cs typeface="Bookman Old Style" pitchFamily="34" charset="-120"/>
              </a:rPr>
              <a:t>RefillHub</a:t>
            </a:r>
            <a:endParaRPr lang="en-US" sz="6000" dirty="0"/>
          </a:p>
        </p:txBody>
      </p:sp>
      <p:sp>
        <p:nvSpPr>
          <p:cNvPr id="8" name="Text 5"/>
          <p:cNvSpPr/>
          <p:nvPr/>
        </p:nvSpPr>
        <p:spPr>
          <a:xfrm>
            <a:off x="731520" y="3246120"/>
            <a:ext cx="10058400" cy="457200"/>
          </a:xfrm>
          <a:prstGeom prst="rect">
            <a:avLst/>
          </a:prstGeom>
          <a:noFill/>
          <a:ln/>
        </p:spPr>
        <p:txBody>
          <a:bodyPr wrap="square" rtlCol="0" anchor="ctr"/>
          <a:lstStyle/>
          <a:p>
            <a:pPr marL="0" indent="0">
              <a:buNone/>
            </a:pPr>
            <a:r>
              <a:rPr lang="en-US" sz="1500" dirty="0">
                <a:solidFill>
                  <a:srgbClr val="BFEFE5"/>
                </a:solidFill>
                <a:latin typeface="Calibri" pitchFamily="34" charset="0"/>
                <a:ea typeface="Calibri" pitchFamily="34" charset="-122"/>
                <a:cs typeface="Calibri" pitchFamily="34" charset="-120"/>
              </a:rPr>
              <a:t>Individual Presentation Pitch  •  Enterprise and Entrepreneurship  •  LCLM4006</a:t>
            </a:r>
            <a:endParaRPr lang="en-US" sz="1500" dirty="0"/>
          </a:p>
        </p:txBody>
      </p:sp>
      <p:sp>
        <p:nvSpPr>
          <p:cNvPr id="9" name="Shape 6"/>
          <p:cNvSpPr/>
          <p:nvPr/>
        </p:nvSpPr>
        <p:spPr>
          <a:xfrm>
            <a:off x="777240" y="3886200"/>
            <a:ext cx="2926080" cy="0"/>
          </a:xfrm>
          <a:prstGeom prst="line">
            <a:avLst/>
          </a:prstGeom>
          <a:noFill/>
          <a:ln w="12700">
            <a:solidFill>
              <a:srgbClr val="00A896"/>
            </a:solidFill>
            <a:prstDash val="solid"/>
          </a:ln>
        </p:spPr>
      </p:sp>
      <p:sp>
        <p:nvSpPr>
          <p:cNvPr id="10" name="Text 7"/>
          <p:cNvSpPr/>
          <p:nvPr/>
        </p:nvSpPr>
        <p:spPr>
          <a:xfrm>
            <a:off x="777240" y="4160520"/>
            <a:ext cx="10515600" cy="4206240"/>
          </a:xfrm>
          <a:prstGeom prst="rect">
            <a:avLst/>
          </a:prstGeom>
          <a:noFill/>
          <a:ln/>
        </p:spPr>
        <p:txBody>
          <a:bodyPr wrap="square" rtlCol="0" anchor="t"/>
          <a:lstStyle/>
          <a:p>
            <a:pPr marL="228600" indent="-228600">
              <a:lnSpc>
                <a:spcPct val="112000"/>
              </a:lnSpc>
              <a:spcAft>
                <a:spcPts val="1346"/>
              </a:spcAft>
              <a:buSzPct val="100000"/>
              <a:buChar char="▪"/>
            </a:pPr>
            <a:endParaRPr lang="en-US" sz="1450" dirty="0"/>
          </a:p>
        </p:txBody>
      </p:sp>
      <p:sp>
        <p:nvSpPr>
          <p:cNvPr id="12" name="TextBox 11">
            <a:extLst>
              <a:ext uri="{FF2B5EF4-FFF2-40B4-BE49-F238E27FC236}">
                <a16:creationId xmlns:a16="http://schemas.microsoft.com/office/drawing/2014/main" id="{E1EEE1A5-6A2B-DDAD-D5E4-B28FB5561CD0}"/>
              </a:ext>
            </a:extLst>
          </p:cNvPr>
          <p:cNvSpPr txBox="1"/>
          <p:nvPr/>
        </p:nvSpPr>
        <p:spPr>
          <a:xfrm>
            <a:off x="2410691" y="4439236"/>
            <a:ext cx="6858000" cy="2400657"/>
          </a:xfrm>
          <a:prstGeom prst="rect">
            <a:avLst/>
          </a:prstGeom>
          <a:noFill/>
        </p:spPr>
        <p:txBody>
          <a:bodyPr wrap="square">
            <a:spAutoFit/>
          </a:bodyPr>
          <a:lstStyle/>
          <a:p>
            <a:pPr algn="ctr" rtl="0">
              <a:buNone/>
            </a:pPr>
            <a:endParaRPr lang="en-IN" b="0" dirty="0">
              <a:solidFill>
                <a:schemeClr val="bg1"/>
              </a:solidFill>
              <a:effectLst/>
              <a:latin typeface="Times New Roman" panose="02020603050405020304" pitchFamily="18" charset="0"/>
              <a:cs typeface="Times New Roman" panose="02020603050405020304" pitchFamily="18" charset="0"/>
            </a:endParaRPr>
          </a:p>
          <a:p>
            <a:pPr algn="ctr" rtl="0">
              <a:buNone/>
            </a:pPr>
            <a:r>
              <a:rPr lang="en-IN" sz="1500" b="1" i="0" u="none" strike="noStrike" dirty="0">
                <a:solidFill>
                  <a:schemeClr val="bg1"/>
                </a:solidFill>
                <a:effectLst/>
                <a:latin typeface="Times New Roman" panose="02020603050405020304" pitchFamily="18" charset="0"/>
                <a:cs typeface="Times New Roman" panose="02020603050405020304" pitchFamily="18" charset="0"/>
              </a:rPr>
              <a:t>Module: Enterprise and Entrepreneurship</a:t>
            </a:r>
            <a:endParaRPr lang="en-IN" b="0" dirty="0">
              <a:solidFill>
                <a:schemeClr val="bg1"/>
              </a:solidFill>
              <a:effectLst/>
              <a:latin typeface="Times New Roman" panose="02020603050405020304" pitchFamily="18" charset="0"/>
              <a:cs typeface="Times New Roman" panose="02020603050405020304" pitchFamily="18" charset="0"/>
            </a:endParaRPr>
          </a:p>
          <a:p>
            <a:pPr algn="ctr" rtl="0">
              <a:buNone/>
            </a:pPr>
            <a:r>
              <a:rPr lang="en-IN" sz="1500" b="1" i="0" u="none" strike="noStrike" dirty="0">
                <a:solidFill>
                  <a:schemeClr val="bg1"/>
                </a:solidFill>
                <a:effectLst/>
                <a:latin typeface="Times New Roman" panose="02020603050405020304" pitchFamily="18" charset="0"/>
                <a:cs typeface="Times New Roman" panose="02020603050405020304" pitchFamily="18" charset="0"/>
              </a:rPr>
              <a:t>Module code: LCLM4006</a:t>
            </a:r>
          </a:p>
          <a:p>
            <a:pPr algn="ctr" rtl="0">
              <a:buNone/>
            </a:pPr>
            <a:r>
              <a:rPr lang="en-IN" sz="1500" b="1" dirty="0">
                <a:solidFill>
                  <a:schemeClr val="bg1"/>
                </a:solidFill>
                <a:latin typeface="Times New Roman" panose="02020603050405020304" pitchFamily="18" charset="0"/>
                <a:cs typeface="Times New Roman" panose="02020603050405020304" pitchFamily="18" charset="0"/>
              </a:rPr>
              <a:t>Student name: Otto </a:t>
            </a:r>
            <a:r>
              <a:rPr lang="en-IN" sz="1500" b="1" dirty="0" err="1">
                <a:solidFill>
                  <a:schemeClr val="bg1"/>
                </a:solidFill>
                <a:latin typeface="Times New Roman" panose="02020603050405020304" pitchFamily="18" charset="0"/>
                <a:cs typeface="Times New Roman" panose="02020603050405020304" pitchFamily="18" charset="0"/>
              </a:rPr>
              <a:t>Mihok</a:t>
            </a:r>
            <a:r>
              <a:rPr lang="en-IN" sz="1500" b="1" dirty="0">
                <a:solidFill>
                  <a:schemeClr val="bg1"/>
                </a:solidFill>
                <a:latin typeface="Times New Roman" panose="02020603050405020304" pitchFamily="18" charset="0"/>
                <a:cs typeface="Times New Roman" panose="02020603050405020304" pitchFamily="18" charset="0"/>
              </a:rPr>
              <a:t>
Student ID : 2510617</a:t>
            </a:r>
            <a:endParaRPr lang="en-IN" sz="1500" b="1" i="0" u="none" strike="noStrike" dirty="0">
              <a:solidFill>
                <a:schemeClr val="bg1"/>
              </a:solidFill>
              <a:effectLst/>
              <a:latin typeface="Times New Roman" panose="02020603050405020304" pitchFamily="18" charset="0"/>
              <a:cs typeface="Times New Roman" panose="02020603050405020304" pitchFamily="18" charset="0"/>
            </a:endParaRPr>
          </a:p>
          <a:p>
            <a:pPr algn="ctr" rtl="0">
              <a:buNone/>
            </a:pPr>
            <a:r>
              <a:rPr lang="en-US" b="1" dirty="0">
                <a:solidFill>
                  <a:schemeClr val="bg1"/>
                </a:solidFill>
                <a:effectLst/>
                <a:latin typeface="Times New Roman" panose="02020603050405020304" pitchFamily="18" charset="0"/>
                <a:cs typeface="Times New Roman" panose="02020603050405020304" pitchFamily="18" charset="0"/>
              </a:rPr>
              <a:t>Assignment Title: Part 2: Individual Presentation Pitch</a:t>
            </a:r>
            <a:endParaRPr lang="en-IN" b="1" dirty="0">
              <a:solidFill>
                <a:schemeClr val="bg1"/>
              </a:solidFill>
              <a:effectLst/>
              <a:latin typeface="Times New Roman" panose="02020603050405020304" pitchFamily="18" charset="0"/>
              <a:cs typeface="Times New Roman" panose="02020603050405020304" pitchFamily="18" charset="0"/>
            </a:endParaRPr>
          </a:p>
          <a:p>
            <a:pPr>
              <a:buNone/>
            </a:pPr>
            <a:endParaRPr lang="en-IN" dirty="0">
              <a:solidFill>
                <a:schemeClr val="bg1"/>
              </a:solidFill>
              <a:latin typeface="Times New Roman" panose="02020603050405020304" pitchFamily="18" charset="0"/>
              <a:cs typeface="Times New Roman" panose="02020603050405020304" pitchFamily="18" charset="0"/>
            </a:endParaRPr>
          </a:p>
          <a:p>
            <a:pPr>
              <a:buNone/>
            </a:pPr>
            <a:br>
              <a:rPr lang="en-IN" dirty="0">
                <a:solidFill>
                  <a:schemeClr val="bg1"/>
                </a:solidFill>
                <a:latin typeface="Times New Roman" panose="02020603050405020304" pitchFamily="18" charset="0"/>
                <a:cs typeface="Times New Roman" panose="02020603050405020304" pitchFamily="18" charset="0"/>
              </a:rPr>
            </a:br>
            <a:endParaRPr lang="en-IN"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9F0145E-E24E-C20F-14E7-65588E4CA08A}"/>
              </a:ext>
            </a:extLst>
          </p:cNvPr>
          <p:cNvSpPr txBox="1"/>
          <p:nvPr/>
        </p:nvSpPr>
        <p:spPr>
          <a:xfrm>
            <a:off x="698789" y="1952865"/>
            <a:ext cx="6094268" cy="3336170"/>
          </a:xfrm>
          <a:prstGeom prst="rect">
            <a:avLst/>
          </a:prstGeom>
          <a:solidFill>
            <a:schemeClr val="tx2">
              <a:lumMod val="20000"/>
              <a:lumOff val="80000"/>
            </a:schemeClr>
          </a:solidFill>
        </p:spPr>
        <p:txBody>
          <a:bodyPr wrap="square">
            <a:spAutoFit/>
          </a:bodyPr>
          <a:lstStyle/>
          <a:p>
            <a:pPr marL="228600" indent="-228600" algn="just">
              <a:lnSpc>
                <a:spcPct val="150000"/>
              </a:lnSpc>
              <a:spcAft>
                <a:spcPts val="1346"/>
              </a:spcAft>
              <a:buSzPct val="100000"/>
              <a:buChar char="▪"/>
            </a:pPr>
            <a:r>
              <a:rPr lang="en-US" sz="1600" dirty="0" err="1">
                <a:latin typeface="Times New Roman" panose="02020603050405020304" pitchFamily="18" charset="0"/>
                <a:ea typeface="Calibri" pitchFamily="34" charset="-122"/>
                <a:cs typeface="Times New Roman" panose="02020603050405020304" pitchFamily="18" charset="0"/>
              </a:rPr>
              <a:t>RefillHub</a:t>
            </a:r>
            <a:r>
              <a:rPr lang="en-US" sz="1600" dirty="0">
                <a:latin typeface="Times New Roman" panose="02020603050405020304" pitchFamily="18" charset="0"/>
                <a:ea typeface="Calibri" pitchFamily="34" charset="-122"/>
                <a:cs typeface="Times New Roman" panose="02020603050405020304" pitchFamily="18" charset="0"/>
              </a:rPr>
              <a:t> is a house ware cleaning product that offers a refillable option that will minimize the untenable single-use plastic that doesn't produce waste.</a:t>
            </a:r>
            <a:endParaRPr lang="en-US" sz="1600" dirty="0">
              <a:latin typeface="Times New Roman" panose="02020603050405020304" pitchFamily="18" charset="0"/>
              <a:cs typeface="Times New Roman" panose="02020603050405020304" pitchFamily="18" charset="0"/>
            </a:endParaRPr>
          </a:p>
          <a:p>
            <a:pPr marL="228600" indent="-228600" algn="just">
              <a:lnSpc>
                <a:spcPct val="150000"/>
              </a:lnSpc>
              <a:spcAft>
                <a:spcPts val="1346"/>
              </a:spcAft>
              <a:buSzPct val="100000"/>
              <a:buChar char="▪"/>
            </a:pPr>
            <a:r>
              <a:rPr lang="en-US" sz="1600" dirty="0">
                <a:latin typeface="Times New Roman" panose="02020603050405020304" pitchFamily="18" charset="0"/>
                <a:ea typeface="Calibri" pitchFamily="34" charset="-122"/>
                <a:cs typeface="Times New Roman" panose="02020603050405020304" pitchFamily="18" charset="0"/>
              </a:rPr>
              <a:t>Plastic waste has been over 400 million </a:t>
            </a:r>
            <a:r>
              <a:rPr lang="en-US" sz="1600" dirty="0" err="1">
                <a:latin typeface="Times New Roman" panose="02020603050405020304" pitchFamily="18" charset="0"/>
                <a:ea typeface="Calibri" pitchFamily="34" charset="-122"/>
                <a:cs typeface="Times New Roman" panose="02020603050405020304" pitchFamily="18" charset="0"/>
              </a:rPr>
              <a:t>tonnes</a:t>
            </a:r>
            <a:r>
              <a:rPr lang="en-US" sz="1600" dirty="0">
                <a:latin typeface="Times New Roman" panose="02020603050405020304" pitchFamily="18" charset="0"/>
                <a:ea typeface="Calibri" pitchFamily="34" charset="-122"/>
                <a:cs typeface="Times New Roman" panose="02020603050405020304" pitchFamily="18" charset="0"/>
              </a:rPr>
              <a:t> on an annual basis around the globe, and this presents a much-needed sustainability prospect (United Nations Environment </a:t>
            </a:r>
            <a:r>
              <a:rPr lang="en-US" sz="1600" dirty="0" err="1">
                <a:latin typeface="Times New Roman" panose="02020603050405020304" pitchFamily="18" charset="0"/>
                <a:ea typeface="Calibri" pitchFamily="34" charset="-122"/>
                <a:cs typeface="Times New Roman" panose="02020603050405020304" pitchFamily="18" charset="0"/>
              </a:rPr>
              <a:t>Programme</a:t>
            </a:r>
            <a:r>
              <a:rPr lang="en-US" sz="1600" dirty="0">
                <a:latin typeface="Times New Roman" panose="02020603050405020304" pitchFamily="18" charset="0"/>
                <a:ea typeface="Calibri" pitchFamily="34" charset="-122"/>
                <a:cs typeface="Times New Roman" panose="02020603050405020304" pitchFamily="18" charset="0"/>
              </a:rPr>
              <a:t> (UNEP), 2024).</a:t>
            </a:r>
            <a:endParaRPr lang="en-US" sz="1600" dirty="0">
              <a:latin typeface="Times New Roman" panose="02020603050405020304" pitchFamily="18" charset="0"/>
              <a:cs typeface="Times New Roman" panose="02020603050405020304" pitchFamily="18" charset="0"/>
            </a:endParaRPr>
          </a:p>
          <a:p>
            <a:pPr marL="228600" indent="-228600" algn="just">
              <a:lnSpc>
                <a:spcPct val="150000"/>
              </a:lnSpc>
              <a:spcAft>
                <a:spcPts val="1346"/>
              </a:spcAft>
              <a:buSzPct val="100000"/>
              <a:buChar char="▪"/>
            </a:pPr>
            <a:r>
              <a:rPr lang="en-US" sz="1600" dirty="0">
                <a:latin typeface="Times New Roman" panose="02020603050405020304" pitchFamily="18" charset="0"/>
                <a:ea typeface="Calibri" pitchFamily="34" charset="-122"/>
                <a:cs typeface="Times New Roman" panose="02020603050405020304" pitchFamily="18" charset="0"/>
              </a:rPr>
              <a:t>The business model used by </a:t>
            </a:r>
            <a:r>
              <a:rPr lang="en-US" sz="1600" dirty="0" err="1">
                <a:latin typeface="Times New Roman" panose="02020603050405020304" pitchFamily="18" charset="0"/>
                <a:ea typeface="Calibri" pitchFamily="34" charset="-122"/>
                <a:cs typeface="Times New Roman" panose="02020603050405020304" pitchFamily="18" charset="0"/>
              </a:rPr>
              <a:t>RefillHub</a:t>
            </a:r>
            <a:r>
              <a:rPr lang="en-US" sz="1600" dirty="0">
                <a:latin typeface="Times New Roman" panose="02020603050405020304" pitchFamily="18" charset="0"/>
                <a:ea typeface="Calibri" pitchFamily="34" charset="-122"/>
                <a:cs typeface="Times New Roman" panose="02020603050405020304" pitchFamily="18" charset="0"/>
              </a:rPr>
              <a:t>, its marketing approach, and investment opportunity are explained in the presentation.</a:t>
            </a:r>
            <a:endParaRPr lang="en-US" sz="16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F7B7C464-F526-BA9F-A1C4-D7902D0D9732}"/>
              </a:ext>
            </a:extLst>
          </p:cNvPr>
          <p:cNvSpPr txBox="1"/>
          <p:nvPr/>
        </p:nvSpPr>
        <p:spPr>
          <a:xfrm>
            <a:off x="3048866" y="547301"/>
            <a:ext cx="6094268" cy="553998"/>
          </a:xfrm>
          <a:prstGeom prst="rect">
            <a:avLst/>
          </a:prstGeom>
          <a:noFill/>
        </p:spPr>
        <p:txBody>
          <a:bodyPr wrap="square">
            <a:spAutoFit/>
          </a:bodyPr>
          <a:lstStyle/>
          <a:p>
            <a:pPr algn="ctr"/>
            <a:r>
              <a:rPr lang="en-IN" sz="3000" b="1" i="0" u="none" strike="noStrike" dirty="0">
                <a:solidFill>
                  <a:srgbClr val="000000"/>
                </a:solidFill>
                <a:effectLst/>
                <a:latin typeface="Times New Roman" panose="02020603050405020304" pitchFamily="18" charset="0"/>
              </a:rPr>
              <a:t>Introduction</a:t>
            </a:r>
            <a:endParaRPr lang="en-IN" sz="3000" dirty="0"/>
          </a:p>
        </p:txBody>
      </p:sp>
      <p:pic>
        <p:nvPicPr>
          <p:cNvPr id="6" name="Picture 5" descr="A good business plan is the foundation of every new idea">
            <a:extLst>
              <a:ext uri="{FF2B5EF4-FFF2-40B4-BE49-F238E27FC236}">
                <a16:creationId xmlns:a16="http://schemas.microsoft.com/office/drawing/2014/main" id="{50201FC0-2CD1-772A-CF99-83C4EA9FD6EF}"/>
              </a:ext>
            </a:extLst>
          </p:cNvPr>
          <p:cNvPicPr>
            <a:picLocks noChangeAspect="1"/>
          </p:cNvPicPr>
          <p:nvPr/>
        </p:nvPicPr>
        <p:blipFill>
          <a:blip r:embed="rId3"/>
          <a:stretch>
            <a:fillRect/>
          </a:stretch>
        </p:blipFill>
        <p:spPr>
          <a:xfrm>
            <a:off x="6990484" y="1547620"/>
            <a:ext cx="5036003" cy="4565652"/>
          </a:xfrm>
          <a:prstGeom prst="rect">
            <a:avLst/>
          </a:prstGeom>
        </p:spPr>
      </p:pic>
    </p:spTree>
    <p:extLst>
      <p:ext uri="{BB962C8B-B14F-4D97-AF65-F5344CB8AC3E}">
        <p14:creationId xmlns:p14="http://schemas.microsoft.com/office/powerpoint/2010/main" val="20127242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1695" cy="1051560"/>
          </a:xfrm>
          <a:prstGeom prst="rect">
            <a:avLst/>
          </a:prstGeom>
          <a:solidFill>
            <a:srgbClr val="F4F7F5"/>
          </a:solidFill>
          <a:ln/>
        </p:spPr>
      </p:sp>
      <p:sp>
        <p:nvSpPr>
          <p:cNvPr id="3" name="Shape 1"/>
          <p:cNvSpPr/>
          <p:nvPr/>
        </p:nvSpPr>
        <p:spPr>
          <a:xfrm>
            <a:off x="548640" y="256032"/>
            <a:ext cx="566928" cy="566928"/>
          </a:xfrm>
          <a:prstGeom prst="ellipse">
            <a:avLst/>
          </a:prstGeom>
          <a:solidFill>
            <a:srgbClr val="028090"/>
          </a:solidFill>
          <a:ln/>
          <a:effectLst>
            <a:outerShdw blurRad="76200" dist="38100" dir="5400000" algn="bl" rotWithShape="0">
              <a:srgbClr val="000000">
                <a:alpha val="18000"/>
              </a:srgbClr>
            </a:outerShdw>
          </a:effectLst>
        </p:spPr>
      </p:sp>
      <p:pic>
        <p:nvPicPr>
          <p:cNvPr id="4" name="Image 0" descr="/home/claude/refillhub/icons/store.png"/>
          <p:cNvPicPr>
            <a:picLocks noChangeAspect="1"/>
          </p:cNvPicPr>
          <p:nvPr/>
        </p:nvPicPr>
        <p:blipFill>
          <a:blip r:embed="rId3"/>
          <a:stretch>
            <a:fillRect/>
          </a:stretch>
        </p:blipFill>
        <p:spPr>
          <a:xfrm>
            <a:off x="685800" y="393192"/>
            <a:ext cx="292608" cy="292608"/>
          </a:xfrm>
          <a:prstGeom prst="rect">
            <a:avLst/>
          </a:prstGeom>
        </p:spPr>
      </p:pic>
      <p:sp>
        <p:nvSpPr>
          <p:cNvPr id="5" name="Text 2"/>
          <p:cNvSpPr/>
          <p:nvPr/>
        </p:nvSpPr>
        <p:spPr>
          <a:xfrm>
            <a:off x="1280160" y="219456"/>
            <a:ext cx="8229600" cy="640080"/>
          </a:xfrm>
          <a:prstGeom prst="rect">
            <a:avLst/>
          </a:prstGeom>
          <a:noFill/>
          <a:ln/>
        </p:spPr>
        <p:txBody>
          <a:bodyPr wrap="square" rtlCol="0" anchor="ctr"/>
          <a:lstStyle/>
          <a:p>
            <a:pPr marL="0" indent="0">
              <a:buNone/>
            </a:pPr>
            <a:r>
              <a:rPr lang="en-US" sz="3000" b="1" dirty="0">
                <a:latin typeface="Times New Roman" panose="02020603050405020304" pitchFamily="18" charset="0"/>
                <a:ea typeface="Bookman Old Style" pitchFamily="34" charset="-122"/>
                <a:cs typeface="Times New Roman" panose="02020603050405020304" pitchFamily="18" charset="0"/>
              </a:rPr>
              <a:t>Business Idea Overview</a:t>
            </a:r>
            <a:endParaRPr lang="en-US" sz="3000" dirty="0">
              <a:latin typeface="Times New Roman" panose="02020603050405020304" pitchFamily="18" charset="0"/>
              <a:cs typeface="Times New Roman" panose="02020603050405020304" pitchFamily="18" charset="0"/>
            </a:endParaRPr>
          </a:p>
        </p:txBody>
      </p:sp>
      <p:sp>
        <p:nvSpPr>
          <p:cNvPr id="6" name="Shape 3"/>
          <p:cNvSpPr/>
          <p:nvPr/>
        </p:nvSpPr>
        <p:spPr>
          <a:xfrm>
            <a:off x="548640" y="1417320"/>
            <a:ext cx="4023360" cy="4709160"/>
          </a:xfrm>
          <a:prstGeom prst="roundRect">
            <a:avLst>
              <a:gd name="adj" fmla="val 3182"/>
            </a:avLst>
          </a:prstGeom>
          <a:solidFill>
            <a:srgbClr val="028090"/>
          </a:solidFill>
          <a:ln/>
        </p:spPr>
      </p:sp>
      <p:sp>
        <p:nvSpPr>
          <p:cNvPr id="7" name="Shape 4"/>
          <p:cNvSpPr/>
          <p:nvPr/>
        </p:nvSpPr>
        <p:spPr>
          <a:xfrm>
            <a:off x="1463040" y="1965960"/>
            <a:ext cx="1371600" cy="1371600"/>
          </a:xfrm>
          <a:prstGeom prst="ellipse">
            <a:avLst/>
          </a:prstGeom>
          <a:solidFill>
            <a:srgbClr val="00A896"/>
          </a:solidFill>
          <a:ln/>
          <a:effectLst>
            <a:outerShdw blurRad="76200" dist="38100" dir="5400000" algn="bl" rotWithShape="0">
              <a:srgbClr val="000000">
                <a:alpha val="18000"/>
              </a:srgbClr>
            </a:outerShdw>
          </a:effectLst>
        </p:spPr>
      </p:sp>
      <p:pic>
        <p:nvPicPr>
          <p:cNvPr id="8" name="Image 1" descr="/home/claude/refillhub/icons/recycle.png"/>
          <p:cNvPicPr>
            <a:picLocks noChangeAspect="1"/>
          </p:cNvPicPr>
          <p:nvPr/>
        </p:nvPicPr>
        <p:blipFill>
          <a:blip r:embed="rId4"/>
          <a:stretch>
            <a:fillRect/>
          </a:stretch>
        </p:blipFill>
        <p:spPr>
          <a:xfrm>
            <a:off x="1760220" y="2263140"/>
            <a:ext cx="777240" cy="777240"/>
          </a:xfrm>
          <a:prstGeom prst="rect">
            <a:avLst/>
          </a:prstGeom>
        </p:spPr>
      </p:pic>
      <p:sp>
        <p:nvSpPr>
          <p:cNvPr id="9" name="Text 5"/>
          <p:cNvSpPr/>
          <p:nvPr/>
        </p:nvSpPr>
        <p:spPr>
          <a:xfrm>
            <a:off x="822960" y="3657600"/>
            <a:ext cx="3474720" cy="822960"/>
          </a:xfrm>
          <a:prstGeom prst="rect">
            <a:avLst/>
          </a:prstGeom>
          <a:noFill/>
          <a:ln/>
        </p:spPr>
        <p:txBody>
          <a:bodyPr wrap="square" rtlCol="0" anchor="ctr"/>
          <a:lstStyle/>
          <a:p>
            <a:pPr marL="0" indent="0" algn="ctr">
              <a:buNone/>
            </a:pPr>
            <a:r>
              <a:rPr lang="en-US" sz="1600" b="1" dirty="0">
                <a:solidFill>
                  <a:srgbClr val="FFFFFF"/>
                </a:solidFill>
                <a:latin typeface="Times New Roman" panose="02020603050405020304" pitchFamily="18" charset="0"/>
                <a:ea typeface="Bookman Old Style" pitchFamily="34" charset="-122"/>
                <a:cs typeface="Times New Roman" panose="02020603050405020304" pitchFamily="18" charset="0"/>
              </a:rPr>
              <a:t>Private Limited</a:t>
            </a:r>
            <a:endParaRPr lang="en-US" sz="1600" dirty="0">
              <a:latin typeface="Times New Roman" panose="02020603050405020304" pitchFamily="18" charset="0"/>
              <a:cs typeface="Times New Roman" panose="02020603050405020304" pitchFamily="18" charset="0"/>
            </a:endParaRPr>
          </a:p>
          <a:p>
            <a:pPr marL="0" indent="0" algn="ctr">
              <a:buNone/>
            </a:pPr>
            <a:r>
              <a:rPr lang="en-US" sz="1600" b="1" dirty="0">
                <a:solidFill>
                  <a:srgbClr val="FFFFFF"/>
                </a:solidFill>
                <a:latin typeface="Times New Roman" panose="02020603050405020304" pitchFamily="18" charset="0"/>
                <a:ea typeface="Bookman Old Style" pitchFamily="34" charset="-122"/>
                <a:cs typeface="Times New Roman" panose="02020603050405020304" pitchFamily="18" charset="0"/>
              </a:rPr>
              <a:t>Company (Ltd.)</a:t>
            </a:r>
            <a:endParaRPr lang="en-US" sz="1600" dirty="0">
              <a:latin typeface="Times New Roman" panose="02020603050405020304" pitchFamily="18" charset="0"/>
              <a:cs typeface="Times New Roman" panose="02020603050405020304" pitchFamily="18" charset="0"/>
            </a:endParaRPr>
          </a:p>
        </p:txBody>
      </p:sp>
      <p:sp>
        <p:nvSpPr>
          <p:cNvPr id="10" name="Text 6"/>
          <p:cNvSpPr/>
          <p:nvPr/>
        </p:nvSpPr>
        <p:spPr>
          <a:xfrm>
            <a:off x="914400" y="4434840"/>
            <a:ext cx="3291840" cy="1371600"/>
          </a:xfrm>
          <a:prstGeom prst="rect">
            <a:avLst/>
          </a:prstGeom>
          <a:noFill/>
          <a:ln/>
        </p:spPr>
        <p:txBody>
          <a:bodyPr wrap="square" rtlCol="0" anchor="t"/>
          <a:lstStyle/>
          <a:p>
            <a:pPr marL="0" indent="0" algn="ctr">
              <a:buNone/>
            </a:pPr>
            <a:r>
              <a:rPr lang="en-US" sz="1600" dirty="0">
                <a:solidFill>
                  <a:srgbClr val="E7F5F1"/>
                </a:solidFill>
                <a:latin typeface="Times New Roman" panose="02020603050405020304" pitchFamily="18" charset="0"/>
                <a:ea typeface="Calibri" pitchFamily="34" charset="-122"/>
                <a:cs typeface="Times New Roman" panose="02020603050405020304" pitchFamily="18" charset="0"/>
              </a:rPr>
              <a:t>Experienced management support, built for repeat refill purchases.</a:t>
            </a:r>
            <a:endParaRPr lang="en-US" sz="1600" dirty="0">
              <a:latin typeface="Times New Roman" panose="02020603050405020304" pitchFamily="18" charset="0"/>
              <a:cs typeface="Times New Roman" panose="02020603050405020304" pitchFamily="18" charset="0"/>
            </a:endParaRPr>
          </a:p>
        </p:txBody>
      </p:sp>
      <p:sp>
        <p:nvSpPr>
          <p:cNvPr id="11" name="Text 7"/>
          <p:cNvSpPr/>
          <p:nvPr/>
        </p:nvSpPr>
        <p:spPr>
          <a:xfrm>
            <a:off x="4892040" y="1600200"/>
            <a:ext cx="6675120" cy="4206240"/>
          </a:xfrm>
          <a:prstGeom prst="rect">
            <a:avLst/>
          </a:prstGeom>
          <a:noFill/>
          <a:ln/>
        </p:spPr>
        <p:txBody>
          <a:bodyPr wrap="square" rtlCol="0" anchor="t"/>
          <a:lstStyle/>
          <a:p>
            <a:pPr marL="228600" indent="-228600" algn="just">
              <a:lnSpc>
                <a:spcPct val="150000"/>
              </a:lnSpc>
              <a:spcAft>
                <a:spcPts val="1714"/>
              </a:spcAft>
              <a:buSzPct val="100000"/>
              <a:buChar char="▪"/>
            </a:pPr>
            <a:r>
              <a:rPr lang="en-US" sz="1600" dirty="0">
                <a:latin typeface="Times New Roman" panose="02020603050405020304" pitchFamily="18" charset="0"/>
                <a:ea typeface="Calibri" pitchFamily="34" charset="-122"/>
                <a:cs typeface="Times New Roman" panose="02020603050405020304" pitchFamily="18" charset="0"/>
              </a:rPr>
              <a:t>RefillHub is a company that sells biodegradable cleaning products at refill stores and by offering the home delivery service.</a:t>
            </a:r>
            <a:endParaRPr lang="en-US" sz="1600" dirty="0">
              <a:latin typeface="Times New Roman" panose="02020603050405020304" pitchFamily="18" charset="0"/>
              <a:cs typeface="Times New Roman" panose="02020603050405020304" pitchFamily="18" charset="0"/>
            </a:endParaRPr>
          </a:p>
          <a:p>
            <a:pPr marL="228600" indent="-228600" algn="just">
              <a:lnSpc>
                <a:spcPct val="150000"/>
              </a:lnSpc>
              <a:spcAft>
                <a:spcPts val="1714"/>
              </a:spcAft>
              <a:buSzPct val="100000"/>
              <a:buChar char="▪"/>
            </a:pPr>
            <a:r>
              <a:rPr lang="en-US" sz="1600" dirty="0">
                <a:latin typeface="Times New Roman" panose="02020603050405020304" pitchFamily="18" charset="0"/>
                <a:ea typeface="Calibri" pitchFamily="34" charset="-122"/>
                <a:cs typeface="Times New Roman" panose="02020603050405020304" pitchFamily="18" charset="0"/>
              </a:rPr>
              <a:t>It runs as a Private Limited Company (Ltd.) that has experienced management support.</a:t>
            </a:r>
            <a:endParaRPr lang="en-US" sz="1600" dirty="0">
              <a:latin typeface="Times New Roman" panose="02020603050405020304" pitchFamily="18" charset="0"/>
              <a:cs typeface="Times New Roman" panose="02020603050405020304" pitchFamily="18" charset="0"/>
            </a:endParaRPr>
          </a:p>
          <a:p>
            <a:pPr marL="228600" indent="-228600" algn="just">
              <a:lnSpc>
                <a:spcPct val="150000"/>
              </a:lnSpc>
              <a:spcAft>
                <a:spcPts val="1714"/>
              </a:spcAft>
              <a:buSzPct val="100000"/>
              <a:buChar char="▪"/>
            </a:pPr>
            <a:r>
              <a:rPr lang="en-US" sz="1600" dirty="0">
                <a:latin typeface="Times New Roman" panose="02020603050405020304" pitchFamily="18" charset="0"/>
                <a:ea typeface="Calibri" pitchFamily="34" charset="-122"/>
                <a:cs typeface="Times New Roman" panose="02020603050405020304" pitchFamily="18" charset="0"/>
              </a:rPr>
              <a:t>The affordable refill systems will promote a repeat purchase thereby saving a lot of household plastics (Miao et al. 2023).</a:t>
            </a:r>
            <a:endParaRPr lang="en-US" sz="1600" dirty="0">
              <a:latin typeface="Times New Roman" panose="02020603050405020304" pitchFamily="18" charset="0"/>
              <a:cs typeface="Times New Roman" panose="02020603050405020304" pitchFamily="18" charset="0"/>
            </a:endParaRPr>
          </a:p>
        </p:txBody>
      </p:sp>
      <p:sp>
        <p:nvSpPr>
          <p:cNvPr id="12" name="Text 8"/>
          <p:cNvSpPr/>
          <p:nvPr/>
        </p:nvSpPr>
        <p:spPr>
          <a:xfrm>
            <a:off x="548640" y="6510528"/>
            <a:ext cx="6400800" cy="274320"/>
          </a:xfrm>
          <a:prstGeom prst="rect">
            <a:avLst/>
          </a:prstGeom>
          <a:noFill/>
          <a:ln/>
        </p:spPr>
        <p:txBody>
          <a:bodyPr wrap="square" rtlCol="0" anchor="ctr"/>
          <a:lstStyle/>
          <a:p>
            <a:pPr marL="0" indent="0">
              <a:buNone/>
            </a:pPr>
            <a:r>
              <a:rPr lang="en-US" sz="1600" kern="0" spc="120" dirty="0">
                <a:solidFill>
                  <a:srgbClr val="5A6E6B"/>
                </a:solidFill>
                <a:latin typeface="Times New Roman" panose="02020603050405020304" pitchFamily="18" charset="0"/>
                <a:ea typeface="Calibri" pitchFamily="34" charset="-122"/>
                <a:cs typeface="Times New Roman" panose="02020603050405020304" pitchFamily="18" charset="0"/>
              </a:rPr>
              <a:t>BUSINESS IDEA OVERVIEW</a:t>
            </a:r>
            <a:endParaRPr lang="en-US" sz="1600" dirty="0">
              <a:latin typeface="Times New Roman" panose="02020603050405020304" pitchFamily="18" charset="0"/>
              <a:cs typeface="Times New Roman" panose="02020603050405020304" pitchFamily="18" charset="0"/>
            </a:endParaRPr>
          </a:p>
        </p:txBody>
      </p:sp>
      <p:sp>
        <p:nvSpPr>
          <p:cNvPr id="13" name="Text 9"/>
          <p:cNvSpPr/>
          <p:nvPr/>
        </p:nvSpPr>
        <p:spPr>
          <a:xfrm>
            <a:off x="10728655" y="6510528"/>
            <a:ext cx="914400" cy="274320"/>
          </a:xfrm>
          <a:prstGeom prst="rect">
            <a:avLst/>
          </a:prstGeom>
          <a:noFill/>
          <a:ln/>
        </p:spPr>
        <p:txBody>
          <a:bodyPr wrap="square" rtlCol="0" anchor="ctr"/>
          <a:lstStyle/>
          <a:p>
            <a:pPr marL="0" indent="0" algn="r">
              <a:buNone/>
            </a:pPr>
            <a:r>
              <a:rPr lang="en-US" sz="1600" dirty="0">
                <a:solidFill>
                  <a:srgbClr val="5A6E6B"/>
                </a:solidFill>
                <a:latin typeface="Times New Roman" panose="02020603050405020304" pitchFamily="18" charset="0"/>
                <a:ea typeface="Calibri" pitchFamily="34" charset="-122"/>
                <a:cs typeface="Times New Roman" panose="02020603050405020304" pitchFamily="18" charset="0"/>
              </a:rPr>
              <a:t>02 / 11</a:t>
            </a:r>
            <a:endParaRPr lang="en-US" sz="16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3">
    <p:bg>
      <p:bgPr>
        <a:solidFill>
          <a:srgbClr val="F4F7F5"/>
        </a:solidFill>
        <a:effectLst/>
      </p:bgPr>
    </p:bg>
    <p:spTree>
      <p:nvGrpSpPr>
        <p:cNvPr id="1" name=""/>
        <p:cNvGrpSpPr/>
        <p:nvPr/>
      </p:nvGrpSpPr>
      <p:grpSpPr>
        <a:xfrm>
          <a:off x="0" y="0"/>
          <a:ext cx="0" cy="0"/>
          <a:chOff x="0" y="0"/>
          <a:chExt cx="0" cy="0"/>
        </a:xfrm>
      </p:grpSpPr>
      <p:sp>
        <p:nvSpPr>
          <p:cNvPr id="2" name="Shape 0"/>
          <p:cNvSpPr/>
          <p:nvPr/>
        </p:nvSpPr>
        <p:spPr>
          <a:xfrm>
            <a:off x="548640" y="457200"/>
            <a:ext cx="566928" cy="566928"/>
          </a:xfrm>
          <a:prstGeom prst="ellipse">
            <a:avLst/>
          </a:prstGeom>
          <a:solidFill>
            <a:srgbClr val="00A896"/>
          </a:solidFill>
          <a:ln/>
          <a:effectLst>
            <a:outerShdw blurRad="76200" dist="38100" dir="5400000" algn="bl" rotWithShape="0">
              <a:srgbClr val="000000">
                <a:alpha val="18000"/>
              </a:srgbClr>
            </a:outerShdw>
          </a:effectLst>
        </p:spPr>
      </p:sp>
      <p:pic>
        <p:nvPicPr>
          <p:cNvPr id="3" name="Image 0" descr="/home/claude/refillhub/icons/leaf.png"/>
          <p:cNvPicPr>
            <a:picLocks noChangeAspect="1"/>
          </p:cNvPicPr>
          <p:nvPr/>
        </p:nvPicPr>
        <p:blipFill>
          <a:blip r:embed="rId3"/>
          <a:stretch>
            <a:fillRect/>
          </a:stretch>
        </p:blipFill>
        <p:spPr>
          <a:xfrm>
            <a:off x="685800" y="594360"/>
            <a:ext cx="292608" cy="292608"/>
          </a:xfrm>
          <a:prstGeom prst="rect">
            <a:avLst/>
          </a:prstGeom>
        </p:spPr>
      </p:pic>
      <p:sp>
        <p:nvSpPr>
          <p:cNvPr id="4" name="Text 1"/>
          <p:cNvSpPr/>
          <p:nvPr/>
        </p:nvSpPr>
        <p:spPr>
          <a:xfrm>
            <a:off x="1280160" y="420624"/>
            <a:ext cx="8229600" cy="640080"/>
          </a:xfrm>
          <a:prstGeom prst="rect">
            <a:avLst/>
          </a:prstGeom>
          <a:noFill/>
          <a:ln/>
        </p:spPr>
        <p:txBody>
          <a:bodyPr wrap="square" rtlCol="0" anchor="ctr"/>
          <a:lstStyle/>
          <a:p>
            <a:pPr marL="0" indent="0" algn="ctr">
              <a:buNone/>
            </a:pPr>
            <a:r>
              <a:rPr lang="en-US" sz="3000" b="1" dirty="0">
                <a:latin typeface="Times New Roman" panose="02020603050405020304" pitchFamily="18" charset="0"/>
                <a:ea typeface="Bookman Old Style" pitchFamily="34" charset="-122"/>
                <a:cs typeface="Times New Roman" panose="02020603050405020304" pitchFamily="18" charset="0"/>
              </a:rPr>
              <a:t>Product &amp; Sustainability</a:t>
            </a:r>
            <a:endParaRPr lang="en-US" sz="3000" dirty="0">
              <a:latin typeface="Times New Roman" panose="02020603050405020304" pitchFamily="18" charset="0"/>
              <a:cs typeface="Times New Roman" panose="02020603050405020304" pitchFamily="18" charset="0"/>
            </a:endParaRPr>
          </a:p>
        </p:txBody>
      </p:sp>
      <p:sp>
        <p:nvSpPr>
          <p:cNvPr id="5" name="Text 2"/>
          <p:cNvSpPr/>
          <p:nvPr/>
        </p:nvSpPr>
        <p:spPr>
          <a:xfrm>
            <a:off x="548640" y="1417320"/>
            <a:ext cx="6400800" cy="4206240"/>
          </a:xfrm>
          <a:prstGeom prst="rect">
            <a:avLst/>
          </a:prstGeom>
          <a:noFill/>
          <a:ln/>
        </p:spPr>
        <p:txBody>
          <a:bodyPr wrap="square" rtlCol="0" anchor="t"/>
          <a:lstStyle/>
          <a:p>
            <a:pPr marL="228600" indent="-228600" algn="just">
              <a:lnSpc>
                <a:spcPct val="150000"/>
              </a:lnSpc>
              <a:spcAft>
                <a:spcPts val="1836"/>
              </a:spcAft>
              <a:buSzPct val="100000"/>
              <a:buChar char="▪"/>
            </a:pPr>
            <a:r>
              <a:rPr lang="en-US" sz="1600" dirty="0">
                <a:latin typeface="Times New Roman" panose="02020603050405020304" pitchFamily="18" charset="0"/>
                <a:ea typeface="Calibri" pitchFamily="34" charset="-122"/>
                <a:cs typeface="Times New Roman" panose="02020603050405020304" pitchFamily="18" charset="0"/>
              </a:rPr>
              <a:t>RefillHub has biodegradable cleaners such as laundry detergent, bathroom cleaner and washing-up liquid.</a:t>
            </a:r>
            <a:endParaRPr lang="en-US" sz="1600" dirty="0">
              <a:latin typeface="Times New Roman" panose="02020603050405020304" pitchFamily="18" charset="0"/>
              <a:cs typeface="Times New Roman" panose="02020603050405020304" pitchFamily="18" charset="0"/>
            </a:endParaRPr>
          </a:p>
          <a:p>
            <a:pPr marL="228600" indent="-228600" algn="just">
              <a:lnSpc>
                <a:spcPct val="150000"/>
              </a:lnSpc>
              <a:spcAft>
                <a:spcPts val="1836"/>
              </a:spcAft>
              <a:buSzPct val="100000"/>
              <a:buChar char="▪"/>
            </a:pPr>
            <a:r>
              <a:rPr lang="en-US" sz="1600" dirty="0">
                <a:latin typeface="Times New Roman" panose="02020603050405020304" pitchFamily="18" charset="0"/>
                <a:ea typeface="Calibri" pitchFamily="34" charset="-122"/>
                <a:cs typeface="Times New Roman" panose="02020603050405020304" pitchFamily="18" charset="0"/>
              </a:rPr>
              <a:t>The reusable aluminium packages can reduce the amount of waste packaging and at the same time promote consumer behaviour that is environmentally friendly (Corona et al. 2024).</a:t>
            </a:r>
            <a:endParaRPr lang="en-US" sz="1600" dirty="0">
              <a:latin typeface="Times New Roman" panose="02020603050405020304" pitchFamily="18" charset="0"/>
              <a:cs typeface="Times New Roman" panose="02020603050405020304" pitchFamily="18" charset="0"/>
            </a:endParaRPr>
          </a:p>
        </p:txBody>
      </p:sp>
      <p:sp>
        <p:nvSpPr>
          <p:cNvPr id="6" name="Shape 3"/>
          <p:cNvSpPr/>
          <p:nvPr/>
        </p:nvSpPr>
        <p:spPr>
          <a:xfrm>
            <a:off x="548640" y="3566160"/>
            <a:ext cx="6400800" cy="2286000"/>
          </a:xfrm>
          <a:prstGeom prst="roundRect">
            <a:avLst>
              <a:gd name="adj" fmla="val 4800"/>
            </a:avLst>
          </a:prstGeom>
          <a:solidFill>
            <a:srgbClr val="FFFFFF"/>
          </a:solidFill>
          <a:ln/>
          <a:effectLst>
            <a:outerShdw blurRad="101600" dist="38100" dir="5400000" algn="bl" rotWithShape="0">
              <a:srgbClr val="000000">
                <a:alpha val="12000"/>
              </a:srgbClr>
            </a:outerShdw>
          </a:effectLst>
        </p:spPr>
      </p:sp>
      <p:sp>
        <p:nvSpPr>
          <p:cNvPr id="7" name="Shape 4"/>
          <p:cNvSpPr/>
          <p:nvPr/>
        </p:nvSpPr>
        <p:spPr>
          <a:xfrm>
            <a:off x="822960" y="3840480"/>
            <a:ext cx="914400" cy="914400"/>
          </a:xfrm>
          <a:prstGeom prst="ellipse">
            <a:avLst/>
          </a:prstGeom>
          <a:solidFill>
            <a:srgbClr val="028090"/>
          </a:solidFill>
          <a:ln/>
          <a:effectLst>
            <a:outerShdw blurRad="76200" dist="38100" dir="5400000" algn="bl" rotWithShape="0">
              <a:srgbClr val="000000">
                <a:alpha val="18000"/>
              </a:srgbClr>
            </a:outerShdw>
          </a:effectLst>
        </p:spPr>
      </p:sp>
      <p:pic>
        <p:nvPicPr>
          <p:cNvPr id="8" name="Image 1" descr="/home/claude/refillhub/icons/recycle.png"/>
          <p:cNvPicPr>
            <a:picLocks noChangeAspect="1"/>
          </p:cNvPicPr>
          <p:nvPr/>
        </p:nvPicPr>
        <p:blipFill>
          <a:blip r:embed="rId4"/>
          <a:stretch>
            <a:fillRect/>
          </a:stretch>
        </p:blipFill>
        <p:spPr>
          <a:xfrm>
            <a:off x="1028700" y="4046220"/>
            <a:ext cx="502920" cy="502920"/>
          </a:xfrm>
          <a:prstGeom prst="rect">
            <a:avLst/>
          </a:prstGeom>
        </p:spPr>
      </p:pic>
      <p:sp>
        <p:nvSpPr>
          <p:cNvPr id="9" name="Text 5"/>
          <p:cNvSpPr/>
          <p:nvPr/>
        </p:nvSpPr>
        <p:spPr>
          <a:xfrm>
            <a:off x="1920240" y="3794760"/>
            <a:ext cx="4846320" cy="1920240"/>
          </a:xfrm>
          <a:prstGeom prst="rect">
            <a:avLst/>
          </a:prstGeom>
          <a:noFill/>
          <a:ln/>
        </p:spPr>
        <p:txBody>
          <a:bodyPr wrap="square" rtlCol="0" anchor="t"/>
          <a:lstStyle/>
          <a:p>
            <a:pPr marL="0" indent="0">
              <a:buNone/>
            </a:pPr>
            <a:r>
              <a:rPr lang="en-US" sz="1600" b="1" dirty="0">
                <a:solidFill>
                  <a:srgbClr val="028090"/>
                </a:solidFill>
                <a:latin typeface="Times New Roman" panose="02020603050405020304" pitchFamily="18" charset="0"/>
                <a:ea typeface="Bookman Old Style" pitchFamily="34" charset="-122"/>
                <a:cs typeface="Times New Roman" panose="02020603050405020304" pitchFamily="18" charset="0"/>
              </a:rPr>
              <a:t>9%</a:t>
            </a:r>
            <a:endParaRPr lang="en-US" sz="1600" dirty="0">
              <a:latin typeface="Times New Roman" panose="02020603050405020304" pitchFamily="18" charset="0"/>
              <a:cs typeface="Times New Roman" panose="02020603050405020304" pitchFamily="18" charset="0"/>
            </a:endParaRPr>
          </a:p>
          <a:p>
            <a:pPr marL="0" indent="0">
              <a:buNone/>
            </a:pPr>
            <a:r>
              <a:rPr lang="en-US" sz="1600" dirty="0">
                <a:solidFill>
                  <a:srgbClr val="5A6E6B"/>
                </a:solidFill>
                <a:latin typeface="Times New Roman" panose="02020603050405020304" pitchFamily="18" charset="0"/>
                <a:ea typeface="Calibri" pitchFamily="34" charset="-122"/>
                <a:cs typeface="Times New Roman" panose="02020603050405020304" pitchFamily="18" charset="0"/>
              </a:rPr>
              <a:t>of the world's plastic waste is recycled — RefillHub's refill model helps close that gap.</a:t>
            </a:r>
            <a:endParaRPr lang="en-US" sz="1600" dirty="0">
              <a:latin typeface="Times New Roman" panose="02020603050405020304" pitchFamily="18" charset="0"/>
              <a:cs typeface="Times New Roman" panose="02020603050405020304" pitchFamily="18" charset="0"/>
            </a:endParaRPr>
          </a:p>
        </p:txBody>
      </p:sp>
      <p:sp>
        <p:nvSpPr>
          <p:cNvPr id="10" name="Text 6"/>
          <p:cNvSpPr/>
          <p:nvPr/>
        </p:nvSpPr>
        <p:spPr>
          <a:xfrm>
            <a:off x="1920240" y="5440680"/>
            <a:ext cx="4846320" cy="274320"/>
          </a:xfrm>
          <a:prstGeom prst="rect">
            <a:avLst/>
          </a:prstGeom>
          <a:noFill/>
          <a:ln/>
        </p:spPr>
        <p:txBody>
          <a:bodyPr wrap="square" rtlCol="0" anchor="ctr"/>
          <a:lstStyle/>
          <a:p>
            <a:pPr marL="0" indent="0">
              <a:buNone/>
            </a:pPr>
            <a:r>
              <a:rPr lang="en-US" sz="1600" i="1" dirty="0">
                <a:solidFill>
                  <a:srgbClr val="5A6E6B"/>
                </a:solidFill>
                <a:latin typeface="Times New Roman" panose="02020603050405020304" pitchFamily="18" charset="0"/>
                <a:ea typeface="Calibri" pitchFamily="34" charset="-122"/>
                <a:cs typeface="Times New Roman" panose="02020603050405020304" pitchFamily="18" charset="0"/>
              </a:rPr>
              <a:t>(UN Biodiversity, 2025)</a:t>
            </a:r>
            <a:endParaRPr lang="en-US" sz="1600" dirty="0">
              <a:latin typeface="Times New Roman" panose="02020603050405020304" pitchFamily="18" charset="0"/>
              <a:cs typeface="Times New Roman" panose="02020603050405020304" pitchFamily="18" charset="0"/>
            </a:endParaRPr>
          </a:p>
        </p:txBody>
      </p:sp>
      <p:sp>
        <p:nvSpPr>
          <p:cNvPr id="11" name="Shape 7"/>
          <p:cNvSpPr/>
          <p:nvPr/>
        </p:nvSpPr>
        <p:spPr>
          <a:xfrm>
            <a:off x="7269480" y="1417320"/>
            <a:ext cx="4343400" cy="4434840"/>
          </a:xfrm>
          <a:prstGeom prst="roundRect">
            <a:avLst>
              <a:gd name="adj" fmla="val 2947"/>
            </a:avLst>
          </a:prstGeom>
          <a:solidFill>
            <a:srgbClr val="013A40"/>
          </a:solidFill>
          <a:ln/>
        </p:spPr>
      </p:sp>
      <p:sp>
        <p:nvSpPr>
          <p:cNvPr id="12" name="Shape 8"/>
          <p:cNvSpPr/>
          <p:nvPr/>
        </p:nvSpPr>
        <p:spPr>
          <a:xfrm>
            <a:off x="8503920" y="1965960"/>
            <a:ext cx="1874520" cy="1874520"/>
          </a:xfrm>
          <a:prstGeom prst="ellipse">
            <a:avLst/>
          </a:prstGeom>
          <a:solidFill>
            <a:srgbClr val="02C39A"/>
          </a:solidFill>
          <a:ln/>
          <a:effectLst>
            <a:outerShdw blurRad="76200" dist="38100" dir="5400000" algn="bl" rotWithShape="0">
              <a:srgbClr val="000000">
                <a:alpha val="18000"/>
              </a:srgbClr>
            </a:outerShdw>
          </a:effectLst>
        </p:spPr>
      </p:sp>
      <p:pic>
        <p:nvPicPr>
          <p:cNvPr id="13" name="Image 2" descr="/home/claude/refillhub/icons/spray.png"/>
          <p:cNvPicPr>
            <a:picLocks noChangeAspect="1"/>
          </p:cNvPicPr>
          <p:nvPr/>
        </p:nvPicPr>
        <p:blipFill>
          <a:blip r:embed="rId5"/>
          <a:stretch>
            <a:fillRect/>
          </a:stretch>
        </p:blipFill>
        <p:spPr>
          <a:xfrm>
            <a:off x="8915400" y="2377440"/>
            <a:ext cx="1051560" cy="1051560"/>
          </a:xfrm>
          <a:prstGeom prst="rect">
            <a:avLst/>
          </a:prstGeom>
        </p:spPr>
      </p:pic>
      <p:sp>
        <p:nvSpPr>
          <p:cNvPr id="14" name="Text 9"/>
          <p:cNvSpPr/>
          <p:nvPr/>
        </p:nvSpPr>
        <p:spPr>
          <a:xfrm>
            <a:off x="7498080" y="4160520"/>
            <a:ext cx="3886200" cy="914400"/>
          </a:xfrm>
          <a:prstGeom prst="rect">
            <a:avLst/>
          </a:prstGeom>
          <a:noFill/>
          <a:ln/>
        </p:spPr>
        <p:txBody>
          <a:bodyPr wrap="square" rtlCol="0" anchor="ctr"/>
          <a:lstStyle/>
          <a:p>
            <a:pPr marL="0" indent="0" algn="ctr">
              <a:buNone/>
            </a:pPr>
            <a:r>
              <a:rPr lang="en-US" sz="1600" dirty="0">
                <a:solidFill>
                  <a:srgbClr val="E7F5F1"/>
                </a:solidFill>
                <a:latin typeface="Times New Roman" panose="02020603050405020304" pitchFamily="18" charset="0"/>
                <a:ea typeface="Calibri" pitchFamily="34" charset="-122"/>
                <a:cs typeface="Times New Roman" panose="02020603050405020304" pitchFamily="18" charset="0"/>
              </a:rPr>
              <a:t>Laundry Detergent  •  Bathroom Cleaner</a:t>
            </a:r>
            <a:endParaRPr lang="en-US" sz="1600" dirty="0">
              <a:latin typeface="Times New Roman" panose="02020603050405020304" pitchFamily="18" charset="0"/>
              <a:cs typeface="Times New Roman" panose="02020603050405020304" pitchFamily="18" charset="0"/>
            </a:endParaRPr>
          </a:p>
          <a:p>
            <a:pPr marL="0" indent="0" algn="ctr">
              <a:buNone/>
            </a:pPr>
            <a:r>
              <a:rPr lang="en-US" sz="1600" dirty="0">
                <a:solidFill>
                  <a:srgbClr val="E7F5F1"/>
                </a:solidFill>
                <a:latin typeface="Times New Roman" panose="02020603050405020304" pitchFamily="18" charset="0"/>
                <a:ea typeface="Calibri" pitchFamily="34" charset="-122"/>
                <a:cs typeface="Times New Roman" panose="02020603050405020304" pitchFamily="18" charset="0"/>
              </a:rPr>
              <a:t>Washing-up Liquid  •  Multi-purpose Cleaner</a:t>
            </a:r>
            <a:endParaRPr lang="en-US" sz="1600" dirty="0">
              <a:latin typeface="Times New Roman" panose="02020603050405020304" pitchFamily="18" charset="0"/>
              <a:cs typeface="Times New Roman" panose="02020603050405020304" pitchFamily="18" charset="0"/>
            </a:endParaRPr>
          </a:p>
        </p:txBody>
      </p:sp>
      <p:sp>
        <p:nvSpPr>
          <p:cNvPr id="15" name="Text 10"/>
          <p:cNvSpPr/>
          <p:nvPr/>
        </p:nvSpPr>
        <p:spPr>
          <a:xfrm>
            <a:off x="7498080" y="5074920"/>
            <a:ext cx="3886200" cy="640080"/>
          </a:xfrm>
          <a:prstGeom prst="rect">
            <a:avLst/>
          </a:prstGeom>
          <a:noFill/>
          <a:ln/>
        </p:spPr>
        <p:txBody>
          <a:bodyPr wrap="square" rtlCol="0" anchor="ctr"/>
          <a:lstStyle/>
          <a:p>
            <a:pPr marL="0" indent="0" algn="ctr">
              <a:buNone/>
            </a:pPr>
            <a:r>
              <a:rPr lang="en-US" sz="1600" i="1" dirty="0">
                <a:solidFill>
                  <a:srgbClr val="9FD9CC"/>
                </a:solidFill>
                <a:latin typeface="Times New Roman" panose="02020603050405020304" pitchFamily="18" charset="0"/>
                <a:ea typeface="Calibri" pitchFamily="34" charset="-122"/>
                <a:cs typeface="Times New Roman" panose="02020603050405020304" pitchFamily="18" charset="0"/>
              </a:rPr>
              <a:t>Reusable aluminium packaging across the entire range</a:t>
            </a:r>
            <a:endParaRPr lang="en-US" sz="1600" dirty="0">
              <a:latin typeface="Times New Roman" panose="02020603050405020304" pitchFamily="18" charset="0"/>
              <a:cs typeface="Times New Roman" panose="02020603050405020304" pitchFamily="18" charset="0"/>
            </a:endParaRPr>
          </a:p>
        </p:txBody>
      </p:sp>
      <p:sp>
        <p:nvSpPr>
          <p:cNvPr id="16" name="Text 11"/>
          <p:cNvSpPr/>
          <p:nvPr/>
        </p:nvSpPr>
        <p:spPr>
          <a:xfrm>
            <a:off x="548640" y="6510528"/>
            <a:ext cx="6400800" cy="274320"/>
          </a:xfrm>
          <a:prstGeom prst="rect">
            <a:avLst/>
          </a:prstGeom>
          <a:noFill/>
          <a:ln/>
        </p:spPr>
        <p:txBody>
          <a:bodyPr wrap="square" rtlCol="0" anchor="ctr"/>
          <a:lstStyle/>
          <a:p>
            <a:pPr marL="0" indent="0">
              <a:buNone/>
            </a:pPr>
            <a:r>
              <a:rPr lang="en-US" sz="1600" kern="0" spc="120" dirty="0">
                <a:solidFill>
                  <a:srgbClr val="5A6E6B"/>
                </a:solidFill>
                <a:latin typeface="Times New Roman" panose="02020603050405020304" pitchFamily="18" charset="0"/>
                <a:ea typeface="Calibri" pitchFamily="34" charset="-122"/>
                <a:cs typeface="Times New Roman" panose="02020603050405020304" pitchFamily="18" charset="0"/>
              </a:rPr>
              <a:t>PRODUCT &amp; SUSTAINABILITY</a:t>
            </a:r>
            <a:endParaRPr lang="en-US" sz="1600" dirty="0">
              <a:latin typeface="Times New Roman" panose="02020603050405020304" pitchFamily="18" charset="0"/>
              <a:cs typeface="Times New Roman" panose="02020603050405020304" pitchFamily="18" charset="0"/>
            </a:endParaRPr>
          </a:p>
        </p:txBody>
      </p:sp>
      <p:sp>
        <p:nvSpPr>
          <p:cNvPr id="17" name="Text 12"/>
          <p:cNvSpPr/>
          <p:nvPr/>
        </p:nvSpPr>
        <p:spPr>
          <a:xfrm>
            <a:off x="10728655" y="6510528"/>
            <a:ext cx="914400" cy="274320"/>
          </a:xfrm>
          <a:prstGeom prst="rect">
            <a:avLst/>
          </a:prstGeom>
          <a:noFill/>
          <a:ln/>
        </p:spPr>
        <p:txBody>
          <a:bodyPr wrap="square" rtlCol="0" anchor="ctr"/>
          <a:lstStyle/>
          <a:p>
            <a:pPr marL="0" indent="0" algn="r">
              <a:buNone/>
            </a:pPr>
            <a:r>
              <a:rPr lang="en-US" sz="1600" dirty="0">
                <a:solidFill>
                  <a:srgbClr val="5A6E6B"/>
                </a:solidFill>
                <a:latin typeface="Times New Roman" panose="02020603050405020304" pitchFamily="18" charset="0"/>
                <a:ea typeface="Calibri" pitchFamily="34" charset="-122"/>
                <a:cs typeface="Times New Roman" panose="02020603050405020304" pitchFamily="18" charset="0"/>
              </a:rPr>
              <a:t>03 / 11</a:t>
            </a:r>
            <a:endParaRPr lang="en-US" sz="16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4">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1695" cy="1051560"/>
          </a:xfrm>
          <a:prstGeom prst="rect">
            <a:avLst/>
          </a:prstGeom>
          <a:solidFill>
            <a:srgbClr val="F4F7F5"/>
          </a:solidFill>
          <a:ln/>
        </p:spPr>
      </p:sp>
      <p:sp>
        <p:nvSpPr>
          <p:cNvPr id="3" name="Shape 1"/>
          <p:cNvSpPr/>
          <p:nvPr/>
        </p:nvSpPr>
        <p:spPr>
          <a:xfrm>
            <a:off x="548640" y="256032"/>
            <a:ext cx="566928" cy="566928"/>
          </a:xfrm>
          <a:prstGeom prst="ellipse">
            <a:avLst/>
          </a:prstGeom>
          <a:solidFill>
            <a:srgbClr val="028090"/>
          </a:solidFill>
          <a:ln/>
          <a:effectLst>
            <a:outerShdw blurRad="76200" dist="38100" dir="5400000" algn="bl" rotWithShape="0">
              <a:srgbClr val="000000">
                <a:alpha val="18000"/>
              </a:srgbClr>
            </a:outerShdw>
          </a:effectLst>
        </p:spPr>
      </p:sp>
      <p:pic>
        <p:nvPicPr>
          <p:cNvPr id="4" name="Image 0" descr="/home/claude/refillhub/icons/globe.png"/>
          <p:cNvPicPr>
            <a:picLocks noChangeAspect="1"/>
          </p:cNvPicPr>
          <p:nvPr/>
        </p:nvPicPr>
        <p:blipFill>
          <a:blip r:embed="rId3"/>
          <a:stretch>
            <a:fillRect/>
          </a:stretch>
        </p:blipFill>
        <p:spPr>
          <a:xfrm>
            <a:off x="685800" y="393192"/>
            <a:ext cx="292608" cy="292608"/>
          </a:xfrm>
          <a:prstGeom prst="rect">
            <a:avLst/>
          </a:prstGeom>
        </p:spPr>
      </p:pic>
      <p:sp>
        <p:nvSpPr>
          <p:cNvPr id="5" name="Text 2"/>
          <p:cNvSpPr/>
          <p:nvPr/>
        </p:nvSpPr>
        <p:spPr>
          <a:xfrm>
            <a:off x="1280160" y="219456"/>
            <a:ext cx="8229600" cy="640080"/>
          </a:xfrm>
          <a:prstGeom prst="rect">
            <a:avLst/>
          </a:prstGeom>
          <a:noFill/>
          <a:ln/>
        </p:spPr>
        <p:txBody>
          <a:bodyPr wrap="square" rtlCol="0" anchor="ctr"/>
          <a:lstStyle/>
          <a:p>
            <a:pPr marL="0" indent="0" algn="ctr">
              <a:buNone/>
            </a:pPr>
            <a:r>
              <a:rPr lang="en-US" sz="3000" b="1" dirty="0">
                <a:latin typeface="Times New Roman" panose="02020603050405020304" pitchFamily="18" charset="0"/>
                <a:ea typeface="Bookman Old Style" pitchFamily="34" charset="-122"/>
                <a:cs typeface="Times New Roman" panose="02020603050405020304" pitchFamily="18" charset="0"/>
              </a:rPr>
              <a:t>Three Key External Factors</a:t>
            </a:r>
            <a:endParaRPr lang="en-US" sz="3000" dirty="0">
              <a:latin typeface="Times New Roman" panose="02020603050405020304" pitchFamily="18" charset="0"/>
              <a:cs typeface="Times New Roman" panose="02020603050405020304" pitchFamily="18" charset="0"/>
            </a:endParaRPr>
          </a:p>
        </p:txBody>
      </p:sp>
      <p:sp>
        <p:nvSpPr>
          <p:cNvPr id="6" name="Shape 3"/>
          <p:cNvSpPr/>
          <p:nvPr/>
        </p:nvSpPr>
        <p:spPr>
          <a:xfrm>
            <a:off x="548640" y="1554480"/>
            <a:ext cx="3520440" cy="4572000"/>
          </a:xfrm>
          <a:prstGeom prst="roundRect">
            <a:avLst>
              <a:gd name="adj" fmla="val 3117"/>
            </a:avLst>
          </a:prstGeom>
          <a:solidFill>
            <a:srgbClr val="F4F7F5"/>
          </a:solidFill>
          <a:ln/>
          <a:effectLst>
            <a:outerShdw blurRad="76200" dist="25400" dir="5400000" algn="bl" rotWithShape="0">
              <a:srgbClr val="000000">
                <a:alpha val="10000"/>
              </a:srgbClr>
            </a:outerShdw>
          </a:effectLst>
        </p:spPr>
      </p:sp>
      <p:sp>
        <p:nvSpPr>
          <p:cNvPr id="7" name="Shape 4"/>
          <p:cNvSpPr/>
          <p:nvPr/>
        </p:nvSpPr>
        <p:spPr>
          <a:xfrm>
            <a:off x="1783080" y="1920240"/>
            <a:ext cx="1051560" cy="1051560"/>
          </a:xfrm>
          <a:prstGeom prst="ellipse">
            <a:avLst/>
          </a:prstGeom>
          <a:solidFill>
            <a:srgbClr val="028090"/>
          </a:solidFill>
          <a:ln/>
          <a:effectLst>
            <a:outerShdw blurRad="76200" dist="38100" dir="5400000" algn="bl" rotWithShape="0">
              <a:srgbClr val="000000">
                <a:alpha val="18000"/>
              </a:srgbClr>
            </a:outerShdw>
          </a:effectLst>
        </p:spPr>
      </p:sp>
      <p:pic>
        <p:nvPicPr>
          <p:cNvPr id="8" name="Image 1" descr="/home/claude/refillhub/icons/tax.png"/>
          <p:cNvPicPr>
            <a:picLocks noChangeAspect="1"/>
          </p:cNvPicPr>
          <p:nvPr/>
        </p:nvPicPr>
        <p:blipFill>
          <a:blip r:embed="rId4"/>
          <a:stretch>
            <a:fillRect/>
          </a:stretch>
        </p:blipFill>
        <p:spPr>
          <a:xfrm>
            <a:off x="2034540" y="2171700"/>
            <a:ext cx="548640" cy="548640"/>
          </a:xfrm>
          <a:prstGeom prst="rect">
            <a:avLst/>
          </a:prstGeom>
        </p:spPr>
      </p:pic>
      <p:sp>
        <p:nvSpPr>
          <p:cNvPr id="9" name="Text 5"/>
          <p:cNvSpPr/>
          <p:nvPr/>
        </p:nvSpPr>
        <p:spPr>
          <a:xfrm>
            <a:off x="731520" y="3154680"/>
            <a:ext cx="3154680" cy="640080"/>
          </a:xfrm>
          <a:prstGeom prst="rect">
            <a:avLst/>
          </a:prstGeom>
          <a:noFill/>
          <a:ln/>
        </p:spPr>
        <p:txBody>
          <a:bodyPr wrap="square" rtlCol="0" anchor="t"/>
          <a:lstStyle/>
          <a:p>
            <a:pPr marL="0" indent="0" algn="ctr">
              <a:buNone/>
            </a:pPr>
            <a:r>
              <a:rPr lang="en-US" sz="1600" b="1" dirty="0">
                <a:solidFill>
                  <a:srgbClr val="1B2E2C"/>
                </a:solidFill>
                <a:latin typeface="Times New Roman" panose="02020603050405020304" pitchFamily="18" charset="0"/>
                <a:ea typeface="Bookman Old Style" pitchFamily="34" charset="-122"/>
                <a:cs typeface="Times New Roman" panose="02020603050405020304" pitchFamily="18" charset="0"/>
              </a:rPr>
              <a:t>Plastic Packaging Tax</a:t>
            </a:r>
            <a:endParaRPr lang="en-US" sz="1600" dirty="0">
              <a:latin typeface="Times New Roman" panose="02020603050405020304" pitchFamily="18" charset="0"/>
              <a:cs typeface="Times New Roman" panose="02020603050405020304" pitchFamily="18" charset="0"/>
            </a:endParaRPr>
          </a:p>
        </p:txBody>
      </p:sp>
      <p:sp>
        <p:nvSpPr>
          <p:cNvPr id="10" name="Text 6"/>
          <p:cNvSpPr/>
          <p:nvPr/>
        </p:nvSpPr>
        <p:spPr>
          <a:xfrm>
            <a:off x="822960" y="3840480"/>
            <a:ext cx="2971800" cy="2148840"/>
          </a:xfrm>
          <a:prstGeom prst="rect">
            <a:avLst/>
          </a:prstGeom>
          <a:noFill/>
          <a:ln/>
        </p:spPr>
        <p:txBody>
          <a:bodyPr wrap="square" rtlCol="0" anchor="t"/>
          <a:lstStyle/>
          <a:p>
            <a:pPr marL="0" indent="0" algn="ctr">
              <a:buNone/>
            </a:pPr>
            <a:r>
              <a:rPr lang="en-US" sz="1600" dirty="0">
                <a:solidFill>
                  <a:srgbClr val="5A6E6B"/>
                </a:solidFill>
                <a:latin typeface="Times New Roman" panose="02020603050405020304" pitchFamily="18" charset="0"/>
                <a:ea typeface="Calibri" pitchFamily="34" charset="-122"/>
                <a:cs typeface="Times New Roman" panose="02020603050405020304" pitchFamily="18" charset="0"/>
              </a:rPr>
              <a:t>The UK Plastic Packaging Tax is an incentive that businesses seeking to use a sustainable refill packaging solution (HM Revenue &amp; Customs (HMRC), 2021).</a:t>
            </a:r>
            <a:endParaRPr lang="en-US" sz="1600" dirty="0">
              <a:latin typeface="Times New Roman" panose="02020603050405020304" pitchFamily="18" charset="0"/>
              <a:cs typeface="Times New Roman" panose="02020603050405020304" pitchFamily="18" charset="0"/>
            </a:endParaRPr>
          </a:p>
        </p:txBody>
      </p:sp>
      <p:sp>
        <p:nvSpPr>
          <p:cNvPr id="11" name="Shape 7"/>
          <p:cNvSpPr/>
          <p:nvPr/>
        </p:nvSpPr>
        <p:spPr>
          <a:xfrm>
            <a:off x="4389120" y="1554480"/>
            <a:ext cx="3520440" cy="4572000"/>
          </a:xfrm>
          <a:prstGeom prst="roundRect">
            <a:avLst>
              <a:gd name="adj" fmla="val 3117"/>
            </a:avLst>
          </a:prstGeom>
          <a:solidFill>
            <a:srgbClr val="F4F7F5"/>
          </a:solidFill>
          <a:ln/>
          <a:effectLst>
            <a:outerShdw blurRad="76200" dist="25400" dir="5400000" algn="bl" rotWithShape="0">
              <a:srgbClr val="000000">
                <a:alpha val="10000"/>
              </a:srgbClr>
            </a:outerShdw>
          </a:effectLst>
        </p:spPr>
      </p:sp>
      <p:sp>
        <p:nvSpPr>
          <p:cNvPr id="12" name="Shape 8"/>
          <p:cNvSpPr/>
          <p:nvPr/>
        </p:nvSpPr>
        <p:spPr>
          <a:xfrm>
            <a:off x="5623560" y="1920240"/>
            <a:ext cx="1051560" cy="1051560"/>
          </a:xfrm>
          <a:prstGeom prst="ellipse">
            <a:avLst/>
          </a:prstGeom>
          <a:solidFill>
            <a:srgbClr val="00A896"/>
          </a:solidFill>
          <a:ln/>
          <a:effectLst>
            <a:outerShdw blurRad="76200" dist="38100" dir="5400000" algn="bl" rotWithShape="0">
              <a:srgbClr val="000000">
                <a:alpha val="18000"/>
              </a:srgbClr>
            </a:outerShdw>
          </a:effectLst>
        </p:spPr>
      </p:sp>
      <p:pic>
        <p:nvPicPr>
          <p:cNvPr id="13" name="Image 2" descr="/home/claude/refillhub/icons/globe.png"/>
          <p:cNvPicPr>
            <a:picLocks noChangeAspect="1"/>
          </p:cNvPicPr>
          <p:nvPr/>
        </p:nvPicPr>
        <p:blipFill>
          <a:blip r:embed="rId3"/>
          <a:stretch>
            <a:fillRect/>
          </a:stretch>
        </p:blipFill>
        <p:spPr>
          <a:xfrm>
            <a:off x="5875020" y="2171700"/>
            <a:ext cx="548640" cy="548640"/>
          </a:xfrm>
          <a:prstGeom prst="rect">
            <a:avLst/>
          </a:prstGeom>
        </p:spPr>
      </p:pic>
      <p:sp>
        <p:nvSpPr>
          <p:cNvPr id="14" name="Text 9"/>
          <p:cNvSpPr/>
          <p:nvPr/>
        </p:nvSpPr>
        <p:spPr>
          <a:xfrm>
            <a:off x="4572000" y="3154680"/>
            <a:ext cx="3154680" cy="640080"/>
          </a:xfrm>
          <a:prstGeom prst="rect">
            <a:avLst/>
          </a:prstGeom>
          <a:noFill/>
          <a:ln/>
        </p:spPr>
        <p:txBody>
          <a:bodyPr wrap="square" rtlCol="0" anchor="t"/>
          <a:lstStyle/>
          <a:p>
            <a:pPr marL="0" indent="0" algn="ctr">
              <a:buNone/>
            </a:pPr>
            <a:r>
              <a:rPr lang="en-US" sz="1600" b="1" dirty="0">
                <a:solidFill>
                  <a:srgbClr val="1B2E2C"/>
                </a:solidFill>
                <a:latin typeface="Times New Roman" panose="02020603050405020304" pitchFamily="18" charset="0"/>
                <a:ea typeface="Bookman Old Style" pitchFamily="34" charset="-122"/>
                <a:cs typeface="Times New Roman" panose="02020603050405020304" pitchFamily="18" charset="0"/>
              </a:rPr>
              <a:t>Environmental Awareness</a:t>
            </a:r>
            <a:endParaRPr lang="en-US" sz="1600" dirty="0">
              <a:latin typeface="Times New Roman" panose="02020603050405020304" pitchFamily="18" charset="0"/>
              <a:cs typeface="Times New Roman" panose="02020603050405020304" pitchFamily="18" charset="0"/>
            </a:endParaRPr>
          </a:p>
        </p:txBody>
      </p:sp>
      <p:sp>
        <p:nvSpPr>
          <p:cNvPr id="15" name="Text 10"/>
          <p:cNvSpPr/>
          <p:nvPr/>
        </p:nvSpPr>
        <p:spPr>
          <a:xfrm>
            <a:off x="4663440" y="3840480"/>
            <a:ext cx="2971800" cy="2148840"/>
          </a:xfrm>
          <a:prstGeom prst="rect">
            <a:avLst/>
          </a:prstGeom>
          <a:noFill/>
          <a:ln/>
        </p:spPr>
        <p:txBody>
          <a:bodyPr wrap="square" rtlCol="0" anchor="t"/>
          <a:lstStyle/>
          <a:p>
            <a:pPr marL="0" indent="0" algn="ctr">
              <a:buNone/>
            </a:pPr>
            <a:r>
              <a:rPr lang="en-US" sz="1600" dirty="0">
                <a:solidFill>
                  <a:srgbClr val="5A6E6B"/>
                </a:solidFill>
                <a:latin typeface="Times New Roman" panose="02020603050405020304" pitchFamily="18" charset="0"/>
                <a:ea typeface="Calibri" pitchFamily="34" charset="-122"/>
                <a:cs typeface="Times New Roman" panose="02020603050405020304" pitchFamily="18" charset="0"/>
              </a:rPr>
              <a:t>There is further rise in environmental awareness as 450 million tonnes of plastic waste are produced every year (Ritchie et al. 2026).</a:t>
            </a:r>
            <a:endParaRPr lang="en-US" sz="1600" dirty="0">
              <a:latin typeface="Times New Roman" panose="02020603050405020304" pitchFamily="18" charset="0"/>
              <a:cs typeface="Times New Roman" panose="02020603050405020304" pitchFamily="18" charset="0"/>
            </a:endParaRPr>
          </a:p>
        </p:txBody>
      </p:sp>
      <p:sp>
        <p:nvSpPr>
          <p:cNvPr id="16" name="Shape 11"/>
          <p:cNvSpPr/>
          <p:nvPr/>
        </p:nvSpPr>
        <p:spPr>
          <a:xfrm>
            <a:off x="8229600" y="1554480"/>
            <a:ext cx="3520440" cy="4572000"/>
          </a:xfrm>
          <a:prstGeom prst="roundRect">
            <a:avLst>
              <a:gd name="adj" fmla="val 3117"/>
            </a:avLst>
          </a:prstGeom>
          <a:solidFill>
            <a:srgbClr val="F4F7F5"/>
          </a:solidFill>
          <a:ln/>
          <a:effectLst>
            <a:outerShdw blurRad="76200" dist="25400" dir="5400000" algn="bl" rotWithShape="0">
              <a:srgbClr val="000000">
                <a:alpha val="10000"/>
              </a:srgbClr>
            </a:outerShdw>
          </a:effectLst>
        </p:spPr>
      </p:sp>
      <p:sp>
        <p:nvSpPr>
          <p:cNvPr id="17" name="Shape 12"/>
          <p:cNvSpPr/>
          <p:nvPr/>
        </p:nvSpPr>
        <p:spPr>
          <a:xfrm>
            <a:off x="9464040" y="1920240"/>
            <a:ext cx="1051560" cy="1051560"/>
          </a:xfrm>
          <a:prstGeom prst="ellipse">
            <a:avLst/>
          </a:prstGeom>
          <a:solidFill>
            <a:srgbClr val="02C39A"/>
          </a:solidFill>
          <a:ln/>
          <a:effectLst>
            <a:outerShdw blurRad="76200" dist="38100" dir="5400000" algn="bl" rotWithShape="0">
              <a:srgbClr val="000000">
                <a:alpha val="18000"/>
              </a:srgbClr>
            </a:outerShdw>
          </a:effectLst>
        </p:spPr>
      </p:sp>
      <p:pic>
        <p:nvPicPr>
          <p:cNvPr id="18" name="Image 3" descr="/home/claude/refillhub/icons/mobile.png"/>
          <p:cNvPicPr>
            <a:picLocks noChangeAspect="1"/>
          </p:cNvPicPr>
          <p:nvPr/>
        </p:nvPicPr>
        <p:blipFill>
          <a:blip r:embed="rId5"/>
          <a:stretch>
            <a:fillRect/>
          </a:stretch>
        </p:blipFill>
        <p:spPr>
          <a:xfrm>
            <a:off x="9715500" y="2171700"/>
            <a:ext cx="548640" cy="548640"/>
          </a:xfrm>
          <a:prstGeom prst="rect">
            <a:avLst/>
          </a:prstGeom>
        </p:spPr>
      </p:pic>
      <p:sp>
        <p:nvSpPr>
          <p:cNvPr id="19" name="Text 13"/>
          <p:cNvSpPr/>
          <p:nvPr/>
        </p:nvSpPr>
        <p:spPr>
          <a:xfrm>
            <a:off x="8412480" y="3154680"/>
            <a:ext cx="3154680" cy="640080"/>
          </a:xfrm>
          <a:prstGeom prst="rect">
            <a:avLst/>
          </a:prstGeom>
          <a:noFill/>
          <a:ln/>
        </p:spPr>
        <p:txBody>
          <a:bodyPr wrap="square" rtlCol="0" anchor="t"/>
          <a:lstStyle/>
          <a:p>
            <a:pPr marL="0" indent="0" algn="ctr">
              <a:buNone/>
            </a:pPr>
            <a:r>
              <a:rPr lang="en-US" sz="1600" b="1" dirty="0">
                <a:solidFill>
                  <a:srgbClr val="1B2E2C"/>
                </a:solidFill>
                <a:latin typeface="Times New Roman" panose="02020603050405020304" pitchFamily="18" charset="0"/>
                <a:ea typeface="Bookman Old Style" pitchFamily="34" charset="-122"/>
                <a:cs typeface="Times New Roman" panose="02020603050405020304" pitchFamily="18" charset="0"/>
              </a:rPr>
              <a:t>Digital Technology</a:t>
            </a:r>
            <a:endParaRPr lang="en-US" sz="1600" dirty="0">
              <a:latin typeface="Times New Roman" panose="02020603050405020304" pitchFamily="18" charset="0"/>
              <a:cs typeface="Times New Roman" panose="02020603050405020304" pitchFamily="18" charset="0"/>
            </a:endParaRPr>
          </a:p>
        </p:txBody>
      </p:sp>
      <p:sp>
        <p:nvSpPr>
          <p:cNvPr id="20" name="Text 14"/>
          <p:cNvSpPr/>
          <p:nvPr/>
        </p:nvSpPr>
        <p:spPr>
          <a:xfrm>
            <a:off x="8503920" y="3840480"/>
            <a:ext cx="2971800" cy="2148840"/>
          </a:xfrm>
          <a:prstGeom prst="rect">
            <a:avLst/>
          </a:prstGeom>
          <a:noFill/>
          <a:ln/>
        </p:spPr>
        <p:txBody>
          <a:bodyPr wrap="square" rtlCol="0" anchor="t"/>
          <a:lstStyle/>
          <a:p>
            <a:pPr marL="0" indent="0" algn="ctr">
              <a:buNone/>
            </a:pPr>
            <a:r>
              <a:rPr lang="en-US" sz="1600" dirty="0">
                <a:solidFill>
                  <a:srgbClr val="5A6E6B"/>
                </a:solidFill>
                <a:latin typeface="Times New Roman" panose="02020603050405020304" pitchFamily="18" charset="0"/>
                <a:ea typeface="Calibri" pitchFamily="34" charset="-122"/>
                <a:cs typeface="Times New Roman" panose="02020603050405020304" pitchFamily="18" charset="0"/>
              </a:rPr>
              <a:t>Digital technologies enhance customer convenience, in terms of online ordering, payment and refill management systems.</a:t>
            </a:r>
            <a:endParaRPr lang="en-US" sz="1600" dirty="0">
              <a:latin typeface="Times New Roman" panose="02020603050405020304" pitchFamily="18" charset="0"/>
              <a:cs typeface="Times New Roman" panose="02020603050405020304" pitchFamily="18" charset="0"/>
            </a:endParaRPr>
          </a:p>
        </p:txBody>
      </p:sp>
      <p:sp>
        <p:nvSpPr>
          <p:cNvPr id="21" name="Text 15"/>
          <p:cNvSpPr/>
          <p:nvPr/>
        </p:nvSpPr>
        <p:spPr>
          <a:xfrm>
            <a:off x="548640" y="6510528"/>
            <a:ext cx="6400800" cy="274320"/>
          </a:xfrm>
          <a:prstGeom prst="rect">
            <a:avLst/>
          </a:prstGeom>
          <a:noFill/>
          <a:ln/>
        </p:spPr>
        <p:txBody>
          <a:bodyPr wrap="square" rtlCol="0" anchor="ctr"/>
          <a:lstStyle/>
          <a:p>
            <a:pPr marL="0" indent="0">
              <a:buNone/>
            </a:pPr>
            <a:r>
              <a:rPr lang="en-US" sz="1600" kern="0" spc="120" dirty="0">
                <a:solidFill>
                  <a:srgbClr val="5A6E6B"/>
                </a:solidFill>
                <a:latin typeface="Times New Roman" panose="02020603050405020304" pitchFamily="18" charset="0"/>
                <a:ea typeface="Calibri" pitchFamily="34" charset="-122"/>
                <a:cs typeface="Times New Roman" panose="02020603050405020304" pitchFamily="18" charset="0"/>
              </a:rPr>
              <a:t>THREE KEY EXTERNAL FACTORS</a:t>
            </a:r>
            <a:endParaRPr lang="en-US" sz="1600" dirty="0">
              <a:latin typeface="Times New Roman" panose="02020603050405020304" pitchFamily="18" charset="0"/>
              <a:cs typeface="Times New Roman" panose="02020603050405020304" pitchFamily="18" charset="0"/>
            </a:endParaRPr>
          </a:p>
        </p:txBody>
      </p:sp>
      <p:sp>
        <p:nvSpPr>
          <p:cNvPr id="22" name="Text 16"/>
          <p:cNvSpPr/>
          <p:nvPr/>
        </p:nvSpPr>
        <p:spPr>
          <a:xfrm>
            <a:off x="10728655" y="6510528"/>
            <a:ext cx="914400" cy="274320"/>
          </a:xfrm>
          <a:prstGeom prst="rect">
            <a:avLst/>
          </a:prstGeom>
          <a:noFill/>
          <a:ln/>
        </p:spPr>
        <p:txBody>
          <a:bodyPr wrap="square" rtlCol="0" anchor="ctr"/>
          <a:lstStyle/>
          <a:p>
            <a:pPr marL="0" indent="0" algn="r">
              <a:buNone/>
            </a:pPr>
            <a:r>
              <a:rPr lang="en-US" sz="1600" dirty="0">
                <a:solidFill>
                  <a:srgbClr val="5A6E6B"/>
                </a:solidFill>
                <a:latin typeface="Times New Roman" panose="02020603050405020304" pitchFamily="18" charset="0"/>
                <a:ea typeface="Calibri" pitchFamily="34" charset="-122"/>
                <a:cs typeface="Times New Roman" panose="02020603050405020304" pitchFamily="18" charset="0"/>
              </a:rPr>
              <a:t>04 / 11</a:t>
            </a:r>
            <a:endParaRPr lang="en-US" sz="16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5">
    <p:bg>
      <p:bgPr>
        <a:solidFill>
          <a:srgbClr val="F4F7F5"/>
        </a:solidFill>
        <a:effectLst/>
      </p:bgPr>
    </p:bg>
    <p:spTree>
      <p:nvGrpSpPr>
        <p:cNvPr id="1" name=""/>
        <p:cNvGrpSpPr/>
        <p:nvPr/>
      </p:nvGrpSpPr>
      <p:grpSpPr>
        <a:xfrm>
          <a:off x="0" y="0"/>
          <a:ext cx="0" cy="0"/>
          <a:chOff x="0" y="0"/>
          <a:chExt cx="0" cy="0"/>
        </a:xfrm>
      </p:grpSpPr>
      <p:sp>
        <p:nvSpPr>
          <p:cNvPr id="2" name="Shape 0"/>
          <p:cNvSpPr/>
          <p:nvPr/>
        </p:nvSpPr>
        <p:spPr>
          <a:xfrm>
            <a:off x="548640" y="457200"/>
            <a:ext cx="566928" cy="566928"/>
          </a:xfrm>
          <a:prstGeom prst="ellipse">
            <a:avLst/>
          </a:prstGeom>
          <a:solidFill>
            <a:srgbClr val="028090"/>
          </a:solidFill>
          <a:ln/>
          <a:effectLst>
            <a:outerShdw blurRad="76200" dist="38100" dir="5400000" algn="bl" rotWithShape="0">
              <a:srgbClr val="000000">
                <a:alpha val="18000"/>
              </a:srgbClr>
            </a:outerShdw>
          </a:effectLst>
        </p:spPr>
      </p:sp>
      <p:pic>
        <p:nvPicPr>
          <p:cNvPr id="3" name="Image 0" descr="/home/claude/refillhub/icons/target.png"/>
          <p:cNvPicPr>
            <a:picLocks noChangeAspect="1"/>
          </p:cNvPicPr>
          <p:nvPr/>
        </p:nvPicPr>
        <p:blipFill>
          <a:blip r:embed="rId3"/>
          <a:stretch>
            <a:fillRect/>
          </a:stretch>
        </p:blipFill>
        <p:spPr>
          <a:xfrm>
            <a:off x="685800" y="594360"/>
            <a:ext cx="292608" cy="292608"/>
          </a:xfrm>
          <a:prstGeom prst="rect">
            <a:avLst/>
          </a:prstGeom>
        </p:spPr>
      </p:pic>
      <p:sp>
        <p:nvSpPr>
          <p:cNvPr id="4" name="Text 1"/>
          <p:cNvSpPr/>
          <p:nvPr/>
        </p:nvSpPr>
        <p:spPr>
          <a:xfrm>
            <a:off x="1280160" y="420624"/>
            <a:ext cx="8229600" cy="640080"/>
          </a:xfrm>
          <a:prstGeom prst="rect">
            <a:avLst/>
          </a:prstGeom>
          <a:noFill/>
          <a:ln/>
        </p:spPr>
        <p:txBody>
          <a:bodyPr wrap="square" rtlCol="0" anchor="ctr"/>
          <a:lstStyle/>
          <a:p>
            <a:pPr marL="0" indent="0">
              <a:buNone/>
            </a:pPr>
            <a:r>
              <a:rPr lang="en-US" sz="3000" b="1" dirty="0">
                <a:latin typeface="Times New Roman" panose="02020603050405020304" pitchFamily="18" charset="0"/>
                <a:ea typeface="Bookman Old Style" pitchFamily="34" charset="-122"/>
                <a:cs typeface="Times New Roman" panose="02020603050405020304" pitchFamily="18" charset="0"/>
              </a:rPr>
              <a:t>Target Market &amp; Competitors</a:t>
            </a:r>
            <a:endParaRPr lang="en-US" sz="3000" dirty="0">
              <a:latin typeface="Times New Roman" panose="02020603050405020304" pitchFamily="18" charset="0"/>
              <a:cs typeface="Times New Roman" panose="02020603050405020304" pitchFamily="18" charset="0"/>
            </a:endParaRPr>
          </a:p>
        </p:txBody>
      </p:sp>
      <p:sp>
        <p:nvSpPr>
          <p:cNvPr id="5" name="Shape 2"/>
          <p:cNvSpPr/>
          <p:nvPr/>
        </p:nvSpPr>
        <p:spPr>
          <a:xfrm>
            <a:off x="548640" y="1417320"/>
            <a:ext cx="5303520" cy="4709160"/>
          </a:xfrm>
          <a:prstGeom prst="roundRect">
            <a:avLst>
              <a:gd name="adj" fmla="val 2330"/>
            </a:avLst>
          </a:prstGeom>
          <a:solidFill>
            <a:srgbClr val="FFFFFF"/>
          </a:solidFill>
          <a:ln/>
          <a:effectLst>
            <a:outerShdw blurRad="76200" dist="25400" dir="5400000" algn="bl" rotWithShape="0">
              <a:srgbClr val="000000">
                <a:alpha val="10000"/>
              </a:srgbClr>
            </a:outerShdw>
          </a:effectLst>
        </p:spPr>
      </p:sp>
      <p:sp>
        <p:nvSpPr>
          <p:cNvPr id="6" name="Shape 3"/>
          <p:cNvSpPr/>
          <p:nvPr/>
        </p:nvSpPr>
        <p:spPr>
          <a:xfrm>
            <a:off x="868680" y="1737360"/>
            <a:ext cx="777240" cy="777240"/>
          </a:xfrm>
          <a:prstGeom prst="ellipse">
            <a:avLst/>
          </a:prstGeom>
          <a:solidFill>
            <a:srgbClr val="00A896"/>
          </a:solidFill>
          <a:ln/>
          <a:effectLst>
            <a:outerShdw blurRad="76200" dist="38100" dir="5400000" algn="bl" rotWithShape="0">
              <a:srgbClr val="000000">
                <a:alpha val="18000"/>
              </a:srgbClr>
            </a:outerShdw>
          </a:effectLst>
        </p:spPr>
      </p:sp>
      <p:pic>
        <p:nvPicPr>
          <p:cNvPr id="7" name="Image 1" descr="/home/claude/refillhub/icons/users.png"/>
          <p:cNvPicPr>
            <a:picLocks noChangeAspect="1"/>
          </p:cNvPicPr>
          <p:nvPr/>
        </p:nvPicPr>
        <p:blipFill>
          <a:blip r:embed="rId4"/>
          <a:stretch>
            <a:fillRect/>
          </a:stretch>
        </p:blipFill>
        <p:spPr>
          <a:xfrm>
            <a:off x="1046988" y="1915668"/>
            <a:ext cx="420624" cy="420624"/>
          </a:xfrm>
          <a:prstGeom prst="rect">
            <a:avLst/>
          </a:prstGeom>
        </p:spPr>
      </p:pic>
      <p:sp>
        <p:nvSpPr>
          <p:cNvPr id="8" name="Text 4"/>
          <p:cNvSpPr/>
          <p:nvPr/>
        </p:nvSpPr>
        <p:spPr>
          <a:xfrm>
            <a:off x="1783080" y="1810512"/>
            <a:ext cx="3840480" cy="548640"/>
          </a:xfrm>
          <a:prstGeom prst="rect">
            <a:avLst/>
          </a:prstGeom>
          <a:noFill/>
          <a:ln/>
        </p:spPr>
        <p:txBody>
          <a:bodyPr wrap="square" rtlCol="0" anchor="ctr"/>
          <a:lstStyle/>
          <a:p>
            <a:pPr marL="0" indent="0">
              <a:buNone/>
            </a:pPr>
            <a:r>
              <a:rPr lang="en-US" sz="1600" b="1" dirty="0">
                <a:solidFill>
                  <a:srgbClr val="1B2E2C"/>
                </a:solidFill>
                <a:latin typeface="Times New Roman" panose="02020603050405020304" pitchFamily="18" charset="0"/>
                <a:ea typeface="Bookman Old Style" pitchFamily="34" charset="-122"/>
                <a:cs typeface="Times New Roman" panose="02020603050405020304" pitchFamily="18" charset="0"/>
              </a:rPr>
              <a:t>Target Market</a:t>
            </a:r>
            <a:endParaRPr lang="en-US" sz="1600" dirty="0">
              <a:latin typeface="Times New Roman" panose="02020603050405020304" pitchFamily="18" charset="0"/>
              <a:cs typeface="Times New Roman" panose="02020603050405020304" pitchFamily="18" charset="0"/>
            </a:endParaRPr>
          </a:p>
        </p:txBody>
      </p:sp>
      <p:sp>
        <p:nvSpPr>
          <p:cNvPr id="9" name="Text 5"/>
          <p:cNvSpPr/>
          <p:nvPr/>
        </p:nvSpPr>
        <p:spPr>
          <a:xfrm>
            <a:off x="868680" y="2606040"/>
            <a:ext cx="4709160" cy="4206240"/>
          </a:xfrm>
          <a:prstGeom prst="rect">
            <a:avLst/>
          </a:prstGeom>
          <a:noFill/>
          <a:ln/>
        </p:spPr>
        <p:txBody>
          <a:bodyPr wrap="square" rtlCol="0" anchor="t"/>
          <a:lstStyle/>
          <a:p>
            <a:pPr marL="228600" indent="-228600" algn="just">
              <a:lnSpc>
                <a:spcPct val="150000"/>
              </a:lnSpc>
              <a:spcAft>
                <a:spcPts val="1714"/>
              </a:spcAft>
              <a:buSzPct val="100000"/>
              <a:buChar char="▪"/>
            </a:pPr>
            <a:r>
              <a:rPr lang="en-US" sz="1600" dirty="0">
                <a:solidFill>
                  <a:srgbClr val="1B2E2C"/>
                </a:solidFill>
                <a:latin typeface="Times New Roman" panose="02020603050405020304" pitchFamily="18" charset="0"/>
                <a:ea typeface="Calibri" pitchFamily="34" charset="-122"/>
                <a:cs typeface="Times New Roman" panose="02020603050405020304" pitchFamily="18" charset="0"/>
              </a:rPr>
              <a:t>RefillHub is aimed at the environmentally conscious customer segment with between 25 and 45 years with a low cost and low sustainability household product.</a:t>
            </a:r>
            <a:endParaRPr lang="en-US" sz="1600" dirty="0">
              <a:latin typeface="Times New Roman" panose="02020603050405020304" pitchFamily="18" charset="0"/>
              <a:cs typeface="Times New Roman" panose="02020603050405020304" pitchFamily="18" charset="0"/>
            </a:endParaRPr>
          </a:p>
          <a:p>
            <a:pPr marL="228600" indent="-228600" algn="just">
              <a:lnSpc>
                <a:spcPct val="150000"/>
              </a:lnSpc>
              <a:spcAft>
                <a:spcPts val="1714"/>
              </a:spcAft>
              <a:buSzPct val="100000"/>
              <a:buChar char="▪"/>
            </a:pPr>
            <a:r>
              <a:rPr lang="en-US" sz="1600" dirty="0">
                <a:solidFill>
                  <a:srgbClr val="1B2E2C"/>
                </a:solidFill>
                <a:latin typeface="Times New Roman" panose="02020603050405020304" pitchFamily="18" charset="0"/>
                <a:ea typeface="Calibri" pitchFamily="34" charset="-122"/>
                <a:cs typeface="Times New Roman" panose="02020603050405020304" pitchFamily="18" charset="0"/>
              </a:rPr>
              <a:t>Early operations take place in London, Birmingham, Manchester and Bristol where it is highly demanded.</a:t>
            </a:r>
            <a:endParaRPr lang="en-US" sz="1600" dirty="0">
              <a:latin typeface="Times New Roman" panose="02020603050405020304" pitchFamily="18" charset="0"/>
              <a:cs typeface="Times New Roman" panose="02020603050405020304" pitchFamily="18" charset="0"/>
            </a:endParaRPr>
          </a:p>
        </p:txBody>
      </p:sp>
      <p:sp>
        <p:nvSpPr>
          <p:cNvPr id="10" name="Shape 6"/>
          <p:cNvSpPr/>
          <p:nvPr/>
        </p:nvSpPr>
        <p:spPr>
          <a:xfrm>
            <a:off x="6309360" y="1417320"/>
            <a:ext cx="5303520" cy="4709160"/>
          </a:xfrm>
          <a:prstGeom prst="roundRect">
            <a:avLst>
              <a:gd name="adj" fmla="val 2330"/>
            </a:avLst>
          </a:prstGeom>
          <a:solidFill>
            <a:srgbClr val="028090"/>
          </a:solidFill>
          <a:ln/>
          <a:effectLst>
            <a:outerShdw blurRad="76200" dist="25400" dir="5400000" algn="bl" rotWithShape="0">
              <a:srgbClr val="000000">
                <a:alpha val="10000"/>
              </a:srgbClr>
            </a:outerShdw>
          </a:effectLst>
        </p:spPr>
      </p:sp>
      <p:sp>
        <p:nvSpPr>
          <p:cNvPr id="11" name="Shape 7"/>
          <p:cNvSpPr/>
          <p:nvPr/>
        </p:nvSpPr>
        <p:spPr>
          <a:xfrm>
            <a:off x="6629400" y="1737360"/>
            <a:ext cx="777240" cy="777240"/>
          </a:xfrm>
          <a:prstGeom prst="ellipse">
            <a:avLst/>
          </a:prstGeom>
          <a:solidFill>
            <a:srgbClr val="02C39A"/>
          </a:solidFill>
          <a:ln/>
          <a:effectLst>
            <a:outerShdw blurRad="76200" dist="38100" dir="5400000" algn="bl" rotWithShape="0">
              <a:srgbClr val="000000">
                <a:alpha val="18000"/>
              </a:srgbClr>
            </a:outerShdw>
          </a:effectLst>
        </p:spPr>
      </p:sp>
      <p:pic>
        <p:nvPicPr>
          <p:cNvPr id="12" name="Image 2" descr="/home/claude/refillhub/icons/award.png"/>
          <p:cNvPicPr>
            <a:picLocks noChangeAspect="1"/>
          </p:cNvPicPr>
          <p:nvPr/>
        </p:nvPicPr>
        <p:blipFill>
          <a:blip r:embed="rId5"/>
          <a:stretch>
            <a:fillRect/>
          </a:stretch>
        </p:blipFill>
        <p:spPr>
          <a:xfrm>
            <a:off x="6807708" y="1915668"/>
            <a:ext cx="420624" cy="420624"/>
          </a:xfrm>
          <a:prstGeom prst="rect">
            <a:avLst/>
          </a:prstGeom>
        </p:spPr>
      </p:pic>
      <p:sp>
        <p:nvSpPr>
          <p:cNvPr id="13" name="Text 8"/>
          <p:cNvSpPr/>
          <p:nvPr/>
        </p:nvSpPr>
        <p:spPr>
          <a:xfrm>
            <a:off x="7543800" y="1810512"/>
            <a:ext cx="3840480" cy="548640"/>
          </a:xfrm>
          <a:prstGeom prst="rect">
            <a:avLst/>
          </a:prstGeom>
          <a:noFill/>
          <a:ln/>
        </p:spPr>
        <p:txBody>
          <a:bodyPr wrap="square" rtlCol="0" anchor="ctr"/>
          <a:lstStyle/>
          <a:p>
            <a:pPr marL="0" indent="0">
              <a:buNone/>
            </a:pPr>
            <a:r>
              <a:rPr lang="en-US" sz="1600" b="1" dirty="0">
                <a:solidFill>
                  <a:srgbClr val="FFFFFF"/>
                </a:solidFill>
                <a:latin typeface="Times New Roman" panose="02020603050405020304" pitchFamily="18" charset="0"/>
                <a:ea typeface="Bookman Old Style" pitchFamily="34" charset="-122"/>
                <a:cs typeface="Times New Roman" panose="02020603050405020304" pitchFamily="18" charset="0"/>
              </a:rPr>
              <a:t>Competitive Edge</a:t>
            </a:r>
            <a:endParaRPr lang="en-US" sz="1600" dirty="0">
              <a:latin typeface="Times New Roman" panose="02020603050405020304" pitchFamily="18" charset="0"/>
              <a:cs typeface="Times New Roman" panose="02020603050405020304" pitchFamily="18" charset="0"/>
            </a:endParaRPr>
          </a:p>
        </p:txBody>
      </p:sp>
      <p:sp>
        <p:nvSpPr>
          <p:cNvPr id="14" name="Text 9"/>
          <p:cNvSpPr/>
          <p:nvPr/>
        </p:nvSpPr>
        <p:spPr>
          <a:xfrm>
            <a:off x="6629400" y="2606040"/>
            <a:ext cx="4709160" cy="4206240"/>
          </a:xfrm>
          <a:prstGeom prst="rect">
            <a:avLst/>
          </a:prstGeom>
          <a:noFill/>
          <a:ln/>
        </p:spPr>
        <p:txBody>
          <a:bodyPr wrap="square" rtlCol="0" anchor="t"/>
          <a:lstStyle/>
          <a:p>
            <a:pPr marL="228600" indent="-228600">
              <a:lnSpc>
                <a:spcPct val="112000"/>
              </a:lnSpc>
              <a:spcAft>
                <a:spcPts val="1714"/>
              </a:spcAft>
              <a:buSzPct val="100000"/>
              <a:buChar char="▪"/>
            </a:pPr>
            <a:r>
              <a:rPr lang="en-US" sz="1600" dirty="0">
                <a:solidFill>
                  <a:srgbClr val="E7F5F1"/>
                </a:solidFill>
                <a:latin typeface="Times New Roman" panose="02020603050405020304" pitchFamily="18" charset="0"/>
                <a:ea typeface="Calibri" pitchFamily="34" charset="-122"/>
                <a:cs typeface="Times New Roman" panose="02020603050405020304" pitchFamily="18" charset="0"/>
              </a:rPr>
              <a:t>RefillHub stands a competitive edge due to the less expensive refills, convenient delivery, and benefits of reusable packaging.</a:t>
            </a:r>
            <a:endParaRPr lang="en-US" sz="1600" dirty="0">
              <a:latin typeface="Times New Roman" panose="02020603050405020304" pitchFamily="18" charset="0"/>
              <a:cs typeface="Times New Roman" panose="02020603050405020304" pitchFamily="18" charset="0"/>
            </a:endParaRPr>
          </a:p>
        </p:txBody>
      </p:sp>
      <p:sp>
        <p:nvSpPr>
          <p:cNvPr id="15" name="Shape 10"/>
          <p:cNvSpPr/>
          <p:nvPr/>
        </p:nvSpPr>
        <p:spPr>
          <a:xfrm>
            <a:off x="6629400" y="3977640"/>
            <a:ext cx="2148840" cy="640080"/>
          </a:xfrm>
          <a:prstGeom prst="roundRect">
            <a:avLst>
              <a:gd name="adj" fmla="val 50000"/>
            </a:avLst>
          </a:prstGeom>
          <a:solidFill>
            <a:srgbClr val="00A896"/>
          </a:solidFill>
          <a:ln/>
        </p:spPr>
      </p:sp>
      <p:pic>
        <p:nvPicPr>
          <p:cNvPr id="16" name="Image 3" descr="/home/claude/refillhub/icons/map.png"/>
          <p:cNvPicPr>
            <a:picLocks noChangeAspect="1"/>
          </p:cNvPicPr>
          <p:nvPr/>
        </p:nvPicPr>
        <p:blipFill>
          <a:blip r:embed="rId6"/>
          <a:stretch>
            <a:fillRect/>
          </a:stretch>
        </p:blipFill>
        <p:spPr>
          <a:xfrm>
            <a:off x="6757416" y="4142232"/>
            <a:ext cx="310896" cy="310896"/>
          </a:xfrm>
          <a:prstGeom prst="rect">
            <a:avLst/>
          </a:prstGeom>
        </p:spPr>
      </p:pic>
      <p:sp>
        <p:nvSpPr>
          <p:cNvPr id="17" name="Text 11"/>
          <p:cNvSpPr/>
          <p:nvPr/>
        </p:nvSpPr>
        <p:spPr>
          <a:xfrm>
            <a:off x="7132320" y="3977640"/>
            <a:ext cx="1554480" cy="640080"/>
          </a:xfrm>
          <a:prstGeom prst="rect">
            <a:avLst/>
          </a:prstGeom>
          <a:noFill/>
          <a:ln/>
        </p:spPr>
        <p:txBody>
          <a:bodyPr wrap="square" rtlCol="0" anchor="ctr"/>
          <a:lstStyle/>
          <a:p>
            <a:pPr marL="0" indent="0">
              <a:buNone/>
            </a:pPr>
            <a:r>
              <a:rPr lang="en-US" sz="1600" b="1" dirty="0">
                <a:solidFill>
                  <a:srgbClr val="FFFFFF"/>
                </a:solidFill>
                <a:latin typeface="Times New Roman" panose="02020603050405020304" pitchFamily="18" charset="0"/>
                <a:ea typeface="Calibri" pitchFamily="34" charset="-122"/>
                <a:cs typeface="Times New Roman" panose="02020603050405020304" pitchFamily="18" charset="0"/>
              </a:rPr>
              <a:t>London</a:t>
            </a:r>
            <a:endParaRPr lang="en-US" sz="1600" dirty="0">
              <a:latin typeface="Times New Roman" panose="02020603050405020304" pitchFamily="18" charset="0"/>
              <a:cs typeface="Times New Roman" panose="02020603050405020304" pitchFamily="18" charset="0"/>
            </a:endParaRPr>
          </a:p>
        </p:txBody>
      </p:sp>
      <p:sp>
        <p:nvSpPr>
          <p:cNvPr id="18" name="Shape 12"/>
          <p:cNvSpPr/>
          <p:nvPr/>
        </p:nvSpPr>
        <p:spPr>
          <a:xfrm>
            <a:off x="9006840" y="3977640"/>
            <a:ext cx="2148840" cy="640080"/>
          </a:xfrm>
          <a:prstGeom prst="roundRect">
            <a:avLst>
              <a:gd name="adj" fmla="val 50000"/>
            </a:avLst>
          </a:prstGeom>
          <a:solidFill>
            <a:srgbClr val="00A896"/>
          </a:solidFill>
          <a:ln/>
        </p:spPr>
      </p:sp>
      <p:pic>
        <p:nvPicPr>
          <p:cNvPr id="19" name="Image 4" descr="/home/claude/refillhub/icons/map.png"/>
          <p:cNvPicPr>
            <a:picLocks noChangeAspect="1"/>
          </p:cNvPicPr>
          <p:nvPr/>
        </p:nvPicPr>
        <p:blipFill>
          <a:blip r:embed="rId6"/>
          <a:stretch>
            <a:fillRect/>
          </a:stretch>
        </p:blipFill>
        <p:spPr>
          <a:xfrm>
            <a:off x="9134856" y="4142232"/>
            <a:ext cx="310896" cy="310896"/>
          </a:xfrm>
          <a:prstGeom prst="rect">
            <a:avLst/>
          </a:prstGeom>
        </p:spPr>
      </p:pic>
      <p:sp>
        <p:nvSpPr>
          <p:cNvPr id="20" name="Text 13"/>
          <p:cNvSpPr/>
          <p:nvPr/>
        </p:nvSpPr>
        <p:spPr>
          <a:xfrm>
            <a:off x="9509760" y="3977640"/>
            <a:ext cx="1554480" cy="640080"/>
          </a:xfrm>
          <a:prstGeom prst="rect">
            <a:avLst/>
          </a:prstGeom>
          <a:noFill/>
          <a:ln/>
        </p:spPr>
        <p:txBody>
          <a:bodyPr wrap="square" rtlCol="0" anchor="ctr"/>
          <a:lstStyle/>
          <a:p>
            <a:pPr marL="0" indent="0">
              <a:buNone/>
            </a:pPr>
            <a:r>
              <a:rPr lang="en-US" sz="1600" b="1" dirty="0">
                <a:solidFill>
                  <a:srgbClr val="FFFFFF"/>
                </a:solidFill>
                <a:latin typeface="Times New Roman" panose="02020603050405020304" pitchFamily="18" charset="0"/>
                <a:ea typeface="Calibri" pitchFamily="34" charset="-122"/>
                <a:cs typeface="Times New Roman" panose="02020603050405020304" pitchFamily="18" charset="0"/>
              </a:rPr>
              <a:t>Birmingham</a:t>
            </a:r>
            <a:endParaRPr lang="en-US" sz="1600" dirty="0">
              <a:latin typeface="Times New Roman" panose="02020603050405020304" pitchFamily="18" charset="0"/>
              <a:cs typeface="Times New Roman" panose="02020603050405020304" pitchFamily="18" charset="0"/>
            </a:endParaRPr>
          </a:p>
        </p:txBody>
      </p:sp>
      <p:sp>
        <p:nvSpPr>
          <p:cNvPr id="21" name="Shape 14"/>
          <p:cNvSpPr/>
          <p:nvPr/>
        </p:nvSpPr>
        <p:spPr>
          <a:xfrm>
            <a:off x="6629400" y="4846320"/>
            <a:ext cx="2148840" cy="640080"/>
          </a:xfrm>
          <a:prstGeom prst="roundRect">
            <a:avLst>
              <a:gd name="adj" fmla="val 50000"/>
            </a:avLst>
          </a:prstGeom>
          <a:solidFill>
            <a:srgbClr val="00A896"/>
          </a:solidFill>
          <a:ln/>
        </p:spPr>
      </p:sp>
      <p:pic>
        <p:nvPicPr>
          <p:cNvPr id="22" name="Image 5" descr="/home/claude/refillhub/icons/map.png"/>
          <p:cNvPicPr>
            <a:picLocks noChangeAspect="1"/>
          </p:cNvPicPr>
          <p:nvPr/>
        </p:nvPicPr>
        <p:blipFill>
          <a:blip r:embed="rId6"/>
          <a:stretch>
            <a:fillRect/>
          </a:stretch>
        </p:blipFill>
        <p:spPr>
          <a:xfrm>
            <a:off x="6757416" y="5010912"/>
            <a:ext cx="310896" cy="310896"/>
          </a:xfrm>
          <a:prstGeom prst="rect">
            <a:avLst/>
          </a:prstGeom>
        </p:spPr>
      </p:pic>
      <p:sp>
        <p:nvSpPr>
          <p:cNvPr id="23" name="Text 15"/>
          <p:cNvSpPr/>
          <p:nvPr/>
        </p:nvSpPr>
        <p:spPr>
          <a:xfrm>
            <a:off x="7132320" y="4846320"/>
            <a:ext cx="1554480" cy="640080"/>
          </a:xfrm>
          <a:prstGeom prst="rect">
            <a:avLst/>
          </a:prstGeom>
          <a:noFill/>
          <a:ln/>
        </p:spPr>
        <p:txBody>
          <a:bodyPr wrap="square" rtlCol="0" anchor="ctr"/>
          <a:lstStyle/>
          <a:p>
            <a:pPr marL="0" indent="0">
              <a:buNone/>
            </a:pPr>
            <a:r>
              <a:rPr lang="en-US" sz="1600" b="1" dirty="0">
                <a:solidFill>
                  <a:srgbClr val="FFFFFF"/>
                </a:solidFill>
                <a:latin typeface="Times New Roman" panose="02020603050405020304" pitchFamily="18" charset="0"/>
                <a:ea typeface="Calibri" pitchFamily="34" charset="-122"/>
                <a:cs typeface="Times New Roman" panose="02020603050405020304" pitchFamily="18" charset="0"/>
              </a:rPr>
              <a:t>Manchester</a:t>
            </a:r>
            <a:endParaRPr lang="en-US" sz="1600" dirty="0">
              <a:latin typeface="Times New Roman" panose="02020603050405020304" pitchFamily="18" charset="0"/>
              <a:cs typeface="Times New Roman" panose="02020603050405020304" pitchFamily="18" charset="0"/>
            </a:endParaRPr>
          </a:p>
        </p:txBody>
      </p:sp>
      <p:sp>
        <p:nvSpPr>
          <p:cNvPr id="24" name="Shape 16"/>
          <p:cNvSpPr/>
          <p:nvPr/>
        </p:nvSpPr>
        <p:spPr>
          <a:xfrm>
            <a:off x="9006840" y="4846320"/>
            <a:ext cx="2148840" cy="640080"/>
          </a:xfrm>
          <a:prstGeom prst="roundRect">
            <a:avLst>
              <a:gd name="adj" fmla="val 50000"/>
            </a:avLst>
          </a:prstGeom>
          <a:solidFill>
            <a:srgbClr val="00A896"/>
          </a:solidFill>
          <a:ln/>
        </p:spPr>
      </p:sp>
      <p:pic>
        <p:nvPicPr>
          <p:cNvPr id="25" name="Image 6" descr="/home/claude/refillhub/icons/map.png"/>
          <p:cNvPicPr>
            <a:picLocks noChangeAspect="1"/>
          </p:cNvPicPr>
          <p:nvPr/>
        </p:nvPicPr>
        <p:blipFill>
          <a:blip r:embed="rId6"/>
          <a:stretch>
            <a:fillRect/>
          </a:stretch>
        </p:blipFill>
        <p:spPr>
          <a:xfrm>
            <a:off x="9134856" y="5010912"/>
            <a:ext cx="310896" cy="310896"/>
          </a:xfrm>
          <a:prstGeom prst="rect">
            <a:avLst/>
          </a:prstGeom>
        </p:spPr>
      </p:pic>
      <p:sp>
        <p:nvSpPr>
          <p:cNvPr id="26" name="Text 17"/>
          <p:cNvSpPr/>
          <p:nvPr/>
        </p:nvSpPr>
        <p:spPr>
          <a:xfrm>
            <a:off x="9509760" y="4846320"/>
            <a:ext cx="1554480" cy="640080"/>
          </a:xfrm>
          <a:prstGeom prst="rect">
            <a:avLst/>
          </a:prstGeom>
          <a:noFill/>
          <a:ln/>
        </p:spPr>
        <p:txBody>
          <a:bodyPr wrap="square" rtlCol="0" anchor="ctr"/>
          <a:lstStyle/>
          <a:p>
            <a:pPr marL="0" indent="0">
              <a:buNone/>
            </a:pPr>
            <a:r>
              <a:rPr lang="en-US" sz="1600" b="1" dirty="0">
                <a:solidFill>
                  <a:srgbClr val="FFFFFF"/>
                </a:solidFill>
                <a:latin typeface="Times New Roman" panose="02020603050405020304" pitchFamily="18" charset="0"/>
                <a:ea typeface="Calibri" pitchFamily="34" charset="-122"/>
                <a:cs typeface="Times New Roman" panose="02020603050405020304" pitchFamily="18" charset="0"/>
              </a:rPr>
              <a:t>Bristol</a:t>
            </a:r>
            <a:endParaRPr lang="en-US" sz="1600" dirty="0">
              <a:latin typeface="Times New Roman" panose="02020603050405020304" pitchFamily="18" charset="0"/>
              <a:cs typeface="Times New Roman" panose="02020603050405020304" pitchFamily="18" charset="0"/>
            </a:endParaRPr>
          </a:p>
        </p:txBody>
      </p:sp>
      <p:sp>
        <p:nvSpPr>
          <p:cNvPr id="27" name="Text 18"/>
          <p:cNvSpPr/>
          <p:nvPr/>
        </p:nvSpPr>
        <p:spPr>
          <a:xfrm>
            <a:off x="548640" y="6510528"/>
            <a:ext cx="6400800" cy="274320"/>
          </a:xfrm>
          <a:prstGeom prst="rect">
            <a:avLst/>
          </a:prstGeom>
          <a:noFill/>
          <a:ln/>
        </p:spPr>
        <p:txBody>
          <a:bodyPr wrap="square" rtlCol="0" anchor="ctr"/>
          <a:lstStyle/>
          <a:p>
            <a:pPr marL="0" indent="0">
              <a:buNone/>
            </a:pPr>
            <a:r>
              <a:rPr lang="en-US" sz="1600" kern="0" spc="120" dirty="0">
                <a:solidFill>
                  <a:srgbClr val="5A6E6B"/>
                </a:solidFill>
                <a:latin typeface="Times New Roman" panose="02020603050405020304" pitchFamily="18" charset="0"/>
                <a:ea typeface="Calibri" pitchFamily="34" charset="-122"/>
                <a:cs typeface="Times New Roman" panose="02020603050405020304" pitchFamily="18" charset="0"/>
              </a:rPr>
              <a:t>TARGET MARKET &amp; COMPETITORS</a:t>
            </a:r>
            <a:endParaRPr lang="en-US" sz="1600" dirty="0">
              <a:latin typeface="Times New Roman" panose="02020603050405020304" pitchFamily="18" charset="0"/>
              <a:cs typeface="Times New Roman" panose="02020603050405020304" pitchFamily="18" charset="0"/>
            </a:endParaRPr>
          </a:p>
        </p:txBody>
      </p:sp>
      <p:sp>
        <p:nvSpPr>
          <p:cNvPr id="28" name="Text 19"/>
          <p:cNvSpPr/>
          <p:nvPr/>
        </p:nvSpPr>
        <p:spPr>
          <a:xfrm>
            <a:off x="10728655" y="6510528"/>
            <a:ext cx="914400" cy="274320"/>
          </a:xfrm>
          <a:prstGeom prst="rect">
            <a:avLst/>
          </a:prstGeom>
          <a:noFill/>
          <a:ln/>
        </p:spPr>
        <p:txBody>
          <a:bodyPr wrap="square" rtlCol="0" anchor="ctr"/>
          <a:lstStyle/>
          <a:p>
            <a:pPr marL="0" indent="0" algn="r">
              <a:buNone/>
            </a:pPr>
            <a:r>
              <a:rPr lang="en-US" sz="1600" dirty="0">
                <a:solidFill>
                  <a:srgbClr val="5A6E6B"/>
                </a:solidFill>
                <a:latin typeface="Times New Roman" panose="02020603050405020304" pitchFamily="18" charset="0"/>
                <a:ea typeface="Calibri" pitchFamily="34" charset="-122"/>
                <a:cs typeface="Times New Roman" panose="02020603050405020304" pitchFamily="18" charset="0"/>
              </a:rPr>
              <a:t>05 / 11</a:t>
            </a:r>
            <a:endParaRPr lang="en-US" sz="16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6">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1695" cy="1051560"/>
          </a:xfrm>
          <a:prstGeom prst="rect">
            <a:avLst/>
          </a:prstGeom>
          <a:solidFill>
            <a:srgbClr val="F4F7F5"/>
          </a:solidFill>
          <a:ln/>
        </p:spPr>
      </p:sp>
      <p:sp>
        <p:nvSpPr>
          <p:cNvPr id="3" name="Shape 1"/>
          <p:cNvSpPr/>
          <p:nvPr/>
        </p:nvSpPr>
        <p:spPr>
          <a:xfrm>
            <a:off x="548640" y="256032"/>
            <a:ext cx="566928" cy="566928"/>
          </a:xfrm>
          <a:prstGeom prst="ellipse">
            <a:avLst/>
          </a:prstGeom>
          <a:solidFill>
            <a:srgbClr val="00A896"/>
          </a:solidFill>
          <a:ln/>
          <a:effectLst>
            <a:outerShdw blurRad="76200" dist="38100" dir="5400000" algn="bl" rotWithShape="0">
              <a:srgbClr val="000000">
                <a:alpha val="18000"/>
              </a:srgbClr>
            </a:outerShdw>
          </a:effectLst>
        </p:spPr>
      </p:sp>
      <p:pic>
        <p:nvPicPr>
          <p:cNvPr id="4" name="Image 0" descr="/home/claude/refillhub/icons/mobile.png"/>
          <p:cNvPicPr>
            <a:picLocks noChangeAspect="1"/>
          </p:cNvPicPr>
          <p:nvPr/>
        </p:nvPicPr>
        <p:blipFill>
          <a:blip r:embed="rId3"/>
          <a:stretch>
            <a:fillRect/>
          </a:stretch>
        </p:blipFill>
        <p:spPr>
          <a:xfrm>
            <a:off x="685800" y="393192"/>
            <a:ext cx="292608" cy="292608"/>
          </a:xfrm>
          <a:prstGeom prst="rect">
            <a:avLst/>
          </a:prstGeom>
        </p:spPr>
      </p:pic>
      <p:sp>
        <p:nvSpPr>
          <p:cNvPr id="5" name="Text 2"/>
          <p:cNvSpPr/>
          <p:nvPr/>
        </p:nvSpPr>
        <p:spPr>
          <a:xfrm>
            <a:off x="1280160" y="219456"/>
            <a:ext cx="10241280" cy="640080"/>
          </a:xfrm>
          <a:prstGeom prst="rect">
            <a:avLst/>
          </a:prstGeom>
          <a:noFill/>
          <a:ln/>
        </p:spPr>
        <p:txBody>
          <a:bodyPr wrap="square" rtlCol="0" anchor="ctr"/>
          <a:lstStyle/>
          <a:p>
            <a:pPr marL="0" indent="0">
              <a:buNone/>
            </a:pPr>
            <a:r>
              <a:rPr lang="en-US" sz="3000" b="1" dirty="0">
                <a:latin typeface="Times New Roman" panose="02020603050405020304" pitchFamily="18" charset="0"/>
                <a:ea typeface="Bookman Old Style" pitchFamily="34" charset="-122"/>
                <a:cs typeface="Times New Roman" panose="02020603050405020304" pitchFamily="18" charset="0"/>
              </a:rPr>
              <a:t>Marketing Strategy 1: Digital Marketing</a:t>
            </a:r>
            <a:endParaRPr lang="en-US" sz="3000" dirty="0">
              <a:latin typeface="Times New Roman" panose="02020603050405020304" pitchFamily="18" charset="0"/>
              <a:cs typeface="Times New Roman" panose="02020603050405020304" pitchFamily="18" charset="0"/>
            </a:endParaRPr>
          </a:p>
        </p:txBody>
      </p:sp>
      <p:sp>
        <p:nvSpPr>
          <p:cNvPr id="6" name="Text 3"/>
          <p:cNvSpPr/>
          <p:nvPr/>
        </p:nvSpPr>
        <p:spPr>
          <a:xfrm>
            <a:off x="548640" y="1463040"/>
            <a:ext cx="6492240" cy="4206240"/>
          </a:xfrm>
          <a:prstGeom prst="rect">
            <a:avLst/>
          </a:prstGeom>
          <a:noFill/>
          <a:ln/>
        </p:spPr>
        <p:txBody>
          <a:bodyPr wrap="square" rtlCol="0" anchor="t"/>
          <a:lstStyle/>
          <a:p>
            <a:pPr marL="228600" indent="-228600" algn="just">
              <a:lnSpc>
                <a:spcPct val="150000"/>
              </a:lnSpc>
              <a:spcAft>
                <a:spcPts val="1836"/>
              </a:spcAft>
              <a:buSzPct val="100000"/>
              <a:buChar char="▪"/>
            </a:pPr>
            <a:r>
              <a:rPr lang="en-US" sz="1600" dirty="0">
                <a:latin typeface="Times New Roman" panose="02020603050405020304" pitchFamily="18" charset="0"/>
                <a:ea typeface="Calibri" pitchFamily="34" charset="-122"/>
                <a:cs typeface="Times New Roman" panose="02020603050405020304" pitchFamily="18" charset="0"/>
              </a:rPr>
              <a:t>Instagram, Facebook, Tik Tok and SEO raise brand awareness amongst the consumers who are conscious of the environment (Ali Al-Ababneh et al. 2025).</a:t>
            </a:r>
            <a:endParaRPr lang="en-US" sz="1600" dirty="0">
              <a:latin typeface="Times New Roman" panose="02020603050405020304" pitchFamily="18" charset="0"/>
              <a:cs typeface="Times New Roman" panose="02020603050405020304" pitchFamily="18" charset="0"/>
            </a:endParaRPr>
          </a:p>
          <a:p>
            <a:pPr marL="228600" indent="-228600" algn="just">
              <a:lnSpc>
                <a:spcPct val="150000"/>
              </a:lnSpc>
              <a:spcAft>
                <a:spcPts val="1836"/>
              </a:spcAft>
              <a:buSzPct val="100000"/>
              <a:buChar char="▪"/>
            </a:pPr>
            <a:r>
              <a:rPr lang="en-US" sz="1600" dirty="0">
                <a:latin typeface="Times New Roman" panose="02020603050405020304" pitchFamily="18" charset="0"/>
                <a:ea typeface="Calibri" pitchFamily="34" charset="-122"/>
                <a:cs typeface="Times New Roman" panose="02020603050405020304" pitchFamily="18" charset="0"/>
              </a:rPr>
              <a:t>Digital advertisement targets specific groups, and creates traffic of the websites, and online product sales.</a:t>
            </a:r>
            <a:endParaRPr lang="en-US" sz="1600" dirty="0">
              <a:latin typeface="Times New Roman" panose="02020603050405020304" pitchFamily="18" charset="0"/>
              <a:cs typeface="Times New Roman" panose="02020603050405020304" pitchFamily="18" charset="0"/>
            </a:endParaRPr>
          </a:p>
        </p:txBody>
      </p:sp>
      <p:sp>
        <p:nvSpPr>
          <p:cNvPr id="7" name="Shape 4"/>
          <p:cNvSpPr/>
          <p:nvPr/>
        </p:nvSpPr>
        <p:spPr>
          <a:xfrm>
            <a:off x="548640" y="3749040"/>
            <a:ext cx="6492240" cy="2103120"/>
          </a:xfrm>
          <a:prstGeom prst="roundRect">
            <a:avLst>
              <a:gd name="adj" fmla="val 5217"/>
            </a:avLst>
          </a:prstGeom>
          <a:solidFill>
            <a:srgbClr val="028090"/>
          </a:solidFill>
          <a:ln/>
        </p:spPr>
      </p:sp>
      <p:sp>
        <p:nvSpPr>
          <p:cNvPr id="8" name="Text 5"/>
          <p:cNvSpPr/>
          <p:nvPr/>
        </p:nvSpPr>
        <p:spPr>
          <a:xfrm>
            <a:off x="868680" y="3977640"/>
            <a:ext cx="5852160" cy="1645920"/>
          </a:xfrm>
          <a:prstGeom prst="rect">
            <a:avLst/>
          </a:prstGeom>
          <a:noFill/>
          <a:ln/>
        </p:spPr>
        <p:txBody>
          <a:bodyPr wrap="square" rtlCol="0" anchor="t"/>
          <a:lstStyle/>
          <a:p>
            <a:pPr marL="0" indent="0">
              <a:buNone/>
            </a:pPr>
            <a:r>
              <a:rPr lang="en-US" sz="1600" b="1" dirty="0">
                <a:solidFill>
                  <a:srgbClr val="FFFFFF"/>
                </a:solidFill>
                <a:latin typeface="Times New Roman" panose="02020603050405020304" pitchFamily="18" charset="0"/>
                <a:ea typeface="Bookman Old Style" pitchFamily="34" charset="-122"/>
                <a:cs typeface="Times New Roman" panose="02020603050405020304" pitchFamily="18" charset="0"/>
              </a:rPr>
              <a:t>80.8%</a:t>
            </a:r>
            <a:endParaRPr lang="en-US" sz="1600" dirty="0">
              <a:latin typeface="Times New Roman" panose="02020603050405020304" pitchFamily="18" charset="0"/>
              <a:cs typeface="Times New Roman" panose="02020603050405020304" pitchFamily="18" charset="0"/>
            </a:endParaRPr>
          </a:p>
          <a:p>
            <a:pPr marL="0" indent="0">
              <a:buNone/>
            </a:pPr>
            <a:r>
              <a:rPr lang="en-US" sz="1600" dirty="0">
                <a:solidFill>
                  <a:srgbClr val="E7F5F1"/>
                </a:solidFill>
                <a:latin typeface="Times New Roman" panose="02020603050405020304" pitchFamily="18" charset="0"/>
                <a:ea typeface="Calibri" pitchFamily="34" charset="-122"/>
                <a:cs typeface="Times New Roman" panose="02020603050405020304" pitchFamily="18" charset="0"/>
              </a:rPr>
              <a:t>of adults in the UK use social media regularly (Kemp, 2025)</a:t>
            </a:r>
            <a:endParaRPr lang="en-US" sz="1600" dirty="0">
              <a:latin typeface="Times New Roman" panose="02020603050405020304" pitchFamily="18" charset="0"/>
              <a:cs typeface="Times New Roman" panose="02020603050405020304" pitchFamily="18" charset="0"/>
            </a:endParaRPr>
          </a:p>
        </p:txBody>
      </p:sp>
      <p:sp>
        <p:nvSpPr>
          <p:cNvPr id="9" name="Shape 6"/>
          <p:cNvSpPr/>
          <p:nvPr/>
        </p:nvSpPr>
        <p:spPr>
          <a:xfrm>
            <a:off x="7269480" y="1463040"/>
            <a:ext cx="4343400" cy="4389120"/>
          </a:xfrm>
          <a:prstGeom prst="roundRect">
            <a:avLst>
              <a:gd name="adj" fmla="val 2947"/>
            </a:avLst>
          </a:prstGeom>
          <a:solidFill>
            <a:srgbClr val="013A40"/>
          </a:solidFill>
          <a:ln/>
        </p:spPr>
      </p:sp>
      <p:sp>
        <p:nvSpPr>
          <p:cNvPr id="10" name="Shape 7"/>
          <p:cNvSpPr/>
          <p:nvPr/>
        </p:nvSpPr>
        <p:spPr>
          <a:xfrm>
            <a:off x="7543800" y="1828800"/>
            <a:ext cx="960120" cy="960120"/>
          </a:xfrm>
          <a:prstGeom prst="ellipse">
            <a:avLst/>
          </a:prstGeom>
          <a:solidFill>
            <a:srgbClr val="02C39A"/>
          </a:solidFill>
          <a:ln/>
          <a:effectLst>
            <a:outerShdw blurRad="76200" dist="38100" dir="5400000" algn="bl" rotWithShape="0">
              <a:srgbClr val="000000">
                <a:alpha val="18000"/>
              </a:srgbClr>
            </a:outerShdw>
          </a:effectLst>
        </p:spPr>
      </p:sp>
      <p:pic>
        <p:nvPicPr>
          <p:cNvPr id="11" name="Image 1" descr="/home/claude/refillhub/icons/instagram.png"/>
          <p:cNvPicPr>
            <a:picLocks noChangeAspect="1"/>
          </p:cNvPicPr>
          <p:nvPr/>
        </p:nvPicPr>
        <p:blipFill>
          <a:blip r:embed="rId4"/>
          <a:stretch>
            <a:fillRect/>
          </a:stretch>
        </p:blipFill>
        <p:spPr>
          <a:xfrm>
            <a:off x="7772400" y="2057400"/>
            <a:ext cx="502920" cy="502920"/>
          </a:xfrm>
          <a:prstGeom prst="rect">
            <a:avLst/>
          </a:prstGeom>
        </p:spPr>
      </p:pic>
      <p:sp>
        <p:nvSpPr>
          <p:cNvPr id="12" name="Text 8"/>
          <p:cNvSpPr/>
          <p:nvPr/>
        </p:nvSpPr>
        <p:spPr>
          <a:xfrm>
            <a:off x="7178040" y="2834640"/>
            <a:ext cx="1691640" cy="365760"/>
          </a:xfrm>
          <a:prstGeom prst="rect">
            <a:avLst/>
          </a:prstGeom>
          <a:noFill/>
          <a:ln/>
        </p:spPr>
        <p:txBody>
          <a:bodyPr wrap="square" rtlCol="0" anchor="ctr"/>
          <a:lstStyle/>
          <a:p>
            <a:pPr marL="0" indent="0" algn="ctr">
              <a:buNone/>
            </a:pPr>
            <a:r>
              <a:rPr lang="en-US" sz="1600" b="1" dirty="0">
                <a:solidFill>
                  <a:srgbClr val="FFFFFF"/>
                </a:solidFill>
                <a:latin typeface="Times New Roman" panose="02020603050405020304" pitchFamily="18" charset="0"/>
                <a:ea typeface="Calibri" pitchFamily="34" charset="-122"/>
                <a:cs typeface="Times New Roman" panose="02020603050405020304" pitchFamily="18" charset="0"/>
              </a:rPr>
              <a:t>Instagram</a:t>
            </a:r>
            <a:endParaRPr lang="en-US" sz="1600" dirty="0">
              <a:latin typeface="Times New Roman" panose="02020603050405020304" pitchFamily="18" charset="0"/>
              <a:cs typeface="Times New Roman" panose="02020603050405020304" pitchFamily="18" charset="0"/>
            </a:endParaRPr>
          </a:p>
        </p:txBody>
      </p:sp>
      <p:sp>
        <p:nvSpPr>
          <p:cNvPr id="13" name="Shape 9"/>
          <p:cNvSpPr/>
          <p:nvPr/>
        </p:nvSpPr>
        <p:spPr>
          <a:xfrm>
            <a:off x="9509760" y="1828800"/>
            <a:ext cx="960120" cy="960120"/>
          </a:xfrm>
          <a:prstGeom prst="ellipse">
            <a:avLst/>
          </a:prstGeom>
          <a:solidFill>
            <a:srgbClr val="02C39A"/>
          </a:solidFill>
          <a:ln/>
          <a:effectLst>
            <a:outerShdw blurRad="76200" dist="38100" dir="5400000" algn="bl" rotWithShape="0">
              <a:srgbClr val="000000">
                <a:alpha val="18000"/>
              </a:srgbClr>
            </a:outerShdw>
          </a:effectLst>
        </p:spPr>
      </p:sp>
      <p:pic>
        <p:nvPicPr>
          <p:cNvPr id="14" name="Image 2" descr="/home/claude/refillhub/icons/facebook.png"/>
          <p:cNvPicPr>
            <a:picLocks noChangeAspect="1"/>
          </p:cNvPicPr>
          <p:nvPr/>
        </p:nvPicPr>
        <p:blipFill>
          <a:blip r:embed="rId5"/>
          <a:stretch>
            <a:fillRect/>
          </a:stretch>
        </p:blipFill>
        <p:spPr>
          <a:xfrm>
            <a:off x="9738360" y="2057400"/>
            <a:ext cx="502920" cy="502920"/>
          </a:xfrm>
          <a:prstGeom prst="rect">
            <a:avLst/>
          </a:prstGeom>
        </p:spPr>
      </p:pic>
      <p:sp>
        <p:nvSpPr>
          <p:cNvPr id="15" name="Text 10"/>
          <p:cNvSpPr/>
          <p:nvPr/>
        </p:nvSpPr>
        <p:spPr>
          <a:xfrm>
            <a:off x="9144000" y="2834640"/>
            <a:ext cx="1691640" cy="365760"/>
          </a:xfrm>
          <a:prstGeom prst="rect">
            <a:avLst/>
          </a:prstGeom>
          <a:noFill/>
          <a:ln/>
        </p:spPr>
        <p:txBody>
          <a:bodyPr wrap="square" rtlCol="0" anchor="ctr"/>
          <a:lstStyle/>
          <a:p>
            <a:pPr marL="0" indent="0" algn="ctr">
              <a:buNone/>
            </a:pPr>
            <a:r>
              <a:rPr lang="en-US" sz="1600" b="1" dirty="0">
                <a:solidFill>
                  <a:srgbClr val="FFFFFF"/>
                </a:solidFill>
                <a:latin typeface="Times New Roman" panose="02020603050405020304" pitchFamily="18" charset="0"/>
                <a:ea typeface="Calibri" pitchFamily="34" charset="-122"/>
                <a:cs typeface="Times New Roman" panose="02020603050405020304" pitchFamily="18" charset="0"/>
              </a:rPr>
              <a:t>Facebook</a:t>
            </a:r>
            <a:endParaRPr lang="en-US" sz="1600" dirty="0">
              <a:latin typeface="Times New Roman" panose="02020603050405020304" pitchFamily="18" charset="0"/>
              <a:cs typeface="Times New Roman" panose="02020603050405020304" pitchFamily="18" charset="0"/>
            </a:endParaRPr>
          </a:p>
        </p:txBody>
      </p:sp>
      <p:sp>
        <p:nvSpPr>
          <p:cNvPr id="16" name="Shape 11"/>
          <p:cNvSpPr/>
          <p:nvPr/>
        </p:nvSpPr>
        <p:spPr>
          <a:xfrm>
            <a:off x="7543800" y="3703320"/>
            <a:ext cx="960120" cy="960120"/>
          </a:xfrm>
          <a:prstGeom prst="ellipse">
            <a:avLst/>
          </a:prstGeom>
          <a:solidFill>
            <a:srgbClr val="02C39A"/>
          </a:solidFill>
          <a:ln/>
          <a:effectLst>
            <a:outerShdw blurRad="76200" dist="38100" dir="5400000" algn="bl" rotWithShape="0">
              <a:srgbClr val="000000">
                <a:alpha val="18000"/>
              </a:srgbClr>
            </a:outerShdw>
          </a:effectLst>
        </p:spPr>
      </p:sp>
      <p:pic>
        <p:nvPicPr>
          <p:cNvPr id="17" name="Image 3" descr="/home/claude/refillhub/icons/tiktok.png"/>
          <p:cNvPicPr>
            <a:picLocks noChangeAspect="1"/>
          </p:cNvPicPr>
          <p:nvPr/>
        </p:nvPicPr>
        <p:blipFill>
          <a:blip r:embed="rId6"/>
          <a:stretch>
            <a:fillRect/>
          </a:stretch>
        </p:blipFill>
        <p:spPr>
          <a:xfrm>
            <a:off x="7772400" y="3931920"/>
            <a:ext cx="502920" cy="502920"/>
          </a:xfrm>
          <a:prstGeom prst="rect">
            <a:avLst/>
          </a:prstGeom>
        </p:spPr>
      </p:pic>
      <p:sp>
        <p:nvSpPr>
          <p:cNvPr id="18" name="Text 12"/>
          <p:cNvSpPr/>
          <p:nvPr/>
        </p:nvSpPr>
        <p:spPr>
          <a:xfrm>
            <a:off x="7178040" y="4709160"/>
            <a:ext cx="1691640" cy="365760"/>
          </a:xfrm>
          <a:prstGeom prst="rect">
            <a:avLst/>
          </a:prstGeom>
          <a:noFill/>
          <a:ln/>
        </p:spPr>
        <p:txBody>
          <a:bodyPr wrap="square" rtlCol="0" anchor="ctr"/>
          <a:lstStyle/>
          <a:p>
            <a:pPr marL="0" indent="0" algn="ctr">
              <a:buNone/>
            </a:pPr>
            <a:r>
              <a:rPr lang="en-US" sz="1600" b="1" dirty="0">
                <a:solidFill>
                  <a:srgbClr val="FFFFFF"/>
                </a:solidFill>
                <a:latin typeface="Times New Roman" panose="02020603050405020304" pitchFamily="18" charset="0"/>
                <a:ea typeface="Calibri" pitchFamily="34" charset="-122"/>
                <a:cs typeface="Times New Roman" panose="02020603050405020304" pitchFamily="18" charset="0"/>
              </a:rPr>
              <a:t>TikTok</a:t>
            </a:r>
            <a:endParaRPr lang="en-US" sz="1600" dirty="0">
              <a:latin typeface="Times New Roman" panose="02020603050405020304" pitchFamily="18" charset="0"/>
              <a:cs typeface="Times New Roman" panose="02020603050405020304" pitchFamily="18" charset="0"/>
            </a:endParaRPr>
          </a:p>
        </p:txBody>
      </p:sp>
      <p:sp>
        <p:nvSpPr>
          <p:cNvPr id="19" name="Shape 13"/>
          <p:cNvSpPr/>
          <p:nvPr/>
        </p:nvSpPr>
        <p:spPr>
          <a:xfrm>
            <a:off x="9509760" y="3703320"/>
            <a:ext cx="960120" cy="960120"/>
          </a:xfrm>
          <a:prstGeom prst="ellipse">
            <a:avLst/>
          </a:prstGeom>
          <a:solidFill>
            <a:srgbClr val="02C39A"/>
          </a:solidFill>
          <a:ln/>
          <a:effectLst>
            <a:outerShdw blurRad="76200" dist="38100" dir="5400000" algn="bl" rotWithShape="0">
              <a:srgbClr val="000000">
                <a:alpha val="18000"/>
              </a:srgbClr>
            </a:outerShdw>
          </a:effectLst>
        </p:spPr>
      </p:sp>
      <p:pic>
        <p:nvPicPr>
          <p:cNvPr id="20" name="Image 4" descr="/home/claude/refillhub/icons/seo.png"/>
          <p:cNvPicPr>
            <a:picLocks noChangeAspect="1"/>
          </p:cNvPicPr>
          <p:nvPr/>
        </p:nvPicPr>
        <p:blipFill>
          <a:blip r:embed="rId7"/>
          <a:stretch>
            <a:fillRect/>
          </a:stretch>
        </p:blipFill>
        <p:spPr>
          <a:xfrm>
            <a:off x="9738360" y="3931920"/>
            <a:ext cx="502920" cy="502920"/>
          </a:xfrm>
          <a:prstGeom prst="rect">
            <a:avLst/>
          </a:prstGeom>
        </p:spPr>
      </p:pic>
      <p:sp>
        <p:nvSpPr>
          <p:cNvPr id="21" name="Text 14"/>
          <p:cNvSpPr/>
          <p:nvPr/>
        </p:nvSpPr>
        <p:spPr>
          <a:xfrm>
            <a:off x="9144000" y="4709160"/>
            <a:ext cx="1691640" cy="365760"/>
          </a:xfrm>
          <a:prstGeom prst="rect">
            <a:avLst/>
          </a:prstGeom>
          <a:noFill/>
          <a:ln/>
        </p:spPr>
        <p:txBody>
          <a:bodyPr wrap="square" rtlCol="0" anchor="ctr"/>
          <a:lstStyle/>
          <a:p>
            <a:pPr marL="0" indent="0" algn="ctr">
              <a:buNone/>
            </a:pPr>
            <a:r>
              <a:rPr lang="en-US" sz="1600" b="1" dirty="0">
                <a:solidFill>
                  <a:srgbClr val="FFFFFF"/>
                </a:solidFill>
                <a:latin typeface="Times New Roman" panose="02020603050405020304" pitchFamily="18" charset="0"/>
                <a:ea typeface="Calibri" pitchFamily="34" charset="-122"/>
                <a:cs typeface="Times New Roman" panose="02020603050405020304" pitchFamily="18" charset="0"/>
              </a:rPr>
              <a:t>SEO</a:t>
            </a:r>
            <a:endParaRPr lang="en-US" sz="1600" dirty="0">
              <a:latin typeface="Times New Roman" panose="02020603050405020304" pitchFamily="18" charset="0"/>
              <a:cs typeface="Times New Roman" panose="02020603050405020304" pitchFamily="18" charset="0"/>
            </a:endParaRPr>
          </a:p>
        </p:txBody>
      </p:sp>
      <p:sp>
        <p:nvSpPr>
          <p:cNvPr id="22" name="Text 15"/>
          <p:cNvSpPr/>
          <p:nvPr/>
        </p:nvSpPr>
        <p:spPr>
          <a:xfrm>
            <a:off x="548640" y="6510528"/>
            <a:ext cx="6400800" cy="274320"/>
          </a:xfrm>
          <a:prstGeom prst="rect">
            <a:avLst/>
          </a:prstGeom>
          <a:noFill/>
          <a:ln/>
        </p:spPr>
        <p:txBody>
          <a:bodyPr wrap="square" rtlCol="0" anchor="ctr"/>
          <a:lstStyle/>
          <a:p>
            <a:pPr marL="0" indent="0">
              <a:buNone/>
            </a:pPr>
            <a:r>
              <a:rPr lang="en-US" sz="1600" kern="0" spc="120" dirty="0">
                <a:solidFill>
                  <a:srgbClr val="5A6E6B"/>
                </a:solidFill>
                <a:latin typeface="Times New Roman" panose="02020603050405020304" pitchFamily="18" charset="0"/>
                <a:ea typeface="Calibri" pitchFamily="34" charset="-122"/>
                <a:cs typeface="Times New Roman" panose="02020603050405020304" pitchFamily="18" charset="0"/>
              </a:rPr>
              <a:t>MARKETING STRATEGY 1: DIGITAL MARKETING</a:t>
            </a:r>
            <a:endParaRPr lang="en-US" sz="1600" dirty="0">
              <a:latin typeface="Times New Roman" panose="02020603050405020304" pitchFamily="18" charset="0"/>
              <a:cs typeface="Times New Roman" panose="02020603050405020304" pitchFamily="18" charset="0"/>
            </a:endParaRPr>
          </a:p>
        </p:txBody>
      </p:sp>
      <p:sp>
        <p:nvSpPr>
          <p:cNvPr id="23" name="Text 16"/>
          <p:cNvSpPr/>
          <p:nvPr/>
        </p:nvSpPr>
        <p:spPr>
          <a:xfrm>
            <a:off x="10728655" y="6510528"/>
            <a:ext cx="914400" cy="274320"/>
          </a:xfrm>
          <a:prstGeom prst="rect">
            <a:avLst/>
          </a:prstGeom>
          <a:noFill/>
          <a:ln/>
        </p:spPr>
        <p:txBody>
          <a:bodyPr wrap="square" rtlCol="0" anchor="ctr"/>
          <a:lstStyle/>
          <a:p>
            <a:pPr marL="0" indent="0" algn="r">
              <a:buNone/>
            </a:pPr>
            <a:r>
              <a:rPr lang="en-US" sz="1600" dirty="0">
                <a:solidFill>
                  <a:srgbClr val="5A6E6B"/>
                </a:solidFill>
                <a:latin typeface="Times New Roman" panose="02020603050405020304" pitchFamily="18" charset="0"/>
                <a:ea typeface="Calibri" pitchFamily="34" charset="-122"/>
                <a:cs typeface="Times New Roman" panose="02020603050405020304" pitchFamily="18" charset="0"/>
              </a:rPr>
              <a:t>06 / 11</a:t>
            </a:r>
            <a:endParaRPr lang="en-US" sz="16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7">
    <p:bg>
      <p:bgPr>
        <a:solidFill>
          <a:srgbClr val="F4F7F5"/>
        </a:solidFill>
        <a:effectLst/>
      </p:bgPr>
    </p:bg>
    <p:spTree>
      <p:nvGrpSpPr>
        <p:cNvPr id="1" name=""/>
        <p:cNvGrpSpPr/>
        <p:nvPr/>
      </p:nvGrpSpPr>
      <p:grpSpPr>
        <a:xfrm>
          <a:off x="0" y="0"/>
          <a:ext cx="0" cy="0"/>
          <a:chOff x="0" y="0"/>
          <a:chExt cx="0" cy="0"/>
        </a:xfrm>
      </p:grpSpPr>
      <p:sp>
        <p:nvSpPr>
          <p:cNvPr id="2" name="Shape 0"/>
          <p:cNvSpPr/>
          <p:nvPr/>
        </p:nvSpPr>
        <p:spPr>
          <a:xfrm>
            <a:off x="548640" y="457200"/>
            <a:ext cx="566928" cy="566928"/>
          </a:xfrm>
          <a:prstGeom prst="ellipse">
            <a:avLst/>
          </a:prstGeom>
          <a:solidFill>
            <a:srgbClr val="028090"/>
          </a:solidFill>
          <a:ln/>
          <a:effectLst>
            <a:outerShdw blurRad="76200" dist="38100" dir="5400000" algn="bl" rotWithShape="0">
              <a:srgbClr val="000000">
                <a:alpha val="18000"/>
              </a:srgbClr>
            </a:outerShdw>
          </a:effectLst>
        </p:spPr>
      </p:sp>
      <p:pic>
        <p:nvPicPr>
          <p:cNvPr id="3" name="Image 0" descr="/home/claude/refillhub/icons/heart.png"/>
          <p:cNvPicPr>
            <a:picLocks noChangeAspect="1"/>
          </p:cNvPicPr>
          <p:nvPr/>
        </p:nvPicPr>
        <p:blipFill>
          <a:blip r:embed="rId3"/>
          <a:stretch>
            <a:fillRect/>
          </a:stretch>
        </p:blipFill>
        <p:spPr>
          <a:xfrm>
            <a:off x="685800" y="594360"/>
            <a:ext cx="292608" cy="292608"/>
          </a:xfrm>
          <a:prstGeom prst="rect">
            <a:avLst/>
          </a:prstGeom>
        </p:spPr>
      </p:pic>
      <p:sp>
        <p:nvSpPr>
          <p:cNvPr id="4" name="Text 1"/>
          <p:cNvSpPr/>
          <p:nvPr/>
        </p:nvSpPr>
        <p:spPr>
          <a:xfrm>
            <a:off x="1280160" y="420624"/>
            <a:ext cx="10332720" cy="640080"/>
          </a:xfrm>
          <a:prstGeom prst="rect">
            <a:avLst/>
          </a:prstGeom>
          <a:noFill/>
          <a:ln/>
        </p:spPr>
        <p:txBody>
          <a:bodyPr wrap="square" rtlCol="0" anchor="ctr"/>
          <a:lstStyle/>
          <a:p>
            <a:pPr marL="0" indent="0">
              <a:buNone/>
            </a:pPr>
            <a:r>
              <a:rPr lang="en-US" sz="3000" b="1" dirty="0">
                <a:latin typeface="Times New Roman" panose="02020603050405020304" pitchFamily="18" charset="0"/>
                <a:ea typeface="Bookman Old Style" pitchFamily="34" charset="-122"/>
                <a:cs typeface="Times New Roman" panose="02020603050405020304" pitchFamily="18" charset="0"/>
              </a:rPr>
              <a:t>Marketing Strategy 2: Loyalty &amp; Community Engagement</a:t>
            </a:r>
            <a:endParaRPr lang="en-US" sz="3000" dirty="0">
              <a:latin typeface="Times New Roman" panose="02020603050405020304" pitchFamily="18" charset="0"/>
              <a:cs typeface="Times New Roman" panose="02020603050405020304" pitchFamily="18" charset="0"/>
            </a:endParaRPr>
          </a:p>
        </p:txBody>
      </p:sp>
      <p:sp>
        <p:nvSpPr>
          <p:cNvPr id="5" name="Shape 2"/>
          <p:cNvSpPr/>
          <p:nvPr/>
        </p:nvSpPr>
        <p:spPr>
          <a:xfrm>
            <a:off x="548640" y="1508760"/>
            <a:ext cx="3520440" cy="4663440"/>
          </a:xfrm>
          <a:prstGeom prst="roundRect">
            <a:avLst>
              <a:gd name="adj" fmla="val 3117"/>
            </a:avLst>
          </a:prstGeom>
          <a:solidFill>
            <a:srgbClr val="FFFFFF"/>
          </a:solidFill>
          <a:ln/>
          <a:effectLst>
            <a:outerShdw blurRad="76200" dist="25400" dir="5400000" algn="bl" rotWithShape="0">
              <a:srgbClr val="000000">
                <a:alpha val="10000"/>
              </a:srgbClr>
            </a:outerShdw>
          </a:effectLst>
        </p:spPr>
      </p:sp>
      <p:sp>
        <p:nvSpPr>
          <p:cNvPr id="6" name="Shape 3"/>
          <p:cNvSpPr/>
          <p:nvPr/>
        </p:nvSpPr>
        <p:spPr>
          <a:xfrm>
            <a:off x="1783080" y="1874520"/>
            <a:ext cx="1051560" cy="1051560"/>
          </a:xfrm>
          <a:prstGeom prst="ellipse">
            <a:avLst/>
          </a:prstGeom>
          <a:solidFill>
            <a:srgbClr val="028090"/>
          </a:solidFill>
          <a:ln/>
          <a:effectLst>
            <a:outerShdw blurRad="76200" dist="38100" dir="5400000" algn="bl" rotWithShape="0">
              <a:srgbClr val="000000">
                <a:alpha val="18000"/>
              </a:srgbClr>
            </a:outerShdw>
          </a:effectLst>
        </p:spPr>
      </p:sp>
      <p:pic>
        <p:nvPicPr>
          <p:cNvPr id="7" name="Image 1" descr="/home/claude/refillhub/icons/gift.png"/>
          <p:cNvPicPr>
            <a:picLocks noChangeAspect="1"/>
          </p:cNvPicPr>
          <p:nvPr/>
        </p:nvPicPr>
        <p:blipFill>
          <a:blip r:embed="rId4"/>
          <a:stretch>
            <a:fillRect/>
          </a:stretch>
        </p:blipFill>
        <p:spPr>
          <a:xfrm>
            <a:off x="2034540" y="2125980"/>
            <a:ext cx="548640" cy="548640"/>
          </a:xfrm>
          <a:prstGeom prst="rect">
            <a:avLst/>
          </a:prstGeom>
        </p:spPr>
      </p:pic>
      <p:sp>
        <p:nvSpPr>
          <p:cNvPr id="8" name="Text 4"/>
          <p:cNvSpPr/>
          <p:nvPr/>
        </p:nvSpPr>
        <p:spPr>
          <a:xfrm>
            <a:off x="731520" y="3108960"/>
            <a:ext cx="3154680" cy="548640"/>
          </a:xfrm>
          <a:prstGeom prst="rect">
            <a:avLst/>
          </a:prstGeom>
          <a:noFill/>
          <a:ln/>
        </p:spPr>
        <p:txBody>
          <a:bodyPr wrap="square" rtlCol="0" anchor="t"/>
          <a:lstStyle/>
          <a:p>
            <a:pPr marL="0" indent="0" algn="ctr">
              <a:buNone/>
            </a:pPr>
            <a:r>
              <a:rPr lang="en-US" sz="1600" b="1" dirty="0">
                <a:solidFill>
                  <a:srgbClr val="1B2E2C"/>
                </a:solidFill>
                <a:latin typeface="Times New Roman" panose="02020603050405020304" pitchFamily="18" charset="0"/>
                <a:ea typeface="Bookman Old Style" pitchFamily="34" charset="-122"/>
                <a:cs typeface="Times New Roman" panose="02020603050405020304" pitchFamily="18" charset="0"/>
              </a:rPr>
              <a:t>Loyalty Programs</a:t>
            </a:r>
            <a:endParaRPr lang="en-US" sz="1600" dirty="0">
              <a:latin typeface="Times New Roman" panose="02020603050405020304" pitchFamily="18" charset="0"/>
              <a:cs typeface="Times New Roman" panose="02020603050405020304" pitchFamily="18" charset="0"/>
            </a:endParaRPr>
          </a:p>
        </p:txBody>
      </p:sp>
      <p:sp>
        <p:nvSpPr>
          <p:cNvPr id="9" name="Text 5"/>
          <p:cNvSpPr/>
          <p:nvPr/>
        </p:nvSpPr>
        <p:spPr>
          <a:xfrm>
            <a:off x="822960" y="3703320"/>
            <a:ext cx="2971800" cy="2286000"/>
          </a:xfrm>
          <a:prstGeom prst="rect">
            <a:avLst/>
          </a:prstGeom>
          <a:noFill/>
          <a:ln/>
        </p:spPr>
        <p:txBody>
          <a:bodyPr wrap="square" rtlCol="0" anchor="t"/>
          <a:lstStyle/>
          <a:p>
            <a:pPr marL="0" indent="0" algn="ctr">
              <a:buNone/>
            </a:pPr>
            <a:r>
              <a:rPr lang="en-US" sz="1600" dirty="0">
                <a:solidFill>
                  <a:srgbClr val="5A6E6B"/>
                </a:solidFill>
                <a:latin typeface="Times New Roman" panose="02020603050405020304" pitchFamily="18" charset="0"/>
                <a:ea typeface="Calibri" pitchFamily="34" charset="-122"/>
                <a:cs typeface="Times New Roman" panose="02020603050405020304" pitchFamily="18" charset="0"/>
              </a:rPr>
              <a:t>Returning customer: Loyalty Programs customers are given discounts after several refill orders warranting a repeat purchase (Kartomo, 2024).</a:t>
            </a:r>
            <a:endParaRPr lang="en-US" sz="1600" dirty="0">
              <a:latin typeface="Times New Roman" panose="02020603050405020304" pitchFamily="18" charset="0"/>
              <a:cs typeface="Times New Roman" panose="02020603050405020304" pitchFamily="18" charset="0"/>
            </a:endParaRPr>
          </a:p>
        </p:txBody>
      </p:sp>
      <p:sp>
        <p:nvSpPr>
          <p:cNvPr id="10" name="Shape 6"/>
          <p:cNvSpPr/>
          <p:nvPr/>
        </p:nvSpPr>
        <p:spPr>
          <a:xfrm>
            <a:off x="4389120" y="1508760"/>
            <a:ext cx="3520440" cy="4663440"/>
          </a:xfrm>
          <a:prstGeom prst="roundRect">
            <a:avLst>
              <a:gd name="adj" fmla="val 3117"/>
            </a:avLst>
          </a:prstGeom>
          <a:solidFill>
            <a:srgbClr val="FFFFFF"/>
          </a:solidFill>
          <a:ln/>
          <a:effectLst>
            <a:outerShdw blurRad="76200" dist="25400" dir="5400000" algn="bl" rotWithShape="0">
              <a:srgbClr val="000000">
                <a:alpha val="10000"/>
              </a:srgbClr>
            </a:outerShdw>
          </a:effectLst>
        </p:spPr>
      </p:sp>
      <p:sp>
        <p:nvSpPr>
          <p:cNvPr id="11" name="Shape 7"/>
          <p:cNvSpPr/>
          <p:nvPr/>
        </p:nvSpPr>
        <p:spPr>
          <a:xfrm>
            <a:off x="5623560" y="1874520"/>
            <a:ext cx="1051560" cy="1051560"/>
          </a:xfrm>
          <a:prstGeom prst="ellipse">
            <a:avLst/>
          </a:prstGeom>
          <a:solidFill>
            <a:srgbClr val="00A896"/>
          </a:solidFill>
          <a:ln/>
          <a:effectLst>
            <a:outerShdw blurRad="76200" dist="38100" dir="5400000" algn="bl" rotWithShape="0">
              <a:srgbClr val="000000">
                <a:alpha val="18000"/>
              </a:srgbClr>
            </a:outerShdw>
          </a:effectLst>
        </p:spPr>
      </p:sp>
      <p:pic>
        <p:nvPicPr>
          <p:cNvPr id="12" name="Image 2" descr="/home/claude/refillhub/icons/users.png"/>
          <p:cNvPicPr>
            <a:picLocks noChangeAspect="1"/>
          </p:cNvPicPr>
          <p:nvPr/>
        </p:nvPicPr>
        <p:blipFill>
          <a:blip r:embed="rId5"/>
          <a:stretch>
            <a:fillRect/>
          </a:stretch>
        </p:blipFill>
        <p:spPr>
          <a:xfrm>
            <a:off x="5875020" y="2125980"/>
            <a:ext cx="548640" cy="548640"/>
          </a:xfrm>
          <a:prstGeom prst="rect">
            <a:avLst/>
          </a:prstGeom>
        </p:spPr>
      </p:pic>
      <p:sp>
        <p:nvSpPr>
          <p:cNvPr id="13" name="Text 8"/>
          <p:cNvSpPr/>
          <p:nvPr/>
        </p:nvSpPr>
        <p:spPr>
          <a:xfrm>
            <a:off x="4572000" y="3108960"/>
            <a:ext cx="3154680" cy="548640"/>
          </a:xfrm>
          <a:prstGeom prst="rect">
            <a:avLst/>
          </a:prstGeom>
          <a:noFill/>
          <a:ln/>
        </p:spPr>
        <p:txBody>
          <a:bodyPr wrap="square" rtlCol="0" anchor="t"/>
          <a:lstStyle/>
          <a:p>
            <a:pPr marL="0" indent="0" algn="ctr">
              <a:buNone/>
            </a:pPr>
            <a:r>
              <a:rPr lang="en-US" sz="1600" b="1" dirty="0">
                <a:solidFill>
                  <a:srgbClr val="1B2E2C"/>
                </a:solidFill>
                <a:latin typeface="Times New Roman" panose="02020603050405020304" pitchFamily="18" charset="0"/>
                <a:ea typeface="Bookman Old Style" pitchFamily="34" charset="-122"/>
                <a:cs typeface="Times New Roman" panose="02020603050405020304" pitchFamily="18" charset="0"/>
              </a:rPr>
              <a:t>Community Events</a:t>
            </a:r>
            <a:endParaRPr lang="en-US" sz="1600" dirty="0">
              <a:latin typeface="Times New Roman" panose="02020603050405020304" pitchFamily="18" charset="0"/>
              <a:cs typeface="Times New Roman" panose="02020603050405020304" pitchFamily="18" charset="0"/>
            </a:endParaRPr>
          </a:p>
        </p:txBody>
      </p:sp>
      <p:sp>
        <p:nvSpPr>
          <p:cNvPr id="14" name="Text 9"/>
          <p:cNvSpPr/>
          <p:nvPr/>
        </p:nvSpPr>
        <p:spPr>
          <a:xfrm>
            <a:off x="4663440" y="3703320"/>
            <a:ext cx="2971800" cy="2286000"/>
          </a:xfrm>
          <a:prstGeom prst="rect">
            <a:avLst/>
          </a:prstGeom>
          <a:noFill/>
          <a:ln/>
        </p:spPr>
        <p:txBody>
          <a:bodyPr wrap="square" rtlCol="0" anchor="t"/>
          <a:lstStyle/>
          <a:p>
            <a:pPr marL="0" indent="0" algn="ctr">
              <a:buNone/>
            </a:pPr>
            <a:r>
              <a:rPr lang="en-US" sz="1600" dirty="0">
                <a:solidFill>
                  <a:srgbClr val="5A6E6B"/>
                </a:solidFill>
                <a:latin typeface="Times New Roman" panose="02020603050405020304" pitchFamily="18" charset="0"/>
                <a:ea typeface="Calibri" pitchFamily="34" charset="-122"/>
                <a:cs typeface="Times New Roman" panose="02020603050405020304" pitchFamily="18" charset="0"/>
              </a:rPr>
              <a:t>The community sustainability events boost customer relationships besides generating greater awareness as well as involvement in the environment.</a:t>
            </a:r>
            <a:endParaRPr lang="en-US" sz="1600" dirty="0">
              <a:latin typeface="Times New Roman" panose="02020603050405020304" pitchFamily="18" charset="0"/>
              <a:cs typeface="Times New Roman" panose="02020603050405020304" pitchFamily="18" charset="0"/>
            </a:endParaRPr>
          </a:p>
        </p:txBody>
      </p:sp>
      <p:sp>
        <p:nvSpPr>
          <p:cNvPr id="15" name="Shape 10"/>
          <p:cNvSpPr/>
          <p:nvPr/>
        </p:nvSpPr>
        <p:spPr>
          <a:xfrm>
            <a:off x="8229600" y="1508760"/>
            <a:ext cx="3520440" cy="4663440"/>
          </a:xfrm>
          <a:prstGeom prst="roundRect">
            <a:avLst>
              <a:gd name="adj" fmla="val 3117"/>
            </a:avLst>
          </a:prstGeom>
          <a:solidFill>
            <a:srgbClr val="FFFFFF"/>
          </a:solidFill>
          <a:ln/>
          <a:effectLst>
            <a:outerShdw blurRad="76200" dist="25400" dir="5400000" algn="bl" rotWithShape="0">
              <a:srgbClr val="000000">
                <a:alpha val="10000"/>
              </a:srgbClr>
            </a:outerShdw>
          </a:effectLst>
        </p:spPr>
      </p:sp>
      <p:sp>
        <p:nvSpPr>
          <p:cNvPr id="16" name="Shape 11"/>
          <p:cNvSpPr/>
          <p:nvPr/>
        </p:nvSpPr>
        <p:spPr>
          <a:xfrm>
            <a:off x="9464040" y="1874520"/>
            <a:ext cx="1051560" cy="1051560"/>
          </a:xfrm>
          <a:prstGeom prst="ellipse">
            <a:avLst/>
          </a:prstGeom>
          <a:solidFill>
            <a:srgbClr val="02C39A"/>
          </a:solidFill>
          <a:ln/>
          <a:effectLst>
            <a:outerShdw blurRad="76200" dist="38100" dir="5400000" algn="bl" rotWithShape="0">
              <a:srgbClr val="000000">
                <a:alpha val="18000"/>
              </a:srgbClr>
            </a:outerShdw>
          </a:effectLst>
        </p:spPr>
      </p:sp>
      <p:pic>
        <p:nvPicPr>
          <p:cNvPr id="17" name="Image 3" descr="/home/claude/refillhub/icons/handshake.png"/>
          <p:cNvPicPr>
            <a:picLocks noChangeAspect="1"/>
          </p:cNvPicPr>
          <p:nvPr/>
        </p:nvPicPr>
        <p:blipFill>
          <a:blip r:embed="rId6"/>
          <a:stretch>
            <a:fillRect/>
          </a:stretch>
        </p:blipFill>
        <p:spPr>
          <a:xfrm>
            <a:off x="9715500" y="2125980"/>
            <a:ext cx="548640" cy="548640"/>
          </a:xfrm>
          <a:prstGeom prst="rect">
            <a:avLst/>
          </a:prstGeom>
        </p:spPr>
      </p:pic>
      <p:sp>
        <p:nvSpPr>
          <p:cNvPr id="18" name="Text 12"/>
          <p:cNvSpPr/>
          <p:nvPr/>
        </p:nvSpPr>
        <p:spPr>
          <a:xfrm>
            <a:off x="8412480" y="3108960"/>
            <a:ext cx="3154680" cy="548640"/>
          </a:xfrm>
          <a:prstGeom prst="rect">
            <a:avLst/>
          </a:prstGeom>
          <a:noFill/>
          <a:ln/>
        </p:spPr>
        <p:txBody>
          <a:bodyPr wrap="square" rtlCol="0" anchor="t"/>
          <a:lstStyle/>
          <a:p>
            <a:pPr marL="0" indent="0" algn="ctr">
              <a:buNone/>
            </a:pPr>
            <a:r>
              <a:rPr lang="en-US" sz="1600" b="1" dirty="0">
                <a:solidFill>
                  <a:srgbClr val="1B2E2C"/>
                </a:solidFill>
                <a:latin typeface="Times New Roman" panose="02020603050405020304" pitchFamily="18" charset="0"/>
                <a:ea typeface="Bookman Old Style" pitchFamily="34" charset="-122"/>
                <a:cs typeface="Times New Roman" panose="02020603050405020304" pitchFamily="18" charset="0"/>
              </a:rPr>
              <a:t>Referral Programmes</a:t>
            </a:r>
            <a:endParaRPr lang="en-US" sz="1600" dirty="0">
              <a:latin typeface="Times New Roman" panose="02020603050405020304" pitchFamily="18" charset="0"/>
              <a:cs typeface="Times New Roman" panose="02020603050405020304" pitchFamily="18" charset="0"/>
            </a:endParaRPr>
          </a:p>
        </p:txBody>
      </p:sp>
      <p:sp>
        <p:nvSpPr>
          <p:cNvPr id="19" name="Text 13"/>
          <p:cNvSpPr/>
          <p:nvPr/>
        </p:nvSpPr>
        <p:spPr>
          <a:xfrm>
            <a:off x="8503920" y="3703320"/>
            <a:ext cx="2971800" cy="2286000"/>
          </a:xfrm>
          <a:prstGeom prst="rect">
            <a:avLst/>
          </a:prstGeom>
          <a:noFill/>
          <a:ln/>
        </p:spPr>
        <p:txBody>
          <a:bodyPr wrap="square" rtlCol="0" anchor="t"/>
          <a:lstStyle/>
          <a:p>
            <a:pPr marL="0" indent="0" algn="ctr">
              <a:buNone/>
            </a:pPr>
            <a:r>
              <a:rPr lang="en-US" sz="1600" dirty="0">
                <a:solidFill>
                  <a:srgbClr val="5A6E6B"/>
                </a:solidFill>
                <a:latin typeface="Times New Roman" panose="02020603050405020304" pitchFamily="18" charset="0"/>
                <a:ea typeface="Calibri" pitchFamily="34" charset="-122"/>
                <a:cs typeface="Times New Roman" panose="02020603050405020304" pitchFamily="18" charset="0"/>
              </a:rPr>
              <a:t>Referral programmes encourage customers who are satisfied with RefillHub to refer their friends, which lowers the expenses on acquiring customers (Kondratyk, 2025).</a:t>
            </a:r>
            <a:endParaRPr lang="en-US" sz="1600" dirty="0">
              <a:latin typeface="Times New Roman" panose="02020603050405020304" pitchFamily="18" charset="0"/>
              <a:cs typeface="Times New Roman" panose="02020603050405020304" pitchFamily="18" charset="0"/>
            </a:endParaRPr>
          </a:p>
        </p:txBody>
      </p:sp>
      <p:sp>
        <p:nvSpPr>
          <p:cNvPr id="20" name="Text 14"/>
          <p:cNvSpPr/>
          <p:nvPr/>
        </p:nvSpPr>
        <p:spPr>
          <a:xfrm>
            <a:off x="548640" y="6510528"/>
            <a:ext cx="6400800" cy="274320"/>
          </a:xfrm>
          <a:prstGeom prst="rect">
            <a:avLst/>
          </a:prstGeom>
          <a:noFill/>
          <a:ln/>
        </p:spPr>
        <p:txBody>
          <a:bodyPr wrap="square" rtlCol="0" anchor="ctr"/>
          <a:lstStyle/>
          <a:p>
            <a:pPr marL="0" indent="0">
              <a:buNone/>
            </a:pPr>
            <a:r>
              <a:rPr lang="en-US" sz="1600" kern="0" spc="120" dirty="0">
                <a:solidFill>
                  <a:srgbClr val="5A6E6B"/>
                </a:solidFill>
                <a:latin typeface="Times New Roman" panose="02020603050405020304" pitchFamily="18" charset="0"/>
                <a:ea typeface="Calibri" pitchFamily="34" charset="-122"/>
                <a:cs typeface="Times New Roman" panose="02020603050405020304" pitchFamily="18" charset="0"/>
              </a:rPr>
              <a:t>MARKETING STRATEGY 2</a:t>
            </a:r>
            <a:endParaRPr lang="en-US" sz="1600" dirty="0">
              <a:latin typeface="Times New Roman" panose="02020603050405020304" pitchFamily="18" charset="0"/>
              <a:cs typeface="Times New Roman" panose="02020603050405020304" pitchFamily="18" charset="0"/>
            </a:endParaRPr>
          </a:p>
        </p:txBody>
      </p:sp>
      <p:sp>
        <p:nvSpPr>
          <p:cNvPr id="21" name="Text 15"/>
          <p:cNvSpPr/>
          <p:nvPr/>
        </p:nvSpPr>
        <p:spPr>
          <a:xfrm>
            <a:off x="10728655" y="6510528"/>
            <a:ext cx="914400" cy="274320"/>
          </a:xfrm>
          <a:prstGeom prst="rect">
            <a:avLst/>
          </a:prstGeom>
          <a:noFill/>
          <a:ln/>
        </p:spPr>
        <p:txBody>
          <a:bodyPr wrap="square" rtlCol="0" anchor="ctr"/>
          <a:lstStyle/>
          <a:p>
            <a:pPr marL="0" indent="0" algn="r">
              <a:buNone/>
            </a:pPr>
            <a:r>
              <a:rPr lang="en-US" sz="1600" dirty="0">
                <a:solidFill>
                  <a:srgbClr val="5A6E6B"/>
                </a:solidFill>
                <a:latin typeface="Times New Roman" panose="02020603050405020304" pitchFamily="18" charset="0"/>
                <a:ea typeface="Calibri" pitchFamily="34" charset="-122"/>
                <a:cs typeface="Times New Roman" panose="02020603050405020304" pitchFamily="18" charset="0"/>
              </a:rPr>
              <a:t>07 / 11</a:t>
            </a:r>
            <a:endParaRPr lang="en-US" sz="16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8">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1695" cy="1051560"/>
          </a:xfrm>
          <a:prstGeom prst="rect">
            <a:avLst/>
          </a:prstGeom>
          <a:solidFill>
            <a:srgbClr val="F4F7F5"/>
          </a:solidFill>
          <a:ln/>
        </p:spPr>
      </p:sp>
      <p:sp>
        <p:nvSpPr>
          <p:cNvPr id="3" name="Shape 1"/>
          <p:cNvSpPr/>
          <p:nvPr/>
        </p:nvSpPr>
        <p:spPr>
          <a:xfrm>
            <a:off x="548640" y="256032"/>
            <a:ext cx="566928" cy="566928"/>
          </a:xfrm>
          <a:prstGeom prst="ellipse">
            <a:avLst/>
          </a:prstGeom>
          <a:solidFill>
            <a:srgbClr val="028090"/>
          </a:solidFill>
          <a:ln/>
          <a:effectLst>
            <a:outerShdw blurRad="76200" dist="38100" dir="5400000" algn="bl" rotWithShape="0">
              <a:srgbClr val="000000">
                <a:alpha val="18000"/>
              </a:srgbClr>
            </a:outerShdw>
          </a:effectLst>
        </p:spPr>
      </p:sp>
      <p:pic>
        <p:nvPicPr>
          <p:cNvPr id="4" name="Image 0" descr="/home/claude/refillhub/icons/chartPie.png"/>
          <p:cNvPicPr>
            <a:picLocks noChangeAspect="1"/>
          </p:cNvPicPr>
          <p:nvPr/>
        </p:nvPicPr>
        <p:blipFill>
          <a:blip r:embed="rId3"/>
          <a:stretch>
            <a:fillRect/>
          </a:stretch>
        </p:blipFill>
        <p:spPr>
          <a:xfrm>
            <a:off x="685800" y="393192"/>
            <a:ext cx="292608" cy="292608"/>
          </a:xfrm>
          <a:prstGeom prst="rect">
            <a:avLst/>
          </a:prstGeom>
        </p:spPr>
      </p:pic>
      <p:sp>
        <p:nvSpPr>
          <p:cNvPr id="5" name="Text 2"/>
          <p:cNvSpPr/>
          <p:nvPr/>
        </p:nvSpPr>
        <p:spPr>
          <a:xfrm>
            <a:off x="1280160" y="219456"/>
            <a:ext cx="8686800" cy="640080"/>
          </a:xfrm>
          <a:prstGeom prst="rect">
            <a:avLst/>
          </a:prstGeom>
          <a:noFill/>
          <a:ln/>
        </p:spPr>
        <p:txBody>
          <a:bodyPr wrap="square" rtlCol="0" anchor="ctr"/>
          <a:lstStyle/>
          <a:p>
            <a:pPr marL="0" indent="0">
              <a:buNone/>
            </a:pPr>
            <a:r>
              <a:rPr lang="en-US" sz="3000" b="1" dirty="0">
                <a:latin typeface="Times New Roman" panose="02020603050405020304" pitchFamily="18" charset="0"/>
                <a:ea typeface="Bookman Old Style" pitchFamily="34" charset="-122"/>
                <a:cs typeface="Times New Roman" panose="02020603050405020304" pitchFamily="18" charset="0"/>
              </a:rPr>
              <a:t>Funding Requirements &amp; Allocation</a:t>
            </a:r>
            <a:endParaRPr lang="en-US" sz="3000" dirty="0">
              <a:latin typeface="Times New Roman" panose="02020603050405020304" pitchFamily="18" charset="0"/>
              <a:cs typeface="Times New Roman" panose="02020603050405020304" pitchFamily="18" charset="0"/>
            </a:endParaRPr>
          </a:p>
        </p:txBody>
      </p:sp>
      <p:sp>
        <p:nvSpPr>
          <p:cNvPr id="6" name="Shape 3"/>
          <p:cNvSpPr/>
          <p:nvPr/>
        </p:nvSpPr>
        <p:spPr>
          <a:xfrm>
            <a:off x="548640" y="1417320"/>
            <a:ext cx="4023360" cy="4663440"/>
          </a:xfrm>
          <a:prstGeom prst="roundRect">
            <a:avLst>
              <a:gd name="adj" fmla="val 3182"/>
            </a:avLst>
          </a:prstGeom>
          <a:solidFill>
            <a:srgbClr val="013A40"/>
          </a:solidFill>
          <a:ln/>
        </p:spPr>
      </p:sp>
      <p:sp>
        <p:nvSpPr>
          <p:cNvPr id="7" name="Text 4"/>
          <p:cNvSpPr/>
          <p:nvPr/>
        </p:nvSpPr>
        <p:spPr>
          <a:xfrm>
            <a:off x="822960" y="1828800"/>
            <a:ext cx="3474720" cy="365760"/>
          </a:xfrm>
          <a:prstGeom prst="rect">
            <a:avLst/>
          </a:prstGeom>
          <a:noFill/>
          <a:ln/>
        </p:spPr>
        <p:txBody>
          <a:bodyPr wrap="square" rtlCol="0" anchor="ctr"/>
          <a:lstStyle/>
          <a:p>
            <a:pPr marL="0" indent="0" algn="ctr">
              <a:buNone/>
            </a:pPr>
            <a:r>
              <a:rPr lang="en-US" sz="1600" kern="0" spc="150" dirty="0">
                <a:solidFill>
                  <a:srgbClr val="9FD9CC"/>
                </a:solidFill>
                <a:latin typeface="Times New Roman" panose="02020603050405020304" pitchFamily="18" charset="0"/>
                <a:ea typeface="Calibri" pitchFamily="34" charset="-122"/>
                <a:cs typeface="Times New Roman" panose="02020603050405020304" pitchFamily="18" charset="0"/>
              </a:rPr>
              <a:t>TOTAL INVESTMENT</a:t>
            </a:r>
            <a:endParaRPr lang="en-US" sz="1600" dirty="0">
              <a:latin typeface="Times New Roman" panose="02020603050405020304" pitchFamily="18" charset="0"/>
              <a:cs typeface="Times New Roman" panose="02020603050405020304" pitchFamily="18" charset="0"/>
            </a:endParaRPr>
          </a:p>
        </p:txBody>
      </p:sp>
      <p:sp>
        <p:nvSpPr>
          <p:cNvPr id="8" name="Text 5"/>
          <p:cNvSpPr/>
          <p:nvPr/>
        </p:nvSpPr>
        <p:spPr>
          <a:xfrm>
            <a:off x="822960" y="2194560"/>
            <a:ext cx="3474720" cy="1005840"/>
          </a:xfrm>
          <a:prstGeom prst="rect">
            <a:avLst/>
          </a:prstGeom>
          <a:noFill/>
          <a:ln/>
        </p:spPr>
        <p:txBody>
          <a:bodyPr wrap="square" rtlCol="0" anchor="ctr"/>
          <a:lstStyle/>
          <a:p>
            <a:pPr marL="0" indent="0" algn="ctr">
              <a:buNone/>
            </a:pPr>
            <a:r>
              <a:rPr lang="en-US" sz="3200" b="1" dirty="0">
                <a:solidFill>
                  <a:srgbClr val="02C39A"/>
                </a:solidFill>
                <a:latin typeface="Times New Roman" panose="02020603050405020304" pitchFamily="18" charset="0"/>
                <a:ea typeface="Bookman Old Style" pitchFamily="34" charset="-122"/>
                <a:cs typeface="Times New Roman" panose="02020603050405020304" pitchFamily="18" charset="0"/>
              </a:rPr>
              <a:t>£50,000</a:t>
            </a:r>
            <a:endParaRPr lang="en-US" sz="3200" dirty="0">
              <a:latin typeface="Times New Roman" panose="02020603050405020304" pitchFamily="18" charset="0"/>
              <a:cs typeface="Times New Roman" panose="02020603050405020304" pitchFamily="18" charset="0"/>
            </a:endParaRPr>
          </a:p>
        </p:txBody>
      </p:sp>
      <p:sp>
        <p:nvSpPr>
          <p:cNvPr id="9" name="Text 6"/>
          <p:cNvSpPr/>
          <p:nvPr/>
        </p:nvSpPr>
        <p:spPr>
          <a:xfrm>
            <a:off x="914400" y="3291840"/>
            <a:ext cx="3291840" cy="1280160"/>
          </a:xfrm>
          <a:prstGeom prst="rect">
            <a:avLst/>
          </a:prstGeom>
          <a:noFill/>
          <a:ln/>
        </p:spPr>
        <p:txBody>
          <a:bodyPr wrap="square" rtlCol="0" anchor="t"/>
          <a:lstStyle/>
          <a:p>
            <a:pPr marL="0" indent="0" algn="ctr">
              <a:buNone/>
            </a:pPr>
            <a:r>
              <a:rPr lang="en-US" sz="1600" dirty="0">
                <a:solidFill>
                  <a:srgbClr val="E7F5F1"/>
                </a:solidFill>
                <a:latin typeface="Times New Roman" panose="02020603050405020304" pitchFamily="18" charset="0"/>
                <a:ea typeface="Calibri" pitchFamily="34" charset="-122"/>
                <a:cs typeface="Times New Roman" panose="02020603050405020304" pitchFamily="18" charset="0"/>
              </a:rPr>
              <a:t>To initially set up business successfully and run successfully, RefillHub needs investment of £50,000.</a:t>
            </a:r>
            <a:endParaRPr lang="en-US" sz="1600" dirty="0">
              <a:latin typeface="Times New Roman" panose="02020603050405020304" pitchFamily="18" charset="0"/>
              <a:cs typeface="Times New Roman" panose="02020603050405020304" pitchFamily="18" charset="0"/>
            </a:endParaRPr>
          </a:p>
        </p:txBody>
      </p:sp>
      <p:pic>
        <p:nvPicPr>
          <p:cNvPr id="10" name="Image 1" descr="/home/claude/refillhub/icons/piggy.png"/>
          <p:cNvPicPr>
            <a:picLocks noChangeAspect="1"/>
          </p:cNvPicPr>
          <p:nvPr/>
        </p:nvPicPr>
        <p:blipFill>
          <a:blip r:embed="rId4"/>
          <a:stretch>
            <a:fillRect/>
          </a:stretch>
        </p:blipFill>
        <p:spPr>
          <a:xfrm>
            <a:off x="868680" y="4645152"/>
            <a:ext cx="274320" cy="274320"/>
          </a:xfrm>
          <a:prstGeom prst="rect">
            <a:avLst/>
          </a:prstGeom>
        </p:spPr>
      </p:pic>
      <p:sp>
        <p:nvSpPr>
          <p:cNvPr id="11" name="Text 7"/>
          <p:cNvSpPr/>
          <p:nvPr/>
        </p:nvSpPr>
        <p:spPr>
          <a:xfrm>
            <a:off x="1280160" y="4572000"/>
            <a:ext cx="1828800" cy="411480"/>
          </a:xfrm>
          <a:prstGeom prst="rect">
            <a:avLst/>
          </a:prstGeom>
          <a:noFill/>
          <a:ln/>
        </p:spPr>
        <p:txBody>
          <a:bodyPr wrap="square" rtlCol="0" anchor="ctr"/>
          <a:lstStyle/>
          <a:p>
            <a:pPr marL="0" indent="0">
              <a:buNone/>
            </a:pPr>
            <a:r>
              <a:rPr lang="en-US" sz="1600" dirty="0">
                <a:solidFill>
                  <a:srgbClr val="FFFFFF"/>
                </a:solidFill>
                <a:latin typeface="Times New Roman" panose="02020603050405020304" pitchFamily="18" charset="0"/>
                <a:ea typeface="Calibri" pitchFamily="34" charset="-122"/>
                <a:cs typeface="Times New Roman" panose="02020603050405020304" pitchFamily="18" charset="0"/>
              </a:rPr>
              <a:t>Founder Savings</a:t>
            </a:r>
            <a:endParaRPr lang="en-US" sz="1600" dirty="0">
              <a:latin typeface="Times New Roman" panose="02020603050405020304" pitchFamily="18" charset="0"/>
              <a:cs typeface="Times New Roman" panose="02020603050405020304" pitchFamily="18" charset="0"/>
            </a:endParaRPr>
          </a:p>
        </p:txBody>
      </p:sp>
      <p:sp>
        <p:nvSpPr>
          <p:cNvPr id="12" name="Text 8"/>
          <p:cNvSpPr/>
          <p:nvPr/>
        </p:nvSpPr>
        <p:spPr>
          <a:xfrm>
            <a:off x="3017520" y="4572000"/>
            <a:ext cx="1371600" cy="411480"/>
          </a:xfrm>
          <a:prstGeom prst="rect">
            <a:avLst/>
          </a:prstGeom>
          <a:noFill/>
          <a:ln/>
        </p:spPr>
        <p:txBody>
          <a:bodyPr wrap="square" rtlCol="0" anchor="ctr"/>
          <a:lstStyle/>
          <a:p>
            <a:pPr marL="0" indent="0" algn="r">
              <a:buNone/>
            </a:pPr>
            <a:r>
              <a:rPr lang="en-US" sz="1600" b="1" dirty="0">
                <a:solidFill>
                  <a:srgbClr val="02C39A"/>
                </a:solidFill>
                <a:latin typeface="Times New Roman" panose="02020603050405020304" pitchFamily="18" charset="0"/>
                <a:ea typeface="Calibri" pitchFamily="34" charset="-122"/>
                <a:cs typeface="Times New Roman" panose="02020603050405020304" pitchFamily="18" charset="0"/>
              </a:rPr>
              <a:t>£20,000</a:t>
            </a:r>
            <a:endParaRPr lang="en-US" sz="1600" dirty="0">
              <a:latin typeface="Times New Roman" panose="02020603050405020304" pitchFamily="18" charset="0"/>
              <a:cs typeface="Times New Roman" panose="02020603050405020304" pitchFamily="18" charset="0"/>
            </a:endParaRPr>
          </a:p>
        </p:txBody>
      </p:sp>
      <p:pic>
        <p:nvPicPr>
          <p:cNvPr id="13" name="Image 2" descr="/home/claude/refillhub/icons/bank.png"/>
          <p:cNvPicPr>
            <a:picLocks noChangeAspect="1"/>
          </p:cNvPicPr>
          <p:nvPr/>
        </p:nvPicPr>
        <p:blipFill>
          <a:blip r:embed="rId5"/>
          <a:stretch>
            <a:fillRect/>
          </a:stretch>
        </p:blipFill>
        <p:spPr>
          <a:xfrm>
            <a:off x="868680" y="5102352"/>
            <a:ext cx="274320" cy="274320"/>
          </a:xfrm>
          <a:prstGeom prst="rect">
            <a:avLst/>
          </a:prstGeom>
        </p:spPr>
      </p:pic>
      <p:sp>
        <p:nvSpPr>
          <p:cNvPr id="14" name="Text 9"/>
          <p:cNvSpPr/>
          <p:nvPr/>
        </p:nvSpPr>
        <p:spPr>
          <a:xfrm>
            <a:off x="1280160" y="5029200"/>
            <a:ext cx="1828800" cy="411480"/>
          </a:xfrm>
          <a:prstGeom prst="rect">
            <a:avLst/>
          </a:prstGeom>
          <a:noFill/>
          <a:ln/>
        </p:spPr>
        <p:txBody>
          <a:bodyPr wrap="square" rtlCol="0" anchor="ctr"/>
          <a:lstStyle/>
          <a:p>
            <a:pPr marL="0" indent="0">
              <a:buNone/>
            </a:pPr>
            <a:r>
              <a:rPr lang="en-US" sz="1600" dirty="0">
                <a:solidFill>
                  <a:srgbClr val="FFFFFF"/>
                </a:solidFill>
                <a:latin typeface="Times New Roman" panose="02020603050405020304" pitchFamily="18" charset="0"/>
                <a:ea typeface="Calibri" pitchFamily="34" charset="-122"/>
                <a:cs typeface="Times New Roman" panose="02020603050405020304" pitchFamily="18" charset="0"/>
              </a:rPr>
              <a:t>Bank Loan</a:t>
            </a:r>
            <a:endParaRPr lang="en-US" sz="1600" dirty="0">
              <a:latin typeface="Times New Roman" panose="02020603050405020304" pitchFamily="18" charset="0"/>
              <a:cs typeface="Times New Roman" panose="02020603050405020304" pitchFamily="18" charset="0"/>
            </a:endParaRPr>
          </a:p>
        </p:txBody>
      </p:sp>
      <p:sp>
        <p:nvSpPr>
          <p:cNvPr id="15" name="Text 10"/>
          <p:cNvSpPr/>
          <p:nvPr/>
        </p:nvSpPr>
        <p:spPr>
          <a:xfrm>
            <a:off x="3017520" y="5029200"/>
            <a:ext cx="1371600" cy="411480"/>
          </a:xfrm>
          <a:prstGeom prst="rect">
            <a:avLst/>
          </a:prstGeom>
          <a:noFill/>
          <a:ln/>
        </p:spPr>
        <p:txBody>
          <a:bodyPr wrap="square" rtlCol="0" anchor="ctr"/>
          <a:lstStyle/>
          <a:p>
            <a:pPr marL="0" indent="0" algn="r">
              <a:buNone/>
            </a:pPr>
            <a:r>
              <a:rPr lang="en-US" sz="1600" b="1" dirty="0">
                <a:solidFill>
                  <a:srgbClr val="02C39A"/>
                </a:solidFill>
                <a:latin typeface="Times New Roman" panose="02020603050405020304" pitchFamily="18" charset="0"/>
                <a:ea typeface="Calibri" pitchFamily="34" charset="-122"/>
                <a:cs typeface="Times New Roman" panose="02020603050405020304" pitchFamily="18" charset="0"/>
              </a:rPr>
              <a:t>£20,000</a:t>
            </a:r>
            <a:endParaRPr lang="en-US" sz="1600" dirty="0">
              <a:latin typeface="Times New Roman" panose="02020603050405020304" pitchFamily="18" charset="0"/>
              <a:cs typeface="Times New Roman" panose="02020603050405020304" pitchFamily="18" charset="0"/>
            </a:endParaRPr>
          </a:p>
        </p:txBody>
      </p:sp>
      <p:pic>
        <p:nvPicPr>
          <p:cNvPr id="16" name="Image 3" descr="/home/claude/refillhub/icons/handHoldingUsd.png"/>
          <p:cNvPicPr>
            <a:picLocks noChangeAspect="1"/>
          </p:cNvPicPr>
          <p:nvPr/>
        </p:nvPicPr>
        <p:blipFill>
          <a:blip r:embed="rId6"/>
          <a:stretch>
            <a:fillRect/>
          </a:stretch>
        </p:blipFill>
        <p:spPr>
          <a:xfrm>
            <a:off x="868680" y="5559552"/>
            <a:ext cx="274320" cy="274320"/>
          </a:xfrm>
          <a:prstGeom prst="rect">
            <a:avLst/>
          </a:prstGeom>
        </p:spPr>
      </p:pic>
      <p:sp>
        <p:nvSpPr>
          <p:cNvPr id="17" name="Text 11"/>
          <p:cNvSpPr/>
          <p:nvPr/>
        </p:nvSpPr>
        <p:spPr>
          <a:xfrm>
            <a:off x="1280160" y="5486400"/>
            <a:ext cx="1828800" cy="411480"/>
          </a:xfrm>
          <a:prstGeom prst="rect">
            <a:avLst/>
          </a:prstGeom>
          <a:noFill/>
          <a:ln/>
        </p:spPr>
        <p:txBody>
          <a:bodyPr wrap="square" rtlCol="0" anchor="ctr"/>
          <a:lstStyle/>
          <a:p>
            <a:pPr marL="0" indent="0">
              <a:buNone/>
            </a:pPr>
            <a:r>
              <a:rPr lang="en-US" sz="1600" dirty="0">
                <a:solidFill>
                  <a:srgbClr val="FFFFFF"/>
                </a:solidFill>
                <a:latin typeface="Times New Roman" panose="02020603050405020304" pitchFamily="18" charset="0"/>
                <a:ea typeface="Calibri" pitchFamily="34" charset="-122"/>
                <a:cs typeface="Times New Roman" panose="02020603050405020304" pitchFamily="18" charset="0"/>
              </a:rPr>
              <a:t>Government Grant</a:t>
            </a:r>
            <a:endParaRPr lang="en-US" sz="1600" dirty="0">
              <a:latin typeface="Times New Roman" panose="02020603050405020304" pitchFamily="18" charset="0"/>
              <a:cs typeface="Times New Roman" panose="02020603050405020304" pitchFamily="18" charset="0"/>
            </a:endParaRPr>
          </a:p>
        </p:txBody>
      </p:sp>
      <p:sp>
        <p:nvSpPr>
          <p:cNvPr id="18" name="Text 12"/>
          <p:cNvSpPr/>
          <p:nvPr/>
        </p:nvSpPr>
        <p:spPr>
          <a:xfrm>
            <a:off x="3017520" y="5486400"/>
            <a:ext cx="1371600" cy="411480"/>
          </a:xfrm>
          <a:prstGeom prst="rect">
            <a:avLst/>
          </a:prstGeom>
          <a:noFill/>
          <a:ln/>
        </p:spPr>
        <p:txBody>
          <a:bodyPr wrap="square" rtlCol="0" anchor="ctr"/>
          <a:lstStyle/>
          <a:p>
            <a:pPr marL="0" indent="0" algn="r">
              <a:buNone/>
            </a:pPr>
            <a:r>
              <a:rPr lang="en-US" sz="1600" b="1" dirty="0">
                <a:solidFill>
                  <a:srgbClr val="02C39A"/>
                </a:solidFill>
                <a:latin typeface="Times New Roman" panose="02020603050405020304" pitchFamily="18" charset="0"/>
                <a:ea typeface="Calibri" pitchFamily="34" charset="-122"/>
                <a:cs typeface="Times New Roman" panose="02020603050405020304" pitchFamily="18" charset="0"/>
              </a:rPr>
              <a:t>£10,000</a:t>
            </a:r>
            <a:endParaRPr lang="en-US" sz="1600" dirty="0">
              <a:latin typeface="Times New Roman" panose="02020603050405020304" pitchFamily="18" charset="0"/>
              <a:cs typeface="Times New Roman" panose="02020603050405020304" pitchFamily="18" charset="0"/>
            </a:endParaRPr>
          </a:p>
        </p:txBody>
      </p:sp>
      <p:sp>
        <p:nvSpPr>
          <p:cNvPr id="19" name="Text 13"/>
          <p:cNvSpPr/>
          <p:nvPr/>
        </p:nvSpPr>
        <p:spPr>
          <a:xfrm>
            <a:off x="4892040" y="1600200"/>
            <a:ext cx="6675120" cy="4206240"/>
          </a:xfrm>
          <a:prstGeom prst="rect">
            <a:avLst/>
          </a:prstGeom>
          <a:noFill/>
          <a:ln/>
        </p:spPr>
        <p:txBody>
          <a:bodyPr wrap="square" rtlCol="0" anchor="t"/>
          <a:lstStyle/>
          <a:p>
            <a:pPr marL="228600" indent="-228600" algn="just">
              <a:lnSpc>
                <a:spcPct val="150000"/>
              </a:lnSpc>
              <a:spcAft>
                <a:spcPts val="1958"/>
              </a:spcAft>
              <a:buSzPct val="100000"/>
              <a:buChar char="▪"/>
            </a:pPr>
            <a:r>
              <a:rPr lang="en-US" sz="1600" dirty="0">
                <a:latin typeface="Times New Roman" panose="02020603050405020304" pitchFamily="18" charset="0"/>
                <a:ea typeface="Calibri" pitchFamily="34" charset="-122"/>
                <a:cs typeface="Times New Roman" panose="02020603050405020304" pitchFamily="18" charset="0"/>
              </a:rPr>
              <a:t>Grant is founder saving in the form of 20,000, bank loan in form of 20,000 and government grant in the form of 10,000.</a:t>
            </a:r>
            <a:endParaRPr lang="en-US" sz="1600" dirty="0">
              <a:latin typeface="Times New Roman" panose="02020603050405020304" pitchFamily="18" charset="0"/>
              <a:cs typeface="Times New Roman" panose="02020603050405020304" pitchFamily="18" charset="0"/>
            </a:endParaRPr>
          </a:p>
          <a:p>
            <a:pPr marL="228600" indent="-228600" algn="just">
              <a:lnSpc>
                <a:spcPct val="150000"/>
              </a:lnSpc>
              <a:spcAft>
                <a:spcPts val="1958"/>
              </a:spcAft>
              <a:buSzPct val="100000"/>
              <a:buChar char="▪"/>
            </a:pPr>
            <a:r>
              <a:rPr lang="en-US" sz="1600" dirty="0">
                <a:latin typeface="Times New Roman" panose="02020603050405020304" pitchFamily="18" charset="0"/>
                <a:ea typeface="Calibri" pitchFamily="34" charset="-122"/>
                <a:cs typeface="Times New Roman" panose="02020603050405020304" pitchFamily="18" charset="0"/>
              </a:rPr>
              <a:t>Investment includes equipment and inventory, marketing, development of web sites, rent, licence and working capital.</a:t>
            </a:r>
            <a:endParaRPr lang="en-US" sz="1600" dirty="0">
              <a:latin typeface="Times New Roman" panose="02020603050405020304" pitchFamily="18" charset="0"/>
              <a:cs typeface="Times New Roman" panose="02020603050405020304" pitchFamily="18" charset="0"/>
            </a:endParaRPr>
          </a:p>
        </p:txBody>
      </p:sp>
      <p:sp>
        <p:nvSpPr>
          <p:cNvPr id="20" name="Text 14"/>
          <p:cNvSpPr/>
          <p:nvPr/>
        </p:nvSpPr>
        <p:spPr>
          <a:xfrm>
            <a:off x="548640" y="6510528"/>
            <a:ext cx="6400800" cy="274320"/>
          </a:xfrm>
          <a:prstGeom prst="rect">
            <a:avLst/>
          </a:prstGeom>
          <a:noFill/>
          <a:ln/>
        </p:spPr>
        <p:txBody>
          <a:bodyPr wrap="square" rtlCol="0" anchor="ctr"/>
          <a:lstStyle/>
          <a:p>
            <a:pPr marL="0" indent="0">
              <a:buNone/>
            </a:pPr>
            <a:r>
              <a:rPr lang="en-US" sz="1600" kern="0" spc="120" dirty="0">
                <a:solidFill>
                  <a:srgbClr val="5A6E6B"/>
                </a:solidFill>
                <a:latin typeface="Times New Roman" panose="02020603050405020304" pitchFamily="18" charset="0"/>
                <a:ea typeface="Calibri" pitchFamily="34" charset="-122"/>
                <a:cs typeface="Times New Roman" panose="02020603050405020304" pitchFamily="18" charset="0"/>
              </a:rPr>
              <a:t>FUNDING REQUIREMENTS &amp; ALLOCATION</a:t>
            </a:r>
            <a:endParaRPr lang="en-US" sz="1600" dirty="0">
              <a:latin typeface="Times New Roman" panose="02020603050405020304" pitchFamily="18" charset="0"/>
              <a:cs typeface="Times New Roman" panose="02020603050405020304" pitchFamily="18" charset="0"/>
            </a:endParaRPr>
          </a:p>
        </p:txBody>
      </p:sp>
      <p:sp>
        <p:nvSpPr>
          <p:cNvPr id="21" name="Text 15"/>
          <p:cNvSpPr/>
          <p:nvPr/>
        </p:nvSpPr>
        <p:spPr>
          <a:xfrm>
            <a:off x="10728655" y="6510528"/>
            <a:ext cx="914400" cy="274320"/>
          </a:xfrm>
          <a:prstGeom prst="rect">
            <a:avLst/>
          </a:prstGeom>
          <a:noFill/>
          <a:ln/>
        </p:spPr>
        <p:txBody>
          <a:bodyPr wrap="square" rtlCol="0" anchor="ctr"/>
          <a:lstStyle/>
          <a:p>
            <a:pPr marL="0" indent="0" algn="r">
              <a:buNone/>
            </a:pPr>
            <a:r>
              <a:rPr lang="en-US" sz="1600" dirty="0">
                <a:solidFill>
                  <a:srgbClr val="5A6E6B"/>
                </a:solidFill>
                <a:latin typeface="Times New Roman" panose="02020603050405020304" pitchFamily="18" charset="0"/>
                <a:ea typeface="Calibri" pitchFamily="34" charset="-122"/>
                <a:cs typeface="Times New Roman" panose="02020603050405020304" pitchFamily="18" charset="0"/>
              </a:rPr>
              <a:t>08 / 11</a:t>
            </a:r>
            <a:endParaRPr lang="en-US" sz="16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9">
    <p:bg>
      <p:bgPr>
        <a:solidFill>
          <a:srgbClr val="013A40"/>
        </a:solidFill>
        <a:effectLst/>
      </p:bgPr>
    </p:bg>
    <p:spTree>
      <p:nvGrpSpPr>
        <p:cNvPr id="1" name=""/>
        <p:cNvGrpSpPr/>
        <p:nvPr/>
      </p:nvGrpSpPr>
      <p:grpSpPr>
        <a:xfrm>
          <a:off x="0" y="0"/>
          <a:ext cx="0" cy="0"/>
          <a:chOff x="0" y="0"/>
          <a:chExt cx="0" cy="0"/>
        </a:xfrm>
      </p:grpSpPr>
      <p:sp>
        <p:nvSpPr>
          <p:cNvPr id="2" name="Shape 0"/>
          <p:cNvSpPr/>
          <p:nvPr/>
        </p:nvSpPr>
        <p:spPr>
          <a:xfrm>
            <a:off x="-1371600" y="4114800"/>
            <a:ext cx="4572000" cy="4572000"/>
          </a:xfrm>
          <a:prstGeom prst="ellipse">
            <a:avLst/>
          </a:prstGeom>
          <a:solidFill>
            <a:srgbClr val="028090">
              <a:alpha val="55000"/>
            </a:srgbClr>
          </a:solidFill>
          <a:ln/>
        </p:spPr>
      </p:sp>
      <p:sp>
        <p:nvSpPr>
          <p:cNvPr id="3" name="Shape 1"/>
          <p:cNvSpPr/>
          <p:nvPr/>
        </p:nvSpPr>
        <p:spPr>
          <a:xfrm>
            <a:off x="548640" y="457200"/>
            <a:ext cx="566928" cy="566928"/>
          </a:xfrm>
          <a:prstGeom prst="ellipse">
            <a:avLst/>
          </a:prstGeom>
          <a:solidFill>
            <a:srgbClr val="02C39A"/>
          </a:solidFill>
          <a:ln/>
          <a:effectLst>
            <a:outerShdw blurRad="76200" dist="38100" dir="5400000" algn="bl" rotWithShape="0">
              <a:srgbClr val="000000">
                <a:alpha val="18000"/>
              </a:srgbClr>
            </a:outerShdw>
          </a:effectLst>
        </p:spPr>
      </p:sp>
      <p:pic>
        <p:nvPicPr>
          <p:cNvPr id="4" name="Image 0" descr="/home/claude/refillhub/icons/trendUp.png"/>
          <p:cNvPicPr>
            <a:picLocks noChangeAspect="1"/>
          </p:cNvPicPr>
          <p:nvPr/>
        </p:nvPicPr>
        <p:blipFill>
          <a:blip r:embed="rId3"/>
          <a:stretch>
            <a:fillRect/>
          </a:stretch>
        </p:blipFill>
        <p:spPr>
          <a:xfrm>
            <a:off x="685800" y="594360"/>
            <a:ext cx="292608" cy="292608"/>
          </a:xfrm>
          <a:prstGeom prst="rect">
            <a:avLst/>
          </a:prstGeom>
        </p:spPr>
      </p:pic>
      <p:sp>
        <p:nvSpPr>
          <p:cNvPr id="5" name="Text 2"/>
          <p:cNvSpPr/>
          <p:nvPr/>
        </p:nvSpPr>
        <p:spPr>
          <a:xfrm>
            <a:off x="1280160" y="420624"/>
            <a:ext cx="8229600" cy="640080"/>
          </a:xfrm>
          <a:prstGeom prst="rect">
            <a:avLst/>
          </a:prstGeom>
          <a:noFill/>
          <a:ln/>
        </p:spPr>
        <p:txBody>
          <a:bodyPr wrap="square" rtlCol="0" anchor="ctr"/>
          <a:lstStyle/>
          <a:p>
            <a:pPr marL="0" indent="0">
              <a:buNone/>
            </a:pPr>
            <a:r>
              <a:rPr lang="en-US" sz="3000" b="1" dirty="0">
                <a:solidFill>
                  <a:srgbClr val="FFFFFF"/>
                </a:solidFill>
                <a:latin typeface="Times New Roman" panose="02020603050405020304" pitchFamily="18" charset="0"/>
                <a:ea typeface="Bookman Old Style" pitchFamily="34" charset="-122"/>
                <a:cs typeface="Times New Roman" panose="02020603050405020304" pitchFamily="18" charset="0"/>
              </a:rPr>
              <a:t>Why Invest in RefillHub?</a:t>
            </a:r>
            <a:endParaRPr lang="en-US" sz="3000" dirty="0">
              <a:latin typeface="Times New Roman" panose="02020603050405020304" pitchFamily="18" charset="0"/>
              <a:cs typeface="Times New Roman" panose="02020603050405020304" pitchFamily="18" charset="0"/>
            </a:endParaRPr>
          </a:p>
        </p:txBody>
      </p:sp>
      <p:sp>
        <p:nvSpPr>
          <p:cNvPr id="6" name="Text 3"/>
          <p:cNvSpPr/>
          <p:nvPr/>
        </p:nvSpPr>
        <p:spPr>
          <a:xfrm>
            <a:off x="548640" y="1508760"/>
            <a:ext cx="6492240" cy="4206240"/>
          </a:xfrm>
          <a:prstGeom prst="rect">
            <a:avLst/>
          </a:prstGeom>
          <a:noFill/>
          <a:ln/>
        </p:spPr>
        <p:txBody>
          <a:bodyPr wrap="square" rtlCol="0" anchor="t"/>
          <a:lstStyle/>
          <a:p>
            <a:pPr marL="228600" indent="-228600" algn="just">
              <a:lnSpc>
                <a:spcPct val="150000"/>
              </a:lnSpc>
              <a:spcAft>
                <a:spcPts val="1836"/>
              </a:spcAft>
              <a:buSzPct val="100000"/>
              <a:buChar char="▪"/>
            </a:pPr>
            <a:r>
              <a:rPr lang="en-US" sz="1600" dirty="0">
                <a:solidFill>
                  <a:srgbClr val="E7F5F1"/>
                </a:solidFill>
                <a:latin typeface="Times New Roman" panose="02020603050405020304" pitchFamily="18" charset="0"/>
                <a:ea typeface="Calibri" pitchFamily="34" charset="-122"/>
                <a:cs typeface="Times New Roman" panose="02020603050405020304" pitchFamily="18" charset="0"/>
              </a:rPr>
              <a:t>The increasing environmental consciousness puts the country under the pressure and gaining demand for sustainable refillable household cleaning products.</a:t>
            </a:r>
            <a:endParaRPr lang="en-US" sz="1600" dirty="0">
              <a:latin typeface="Times New Roman" panose="02020603050405020304" pitchFamily="18" charset="0"/>
              <a:cs typeface="Times New Roman" panose="02020603050405020304" pitchFamily="18" charset="0"/>
            </a:endParaRPr>
          </a:p>
          <a:p>
            <a:pPr marL="228600" indent="-228600" algn="just">
              <a:lnSpc>
                <a:spcPct val="150000"/>
              </a:lnSpc>
              <a:spcAft>
                <a:spcPts val="1836"/>
              </a:spcAft>
              <a:buSzPct val="100000"/>
              <a:buChar char="▪"/>
            </a:pPr>
            <a:r>
              <a:rPr lang="en-US" sz="1600" dirty="0">
                <a:solidFill>
                  <a:srgbClr val="E7F5F1"/>
                </a:solidFill>
                <a:latin typeface="Times New Roman" panose="02020603050405020304" pitchFamily="18" charset="0"/>
                <a:ea typeface="Calibri" pitchFamily="34" charset="-122"/>
                <a:cs typeface="Times New Roman" panose="02020603050405020304" pitchFamily="18" charset="0"/>
              </a:rPr>
              <a:t>RefillHub will sell at competitive prices and provide customer loyalty programs, which will help the company to achieve sales of £100,000 in the first year of operation.</a:t>
            </a:r>
            <a:endParaRPr lang="en-US" sz="1600" dirty="0">
              <a:latin typeface="Times New Roman" panose="02020603050405020304" pitchFamily="18" charset="0"/>
              <a:cs typeface="Times New Roman" panose="02020603050405020304" pitchFamily="18" charset="0"/>
            </a:endParaRPr>
          </a:p>
          <a:p>
            <a:pPr marL="228600" indent="-228600" algn="just">
              <a:lnSpc>
                <a:spcPct val="150000"/>
              </a:lnSpc>
              <a:spcAft>
                <a:spcPts val="1836"/>
              </a:spcAft>
              <a:buSzPct val="100000"/>
              <a:buChar char="▪"/>
            </a:pPr>
            <a:r>
              <a:rPr lang="en-IN" sz="1600" dirty="0">
                <a:solidFill>
                  <a:srgbClr val="E7F5F1"/>
                </a:solidFill>
                <a:latin typeface="Times New Roman" panose="02020603050405020304" pitchFamily="18" charset="0"/>
                <a:ea typeface="Calibri" pitchFamily="34" charset="-122"/>
                <a:cs typeface="Times New Roman" panose="02020603050405020304" pitchFamily="18" charset="0"/>
              </a:rPr>
              <a:t>It is</a:t>
            </a:r>
            <a:r>
              <a:rPr lang="en-US" sz="1600" dirty="0">
                <a:solidFill>
                  <a:srgbClr val="E7F5F1"/>
                </a:solidFill>
                <a:latin typeface="Times New Roman" panose="02020603050405020304" pitchFamily="18" charset="0"/>
                <a:ea typeface="Calibri" pitchFamily="34" charset="-122"/>
                <a:cs typeface="Times New Roman" panose="02020603050405020304" pitchFamily="18" charset="0"/>
              </a:rPr>
              <a:t> an innovative refill system, which reduces the level of plastic waste and creates long-term and profitable business development opportunities.</a:t>
            </a:r>
            <a:endParaRPr lang="en-US" sz="1600" dirty="0">
              <a:latin typeface="Times New Roman" panose="02020603050405020304" pitchFamily="18" charset="0"/>
              <a:cs typeface="Times New Roman" panose="02020603050405020304" pitchFamily="18" charset="0"/>
            </a:endParaRPr>
          </a:p>
        </p:txBody>
      </p:sp>
      <p:sp>
        <p:nvSpPr>
          <p:cNvPr id="7" name="Shape 4"/>
          <p:cNvSpPr/>
          <p:nvPr/>
        </p:nvSpPr>
        <p:spPr>
          <a:xfrm>
            <a:off x="7269480" y="1508760"/>
            <a:ext cx="4343400" cy="4480560"/>
          </a:xfrm>
          <a:prstGeom prst="roundRect">
            <a:avLst>
              <a:gd name="adj" fmla="val 2947"/>
            </a:avLst>
          </a:prstGeom>
          <a:solidFill>
            <a:srgbClr val="02C39A"/>
          </a:solidFill>
          <a:ln/>
        </p:spPr>
      </p:sp>
      <p:sp>
        <p:nvSpPr>
          <p:cNvPr id="8" name="Shape 5"/>
          <p:cNvSpPr/>
          <p:nvPr/>
        </p:nvSpPr>
        <p:spPr>
          <a:xfrm>
            <a:off x="8503920" y="1874520"/>
            <a:ext cx="960120" cy="960120"/>
          </a:xfrm>
          <a:prstGeom prst="ellipse">
            <a:avLst/>
          </a:prstGeom>
          <a:solidFill>
            <a:srgbClr val="013A40"/>
          </a:solidFill>
          <a:ln/>
          <a:effectLst>
            <a:outerShdw blurRad="76200" dist="38100" dir="5400000" algn="bl" rotWithShape="0">
              <a:srgbClr val="000000">
                <a:alpha val="18000"/>
              </a:srgbClr>
            </a:outerShdw>
          </a:effectLst>
        </p:spPr>
      </p:sp>
      <p:pic>
        <p:nvPicPr>
          <p:cNvPr id="9" name="Image 1" descr="/home/claude/refillhub/icons/chartLine.png"/>
          <p:cNvPicPr>
            <a:picLocks noChangeAspect="1"/>
          </p:cNvPicPr>
          <p:nvPr/>
        </p:nvPicPr>
        <p:blipFill>
          <a:blip r:embed="rId3"/>
          <a:stretch>
            <a:fillRect/>
          </a:stretch>
        </p:blipFill>
        <p:spPr>
          <a:xfrm>
            <a:off x="8732520" y="2103120"/>
            <a:ext cx="502920" cy="502920"/>
          </a:xfrm>
          <a:prstGeom prst="rect">
            <a:avLst/>
          </a:prstGeom>
        </p:spPr>
      </p:pic>
      <p:sp>
        <p:nvSpPr>
          <p:cNvPr id="10" name="Text 6"/>
          <p:cNvSpPr/>
          <p:nvPr/>
        </p:nvSpPr>
        <p:spPr>
          <a:xfrm>
            <a:off x="7452360" y="3017520"/>
            <a:ext cx="3977640" cy="914400"/>
          </a:xfrm>
          <a:prstGeom prst="rect">
            <a:avLst/>
          </a:prstGeom>
          <a:noFill/>
          <a:ln/>
        </p:spPr>
        <p:txBody>
          <a:bodyPr wrap="square" rtlCol="0" anchor="ctr"/>
          <a:lstStyle/>
          <a:p>
            <a:pPr marL="0" indent="0" algn="ctr">
              <a:buNone/>
            </a:pPr>
            <a:r>
              <a:rPr lang="en-US" sz="3800" b="1" dirty="0">
                <a:solidFill>
                  <a:srgbClr val="013A40"/>
                </a:solidFill>
                <a:latin typeface="Times New Roman" panose="02020603050405020304" pitchFamily="18" charset="0"/>
                <a:ea typeface="Bookman Old Style" pitchFamily="34" charset="-122"/>
                <a:cs typeface="Times New Roman" panose="02020603050405020304" pitchFamily="18" charset="0"/>
              </a:rPr>
              <a:t>£100,000</a:t>
            </a:r>
            <a:endParaRPr lang="en-US" sz="3800" dirty="0">
              <a:latin typeface="Times New Roman" panose="02020603050405020304" pitchFamily="18" charset="0"/>
              <a:cs typeface="Times New Roman" panose="02020603050405020304" pitchFamily="18" charset="0"/>
            </a:endParaRPr>
          </a:p>
        </p:txBody>
      </p:sp>
      <p:sp>
        <p:nvSpPr>
          <p:cNvPr id="11" name="Text 7"/>
          <p:cNvSpPr/>
          <p:nvPr/>
        </p:nvSpPr>
        <p:spPr>
          <a:xfrm>
            <a:off x="7452360" y="3794760"/>
            <a:ext cx="3977640" cy="457200"/>
          </a:xfrm>
          <a:prstGeom prst="rect">
            <a:avLst/>
          </a:prstGeom>
          <a:noFill/>
          <a:ln/>
        </p:spPr>
        <p:txBody>
          <a:bodyPr wrap="square" rtlCol="0" anchor="ctr"/>
          <a:lstStyle/>
          <a:p>
            <a:pPr marL="0" indent="0" algn="ctr">
              <a:buNone/>
            </a:pPr>
            <a:r>
              <a:rPr lang="en-US" sz="1300" b="1" dirty="0">
                <a:solidFill>
                  <a:srgbClr val="013A40"/>
                </a:solidFill>
                <a:latin typeface="Times New Roman" panose="02020603050405020304" pitchFamily="18" charset="0"/>
                <a:ea typeface="Calibri" pitchFamily="34" charset="-122"/>
                <a:cs typeface="Times New Roman" panose="02020603050405020304" pitchFamily="18" charset="0"/>
              </a:rPr>
              <a:t>Targeted first-year sales</a:t>
            </a:r>
            <a:endParaRPr lang="en-US" sz="1300" dirty="0">
              <a:latin typeface="Times New Roman" panose="02020603050405020304" pitchFamily="18" charset="0"/>
              <a:cs typeface="Times New Roman" panose="02020603050405020304" pitchFamily="18" charset="0"/>
            </a:endParaRPr>
          </a:p>
        </p:txBody>
      </p:sp>
      <p:sp>
        <p:nvSpPr>
          <p:cNvPr id="12" name="Text 8"/>
          <p:cNvSpPr/>
          <p:nvPr/>
        </p:nvSpPr>
        <p:spPr>
          <a:xfrm>
            <a:off x="7680960" y="4434840"/>
            <a:ext cx="3566160" cy="1371600"/>
          </a:xfrm>
          <a:prstGeom prst="rect">
            <a:avLst/>
          </a:prstGeom>
          <a:noFill/>
          <a:ln/>
        </p:spPr>
        <p:txBody>
          <a:bodyPr wrap="square" rtlCol="0" anchor="t"/>
          <a:lstStyle/>
          <a:p>
            <a:pPr marL="0" indent="0" algn="ctr">
              <a:buNone/>
            </a:pPr>
            <a:r>
              <a:rPr lang="en-US" sz="1150" dirty="0">
                <a:solidFill>
                  <a:srgbClr val="013A40"/>
                </a:solidFill>
                <a:latin typeface="Times New Roman" panose="02020603050405020304" pitchFamily="18" charset="0"/>
                <a:ea typeface="Calibri" pitchFamily="34" charset="-122"/>
                <a:cs typeface="Times New Roman" panose="02020603050405020304" pitchFamily="18" charset="0"/>
              </a:rPr>
              <a:t>Driven by competitive pricing, convenient refill options, and customer reward schemes.</a:t>
            </a:r>
            <a:endParaRPr lang="en-US" sz="1150" dirty="0">
              <a:latin typeface="Times New Roman" panose="02020603050405020304" pitchFamily="18" charset="0"/>
              <a:cs typeface="Times New Roman" panose="02020603050405020304" pitchFamily="18" charset="0"/>
            </a:endParaRPr>
          </a:p>
        </p:txBody>
      </p:sp>
      <p:sp>
        <p:nvSpPr>
          <p:cNvPr id="13" name="Text 9"/>
          <p:cNvSpPr/>
          <p:nvPr/>
        </p:nvSpPr>
        <p:spPr>
          <a:xfrm>
            <a:off x="548640" y="6510528"/>
            <a:ext cx="6400800" cy="274320"/>
          </a:xfrm>
          <a:prstGeom prst="rect">
            <a:avLst/>
          </a:prstGeom>
          <a:noFill/>
          <a:ln/>
        </p:spPr>
        <p:txBody>
          <a:bodyPr wrap="square" rtlCol="0" anchor="ctr"/>
          <a:lstStyle/>
          <a:p>
            <a:pPr marL="0" indent="0">
              <a:buNone/>
            </a:pPr>
            <a:r>
              <a:rPr lang="en-US" sz="900" kern="0" spc="120" dirty="0">
                <a:solidFill>
                  <a:srgbClr val="5A6E6B"/>
                </a:solidFill>
                <a:latin typeface="Times New Roman" panose="02020603050405020304" pitchFamily="18" charset="0"/>
                <a:ea typeface="Calibri" pitchFamily="34" charset="-122"/>
                <a:cs typeface="Times New Roman" panose="02020603050405020304" pitchFamily="18" charset="0"/>
              </a:rPr>
              <a:t>WHY INVEST IN REFILLHUB?</a:t>
            </a:r>
            <a:endParaRPr lang="en-US" sz="900" dirty="0">
              <a:latin typeface="Times New Roman" panose="02020603050405020304" pitchFamily="18" charset="0"/>
              <a:cs typeface="Times New Roman" panose="02020603050405020304" pitchFamily="18" charset="0"/>
            </a:endParaRPr>
          </a:p>
        </p:txBody>
      </p:sp>
      <p:sp>
        <p:nvSpPr>
          <p:cNvPr id="14" name="Text 10"/>
          <p:cNvSpPr/>
          <p:nvPr/>
        </p:nvSpPr>
        <p:spPr>
          <a:xfrm>
            <a:off x="10728655" y="6510528"/>
            <a:ext cx="914400" cy="274320"/>
          </a:xfrm>
          <a:prstGeom prst="rect">
            <a:avLst/>
          </a:prstGeom>
          <a:noFill/>
          <a:ln/>
        </p:spPr>
        <p:txBody>
          <a:bodyPr wrap="square" rtlCol="0" anchor="ctr"/>
          <a:lstStyle/>
          <a:p>
            <a:pPr marL="0" indent="0" algn="r">
              <a:buNone/>
            </a:pPr>
            <a:r>
              <a:rPr lang="en-US" sz="900" dirty="0">
                <a:solidFill>
                  <a:srgbClr val="5A6E6B"/>
                </a:solidFill>
                <a:latin typeface="Times New Roman" panose="02020603050405020304" pitchFamily="18" charset="0"/>
                <a:ea typeface="Calibri" pitchFamily="34" charset="-122"/>
                <a:cs typeface="Times New Roman" panose="02020603050405020304" pitchFamily="18" charset="0"/>
              </a:rPr>
              <a:t>09 / 11</a:t>
            </a:r>
            <a:endParaRPr lang="en-US" sz="9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0">
    <p:bg>
      <p:bgPr>
        <a:solidFill>
          <a:srgbClr val="013A40"/>
        </a:solidFill>
        <a:effectLst/>
      </p:bgPr>
    </p:bg>
    <p:spTree>
      <p:nvGrpSpPr>
        <p:cNvPr id="1" name=""/>
        <p:cNvGrpSpPr/>
        <p:nvPr/>
      </p:nvGrpSpPr>
      <p:grpSpPr>
        <a:xfrm>
          <a:off x="0" y="0"/>
          <a:ext cx="0" cy="0"/>
          <a:chOff x="0" y="0"/>
          <a:chExt cx="0" cy="0"/>
        </a:xfrm>
      </p:grpSpPr>
      <p:sp>
        <p:nvSpPr>
          <p:cNvPr id="2" name="Shape 0"/>
          <p:cNvSpPr/>
          <p:nvPr/>
        </p:nvSpPr>
        <p:spPr>
          <a:xfrm>
            <a:off x="8686800" y="-1645920"/>
            <a:ext cx="5029200" cy="5029200"/>
          </a:xfrm>
          <a:prstGeom prst="ellipse">
            <a:avLst/>
          </a:prstGeom>
          <a:solidFill>
            <a:srgbClr val="00A896">
              <a:alpha val="55000"/>
            </a:srgbClr>
          </a:solidFill>
          <a:ln/>
        </p:spPr>
      </p:sp>
      <p:sp>
        <p:nvSpPr>
          <p:cNvPr id="3" name="Shape 1"/>
          <p:cNvSpPr/>
          <p:nvPr/>
        </p:nvSpPr>
        <p:spPr>
          <a:xfrm>
            <a:off x="5592928" y="640080"/>
            <a:ext cx="1005840" cy="1005840"/>
          </a:xfrm>
          <a:prstGeom prst="ellipse">
            <a:avLst/>
          </a:prstGeom>
          <a:solidFill>
            <a:srgbClr val="02C39A"/>
          </a:solidFill>
          <a:ln/>
          <a:effectLst>
            <a:outerShdw blurRad="76200" dist="38100" dir="5400000" algn="bl" rotWithShape="0">
              <a:srgbClr val="000000">
                <a:alpha val="18000"/>
              </a:srgbClr>
            </a:outerShdw>
          </a:effectLst>
        </p:spPr>
      </p:sp>
      <p:pic>
        <p:nvPicPr>
          <p:cNvPr id="4" name="Image 0" descr="/home/claude/refillhub/icons/check.png"/>
          <p:cNvPicPr>
            <a:picLocks noChangeAspect="1"/>
          </p:cNvPicPr>
          <p:nvPr/>
        </p:nvPicPr>
        <p:blipFill>
          <a:blip r:embed="rId3"/>
          <a:stretch>
            <a:fillRect/>
          </a:stretch>
        </p:blipFill>
        <p:spPr>
          <a:xfrm>
            <a:off x="5812384" y="859536"/>
            <a:ext cx="566928" cy="566928"/>
          </a:xfrm>
          <a:prstGeom prst="rect">
            <a:avLst/>
          </a:prstGeom>
        </p:spPr>
      </p:pic>
      <p:sp>
        <p:nvSpPr>
          <p:cNvPr id="5" name="Text 2"/>
          <p:cNvSpPr/>
          <p:nvPr/>
        </p:nvSpPr>
        <p:spPr>
          <a:xfrm>
            <a:off x="731520" y="1828800"/>
            <a:ext cx="10698480" cy="822960"/>
          </a:xfrm>
          <a:prstGeom prst="rect">
            <a:avLst/>
          </a:prstGeom>
          <a:noFill/>
          <a:ln/>
        </p:spPr>
        <p:txBody>
          <a:bodyPr wrap="square" rtlCol="0" anchor="ctr"/>
          <a:lstStyle/>
          <a:p>
            <a:pPr marL="0" indent="0" algn="ctr">
              <a:lnSpc>
                <a:spcPct val="150000"/>
              </a:lnSpc>
              <a:buNone/>
            </a:pPr>
            <a:r>
              <a:rPr lang="en-US" sz="3800" b="1" dirty="0">
                <a:solidFill>
                  <a:srgbClr val="FFFFFF"/>
                </a:solidFill>
                <a:latin typeface="Times New Roman" panose="02020603050405020304" pitchFamily="18" charset="0"/>
                <a:ea typeface="Bookman Old Style" pitchFamily="34" charset="-122"/>
                <a:cs typeface="Times New Roman" panose="02020603050405020304" pitchFamily="18" charset="0"/>
              </a:rPr>
              <a:t>Conclusion</a:t>
            </a:r>
            <a:endParaRPr lang="en-US" sz="3800" dirty="0">
              <a:latin typeface="Times New Roman" panose="02020603050405020304" pitchFamily="18" charset="0"/>
              <a:cs typeface="Times New Roman" panose="02020603050405020304" pitchFamily="18" charset="0"/>
            </a:endParaRPr>
          </a:p>
        </p:txBody>
      </p:sp>
      <p:sp>
        <p:nvSpPr>
          <p:cNvPr id="6" name="Text 3"/>
          <p:cNvSpPr/>
          <p:nvPr/>
        </p:nvSpPr>
        <p:spPr>
          <a:xfrm>
            <a:off x="1920240" y="2834640"/>
            <a:ext cx="8321040" cy="4206240"/>
          </a:xfrm>
          <a:prstGeom prst="rect">
            <a:avLst/>
          </a:prstGeom>
          <a:noFill/>
          <a:ln/>
        </p:spPr>
        <p:txBody>
          <a:bodyPr wrap="square" rtlCol="0" anchor="t"/>
          <a:lstStyle/>
          <a:p>
            <a:pPr marL="228600" indent="-228600" algn="just">
              <a:lnSpc>
                <a:spcPct val="150000"/>
              </a:lnSpc>
              <a:spcAft>
                <a:spcPts val="1836"/>
              </a:spcAft>
              <a:buSzPct val="100000"/>
              <a:buChar char="▪"/>
            </a:pPr>
            <a:r>
              <a:rPr lang="en-US" sz="1500" dirty="0">
                <a:solidFill>
                  <a:srgbClr val="E7F5F1"/>
                </a:solidFill>
                <a:latin typeface="Times New Roman" panose="02020603050405020304" pitchFamily="18" charset="0"/>
                <a:ea typeface="Calibri" pitchFamily="34" charset="-122"/>
                <a:cs typeface="Times New Roman" panose="02020603050405020304" pitchFamily="18" charset="0"/>
              </a:rPr>
              <a:t>RefillHub provides state-of-the-art refillable cleaning products, conducive not only to the environment, but also to the financial capacity of customers.</a:t>
            </a:r>
            <a:endParaRPr lang="en-US" sz="1500" dirty="0">
              <a:latin typeface="Times New Roman" panose="02020603050405020304" pitchFamily="18" charset="0"/>
              <a:cs typeface="Times New Roman" panose="02020603050405020304" pitchFamily="18" charset="0"/>
            </a:endParaRPr>
          </a:p>
          <a:p>
            <a:pPr marL="228600" indent="-228600" algn="just">
              <a:lnSpc>
                <a:spcPct val="150000"/>
              </a:lnSpc>
              <a:spcAft>
                <a:spcPts val="1836"/>
              </a:spcAft>
              <a:buSzPct val="100000"/>
              <a:buChar char="▪"/>
            </a:pPr>
            <a:r>
              <a:rPr lang="en-US" sz="1500" dirty="0">
                <a:solidFill>
                  <a:srgbClr val="E7F5F1"/>
                </a:solidFill>
                <a:latin typeface="Times New Roman" panose="02020603050405020304" pitchFamily="18" charset="0"/>
                <a:ea typeface="Calibri" pitchFamily="34" charset="-122"/>
                <a:cs typeface="Times New Roman" panose="02020603050405020304" pitchFamily="18" charset="0"/>
              </a:rPr>
              <a:t>Good market demand, marketing and viable funding will enhance good success of the business in the long run.</a:t>
            </a:r>
            <a:endParaRPr lang="en-US" sz="1500" dirty="0">
              <a:latin typeface="Times New Roman" panose="02020603050405020304" pitchFamily="18" charset="0"/>
              <a:cs typeface="Times New Roman" panose="02020603050405020304" pitchFamily="18" charset="0"/>
            </a:endParaRPr>
          </a:p>
          <a:p>
            <a:pPr marL="228600" indent="-228600" algn="just">
              <a:lnSpc>
                <a:spcPct val="150000"/>
              </a:lnSpc>
              <a:spcAft>
                <a:spcPts val="1836"/>
              </a:spcAft>
              <a:buSzPct val="100000"/>
              <a:buChar char="▪"/>
            </a:pPr>
            <a:r>
              <a:rPr lang="en-US" sz="1500" dirty="0">
                <a:solidFill>
                  <a:srgbClr val="E7F5F1"/>
                </a:solidFill>
                <a:latin typeface="Times New Roman" panose="02020603050405020304" pitchFamily="18" charset="0"/>
                <a:ea typeface="Calibri" pitchFamily="34" charset="-122"/>
                <a:cs typeface="Times New Roman" panose="02020603050405020304" pitchFamily="18" charset="0"/>
              </a:rPr>
              <a:t>RefillHub will provide investors with a sustainable growth opportunity and help decrease plastic pollution.</a:t>
            </a:r>
            <a:endParaRPr lang="en-US" sz="1500" dirty="0">
              <a:latin typeface="Times New Roman" panose="02020603050405020304" pitchFamily="18" charset="0"/>
              <a:cs typeface="Times New Roman" panose="02020603050405020304" pitchFamily="18" charset="0"/>
            </a:endParaRPr>
          </a:p>
        </p:txBody>
      </p:sp>
      <p:sp>
        <p:nvSpPr>
          <p:cNvPr id="7" name="Text 4"/>
          <p:cNvSpPr/>
          <p:nvPr/>
        </p:nvSpPr>
        <p:spPr>
          <a:xfrm>
            <a:off x="548640" y="6510528"/>
            <a:ext cx="6400800" cy="274320"/>
          </a:xfrm>
          <a:prstGeom prst="rect">
            <a:avLst/>
          </a:prstGeom>
          <a:noFill/>
          <a:ln/>
        </p:spPr>
        <p:txBody>
          <a:bodyPr wrap="square" rtlCol="0" anchor="ctr"/>
          <a:lstStyle/>
          <a:p>
            <a:pPr marL="0" indent="0" algn="just">
              <a:lnSpc>
                <a:spcPct val="150000"/>
              </a:lnSpc>
              <a:buNone/>
            </a:pPr>
            <a:r>
              <a:rPr lang="en-US" sz="900" kern="0" spc="120" dirty="0">
                <a:solidFill>
                  <a:srgbClr val="5A6E6B"/>
                </a:solidFill>
                <a:latin typeface="Times New Roman" panose="02020603050405020304" pitchFamily="18" charset="0"/>
                <a:ea typeface="Calibri" pitchFamily="34" charset="-122"/>
                <a:cs typeface="Times New Roman" panose="02020603050405020304" pitchFamily="18" charset="0"/>
              </a:rPr>
              <a:t>CONCLUSION</a:t>
            </a:r>
            <a:endParaRPr lang="en-US" sz="900" dirty="0">
              <a:latin typeface="Times New Roman" panose="02020603050405020304" pitchFamily="18" charset="0"/>
              <a:cs typeface="Times New Roman" panose="02020603050405020304" pitchFamily="18" charset="0"/>
            </a:endParaRPr>
          </a:p>
        </p:txBody>
      </p:sp>
      <p:sp>
        <p:nvSpPr>
          <p:cNvPr id="8" name="Text 5"/>
          <p:cNvSpPr/>
          <p:nvPr/>
        </p:nvSpPr>
        <p:spPr>
          <a:xfrm>
            <a:off x="10728655" y="6510528"/>
            <a:ext cx="914400" cy="274320"/>
          </a:xfrm>
          <a:prstGeom prst="rect">
            <a:avLst/>
          </a:prstGeom>
          <a:noFill/>
          <a:ln/>
        </p:spPr>
        <p:txBody>
          <a:bodyPr wrap="square" rtlCol="0" anchor="ctr"/>
          <a:lstStyle/>
          <a:p>
            <a:pPr marL="0" indent="0" algn="just">
              <a:lnSpc>
                <a:spcPct val="150000"/>
              </a:lnSpc>
              <a:buNone/>
            </a:pPr>
            <a:r>
              <a:rPr lang="en-US" sz="900" dirty="0">
                <a:solidFill>
                  <a:srgbClr val="5A6E6B"/>
                </a:solidFill>
                <a:latin typeface="Times New Roman" panose="02020603050405020304" pitchFamily="18" charset="0"/>
                <a:ea typeface="Calibri" pitchFamily="34" charset="-122"/>
                <a:cs typeface="Times New Roman" panose="02020603050405020304" pitchFamily="18" charset="0"/>
              </a:rPr>
              <a:t>10 / 11</a:t>
            </a:r>
            <a:endParaRPr lang="en-US" sz="9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1">
    <p:bg>
      <p:bgPr>
        <a:solidFill>
          <a:srgbClr val="F4F7F5"/>
        </a:solidFill>
        <a:effectLst/>
      </p:bgPr>
    </p:bg>
    <p:spTree>
      <p:nvGrpSpPr>
        <p:cNvPr id="1" name=""/>
        <p:cNvGrpSpPr/>
        <p:nvPr/>
      </p:nvGrpSpPr>
      <p:grpSpPr>
        <a:xfrm>
          <a:off x="0" y="0"/>
          <a:ext cx="0" cy="0"/>
          <a:chOff x="0" y="0"/>
          <a:chExt cx="0" cy="0"/>
        </a:xfrm>
      </p:grpSpPr>
      <p:sp>
        <p:nvSpPr>
          <p:cNvPr id="2" name="Shape 0"/>
          <p:cNvSpPr/>
          <p:nvPr/>
        </p:nvSpPr>
        <p:spPr>
          <a:xfrm>
            <a:off x="548640" y="457200"/>
            <a:ext cx="566928" cy="566928"/>
          </a:xfrm>
          <a:prstGeom prst="ellipse">
            <a:avLst/>
          </a:prstGeom>
          <a:solidFill>
            <a:srgbClr val="028090"/>
          </a:solidFill>
          <a:ln/>
          <a:effectLst>
            <a:outerShdw blurRad="76200" dist="38100" dir="5400000" algn="bl" rotWithShape="0">
              <a:srgbClr val="000000">
                <a:alpha val="18000"/>
              </a:srgbClr>
            </a:outerShdw>
          </a:effectLst>
        </p:spPr>
      </p:sp>
      <p:pic>
        <p:nvPicPr>
          <p:cNvPr id="3" name="Image 0" descr="/home/claude/refillhub/icons/book.png"/>
          <p:cNvPicPr>
            <a:picLocks noChangeAspect="1"/>
          </p:cNvPicPr>
          <p:nvPr/>
        </p:nvPicPr>
        <p:blipFill>
          <a:blip r:embed="rId3"/>
          <a:stretch>
            <a:fillRect/>
          </a:stretch>
        </p:blipFill>
        <p:spPr>
          <a:xfrm>
            <a:off x="685800" y="594360"/>
            <a:ext cx="292608" cy="292608"/>
          </a:xfrm>
          <a:prstGeom prst="rect">
            <a:avLst/>
          </a:prstGeom>
        </p:spPr>
      </p:pic>
      <p:sp>
        <p:nvSpPr>
          <p:cNvPr id="4" name="Text 1"/>
          <p:cNvSpPr/>
          <p:nvPr/>
        </p:nvSpPr>
        <p:spPr>
          <a:xfrm>
            <a:off x="1280160" y="420624"/>
            <a:ext cx="8229600" cy="640080"/>
          </a:xfrm>
          <a:prstGeom prst="rect">
            <a:avLst/>
          </a:prstGeom>
          <a:noFill/>
          <a:ln/>
        </p:spPr>
        <p:txBody>
          <a:bodyPr wrap="square" rtlCol="0" anchor="ctr"/>
          <a:lstStyle/>
          <a:p>
            <a:pPr marL="0" indent="0">
              <a:buNone/>
            </a:pPr>
            <a:r>
              <a:rPr lang="en-US" sz="4400" b="1" dirty="0">
                <a:latin typeface="Times New Roman" panose="02020603050405020304" pitchFamily="18" charset="0"/>
                <a:ea typeface="Bookman Old Style" pitchFamily="34" charset="-122"/>
                <a:cs typeface="Times New Roman" panose="02020603050405020304" pitchFamily="18" charset="0"/>
              </a:rPr>
              <a:t>References</a:t>
            </a:r>
            <a:endParaRPr lang="en-US" sz="4400" dirty="0">
              <a:latin typeface="Times New Roman" panose="02020603050405020304" pitchFamily="18" charset="0"/>
              <a:cs typeface="Times New Roman" panose="02020603050405020304" pitchFamily="18" charset="0"/>
            </a:endParaRPr>
          </a:p>
        </p:txBody>
      </p:sp>
      <p:sp>
        <p:nvSpPr>
          <p:cNvPr id="5" name="Text 2"/>
          <p:cNvSpPr/>
          <p:nvPr/>
        </p:nvSpPr>
        <p:spPr>
          <a:xfrm>
            <a:off x="548640" y="1417320"/>
            <a:ext cx="5486400" cy="4937760"/>
          </a:xfrm>
          <a:prstGeom prst="rect">
            <a:avLst/>
          </a:prstGeom>
          <a:noFill/>
          <a:ln/>
        </p:spPr>
        <p:txBody>
          <a:bodyPr wrap="square" rtlCol="0" anchor="t"/>
          <a:lstStyle/>
          <a:p>
            <a:pPr marL="152400" indent="-152400">
              <a:lnSpc>
                <a:spcPct val="105000"/>
              </a:lnSpc>
              <a:spcAft>
                <a:spcPts val="1000"/>
              </a:spcAft>
              <a:buSzPct val="100000"/>
              <a:buChar char="•"/>
            </a:pPr>
            <a:r>
              <a:rPr lang="en-US" sz="1200" dirty="0">
                <a:solidFill>
                  <a:srgbClr val="5A6E6B"/>
                </a:solidFill>
                <a:latin typeface="Times New Roman" panose="02020603050405020304" pitchFamily="18" charset="0"/>
                <a:ea typeface="Calibri" pitchFamily="34" charset="-122"/>
                <a:cs typeface="Times New Roman" panose="02020603050405020304" pitchFamily="18" charset="0"/>
              </a:rPr>
              <a:t>United Nations Environment Programme (UNEP), 2024. Taking on plastic pollution. UNEP Annual Report 2024. Available at: https://www.unep.org/annualreport/2024/stories/taking-plastic-pollution [Accessed 1 August 2026].</a:t>
            </a:r>
            <a:endParaRPr lang="en-US" sz="1200" dirty="0">
              <a:latin typeface="Times New Roman" panose="02020603050405020304" pitchFamily="18" charset="0"/>
              <a:cs typeface="Times New Roman" panose="02020603050405020304" pitchFamily="18" charset="0"/>
            </a:endParaRPr>
          </a:p>
          <a:p>
            <a:pPr marL="152400" indent="-152400">
              <a:lnSpc>
                <a:spcPct val="105000"/>
              </a:lnSpc>
              <a:spcAft>
                <a:spcPts val="1000"/>
              </a:spcAft>
              <a:buSzPct val="100000"/>
              <a:buChar char="•"/>
            </a:pPr>
            <a:r>
              <a:rPr lang="en-US" sz="1200" dirty="0">
                <a:solidFill>
                  <a:srgbClr val="5A6E6B"/>
                </a:solidFill>
                <a:latin typeface="Times New Roman" panose="02020603050405020304" pitchFamily="18" charset="0"/>
                <a:ea typeface="Calibri" pitchFamily="34" charset="-122"/>
                <a:cs typeface="Times New Roman" panose="02020603050405020304" pitchFamily="18" charset="0"/>
              </a:rPr>
              <a:t>UN Biodiversity, 2025. Did you know that only 9% of plastic waste gets recycled globally? Meanwhile, 49% ends up in landfills, 22% is mismanaged, and 19% is incinerated [Facebook post]. 12 February. Available at: https://www.facebook.com/UNBiodiversity/posts/did-you-know-that-only-9-of-plastic-waste-gets-recycled-globally-meanwhile-49-en/980342327525396/ [Accessed 1 August 2026].</a:t>
            </a:r>
            <a:endParaRPr lang="en-US" sz="1200" dirty="0">
              <a:latin typeface="Times New Roman" panose="02020603050405020304" pitchFamily="18" charset="0"/>
              <a:cs typeface="Times New Roman" panose="02020603050405020304" pitchFamily="18" charset="0"/>
            </a:endParaRPr>
          </a:p>
          <a:p>
            <a:pPr marL="152400" indent="-152400">
              <a:lnSpc>
                <a:spcPct val="105000"/>
              </a:lnSpc>
              <a:spcAft>
                <a:spcPts val="1000"/>
              </a:spcAft>
              <a:buSzPct val="100000"/>
              <a:buChar char="•"/>
            </a:pPr>
            <a:r>
              <a:rPr lang="en-US" sz="1200" dirty="0">
                <a:solidFill>
                  <a:srgbClr val="5A6E6B"/>
                </a:solidFill>
                <a:latin typeface="Times New Roman" panose="02020603050405020304" pitchFamily="18" charset="0"/>
                <a:ea typeface="Calibri" pitchFamily="34" charset="-122"/>
                <a:cs typeface="Times New Roman" panose="02020603050405020304" pitchFamily="18" charset="0"/>
              </a:rPr>
              <a:t>HM Revenue &amp; Customs (HMRC), 2021. Introduction of Plastic Packaging Tax from April 2022. Available at: https://www.gov.uk/government/publications/introduction-of-plastic-packaging-tax-from-april-2022/introduction-of-plastic-packaging-tax-2021 [Accessed 1 August 2026].</a:t>
            </a:r>
            <a:endParaRPr lang="en-US" sz="1200" dirty="0">
              <a:latin typeface="Times New Roman" panose="02020603050405020304" pitchFamily="18" charset="0"/>
              <a:cs typeface="Times New Roman" panose="02020603050405020304" pitchFamily="18" charset="0"/>
            </a:endParaRPr>
          </a:p>
          <a:p>
            <a:pPr marL="152400" indent="-152400">
              <a:lnSpc>
                <a:spcPct val="105000"/>
              </a:lnSpc>
              <a:spcAft>
                <a:spcPts val="1000"/>
              </a:spcAft>
              <a:buSzPct val="100000"/>
              <a:buChar char="•"/>
            </a:pPr>
            <a:r>
              <a:rPr lang="en-US" sz="1200" dirty="0">
                <a:solidFill>
                  <a:srgbClr val="5A6E6B"/>
                </a:solidFill>
                <a:latin typeface="Times New Roman" panose="02020603050405020304" pitchFamily="18" charset="0"/>
                <a:ea typeface="Calibri" pitchFamily="34" charset="-122"/>
                <a:cs typeface="Times New Roman" panose="02020603050405020304" pitchFamily="18" charset="0"/>
              </a:rPr>
              <a:t>Ritchie, H., Samborska, V. and Roser, M., 2026. Plastic pollution. Our World in Data. Available at: https://ourworldindata.org/plastic-pollution [Accessed 1 August 2026].</a:t>
            </a:r>
            <a:endParaRPr lang="en-US" sz="1200" dirty="0">
              <a:latin typeface="Times New Roman" panose="02020603050405020304" pitchFamily="18" charset="0"/>
              <a:cs typeface="Times New Roman" panose="02020603050405020304" pitchFamily="18" charset="0"/>
            </a:endParaRPr>
          </a:p>
          <a:p>
            <a:pPr marL="152400" indent="-152400">
              <a:lnSpc>
                <a:spcPct val="105000"/>
              </a:lnSpc>
              <a:spcAft>
                <a:spcPts val="1000"/>
              </a:spcAft>
              <a:buSzPct val="100000"/>
              <a:buChar char="•"/>
            </a:pPr>
            <a:r>
              <a:rPr lang="en-US" sz="1200" dirty="0">
                <a:solidFill>
                  <a:srgbClr val="5A6E6B"/>
                </a:solidFill>
                <a:latin typeface="Times New Roman" panose="02020603050405020304" pitchFamily="18" charset="0"/>
                <a:ea typeface="Calibri" pitchFamily="34" charset="-122"/>
                <a:cs typeface="Times New Roman" panose="02020603050405020304" pitchFamily="18" charset="0"/>
              </a:rPr>
              <a:t>Kemp, S., 2025. Digital 2025: The United Kingdom. DataReportal. Available at: https://datareportal.com/reports/digital-2025-united-kingdom [Accessed 1 August 2026].</a:t>
            </a:r>
            <a:endParaRPr lang="en-US" sz="1200" dirty="0">
              <a:latin typeface="Times New Roman" panose="02020603050405020304" pitchFamily="18" charset="0"/>
              <a:cs typeface="Times New Roman" panose="02020603050405020304" pitchFamily="18" charset="0"/>
            </a:endParaRPr>
          </a:p>
        </p:txBody>
      </p:sp>
      <p:sp>
        <p:nvSpPr>
          <p:cNvPr id="6" name="Text 3"/>
          <p:cNvSpPr/>
          <p:nvPr/>
        </p:nvSpPr>
        <p:spPr>
          <a:xfrm>
            <a:off x="6263640" y="1417320"/>
            <a:ext cx="5486400" cy="4937760"/>
          </a:xfrm>
          <a:prstGeom prst="rect">
            <a:avLst/>
          </a:prstGeom>
          <a:noFill/>
          <a:ln/>
        </p:spPr>
        <p:txBody>
          <a:bodyPr wrap="square" rtlCol="0" anchor="t"/>
          <a:lstStyle/>
          <a:p>
            <a:pPr marL="152400" indent="-152400">
              <a:lnSpc>
                <a:spcPct val="105000"/>
              </a:lnSpc>
              <a:spcAft>
                <a:spcPts val="1000"/>
              </a:spcAft>
              <a:buSzPct val="100000"/>
              <a:buChar char="•"/>
            </a:pPr>
            <a:r>
              <a:rPr lang="en-US" sz="1200" dirty="0">
                <a:solidFill>
                  <a:srgbClr val="5A6E6B"/>
                </a:solidFill>
                <a:latin typeface="Times New Roman" panose="02020603050405020304" pitchFamily="18" charset="0"/>
                <a:ea typeface="Calibri" pitchFamily="34" charset="-122"/>
                <a:cs typeface="Times New Roman" panose="02020603050405020304" pitchFamily="18" charset="0"/>
              </a:rPr>
              <a:t>Kartomo, T., 2024. The Role Of Discounts And Promotions In Enhancing Consumer Loyalty. Marketica: Jurnal Ilmiah Pemasaran, 1(4), pp.181-190.</a:t>
            </a:r>
            <a:endParaRPr lang="en-US" sz="1200" dirty="0">
              <a:latin typeface="Times New Roman" panose="02020603050405020304" pitchFamily="18" charset="0"/>
              <a:cs typeface="Times New Roman" panose="02020603050405020304" pitchFamily="18" charset="0"/>
            </a:endParaRPr>
          </a:p>
          <a:p>
            <a:pPr marL="152400" indent="-152400">
              <a:lnSpc>
                <a:spcPct val="105000"/>
              </a:lnSpc>
              <a:spcAft>
                <a:spcPts val="1000"/>
              </a:spcAft>
              <a:buSzPct val="100000"/>
              <a:buChar char="•"/>
            </a:pPr>
            <a:r>
              <a:rPr lang="en-US" sz="1200" dirty="0">
                <a:solidFill>
                  <a:srgbClr val="5A6E6B"/>
                </a:solidFill>
                <a:latin typeface="Times New Roman" panose="02020603050405020304" pitchFamily="18" charset="0"/>
                <a:ea typeface="Calibri" pitchFamily="34" charset="-122"/>
                <a:cs typeface="Times New Roman" panose="02020603050405020304" pitchFamily="18" charset="0"/>
              </a:rPr>
              <a:t>Kondratyk, B., 2025. Development and implementation of a referral strategy aimed at enhancing customer loyalty and reducing customer acquisition costs.</a:t>
            </a:r>
            <a:endParaRPr lang="en-US" sz="1200" dirty="0">
              <a:latin typeface="Times New Roman" panose="02020603050405020304" pitchFamily="18" charset="0"/>
              <a:cs typeface="Times New Roman" panose="02020603050405020304" pitchFamily="18" charset="0"/>
            </a:endParaRPr>
          </a:p>
          <a:p>
            <a:pPr marL="152400" indent="-152400">
              <a:lnSpc>
                <a:spcPct val="105000"/>
              </a:lnSpc>
              <a:spcAft>
                <a:spcPts val="1000"/>
              </a:spcAft>
              <a:buSzPct val="100000"/>
              <a:buChar char="•"/>
            </a:pPr>
            <a:r>
              <a:rPr lang="en-US" sz="1200" dirty="0">
                <a:solidFill>
                  <a:srgbClr val="5A6E6B"/>
                </a:solidFill>
                <a:latin typeface="Times New Roman" panose="02020603050405020304" pitchFamily="18" charset="0"/>
                <a:ea typeface="Calibri" pitchFamily="34" charset="-122"/>
                <a:cs typeface="Times New Roman" panose="02020603050405020304" pitchFamily="18" charset="0"/>
              </a:rPr>
              <a:t>Ali Al-Ababneh, H., Ahmad Alkhudierat, N., Hammad Almubaydeen, T., Hanna Zawaideh, F., Alhosban, A. and Ibrahim Mugableh, M., 2025. Promoting green technologies through digital marketing platforms and social media. In E3S Web of Conferences (Vol. 614, p. 01015). EDP Sciences.</a:t>
            </a:r>
            <a:endParaRPr lang="en-US" sz="1200" dirty="0">
              <a:latin typeface="Times New Roman" panose="02020603050405020304" pitchFamily="18" charset="0"/>
              <a:cs typeface="Times New Roman" panose="02020603050405020304" pitchFamily="18" charset="0"/>
            </a:endParaRPr>
          </a:p>
          <a:p>
            <a:pPr marL="152400" indent="-152400">
              <a:lnSpc>
                <a:spcPct val="105000"/>
              </a:lnSpc>
              <a:spcAft>
                <a:spcPts val="1000"/>
              </a:spcAft>
              <a:buSzPct val="100000"/>
              <a:buChar char="•"/>
            </a:pPr>
            <a:r>
              <a:rPr lang="en-US" sz="1200" dirty="0">
                <a:solidFill>
                  <a:srgbClr val="5A6E6B"/>
                </a:solidFill>
                <a:latin typeface="Times New Roman" panose="02020603050405020304" pitchFamily="18" charset="0"/>
                <a:ea typeface="Calibri" pitchFamily="34" charset="-122"/>
                <a:cs typeface="Times New Roman" panose="02020603050405020304" pitchFamily="18" charset="0"/>
              </a:rPr>
              <a:t>Miao, X., Magnier, L. and Mugge, R., 2023. Switching to reuse? An exploration of consumers' perceptions and behaviour towards reusable packaging systems. Resources, Conservation and Recycling, 193, p.106972.</a:t>
            </a:r>
            <a:endParaRPr lang="en-US" sz="1200" dirty="0">
              <a:latin typeface="Times New Roman" panose="02020603050405020304" pitchFamily="18" charset="0"/>
              <a:cs typeface="Times New Roman" panose="02020603050405020304" pitchFamily="18" charset="0"/>
            </a:endParaRPr>
          </a:p>
          <a:p>
            <a:pPr marL="152400" indent="-152400">
              <a:lnSpc>
                <a:spcPct val="105000"/>
              </a:lnSpc>
              <a:spcAft>
                <a:spcPts val="1000"/>
              </a:spcAft>
              <a:buSzPct val="100000"/>
              <a:buChar char="•"/>
            </a:pPr>
            <a:r>
              <a:rPr lang="en-US" sz="1200" dirty="0">
                <a:solidFill>
                  <a:srgbClr val="5A6E6B"/>
                </a:solidFill>
                <a:latin typeface="Times New Roman" panose="02020603050405020304" pitchFamily="18" charset="0"/>
                <a:ea typeface="Calibri" pitchFamily="34" charset="-122"/>
                <a:cs typeface="Times New Roman" panose="02020603050405020304" pitchFamily="18" charset="0"/>
              </a:rPr>
              <a:t>Corona, B., Tunn, V.S. and van den Broek, K.L., 2024. Integrating consumer behaviour into the environmental assessment of circular packaging: a scoping review. The International Journal of Life Cycle Assessment, 29(1), pp.80-98.</a:t>
            </a:r>
            <a:endParaRPr lang="en-US" sz="1200" dirty="0">
              <a:latin typeface="Times New Roman" panose="02020603050405020304" pitchFamily="18" charset="0"/>
              <a:cs typeface="Times New Roman" panose="02020603050405020304" pitchFamily="18" charset="0"/>
            </a:endParaRPr>
          </a:p>
        </p:txBody>
      </p:sp>
      <p:sp>
        <p:nvSpPr>
          <p:cNvPr id="7" name="Text 4"/>
          <p:cNvSpPr/>
          <p:nvPr/>
        </p:nvSpPr>
        <p:spPr>
          <a:xfrm>
            <a:off x="548640" y="6510528"/>
            <a:ext cx="6400800" cy="274320"/>
          </a:xfrm>
          <a:prstGeom prst="rect">
            <a:avLst/>
          </a:prstGeom>
          <a:noFill/>
          <a:ln/>
        </p:spPr>
        <p:txBody>
          <a:bodyPr wrap="square" rtlCol="0" anchor="ctr"/>
          <a:lstStyle/>
          <a:p>
            <a:pPr marL="0" indent="0">
              <a:buNone/>
            </a:pPr>
            <a:r>
              <a:rPr lang="en-US" sz="1200" kern="0" spc="120" dirty="0">
                <a:solidFill>
                  <a:srgbClr val="5A6E6B"/>
                </a:solidFill>
                <a:latin typeface="Times New Roman" panose="02020603050405020304" pitchFamily="18" charset="0"/>
                <a:ea typeface="Calibri" pitchFamily="34" charset="-122"/>
                <a:cs typeface="Times New Roman" panose="02020603050405020304" pitchFamily="18" charset="0"/>
              </a:rPr>
              <a:t>REFERENCES</a:t>
            </a:r>
            <a:endParaRPr lang="en-US" sz="1200" dirty="0">
              <a:latin typeface="Times New Roman" panose="02020603050405020304" pitchFamily="18" charset="0"/>
              <a:cs typeface="Times New Roman" panose="02020603050405020304" pitchFamily="18" charset="0"/>
            </a:endParaRPr>
          </a:p>
        </p:txBody>
      </p:sp>
      <p:sp>
        <p:nvSpPr>
          <p:cNvPr id="8" name="Text 5"/>
          <p:cNvSpPr/>
          <p:nvPr/>
        </p:nvSpPr>
        <p:spPr>
          <a:xfrm>
            <a:off x="10728655" y="6510528"/>
            <a:ext cx="914400" cy="274320"/>
          </a:xfrm>
          <a:prstGeom prst="rect">
            <a:avLst/>
          </a:prstGeom>
          <a:noFill/>
          <a:ln/>
        </p:spPr>
        <p:txBody>
          <a:bodyPr wrap="square" rtlCol="0" anchor="ctr"/>
          <a:lstStyle/>
          <a:p>
            <a:pPr marL="0" indent="0" algn="r">
              <a:buNone/>
            </a:pPr>
            <a:r>
              <a:rPr lang="en-US" sz="1200" dirty="0">
                <a:solidFill>
                  <a:srgbClr val="5A6E6B"/>
                </a:solidFill>
                <a:latin typeface="Times New Roman" panose="02020603050405020304" pitchFamily="18" charset="0"/>
                <a:ea typeface="Calibri" pitchFamily="34" charset="-122"/>
                <a:cs typeface="Times New Roman" panose="02020603050405020304" pitchFamily="18" charset="0"/>
              </a:rPr>
              <a:t>11 / 11</a:t>
            </a:r>
            <a:endParaRPr lang="en-US" sz="1200" dirty="0">
              <a:latin typeface="Times New Roman" panose="02020603050405020304" pitchFamily="18" charset="0"/>
              <a:cs typeface="Times New Roman" panose="02020603050405020304" pitchFamily="18"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TotalTime>
  <Words>2072</Words>
  <Application>Microsoft Office PowerPoint</Application>
  <PresentationFormat>Widescreen</PresentationFormat>
  <Paragraphs>140</Paragraphs>
  <Slides>12</Slides>
  <Notes>12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MR MAGIC</cp:lastModifiedBy>
  <cp:revision>17</cp:revision>
  <dcterms:created xsi:type="dcterms:W3CDTF">2026-08-01T13:57:19Z</dcterms:created>
  <dcterms:modified xsi:type="dcterms:W3CDTF">2026-08-02T08:57:42Z</dcterms:modified>
</cp:coreProperties>
</file>