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Lst>
  <p:notesMasterIdLst>
    <p:notesMasterId r:id="rId24"/>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774" autoAdjust="0"/>
  </p:normalViewPr>
  <p:slideViewPr>
    <p:cSldViewPr snapToGrid="0">
      <p:cViewPr varScale="1">
        <p:scale>
          <a:sx n="45" d="100"/>
          <a:sy n="45" d="100"/>
        </p:scale>
        <p:origin x="1433" y="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PlaceHolder 1"/>
          <p:cNvSpPr>
            <a:spLocks noGrp="1" noRot="1" noChangeAspect="1"/>
          </p:cNvSpPr>
          <p:nvPr>
            <p:ph type="sldImg"/>
          </p:nvPr>
        </p:nvSpPr>
        <p:spPr>
          <a:xfrm>
            <a:off x="216000" y="812520"/>
            <a:ext cx="7127280" cy="4008960"/>
          </a:xfrm>
          <a:prstGeom prst="rect">
            <a:avLst/>
          </a:prstGeom>
        </p:spPr>
        <p:txBody>
          <a:bodyPr lIns="0" tIns="0" rIns="0" bIns="0" anchor="ctr">
            <a:noAutofit/>
          </a:bodyPr>
          <a:lstStyle/>
          <a:p>
            <a:pPr algn="ctr"/>
            <a:r>
              <a:rPr lang="en-GB" sz="4400" b="0" strike="noStrike" spc="-1">
                <a:latin typeface="Arial"/>
              </a:rPr>
              <a:t>Click to move the slide</a:t>
            </a:r>
          </a:p>
        </p:txBody>
      </p:sp>
      <p:sp>
        <p:nvSpPr>
          <p:cNvPr id="117" name="PlaceHolder 2"/>
          <p:cNvSpPr>
            <a:spLocks noGrp="1"/>
          </p:cNvSpPr>
          <p:nvPr>
            <p:ph type="body"/>
          </p:nvPr>
        </p:nvSpPr>
        <p:spPr>
          <a:xfrm>
            <a:off x="756000" y="5078520"/>
            <a:ext cx="6047640" cy="4811040"/>
          </a:xfrm>
          <a:prstGeom prst="rect">
            <a:avLst/>
          </a:prstGeom>
        </p:spPr>
        <p:txBody>
          <a:bodyPr lIns="0" tIns="0" rIns="0" bIns="0">
            <a:noAutofit/>
          </a:bodyPr>
          <a:lstStyle/>
          <a:p>
            <a:r>
              <a:rPr lang="en-GB" sz="2000" b="0" strike="noStrike" spc="-1">
                <a:latin typeface="Arial"/>
              </a:rPr>
              <a:t>Click to edit the notes format</a:t>
            </a:r>
          </a:p>
        </p:txBody>
      </p:sp>
      <p:sp>
        <p:nvSpPr>
          <p:cNvPr id="118" name="PlaceHolder 3"/>
          <p:cNvSpPr>
            <a:spLocks noGrp="1"/>
          </p:cNvSpPr>
          <p:nvPr>
            <p:ph type="hdr"/>
          </p:nvPr>
        </p:nvSpPr>
        <p:spPr>
          <a:xfrm>
            <a:off x="0" y="0"/>
            <a:ext cx="3280680" cy="534240"/>
          </a:xfrm>
          <a:prstGeom prst="rect">
            <a:avLst/>
          </a:prstGeom>
        </p:spPr>
        <p:txBody>
          <a:bodyPr lIns="0" tIns="0" rIns="0" bIns="0">
            <a:noAutofit/>
          </a:bodyPr>
          <a:lstStyle/>
          <a:p>
            <a:r>
              <a:rPr lang="en-GB" sz="1400" b="0" strike="noStrike" spc="-1">
                <a:latin typeface="Times New Roman"/>
              </a:rPr>
              <a:t>&lt;header&gt;</a:t>
            </a:r>
          </a:p>
        </p:txBody>
      </p:sp>
      <p:sp>
        <p:nvSpPr>
          <p:cNvPr id="119" name="PlaceHolder 4"/>
          <p:cNvSpPr>
            <a:spLocks noGrp="1"/>
          </p:cNvSpPr>
          <p:nvPr>
            <p:ph type="dt"/>
          </p:nvPr>
        </p:nvSpPr>
        <p:spPr>
          <a:xfrm>
            <a:off x="4278960" y="0"/>
            <a:ext cx="3280680" cy="534240"/>
          </a:xfrm>
          <a:prstGeom prst="rect">
            <a:avLst/>
          </a:prstGeom>
        </p:spPr>
        <p:txBody>
          <a:bodyPr lIns="0" tIns="0" rIns="0" bIns="0">
            <a:noAutofit/>
          </a:bodyPr>
          <a:lstStyle/>
          <a:p>
            <a:pPr algn="r"/>
            <a:r>
              <a:rPr lang="en-GB" sz="1400" b="0" strike="noStrike" spc="-1">
                <a:latin typeface="Times New Roman"/>
              </a:rPr>
              <a:t>&lt;date/time&gt;</a:t>
            </a:r>
          </a:p>
        </p:txBody>
      </p:sp>
      <p:sp>
        <p:nvSpPr>
          <p:cNvPr id="120" name="PlaceHolder 5"/>
          <p:cNvSpPr>
            <a:spLocks noGrp="1"/>
          </p:cNvSpPr>
          <p:nvPr>
            <p:ph type="ftr"/>
          </p:nvPr>
        </p:nvSpPr>
        <p:spPr>
          <a:xfrm>
            <a:off x="0" y="10157400"/>
            <a:ext cx="3280680" cy="534240"/>
          </a:xfrm>
          <a:prstGeom prst="rect">
            <a:avLst/>
          </a:prstGeom>
        </p:spPr>
        <p:txBody>
          <a:bodyPr lIns="0" tIns="0" rIns="0" bIns="0" anchor="b">
            <a:noAutofit/>
          </a:bodyPr>
          <a:lstStyle/>
          <a:p>
            <a:r>
              <a:rPr lang="en-GB" sz="1400" b="0" strike="noStrike" spc="-1">
                <a:latin typeface="Times New Roman"/>
              </a:rPr>
              <a:t>&lt;footer&gt;</a:t>
            </a:r>
          </a:p>
        </p:txBody>
      </p:sp>
      <p:sp>
        <p:nvSpPr>
          <p:cNvPr id="121" name="PlaceHolder 6"/>
          <p:cNvSpPr>
            <a:spLocks noGrp="1"/>
          </p:cNvSpPr>
          <p:nvPr>
            <p:ph type="sldNum"/>
          </p:nvPr>
        </p:nvSpPr>
        <p:spPr>
          <a:xfrm>
            <a:off x="4278960" y="10157400"/>
            <a:ext cx="3280680" cy="534240"/>
          </a:xfrm>
          <a:prstGeom prst="rect">
            <a:avLst/>
          </a:prstGeom>
        </p:spPr>
        <p:txBody>
          <a:bodyPr lIns="0" tIns="0" rIns="0" bIns="0" anchor="b">
            <a:noAutofit/>
          </a:bodyPr>
          <a:lstStyle/>
          <a:p>
            <a:pPr algn="r"/>
            <a:fld id="{96F9A454-1652-4B4C-B1D3-3EB09F63919C}"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 name="PlaceHolder 1"/>
          <p:cNvSpPr>
            <a:spLocks noGrp="1" noRot="1" noChangeAspect="1"/>
          </p:cNvSpPr>
          <p:nvPr>
            <p:ph type="sldImg"/>
          </p:nvPr>
        </p:nvSpPr>
        <p:spPr>
          <a:xfrm>
            <a:off x="896760" y="746280"/>
            <a:ext cx="4966560" cy="3726720"/>
          </a:xfrm>
          <a:prstGeom prst="rect">
            <a:avLst/>
          </a:prstGeom>
        </p:spPr>
      </p:sp>
      <p:sp>
        <p:nvSpPr>
          <p:cNvPr id="174" name="PlaceHolder 2"/>
          <p:cNvSpPr>
            <a:spLocks noGrp="1"/>
          </p:cNvSpPr>
          <p:nvPr>
            <p:ph type="body"/>
          </p:nvPr>
        </p:nvSpPr>
        <p:spPr>
          <a:xfrm>
            <a:off x="676080" y="4722840"/>
            <a:ext cx="5408280" cy="4473360"/>
          </a:xfrm>
          <a:prstGeom prst="rect">
            <a:avLst/>
          </a:prstGeom>
        </p:spPr>
        <p:txBody>
          <a:bodyPr lIns="0" tIns="0" rIns="0" bIns="0">
            <a:noAutofit/>
          </a:bodyPr>
          <a:lstStyle/>
          <a:p>
            <a:pPr marL="216000" indent="-215640">
              <a:lnSpc>
                <a:spcPct val="100000"/>
              </a:lnSpc>
              <a:tabLst>
                <a:tab pos="0" algn="l"/>
              </a:tabLst>
            </a:pPr>
            <a:r>
              <a:rPr lang="en-GB" sz="2000" b="0" strike="noStrike" spc="-1">
                <a:latin typeface="Arial"/>
              </a:rPr>
              <a:t>Give students 5-10 min to discuss then take feedback from pairs asking them to justify their ideas.</a:t>
            </a:r>
          </a:p>
        </p:txBody>
      </p:sp>
      <p:sp>
        <p:nvSpPr>
          <p:cNvPr id="175" name="CustomShape 3"/>
          <p:cNvSpPr/>
          <p:nvPr/>
        </p:nvSpPr>
        <p:spPr>
          <a:xfrm>
            <a:off x="3829680" y="9443520"/>
            <a:ext cx="2928960" cy="496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r">
              <a:lnSpc>
                <a:spcPct val="100000"/>
              </a:lnSpc>
            </a:pPr>
            <a:fld id="{346772B3-7B7D-40FD-8122-049E6BDF4730}" type="slidenum">
              <a:rPr lang="en-GB" sz="1200" b="0" strike="noStrike" spc="-1">
                <a:solidFill>
                  <a:srgbClr val="000000"/>
                </a:solidFill>
                <a:latin typeface="+mn-lt"/>
                <a:ea typeface="+mn-ea"/>
              </a:rPr>
              <a:t>8</a:t>
            </a:fld>
            <a:endParaRPr lang="en-GB" sz="1200" b="0" strike="noStrike" spc="-1">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PlaceHolder 1"/>
          <p:cNvSpPr>
            <a:spLocks noGrp="1" noRot="1" noChangeAspect="1"/>
          </p:cNvSpPr>
          <p:nvPr>
            <p:ph type="sldImg"/>
          </p:nvPr>
        </p:nvSpPr>
        <p:spPr>
          <a:xfrm>
            <a:off x="896760" y="746280"/>
            <a:ext cx="4966560" cy="3726720"/>
          </a:xfrm>
          <a:prstGeom prst="rect">
            <a:avLst/>
          </a:prstGeom>
        </p:spPr>
      </p:sp>
      <p:sp>
        <p:nvSpPr>
          <p:cNvPr id="177" name="PlaceHolder 2"/>
          <p:cNvSpPr>
            <a:spLocks noGrp="1"/>
          </p:cNvSpPr>
          <p:nvPr>
            <p:ph type="body"/>
          </p:nvPr>
        </p:nvSpPr>
        <p:spPr>
          <a:xfrm>
            <a:off x="676080" y="4722840"/>
            <a:ext cx="5408280" cy="4473360"/>
          </a:xfrm>
          <a:prstGeom prst="rect">
            <a:avLst/>
          </a:prstGeom>
        </p:spPr>
        <p:txBody>
          <a:bodyPr lIns="0" tIns="0" rIns="0" bIns="0">
            <a:noAutofit/>
          </a:bodyPr>
          <a:lstStyle/>
          <a:p>
            <a:pPr marL="216000" indent="-215640">
              <a:lnSpc>
                <a:spcPct val="100000"/>
              </a:lnSpc>
              <a:tabLst>
                <a:tab pos="0" algn="l"/>
              </a:tabLst>
            </a:pPr>
            <a:r>
              <a:rPr lang="en-GB" sz="2000" b="0" strike="noStrike" spc="-1">
                <a:latin typeface="Arial"/>
              </a:rPr>
              <a:t>Give students a few minutes to note down what they think is required…</a:t>
            </a:r>
          </a:p>
        </p:txBody>
      </p:sp>
      <p:sp>
        <p:nvSpPr>
          <p:cNvPr id="178" name="CustomShape 3"/>
          <p:cNvSpPr/>
          <p:nvPr/>
        </p:nvSpPr>
        <p:spPr>
          <a:xfrm>
            <a:off x="3829680" y="9443520"/>
            <a:ext cx="2928960" cy="496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r">
              <a:lnSpc>
                <a:spcPct val="100000"/>
              </a:lnSpc>
            </a:pPr>
            <a:fld id="{BA0C01F2-4B0B-473E-8DB4-5C421AB01ACC}" type="slidenum">
              <a:rPr lang="en-GB" sz="1200" b="0" strike="noStrike" spc="-1">
                <a:solidFill>
                  <a:srgbClr val="000000"/>
                </a:solidFill>
                <a:latin typeface="+mn-lt"/>
                <a:ea typeface="+mn-ea"/>
              </a:rPr>
              <a:t>9</a:t>
            </a:fld>
            <a:endParaRPr lang="en-GB" sz="1200" b="0" strike="noStrike" spc="-1">
              <a:latin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 name="PlaceHolder 1"/>
          <p:cNvSpPr>
            <a:spLocks noGrp="1" noRot="1" noChangeAspect="1"/>
          </p:cNvSpPr>
          <p:nvPr>
            <p:ph type="sldImg"/>
          </p:nvPr>
        </p:nvSpPr>
        <p:spPr>
          <a:xfrm>
            <a:off x="896760" y="746280"/>
            <a:ext cx="4966560" cy="3726720"/>
          </a:xfrm>
          <a:prstGeom prst="rect">
            <a:avLst/>
          </a:prstGeom>
        </p:spPr>
      </p:sp>
      <p:sp>
        <p:nvSpPr>
          <p:cNvPr id="180" name="PlaceHolder 2"/>
          <p:cNvSpPr>
            <a:spLocks noGrp="1"/>
          </p:cNvSpPr>
          <p:nvPr>
            <p:ph type="body"/>
          </p:nvPr>
        </p:nvSpPr>
        <p:spPr>
          <a:xfrm>
            <a:off x="676080" y="4722840"/>
            <a:ext cx="5408280" cy="4473360"/>
          </a:xfrm>
          <a:prstGeom prst="rect">
            <a:avLst/>
          </a:prstGeom>
        </p:spPr>
        <p:txBody>
          <a:bodyPr lIns="0" tIns="0" rIns="0" bIns="0">
            <a:noAutofit/>
          </a:bodyPr>
          <a:lstStyle/>
          <a:p>
            <a:pPr marL="216000" indent="-215640">
              <a:lnSpc>
                <a:spcPct val="100000"/>
              </a:lnSpc>
              <a:tabLst>
                <a:tab pos="0" algn="l"/>
              </a:tabLst>
            </a:pPr>
            <a:r>
              <a:rPr lang="en-GB" sz="2000" b="0" strike="noStrike" spc="-1">
                <a:latin typeface="Arial"/>
              </a:rPr>
              <a:t>Taking this further, one might argue that the capacity for developing this literacy in this way is arguably being detrimentally affected by the use of the virtual world. </a:t>
            </a:r>
          </a:p>
        </p:txBody>
      </p:sp>
      <p:sp>
        <p:nvSpPr>
          <p:cNvPr id="181" name="CustomShape 3"/>
          <p:cNvSpPr/>
          <p:nvPr/>
        </p:nvSpPr>
        <p:spPr>
          <a:xfrm>
            <a:off x="3829680" y="9443520"/>
            <a:ext cx="2928960" cy="496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r">
              <a:lnSpc>
                <a:spcPct val="100000"/>
              </a:lnSpc>
            </a:pPr>
            <a:fld id="{05D742AF-73DC-486A-9775-23A6DAA38ED3}" type="slidenum">
              <a:rPr lang="en-GB" sz="1200" b="0" strike="noStrike" spc="-1">
                <a:solidFill>
                  <a:srgbClr val="000000"/>
                </a:solidFill>
                <a:latin typeface="+mn-lt"/>
                <a:ea typeface="+mn-ea"/>
              </a:rPr>
              <a:t>10</a:t>
            </a:fld>
            <a:endParaRPr lang="en-GB" sz="1200" b="0" strike="noStrike" spc="-1">
              <a:latin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 name="PlaceHolder 1"/>
          <p:cNvSpPr>
            <a:spLocks noGrp="1" noRot="1" noChangeAspect="1"/>
          </p:cNvSpPr>
          <p:nvPr>
            <p:ph type="sldImg"/>
          </p:nvPr>
        </p:nvSpPr>
        <p:spPr>
          <a:xfrm>
            <a:off x="895350" y="746125"/>
            <a:ext cx="4968875" cy="3727450"/>
          </a:xfrm>
          <a:prstGeom prst="rect">
            <a:avLst/>
          </a:prstGeom>
        </p:spPr>
      </p:sp>
      <p:sp>
        <p:nvSpPr>
          <p:cNvPr id="183" name="PlaceHolder 2"/>
          <p:cNvSpPr>
            <a:spLocks noGrp="1"/>
          </p:cNvSpPr>
          <p:nvPr>
            <p:ph type="body"/>
          </p:nvPr>
        </p:nvSpPr>
        <p:spPr>
          <a:xfrm>
            <a:off x="676080" y="4722840"/>
            <a:ext cx="5408280" cy="4473360"/>
          </a:xfrm>
          <a:prstGeom prst="rect">
            <a:avLst/>
          </a:prstGeom>
        </p:spPr>
        <p:txBody>
          <a:bodyPr lIns="0" tIns="0" rIns="0" bIns="0">
            <a:noAutofit/>
          </a:bodyPr>
          <a:lstStyle/>
          <a:p>
            <a:pPr marL="216000" indent="-215640">
              <a:lnSpc>
                <a:spcPct val="100000"/>
              </a:lnSpc>
              <a:tabLst>
                <a:tab pos="0" algn="l"/>
              </a:tabLst>
            </a:pPr>
            <a:r>
              <a:rPr lang="en-GB" sz="2000" b="0" strike="noStrike" spc="-1">
                <a:latin typeface="Arial"/>
              </a:rPr>
              <a:t>You could put students into groups or pairs  - dep on gp size – for 2</a:t>
            </a:r>
            <a:r>
              <a:rPr lang="en-GB" sz="2000" b="0" strike="noStrike" spc="-1" baseline="30000">
                <a:latin typeface="Arial"/>
              </a:rPr>
              <a:t>nd</a:t>
            </a:r>
            <a:r>
              <a:rPr lang="en-GB" sz="2000" b="0" strike="noStrike" spc="-1">
                <a:latin typeface="Arial"/>
              </a:rPr>
              <a:t> part of activity.</a:t>
            </a:r>
          </a:p>
        </p:txBody>
      </p:sp>
      <p:sp>
        <p:nvSpPr>
          <p:cNvPr id="184" name="CustomShape 3"/>
          <p:cNvSpPr/>
          <p:nvPr/>
        </p:nvSpPr>
        <p:spPr>
          <a:xfrm>
            <a:off x="3829680" y="9443520"/>
            <a:ext cx="2928960" cy="496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r">
              <a:lnSpc>
                <a:spcPct val="100000"/>
              </a:lnSpc>
            </a:pPr>
            <a:fld id="{36038773-CFA7-4F37-999C-A681F6239727}" type="slidenum">
              <a:rPr lang="en-GB" sz="1200" b="0" strike="noStrike" spc="-1">
                <a:solidFill>
                  <a:srgbClr val="000000"/>
                </a:solidFill>
                <a:latin typeface="+mn-lt"/>
                <a:ea typeface="+mn-ea"/>
              </a:rPr>
              <a:t>11</a:t>
            </a:fld>
            <a:endParaRPr lang="en-GB" sz="1200" b="0" strike="noStrike" spc="-1">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8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8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8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8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8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9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9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9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9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9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9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9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9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0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0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10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0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0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0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10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1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11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11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11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11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11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533520"/>
            <a:ext cx="8228880" cy="990000"/>
          </a:xfrm>
          <a:prstGeom prst="rect">
            <a:avLst/>
          </a:prstGeom>
        </p:spPr>
        <p:txBody>
          <a:bodyPr lIns="0" tIns="0" rIns="0" bIns="0" anchor="ctr">
            <a:noAutofit/>
          </a:bodyPr>
          <a:lstStyle/>
          <a:p>
            <a:pPr algn="ctr"/>
            <a:r>
              <a:rPr lang="en-GB" sz="1800" b="0" strike="noStrike" spc="-1">
                <a:latin typeface="Arial"/>
              </a:rPr>
              <a:t>Click to edit the title text format</a:t>
            </a:r>
          </a:p>
        </p:txBody>
      </p:sp>
      <p:sp>
        <p:nvSpPr>
          <p:cNvPr id="3"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533520"/>
            <a:ext cx="8228880" cy="990000"/>
          </a:xfrm>
          <a:prstGeom prst="rect">
            <a:avLst/>
          </a:prstGeom>
        </p:spPr>
        <p:txBody>
          <a:bodyPr lIns="0" tIns="0" rIns="0" bIns="0" anchor="ctr">
            <a:noAutofit/>
          </a:bodyPr>
          <a:lstStyle/>
          <a:p>
            <a:pPr algn="ctr"/>
            <a:r>
              <a:rPr lang="en-GB" sz="1800" b="0" strike="noStrike" spc="-1">
                <a:latin typeface="Arial"/>
              </a:rPr>
              <a:t>Click to edit the title text format</a:t>
            </a:r>
          </a:p>
        </p:txBody>
      </p:sp>
      <p:sp>
        <p:nvSpPr>
          <p:cNvPr id="39"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6" name="CustomShape 1"/>
          <p:cNvSpPr/>
          <p:nvPr/>
        </p:nvSpPr>
        <p:spPr>
          <a:xfrm>
            <a:off x="0" y="220680"/>
            <a:ext cx="9143280" cy="22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p:style>
      </p:sp>
      <p:sp>
        <p:nvSpPr>
          <p:cNvPr id="77" name="CustomShape 2"/>
          <p:cNvSpPr/>
          <p:nvPr/>
        </p:nvSpPr>
        <p:spPr>
          <a:xfrm>
            <a:off x="0" y="0"/>
            <a:ext cx="9143280" cy="3650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78" name="PlaceHolder 3"/>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79" name="PlaceHolder 4"/>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jpeg"/><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5.xml"/><Relationship Id="rId4" Type="http://schemas.openxmlformats.org/officeDocument/2006/relationships/image" Target="../media/image6.wmf"/></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5.xml"/><Relationship Id="rId4" Type="http://schemas.openxmlformats.org/officeDocument/2006/relationships/image" Target="../media/image7.wmf"/></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5.xml"/><Relationship Id="rId4" Type="http://schemas.openxmlformats.org/officeDocument/2006/relationships/image" Target="../media/image7.wmf"/></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jpeg"/><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jpeg"/><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4.jpeg"/><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4.jpeg"/><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3" Type="http://schemas.openxmlformats.org/officeDocument/2006/relationships/hyperlink" Target="http://www.jisc.ac.uk/publications/publications/twweb2.aspx" TargetMode="External"/><Relationship Id="rId2" Type="http://schemas.openxmlformats.org/officeDocument/2006/relationships/image" Target="../media/image4.jpeg"/><Relationship Id="rId1" Type="http://schemas.openxmlformats.org/officeDocument/2006/relationships/slideLayout" Target="../slideLayouts/slideLayout25.xml"/><Relationship Id="rId5" Type="http://schemas.openxmlformats.org/officeDocument/2006/relationships/hyperlink" Target="http://www.wlv.ac.uk/default.aspx?page=24876" TargetMode="External"/><Relationship Id="rId4" Type="http://schemas.openxmlformats.org/officeDocument/2006/relationships/hyperlink" Target="http://www.jisc.ac.uk/media/documents/programmes/elearning/DigitalLiteraciesReview.pdf"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4.jpeg"/><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CustomShape 1"/>
          <p:cNvSpPr/>
          <p:nvPr/>
        </p:nvSpPr>
        <p:spPr>
          <a:xfrm>
            <a:off x="1871280" y="1526400"/>
            <a:ext cx="5828760" cy="1469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br/>
            <a:endParaRPr lang="en-GB" sz="1800" b="0" strike="noStrike" spc="-1">
              <a:latin typeface="Arial"/>
            </a:endParaRPr>
          </a:p>
        </p:txBody>
      </p:sp>
      <p:sp>
        <p:nvSpPr>
          <p:cNvPr id="123" name="CustomShape 2"/>
          <p:cNvSpPr/>
          <p:nvPr/>
        </p:nvSpPr>
        <p:spPr>
          <a:xfrm>
            <a:off x="5057640" y="4004280"/>
            <a:ext cx="2807640" cy="749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95000" lnSpcReduction="10000"/>
          </a:bodyPr>
          <a:lstStyle/>
          <a:p>
            <a:pPr algn="ctr">
              <a:lnSpc>
                <a:spcPct val="100000"/>
              </a:lnSpc>
            </a:pPr>
            <a:r>
              <a:rPr lang="en-GB" sz="2400" b="1" strike="noStrike" spc="-1">
                <a:solidFill>
                  <a:srgbClr val="000000"/>
                </a:solidFill>
                <a:latin typeface="Myriad Pro"/>
                <a:ea typeface="DejaVu Sans"/>
              </a:rPr>
              <a:t>Lecture : Digital Literacy   </a:t>
            </a:r>
            <a:endParaRPr lang="en-GB" sz="2400" b="0" strike="noStrike" spc="-1">
              <a:latin typeface="Arial"/>
            </a:endParaRPr>
          </a:p>
        </p:txBody>
      </p:sp>
      <p:sp>
        <p:nvSpPr>
          <p:cNvPr id="124" name="TextShape 3"/>
          <p:cNvSpPr txBox="1"/>
          <p:nvPr/>
        </p:nvSpPr>
        <p:spPr>
          <a:xfrm>
            <a:off x="1612080" y="1260000"/>
            <a:ext cx="7207920" cy="1849680"/>
          </a:xfrm>
          <a:prstGeom prst="rect">
            <a:avLst/>
          </a:prstGeom>
          <a:noFill/>
          <a:ln w="0">
            <a:noFill/>
          </a:ln>
        </p:spPr>
        <p:txBody>
          <a:bodyPr lIns="90000" tIns="45000" rIns="90000" bIns="45000">
            <a:noAutofit/>
          </a:bodyPr>
          <a:lstStyle/>
          <a:p>
            <a:r>
              <a:rPr lang="en-GB" sz="4400" b="1" strike="noStrike" spc="-1">
                <a:solidFill>
                  <a:srgbClr val="FFC000"/>
                </a:solidFill>
                <a:latin typeface="Myriad Pro"/>
              </a:rPr>
              <a:t>Learning in Digital Era </a:t>
            </a:r>
            <a:endParaRPr lang="en-GB" sz="4400" b="0" strike="noStrike" spc="-1">
              <a:latin typeface="Arial"/>
            </a:endParaRPr>
          </a:p>
          <a:p>
            <a:r>
              <a:rPr lang="en-GB" sz="4400" b="1" strike="noStrike" spc="-1">
                <a:solidFill>
                  <a:srgbClr val="FFC000"/>
                </a:solidFill>
                <a:latin typeface="Myriad Pro"/>
              </a:rPr>
              <a:t>ACCA4025</a:t>
            </a:r>
            <a:endParaRPr lang="en-GB" sz="4400" b="0" strike="noStrike" spc="-1">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CustomShape 1"/>
          <p:cNvSpPr/>
          <p:nvPr/>
        </p:nvSpPr>
        <p:spPr>
          <a:xfrm>
            <a:off x="326520" y="316080"/>
            <a:ext cx="8228880" cy="989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Learning</a:t>
            </a:r>
            <a:r>
              <a:rPr lang="en-GB" sz="4000" b="0" strike="noStrike" spc="-100">
                <a:solidFill>
                  <a:srgbClr val="D2533C"/>
                </a:solidFill>
                <a:latin typeface="Arial"/>
              </a:rPr>
              <a:t> </a:t>
            </a:r>
            <a:r>
              <a:rPr lang="en-GB" sz="4000" b="0" strike="noStrike" spc="-100">
                <a:solidFill>
                  <a:srgbClr val="000000"/>
                </a:solidFill>
                <a:latin typeface="Arial"/>
              </a:rPr>
              <a:t>Outcomes</a:t>
            </a:r>
            <a:endParaRPr lang="en-GB" sz="4000" b="0" strike="noStrike" spc="-1">
              <a:latin typeface="Arial"/>
            </a:endParaRPr>
          </a:p>
        </p:txBody>
      </p:sp>
      <p:sp>
        <p:nvSpPr>
          <p:cNvPr id="126" name="CustomShape 2"/>
          <p:cNvSpPr/>
          <p:nvPr/>
        </p:nvSpPr>
        <p:spPr>
          <a:xfrm>
            <a:off x="424800" y="1306080"/>
            <a:ext cx="8228880" cy="4875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By the end of this session you should:</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Be able to define digital literacy.</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Be aware of the different definitions – broad and narrow – that exist for it.</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Be able to explain why language is important in digital literacy</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Be aware of how the internet can affect digital text and how computers are pivotal to digital literacy</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Be able to integrate aspects of digital literacy into your own practice</a:t>
            </a:r>
            <a:endParaRPr lang="en-GB" sz="2400" b="0" strike="noStrike" spc="-1">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 name="CustomShape 1"/>
          <p:cNvSpPr/>
          <p:nvPr/>
        </p:nvSpPr>
        <p:spPr>
          <a:xfrm>
            <a:off x="326520" y="325800"/>
            <a:ext cx="7464600" cy="1197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 What is Digital Literacy?</a:t>
            </a:r>
            <a:endParaRPr lang="en-GB" sz="4000" b="0" strike="noStrike" spc="-1">
              <a:latin typeface="Arial"/>
            </a:endParaRPr>
          </a:p>
        </p:txBody>
      </p:sp>
      <p:sp>
        <p:nvSpPr>
          <p:cNvPr id="128" name="CustomShape 2"/>
          <p:cNvSpPr/>
          <p:nvPr/>
        </p:nvSpPr>
        <p:spPr>
          <a:xfrm>
            <a:off x="414720" y="1306080"/>
            <a:ext cx="7464600" cy="3700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Activity 1:</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Make a list of all words that come to mind when you think of digital literacy.</a:t>
            </a:r>
            <a:endParaRPr lang="en-GB" sz="2400" b="0" strike="noStrike" spc="-1">
              <a:latin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 name="CustomShape 1"/>
          <p:cNvSpPr/>
          <p:nvPr/>
        </p:nvSpPr>
        <p:spPr>
          <a:xfrm>
            <a:off x="414720" y="645480"/>
            <a:ext cx="7464600" cy="1197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One definition is ...</a:t>
            </a:r>
            <a:endParaRPr lang="en-GB" sz="4000" b="0" strike="noStrike" spc="-1">
              <a:latin typeface="Arial"/>
            </a:endParaRPr>
          </a:p>
        </p:txBody>
      </p:sp>
      <p:sp>
        <p:nvSpPr>
          <p:cNvPr id="130" name="CustomShape 2"/>
          <p:cNvSpPr/>
          <p:nvPr/>
        </p:nvSpPr>
        <p:spPr>
          <a:xfrm>
            <a:off x="414720" y="1503000"/>
            <a:ext cx="3666600" cy="3507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Combination of skills</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Tools used to communicate across cultures </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Learning about media tools  that can aid younger  persons to  interact with their peers </a:t>
            </a:r>
            <a:endParaRPr lang="en-GB" sz="2400" b="0" strike="noStrike" spc="-1">
              <a:latin typeface="Arial"/>
            </a:endParaRPr>
          </a:p>
          <a:p>
            <a:pPr>
              <a:lnSpc>
                <a:spcPct val="100000"/>
              </a:lnSpc>
              <a:spcBef>
                <a:spcPts val="479"/>
              </a:spcBef>
              <a:tabLst>
                <a:tab pos="0" algn="l"/>
              </a:tabLst>
            </a:pPr>
            <a:endParaRPr lang="en-GB" sz="2400" b="0" strike="noStrike" spc="-1">
              <a:latin typeface="Arial"/>
            </a:endParaRPr>
          </a:p>
        </p:txBody>
      </p:sp>
      <p:pic>
        <p:nvPicPr>
          <p:cNvPr id="131" name="Picture 2_1"/>
          <p:cNvPicPr/>
          <p:nvPr/>
        </p:nvPicPr>
        <p:blipFill>
          <a:blip r:embed="rId2"/>
          <a:stretch/>
        </p:blipFill>
        <p:spPr>
          <a:xfrm>
            <a:off x="4746960" y="48600"/>
            <a:ext cx="4233240" cy="5611320"/>
          </a:xfrm>
          <a:prstGeom prst="rect">
            <a:avLst/>
          </a:prstGeom>
          <a:ln w="0">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CustomShape 1"/>
          <p:cNvSpPr/>
          <p:nvPr/>
        </p:nvSpPr>
        <p:spPr>
          <a:xfrm>
            <a:off x="209160" y="-217440"/>
            <a:ext cx="7464600" cy="1197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Concept?</a:t>
            </a:r>
            <a:endParaRPr lang="en-GB" sz="4000" b="0" strike="noStrike" spc="-1">
              <a:latin typeface="Arial"/>
            </a:endParaRPr>
          </a:p>
        </p:txBody>
      </p:sp>
      <p:sp>
        <p:nvSpPr>
          <p:cNvPr id="133" name="CustomShape 2"/>
          <p:cNvSpPr/>
          <p:nvPr/>
        </p:nvSpPr>
        <p:spPr>
          <a:xfrm>
            <a:off x="326520" y="870840"/>
            <a:ext cx="7464600" cy="457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Digital literacy is  learning to read and write using computers.</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Some examples are </a:t>
            </a:r>
            <a:br/>
            <a:r>
              <a:rPr lang="en-GB" sz="2400" b="1" strike="noStrike" spc="-1">
                <a:solidFill>
                  <a:srgbClr val="292934"/>
                </a:solidFill>
                <a:latin typeface="Arial"/>
              </a:rPr>
              <a:t>ICT literacy </a:t>
            </a:r>
            <a:r>
              <a:rPr lang="en-GB" sz="2400" b="0" strike="noStrike" spc="-1">
                <a:solidFill>
                  <a:srgbClr val="292934"/>
                </a:solidFill>
                <a:latin typeface="Arial"/>
              </a:rPr>
              <a:t>-  using or programming computers</a:t>
            </a:r>
            <a:br/>
            <a:r>
              <a:rPr lang="en-GB" sz="2400" b="1" strike="noStrike" spc="-1">
                <a:solidFill>
                  <a:srgbClr val="292934"/>
                </a:solidFill>
                <a:latin typeface="Arial"/>
              </a:rPr>
              <a:t>digital literacy </a:t>
            </a:r>
            <a:r>
              <a:rPr lang="en-GB" sz="2400" b="0" strike="noStrike" spc="-1">
                <a:solidFill>
                  <a:srgbClr val="292934"/>
                </a:solidFill>
                <a:latin typeface="Arial"/>
              </a:rPr>
              <a:t>-  using digital information</a:t>
            </a:r>
            <a:br/>
            <a:r>
              <a:rPr lang="en-GB" sz="2400" b="1" strike="noStrike" spc="-1">
                <a:solidFill>
                  <a:srgbClr val="292934"/>
                </a:solidFill>
                <a:latin typeface="Arial"/>
              </a:rPr>
              <a:t>multimedia literacy </a:t>
            </a:r>
            <a:r>
              <a:rPr lang="en-GB" sz="2400" b="0" strike="noStrike" spc="-1">
                <a:solidFill>
                  <a:srgbClr val="292934"/>
                </a:solidFill>
                <a:latin typeface="Arial"/>
              </a:rPr>
              <a:t>- moving between text, graphics and sound</a:t>
            </a:r>
            <a:br/>
            <a:r>
              <a:rPr lang="en-GB" sz="2400" b="1" strike="noStrike" spc="-1">
                <a:solidFill>
                  <a:srgbClr val="292934"/>
                </a:solidFill>
                <a:latin typeface="Arial"/>
              </a:rPr>
              <a:t>network literacy </a:t>
            </a:r>
            <a:r>
              <a:rPr lang="en-GB" sz="2400" b="0" strike="noStrike" spc="-1">
                <a:solidFill>
                  <a:srgbClr val="292934"/>
                </a:solidFill>
                <a:latin typeface="Arial"/>
              </a:rPr>
              <a:t>-  accessing and creating and interpreting web based documents. </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Any there more?</a:t>
            </a:r>
            <a:endParaRPr lang="en-GB" sz="2400" b="0" strike="noStrike" spc="-1">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CustomShape 1"/>
          <p:cNvSpPr/>
          <p:nvPr/>
        </p:nvSpPr>
        <p:spPr>
          <a:xfrm>
            <a:off x="45720" y="108360"/>
            <a:ext cx="7464600" cy="1197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Some more ideas on this…</a:t>
            </a:r>
            <a:endParaRPr lang="en-GB" sz="4000" b="0" strike="noStrike" spc="-1">
              <a:latin typeface="Arial"/>
            </a:endParaRPr>
          </a:p>
        </p:txBody>
      </p:sp>
      <p:sp>
        <p:nvSpPr>
          <p:cNvPr id="135" name="CustomShape 2"/>
          <p:cNvSpPr/>
          <p:nvPr/>
        </p:nvSpPr>
        <p:spPr>
          <a:xfrm>
            <a:off x="163080" y="1131840"/>
            <a:ext cx="7464600" cy="3657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Various definitions of digital literacy exist: ‘digital literacy defines those capabilities which fit an individual for living, learning and working in a digital society’ (Beetham, 2010).</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A shift in focus through widespread use of Web 2.0 technologies means that any current definition should now include participation in social networks as a pivotal part of knowledge acquisition and transfer. </a:t>
            </a:r>
            <a:endParaRPr lang="en-GB" sz="2400" b="0" strike="noStrike" spc="-1">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36"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Cont…</a:t>
            </a:r>
            <a:endParaRPr lang="en-GB" sz="4000" b="0" strike="noStrike" spc="-1">
              <a:latin typeface="Arial"/>
            </a:endParaRPr>
          </a:p>
        </p:txBody>
      </p:sp>
      <p:sp>
        <p:nvSpPr>
          <p:cNvPr id="137" name="CustomShape 2"/>
          <p:cNvSpPr/>
          <p:nvPr/>
        </p:nvSpPr>
        <p:spPr>
          <a:xfrm>
            <a:off x="457200" y="1600200"/>
            <a:ext cx="8228880" cy="1900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Eisenberg (2008, 39) defines information literacy as ‘a set of skills and knowledge that allows us to find, evaluate, and use the information we need, as well as to filter out the information we don’t need’ </a:t>
            </a:r>
            <a:endParaRPr lang="en-GB" sz="2400" b="0" strike="noStrike" spc="-1">
              <a:latin typeface="Arial"/>
            </a:endParaRPr>
          </a:p>
          <a:p>
            <a:pPr>
              <a:lnSpc>
                <a:spcPct val="100000"/>
              </a:lnSpc>
              <a:spcBef>
                <a:spcPts val="479"/>
              </a:spcBef>
            </a:pPr>
            <a:endParaRPr lang="en-GB" sz="2400" b="0" strike="noStrike" spc="-1">
              <a:latin typeface="Arial"/>
            </a:endParaRPr>
          </a:p>
        </p:txBody>
      </p:sp>
      <p:pic>
        <p:nvPicPr>
          <p:cNvPr id="138" name="Picture 2" descr="C:\Users\Alison\AppData\Local\Microsoft\Windows\Temporary Internet Files\Content.IE5\Z4NZIHXJ\MC900199272[1].wmf"/>
          <p:cNvPicPr/>
          <p:nvPr/>
        </p:nvPicPr>
        <p:blipFill>
          <a:blip r:embed="rId3"/>
          <a:stretch/>
        </p:blipFill>
        <p:spPr>
          <a:xfrm>
            <a:off x="4140000" y="3592440"/>
            <a:ext cx="3436920" cy="2755440"/>
          </a:xfrm>
          <a:prstGeom prst="rect">
            <a:avLst/>
          </a:prstGeom>
          <a:ln w="0">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139"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Have your views changed?</a:t>
            </a:r>
            <a:endParaRPr lang="en-GB" sz="4000" b="0" strike="noStrike" spc="-1">
              <a:latin typeface="Arial"/>
            </a:endParaRPr>
          </a:p>
        </p:txBody>
      </p:sp>
      <p:sp>
        <p:nvSpPr>
          <p:cNvPr id="140" name="CustomShape 2"/>
          <p:cNvSpPr/>
          <p:nvPr/>
        </p:nvSpPr>
        <p:spPr>
          <a:xfrm>
            <a:off x="457200" y="1600200"/>
            <a:ext cx="8228880" cy="487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Activity 2:</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In pairs, reflect on the definitions offered above in conjunction with your own ideas from Activity 1.</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Discuss and then note any changes (or not) you have made and present them to the class.</a:t>
            </a:r>
            <a:endParaRPr lang="en-GB" sz="2400" b="0" strike="noStrike" spc="-1">
              <a:latin typeface="Arial"/>
            </a:endParaRPr>
          </a:p>
        </p:txBody>
      </p:sp>
      <p:pic>
        <p:nvPicPr>
          <p:cNvPr id="141" name="Picture 2" descr="C:\Users\Alison\AppData\Local\Microsoft\Windows\Temporary Internet Files\Content.IE5\45DKF3SL\MC900024404[1].wmf"/>
          <p:cNvPicPr/>
          <p:nvPr/>
        </p:nvPicPr>
        <p:blipFill>
          <a:blip r:embed="rId4"/>
          <a:stretch/>
        </p:blipFill>
        <p:spPr>
          <a:xfrm>
            <a:off x="4612320" y="4149000"/>
            <a:ext cx="2714400" cy="2221560"/>
          </a:xfrm>
          <a:prstGeom prst="rect">
            <a:avLst/>
          </a:prstGeom>
          <a:ln w="0">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142"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But what is common to all of this?</a:t>
            </a:r>
            <a:endParaRPr lang="en-GB" sz="4000" b="0" strike="noStrike" spc="-1">
              <a:latin typeface="Arial"/>
            </a:endParaRPr>
          </a:p>
        </p:txBody>
      </p:sp>
      <p:sp>
        <p:nvSpPr>
          <p:cNvPr id="143" name="CustomShape 2"/>
          <p:cNvSpPr/>
          <p:nvPr/>
        </p:nvSpPr>
        <p:spPr>
          <a:xfrm>
            <a:off x="457200" y="1600200"/>
            <a:ext cx="8228880" cy="487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Independent of the media you use, what is required by the user?</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Activity 3:</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Take a few minutes to think about the answer to the question above.</a:t>
            </a:r>
            <a:endParaRPr lang="en-GB" sz="2400" b="0" strike="noStrike" spc="-1">
              <a:latin typeface="Arial"/>
            </a:endParaRPr>
          </a:p>
        </p:txBody>
      </p:sp>
      <p:pic>
        <p:nvPicPr>
          <p:cNvPr id="144" name="Picture 2" descr="C:\Users\Alison\AppData\Local\Microsoft\Windows\Temporary Internet Files\Content.IE5\45DKF3SL\MC900299691[1].wmf"/>
          <p:cNvPicPr/>
          <p:nvPr/>
        </p:nvPicPr>
        <p:blipFill>
          <a:blip r:embed="rId4"/>
          <a:stretch/>
        </p:blipFill>
        <p:spPr>
          <a:xfrm>
            <a:off x="3720240" y="3371400"/>
            <a:ext cx="3299400" cy="2568240"/>
          </a:xfrm>
          <a:prstGeom prst="rect">
            <a:avLst/>
          </a:prstGeom>
          <a:ln w="0">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145"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Language and literacy</a:t>
            </a:r>
            <a:r>
              <a:rPr lang="en-GB" sz="4000" b="0" strike="noStrike" spc="-100">
                <a:solidFill>
                  <a:srgbClr val="D2533C"/>
                </a:solidFill>
                <a:latin typeface="Arial"/>
              </a:rPr>
              <a:t> </a:t>
            </a:r>
            <a:endParaRPr lang="en-GB" sz="4000" b="0" strike="noStrike" spc="-1">
              <a:latin typeface="Arial"/>
            </a:endParaRPr>
          </a:p>
        </p:txBody>
      </p:sp>
      <p:sp>
        <p:nvSpPr>
          <p:cNvPr id="146" name="CustomShape 2"/>
          <p:cNvSpPr/>
          <p:nvPr/>
        </p:nvSpPr>
        <p:spPr>
          <a:xfrm>
            <a:off x="467640" y="1917000"/>
            <a:ext cx="8228880" cy="3844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These are indifferent to the tools you use.</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A basic level of classic literary competence is required for all the media described. </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You have to be able to read and write to use text independent of the media in which you use it – don’t you?</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This basic literacy is developed through listening and speaking. </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Are we losing the capacity to develop this?</a:t>
            </a:r>
            <a:endParaRPr lang="en-GB" sz="2400" b="0" strike="noStrike" spc="-1">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147"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Activity 4:</a:t>
            </a:r>
            <a:endParaRPr lang="en-GB" sz="4000" b="0" strike="noStrike" spc="-1">
              <a:latin typeface="Arial"/>
            </a:endParaRPr>
          </a:p>
        </p:txBody>
      </p:sp>
      <p:sp>
        <p:nvSpPr>
          <p:cNvPr id="148" name="CustomShape 2"/>
          <p:cNvSpPr/>
          <p:nvPr/>
        </p:nvSpPr>
        <p:spPr>
          <a:xfrm>
            <a:off x="395640" y="1412640"/>
            <a:ext cx="8228880" cy="2447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Write a list of all the reasons you can think of as to why you need a basic level of literacy for using things such as text messaging, Facebook</a:t>
            </a:r>
            <a:r>
              <a:rPr lang="en-GB" sz="2400" b="0" strike="noStrike" spc="-1" baseline="30000" dirty="0">
                <a:solidFill>
                  <a:srgbClr val="292934"/>
                </a:solidFill>
                <a:latin typeface="Arial"/>
              </a:rPr>
              <a:t>©</a:t>
            </a:r>
            <a:r>
              <a:rPr lang="en-GB" sz="2400" b="0" strike="noStrike" spc="-1" dirty="0">
                <a:solidFill>
                  <a:srgbClr val="292934"/>
                </a:solidFill>
                <a:latin typeface="Arial"/>
              </a:rPr>
              <a:t>, </a:t>
            </a:r>
            <a:r>
              <a:rPr lang="en-GB" sz="2400" spc="-1" dirty="0">
                <a:solidFill>
                  <a:srgbClr val="292934"/>
                </a:solidFill>
                <a:latin typeface="Arial"/>
              </a:rPr>
              <a:t>I</a:t>
            </a:r>
            <a:r>
              <a:rPr lang="en-GB" sz="2400" b="0" strike="noStrike" spc="-1" dirty="0">
                <a:solidFill>
                  <a:srgbClr val="292934"/>
                </a:solidFill>
                <a:latin typeface="Arial"/>
              </a:rPr>
              <a:t>nstagram</a:t>
            </a:r>
            <a:r>
              <a:rPr lang="en-GB" sz="2400" b="0" strike="noStrike" spc="-1" baseline="30000" dirty="0">
                <a:solidFill>
                  <a:srgbClr val="292934"/>
                </a:solidFill>
                <a:latin typeface="Arial"/>
              </a:rPr>
              <a:t>©</a:t>
            </a:r>
            <a:r>
              <a:rPr lang="en-GB" sz="2400" b="0" strike="noStrike" spc="-1" dirty="0">
                <a:solidFill>
                  <a:srgbClr val="292934"/>
                </a:solidFill>
                <a:latin typeface="Arial"/>
              </a:rPr>
              <a:t> and so on.</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Then, in your groups/pairs discuss how and why levels of literacy might be affected by the increasing use of text.</a:t>
            </a:r>
            <a:endParaRPr lang="en-GB" sz="2400" b="0" strike="noStrike" spc="-1" dirty="0">
              <a:latin typeface="Arial"/>
            </a:endParaRPr>
          </a:p>
        </p:txBody>
      </p:sp>
      <p:pic>
        <p:nvPicPr>
          <p:cNvPr id="149" name="Picture 2" descr="C:\Users\Alison\AppData\Local\Microsoft\Windows\Temporary Internet Files\Content.IE5\45DKF3SL\MC900299691[1].wmf"/>
          <p:cNvPicPr/>
          <p:nvPr/>
        </p:nvPicPr>
        <p:blipFill>
          <a:blip r:embed="rId4"/>
          <a:stretch/>
        </p:blipFill>
        <p:spPr>
          <a:xfrm>
            <a:off x="4284000" y="3948120"/>
            <a:ext cx="3183480" cy="2477880"/>
          </a:xfrm>
          <a:prstGeom prst="rect">
            <a:avLst/>
          </a:prstGeom>
          <a:ln w="0">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50" name="CustomShape 1"/>
          <p:cNvSpPr/>
          <p:nvPr/>
        </p:nvSpPr>
        <p:spPr>
          <a:xfrm>
            <a:off x="548640" y="1798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dirty="0">
                <a:solidFill>
                  <a:srgbClr val="000000"/>
                </a:solidFill>
                <a:latin typeface="Arial"/>
              </a:rPr>
              <a:t>Losing Language?</a:t>
            </a:r>
            <a:endParaRPr lang="en-GB" sz="4000" b="0" strike="noStrike" spc="-1" dirty="0">
              <a:latin typeface="Arial"/>
            </a:endParaRPr>
          </a:p>
        </p:txBody>
      </p:sp>
      <p:sp>
        <p:nvSpPr>
          <p:cNvPr id="151" name="CustomShape 2"/>
          <p:cNvSpPr/>
          <p:nvPr/>
        </p:nvSpPr>
        <p:spPr>
          <a:xfrm>
            <a:off x="366480" y="949344"/>
            <a:ext cx="4656624" cy="4671168"/>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561"/>
              </a:spcBef>
              <a:buClr>
                <a:srgbClr val="93A299"/>
              </a:buClr>
              <a:buSzPct val="85000"/>
              <a:buFont typeface="Arial"/>
              <a:buChar char="•"/>
            </a:pPr>
            <a:r>
              <a:rPr lang="en-GB" sz="2800" b="0" strike="noStrike" spc="-1" dirty="0">
                <a:solidFill>
                  <a:srgbClr val="292934"/>
                </a:solidFill>
                <a:latin typeface="Arial"/>
              </a:rPr>
              <a:t>If students prefer to communicate online through text, which in itself is frequently not written in a grammatically correct way, rather than through speaking and listening, then they are unlikely to further develop their literacy skills beyond that of the primary classroom…aren’t they?</a:t>
            </a:r>
            <a:endParaRPr lang="en-GB" sz="2800" b="0" strike="noStrike" spc="-1" dirty="0">
              <a:latin typeface="Arial"/>
            </a:endParaRPr>
          </a:p>
        </p:txBody>
      </p:sp>
      <p:pic>
        <p:nvPicPr>
          <p:cNvPr id="152" name="Picture 2"/>
          <p:cNvPicPr/>
          <p:nvPr/>
        </p:nvPicPr>
        <p:blipFill>
          <a:blip r:embed="rId3"/>
          <a:stretch/>
        </p:blipFill>
        <p:spPr>
          <a:xfrm>
            <a:off x="4883760" y="1917000"/>
            <a:ext cx="3893760" cy="2591640"/>
          </a:xfrm>
          <a:prstGeom prst="rect">
            <a:avLst/>
          </a:prstGeom>
          <a:ln w="0">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53"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Activity 5:</a:t>
            </a:r>
            <a:endParaRPr lang="en-GB" sz="4000" b="0" strike="noStrike" spc="-1">
              <a:latin typeface="Arial"/>
            </a:endParaRPr>
          </a:p>
        </p:txBody>
      </p:sp>
      <p:sp>
        <p:nvSpPr>
          <p:cNvPr id="154" name="CustomShape 2"/>
          <p:cNvSpPr/>
          <p:nvPr/>
        </p:nvSpPr>
        <p:spPr>
          <a:xfrm>
            <a:off x="389520" y="1287000"/>
            <a:ext cx="8228880" cy="487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In terms of your own language development, what skills do you feel you have developed most by speaking and listening? </a:t>
            </a:r>
          </a:p>
          <a:p>
            <a:pPr marL="182880" indent="-182160">
              <a:lnSpc>
                <a:spcPct val="100000"/>
              </a:lnSpc>
              <a:spcBef>
                <a:spcPts val="479"/>
              </a:spcBef>
              <a:buClr>
                <a:srgbClr val="93A299"/>
              </a:buClr>
              <a:buSzPct val="85000"/>
              <a:buFont typeface="Arial"/>
              <a:buChar char="•"/>
            </a:pPr>
            <a:endParaRPr lang="en-GB" sz="2400" spc="-1" dirty="0">
              <a:solidFill>
                <a:srgbClr val="292934"/>
              </a:solidFill>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Think about how you might have picked up a foreign language while on holiday, for example?  Construct a mind map to demonstrate it.</a:t>
            </a:r>
            <a:endParaRPr lang="en-GB" sz="2400" b="0" strike="noStrike" spc="-1" dirty="0">
              <a:latin typeface="Arial"/>
            </a:endParaRPr>
          </a:p>
          <a:p>
            <a:pPr>
              <a:lnSpc>
                <a:spcPct val="100000"/>
              </a:lnSpc>
              <a:spcBef>
                <a:spcPts val="479"/>
              </a:spcBef>
              <a:tabLst>
                <a:tab pos="0" algn="l"/>
              </a:tabLst>
            </a:pPr>
            <a:endParaRPr lang="en-GB" sz="2400" b="0" strike="noStrike" spc="-1" dirty="0">
              <a:latin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55"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The power of the internet</a:t>
            </a:r>
            <a:endParaRPr lang="en-GB" sz="4000" b="0" strike="noStrike" spc="-1">
              <a:latin typeface="Arial"/>
            </a:endParaRPr>
          </a:p>
        </p:txBody>
      </p:sp>
      <p:sp>
        <p:nvSpPr>
          <p:cNvPr id="156" name="CustomShape 2"/>
          <p:cNvSpPr/>
          <p:nvPr/>
        </p:nvSpPr>
        <p:spPr>
          <a:xfrm>
            <a:off x="467640" y="2205000"/>
            <a:ext cx="8228880" cy="370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When you create text on the internet it is accessible by millions (if not billions) with the potential to influence them all.</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Power indeed…? With a capacity to increase too.</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How many ‘friends’ do we admit to on Facebook© for example? How many tweets do we follow and follow us?</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Such sharing is a crucial aspect of digital literacy and largely dependent on your  ability to collaborate within virtual spaces such as those above.</a:t>
            </a:r>
            <a:endParaRPr lang="en-GB" sz="2400" b="0" strike="noStrike" spc="-1" dirty="0">
              <a:latin typeface="Arial"/>
            </a:endParaRPr>
          </a:p>
          <a:p>
            <a:pPr>
              <a:lnSpc>
                <a:spcPct val="100000"/>
              </a:lnSpc>
              <a:spcBef>
                <a:spcPts val="479"/>
              </a:spcBef>
            </a:pPr>
            <a:endParaRPr lang="en-GB" sz="2400" b="0" strike="noStrike" spc="-1" dirty="0">
              <a:latin typeface="Arial"/>
            </a:endParaRPr>
          </a:p>
          <a:p>
            <a:pPr>
              <a:lnSpc>
                <a:spcPct val="100000"/>
              </a:lnSpc>
              <a:spcBef>
                <a:spcPts val="479"/>
              </a:spcBef>
            </a:pPr>
            <a:endParaRPr lang="en-GB" sz="2400" b="0" strike="noStrike" spc="-1" dirty="0">
              <a:latin typeface="Arial"/>
            </a:endParaRPr>
          </a:p>
        </p:txBody>
      </p:sp>
      <p:pic>
        <p:nvPicPr>
          <p:cNvPr id="157" name="Picture 3"/>
          <p:cNvPicPr/>
          <p:nvPr/>
        </p:nvPicPr>
        <p:blipFill>
          <a:blip r:embed="rId3"/>
          <a:stretch/>
        </p:blipFill>
        <p:spPr>
          <a:xfrm>
            <a:off x="7020360" y="620640"/>
            <a:ext cx="1900440" cy="1425240"/>
          </a:xfrm>
          <a:prstGeom prst="rect">
            <a:avLst/>
          </a:prstGeom>
          <a:ln w="0">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58"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Key aspects to online literacy</a:t>
            </a:r>
            <a:endParaRPr lang="en-GB" sz="4000" b="0" strike="noStrike" spc="-1">
              <a:latin typeface="Arial"/>
            </a:endParaRPr>
          </a:p>
        </p:txBody>
      </p:sp>
      <p:sp>
        <p:nvSpPr>
          <p:cNvPr id="159" name="CustomShape 2"/>
          <p:cNvSpPr/>
          <p:nvPr/>
        </p:nvSpPr>
        <p:spPr>
          <a:xfrm>
            <a:off x="457200" y="1600200"/>
            <a:ext cx="8228880" cy="487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1" strike="noStrike" spc="-1">
                <a:solidFill>
                  <a:srgbClr val="292934"/>
                </a:solidFill>
                <a:latin typeface="Arial"/>
              </a:rPr>
              <a:t>Computers offer learners the following advantages:</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It’s very easy to create and modify text digitally.</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Text is used across a wide range of media from a variety of devices, so, communication is far easier than it used to be providing a myriad of opportunities for engaging in dialogue with others – socially or academically (for learning). </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Support for digital text is much greater than it used to be – software packages offer a high level of support for grammar, spelling and so on. You can even teach it to write while you speak!</a:t>
            </a:r>
            <a:endParaRPr lang="en-GB" sz="2400" b="0" strike="noStrike" spc="-1">
              <a:latin typeface="Arial"/>
            </a:endParaRPr>
          </a:p>
          <a:p>
            <a:pPr>
              <a:lnSpc>
                <a:spcPct val="100000"/>
              </a:lnSpc>
              <a:spcBef>
                <a:spcPts val="479"/>
              </a:spcBef>
            </a:pPr>
            <a:endParaRPr lang="en-GB" sz="2400" b="0" strike="noStrike" spc="-1">
              <a:latin typeface="Arial"/>
            </a:endParaRPr>
          </a:p>
        </p:txBody>
      </p:sp>
      <p:pic>
        <p:nvPicPr>
          <p:cNvPr id="160" name="Picture 3" descr="C:\Users\Alison\AppData\Local\Microsoft\Windows\Temporary Internet Files\Content.IE5\Z4NZIHXJ\MC900383836[1].wmf"/>
          <p:cNvPicPr/>
          <p:nvPr/>
        </p:nvPicPr>
        <p:blipFill>
          <a:blip r:embed="rId3"/>
          <a:stretch/>
        </p:blipFill>
        <p:spPr>
          <a:xfrm>
            <a:off x="7388640" y="476640"/>
            <a:ext cx="1446120" cy="1149840"/>
          </a:xfrm>
          <a:prstGeom prst="rect">
            <a:avLst/>
          </a:prstGeom>
          <a:ln w="0">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61"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But what of it…?</a:t>
            </a:r>
            <a:endParaRPr lang="en-GB" sz="4000" b="0" strike="noStrike" spc="-1">
              <a:latin typeface="Arial"/>
            </a:endParaRPr>
          </a:p>
        </p:txBody>
      </p:sp>
      <p:sp>
        <p:nvSpPr>
          <p:cNvPr id="162" name="CustomShape 2"/>
          <p:cNvSpPr/>
          <p:nvPr/>
        </p:nvSpPr>
        <p:spPr>
          <a:xfrm>
            <a:off x="389520" y="1252800"/>
            <a:ext cx="8228880" cy="487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Captured text – wherever it was created, blog, wiki, forum, and so on, is thus available for you to engage with. </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You can discuss, evaluate, reflect on it, and do so communally, collaboratively.</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Such activities can lead to processes associated with higher order thinking, such as synthesis and evaluation – something we want to encourage in our students…don’t we?</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It’s not all bad then is it?</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There are positives, and if we engage with it as tutors in teaching learning and assessment, we might actually benefit from it.</a:t>
            </a:r>
            <a:endParaRPr lang="en-GB" sz="2400" b="0" strike="noStrike" spc="-1">
              <a:latin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63"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100000"/>
              </a:lnSpc>
            </a:pPr>
            <a:r>
              <a:rPr lang="en-GB" sz="4000" b="0" strike="noStrike" spc="-100">
                <a:solidFill>
                  <a:srgbClr val="000000"/>
                </a:solidFill>
                <a:latin typeface="Arial"/>
              </a:rPr>
              <a:t>Activity 6:</a:t>
            </a:r>
            <a:endParaRPr lang="en-GB" sz="4000" b="0" strike="noStrike" spc="-1">
              <a:latin typeface="Arial"/>
            </a:endParaRPr>
          </a:p>
        </p:txBody>
      </p:sp>
      <p:sp>
        <p:nvSpPr>
          <p:cNvPr id="164" name="CustomShape 2"/>
          <p:cNvSpPr/>
          <p:nvPr/>
        </p:nvSpPr>
        <p:spPr>
          <a:xfrm>
            <a:off x="395640" y="1340640"/>
            <a:ext cx="8228880" cy="487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In groups, discuss your own learning practices, how do you learn ?</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How could you integrate aspects of digital literacy into your own practice ( learning or assessment) to improve it? Think about how you might utilise the positive aspects of digital literacy to enhance what you do.</a:t>
            </a:r>
            <a:endParaRPr lang="en-GB" sz="2400" b="0" strike="noStrike" spc="-1">
              <a:latin typeface="Arial"/>
            </a:endParaRPr>
          </a:p>
          <a:p>
            <a:pPr>
              <a:lnSpc>
                <a:spcPct val="100000"/>
              </a:lnSpc>
              <a:spcBef>
                <a:spcPts val="479"/>
              </a:spcBef>
            </a:pPr>
            <a:endParaRPr lang="en-GB" sz="2400" b="0" strike="noStrike" spc="-1">
              <a:latin typeface="Arial"/>
            </a:endParaRPr>
          </a:p>
          <a:p>
            <a:pPr>
              <a:lnSpc>
                <a:spcPct val="100000"/>
              </a:lnSpc>
              <a:spcBef>
                <a:spcPts val="479"/>
              </a:spcBef>
            </a:pPr>
            <a:endParaRPr lang="en-GB" sz="2400" b="0" strike="noStrike" spc="-1">
              <a:latin typeface="Arial"/>
            </a:endParaRPr>
          </a:p>
        </p:txBody>
      </p:sp>
      <p:pic>
        <p:nvPicPr>
          <p:cNvPr id="165" name="Picture 2" descr="C:\Users\Alison\AppData\Local\Microsoft\Windows\Temporary Internet Files\Content.IE5\45DKF3SL\MC900299691[1].wmf"/>
          <p:cNvPicPr/>
          <p:nvPr/>
        </p:nvPicPr>
        <p:blipFill>
          <a:blip r:embed="rId3"/>
          <a:stretch/>
        </p:blipFill>
        <p:spPr>
          <a:xfrm>
            <a:off x="6444360" y="4851000"/>
            <a:ext cx="2393640" cy="1863360"/>
          </a:xfrm>
          <a:prstGeom prst="rect">
            <a:avLst/>
          </a:prstGeom>
          <a:ln w="0">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66"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To summarise:</a:t>
            </a:r>
            <a:endParaRPr lang="en-GB" sz="4000" b="0" strike="noStrike" spc="-1">
              <a:latin typeface="Arial"/>
            </a:endParaRPr>
          </a:p>
        </p:txBody>
      </p:sp>
      <p:sp>
        <p:nvSpPr>
          <p:cNvPr id="167" name="CustomShape 2"/>
          <p:cNvSpPr/>
          <p:nvPr/>
        </p:nvSpPr>
        <p:spPr>
          <a:xfrm>
            <a:off x="457200" y="1600200"/>
            <a:ext cx="8228880" cy="487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Definitions of Digital Literacy – various views on this narrow and wide</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Language and Literacy – what effects on language and usage</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Digital literacy and the internet – where does it lead?</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Key aspects – what computers can do for us</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The positives – can we use it to our advantage?</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References and further reading</a:t>
            </a:r>
            <a:endParaRPr lang="en-GB" sz="2400" b="0" strike="noStrike" spc="-1">
              <a:latin typeface="Arial"/>
            </a:endParaRPr>
          </a:p>
          <a:p>
            <a:pPr>
              <a:lnSpc>
                <a:spcPct val="100000"/>
              </a:lnSpc>
              <a:spcBef>
                <a:spcPts val="479"/>
              </a:spcBef>
            </a:pPr>
            <a:endParaRPr lang="en-GB" sz="2400" b="0" strike="noStrike" spc="-1">
              <a:latin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68" name="CustomShape 1"/>
          <p:cNvSpPr/>
          <p:nvPr/>
        </p:nvSpPr>
        <p:spPr>
          <a:xfrm>
            <a:off x="457200" y="533520"/>
            <a:ext cx="8228880" cy="44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References</a:t>
            </a:r>
            <a:endParaRPr lang="en-GB" sz="4000" b="0" strike="noStrike" spc="-1">
              <a:latin typeface="Arial"/>
            </a:endParaRPr>
          </a:p>
        </p:txBody>
      </p:sp>
      <p:sp>
        <p:nvSpPr>
          <p:cNvPr id="169" name="CustomShape 2"/>
          <p:cNvSpPr/>
          <p:nvPr/>
        </p:nvSpPr>
        <p:spPr>
          <a:xfrm>
            <a:off x="457200" y="978120"/>
            <a:ext cx="8228880" cy="4781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fontScale="55000" lnSpcReduction="10000"/>
          </a:bodyPr>
          <a:lstStyle/>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Anderson, P. (2007). What is Web 2.0? Ideas, technologies and implications for education. </a:t>
            </a:r>
            <a:r>
              <a:rPr lang="en-GB" sz="2400" b="0" i="1" u="sng" strike="noStrike" spc="-1">
                <a:solidFill>
                  <a:srgbClr val="292934"/>
                </a:solidFill>
                <a:uFillTx/>
                <a:latin typeface="Arial"/>
              </a:rPr>
              <a:t>TechWatch Report</a:t>
            </a:r>
            <a:r>
              <a:rPr lang="en-GB" sz="2400" b="0" u="sng" strike="noStrike" spc="-1">
                <a:solidFill>
                  <a:srgbClr val="292934"/>
                </a:solidFill>
                <a:uFillTx/>
                <a:latin typeface="Arial"/>
              </a:rPr>
              <a:t>. Retrieved from </a:t>
            </a:r>
            <a:r>
              <a:rPr lang="en-GB" sz="2400" b="0" u="sng" strike="noStrike" spc="-1">
                <a:solidFill>
                  <a:srgbClr val="0000FF"/>
                </a:solidFill>
                <a:uFillTx/>
                <a:latin typeface="Arial"/>
                <a:hlinkClick r:id="rId3"/>
              </a:rPr>
              <a:t>http://www.jisc.ac.uk/publications/publications/twweb2.aspx</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Beetham, H. (2010). Review and Scoping Study for a cross-JISC Learning and Digital Literacies Programme: Sept 2010. Retrieved from </a:t>
            </a:r>
            <a:r>
              <a:rPr lang="en-GB" sz="2400" b="0" u="sng" strike="noStrike" spc="-1">
                <a:solidFill>
                  <a:srgbClr val="0000FF"/>
                </a:solidFill>
                <a:uFillTx/>
                <a:latin typeface="Arial"/>
                <a:hlinkClick r:id="rId4"/>
              </a:rPr>
              <a:t>http://www.jisc.ac.uk/media/documents/programmes/elearning/DigitalLiteraciesReview.pdf</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Bennett, S., Maton, K., &amp; Kervin, L. (2008). The Digital Natives debate: A critical review of the evidence. </a:t>
            </a:r>
            <a:r>
              <a:rPr lang="en-GB" sz="2400" b="0" i="1" u="sng" strike="noStrike" spc="-1">
                <a:solidFill>
                  <a:srgbClr val="292934"/>
                </a:solidFill>
                <a:uFillTx/>
                <a:latin typeface="Arial"/>
              </a:rPr>
              <a:t>British Journal of Educational Technology, 39</a:t>
            </a:r>
            <a:r>
              <a:rPr lang="en-GB" sz="2400" b="0" u="sng" strike="noStrike" spc="-1">
                <a:solidFill>
                  <a:srgbClr val="292934"/>
                </a:solidFill>
                <a:uFillTx/>
                <a:latin typeface="Arial"/>
              </a:rPr>
              <a:t>(5), 775-786. </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Buckingham, D. (2007). </a:t>
            </a:r>
            <a:r>
              <a:rPr lang="en-GB" sz="2400" b="0" i="1" u="sng" strike="noStrike" spc="-1">
                <a:solidFill>
                  <a:srgbClr val="292934"/>
                </a:solidFill>
                <a:uFillTx/>
                <a:latin typeface="Arial"/>
              </a:rPr>
              <a:t>Beyond Technology: Children's Learning in the Age of Digital Culture</a:t>
            </a:r>
            <a:r>
              <a:rPr lang="en-GB" sz="2400" b="0" u="sng" strike="noStrike" spc="-1">
                <a:solidFill>
                  <a:srgbClr val="292934"/>
                </a:solidFill>
                <a:uFillTx/>
                <a:latin typeface="Arial"/>
              </a:rPr>
              <a:t>. London: Polity.</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Buckingham, D. (2008). Defining Digital Literacy: what do young people need to know about digital media? In C. Lankshear &amp; M. Knobel (Eds.), </a:t>
            </a:r>
            <a:r>
              <a:rPr lang="en-GB" sz="2400" b="0" i="1" u="sng" strike="noStrike" spc="-1">
                <a:solidFill>
                  <a:srgbClr val="292934"/>
                </a:solidFill>
                <a:uFillTx/>
                <a:latin typeface="Arial"/>
              </a:rPr>
              <a:t>Digital Literacies: Concepts, Policies and Practices</a:t>
            </a:r>
            <a:r>
              <a:rPr lang="en-GB" sz="2400" b="0" u="sng" strike="noStrike" spc="-1">
                <a:solidFill>
                  <a:srgbClr val="292934"/>
                </a:solidFill>
                <a:uFillTx/>
                <a:latin typeface="Arial"/>
              </a:rPr>
              <a:t>. New York: Peter Lang.</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Crystal, D. (2001). </a:t>
            </a:r>
            <a:r>
              <a:rPr lang="en-GB" sz="2400" b="0" i="1" u="sng" strike="noStrike" spc="-1">
                <a:solidFill>
                  <a:srgbClr val="292934"/>
                </a:solidFill>
                <a:uFillTx/>
                <a:latin typeface="Arial"/>
              </a:rPr>
              <a:t>Language and the Internet</a:t>
            </a:r>
            <a:r>
              <a:rPr lang="en-GB" sz="2400" b="0" u="sng" strike="noStrike" spc="-1">
                <a:solidFill>
                  <a:srgbClr val="292934"/>
                </a:solidFill>
                <a:uFillTx/>
                <a:latin typeface="Arial"/>
              </a:rPr>
              <a:t>. Cambridge: Cambridge University Press.</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Eisenberg, M. B. (2008). Information literacy: Essential skills for the information age. </a:t>
            </a:r>
            <a:r>
              <a:rPr lang="en-GB" sz="2400" b="0" i="1" u="sng" strike="noStrike" spc="-1">
                <a:solidFill>
                  <a:srgbClr val="292934"/>
                </a:solidFill>
                <a:uFillTx/>
                <a:latin typeface="Arial"/>
              </a:rPr>
              <a:t>Journal of Library and Information Technology, 28</a:t>
            </a:r>
            <a:r>
              <a:rPr lang="en-GB" sz="2400" b="0" u="sng" strike="noStrike" spc="-1">
                <a:solidFill>
                  <a:srgbClr val="292934"/>
                </a:solidFill>
                <a:uFillTx/>
                <a:latin typeface="Arial"/>
              </a:rPr>
              <a:t>(2), 39-47. </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Lewis, C. (2007). New Literacies. In M. Knobel &amp; C. Lankshear (Eds.), </a:t>
            </a:r>
            <a:r>
              <a:rPr lang="en-GB" sz="2400" b="0" i="1" u="sng" strike="noStrike" spc="-1">
                <a:solidFill>
                  <a:srgbClr val="292934"/>
                </a:solidFill>
                <a:uFillTx/>
                <a:latin typeface="Arial"/>
              </a:rPr>
              <a:t>A New Literacies Sampler</a:t>
            </a:r>
            <a:r>
              <a:rPr lang="en-GB" sz="2400" b="0" u="sng" strike="noStrike" spc="-1">
                <a:solidFill>
                  <a:srgbClr val="292934"/>
                </a:solidFill>
                <a:uFillTx/>
                <a:latin typeface="Arial"/>
              </a:rPr>
              <a:t> (pp. 229-237). New York: Peter Lang.</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Mackey, M. (2007). Slippery Texts and Evolving Literacies. </a:t>
            </a:r>
            <a:r>
              <a:rPr lang="en-GB" sz="2400" b="0" i="1" u="sng" strike="noStrike" spc="-1">
                <a:solidFill>
                  <a:srgbClr val="292934"/>
                </a:solidFill>
                <a:uFillTx/>
                <a:latin typeface="Arial"/>
              </a:rPr>
              <a:t>E-Learning, 4</a:t>
            </a:r>
            <a:r>
              <a:rPr lang="en-GB" sz="2400" b="0" u="sng" strike="noStrike" spc="-1">
                <a:solidFill>
                  <a:srgbClr val="292934"/>
                </a:solidFill>
                <a:uFillTx/>
                <a:latin typeface="Arial"/>
              </a:rPr>
              <a:t>(3), 319-328. </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Prensky, M. (2001). Digital natives, digital immigrants. </a:t>
            </a:r>
            <a:r>
              <a:rPr lang="en-GB" sz="2400" b="0" i="1" u="sng" strike="noStrike" spc="-1">
                <a:solidFill>
                  <a:srgbClr val="292934"/>
                </a:solidFill>
                <a:uFillTx/>
                <a:latin typeface="Arial"/>
              </a:rPr>
              <a:t>On the Horizon, 9</a:t>
            </a:r>
            <a:r>
              <a:rPr lang="en-GB" sz="2400" b="0" u="sng" strike="noStrike" spc="-1">
                <a:solidFill>
                  <a:srgbClr val="292934"/>
                </a:solidFill>
                <a:uFillTx/>
                <a:latin typeface="Arial"/>
              </a:rPr>
              <a:t>(5), 1-6. </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Simpson, P., &amp; Mayr, A. (2010). </a:t>
            </a:r>
            <a:r>
              <a:rPr lang="en-GB" sz="2400" b="0" i="1" u="sng" strike="noStrike" spc="-1">
                <a:solidFill>
                  <a:srgbClr val="292934"/>
                </a:solidFill>
                <a:uFillTx/>
                <a:latin typeface="Arial"/>
              </a:rPr>
              <a:t>Language and Power A resource book for students</a:t>
            </a:r>
            <a:r>
              <a:rPr lang="en-GB" sz="2400" b="0" u="sng" strike="noStrike" spc="-1">
                <a:solidFill>
                  <a:srgbClr val="292934"/>
                </a:solidFill>
                <a:uFillTx/>
                <a:latin typeface="Arial"/>
              </a:rPr>
              <a:t>. Abingdon, Oxford: Routledge.</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Tapscott, D. (1998). </a:t>
            </a:r>
            <a:r>
              <a:rPr lang="en-GB" sz="2400" b="0" i="1" u="sng" strike="noStrike" spc="-1">
                <a:solidFill>
                  <a:srgbClr val="292934"/>
                </a:solidFill>
                <a:uFillTx/>
                <a:latin typeface="Arial"/>
              </a:rPr>
              <a:t>Growing up digital: the rise of the Net generation</a:t>
            </a:r>
            <a:r>
              <a:rPr lang="en-GB" sz="2400" b="0" u="sng" strike="noStrike" spc="-1">
                <a:solidFill>
                  <a:srgbClr val="292934"/>
                </a:solidFill>
                <a:uFillTx/>
                <a:latin typeface="Arial"/>
              </a:rPr>
              <a:t>. New York: McGraw-Hill.</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Wolverhampton. (2011). Digitally Enhanced Patchwork Text Assessment  (DPTA)  Retrieved June 21st 2011, from </a:t>
            </a:r>
            <a:r>
              <a:rPr lang="en-GB" sz="2400" b="0" u="sng" strike="noStrike" spc="-1">
                <a:solidFill>
                  <a:srgbClr val="0000FF"/>
                </a:solidFill>
                <a:uFillTx/>
                <a:latin typeface="Arial"/>
                <a:hlinkClick r:id="rId5"/>
              </a:rPr>
              <a:t>http://www.wlv.ac.uk/default.aspx?page=24876</a:t>
            </a:r>
            <a:endParaRPr lang="en-GB" sz="2400" b="0" strike="noStrike" spc="-1">
              <a:latin typeface="Arial"/>
            </a:endParaRPr>
          </a:p>
          <a:p>
            <a:pPr>
              <a:lnSpc>
                <a:spcPct val="100000"/>
              </a:lnSpc>
              <a:spcBef>
                <a:spcPts val="479"/>
              </a:spcBef>
            </a:pPr>
            <a:endParaRPr lang="en-GB" sz="2400" b="0" strike="noStrike" spc="-1">
              <a:latin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70"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Any questions?</a:t>
            </a:r>
            <a:endParaRPr lang="en-GB" sz="4000" b="0" strike="noStrike" spc="-1">
              <a:latin typeface="Arial"/>
            </a:endParaRPr>
          </a:p>
        </p:txBody>
      </p:sp>
      <p:sp>
        <p:nvSpPr>
          <p:cNvPr id="171" name="CustomShape 2"/>
          <p:cNvSpPr/>
          <p:nvPr/>
        </p:nvSpPr>
        <p:spPr>
          <a:xfrm>
            <a:off x="457200" y="1600200"/>
            <a:ext cx="8228880" cy="4876200"/>
          </a:xfrm>
          <a:prstGeom prst="rect">
            <a:avLst/>
          </a:prstGeom>
          <a:noFill/>
          <a:ln w="0">
            <a:noFill/>
          </a:ln>
        </p:spPr>
        <p:style>
          <a:lnRef idx="0">
            <a:scrgbClr r="0" g="0" b="0"/>
          </a:lnRef>
          <a:fillRef idx="0">
            <a:scrgbClr r="0" g="0" b="0"/>
          </a:fillRef>
          <a:effectRef idx="0">
            <a:scrgbClr r="0" g="0" b="0"/>
          </a:effectRef>
          <a:fontRef idx="minor"/>
        </p:style>
        <p:txBody>
          <a:bodyPr/>
          <a:lstStyle/>
          <a:p>
            <a:endParaRPr lang="en-GB"/>
          </a:p>
        </p:txBody>
      </p:sp>
      <p:pic>
        <p:nvPicPr>
          <p:cNvPr id="172" name="Picture 2" descr="C:\Users\Alison\AppData\Local\Microsoft\Windows\Temporary Internet Files\Content.IE5\D54N2KUL\MP900401828[1].jpg"/>
          <p:cNvPicPr/>
          <p:nvPr/>
        </p:nvPicPr>
        <p:blipFill>
          <a:blip r:embed="rId3"/>
          <a:stretch/>
        </p:blipFill>
        <p:spPr>
          <a:xfrm>
            <a:off x="3531240" y="1868400"/>
            <a:ext cx="2081160" cy="3120480"/>
          </a:xfrm>
          <a:prstGeom prst="rect">
            <a:avLst/>
          </a:prstGeom>
          <a:ln w="0">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0</TotalTime>
  <Words>1562</Words>
  <Application>Microsoft Office PowerPoint</Application>
  <PresentationFormat>On-screen Show (4:3)</PresentationFormat>
  <Paragraphs>99</Paragraphs>
  <Slides>20</Slides>
  <Notes>4</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20</vt:i4>
      </vt:variant>
    </vt:vector>
  </HeadingPairs>
  <TitlesOfParts>
    <vt:vector size="28" baseType="lpstr">
      <vt:lpstr>Arial</vt:lpstr>
      <vt:lpstr>Myriad Pro</vt:lpstr>
      <vt:lpstr>Symbol</vt:lpstr>
      <vt:lpstr>Times New Roman</vt:lpstr>
      <vt:lpstr>Wingdings</vt: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Digital Literacy</dc:title>
  <dc:subject/>
  <dc:creator>Alison</dc:creator>
  <dc:description/>
  <cp:lastModifiedBy>Balan K</cp:lastModifiedBy>
  <cp:revision>22</cp:revision>
  <cp:lastPrinted>2012-05-16T09:41:41Z</cp:lastPrinted>
  <dcterms:created xsi:type="dcterms:W3CDTF">2012-01-06T11:23:55Z</dcterms:created>
  <dcterms:modified xsi:type="dcterms:W3CDTF">2024-06-16T17:05:49Z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14.0000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5</vt:i4>
  </property>
  <property fmtid="{D5CDD505-2E9C-101B-9397-08002B2CF9AE}" pid="8" name="PresentationFormat">
    <vt:lpwstr>On-screen Show (4:3)</vt:lpwstr>
  </property>
  <property fmtid="{D5CDD505-2E9C-101B-9397-08002B2CF9AE}" pid="9" name="ScaleCrop">
    <vt:bool>false</vt:bool>
  </property>
  <property fmtid="{D5CDD505-2E9C-101B-9397-08002B2CF9AE}" pid="10" name="ShareDoc">
    <vt:bool>false</vt:bool>
  </property>
  <property fmtid="{D5CDD505-2E9C-101B-9397-08002B2CF9AE}" pid="11" name="Slides">
    <vt:i4>21</vt:i4>
  </property>
</Properties>
</file>