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52"/>
  </p:notesMasterIdLst>
  <p:sldIdLst>
    <p:sldId id="256" r:id="rId3"/>
    <p:sldId id="261" r:id="rId4"/>
    <p:sldId id="262" r:id="rId5"/>
    <p:sldId id="299" r:id="rId6"/>
    <p:sldId id="298" r:id="rId7"/>
    <p:sldId id="263" r:id="rId8"/>
    <p:sldId id="303" r:id="rId9"/>
    <p:sldId id="264" r:id="rId10"/>
    <p:sldId id="265" r:id="rId11"/>
    <p:sldId id="266" r:id="rId12"/>
    <p:sldId id="267" r:id="rId13"/>
    <p:sldId id="268" r:id="rId14"/>
    <p:sldId id="269" r:id="rId15"/>
    <p:sldId id="270" r:id="rId16"/>
    <p:sldId id="271" r:id="rId17"/>
    <p:sldId id="272" r:id="rId18"/>
    <p:sldId id="273" r:id="rId19"/>
    <p:sldId id="301" r:id="rId20"/>
    <p:sldId id="304" r:id="rId21"/>
    <p:sldId id="274" r:id="rId22"/>
    <p:sldId id="275" r:id="rId23"/>
    <p:sldId id="276" r:id="rId24"/>
    <p:sldId id="277" r:id="rId25"/>
    <p:sldId id="302" r:id="rId26"/>
    <p:sldId id="278" r:id="rId27"/>
    <p:sldId id="306" r:id="rId28"/>
    <p:sldId id="279" r:id="rId29"/>
    <p:sldId id="280" r:id="rId30"/>
    <p:sldId id="281" r:id="rId31"/>
    <p:sldId id="282" r:id="rId32"/>
    <p:sldId id="283" r:id="rId33"/>
    <p:sldId id="308"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300" r:id="rId47"/>
    <p:sldId id="296" r:id="rId48"/>
    <p:sldId id="309" r:id="rId49"/>
    <p:sldId id="297" r:id="rId50"/>
    <p:sldId id="305" r:id="rId5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21" autoAdjust="0"/>
    <p:restoredTop sz="94830"/>
  </p:normalViewPr>
  <p:slideViewPr>
    <p:cSldViewPr snapToGrid="0" snapToObjects="1">
      <p:cViewPr varScale="1">
        <p:scale>
          <a:sx n="106" d="100"/>
          <a:sy n="106" d="100"/>
        </p:scale>
        <p:origin x="1632"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presProps" Target="pres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11/28/2024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5393447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28/11/2024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6304016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10" Type="http://schemas.openxmlformats.org/officeDocument/2006/relationships/image" Target="../media/image2.png"/><Relationship Id="rId4" Type="http://schemas.openxmlformats.org/officeDocument/2006/relationships/slideLayout" Target="../slideLayouts/slideLayout5.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11/28/2024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fif"/><Relationship Id="rId7" Type="http://schemas.openxmlformats.org/officeDocument/2006/relationships/image" Target="../media/image8.png"/><Relationship Id="rId2" Type="http://schemas.openxmlformats.org/officeDocument/2006/relationships/image" Target="../media/image3.jfif"/><Relationship Id="rId1" Type="http://schemas.openxmlformats.org/officeDocument/2006/relationships/slideLayout" Target="../slideLayouts/slideLayout4.xml"/><Relationship Id="rId6" Type="http://schemas.openxmlformats.org/officeDocument/2006/relationships/image" Target="../media/image7.jfif"/><Relationship Id="rId5" Type="http://schemas.openxmlformats.org/officeDocument/2006/relationships/image" Target="../media/image6.jfif"/><Relationship Id="rId4" Type="http://schemas.openxmlformats.org/officeDocument/2006/relationships/image" Target="../media/image5.jfif"/></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8.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search.electoralcommission.org.uk/English/Registrations/PP52" TargetMode="External"/><Relationship Id="rId2" Type="http://schemas.openxmlformats.org/officeDocument/2006/relationships/hyperlink" Target="https://www.legislation.gov.uk/ukpga/1988/9/contents" TargetMode="External"/><Relationship Id="rId1" Type="http://schemas.openxmlformats.org/officeDocument/2006/relationships/slideLayout" Target="../slideLayouts/slideLayout8.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christiantoday.com/article/the-dark-secret-of-a-great-hymn-all-things-bright-and-beautiful/92034.htm" TargetMode="Externa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hyperlink" Target="https://www.europarl.europa.eu/about-parliament/en/organisation-and-rules/organisation/political-groups#:~:text=There%20are%20currently%208%20political%20groups%20in%20the,not%20belong%20to%20more%20than%20one%20political%20group." TargetMode="Externa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hyperlink" Target="https://www.europarl.europa.eu/about-parliament/en/organisation-and-rules/organisation/political-groups#:~:text=There%20are%20currently%208%20political%20groups%20in%20the,not%20belong%20to%20more%20than%20one%20political%20group." TargetMode="Externa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hyperlink" Target="https://archive.org/details/PaineRightsOfMan" TargetMode="External"/><Relationship Id="rId2" Type="http://schemas.openxmlformats.org/officeDocument/2006/relationships/hyperlink" Target="https://www.archives.gov/founding-docs/declaration-transcript" TargetMode="External"/><Relationship Id="rId1" Type="http://schemas.openxmlformats.org/officeDocument/2006/relationships/slideLayout" Target="../slideLayouts/slideLayout3.xml"/><Relationship Id="rId5" Type="http://schemas.openxmlformats.org/officeDocument/2006/relationships/hyperlink" Target="https://www.un.org/en/about-us/universal-declaration-of-human-rights" TargetMode="External"/><Relationship Id="rId4" Type="http://schemas.openxmlformats.org/officeDocument/2006/relationships/hyperlink" Target="https://oll.libertyfund.org/titles/wollstonecraft-a-vindication-of-the-rights-of-woman"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hyperlink" Target="https://www-bridgemaneducation-com.ezproxy.uwtsd.ac.uk/en/asset/1219512/summary" TargetMode="Externa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hyperlink" Target="https://commonslibrary.parliament.uk/political-group-formation-in-the-european-parliament/" TargetMode="External"/><Relationship Id="rId2" Type="http://schemas.openxmlformats.org/officeDocument/2006/relationships/hyperlink" Target="https://www.europarl.europa.eu/about-parliament/en/organisation-and-rules/organisation/political-groups#:~:text=There%20are%20currently%208%20political%20groups%20in%20the,not%20belong%20to%20more%20than%20one%20political%20group." TargetMode="Externa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party.coop/people/mps/" TargetMode="Externa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hyperlink" Target="https://www.wea.org.uk/about-us" TargetMode="External"/><Relationship Id="rId2" Type="http://schemas.openxmlformats.org/officeDocument/2006/relationships/hyperlink" Target="https://www.walesonline.co.uk/news/wales-news/built-91-years-ago-provide-8194529" TargetMode="External"/><Relationship Id="rId1" Type="http://schemas.openxmlformats.org/officeDocument/2006/relationships/slideLayout" Target="../slideLayouts/slideLayout3.xml"/><Relationship Id="rId6" Type="http://schemas.openxmlformats.org/officeDocument/2006/relationships/hyperlink" Target="https://www-tandfonline-com.ezproxy.uwtsd.ac.uk/doi/full/10.1080/00076791.2012.706895" TargetMode="External"/><Relationship Id="rId5" Type="http://schemas.openxmlformats.org/officeDocument/2006/relationships/hyperlink" Target="https://clarioncc.org/about-the-national-clarion/history/" TargetMode="External"/><Relationship Id="rId4" Type="http://schemas.openxmlformats.org/officeDocument/2006/relationships/hyperlink" Target="http://kindertrespass.org.uk/kinder-mass-trespass-history/"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hyperlink" Target="https://beta.nationalarchives.gov.uk/explore-the-collection/stories/1888-matchgirls-strike/" TargetMode="Externa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2" Type="http://schemas.openxmlformats.org/officeDocument/2006/relationships/hyperlink" Target="https://www-tandfonline-com.ezproxy.uwtsd.ac.uk/doi/full/10.1179/0078172X13Z.00000000031" TargetMode="Externa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hyperlink" Target="https://www.europarl.europa.eu/about-parliament/en/organisation-and-rules/organisation/political-groups#:~:text=There%20are%20currently%208%20political%20groups%20in%20the,not%20belong%20to%20more%20than%20one%20political%20group." TargetMode="Externa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3" Type="http://schemas.openxmlformats.org/officeDocument/2006/relationships/hyperlink" Target="https://doi.org/10.1007/978-1-349-19347-9_5" TargetMode="External"/><Relationship Id="rId2" Type="http://schemas.openxmlformats.org/officeDocument/2006/relationships/hyperlink" Target="https://scholarlycommons.law.northwestern.edu/cgi/viewcontent.cgi?article=4835&amp;context=jclc" TargetMode="External"/><Relationship Id="rId1" Type="http://schemas.openxmlformats.org/officeDocument/2006/relationships/slideLayout" Target="../slideLayouts/slideLayout9.xml"/><Relationship Id="rId6" Type="http://schemas.openxmlformats.org/officeDocument/2006/relationships/hyperlink" Target="https://clarioncc.org/about-the-national-clarion/history/" TargetMode="External"/><Relationship Id="rId5" Type="http://schemas.openxmlformats.org/officeDocument/2006/relationships/hyperlink" Target="https://www-oxfordreference-com.ezproxy.uwtsd.ac.uk/display/10.1093/acref/9780199670840.001.0001/acref-9780199670840-e-1042?rskey=UVSlCN&amp;result=1" TargetMode="External"/><Relationship Id="rId4" Type="http://schemas.openxmlformats.org/officeDocument/2006/relationships/hyperlink" Target="https://www-tandfonline-com.ezproxy.uwtsd.ac.uk/doi/full/10.1179/0078172X13Z.00000000031"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party.coop/people/mps/" TargetMode="External"/><Relationship Id="rId2" Type="http://schemas.openxmlformats.org/officeDocument/2006/relationships/hyperlink" Target="https://www-oxfordreference-com.ezproxy.uwtsd.ac.uk/view/10.1093/acref/9780195123715.001.0001/acref-9780195123715" TargetMode="External"/><Relationship Id="rId1" Type="http://schemas.openxmlformats.org/officeDocument/2006/relationships/slideLayout" Target="../slideLayouts/slideLayout9.xml"/><Relationship Id="rId6" Type="http://schemas.openxmlformats.org/officeDocument/2006/relationships/hyperlink" Target="https://www.europarl.europa.eu/about-parliament/en/organisation-and-rules/organisation/political-groups#:~:text=There%20are%20currently%208%20political%20groups%20in%20the,not%20belong%20to%20more%20than%20one%20political%20group." TargetMode="External"/><Relationship Id="rId5" Type="http://schemas.openxmlformats.org/officeDocument/2006/relationships/hyperlink" Target="https://search.electoralcommission.org.uk/English/Registrations/PP52" TargetMode="External"/><Relationship Id="rId4" Type="http://schemas.openxmlformats.org/officeDocument/2006/relationships/hyperlink" Target="https://academic.oup.com/book/10428?login=true"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academic.oup.com/edited-volume/34324?login=true" TargetMode="External"/><Relationship Id="rId7" Type="http://schemas.openxmlformats.org/officeDocument/2006/relationships/hyperlink" Target="https://academic.oup.com/book/36997?login=true" TargetMode="External"/><Relationship Id="rId2" Type="http://schemas.openxmlformats.org/officeDocument/2006/relationships/hyperlink" Target="https://iep.utm.edu/soc-cont/" TargetMode="External"/><Relationship Id="rId1" Type="http://schemas.openxmlformats.org/officeDocument/2006/relationships/slideLayout" Target="../slideLayouts/slideLayout9.xml"/><Relationship Id="rId6" Type="http://schemas.openxmlformats.org/officeDocument/2006/relationships/hyperlink" Target="https://www-jstor-org.ezproxy.uwtsd.ac.uk/stable/41241801?seq=1#metadata_info_tab_contents" TargetMode="External"/><Relationship Id="rId5" Type="http://schemas.openxmlformats.org/officeDocument/2006/relationships/hyperlink" Target="https://commonslibrary.parliament.uk/political-group-formation-in-the-european-parliament/" TargetMode="External"/><Relationship Id="rId4" Type="http://schemas.openxmlformats.org/officeDocument/2006/relationships/hyperlink" Target="https://kindertrespass.org.uk/kinder-mass-trespass-history/"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archive.org/details/john-locke-two-treatises-of-government-and-a-letter-concerning-toleration" TargetMode="External"/><Relationship Id="rId2" Type="http://schemas.openxmlformats.org/officeDocument/2006/relationships/hyperlink" Target="https://www.legislation.gov.uk/ukpga/1988/9/contents" TargetMode="External"/><Relationship Id="rId1" Type="http://schemas.openxmlformats.org/officeDocument/2006/relationships/slideLayout" Target="../slideLayouts/slideLayout9.xml"/><Relationship Id="rId4" Type="http://schemas.openxmlformats.org/officeDocument/2006/relationships/hyperlink" Target="https://academic.oup.com/book/32202?login=true"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walesonline.co.uk/news/wales-news/built-91-years-ago-provide-8194529" TargetMode="External"/><Relationship Id="rId2" Type="http://schemas.openxmlformats.org/officeDocument/2006/relationships/hyperlink" Target="https://research-ebsco-com.ezproxy.uwtsd.ac.uk/c/onvpsy/search/details/e2e36wy4br?db=nlebk" TargetMode="External"/><Relationship Id="rId1" Type="http://schemas.openxmlformats.org/officeDocument/2006/relationships/slideLayout" Target="../slideLayouts/slideLayout9.xml"/><Relationship Id="rId5" Type="http://schemas.openxmlformats.org/officeDocument/2006/relationships/hyperlink" Target="https://www.archives.gov/founding-docs/declaration-transcript" TargetMode="External"/><Relationship Id="rId4" Type="http://schemas.openxmlformats.org/officeDocument/2006/relationships/hyperlink" Target="https://beta.nationalarchives.gov.uk/explore-the-collection/stories/1888-matchgirls-strike/"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archive.org/details/PaineRightsOfMan" TargetMode="External"/><Relationship Id="rId2" Type="http://schemas.openxmlformats.org/officeDocument/2006/relationships/hyperlink" Target="https://www.open.edu/openlearn/34/c8/34c8b2724dfb319675427e70558c3e2c27692458?response-content-disposition=inline%3Bfilename%3D%22a207_12_essay1.pdf%22&amp;response-content-type=application%2Fpdf&amp;Expires=1732654440&amp;Signature=CPHAlg6rQgRQFjdy9Kycy8Igi1D660RSg~D-cFBs6OeLCinDcZcDZSoyZfQLWuUzMTo5SL0vZ9J4XR~QlAbXWZ8qb5d9Uin0RJfQdT6qvlqxYyHuPM1Vn4TkT0zMhvipZz8CICdXTYXB5linS5l29l31~rBDKStT18gWX~8OD9jqSw8wT7Cg~Bgjyt8Gvii08lV0QKjQGztc0F8PZecj67btl4TPNFa8rvIy8ZaTgy54o8M9ICe8vCJekNTPAkYJireryIJ52xBO1kvm3y3Qs7PtpYF7ru83isC95uT4NLY9nr8IzgsCw-rJsWJCoyZuxq8iWU07oJRT86ERdTQ6aw__&amp;Key-Pair-Id=K87HJKWMK329B" TargetMode="External"/><Relationship Id="rId1" Type="http://schemas.openxmlformats.org/officeDocument/2006/relationships/slideLayout" Target="../slideLayouts/slideLayout9.xml"/><Relationship Id="rId5" Type="http://schemas.openxmlformats.org/officeDocument/2006/relationships/hyperlink" Target="https://www-tandfonline-com.ezproxy.uwtsd.ac.uk/doi/full/10.1080/00076791.2012.706895" TargetMode="External"/><Relationship Id="rId4" Type="http://schemas.openxmlformats.org/officeDocument/2006/relationships/hyperlink" Target="https://reneweuropegroup.eu/en/about-us/"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oll.libertyfund.org/titles/wollstonecraft-a-vindication-of-the-rights-of-woman" TargetMode="External"/><Relationship Id="rId2" Type="http://schemas.openxmlformats.org/officeDocument/2006/relationships/hyperlink" Target="https://www.un.org/en/about-us/universal-declaration-of-human-rights" TargetMode="External"/><Relationship Id="rId1" Type="http://schemas.openxmlformats.org/officeDocument/2006/relationships/slideLayout" Target="../slideLayouts/slideLayout9.xml"/><Relationship Id="rId5" Type="http://schemas.openxmlformats.org/officeDocument/2006/relationships/hyperlink" Target="https://www.wea.org.uk/about-us" TargetMode="External"/><Relationship Id="rId4" Type="http://schemas.openxmlformats.org/officeDocument/2006/relationships/hyperlink" Target="https://www.christiantoday.com/article/the-dark-secret-of-a-great-hymn-all-things-bright-and-beautiful/92034.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44F177-AD8F-ADF6-F149-4693F7B740C6}"/>
              </a:ext>
            </a:extLst>
          </p:cNvPr>
          <p:cNvSpPr/>
          <p:nvPr/>
        </p:nvSpPr>
        <p:spPr>
          <a:xfrm>
            <a:off x="190123" y="412920"/>
            <a:ext cx="8596816" cy="4007067"/>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CDE8F3F-E9A8-5295-F880-F4E4BB5D3967}"/>
              </a:ext>
            </a:extLst>
          </p:cNvPr>
          <p:cNvSpPr txBox="1"/>
          <p:nvPr/>
        </p:nvSpPr>
        <p:spPr>
          <a:xfrm>
            <a:off x="461727" y="4499566"/>
            <a:ext cx="7831247" cy="584775"/>
          </a:xfrm>
          <a:prstGeom prst="rect">
            <a:avLst/>
          </a:prstGeom>
          <a:noFill/>
        </p:spPr>
        <p:txBody>
          <a:bodyPr wrap="square" rtlCol="0">
            <a:spAutoFit/>
          </a:bodyPr>
          <a:lstStyle/>
          <a:p>
            <a:r>
              <a:rPr lang="en-GB" sz="3200" b="1" dirty="0"/>
              <a:t>ECAY6006 The Politics of Activism</a:t>
            </a:r>
          </a:p>
        </p:txBody>
      </p:sp>
      <p:sp>
        <p:nvSpPr>
          <p:cNvPr id="6" name="TextBox 5">
            <a:extLst>
              <a:ext uri="{FF2B5EF4-FFF2-40B4-BE49-F238E27FC236}">
                <a16:creationId xmlns:a16="http://schemas.microsoft.com/office/drawing/2014/main" id="{61D7638A-42FA-9870-FBDE-18476B8786D1}"/>
              </a:ext>
            </a:extLst>
          </p:cNvPr>
          <p:cNvSpPr txBox="1"/>
          <p:nvPr/>
        </p:nvSpPr>
        <p:spPr>
          <a:xfrm>
            <a:off x="572907" y="5061019"/>
            <a:ext cx="7831247" cy="954107"/>
          </a:xfrm>
          <a:prstGeom prst="rect">
            <a:avLst/>
          </a:prstGeom>
          <a:noFill/>
        </p:spPr>
        <p:txBody>
          <a:bodyPr wrap="square" rtlCol="0">
            <a:spAutoFit/>
          </a:bodyPr>
          <a:lstStyle/>
          <a:p>
            <a:r>
              <a:rPr lang="en-GB" sz="2800" b="1" dirty="0"/>
              <a:t>Theme 3: Ideology and Activism</a:t>
            </a:r>
          </a:p>
          <a:p>
            <a:r>
              <a:rPr lang="en-GB" sz="2800" b="1" dirty="0"/>
              <a:t>Part 1: ‘Mainstream’ Political Ideologies</a:t>
            </a:r>
          </a:p>
        </p:txBody>
      </p:sp>
      <p:pic>
        <p:nvPicPr>
          <p:cNvPr id="8" name="Picture 7" descr="An environmental activist holding a sign">
            <a:extLst>
              <a:ext uri="{FF2B5EF4-FFF2-40B4-BE49-F238E27FC236}">
                <a16:creationId xmlns:a16="http://schemas.microsoft.com/office/drawing/2014/main" id="{4E307DEC-921D-7470-75C8-543E2052E63C}"/>
              </a:ext>
            </a:extLst>
          </p:cNvPr>
          <p:cNvPicPr>
            <a:picLocks noChangeAspect="1"/>
          </p:cNvPicPr>
          <p:nvPr/>
        </p:nvPicPr>
        <p:blipFill>
          <a:blip r:embed="rId2"/>
          <a:stretch>
            <a:fillRect/>
          </a:stretch>
        </p:blipFill>
        <p:spPr>
          <a:xfrm>
            <a:off x="300593" y="588475"/>
            <a:ext cx="2328450" cy="1344815"/>
          </a:xfrm>
          <a:prstGeom prst="rect">
            <a:avLst/>
          </a:prstGeom>
        </p:spPr>
      </p:pic>
      <p:pic>
        <p:nvPicPr>
          <p:cNvPr id="10" name="Picture 9" descr="A hand with a barbed wire around it&#10;&#10;Description automatically generated">
            <a:extLst>
              <a:ext uri="{FF2B5EF4-FFF2-40B4-BE49-F238E27FC236}">
                <a16:creationId xmlns:a16="http://schemas.microsoft.com/office/drawing/2014/main" id="{26EBE18E-CF17-1A93-4697-DF026A33E287}"/>
              </a:ext>
            </a:extLst>
          </p:cNvPr>
          <p:cNvPicPr>
            <a:picLocks noChangeAspect="1"/>
          </p:cNvPicPr>
          <p:nvPr/>
        </p:nvPicPr>
        <p:blipFill>
          <a:blip r:embed="rId3"/>
          <a:stretch>
            <a:fillRect/>
          </a:stretch>
        </p:blipFill>
        <p:spPr>
          <a:xfrm>
            <a:off x="357061" y="2948911"/>
            <a:ext cx="1212215" cy="1314450"/>
          </a:xfrm>
          <a:prstGeom prst="rect">
            <a:avLst/>
          </a:prstGeom>
        </p:spPr>
      </p:pic>
      <p:pic>
        <p:nvPicPr>
          <p:cNvPr id="12" name="Picture 11" descr="The Public Order Act 2023">
            <a:extLst>
              <a:ext uri="{FF2B5EF4-FFF2-40B4-BE49-F238E27FC236}">
                <a16:creationId xmlns:a16="http://schemas.microsoft.com/office/drawing/2014/main" id="{A63DC4EE-D308-402F-FB4F-8C86B8B9E7E7}"/>
              </a:ext>
            </a:extLst>
          </p:cNvPr>
          <p:cNvPicPr>
            <a:picLocks noChangeAspect="1"/>
          </p:cNvPicPr>
          <p:nvPr/>
        </p:nvPicPr>
        <p:blipFill>
          <a:blip r:embed="rId4"/>
          <a:stretch>
            <a:fillRect/>
          </a:stretch>
        </p:blipFill>
        <p:spPr>
          <a:xfrm>
            <a:off x="6328845" y="307620"/>
            <a:ext cx="2296091" cy="2130394"/>
          </a:xfrm>
          <a:prstGeom prst="rect">
            <a:avLst/>
          </a:prstGeom>
        </p:spPr>
      </p:pic>
      <p:pic>
        <p:nvPicPr>
          <p:cNvPr id="16" name="Picture 15" descr="A group of people holding signs&#10;&#10;Description automatically generated">
            <a:extLst>
              <a:ext uri="{FF2B5EF4-FFF2-40B4-BE49-F238E27FC236}">
                <a16:creationId xmlns:a16="http://schemas.microsoft.com/office/drawing/2014/main" id="{33DF5932-4684-81FD-97BF-A25541983A1A}"/>
              </a:ext>
            </a:extLst>
          </p:cNvPr>
          <p:cNvPicPr>
            <a:picLocks noChangeAspect="1"/>
          </p:cNvPicPr>
          <p:nvPr/>
        </p:nvPicPr>
        <p:blipFill>
          <a:blip r:embed="rId5"/>
          <a:stretch>
            <a:fillRect/>
          </a:stretch>
        </p:blipFill>
        <p:spPr>
          <a:xfrm>
            <a:off x="3130593" y="389298"/>
            <a:ext cx="2699366" cy="1459117"/>
          </a:xfrm>
          <a:prstGeom prst="rect">
            <a:avLst/>
          </a:prstGeom>
        </p:spPr>
      </p:pic>
      <p:pic>
        <p:nvPicPr>
          <p:cNvPr id="18" name="Picture 17" descr="A child holding a sign protesting against climate change">
            <a:extLst>
              <a:ext uri="{FF2B5EF4-FFF2-40B4-BE49-F238E27FC236}">
                <a16:creationId xmlns:a16="http://schemas.microsoft.com/office/drawing/2014/main" id="{6EDFAB81-8A1C-51F5-7E4B-82D84F882E32}"/>
              </a:ext>
            </a:extLst>
          </p:cNvPr>
          <p:cNvPicPr>
            <a:picLocks noChangeAspect="1"/>
          </p:cNvPicPr>
          <p:nvPr/>
        </p:nvPicPr>
        <p:blipFill>
          <a:blip r:embed="rId6"/>
          <a:stretch>
            <a:fillRect/>
          </a:stretch>
        </p:blipFill>
        <p:spPr>
          <a:xfrm>
            <a:off x="5156562" y="2922972"/>
            <a:ext cx="1820643" cy="1314450"/>
          </a:xfrm>
          <a:prstGeom prst="rect">
            <a:avLst/>
          </a:prstGeom>
        </p:spPr>
      </p:pic>
      <p:sp>
        <p:nvSpPr>
          <p:cNvPr id="19" name="TextBox 18">
            <a:extLst>
              <a:ext uri="{FF2B5EF4-FFF2-40B4-BE49-F238E27FC236}">
                <a16:creationId xmlns:a16="http://schemas.microsoft.com/office/drawing/2014/main" id="{0BC009F6-A25D-CB78-E3C5-0B3B49B083D9}"/>
              </a:ext>
            </a:extLst>
          </p:cNvPr>
          <p:cNvSpPr txBox="1"/>
          <p:nvPr/>
        </p:nvSpPr>
        <p:spPr>
          <a:xfrm>
            <a:off x="300593" y="2051269"/>
            <a:ext cx="1618742" cy="822357"/>
          </a:xfrm>
          <a:prstGeom prst="rect">
            <a:avLst/>
          </a:prstGeom>
          <a:solidFill>
            <a:schemeClr val="accent1"/>
          </a:solidFill>
        </p:spPr>
        <p:txBody>
          <a:bodyPr wrap="square" rtlCol="0">
            <a:spAutoFit/>
          </a:bodyPr>
          <a:lstStyle/>
          <a:p>
            <a:endParaRPr lang="en-GB" dirty="0"/>
          </a:p>
        </p:txBody>
      </p:sp>
      <p:sp>
        <p:nvSpPr>
          <p:cNvPr id="20" name="Rectangle 19">
            <a:extLst>
              <a:ext uri="{FF2B5EF4-FFF2-40B4-BE49-F238E27FC236}">
                <a16:creationId xmlns:a16="http://schemas.microsoft.com/office/drawing/2014/main" id="{16588CC1-ABF5-24E0-3170-6B34C489611E}"/>
              </a:ext>
            </a:extLst>
          </p:cNvPr>
          <p:cNvSpPr/>
          <p:nvPr/>
        </p:nvSpPr>
        <p:spPr>
          <a:xfrm>
            <a:off x="7161291" y="2643613"/>
            <a:ext cx="1348966" cy="15938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AA6D2FAE-4213-0C70-ED40-E1F7DE3C0B15}"/>
              </a:ext>
            </a:extLst>
          </p:cNvPr>
          <p:cNvSpPr/>
          <p:nvPr/>
        </p:nvSpPr>
        <p:spPr>
          <a:xfrm>
            <a:off x="5920966" y="412920"/>
            <a:ext cx="316872" cy="1401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FAB768E7-9392-F13B-A41E-694F2E19754E}"/>
              </a:ext>
            </a:extLst>
          </p:cNvPr>
          <p:cNvSpPr/>
          <p:nvPr/>
        </p:nvSpPr>
        <p:spPr>
          <a:xfrm>
            <a:off x="1785451" y="3606136"/>
            <a:ext cx="2005079" cy="60766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a:extLst>
              <a:ext uri="{FF2B5EF4-FFF2-40B4-BE49-F238E27FC236}">
                <a16:creationId xmlns:a16="http://schemas.microsoft.com/office/drawing/2014/main" id="{5B23FE9A-3AE8-65FE-83B1-5D4ADFABA258}"/>
              </a:ext>
            </a:extLst>
          </p:cNvPr>
          <p:cNvPicPr>
            <a:picLocks noChangeAspect="1"/>
          </p:cNvPicPr>
          <p:nvPr/>
        </p:nvPicPr>
        <p:blipFill>
          <a:blip r:embed="rId7"/>
          <a:stretch>
            <a:fillRect/>
          </a:stretch>
        </p:blipFill>
        <p:spPr>
          <a:xfrm>
            <a:off x="2075980" y="2075247"/>
            <a:ext cx="2802659" cy="1504950"/>
          </a:xfrm>
          <a:prstGeom prst="rect">
            <a:avLst/>
          </a:prstGeom>
        </p:spPr>
      </p:pic>
      <p:sp>
        <p:nvSpPr>
          <p:cNvPr id="24" name="Rectangle 23">
            <a:extLst>
              <a:ext uri="{FF2B5EF4-FFF2-40B4-BE49-F238E27FC236}">
                <a16:creationId xmlns:a16="http://schemas.microsoft.com/office/drawing/2014/main" id="{F375E7FB-B517-B079-9F16-AD13E31EA99D}"/>
              </a:ext>
            </a:extLst>
          </p:cNvPr>
          <p:cNvSpPr/>
          <p:nvPr/>
        </p:nvSpPr>
        <p:spPr>
          <a:xfrm>
            <a:off x="3585172" y="1933290"/>
            <a:ext cx="2699366" cy="6132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9B4052E2-AFAB-CF04-A063-CB318592B943}"/>
              </a:ext>
            </a:extLst>
          </p:cNvPr>
          <p:cNvSpPr/>
          <p:nvPr/>
        </p:nvSpPr>
        <p:spPr>
          <a:xfrm>
            <a:off x="3956088" y="3105339"/>
            <a:ext cx="1079196" cy="11084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25363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304" y="264738"/>
            <a:ext cx="8348328" cy="637580"/>
          </a:xfrm>
        </p:spPr>
        <p:txBody>
          <a:bodyPr>
            <a:normAutofit fontScale="90000"/>
          </a:bodyPr>
          <a:lstStyle/>
          <a:p>
            <a:pPr algn="ctr"/>
            <a:r>
              <a:rPr lang="en-GB" b="1" dirty="0"/>
              <a:t>Why study political ideologies?</a:t>
            </a:r>
          </a:p>
        </p:txBody>
      </p:sp>
      <p:sp>
        <p:nvSpPr>
          <p:cNvPr id="6" name="TextBox 5"/>
          <p:cNvSpPr txBox="1"/>
          <p:nvPr/>
        </p:nvSpPr>
        <p:spPr>
          <a:xfrm>
            <a:off x="72428" y="3175348"/>
            <a:ext cx="8982070" cy="1508105"/>
          </a:xfrm>
          <a:prstGeom prst="rect">
            <a:avLst/>
          </a:prstGeom>
          <a:noFill/>
        </p:spPr>
        <p:txBody>
          <a:bodyPr wrap="square" rtlCol="0">
            <a:spAutoFit/>
          </a:bodyPr>
          <a:lstStyle/>
          <a:p>
            <a:pPr algn="ctr">
              <a:spcBef>
                <a:spcPts val="600"/>
              </a:spcBef>
              <a:spcAft>
                <a:spcPts val="600"/>
              </a:spcAft>
            </a:pPr>
            <a:r>
              <a:rPr lang="en-GB" sz="2400" i="1" dirty="0"/>
              <a:t>Take a moment to consider this question.</a:t>
            </a:r>
          </a:p>
          <a:p>
            <a:pPr algn="ctr">
              <a:spcBef>
                <a:spcPts val="600"/>
              </a:spcBef>
              <a:spcAft>
                <a:spcPts val="600"/>
              </a:spcAft>
            </a:pPr>
            <a:r>
              <a:rPr lang="en-GB" sz="2400" i="1" dirty="0"/>
              <a:t>What, if any, are the links between political ideology and activism?</a:t>
            </a:r>
          </a:p>
          <a:p>
            <a:pPr algn="ctr">
              <a:spcBef>
                <a:spcPts val="600"/>
              </a:spcBef>
              <a:spcAft>
                <a:spcPts val="600"/>
              </a:spcAft>
            </a:pPr>
            <a:r>
              <a:rPr lang="en-GB" sz="2400" i="1" dirty="0"/>
              <a:t>Share your thoughts with the group.</a:t>
            </a:r>
          </a:p>
        </p:txBody>
      </p:sp>
      <p:pic>
        <p:nvPicPr>
          <p:cNvPr id="9" name="Picture 8" descr="A yellow and red question mark&#10;&#10;Description automatically generated">
            <a:extLst>
              <a:ext uri="{FF2B5EF4-FFF2-40B4-BE49-F238E27FC236}">
                <a16:creationId xmlns:a16="http://schemas.microsoft.com/office/drawing/2014/main" id="{62F8A34E-64BE-9C79-DF20-CF0B83199E3B}"/>
              </a:ext>
            </a:extLst>
          </p:cNvPr>
          <p:cNvPicPr>
            <a:picLocks noChangeAspect="1"/>
          </p:cNvPicPr>
          <p:nvPr/>
        </p:nvPicPr>
        <p:blipFill>
          <a:blip r:embed="rId2"/>
          <a:stretch>
            <a:fillRect/>
          </a:stretch>
        </p:blipFill>
        <p:spPr>
          <a:xfrm>
            <a:off x="3833459" y="1339913"/>
            <a:ext cx="1655578" cy="1655578"/>
          </a:xfrm>
          <a:prstGeom prst="rect">
            <a:avLst/>
          </a:prstGeom>
        </p:spPr>
      </p:pic>
    </p:spTree>
    <p:extLst>
      <p:ext uri="{BB962C8B-B14F-4D97-AF65-F5344CB8AC3E}">
        <p14:creationId xmlns:p14="http://schemas.microsoft.com/office/powerpoint/2010/main" val="1525735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304" y="264738"/>
            <a:ext cx="8348328" cy="637580"/>
          </a:xfrm>
        </p:spPr>
        <p:txBody>
          <a:bodyPr>
            <a:normAutofit fontScale="90000"/>
          </a:bodyPr>
          <a:lstStyle/>
          <a:p>
            <a:pPr algn="ctr"/>
            <a:r>
              <a:rPr lang="en-GB" b="1" dirty="0"/>
              <a:t>Why study political ideologies?</a:t>
            </a:r>
          </a:p>
        </p:txBody>
      </p:sp>
      <p:sp>
        <p:nvSpPr>
          <p:cNvPr id="6" name="TextBox 5"/>
          <p:cNvSpPr txBox="1"/>
          <p:nvPr/>
        </p:nvSpPr>
        <p:spPr>
          <a:xfrm>
            <a:off x="72428" y="1129265"/>
            <a:ext cx="8982070" cy="403187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err="1"/>
              <a:t>Freeden</a:t>
            </a:r>
            <a:r>
              <a:rPr lang="en-GB" sz="2400" dirty="0"/>
              <a:t> &amp; </a:t>
            </a:r>
            <a:r>
              <a:rPr lang="en-GB" sz="2400" dirty="0" err="1"/>
              <a:t>Stears</a:t>
            </a:r>
            <a:r>
              <a:rPr lang="en-GB" sz="2400" dirty="0"/>
              <a:t> (2013) have argued that;</a:t>
            </a:r>
          </a:p>
          <a:p>
            <a:pPr marL="342900" indent="-342900">
              <a:spcBef>
                <a:spcPts val="600"/>
              </a:spcBef>
              <a:spcAft>
                <a:spcPts val="600"/>
              </a:spcAft>
              <a:buFont typeface="Arial" panose="020B0604020202020204" pitchFamily="34" charset="0"/>
              <a:buChar char="•"/>
            </a:pPr>
            <a:r>
              <a:rPr lang="en-GB" sz="2400" dirty="0"/>
              <a:t>‘No academic course of political studies and no political activist can expect to attain professional and practical competence in their endeavours, unless the role of ideologies—as action-oriented ideas concerning human communities seeking to achieve public influence and control—is appreciated’.</a:t>
            </a:r>
          </a:p>
          <a:p>
            <a:pPr marL="342900" indent="-342900">
              <a:spcBef>
                <a:spcPts val="600"/>
              </a:spcBef>
              <a:spcAft>
                <a:spcPts val="600"/>
              </a:spcAft>
              <a:buFont typeface="Arial" panose="020B0604020202020204" pitchFamily="34" charset="0"/>
              <a:buChar char="•"/>
            </a:pPr>
            <a:endParaRPr lang="en-GB" sz="2400" dirty="0"/>
          </a:p>
          <a:p>
            <a:pPr algn="ctr">
              <a:spcBef>
                <a:spcPts val="600"/>
              </a:spcBef>
              <a:spcAft>
                <a:spcPts val="600"/>
              </a:spcAft>
            </a:pPr>
            <a:r>
              <a:rPr lang="en-GB" sz="2400" i="1" dirty="0"/>
              <a:t>Take a moment to consider this statement.</a:t>
            </a:r>
          </a:p>
          <a:p>
            <a:pPr algn="ctr">
              <a:spcBef>
                <a:spcPts val="600"/>
              </a:spcBef>
              <a:spcAft>
                <a:spcPts val="600"/>
              </a:spcAft>
            </a:pPr>
            <a:r>
              <a:rPr lang="en-GB" sz="2400" i="1" dirty="0"/>
              <a:t>What are the author’s claiming?</a:t>
            </a:r>
          </a:p>
        </p:txBody>
      </p:sp>
    </p:spTree>
    <p:extLst>
      <p:ext uri="{BB962C8B-B14F-4D97-AF65-F5344CB8AC3E}">
        <p14:creationId xmlns:p14="http://schemas.microsoft.com/office/powerpoint/2010/main" val="853709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304" y="264738"/>
            <a:ext cx="8348328" cy="637580"/>
          </a:xfrm>
        </p:spPr>
        <p:txBody>
          <a:bodyPr>
            <a:normAutofit fontScale="90000"/>
          </a:bodyPr>
          <a:lstStyle/>
          <a:p>
            <a:pPr algn="ctr"/>
            <a:r>
              <a:rPr lang="en-GB" b="1" dirty="0"/>
              <a:t>Ideological Paradigms and Frameworks</a:t>
            </a:r>
          </a:p>
        </p:txBody>
      </p:sp>
      <p:sp>
        <p:nvSpPr>
          <p:cNvPr id="3" name="Content Placeholder 2"/>
          <p:cNvSpPr>
            <a:spLocks noGrp="1"/>
          </p:cNvSpPr>
          <p:nvPr>
            <p:ph idx="1"/>
          </p:nvPr>
        </p:nvSpPr>
        <p:spPr>
          <a:xfrm>
            <a:off x="3317446" y="2396898"/>
            <a:ext cx="2492034" cy="1782198"/>
          </a:xfrm>
        </p:spPr>
        <p:txBody>
          <a:bodyPr>
            <a:normAutofit/>
          </a:bodyPr>
          <a:lstStyle/>
          <a:p>
            <a:r>
              <a:rPr lang="en-GB" dirty="0"/>
              <a:t>Conservatism</a:t>
            </a:r>
          </a:p>
          <a:p>
            <a:r>
              <a:rPr lang="en-GB" dirty="0"/>
              <a:t>Liberalism</a:t>
            </a:r>
          </a:p>
          <a:p>
            <a:r>
              <a:rPr lang="en-GB" dirty="0"/>
              <a:t>Socialism</a:t>
            </a:r>
          </a:p>
        </p:txBody>
      </p:sp>
      <p:sp>
        <p:nvSpPr>
          <p:cNvPr id="4" name="TextBox 3"/>
          <p:cNvSpPr txBox="1"/>
          <p:nvPr/>
        </p:nvSpPr>
        <p:spPr>
          <a:xfrm>
            <a:off x="269986" y="4179096"/>
            <a:ext cx="8586954" cy="1569660"/>
          </a:xfrm>
          <a:prstGeom prst="rect">
            <a:avLst/>
          </a:prstGeom>
          <a:noFill/>
        </p:spPr>
        <p:txBody>
          <a:bodyPr wrap="square" rtlCol="0">
            <a:spAutoFit/>
          </a:bodyPr>
          <a:lstStyle/>
          <a:p>
            <a:pPr marL="214313" indent="-214313">
              <a:buFont typeface="Arial" panose="020B0604020202020204" pitchFamily="34" charset="0"/>
              <a:buChar char="•"/>
            </a:pPr>
            <a:r>
              <a:rPr lang="en-GB" sz="2400" dirty="0"/>
              <a:t>Brown </a:t>
            </a:r>
            <a:r>
              <a:rPr lang="en-GB" sz="2400" i="1" dirty="0"/>
              <a:t>et al </a:t>
            </a:r>
            <a:r>
              <a:rPr lang="en-GB" sz="2400" dirty="0"/>
              <a:t>(2018) argue that these ‘emerged from the conjunction of the Enlightenment, the Industrial Revolution, and the political revolutions of the seventeenth and eighteenth centuries’</a:t>
            </a:r>
          </a:p>
        </p:txBody>
      </p:sp>
      <p:sp>
        <p:nvSpPr>
          <p:cNvPr id="6" name="TextBox 5"/>
          <p:cNvSpPr txBox="1"/>
          <p:nvPr/>
        </p:nvSpPr>
        <p:spPr>
          <a:xfrm>
            <a:off x="72428" y="1097773"/>
            <a:ext cx="8982070" cy="1200329"/>
          </a:xfrm>
          <a:prstGeom prst="rect">
            <a:avLst/>
          </a:prstGeom>
          <a:noFill/>
        </p:spPr>
        <p:txBody>
          <a:bodyPr wrap="square" rtlCol="0">
            <a:spAutoFit/>
          </a:bodyPr>
          <a:lstStyle/>
          <a:p>
            <a:pPr marL="257175" indent="-257175">
              <a:buFont typeface="Arial" panose="020B0604020202020204" pitchFamily="34" charset="0"/>
              <a:buChar char="•"/>
            </a:pPr>
            <a:r>
              <a:rPr lang="en-GB" sz="2400" dirty="0"/>
              <a:t>In this Part of Theme 2, we will focus on three dominant ideological </a:t>
            </a:r>
            <a:r>
              <a:rPr lang="en-GB" sz="2400" u="sng" dirty="0"/>
              <a:t>paradigms</a:t>
            </a:r>
            <a:r>
              <a:rPr lang="en-GB" sz="2400" dirty="0"/>
              <a:t> observable in ‘mainstream’ political parties in most industrialised democracies</a:t>
            </a:r>
          </a:p>
        </p:txBody>
      </p:sp>
    </p:spTree>
    <p:extLst>
      <p:ext uri="{BB962C8B-B14F-4D97-AF65-F5344CB8AC3E}">
        <p14:creationId xmlns:p14="http://schemas.microsoft.com/office/powerpoint/2010/main" val="889783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856" y="292201"/>
            <a:ext cx="8620246" cy="637580"/>
          </a:xfrm>
        </p:spPr>
        <p:txBody>
          <a:bodyPr>
            <a:normAutofit fontScale="90000"/>
          </a:bodyPr>
          <a:lstStyle/>
          <a:p>
            <a:pPr algn="ctr"/>
            <a:r>
              <a:rPr lang="en-GB" b="1" dirty="0"/>
              <a:t>Ideological Paradigms and Frameworks</a:t>
            </a:r>
          </a:p>
        </p:txBody>
      </p:sp>
      <p:sp>
        <p:nvSpPr>
          <p:cNvPr id="3" name="Content Placeholder 2"/>
          <p:cNvSpPr>
            <a:spLocks noGrp="1"/>
          </p:cNvSpPr>
          <p:nvPr>
            <p:ph idx="1"/>
          </p:nvPr>
        </p:nvSpPr>
        <p:spPr>
          <a:xfrm>
            <a:off x="3086835" y="2691719"/>
            <a:ext cx="2970330" cy="2376264"/>
          </a:xfrm>
        </p:spPr>
        <p:txBody>
          <a:bodyPr>
            <a:noAutofit/>
          </a:bodyPr>
          <a:lstStyle/>
          <a:p>
            <a:r>
              <a:rPr lang="en-GB" sz="1950" dirty="0"/>
              <a:t>‘Green’ Politics</a:t>
            </a:r>
          </a:p>
          <a:p>
            <a:r>
              <a:rPr lang="en-GB" sz="1950" dirty="0"/>
              <a:t>Communitarianism</a:t>
            </a:r>
          </a:p>
          <a:p>
            <a:r>
              <a:rPr lang="en-GB" sz="1950" dirty="0"/>
              <a:t>Marxism</a:t>
            </a:r>
          </a:p>
          <a:p>
            <a:r>
              <a:rPr lang="en-GB" sz="1950" dirty="0"/>
              <a:t>Anarchism</a:t>
            </a:r>
          </a:p>
          <a:p>
            <a:r>
              <a:rPr lang="en-GB" sz="1950" dirty="0"/>
              <a:t>Feminism</a:t>
            </a:r>
          </a:p>
          <a:p>
            <a:r>
              <a:rPr lang="en-GB" sz="1950" dirty="0"/>
              <a:t>Nationalism</a:t>
            </a:r>
          </a:p>
          <a:p>
            <a:r>
              <a:rPr lang="en-GB" sz="1950" dirty="0"/>
              <a:t>Far Right Ideologies</a:t>
            </a:r>
          </a:p>
          <a:p>
            <a:r>
              <a:rPr lang="en-GB" sz="1950" dirty="0"/>
              <a:t>Utilitarianism</a:t>
            </a:r>
          </a:p>
        </p:txBody>
      </p:sp>
      <p:sp>
        <p:nvSpPr>
          <p:cNvPr id="4" name="TextBox 3"/>
          <p:cNvSpPr txBox="1"/>
          <p:nvPr/>
        </p:nvSpPr>
        <p:spPr>
          <a:xfrm>
            <a:off x="0" y="1120639"/>
            <a:ext cx="8694966" cy="1569660"/>
          </a:xfrm>
          <a:prstGeom prst="rect">
            <a:avLst/>
          </a:prstGeom>
          <a:noFill/>
        </p:spPr>
        <p:txBody>
          <a:bodyPr wrap="square" rtlCol="0">
            <a:spAutoFit/>
          </a:bodyPr>
          <a:lstStyle/>
          <a:p>
            <a:pPr marL="214313" indent="-214313">
              <a:buFont typeface="Arial" panose="020B0604020202020204" pitchFamily="34" charset="0"/>
              <a:buChar char="•"/>
            </a:pPr>
            <a:r>
              <a:rPr lang="en-GB" sz="2400" dirty="0"/>
              <a:t>In the course of our discussions, we will also touch on other frameworks or paradigms that are either associated with these three main ideologies or which have sought to influence them, namely;</a:t>
            </a:r>
          </a:p>
        </p:txBody>
      </p:sp>
    </p:spTree>
    <p:extLst>
      <p:ext uri="{BB962C8B-B14F-4D97-AF65-F5344CB8AC3E}">
        <p14:creationId xmlns:p14="http://schemas.microsoft.com/office/powerpoint/2010/main" val="582329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7FFA4-8CF1-086C-E939-5334F03954F5}"/>
              </a:ext>
            </a:extLst>
          </p:cNvPr>
          <p:cNvSpPr>
            <a:spLocks noGrp="1"/>
          </p:cNvSpPr>
          <p:nvPr>
            <p:ph type="title"/>
          </p:nvPr>
        </p:nvSpPr>
        <p:spPr>
          <a:xfrm>
            <a:off x="710131" y="2384047"/>
            <a:ext cx="7886700" cy="1325563"/>
          </a:xfrm>
        </p:spPr>
        <p:txBody>
          <a:bodyPr>
            <a:normAutofit/>
          </a:bodyPr>
          <a:lstStyle/>
          <a:p>
            <a:pPr algn="ctr"/>
            <a:r>
              <a:rPr lang="en-GB" sz="5400" b="1" dirty="0"/>
              <a:t>Conservatism</a:t>
            </a:r>
          </a:p>
        </p:txBody>
      </p:sp>
    </p:spTree>
    <p:extLst>
      <p:ext uri="{BB962C8B-B14F-4D97-AF65-F5344CB8AC3E}">
        <p14:creationId xmlns:p14="http://schemas.microsoft.com/office/powerpoint/2010/main" val="3123430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2746" y="184547"/>
            <a:ext cx="3641305" cy="508713"/>
          </a:xfrm>
        </p:spPr>
        <p:txBody>
          <a:bodyPr>
            <a:noAutofit/>
          </a:bodyPr>
          <a:lstStyle/>
          <a:p>
            <a:r>
              <a:rPr lang="en-GB" sz="4000" dirty="0"/>
              <a:t>Conservatism</a:t>
            </a:r>
          </a:p>
        </p:txBody>
      </p:sp>
      <p:sp>
        <p:nvSpPr>
          <p:cNvPr id="5" name="TextBox 4"/>
          <p:cNvSpPr txBox="1"/>
          <p:nvPr/>
        </p:nvSpPr>
        <p:spPr>
          <a:xfrm>
            <a:off x="224517" y="947616"/>
            <a:ext cx="8694966" cy="1849224"/>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dirty="0"/>
              <a:t>What it is to be a </a:t>
            </a:r>
            <a:r>
              <a:rPr lang="en-GB" sz="2200" b="1" dirty="0"/>
              <a:t>conservative</a:t>
            </a:r>
            <a:r>
              <a:rPr lang="en-GB" sz="2200" dirty="0"/>
              <a:t> has changed over time and is different depending on the context</a:t>
            </a:r>
          </a:p>
          <a:p>
            <a:pPr marL="257175" indent="-257175">
              <a:spcBef>
                <a:spcPts val="450"/>
              </a:spcBef>
              <a:buFont typeface="Arial" panose="020B0604020202020204" pitchFamily="34" charset="0"/>
              <a:buChar char="•"/>
            </a:pPr>
            <a:r>
              <a:rPr lang="en-GB" sz="2200" dirty="0"/>
              <a:t>Although, in the UK we have a </a:t>
            </a:r>
            <a:r>
              <a:rPr lang="en-GB" sz="2200" b="1" dirty="0"/>
              <a:t>Conservative</a:t>
            </a:r>
            <a:r>
              <a:rPr lang="en-GB" sz="2200" dirty="0"/>
              <a:t> party it is fair to say that the party contains individuals with very different ideas about what they mean by </a:t>
            </a:r>
            <a:r>
              <a:rPr lang="en-GB" sz="2200" b="1" dirty="0"/>
              <a:t>conservatism</a:t>
            </a:r>
            <a:endParaRPr lang="en-GB" sz="2200" dirty="0"/>
          </a:p>
        </p:txBody>
      </p:sp>
      <p:pic>
        <p:nvPicPr>
          <p:cNvPr id="6" name="Picture 5"/>
          <p:cNvPicPr>
            <a:picLocks noChangeAspect="1"/>
          </p:cNvPicPr>
          <p:nvPr/>
        </p:nvPicPr>
        <p:blipFill>
          <a:blip r:embed="rId2"/>
          <a:stretch>
            <a:fillRect/>
          </a:stretch>
        </p:blipFill>
        <p:spPr>
          <a:xfrm>
            <a:off x="3783955" y="2953516"/>
            <a:ext cx="1326130" cy="882479"/>
          </a:xfrm>
          <a:prstGeom prst="rect">
            <a:avLst/>
          </a:prstGeom>
        </p:spPr>
      </p:pic>
      <p:pic>
        <p:nvPicPr>
          <p:cNvPr id="7" name="Picture 6"/>
          <p:cNvPicPr>
            <a:picLocks noChangeAspect="1"/>
          </p:cNvPicPr>
          <p:nvPr/>
        </p:nvPicPr>
        <p:blipFill>
          <a:blip r:embed="rId3"/>
          <a:stretch>
            <a:fillRect/>
          </a:stretch>
        </p:blipFill>
        <p:spPr>
          <a:xfrm>
            <a:off x="2281136" y="2962987"/>
            <a:ext cx="1415955" cy="882479"/>
          </a:xfrm>
          <a:prstGeom prst="rect">
            <a:avLst/>
          </a:prstGeom>
        </p:spPr>
      </p:pic>
      <p:sp>
        <p:nvSpPr>
          <p:cNvPr id="11" name="TextBox 10"/>
          <p:cNvSpPr txBox="1"/>
          <p:nvPr/>
        </p:nvSpPr>
        <p:spPr>
          <a:xfrm>
            <a:off x="305526" y="4201772"/>
            <a:ext cx="8806515" cy="1446550"/>
          </a:xfrm>
          <a:prstGeom prst="rect">
            <a:avLst/>
          </a:prstGeom>
          <a:noFill/>
        </p:spPr>
        <p:txBody>
          <a:bodyPr wrap="square" rtlCol="0">
            <a:spAutoFit/>
          </a:bodyPr>
          <a:lstStyle/>
          <a:p>
            <a:pPr marL="214313" indent="-214313">
              <a:buFont typeface="Arial" panose="020B0604020202020204" pitchFamily="34" charset="0"/>
              <a:buChar char="•"/>
            </a:pPr>
            <a:r>
              <a:rPr lang="en-GB" sz="2200" dirty="0"/>
              <a:t>However, one generalisation that it is possible to make is that it is ‘a political philosophy which aspires to the preservation of what is thought to be the best in established society, and opposes </a:t>
            </a:r>
            <a:r>
              <a:rPr lang="en-GB" sz="2200" b="1" dirty="0"/>
              <a:t>radical</a:t>
            </a:r>
            <a:r>
              <a:rPr lang="en-GB" sz="2200" dirty="0"/>
              <a:t> change’</a:t>
            </a:r>
          </a:p>
          <a:p>
            <a:pPr algn="r"/>
            <a:r>
              <a:rPr lang="en-GB" sz="2200" dirty="0"/>
              <a:t> (Brown, </a:t>
            </a:r>
            <a:r>
              <a:rPr lang="en-GB" sz="2200" i="1" dirty="0"/>
              <a:t>et al</a:t>
            </a:r>
            <a:r>
              <a:rPr lang="en-GB" sz="2200" dirty="0"/>
              <a:t>, 2018)</a:t>
            </a:r>
          </a:p>
        </p:txBody>
      </p:sp>
      <p:pic>
        <p:nvPicPr>
          <p:cNvPr id="3" name="Picture 2">
            <a:extLst>
              <a:ext uri="{FF2B5EF4-FFF2-40B4-BE49-F238E27FC236}">
                <a16:creationId xmlns:a16="http://schemas.microsoft.com/office/drawing/2014/main" id="{FF45B39A-5456-E06F-14DB-16973A7A57B7}"/>
              </a:ext>
            </a:extLst>
          </p:cNvPr>
          <p:cNvPicPr>
            <a:picLocks noChangeAspect="1"/>
          </p:cNvPicPr>
          <p:nvPr/>
        </p:nvPicPr>
        <p:blipFill>
          <a:blip r:embed="rId4"/>
          <a:stretch>
            <a:fillRect/>
          </a:stretch>
        </p:blipFill>
        <p:spPr>
          <a:xfrm>
            <a:off x="5218382" y="2942920"/>
            <a:ext cx="1480348" cy="922611"/>
          </a:xfrm>
          <a:prstGeom prst="rect">
            <a:avLst/>
          </a:prstGeom>
        </p:spPr>
      </p:pic>
      <p:pic>
        <p:nvPicPr>
          <p:cNvPr id="4" name="Picture 3">
            <a:extLst>
              <a:ext uri="{FF2B5EF4-FFF2-40B4-BE49-F238E27FC236}">
                <a16:creationId xmlns:a16="http://schemas.microsoft.com/office/drawing/2014/main" id="{6D002606-ADBC-DA6D-F2EA-B452357BB15F}"/>
              </a:ext>
            </a:extLst>
          </p:cNvPr>
          <p:cNvPicPr>
            <a:picLocks noChangeAspect="1"/>
          </p:cNvPicPr>
          <p:nvPr/>
        </p:nvPicPr>
        <p:blipFill>
          <a:blip r:embed="rId5"/>
          <a:stretch>
            <a:fillRect/>
          </a:stretch>
        </p:blipFill>
        <p:spPr>
          <a:xfrm>
            <a:off x="868142" y="2961156"/>
            <a:ext cx="1326130" cy="882479"/>
          </a:xfrm>
          <a:prstGeom prst="rect">
            <a:avLst/>
          </a:prstGeom>
        </p:spPr>
      </p:pic>
      <p:pic>
        <p:nvPicPr>
          <p:cNvPr id="8" name="Picture 7">
            <a:extLst>
              <a:ext uri="{FF2B5EF4-FFF2-40B4-BE49-F238E27FC236}">
                <a16:creationId xmlns:a16="http://schemas.microsoft.com/office/drawing/2014/main" id="{456CEA7B-0020-312D-D669-1782BB10376D}"/>
              </a:ext>
            </a:extLst>
          </p:cNvPr>
          <p:cNvPicPr>
            <a:picLocks noChangeAspect="1"/>
          </p:cNvPicPr>
          <p:nvPr/>
        </p:nvPicPr>
        <p:blipFill>
          <a:blip r:embed="rId6"/>
          <a:stretch>
            <a:fillRect/>
          </a:stretch>
        </p:blipFill>
        <p:spPr>
          <a:xfrm>
            <a:off x="6807027" y="2913384"/>
            <a:ext cx="1383917" cy="922611"/>
          </a:xfrm>
          <a:prstGeom prst="rect">
            <a:avLst/>
          </a:prstGeom>
        </p:spPr>
      </p:pic>
    </p:spTree>
    <p:extLst>
      <p:ext uri="{BB962C8B-B14F-4D97-AF65-F5344CB8AC3E}">
        <p14:creationId xmlns:p14="http://schemas.microsoft.com/office/powerpoint/2010/main" val="1081970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3519" y="195210"/>
            <a:ext cx="7633654" cy="508713"/>
          </a:xfrm>
        </p:spPr>
        <p:txBody>
          <a:bodyPr>
            <a:normAutofit/>
          </a:bodyPr>
          <a:lstStyle/>
          <a:p>
            <a:pPr algn="ctr"/>
            <a:r>
              <a:rPr lang="en-GB" dirty="0"/>
              <a:t>Conservatism – UK Historical Context</a:t>
            </a:r>
          </a:p>
        </p:txBody>
      </p:sp>
      <p:sp>
        <p:nvSpPr>
          <p:cNvPr id="5" name="TextBox 4"/>
          <p:cNvSpPr txBox="1"/>
          <p:nvPr/>
        </p:nvSpPr>
        <p:spPr>
          <a:xfrm>
            <a:off x="185040" y="991974"/>
            <a:ext cx="8773920" cy="4329390"/>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t>As Brown </a:t>
            </a:r>
            <a:r>
              <a:rPr lang="en-GB" sz="2200" i="1" dirty="0"/>
              <a:t>et al</a:t>
            </a:r>
            <a:r>
              <a:rPr lang="en-GB" sz="2200" dirty="0"/>
              <a:t> (2018) state, it is possibly easier to follow the thread of conservatism through history than it is to define a conservative </a:t>
            </a:r>
            <a:r>
              <a:rPr lang="en-GB" sz="2200" b="1" dirty="0"/>
              <a:t>ideology</a:t>
            </a:r>
          </a:p>
          <a:p>
            <a:pPr marL="257175" indent="-257175">
              <a:spcBef>
                <a:spcPts val="450"/>
              </a:spcBef>
              <a:spcAft>
                <a:spcPts val="450"/>
              </a:spcAft>
              <a:buFont typeface="Arial" panose="020B0604020202020204" pitchFamily="34" charset="0"/>
              <a:buChar char="•"/>
            </a:pPr>
            <a:r>
              <a:rPr lang="en-GB" sz="2200" dirty="0"/>
              <a:t>The UK Conservative party can trace its roots back to the English Civil War (1642–1651) and its aftermath</a:t>
            </a:r>
          </a:p>
          <a:p>
            <a:pPr marL="257175" indent="-257175">
              <a:spcBef>
                <a:spcPts val="450"/>
              </a:spcBef>
              <a:spcAft>
                <a:spcPts val="450"/>
              </a:spcAft>
              <a:buFont typeface="Arial" panose="020B0604020202020204" pitchFamily="34" charset="0"/>
              <a:buChar char="•"/>
            </a:pPr>
            <a:r>
              <a:rPr lang="en-GB" sz="2200" dirty="0"/>
              <a:t>Two political groupings formed in Parliament: Whigs and Tories.</a:t>
            </a:r>
          </a:p>
          <a:p>
            <a:pPr marL="257175" indent="-257175">
              <a:spcBef>
                <a:spcPts val="450"/>
              </a:spcBef>
              <a:spcAft>
                <a:spcPts val="450"/>
              </a:spcAft>
              <a:buFont typeface="Arial" panose="020B0604020202020204" pitchFamily="34" charset="0"/>
              <a:buChar char="•"/>
            </a:pPr>
            <a:r>
              <a:rPr lang="en-GB" sz="2200" dirty="0"/>
              <a:t>The Tory party was predominantly in favour of the Monarch having more power than parliament, of the hereditary right to rule even for Catholic members of the royal family and of ‘high church’ Anglicanism</a:t>
            </a:r>
          </a:p>
          <a:p>
            <a:pPr marL="257175" indent="-257175">
              <a:spcBef>
                <a:spcPts val="450"/>
              </a:spcBef>
              <a:spcAft>
                <a:spcPts val="450"/>
              </a:spcAft>
              <a:buFont typeface="Arial" panose="020B0604020202020204" pitchFamily="34" charset="0"/>
              <a:buChar char="•"/>
            </a:pPr>
            <a:r>
              <a:rPr lang="en-GB" sz="2200" dirty="0"/>
              <a:t>These beliefs lead them to oppose the ‘Glorious Revolution’ of 1688 which saw the removal of the Catholic James II and the placing on the throne of William of Orange and Mary </a:t>
            </a:r>
          </a:p>
        </p:txBody>
      </p:sp>
      <p:sp>
        <p:nvSpPr>
          <p:cNvPr id="3" name="TextBox 2"/>
          <p:cNvSpPr txBox="1"/>
          <p:nvPr/>
        </p:nvSpPr>
        <p:spPr>
          <a:xfrm>
            <a:off x="6279328" y="5565961"/>
            <a:ext cx="2430270" cy="300082"/>
          </a:xfrm>
          <a:prstGeom prst="rect">
            <a:avLst/>
          </a:prstGeom>
          <a:noFill/>
        </p:spPr>
        <p:txBody>
          <a:bodyPr wrap="square" rtlCol="0">
            <a:spAutoFit/>
          </a:bodyPr>
          <a:lstStyle/>
          <a:p>
            <a:pPr algn="r"/>
            <a:r>
              <a:rPr lang="en-GB" sz="1350" dirty="0"/>
              <a:t>(See for example </a:t>
            </a:r>
            <a:r>
              <a:rPr lang="en-GB" sz="1350" dirty="0" err="1"/>
              <a:t>Feiling</a:t>
            </a:r>
            <a:r>
              <a:rPr lang="en-GB" sz="1350" dirty="0"/>
              <a:t>, 1950)</a:t>
            </a:r>
          </a:p>
        </p:txBody>
      </p:sp>
    </p:spTree>
    <p:extLst>
      <p:ext uri="{BB962C8B-B14F-4D97-AF65-F5344CB8AC3E}">
        <p14:creationId xmlns:p14="http://schemas.microsoft.com/office/powerpoint/2010/main" val="1017626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7674" y="237924"/>
            <a:ext cx="6782628" cy="508713"/>
          </a:xfrm>
        </p:spPr>
        <p:txBody>
          <a:bodyPr>
            <a:normAutofit/>
          </a:bodyPr>
          <a:lstStyle/>
          <a:p>
            <a:pPr algn="ctr"/>
            <a:r>
              <a:rPr lang="en-GB" dirty="0"/>
              <a:t>Conservatism –  UK Historical Context</a:t>
            </a:r>
          </a:p>
        </p:txBody>
      </p:sp>
      <p:sp>
        <p:nvSpPr>
          <p:cNvPr id="5" name="TextBox 4"/>
          <p:cNvSpPr txBox="1"/>
          <p:nvPr/>
        </p:nvSpPr>
        <p:spPr>
          <a:xfrm>
            <a:off x="116505" y="1045396"/>
            <a:ext cx="8910990" cy="3990836"/>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t>For a good part of the 18</a:t>
            </a:r>
            <a:r>
              <a:rPr lang="en-GB" sz="2200" baseline="30000" dirty="0"/>
              <a:t>th</a:t>
            </a:r>
            <a:r>
              <a:rPr lang="en-GB" sz="2200" dirty="0"/>
              <a:t> Century the Tory group was out of power</a:t>
            </a:r>
          </a:p>
          <a:p>
            <a:pPr marL="257175" indent="-257175">
              <a:spcBef>
                <a:spcPts val="450"/>
              </a:spcBef>
              <a:spcAft>
                <a:spcPts val="450"/>
              </a:spcAft>
              <a:buFont typeface="Arial" panose="020B0604020202020204" pitchFamily="34" charset="0"/>
              <a:buChar char="•"/>
            </a:pPr>
            <a:r>
              <a:rPr lang="en-GB" sz="2200" dirty="0"/>
              <a:t>Although, at a ‘grass roots’ level those who considered themselves Tories continued to be active in local politics and administration</a:t>
            </a:r>
          </a:p>
          <a:p>
            <a:pPr marL="257175" indent="-257175">
              <a:spcBef>
                <a:spcPts val="450"/>
              </a:spcBef>
              <a:spcAft>
                <a:spcPts val="450"/>
              </a:spcAft>
              <a:buFont typeface="Arial" panose="020B0604020202020204" pitchFamily="34" charset="0"/>
              <a:buChar char="•"/>
            </a:pPr>
            <a:r>
              <a:rPr lang="en-GB" sz="2200" dirty="0"/>
              <a:t>However, it would not be correct to say that there was such a thing as a Tory Party at this time</a:t>
            </a:r>
          </a:p>
          <a:p>
            <a:pPr marL="257175" indent="-257175">
              <a:spcBef>
                <a:spcPts val="450"/>
              </a:spcBef>
              <a:spcAft>
                <a:spcPts val="450"/>
              </a:spcAft>
              <a:buFont typeface="Arial" panose="020B0604020202020204" pitchFamily="34" charset="0"/>
              <a:buChar char="•"/>
            </a:pPr>
            <a:r>
              <a:rPr lang="en-GB" sz="2200" dirty="0"/>
              <a:t>This began to change in response to significant events such as the American War of Independence and the French Revolution</a:t>
            </a:r>
          </a:p>
          <a:p>
            <a:pPr marL="257175" indent="-257175">
              <a:spcBef>
                <a:spcPts val="450"/>
              </a:spcBef>
              <a:spcAft>
                <a:spcPts val="450"/>
              </a:spcAft>
              <a:buFont typeface="Arial" panose="020B0604020202020204" pitchFamily="34" charset="0"/>
              <a:buChar char="•"/>
            </a:pPr>
            <a:r>
              <a:rPr lang="en-GB" sz="2200" dirty="0"/>
              <a:t>Those who saw these events as threatening the social order coalesced into a more organised Party which represented the ‘</a:t>
            </a:r>
            <a:r>
              <a:rPr lang="en-GB" sz="2200" dirty="0" err="1"/>
              <a:t>squirearchy</a:t>
            </a:r>
            <a:r>
              <a:rPr lang="en-GB" sz="2200" dirty="0"/>
              <a:t>’, country gentry, merchants and local officials</a:t>
            </a:r>
          </a:p>
        </p:txBody>
      </p:sp>
      <p:sp>
        <p:nvSpPr>
          <p:cNvPr id="6" name="TextBox 5"/>
          <p:cNvSpPr txBox="1"/>
          <p:nvPr/>
        </p:nvSpPr>
        <p:spPr>
          <a:xfrm>
            <a:off x="6297434" y="5535234"/>
            <a:ext cx="2430270" cy="300082"/>
          </a:xfrm>
          <a:prstGeom prst="rect">
            <a:avLst/>
          </a:prstGeom>
          <a:noFill/>
        </p:spPr>
        <p:txBody>
          <a:bodyPr wrap="square" rtlCol="0">
            <a:spAutoFit/>
          </a:bodyPr>
          <a:lstStyle/>
          <a:p>
            <a:pPr algn="r"/>
            <a:r>
              <a:rPr lang="en-GB" sz="1350" dirty="0"/>
              <a:t>(See for example Norton, 1996)</a:t>
            </a:r>
          </a:p>
        </p:txBody>
      </p:sp>
    </p:spTree>
    <p:extLst>
      <p:ext uri="{BB962C8B-B14F-4D97-AF65-F5344CB8AC3E}">
        <p14:creationId xmlns:p14="http://schemas.microsoft.com/office/powerpoint/2010/main" val="662655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875" y="256031"/>
            <a:ext cx="7054232" cy="508713"/>
          </a:xfrm>
        </p:spPr>
        <p:txBody>
          <a:bodyPr>
            <a:normAutofit/>
          </a:bodyPr>
          <a:lstStyle/>
          <a:p>
            <a:pPr algn="ctr"/>
            <a:r>
              <a:rPr lang="en-GB" dirty="0"/>
              <a:t>Conservatism – UK Historical Context</a:t>
            </a:r>
          </a:p>
        </p:txBody>
      </p:sp>
      <p:sp>
        <p:nvSpPr>
          <p:cNvPr id="5" name="TextBox 4"/>
          <p:cNvSpPr txBox="1"/>
          <p:nvPr/>
        </p:nvSpPr>
        <p:spPr>
          <a:xfrm>
            <a:off x="251520" y="1103278"/>
            <a:ext cx="8478942" cy="4475584"/>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dirty="0"/>
              <a:t>Following victory in 1815 against Napoleon the party continued to develop but could still be seen to embody a preference for traditional systems and an opposition to radical and rapid change</a:t>
            </a:r>
          </a:p>
          <a:p>
            <a:pPr marL="257175" indent="-257175">
              <a:spcBef>
                <a:spcPts val="450"/>
              </a:spcBef>
              <a:buFont typeface="Arial" panose="020B0604020202020204" pitchFamily="34" charset="0"/>
              <a:buChar char="•"/>
            </a:pPr>
            <a:r>
              <a:rPr lang="en-GB" sz="2200" dirty="0"/>
              <a:t>The desire for social order led to the formation of the first police force by Sir Robert Peel when Home Secretary (1822-1827)</a:t>
            </a:r>
          </a:p>
          <a:p>
            <a:pPr marL="257175" indent="-257175">
              <a:spcBef>
                <a:spcPts val="450"/>
              </a:spcBef>
              <a:spcAft>
                <a:spcPts val="450"/>
              </a:spcAft>
              <a:buFont typeface="Arial" panose="020B0604020202020204" pitchFamily="34" charset="0"/>
              <a:buChar char="•"/>
            </a:pPr>
            <a:r>
              <a:rPr lang="en-GB" sz="2200" dirty="0"/>
              <a:t>The party was given the name Conservative at the time of the debates about the Great Reform Act (1832) because they were seen as wanting to </a:t>
            </a:r>
            <a:r>
              <a:rPr lang="en-GB" sz="2200" b="1" i="1" dirty="0"/>
              <a:t>conserve</a:t>
            </a:r>
            <a:r>
              <a:rPr lang="en-GB" sz="2200" dirty="0"/>
              <a:t> the </a:t>
            </a:r>
            <a:r>
              <a:rPr lang="en-GB" sz="2200" b="1" dirty="0"/>
              <a:t>status quo </a:t>
            </a:r>
            <a:r>
              <a:rPr lang="en-GB" sz="2200" i="1" dirty="0"/>
              <a:t>(Latin – the existing state of affairs).</a:t>
            </a:r>
          </a:p>
          <a:p>
            <a:pPr marL="257175" indent="-257175">
              <a:spcBef>
                <a:spcPts val="450"/>
              </a:spcBef>
              <a:buFont typeface="Arial" panose="020B0604020202020204" pitchFamily="34" charset="0"/>
              <a:buChar char="•"/>
            </a:pPr>
            <a:r>
              <a:rPr lang="en-GB" sz="2200" dirty="0"/>
              <a:t>Economically they were generally more </a:t>
            </a:r>
            <a:r>
              <a:rPr lang="en-GB" sz="2200" b="1" dirty="0"/>
              <a:t>protectionist</a:t>
            </a:r>
          </a:p>
          <a:p>
            <a:pPr marL="257175" indent="-257175">
              <a:spcBef>
                <a:spcPts val="450"/>
              </a:spcBef>
              <a:buFont typeface="Arial" panose="020B0604020202020204" pitchFamily="34" charset="0"/>
              <a:buChar char="•"/>
            </a:pPr>
            <a:r>
              <a:rPr lang="en-GB" sz="2200" dirty="0"/>
              <a:t>In the UK Conservatism has changed over time but can be seen to have had an element of  ideological consistency until the time of Margaret Thatcher</a:t>
            </a:r>
          </a:p>
        </p:txBody>
      </p:sp>
    </p:spTree>
    <p:extLst>
      <p:ext uri="{BB962C8B-B14F-4D97-AF65-F5344CB8AC3E}">
        <p14:creationId xmlns:p14="http://schemas.microsoft.com/office/powerpoint/2010/main" val="94266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6105" y="178972"/>
            <a:ext cx="5965607" cy="508713"/>
          </a:xfrm>
        </p:spPr>
        <p:txBody>
          <a:bodyPr>
            <a:normAutofit/>
          </a:bodyPr>
          <a:lstStyle/>
          <a:p>
            <a:pPr algn="ctr"/>
            <a:r>
              <a:rPr lang="en-GB" dirty="0"/>
              <a:t>UK Conservatism</a:t>
            </a:r>
          </a:p>
        </p:txBody>
      </p:sp>
      <p:sp>
        <p:nvSpPr>
          <p:cNvPr id="5" name="TextBox 4"/>
          <p:cNvSpPr txBox="1"/>
          <p:nvPr/>
        </p:nvSpPr>
        <p:spPr>
          <a:xfrm>
            <a:off x="106035" y="884587"/>
            <a:ext cx="8931929" cy="5006499"/>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t>Before we look at the way in which ‘Thatcherism’ redefined British conservatism we need to explore two aspects of political thinking; </a:t>
            </a:r>
            <a:r>
              <a:rPr lang="en-GB" sz="2200" b="1" dirty="0"/>
              <a:t>social ideology </a:t>
            </a:r>
            <a:r>
              <a:rPr lang="en-GB" sz="2200" dirty="0"/>
              <a:t>and </a:t>
            </a:r>
            <a:r>
              <a:rPr lang="en-GB" sz="2200" b="1" dirty="0"/>
              <a:t>economic ideology</a:t>
            </a:r>
          </a:p>
          <a:p>
            <a:pPr marL="257175" indent="-257175">
              <a:spcBef>
                <a:spcPts val="450"/>
              </a:spcBef>
              <a:spcAft>
                <a:spcPts val="450"/>
              </a:spcAft>
              <a:buFont typeface="Arial" panose="020B0604020202020204" pitchFamily="34" charset="0"/>
              <a:buChar char="•"/>
            </a:pPr>
            <a:r>
              <a:rPr lang="en-GB" sz="2200" dirty="0"/>
              <a:t>Social conservatism can be seen to embody traditional views of the family, traditional values such as ‘neighbourliness, decency &amp; courtesy’ as seen in the Back to Basics campaign of John Major</a:t>
            </a:r>
          </a:p>
          <a:p>
            <a:pPr marL="257175" indent="-257175">
              <a:spcBef>
                <a:spcPts val="450"/>
              </a:spcBef>
              <a:spcAft>
                <a:spcPts val="450"/>
              </a:spcAft>
              <a:buFont typeface="Arial" panose="020B0604020202020204" pitchFamily="34" charset="0"/>
              <a:buChar char="•"/>
            </a:pPr>
            <a:r>
              <a:rPr lang="en-GB" sz="2200" dirty="0"/>
              <a:t>It can also be seen to uphold social order and traditional social norms and therefore to be opposed to ‘deviance’ &amp; ‘difference’ </a:t>
            </a:r>
          </a:p>
          <a:p>
            <a:pPr marL="257175" indent="-257175">
              <a:spcBef>
                <a:spcPts val="450"/>
              </a:spcBef>
              <a:spcAft>
                <a:spcPts val="450"/>
              </a:spcAft>
              <a:buFont typeface="Arial" panose="020B0604020202020204" pitchFamily="34" charset="0"/>
              <a:buChar char="•"/>
            </a:pPr>
            <a:r>
              <a:rPr lang="en-GB" sz="2200" dirty="0"/>
              <a:t>In the past economic conservatism has been associated with protectionism (of British business interests), trade with the Empire and low taxation</a:t>
            </a:r>
          </a:p>
          <a:p>
            <a:pPr marL="257175" indent="-257175">
              <a:spcBef>
                <a:spcPts val="450"/>
              </a:spcBef>
              <a:spcAft>
                <a:spcPts val="450"/>
              </a:spcAft>
              <a:buFont typeface="Arial" panose="020B0604020202020204" pitchFamily="34" charset="0"/>
              <a:buChar char="•"/>
            </a:pPr>
            <a:r>
              <a:rPr lang="en-GB" sz="2200" dirty="0"/>
              <a:t>However, post WW2, conservative Governments also embraced the ideas in the Beveridge report and the concept of the Welfare State (which we covered in Work Poverty and Welfare at Level 5)</a:t>
            </a:r>
          </a:p>
        </p:txBody>
      </p:sp>
    </p:spTree>
    <p:extLst>
      <p:ext uri="{BB962C8B-B14F-4D97-AF65-F5344CB8AC3E}">
        <p14:creationId xmlns:p14="http://schemas.microsoft.com/office/powerpoint/2010/main" val="1960925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9196" y="220762"/>
            <a:ext cx="5965607" cy="508713"/>
          </a:xfrm>
        </p:spPr>
        <p:txBody>
          <a:bodyPr>
            <a:normAutofit/>
          </a:bodyPr>
          <a:lstStyle/>
          <a:p>
            <a:pPr algn="ctr"/>
            <a:r>
              <a:rPr lang="en-GB" dirty="0"/>
              <a:t>UK Conservatism</a:t>
            </a:r>
          </a:p>
        </p:txBody>
      </p:sp>
      <p:sp>
        <p:nvSpPr>
          <p:cNvPr id="5" name="TextBox 4"/>
          <p:cNvSpPr txBox="1"/>
          <p:nvPr/>
        </p:nvSpPr>
        <p:spPr>
          <a:xfrm>
            <a:off x="88263" y="859780"/>
            <a:ext cx="8865614" cy="4201150"/>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t>It can be argued that post Margaret Thatcher the conservative party has remained largely socially conservative (see Back to Basics and </a:t>
            </a:r>
            <a:r>
              <a:rPr lang="en-GB" sz="2200" dirty="0">
                <a:hlinkClick r:id="rId2"/>
              </a:rPr>
              <a:t>Section 28 of the Local Government Act 1988</a:t>
            </a:r>
            <a:r>
              <a:rPr lang="en-GB" sz="2200" dirty="0"/>
              <a:t>)</a:t>
            </a:r>
          </a:p>
          <a:p>
            <a:pPr marL="257175" indent="-257175">
              <a:spcBef>
                <a:spcPts val="450"/>
              </a:spcBef>
              <a:spcAft>
                <a:spcPts val="450"/>
              </a:spcAft>
              <a:buFont typeface="Arial" panose="020B0604020202020204" pitchFamily="34" charset="0"/>
              <a:buChar char="•"/>
            </a:pPr>
            <a:r>
              <a:rPr lang="en-GB" sz="2200" dirty="0"/>
              <a:t>However, ‘Thatcherism’ can be seen to be an economically radical adoption of neo-liberal economic policy (see also ‘</a:t>
            </a:r>
            <a:r>
              <a:rPr lang="en-GB" sz="2200" dirty="0" err="1"/>
              <a:t>Reaganomincs</a:t>
            </a:r>
            <a:r>
              <a:rPr lang="en-GB" sz="2200" dirty="0"/>
              <a:t>’)</a:t>
            </a:r>
          </a:p>
          <a:p>
            <a:pPr marL="257175" indent="-257175">
              <a:spcBef>
                <a:spcPts val="450"/>
              </a:spcBef>
              <a:spcAft>
                <a:spcPts val="450"/>
              </a:spcAft>
              <a:buFont typeface="Arial" panose="020B0604020202020204" pitchFamily="34" charset="0"/>
              <a:buChar char="•"/>
            </a:pPr>
            <a:r>
              <a:rPr lang="en-GB" sz="2200" dirty="0"/>
              <a:t>This meant de-regulation of the financial markets, the privatisation of nationalised industries to promote competition and the creation of a home-owning, share owning democracy</a:t>
            </a:r>
          </a:p>
          <a:p>
            <a:pPr marL="257175" indent="-257175">
              <a:spcBef>
                <a:spcPts val="450"/>
              </a:spcBef>
              <a:spcAft>
                <a:spcPts val="450"/>
              </a:spcAft>
              <a:buFont typeface="Arial" panose="020B0604020202020204" pitchFamily="34" charset="0"/>
              <a:buChar char="•"/>
            </a:pPr>
            <a:r>
              <a:rPr lang="en-GB" sz="2200" dirty="0"/>
              <a:t>One other aspect of UK Conservatism that should be mentioned is that the party that we know as ‘The Conservatives’ is actually registered with the Electoral Commission as the </a:t>
            </a:r>
            <a:r>
              <a:rPr lang="en-GB" sz="2200" b="1" dirty="0">
                <a:hlinkClick r:id="rId3"/>
              </a:rPr>
              <a:t>Conservative and Unionist party</a:t>
            </a:r>
            <a:r>
              <a:rPr lang="en-GB" sz="2200" dirty="0">
                <a:hlinkClick r:id="rId3"/>
              </a:rPr>
              <a:t>.</a:t>
            </a:r>
            <a:endParaRPr lang="en-GB" sz="2200" dirty="0"/>
          </a:p>
        </p:txBody>
      </p:sp>
      <p:sp>
        <p:nvSpPr>
          <p:cNvPr id="4" name="TextBox 3"/>
          <p:cNvSpPr txBox="1"/>
          <p:nvPr/>
        </p:nvSpPr>
        <p:spPr>
          <a:xfrm>
            <a:off x="2075523" y="5272158"/>
            <a:ext cx="3981245" cy="430887"/>
          </a:xfrm>
          <a:prstGeom prst="rect">
            <a:avLst/>
          </a:prstGeom>
          <a:noFill/>
        </p:spPr>
        <p:txBody>
          <a:bodyPr wrap="square" rtlCol="0">
            <a:spAutoFit/>
          </a:bodyPr>
          <a:lstStyle/>
          <a:p>
            <a:pPr algn="ctr"/>
            <a:r>
              <a:rPr lang="en-GB" sz="2200" i="1" dirty="0"/>
              <a:t>What is significant about this?</a:t>
            </a:r>
          </a:p>
        </p:txBody>
      </p:sp>
      <p:pic>
        <p:nvPicPr>
          <p:cNvPr id="6" name="Picture 5"/>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140547" y="5302056"/>
            <a:ext cx="371089" cy="371089"/>
          </a:xfrm>
          <a:prstGeom prst="rect">
            <a:avLst/>
          </a:prstGeom>
        </p:spPr>
      </p:pic>
    </p:spTree>
    <p:extLst>
      <p:ext uri="{BB962C8B-B14F-4D97-AF65-F5344CB8AC3E}">
        <p14:creationId xmlns:p14="http://schemas.microsoft.com/office/powerpoint/2010/main" val="3728467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7129" y="211708"/>
            <a:ext cx="5965607" cy="508713"/>
          </a:xfrm>
        </p:spPr>
        <p:txBody>
          <a:bodyPr>
            <a:normAutofit/>
          </a:bodyPr>
          <a:lstStyle/>
          <a:p>
            <a:pPr algn="ctr"/>
            <a:r>
              <a:rPr lang="en-GB" dirty="0"/>
              <a:t>UK Conservatism</a:t>
            </a:r>
          </a:p>
        </p:txBody>
      </p:sp>
      <p:sp>
        <p:nvSpPr>
          <p:cNvPr id="5" name="TextBox 4"/>
          <p:cNvSpPr txBox="1"/>
          <p:nvPr/>
        </p:nvSpPr>
        <p:spPr>
          <a:xfrm>
            <a:off x="197514" y="968678"/>
            <a:ext cx="8665907" cy="4393510"/>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dirty="0"/>
              <a:t>Thus, we can see that conservatism is a complex and changing concept</a:t>
            </a:r>
          </a:p>
          <a:p>
            <a:pPr marL="257175" indent="-257175">
              <a:spcBef>
                <a:spcPts val="450"/>
              </a:spcBef>
              <a:buFont typeface="Arial" panose="020B0604020202020204" pitchFamily="34" charset="0"/>
              <a:buChar char="•"/>
            </a:pPr>
            <a:r>
              <a:rPr lang="en-GB" sz="2200" dirty="0"/>
              <a:t>However, in broad terms it can be seen to have the following principles;</a:t>
            </a:r>
          </a:p>
          <a:p>
            <a:pPr marL="457200" indent="-457200">
              <a:spcBef>
                <a:spcPts val="450"/>
              </a:spcBef>
              <a:buFont typeface="+mj-lt"/>
              <a:buAutoNum type="arabicPeriod"/>
            </a:pPr>
            <a:r>
              <a:rPr lang="en-GB" sz="2200" dirty="0"/>
              <a:t>Respect for property</a:t>
            </a:r>
          </a:p>
          <a:p>
            <a:pPr marL="457200" indent="-457200">
              <a:spcBef>
                <a:spcPts val="450"/>
              </a:spcBef>
              <a:buFont typeface="+mj-lt"/>
              <a:buAutoNum type="arabicPeriod"/>
            </a:pPr>
            <a:r>
              <a:rPr lang="en-GB" sz="2200" dirty="0"/>
              <a:t>Respect for individuals</a:t>
            </a:r>
          </a:p>
          <a:p>
            <a:pPr marL="457200" indent="-457200">
              <a:spcBef>
                <a:spcPts val="450"/>
              </a:spcBef>
              <a:buFont typeface="+mj-lt"/>
              <a:buAutoNum type="arabicPeriod"/>
            </a:pPr>
            <a:r>
              <a:rPr lang="en-GB" sz="2200" dirty="0"/>
              <a:t>A limited state</a:t>
            </a:r>
          </a:p>
          <a:p>
            <a:pPr marL="457200" indent="-457200">
              <a:spcBef>
                <a:spcPts val="450"/>
              </a:spcBef>
              <a:buFont typeface="+mj-lt"/>
              <a:buAutoNum type="arabicPeriod"/>
            </a:pPr>
            <a:r>
              <a:rPr lang="en-GB" sz="2200" dirty="0"/>
              <a:t>Against over-regulation of Government, markets and business</a:t>
            </a:r>
          </a:p>
          <a:p>
            <a:pPr marL="457200" indent="-457200">
              <a:spcBef>
                <a:spcPts val="450"/>
              </a:spcBef>
              <a:buFont typeface="+mj-lt"/>
              <a:buAutoNum type="arabicPeriod"/>
            </a:pPr>
            <a:r>
              <a:rPr lang="en-GB" sz="2200" dirty="0"/>
              <a:t>BUT support for regulation that promotes ‘acceptable’ private and social conduct</a:t>
            </a:r>
          </a:p>
          <a:p>
            <a:pPr marL="457200" indent="-457200">
              <a:spcBef>
                <a:spcPts val="450"/>
              </a:spcBef>
              <a:buFont typeface="+mj-lt"/>
              <a:buAutoNum type="arabicPeriod"/>
            </a:pPr>
            <a:r>
              <a:rPr lang="en-GB" sz="2200" dirty="0"/>
              <a:t>Established Institutions (monarchy, church, state) deserve respect</a:t>
            </a:r>
          </a:p>
          <a:p>
            <a:pPr marL="457200" indent="-457200">
              <a:spcBef>
                <a:spcPts val="450"/>
              </a:spcBef>
              <a:buFont typeface="+mj-lt"/>
              <a:buAutoNum type="arabicPeriod"/>
            </a:pPr>
            <a:r>
              <a:rPr lang="en-GB" sz="2200" dirty="0"/>
              <a:t>A rejection of radical and ‘Utopian’ ideas</a:t>
            </a:r>
          </a:p>
          <a:p>
            <a:pPr marL="457200" indent="-457200">
              <a:spcBef>
                <a:spcPts val="450"/>
              </a:spcBef>
              <a:buFont typeface="+mj-lt"/>
              <a:buAutoNum type="arabicPeriod"/>
            </a:pPr>
            <a:r>
              <a:rPr lang="en-GB" sz="2200" dirty="0"/>
              <a:t>Acceptance of the ‘natural order of things’</a:t>
            </a:r>
          </a:p>
        </p:txBody>
      </p:sp>
      <p:sp>
        <p:nvSpPr>
          <p:cNvPr id="7" name="TextBox 6"/>
          <p:cNvSpPr txBox="1"/>
          <p:nvPr/>
        </p:nvSpPr>
        <p:spPr>
          <a:xfrm>
            <a:off x="6354198" y="5589240"/>
            <a:ext cx="1404156" cy="300082"/>
          </a:xfrm>
          <a:prstGeom prst="rect">
            <a:avLst/>
          </a:prstGeom>
          <a:noFill/>
        </p:spPr>
        <p:txBody>
          <a:bodyPr wrap="square" rtlCol="0">
            <a:spAutoFit/>
          </a:bodyPr>
          <a:lstStyle/>
          <a:p>
            <a:pPr algn="r"/>
            <a:r>
              <a:rPr lang="en-GB" sz="1350" dirty="0"/>
              <a:t>(Smits, 2016)</a:t>
            </a:r>
          </a:p>
        </p:txBody>
      </p:sp>
    </p:spTree>
    <p:extLst>
      <p:ext uri="{BB962C8B-B14F-4D97-AF65-F5344CB8AC3E}">
        <p14:creationId xmlns:p14="http://schemas.microsoft.com/office/powerpoint/2010/main" val="521639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3" y="148334"/>
            <a:ext cx="5965607" cy="508713"/>
          </a:xfrm>
        </p:spPr>
        <p:txBody>
          <a:bodyPr>
            <a:normAutofit/>
          </a:bodyPr>
          <a:lstStyle/>
          <a:p>
            <a:pPr algn="ctr"/>
            <a:r>
              <a:rPr lang="en-GB" dirty="0"/>
              <a:t>UK Conservatism</a:t>
            </a:r>
          </a:p>
        </p:txBody>
      </p:sp>
      <p:sp>
        <p:nvSpPr>
          <p:cNvPr id="5" name="TextBox 4"/>
          <p:cNvSpPr txBox="1"/>
          <p:nvPr/>
        </p:nvSpPr>
        <p:spPr>
          <a:xfrm>
            <a:off x="251518" y="860095"/>
            <a:ext cx="8557895" cy="3524042"/>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t>Although a ‘secular’ party, this concept of the ‘natural order of things’ exemplifies the strong links between UK Conservatism and </a:t>
            </a:r>
            <a:r>
              <a:rPr lang="en-GB" sz="2200" b="1" dirty="0"/>
              <a:t>Anglicanism</a:t>
            </a:r>
          </a:p>
          <a:p>
            <a:pPr marL="257175" indent="-257175">
              <a:spcBef>
                <a:spcPts val="450"/>
              </a:spcBef>
              <a:spcAft>
                <a:spcPts val="450"/>
              </a:spcAft>
              <a:buFont typeface="Arial" panose="020B0604020202020204" pitchFamily="34" charset="0"/>
              <a:buChar char="•"/>
            </a:pPr>
            <a:r>
              <a:rPr lang="en-GB" sz="2200" dirty="0"/>
              <a:t>This can be illustrated if we look at a verse from the hymn “</a:t>
            </a:r>
            <a:r>
              <a:rPr lang="en-GB" sz="2200" dirty="0">
                <a:hlinkClick r:id="rId2"/>
              </a:rPr>
              <a:t>All Things Bright and Beautiful</a:t>
            </a:r>
            <a:r>
              <a:rPr lang="en-GB" sz="2200" dirty="0"/>
              <a:t>”</a:t>
            </a:r>
          </a:p>
          <a:p>
            <a:pPr marL="257175" indent="-257175">
              <a:spcBef>
                <a:spcPts val="450"/>
              </a:spcBef>
              <a:spcAft>
                <a:spcPts val="450"/>
              </a:spcAft>
              <a:buFont typeface="Arial" panose="020B0604020202020204" pitchFamily="34" charset="0"/>
              <a:buChar char="•"/>
            </a:pPr>
            <a:r>
              <a:rPr lang="en-GB" sz="2200" dirty="0"/>
              <a:t>‘The rich man in his castle, The poor man at his gate; God made them, high or lowly, And ordered their estate’.</a:t>
            </a:r>
          </a:p>
          <a:p>
            <a:pPr marL="257175" indent="-257175">
              <a:spcBef>
                <a:spcPts val="450"/>
              </a:spcBef>
              <a:spcAft>
                <a:spcPts val="450"/>
              </a:spcAft>
              <a:buFont typeface="Arial" panose="020B0604020202020204" pitchFamily="34" charset="0"/>
              <a:buChar char="•"/>
            </a:pPr>
            <a:r>
              <a:rPr lang="en-GB" sz="2200" dirty="0"/>
              <a:t>This connection between Anglicanism and conservatism lead the </a:t>
            </a:r>
            <a:r>
              <a:rPr lang="en-GB" sz="2200" b="1" dirty="0"/>
              <a:t>Suffragist</a:t>
            </a:r>
            <a:r>
              <a:rPr lang="en-GB" sz="2200" dirty="0"/>
              <a:t> and political campaigner Maude </a:t>
            </a:r>
            <a:r>
              <a:rPr lang="en-GB" sz="2200" dirty="0" err="1"/>
              <a:t>Royden</a:t>
            </a:r>
            <a:r>
              <a:rPr lang="en-GB" sz="2200" dirty="0"/>
              <a:t>, in a 1917 speech, to call the Church of England ‘the Conservative Party at prayer’</a:t>
            </a:r>
          </a:p>
        </p:txBody>
      </p:sp>
      <p:sp>
        <p:nvSpPr>
          <p:cNvPr id="3" name="TextBox 2">
            <a:extLst>
              <a:ext uri="{FF2B5EF4-FFF2-40B4-BE49-F238E27FC236}">
                <a16:creationId xmlns:a16="http://schemas.microsoft.com/office/drawing/2014/main" id="{706437F3-3150-40AD-A2EF-8800DF20879A}"/>
              </a:ext>
            </a:extLst>
          </p:cNvPr>
          <p:cNvSpPr txBox="1"/>
          <p:nvPr/>
        </p:nvSpPr>
        <p:spPr>
          <a:xfrm>
            <a:off x="1547663" y="4975133"/>
            <a:ext cx="4741737" cy="369332"/>
          </a:xfrm>
          <a:prstGeom prst="rect">
            <a:avLst/>
          </a:prstGeom>
          <a:noFill/>
        </p:spPr>
        <p:txBody>
          <a:bodyPr wrap="square" rtlCol="0">
            <a:spAutoFit/>
          </a:bodyPr>
          <a:lstStyle/>
          <a:p>
            <a:r>
              <a:rPr lang="en-GB" dirty="0"/>
              <a:t>Have we heard of the term </a:t>
            </a:r>
            <a:r>
              <a:rPr lang="en-GB" b="1" dirty="0"/>
              <a:t>Suffragist</a:t>
            </a:r>
            <a:r>
              <a:rPr lang="en-GB" dirty="0"/>
              <a:t> before?</a:t>
            </a:r>
          </a:p>
        </p:txBody>
      </p:sp>
      <p:pic>
        <p:nvPicPr>
          <p:cNvPr id="6" name="Picture 5" descr="Icon&#10;&#10;Description automatically generated">
            <a:extLst>
              <a:ext uri="{FF2B5EF4-FFF2-40B4-BE49-F238E27FC236}">
                <a16:creationId xmlns:a16="http://schemas.microsoft.com/office/drawing/2014/main" id="{4A1B9B9F-72CE-4657-972B-13742BCE9C3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38429" y="4919370"/>
            <a:ext cx="425095" cy="425095"/>
          </a:xfrm>
          <a:prstGeom prst="rect">
            <a:avLst/>
          </a:prstGeom>
        </p:spPr>
      </p:pic>
    </p:spTree>
    <p:extLst>
      <p:ext uri="{BB962C8B-B14F-4D97-AF65-F5344CB8AC3E}">
        <p14:creationId xmlns:p14="http://schemas.microsoft.com/office/powerpoint/2010/main" val="176845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9969" y="184547"/>
            <a:ext cx="5965607" cy="508713"/>
          </a:xfrm>
        </p:spPr>
        <p:txBody>
          <a:bodyPr>
            <a:normAutofit/>
          </a:bodyPr>
          <a:lstStyle/>
          <a:p>
            <a:pPr algn="ctr"/>
            <a:r>
              <a:rPr lang="en-GB" dirty="0"/>
              <a:t>UK Conservatism</a:t>
            </a:r>
          </a:p>
        </p:txBody>
      </p:sp>
      <p:sp>
        <p:nvSpPr>
          <p:cNvPr id="5" name="TextBox 4"/>
          <p:cNvSpPr txBox="1"/>
          <p:nvPr/>
        </p:nvSpPr>
        <p:spPr>
          <a:xfrm>
            <a:off x="182984" y="885368"/>
            <a:ext cx="8694966" cy="3672800"/>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400" dirty="0"/>
              <a:t>In some extreme cases, conservatism can take a ‘reactionary’ form, ‘harking back to, and attempting to reconstruct, forms of society which existed in an earlier period’. </a:t>
            </a:r>
          </a:p>
          <a:p>
            <a:pPr marL="257175" indent="-257175">
              <a:spcBef>
                <a:spcPts val="450"/>
              </a:spcBef>
              <a:spcAft>
                <a:spcPts val="450"/>
              </a:spcAft>
              <a:buFont typeface="Arial" panose="020B0604020202020204" pitchFamily="34" charset="0"/>
              <a:buChar char="•"/>
            </a:pPr>
            <a:r>
              <a:rPr lang="en-GB" sz="2400" dirty="0"/>
              <a:t>Most modern forms of conservatism acknowledge that society is not static but argue for slow, evolutionary change rather than rash and revolutionary change.</a:t>
            </a:r>
          </a:p>
          <a:p>
            <a:pPr marL="257175" indent="-257175">
              <a:spcBef>
                <a:spcPts val="450"/>
              </a:spcBef>
              <a:spcAft>
                <a:spcPts val="450"/>
              </a:spcAft>
              <a:buFont typeface="Arial" panose="020B0604020202020204" pitchFamily="34" charset="0"/>
              <a:buChar char="•"/>
            </a:pPr>
            <a:r>
              <a:rPr lang="en-GB" sz="2400" dirty="0"/>
              <a:t>In some ways conservatism can be seen to be anti-ideological in that it opposes new, ‘political’ forms of thinking in favour of the status quo</a:t>
            </a:r>
          </a:p>
        </p:txBody>
      </p:sp>
      <p:sp>
        <p:nvSpPr>
          <p:cNvPr id="3" name="TextBox 2"/>
          <p:cNvSpPr txBox="1"/>
          <p:nvPr/>
        </p:nvSpPr>
        <p:spPr>
          <a:xfrm>
            <a:off x="7070366" y="5589240"/>
            <a:ext cx="1620180" cy="300082"/>
          </a:xfrm>
          <a:prstGeom prst="rect">
            <a:avLst/>
          </a:prstGeom>
          <a:noFill/>
        </p:spPr>
        <p:txBody>
          <a:bodyPr wrap="square" rtlCol="0">
            <a:spAutoFit/>
          </a:bodyPr>
          <a:lstStyle/>
          <a:p>
            <a:r>
              <a:rPr lang="en-GB" sz="1350" dirty="0"/>
              <a:t>(Brown, </a:t>
            </a:r>
            <a:r>
              <a:rPr lang="en-GB" sz="1350" i="1" dirty="0"/>
              <a:t>et al</a:t>
            </a:r>
            <a:r>
              <a:rPr lang="en-GB" sz="1350" dirty="0"/>
              <a:t>, 2018)</a:t>
            </a:r>
          </a:p>
        </p:txBody>
      </p:sp>
    </p:spTree>
    <p:extLst>
      <p:ext uri="{BB962C8B-B14F-4D97-AF65-F5344CB8AC3E}">
        <p14:creationId xmlns:p14="http://schemas.microsoft.com/office/powerpoint/2010/main" val="1165515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4181" y="202654"/>
            <a:ext cx="5965607" cy="508713"/>
          </a:xfrm>
        </p:spPr>
        <p:txBody>
          <a:bodyPr>
            <a:normAutofit/>
          </a:bodyPr>
          <a:lstStyle/>
          <a:p>
            <a:pPr algn="ctr"/>
            <a:r>
              <a:rPr lang="en-GB" dirty="0"/>
              <a:t>European Conservatism</a:t>
            </a:r>
          </a:p>
        </p:txBody>
      </p:sp>
      <p:sp>
        <p:nvSpPr>
          <p:cNvPr id="5" name="TextBox 4"/>
          <p:cNvSpPr txBox="1"/>
          <p:nvPr/>
        </p:nvSpPr>
        <p:spPr>
          <a:xfrm>
            <a:off x="197513" y="964650"/>
            <a:ext cx="8478942" cy="4170372"/>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400" dirty="0"/>
              <a:t>Internationally, the notion of conservatism as a political framework is equally confused</a:t>
            </a:r>
          </a:p>
          <a:p>
            <a:pPr marL="257175" indent="-257175">
              <a:spcBef>
                <a:spcPts val="450"/>
              </a:spcBef>
              <a:spcAft>
                <a:spcPts val="450"/>
              </a:spcAft>
              <a:buFont typeface="Arial" panose="020B0604020202020204" pitchFamily="34" charset="0"/>
              <a:buChar char="•"/>
            </a:pPr>
            <a:r>
              <a:rPr lang="en-GB" sz="2400" dirty="0"/>
              <a:t>For example, the European People’s Party (EPP) grouping in the European Parliament contains mainly Christian Democrat parties of the centre right (e.g. the German CDU party).</a:t>
            </a:r>
          </a:p>
          <a:p>
            <a:pPr marL="257175" indent="-257175">
              <a:spcBef>
                <a:spcPts val="450"/>
              </a:spcBef>
              <a:spcAft>
                <a:spcPts val="450"/>
              </a:spcAft>
              <a:buFont typeface="Arial" panose="020B0604020202020204" pitchFamily="34" charset="0"/>
              <a:buChar char="•"/>
            </a:pPr>
            <a:r>
              <a:rPr lang="en-GB" sz="2400" dirty="0"/>
              <a:t>It is the largest of the seven political groupings in the EU Parliament and has members from 26 EU countries</a:t>
            </a:r>
          </a:p>
          <a:p>
            <a:pPr marL="257175" indent="-257175">
              <a:spcBef>
                <a:spcPts val="450"/>
              </a:spcBef>
              <a:spcAft>
                <a:spcPts val="450"/>
              </a:spcAft>
              <a:buFont typeface="Arial" panose="020B0604020202020204" pitchFamily="34" charset="0"/>
              <a:buChar char="•"/>
            </a:pPr>
            <a:r>
              <a:rPr lang="en-GB" sz="2400" dirty="0"/>
              <a:t>‘The group’s goal is to create a more competitive and democratic Europe. Other priorities include migration, trade and jobs’. </a:t>
            </a:r>
            <a:r>
              <a:rPr lang="en-GB" sz="2400" dirty="0">
                <a:hlinkClick r:id="rId2"/>
              </a:rPr>
              <a:t>European Parliament Political Groupings</a:t>
            </a:r>
            <a:endParaRPr lang="en-GB" sz="2400" dirty="0"/>
          </a:p>
        </p:txBody>
      </p:sp>
    </p:spTree>
    <p:extLst>
      <p:ext uri="{BB962C8B-B14F-4D97-AF65-F5344CB8AC3E}">
        <p14:creationId xmlns:p14="http://schemas.microsoft.com/office/powerpoint/2010/main" val="469037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4181" y="202654"/>
            <a:ext cx="5965607" cy="508713"/>
          </a:xfrm>
        </p:spPr>
        <p:txBody>
          <a:bodyPr>
            <a:normAutofit/>
          </a:bodyPr>
          <a:lstStyle/>
          <a:p>
            <a:pPr algn="ctr"/>
            <a:r>
              <a:rPr lang="en-GB" dirty="0"/>
              <a:t>European Conservatism</a:t>
            </a:r>
          </a:p>
        </p:txBody>
      </p:sp>
      <p:sp>
        <p:nvSpPr>
          <p:cNvPr id="5" name="TextBox 4"/>
          <p:cNvSpPr txBox="1"/>
          <p:nvPr/>
        </p:nvSpPr>
        <p:spPr>
          <a:xfrm>
            <a:off x="197513" y="883169"/>
            <a:ext cx="8478942" cy="4529445"/>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800" dirty="0"/>
              <a:t>However, there is also a Conservative and Reformist group which included the UK conservatives and is now largely made up of right of centre MEPs and is the 6</a:t>
            </a:r>
            <a:r>
              <a:rPr lang="en-GB" sz="2800" baseline="30000" dirty="0"/>
              <a:t>th</a:t>
            </a:r>
            <a:r>
              <a:rPr lang="en-GB" sz="2800" dirty="0"/>
              <a:t> largest grouping</a:t>
            </a:r>
          </a:p>
          <a:p>
            <a:pPr marL="257175" indent="-257175">
              <a:spcBef>
                <a:spcPts val="450"/>
              </a:spcBef>
              <a:spcAft>
                <a:spcPts val="450"/>
              </a:spcAft>
              <a:buFont typeface="Arial" panose="020B0604020202020204" pitchFamily="34" charset="0"/>
              <a:buChar char="•"/>
            </a:pPr>
            <a:r>
              <a:rPr lang="en-GB" sz="2800" dirty="0"/>
              <a:t>‘This ECR group believes that Europe is in need of decentralisation and less bureaucracy. They also want to promote fair and free trade, economic recovery, growth and competitiveness as well as a reform of the EU's migration system’ </a:t>
            </a:r>
            <a:r>
              <a:rPr lang="en-GB" sz="2800" dirty="0">
                <a:hlinkClick r:id="rId2"/>
              </a:rPr>
              <a:t>European Parliament Political Groupings</a:t>
            </a:r>
            <a:endParaRPr lang="en-GB" sz="2800" dirty="0"/>
          </a:p>
        </p:txBody>
      </p:sp>
    </p:spTree>
    <p:extLst>
      <p:ext uri="{BB962C8B-B14F-4D97-AF65-F5344CB8AC3E}">
        <p14:creationId xmlns:p14="http://schemas.microsoft.com/office/powerpoint/2010/main" val="3864828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7FFA4-8CF1-086C-E939-5334F03954F5}"/>
              </a:ext>
            </a:extLst>
          </p:cNvPr>
          <p:cNvSpPr>
            <a:spLocks noGrp="1"/>
          </p:cNvSpPr>
          <p:nvPr>
            <p:ph type="title"/>
          </p:nvPr>
        </p:nvSpPr>
        <p:spPr>
          <a:xfrm>
            <a:off x="710131" y="2384047"/>
            <a:ext cx="7886700" cy="1325563"/>
          </a:xfrm>
        </p:spPr>
        <p:txBody>
          <a:bodyPr>
            <a:normAutofit/>
          </a:bodyPr>
          <a:lstStyle/>
          <a:p>
            <a:pPr algn="ctr"/>
            <a:r>
              <a:rPr lang="en-GB" sz="5400" b="1" dirty="0" err="1"/>
              <a:t>Libralism</a:t>
            </a:r>
            <a:endParaRPr lang="en-GB" sz="5400" b="1" dirty="0"/>
          </a:p>
        </p:txBody>
      </p:sp>
    </p:spTree>
    <p:extLst>
      <p:ext uri="{BB962C8B-B14F-4D97-AF65-F5344CB8AC3E}">
        <p14:creationId xmlns:p14="http://schemas.microsoft.com/office/powerpoint/2010/main" val="23992720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8479" y="197540"/>
            <a:ext cx="2374135" cy="508713"/>
          </a:xfrm>
        </p:spPr>
        <p:txBody>
          <a:bodyPr>
            <a:noAutofit/>
          </a:bodyPr>
          <a:lstStyle/>
          <a:p>
            <a:pPr algn="ctr"/>
            <a:r>
              <a:rPr lang="en-GB" dirty="0"/>
              <a:t>Liberalism</a:t>
            </a:r>
            <a:br>
              <a:rPr lang="en-GB" dirty="0"/>
            </a:br>
            <a:endParaRPr lang="en-GB" dirty="0"/>
          </a:p>
        </p:txBody>
      </p:sp>
      <p:sp>
        <p:nvSpPr>
          <p:cNvPr id="5" name="TextBox 4"/>
          <p:cNvSpPr txBox="1"/>
          <p:nvPr/>
        </p:nvSpPr>
        <p:spPr>
          <a:xfrm>
            <a:off x="233010" y="921311"/>
            <a:ext cx="8910990" cy="4796185"/>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t>In a general sense liberalism can be seen to be the ‘belief that it is the aim of politics to preserve individual rights and to maximize freedom of choice’ (Brown </a:t>
            </a:r>
            <a:r>
              <a:rPr lang="en-GB" sz="2200" i="1" dirty="0"/>
              <a:t>et al, </a:t>
            </a:r>
            <a:r>
              <a:rPr lang="en-GB" sz="2200" dirty="0"/>
              <a:t>2018)</a:t>
            </a:r>
          </a:p>
          <a:p>
            <a:pPr marL="257175" indent="-257175">
              <a:spcBef>
                <a:spcPts val="450"/>
              </a:spcBef>
              <a:spcAft>
                <a:spcPts val="450"/>
              </a:spcAft>
              <a:buFont typeface="Arial" panose="020B0604020202020204" pitchFamily="34" charset="0"/>
              <a:buChar char="•"/>
            </a:pPr>
            <a:r>
              <a:rPr lang="en-GB" sz="2200" dirty="0"/>
              <a:t>In contrast to conservatism, with its reliance on tradition and the status quo, classical liberalism can be seen to be </a:t>
            </a:r>
            <a:r>
              <a:rPr lang="en-GB" sz="2200" b="1" dirty="0"/>
              <a:t>teleological</a:t>
            </a:r>
            <a:r>
              <a:rPr lang="en-GB" sz="2200" dirty="0"/>
              <a:t> in nature</a:t>
            </a:r>
          </a:p>
          <a:p>
            <a:pPr marL="257175" indent="-257175">
              <a:spcBef>
                <a:spcPts val="450"/>
              </a:spcBef>
              <a:spcAft>
                <a:spcPts val="450"/>
              </a:spcAft>
              <a:buFont typeface="Arial" panose="020B0604020202020204" pitchFamily="34" charset="0"/>
              <a:buChar char="•"/>
            </a:pPr>
            <a:r>
              <a:rPr lang="en-GB" sz="2200" dirty="0"/>
              <a:t>This is to say that liberalism has a commitment to the improvement of social conditions and a belief that society is progressing through a number of stages</a:t>
            </a:r>
          </a:p>
          <a:p>
            <a:pPr marL="257175" indent="-257175">
              <a:spcBef>
                <a:spcPts val="450"/>
              </a:spcBef>
              <a:spcAft>
                <a:spcPts val="450"/>
              </a:spcAft>
              <a:buFont typeface="Arial" panose="020B0604020202020204" pitchFamily="34" charset="0"/>
              <a:buChar char="•"/>
            </a:pPr>
            <a:r>
              <a:rPr lang="en-GB" sz="2200" dirty="0"/>
              <a:t>In this sense liberalism owes much, philosophically, to the writings of Locke, Hume and Rousseau</a:t>
            </a:r>
          </a:p>
          <a:p>
            <a:pPr marL="257175" indent="-257175">
              <a:spcBef>
                <a:spcPts val="450"/>
              </a:spcBef>
              <a:spcAft>
                <a:spcPts val="450"/>
              </a:spcAft>
              <a:buFont typeface="Arial" panose="020B0604020202020204" pitchFamily="34" charset="0"/>
              <a:buChar char="•"/>
            </a:pPr>
            <a:r>
              <a:rPr lang="en-GB" sz="2200" dirty="0"/>
              <a:t>It can also be seen in the theories of sociologists such as T.H. Marshall </a:t>
            </a:r>
          </a:p>
          <a:p>
            <a:pPr marL="257175" indent="-257175">
              <a:spcBef>
                <a:spcPts val="450"/>
              </a:spcBef>
              <a:spcAft>
                <a:spcPts val="450"/>
              </a:spcAft>
              <a:buFont typeface="Arial" panose="020B0604020202020204" pitchFamily="34" charset="0"/>
              <a:buChar char="•"/>
            </a:pPr>
            <a:r>
              <a:rPr lang="en-GB" sz="2200" dirty="0"/>
              <a:t>In terms of UK politics, it might be useful to look at the historical context</a:t>
            </a:r>
          </a:p>
        </p:txBody>
      </p:sp>
    </p:spTree>
    <p:extLst>
      <p:ext uri="{BB962C8B-B14F-4D97-AF65-F5344CB8AC3E}">
        <p14:creationId xmlns:p14="http://schemas.microsoft.com/office/powerpoint/2010/main" val="2045230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560" y="355934"/>
            <a:ext cx="6509776" cy="508713"/>
          </a:xfrm>
        </p:spPr>
        <p:txBody>
          <a:bodyPr>
            <a:noAutofit/>
          </a:bodyPr>
          <a:lstStyle/>
          <a:p>
            <a:pPr algn="ctr"/>
            <a:r>
              <a:rPr lang="en-GB" dirty="0"/>
              <a:t>Liberalism – UK Historical Context</a:t>
            </a:r>
            <a:br>
              <a:rPr lang="en-GB" dirty="0"/>
            </a:br>
            <a:endParaRPr lang="en-GB" dirty="0"/>
          </a:p>
        </p:txBody>
      </p:sp>
      <p:sp>
        <p:nvSpPr>
          <p:cNvPr id="5" name="TextBox 4"/>
          <p:cNvSpPr txBox="1"/>
          <p:nvPr/>
        </p:nvSpPr>
        <p:spPr>
          <a:xfrm>
            <a:off x="144855" y="869776"/>
            <a:ext cx="8936646" cy="4814138"/>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dirty="0"/>
              <a:t>We have already commented on the development of two political groupings in Parliament in the 17</a:t>
            </a:r>
            <a:r>
              <a:rPr lang="en-GB" sz="2200" baseline="30000" dirty="0"/>
              <a:t>th</a:t>
            </a:r>
            <a:r>
              <a:rPr lang="en-GB" sz="2200" dirty="0"/>
              <a:t> century</a:t>
            </a:r>
          </a:p>
          <a:p>
            <a:pPr marL="257175" indent="-257175">
              <a:spcBef>
                <a:spcPts val="450"/>
              </a:spcBef>
              <a:buFont typeface="Arial" panose="020B0604020202020204" pitchFamily="34" charset="0"/>
              <a:buChar char="•"/>
            </a:pPr>
            <a:r>
              <a:rPr lang="en-GB" sz="2200" dirty="0"/>
              <a:t>The ‘Whigs’ were established in opposition to the ‘Tories’ (N.B. both terms were abusive)</a:t>
            </a:r>
          </a:p>
          <a:p>
            <a:pPr marL="257175" indent="-257175">
              <a:spcBef>
                <a:spcPts val="450"/>
              </a:spcBef>
              <a:buFont typeface="Arial" panose="020B0604020202020204" pitchFamily="34" charset="0"/>
              <a:buChar char="•"/>
            </a:pPr>
            <a:r>
              <a:rPr lang="en-GB" sz="2200" dirty="0"/>
              <a:t>The Whigs were in favour of a parliament that had more freedom from royal influence</a:t>
            </a:r>
          </a:p>
          <a:p>
            <a:pPr marL="257175" indent="-257175">
              <a:spcBef>
                <a:spcPts val="450"/>
              </a:spcBef>
              <a:buFont typeface="Arial" panose="020B0604020202020204" pitchFamily="34" charset="0"/>
              <a:buChar char="•"/>
            </a:pPr>
            <a:r>
              <a:rPr lang="en-GB" sz="2200" dirty="0"/>
              <a:t>For various reasons this grouping held power as the ‘government’ for at least 50-60 years after the Glorious Revolution (1688)</a:t>
            </a:r>
          </a:p>
          <a:p>
            <a:pPr marL="257175" indent="-257175">
              <a:spcBef>
                <a:spcPts val="450"/>
              </a:spcBef>
              <a:buFont typeface="Arial" panose="020B0604020202020204" pitchFamily="34" charset="0"/>
              <a:buChar char="•"/>
            </a:pPr>
            <a:r>
              <a:rPr lang="en-GB" sz="2200" dirty="0"/>
              <a:t>The Whigs were a complicated coalition of radical aristocrats, non-conformists and industrialists</a:t>
            </a:r>
          </a:p>
          <a:p>
            <a:pPr marL="257175" indent="-257175">
              <a:spcBef>
                <a:spcPts val="450"/>
              </a:spcBef>
              <a:buFont typeface="Arial" panose="020B0604020202020204" pitchFamily="34" charset="0"/>
              <a:buChar char="•"/>
            </a:pPr>
            <a:r>
              <a:rPr lang="en-GB" sz="2200" dirty="0"/>
              <a:t>The more radical nature of this grouping caused it to suffer by association with the revolutions in America and France and many Whigs joined the Tory party at this time.</a:t>
            </a:r>
          </a:p>
        </p:txBody>
      </p:sp>
      <p:sp>
        <p:nvSpPr>
          <p:cNvPr id="3" name="TextBox 2"/>
          <p:cNvSpPr txBox="1"/>
          <p:nvPr/>
        </p:nvSpPr>
        <p:spPr>
          <a:xfrm>
            <a:off x="6300192" y="5556908"/>
            <a:ext cx="2592288" cy="300082"/>
          </a:xfrm>
          <a:prstGeom prst="rect">
            <a:avLst/>
          </a:prstGeom>
          <a:noFill/>
        </p:spPr>
        <p:txBody>
          <a:bodyPr wrap="square" rtlCol="0">
            <a:spAutoFit/>
          </a:bodyPr>
          <a:lstStyle/>
          <a:p>
            <a:pPr algn="r"/>
            <a:r>
              <a:rPr lang="en-GB" sz="1350" dirty="0"/>
              <a:t>(See for example </a:t>
            </a:r>
            <a:r>
              <a:rPr lang="en-GB" sz="1350" dirty="0" err="1"/>
              <a:t>McKibbin</a:t>
            </a:r>
            <a:r>
              <a:rPr lang="en-GB" sz="1350" dirty="0"/>
              <a:t>, 2019)</a:t>
            </a:r>
          </a:p>
        </p:txBody>
      </p:sp>
    </p:spTree>
    <p:extLst>
      <p:ext uri="{BB962C8B-B14F-4D97-AF65-F5344CB8AC3E}">
        <p14:creationId xmlns:p14="http://schemas.microsoft.com/office/powerpoint/2010/main" val="1887832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9465" y="238239"/>
            <a:ext cx="6363966" cy="508713"/>
          </a:xfrm>
        </p:spPr>
        <p:txBody>
          <a:bodyPr>
            <a:noAutofit/>
          </a:bodyPr>
          <a:lstStyle/>
          <a:p>
            <a:pPr algn="ctr"/>
            <a:r>
              <a:rPr lang="en-GB" dirty="0"/>
              <a:t>Liberalism – UK Historical Context</a:t>
            </a:r>
            <a:br>
              <a:rPr lang="en-GB" dirty="0"/>
            </a:br>
            <a:endParaRPr lang="en-GB" dirty="0"/>
          </a:p>
        </p:txBody>
      </p:sp>
      <p:sp>
        <p:nvSpPr>
          <p:cNvPr id="5" name="TextBox 4"/>
          <p:cNvSpPr txBox="1"/>
          <p:nvPr/>
        </p:nvSpPr>
        <p:spPr>
          <a:xfrm>
            <a:off x="116505" y="962364"/>
            <a:ext cx="8910990" cy="4411464"/>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dirty="0"/>
              <a:t>As the Tory party transformed itself into the Conservatives over the course of the 19</a:t>
            </a:r>
            <a:r>
              <a:rPr lang="en-GB" sz="2200" baseline="30000" dirty="0"/>
              <a:t>th</a:t>
            </a:r>
            <a:r>
              <a:rPr lang="en-GB" sz="2200" dirty="0"/>
              <a:t> century, so the Whig party became the Liberal Party</a:t>
            </a:r>
          </a:p>
          <a:p>
            <a:pPr marL="257175" indent="-257175">
              <a:spcBef>
                <a:spcPts val="450"/>
              </a:spcBef>
              <a:buFont typeface="Arial" panose="020B0604020202020204" pitchFamily="34" charset="0"/>
              <a:buChar char="•"/>
            </a:pPr>
            <a:r>
              <a:rPr lang="en-GB" sz="2200" dirty="0"/>
              <a:t>We must always remember that the ideology and Party are not one and the same thing</a:t>
            </a:r>
          </a:p>
          <a:p>
            <a:pPr marL="257175" indent="-257175">
              <a:spcBef>
                <a:spcPts val="450"/>
              </a:spcBef>
              <a:buFont typeface="Arial" panose="020B0604020202020204" pitchFamily="34" charset="0"/>
              <a:buChar char="•"/>
            </a:pPr>
            <a:r>
              <a:rPr lang="en-GB" sz="2200" dirty="0"/>
              <a:t>However, during the course of the 19</a:t>
            </a:r>
            <a:r>
              <a:rPr lang="en-GB" sz="2200" baseline="30000" dirty="0"/>
              <a:t>th</a:t>
            </a:r>
            <a:r>
              <a:rPr lang="en-GB" sz="2200" dirty="0"/>
              <a:t> and early 20</a:t>
            </a:r>
            <a:r>
              <a:rPr lang="en-GB" sz="2200" baseline="30000" dirty="0"/>
              <a:t>th</a:t>
            </a:r>
            <a:r>
              <a:rPr lang="en-GB" sz="2200" dirty="0"/>
              <a:t> century the Liberal Party could be seem as pursuing socially liberal policies (e.g. rights for non-conformists and Catholics and the first pension and national insurance acts)</a:t>
            </a:r>
          </a:p>
          <a:p>
            <a:pPr marL="257175" indent="-257175">
              <a:spcBef>
                <a:spcPts val="450"/>
              </a:spcBef>
              <a:buFont typeface="Arial" panose="020B0604020202020204" pitchFamily="34" charset="0"/>
              <a:buChar char="•"/>
            </a:pPr>
            <a:r>
              <a:rPr lang="en-GB" sz="2200" dirty="0"/>
              <a:t>As well as liberal economic policy (e.g. free trade, no regulation)</a:t>
            </a:r>
          </a:p>
          <a:p>
            <a:pPr marL="257175" indent="-257175">
              <a:spcBef>
                <a:spcPts val="450"/>
              </a:spcBef>
              <a:buFont typeface="Arial" panose="020B0604020202020204" pitchFamily="34" charset="0"/>
              <a:buChar char="•"/>
            </a:pPr>
            <a:r>
              <a:rPr lang="en-GB" sz="2200" dirty="0"/>
              <a:t>In contemporary UK politics the Liberal Democrats are now seen as occupying the ‘centre’ ground with the Conservatives to the right and Labour to the left </a:t>
            </a:r>
          </a:p>
        </p:txBody>
      </p:sp>
      <p:sp>
        <p:nvSpPr>
          <p:cNvPr id="3" name="TextBox 2"/>
          <p:cNvSpPr txBox="1"/>
          <p:nvPr/>
        </p:nvSpPr>
        <p:spPr>
          <a:xfrm>
            <a:off x="5166066" y="5589240"/>
            <a:ext cx="2592288" cy="300082"/>
          </a:xfrm>
          <a:prstGeom prst="rect">
            <a:avLst/>
          </a:prstGeom>
          <a:noFill/>
        </p:spPr>
        <p:txBody>
          <a:bodyPr wrap="square" rtlCol="0">
            <a:spAutoFit/>
          </a:bodyPr>
          <a:lstStyle/>
          <a:p>
            <a:pPr algn="r"/>
            <a:r>
              <a:rPr lang="en-GB" sz="1350" dirty="0"/>
              <a:t>(See for example </a:t>
            </a:r>
            <a:r>
              <a:rPr lang="en-GB" sz="1350" dirty="0" err="1"/>
              <a:t>McKibbin</a:t>
            </a:r>
            <a:r>
              <a:rPr lang="en-GB" sz="1350" dirty="0"/>
              <a:t>, 2019)</a:t>
            </a:r>
          </a:p>
        </p:txBody>
      </p:sp>
    </p:spTree>
    <p:extLst>
      <p:ext uri="{BB962C8B-B14F-4D97-AF65-F5344CB8AC3E}">
        <p14:creationId xmlns:p14="http://schemas.microsoft.com/office/powerpoint/2010/main" val="2852575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2272" y="202340"/>
            <a:ext cx="6172200" cy="594066"/>
          </a:xfrm>
        </p:spPr>
        <p:txBody>
          <a:bodyPr>
            <a:normAutofit fontScale="90000"/>
          </a:bodyPr>
          <a:lstStyle/>
          <a:p>
            <a:pPr algn="ctr"/>
            <a:r>
              <a:rPr lang="en-GB" b="1" dirty="0"/>
              <a:t>Liberalism &amp; Individual Rights</a:t>
            </a:r>
          </a:p>
        </p:txBody>
      </p:sp>
      <p:sp>
        <p:nvSpPr>
          <p:cNvPr id="7" name="TextBox 6"/>
          <p:cNvSpPr txBox="1"/>
          <p:nvPr/>
        </p:nvSpPr>
        <p:spPr>
          <a:xfrm>
            <a:off x="89502" y="1004006"/>
            <a:ext cx="8964996" cy="4401205"/>
          </a:xfrm>
          <a:prstGeom prst="rect">
            <a:avLst/>
          </a:prstGeom>
          <a:noFill/>
        </p:spPr>
        <p:txBody>
          <a:bodyPr wrap="square" rtlCol="0">
            <a:spAutoFit/>
          </a:bodyPr>
          <a:lstStyle/>
          <a:p>
            <a:pPr marL="257175" indent="-257175">
              <a:spcBef>
                <a:spcPts val="600"/>
              </a:spcBef>
              <a:spcAft>
                <a:spcPts val="600"/>
              </a:spcAft>
              <a:buFont typeface="Arial" panose="020B0604020202020204" pitchFamily="34" charset="0"/>
              <a:buChar char="•"/>
            </a:pPr>
            <a:r>
              <a:rPr lang="en-GB" sz="2000" dirty="0"/>
              <a:t>There is an acknowledged influence of liberalism on the concept of rights, for example:</a:t>
            </a:r>
          </a:p>
          <a:p>
            <a:pPr marL="257175" indent="-257175">
              <a:spcBef>
                <a:spcPts val="600"/>
              </a:spcBef>
              <a:spcAft>
                <a:spcPts val="600"/>
              </a:spcAft>
              <a:buFont typeface="Arial" panose="020B0604020202020204" pitchFamily="34" charset="0"/>
              <a:buChar char="•"/>
            </a:pPr>
            <a:r>
              <a:rPr lang="en-GB" sz="2000" dirty="0"/>
              <a:t> The </a:t>
            </a:r>
            <a:r>
              <a:rPr lang="en-GB" sz="2000" dirty="0">
                <a:hlinkClick r:id="rId2"/>
              </a:rPr>
              <a:t>US Declaration of Independence </a:t>
            </a:r>
            <a:r>
              <a:rPr lang="en-GB" sz="2000" dirty="0"/>
              <a:t> (1776), which was a ‘liberal’ response to the perceived autocratic rule by the British Monarch,</a:t>
            </a:r>
          </a:p>
          <a:p>
            <a:pPr marL="257175" indent="-257175">
              <a:spcBef>
                <a:spcPts val="600"/>
              </a:spcBef>
              <a:spcAft>
                <a:spcPts val="600"/>
              </a:spcAft>
              <a:buFont typeface="Arial" panose="020B0604020202020204" pitchFamily="34" charset="0"/>
              <a:buChar char="•"/>
            </a:pPr>
            <a:r>
              <a:rPr lang="en-GB" sz="2000" dirty="0"/>
              <a:t>Thomas Paine’s </a:t>
            </a:r>
            <a:r>
              <a:rPr lang="en-GB" sz="2000" dirty="0">
                <a:hlinkClick r:id="rId3"/>
              </a:rPr>
              <a:t>The Rights of Man</a:t>
            </a:r>
            <a:r>
              <a:rPr lang="en-GB" sz="2000" dirty="0"/>
              <a:t> (1791) which was a liberal defence of the French Revolution and an attack on </a:t>
            </a:r>
            <a:r>
              <a:rPr lang="en-GB" sz="2000" b="1" dirty="0"/>
              <a:t>reactionary</a:t>
            </a:r>
            <a:r>
              <a:rPr lang="en-GB" sz="2000" dirty="0"/>
              <a:t> and </a:t>
            </a:r>
            <a:r>
              <a:rPr lang="en-GB" sz="2000" b="1" dirty="0"/>
              <a:t>autocratic</a:t>
            </a:r>
            <a:r>
              <a:rPr lang="en-GB" sz="2000" dirty="0"/>
              <a:t> governments and monarchs,</a:t>
            </a:r>
          </a:p>
          <a:p>
            <a:pPr marL="257175" indent="-257175">
              <a:spcBef>
                <a:spcPts val="600"/>
              </a:spcBef>
              <a:spcAft>
                <a:spcPts val="600"/>
              </a:spcAft>
              <a:buFont typeface="Arial" panose="020B0604020202020204" pitchFamily="34" charset="0"/>
              <a:buChar char="•"/>
            </a:pPr>
            <a:r>
              <a:rPr lang="en-GB" sz="2000" dirty="0"/>
              <a:t>Mary Wollstonecraft’s  </a:t>
            </a:r>
            <a:r>
              <a:rPr lang="en-GB" sz="2000" dirty="0">
                <a:hlinkClick r:id="rId4"/>
              </a:rPr>
              <a:t>A Vindication of the Rights of Woman</a:t>
            </a:r>
            <a:r>
              <a:rPr lang="en-GB" sz="2000" dirty="0"/>
              <a:t> (1792) which extended Paine’s arguments to include the rights of women, and, more recently;</a:t>
            </a:r>
          </a:p>
          <a:p>
            <a:pPr marL="257175" indent="-257175">
              <a:spcBef>
                <a:spcPts val="600"/>
              </a:spcBef>
              <a:spcAft>
                <a:spcPts val="600"/>
              </a:spcAft>
              <a:buFont typeface="Arial" panose="020B0604020202020204" pitchFamily="34" charset="0"/>
              <a:buChar char="•"/>
            </a:pPr>
            <a:r>
              <a:rPr lang="en-GB" sz="2000" dirty="0"/>
              <a:t>The United Nation’s </a:t>
            </a:r>
            <a:r>
              <a:rPr lang="en-GB" sz="2000" dirty="0">
                <a:hlinkClick r:id="rId5"/>
              </a:rPr>
              <a:t>Universal Declaration of Human Rights</a:t>
            </a:r>
            <a:r>
              <a:rPr lang="en-GB" sz="2000" dirty="0"/>
              <a:t> (1948) which was drawn up in response to the atrocities carried out by the Fascist regimes before and during the Second World War.</a:t>
            </a:r>
          </a:p>
        </p:txBody>
      </p:sp>
    </p:spTree>
    <p:extLst>
      <p:ext uri="{BB962C8B-B14F-4D97-AF65-F5344CB8AC3E}">
        <p14:creationId xmlns:p14="http://schemas.microsoft.com/office/powerpoint/2010/main" val="375708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2272" y="202340"/>
            <a:ext cx="6172200" cy="594066"/>
          </a:xfrm>
        </p:spPr>
        <p:txBody>
          <a:bodyPr>
            <a:normAutofit fontScale="90000"/>
          </a:bodyPr>
          <a:lstStyle/>
          <a:p>
            <a:pPr algn="ctr"/>
            <a:r>
              <a:rPr lang="en-GB" b="1" dirty="0"/>
              <a:t>Liberalism &amp; Individual Rights</a:t>
            </a:r>
          </a:p>
        </p:txBody>
      </p:sp>
      <p:sp>
        <p:nvSpPr>
          <p:cNvPr id="4" name="TextBox 3"/>
          <p:cNvSpPr txBox="1"/>
          <p:nvPr/>
        </p:nvSpPr>
        <p:spPr>
          <a:xfrm>
            <a:off x="5004048" y="5643246"/>
            <a:ext cx="2808312" cy="300082"/>
          </a:xfrm>
          <a:prstGeom prst="rect">
            <a:avLst/>
          </a:prstGeom>
          <a:noFill/>
        </p:spPr>
        <p:txBody>
          <a:bodyPr wrap="square" rtlCol="0">
            <a:spAutoFit/>
          </a:bodyPr>
          <a:lstStyle/>
          <a:p>
            <a:pPr marL="257175" lvl="1" algn="r">
              <a:buClr>
                <a:srgbClr val="2A1A00"/>
              </a:buClr>
            </a:pPr>
            <a:r>
              <a:rPr lang="en-GB" sz="1350" dirty="0"/>
              <a:t>(see also Morphet, 2014)</a:t>
            </a:r>
          </a:p>
        </p:txBody>
      </p:sp>
      <p:sp>
        <p:nvSpPr>
          <p:cNvPr id="7" name="TextBox 6"/>
          <p:cNvSpPr txBox="1"/>
          <p:nvPr/>
        </p:nvSpPr>
        <p:spPr>
          <a:xfrm>
            <a:off x="179004" y="1176021"/>
            <a:ext cx="8964996" cy="3926716"/>
          </a:xfrm>
          <a:prstGeom prst="rect">
            <a:avLst/>
          </a:prstGeom>
          <a:noFill/>
        </p:spPr>
        <p:txBody>
          <a:bodyPr wrap="square" rtlCol="0">
            <a:spAutoFit/>
          </a:bodyPr>
          <a:lstStyle/>
          <a:p>
            <a:pPr marL="257175" indent="-257175">
              <a:buFont typeface="Arial" panose="020B0604020202020204" pitchFamily="34" charset="0"/>
              <a:buChar char="•"/>
            </a:pPr>
            <a:r>
              <a:rPr lang="en-GB" sz="2200" dirty="0"/>
              <a:t>In his essay </a:t>
            </a:r>
            <a:r>
              <a:rPr lang="en-GB" sz="2200" i="1" dirty="0"/>
              <a:t>Citizenship and Social Class, </a:t>
            </a:r>
            <a:r>
              <a:rPr lang="en-GB" sz="2200" dirty="0"/>
              <a:t>T. H. Marshall (1950, 1990) argued that there had been three periods of development of ‘rights’ as follows;</a:t>
            </a:r>
          </a:p>
          <a:p>
            <a:pPr marL="257175" indent="-257175">
              <a:spcBef>
                <a:spcPts val="450"/>
              </a:spcBef>
              <a:spcAft>
                <a:spcPts val="450"/>
              </a:spcAft>
              <a:buFont typeface="Arial" panose="020B0604020202020204" pitchFamily="34" charset="0"/>
              <a:buChar char="•"/>
            </a:pPr>
            <a:r>
              <a:rPr lang="en-GB" sz="2200" dirty="0"/>
              <a:t>17</a:t>
            </a:r>
            <a:r>
              <a:rPr lang="en-GB" sz="2200" baseline="30000" dirty="0"/>
              <a:t>th</a:t>
            </a:r>
            <a:r>
              <a:rPr lang="en-GB" sz="2200" dirty="0"/>
              <a:t> century </a:t>
            </a:r>
            <a:r>
              <a:rPr lang="en-GB" sz="2200" b="1" dirty="0"/>
              <a:t>Civil</a:t>
            </a:r>
            <a:r>
              <a:rPr lang="en-GB" sz="2200" dirty="0"/>
              <a:t> Rights (freedom of speech, thought and religion) in favour of an individual’s rights in the face of </a:t>
            </a:r>
            <a:r>
              <a:rPr lang="en-GB" sz="2200" b="1" dirty="0"/>
              <a:t>autocratic</a:t>
            </a:r>
            <a:r>
              <a:rPr lang="en-GB" sz="2200" dirty="0"/>
              <a:t> monarchy</a:t>
            </a:r>
          </a:p>
          <a:p>
            <a:pPr marL="257175" indent="-257175">
              <a:spcBef>
                <a:spcPts val="450"/>
              </a:spcBef>
              <a:spcAft>
                <a:spcPts val="450"/>
              </a:spcAft>
              <a:buFont typeface="Arial" panose="020B0604020202020204" pitchFamily="34" charset="0"/>
              <a:buChar char="•"/>
            </a:pPr>
            <a:r>
              <a:rPr lang="en-GB" sz="2200" dirty="0"/>
              <a:t>19</a:t>
            </a:r>
            <a:r>
              <a:rPr lang="en-GB" sz="2200" baseline="30000" dirty="0"/>
              <a:t>th</a:t>
            </a:r>
            <a:r>
              <a:rPr lang="en-GB" sz="2200" dirty="0"/>
              <a:t> century </a:t>
            </a:r>
            <a:r>
              <a:rPr lang="en-GB" sz="2200" b="1" dirty="0"/>
              <a:t>Political</a:t>
            </a:r>
            <a:r>
              <a:rPr lang="en-GB" sz="2200" dirty="0"/>
              <a:t> Rights (right to vote and hold office) in the face of unfair exclusion due to religion, gender etc. </a:t>
            </a:r>
          </a:p>
          <a:p>
            <a:pPr marL="257175" indent="-257175">
              <a:spcBef>
                <a:spcPts val="450"/>
              </a:spcBef>
              <a:spcAft>
                <a:spcPts val="450"/>
              </a:spcAft>
              <a:buFont typeface="Arial" panose="020B0604020202020204" pitchFamily="34" charset="0"/>
              <a:buChar char="•"/>
            </a:pPr>
            <a:r>
              <a:rPr lang="en-GB" sz="2200" dirty="0"/>
              <a:t>20</a:t>
            </a:r>
            <a:r>
              <a:rPr lang="en-GB" sz="2200" baseline="30000" dirty="0"/>
              <a:t>th</a:t>
            </a:r>
            <a:r>
              <a:rPr lang="en-GB" sz="2200" dirty="0"/>
              <a:t> century </a:t>
            </a:r>
            <a:r>
              <a:rPr lang="en-GB" sz="2200" b="1" dirty="0"/>
              <a:t>Social</a:t>
            </a:r>
            <a:r>
              <a:rPr lang="en-GB" sz="2200" dirty="0"/>
              <a:t> Rights (economic and social security)</a:t>
            </a:r>
          </a:p>
          <a:p>
            <a:pPr marL="257175" indent="-257175">
              <a:spcBef>
                <a:spcPts val="450"/>
              </a:spcBef>
              <a:spcAft>
                <a:spcPts val="450"/>
              </a:spcAft>
              <a:buFont typeface="Arial" panose="020B0604020202020204" pitchFamily="34" charset="0"/>
              <a:buChar char="•"/>
            </a:pPr>
            <a:r>
              <a:rPr lang="en-GB" sz="2200" dirty="0"/>
              <a:t>However, the social rights can be seen as something different in that they were not established as a response to repression but were an attempt to address general inequality or </a:t>
            </a:r>
            <a:r>
              <a:rPr lang="en-GB" sz="2200" b="1" dirty="0"/>
              <a:t>to ameliorate social injustice</a:t>
            </a:r>
          </a:p>
        </p:txBody>
      </p:sp>
    </p:spTree>
    <p:extLst>
      <p:ext uri="{BB962C8B-B14F-4D97-AF65-F5344CB8AC3E}">
        <p14:creationId xmlns:p14="http://schemas.microsoft.com/office/powerpoint/2010/main" val="4165720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4277" y="220447"/>
            <a:ext cx="7539109" cy="594066"/>
          </a:xfrm>
        </p:spPr>
        <p:txBody>
          <a:bodyPr>
            <a:normAutofit fontScale="90000"/>
          </a:bodyPr>
          <a:lstStyle/>
          <a:p>
            <a:pPr algn="ctr"/>
            <a:r>
              <a:rPr lang="en-GB" b="1" dirty="0"/>
              <a:t>Amelioration of social injustice</a:t>
            </a:r>
          </a:p>
        </p:txBody>
      </p:sp>
      <p:sp>
        <p:nvSpPr>
          <p:cNvPr id="3" name="TextBox 2"/>
          <p:cNvSpPr txBox="1"/>
          <p:nvPr/>
        </p:nvSpPr>
        <p:spPr>
          <a:xfrm>
            <a:off x="251520" y="1320878"/>
            <a:ext cx="8640960" cy="3847207"/>
          </a:xfrm>
          <a:prstGeom prst="rect">
            <a:avLst/>
          </a:prstGeom>
          <a:noFill/>
        </p:spPr>
        <p:txBody>
          <a:bodyPr wrap="square" rtlCol="0">
            <a:spAutoFit/>
          </a:bodyPr>
          <a:lstStyle/>
          <a:p>
            <a:pPr marL="214313" indent="-214313">
              <a:spcBef>
                <a:spcPts val="600"/>
              </a:spcBef>
              <a:spcAft>
                <a:spcPts val="600"/>
              </a:spcAft>
              <a:buFont typeface="Arial" panose="020B0604020202020204" pitchFamily="34" charset="0"/>
              <a:buChar char="•"/>
            </a:pPr>
            <a:r>
              <a:rPr lang="en-GB" sz="2800" dirty="0"/>
              <a:t>This is seen as being a central tenet of liberalism</a:t>
            </a:r>
          </a:p>
          <a:p>
            <a:pPr marL="214313" indent="-214313">
              <a:spcBef>
                <a:spcPts val="600"/>
              </a:spcBef>
              <a:spcAft>
                <a:spcPts val="600"/>
              </a:spcAft>
              <a:buFont typeface="Arial" panose="020B0604020202020204" pitchFamily="34" charset="0"/>
              <a:buChar char="•"/>
            </a:pPr>
            <a:r>
              <a:rPr lang="en-GB" sz="2800" dirty="0"/>
              <a:t>It is argued that, through no fault of their own, people can be unable to benefit from society in the same way that others can</a:t>
            </a:r>
          </a:p>
          <a:p>
            <a:pPr marL="214313" indent="-214313">
              <a:spcBef>
                <a:spcPts val="600"/>
              </a:spcBef>
              <a:spcAft>
                <a:spcPts val="600"/>
              </a:spcAft>
              <a:buFont typeface="Arial" panose="020B0604020202020204" pitchFamily="34" charset="0"/>
              <a:buChar char="•"/>
            </a:pPr>
            <a:r>
              <a:rPr lang="en-GB" sz="2800" dirty="0"/>
              <a:t>Age (the very young or very old), impairment, ill-health (both physical and mental), closure of industry etc. were all seen as being conditions that could lead to social injustice which would then need ‘</a:t>
            </a:r>
            <a:r>
              <a:rPr lang="en-GB" sz="2800" b="1" dirty="0"/>
              <a:t>ameliorating</a:t>
            </a:r>
            <a:r>
              <a:rPr lang="en-GB" sz="2800" dirty="0"/>
              <a:t>’</a:t>
            </a:r>
          </a:p>
        </p:txBody>
      </p:sp>
    </p:spTree>
    <p:extLst>
      <p:ext uri="{BB962C8B-B14F-4D97-AF65-F5344CB8AC3E}">
        <p14:creationId xmlns:p14="http://schemas.microsoft.com/office/powerpoint/2010/main" val="3840738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4277" y="220447"/>
            <a:ext cx="7539109" cy="594066"/>
          </a:xfrm>
        </p:spPr>
        <p:txBody>
          <a:bodyPr>
            <a:normAutofit fontScale="90000"/>
          </a:bodyPr>
          <a:lstStyle/>
          <a:p>
            <a:pPr algn="ctr"/>
            <a:r>
              <a:rPr lang="en-GB" b="1" dirty="0"/>
              <a:t>Amelioration of social injustice</a:t>
            </a:r>
          </a:p>
        </p:txBody>
      </p:sp>
      <p:sp>
        <p:nvSpPr>
          <p:cNvPr id="3" name="TextBox 2"/>
          <p:cNvSpPr txBox="1"/>
          <p:nvPr/>
        </p:nvSpPr>
        <p:spPr>
          <a:xfrm>
            <a:off x="251520" y="967793"/>
            <a:ext cx="8640960" cy="4529445"/>
          </a:xfrm>
          <a:prstGeom prst="rect">
            <a:avLst/>
          </a:prstGeom>
          <a:noFill/>
        </p:spPr>
        <p:txBody>
          <a:bodyPr wrap="square" rtlCol="0">
            <a:spAutoFit/>
          </a:bodyPr>
          <a:lstStyle/>
          <a:p>
            <a:pPr marL="214313" indent="-214313">
              <a:spcBef>
                <a:spcPts val="450"/>
              </a:spcBef>
              <a:buFont typeface="Arial" panose="020B0604020202020204" pitchFamily="34" charset="0"/>
              <a:buChar char="•"/>
            </a:pPr>
            <a:r>
              <a:rPr lang="en-GB" sz="2800" dirty="0"/>
              <a:t>This influence can be seen in the Liberal reforms in the early 20</a:t>
            </a:r>
            <a:r>
              <a:rPr lang="en-GB" sz="2800" baseline="30000" dirty="0"/>
              <a:t>th</a:t>
            </a:r>
            <a:r>
              <a:rPr lang="en-GB" sz="2800" dirty="0"/>
              <a:t> century and in the </a:t>
            </a:r>
            <a:r>
              <a:rPr lang="en-GB" sz="2800" b="1" dirty="0"/>
              <a:t>Beveridge report </a:t>
            </a:r>
            <a:r>
              <a:rPr lang="en-GB" sz="2800" dirty="0"/>
              <a:t>at the end of the Second World War</a:t>
            </a:r>
          </a:p>
          <a:p>
            <a:pPr marL="214313" indent="-214313">
              <a:spcBef>
                <a:spcPts val="450"/>
              </a:spcBef>
              <a:buFont typeface="Arial" panose="020B0604020202020204" pitchFamily="34" charset="0"/>
              <a:buChar char="•"/>
            </a:pPr>
            <a:r>
              <a:rPr lang="en-GB" sz="2800" dirty="0"/>
              <a:t>In this sense liberalism can be seen as focusing on both individual rights and on the responsibility of society to look after those who may not be able to look after themselves</a:t>
            </a:r>
          </a:p>
          <a:p>
            <a:pPr marL="214313" indent="-214313">
              <a:spcBef>
                <a:spcPts val="450"/>
              </a:spcBef>
              <a:buFont typeface="Arial" panose="020B0604020202020204" pitchFamily="34" charset="0"/>
              <a:buChar char="•"/>
            </a:pPr>
            <a:r>
              <a:rPr lang="en-GB" sz="2800" dirty="0"/>
              <a:t>In both senses these </a:t>
            </a:r>
            <a:r>
              <a:rPr lang="en-GB" sz="2800" b="1" dirty="0"/>
              <a:t>liberal</a:t>
            </a:r>
            <a:r>
              <a:rPr lang="en-GB" sz="2800" dirty="0"/>
              <a:t> concepts can be seen to have been influenced by the writings of John Locke (1632-1704)</a:t>
            </a:r>
          </a:p>
        </p:txBody>
      </p:sp>
    </p:spTree>
    <p:extLst>
      <p:ext uri="{BB962C8B-B14F-4D97-AF65-F5344CB8AC3E}">
        <p14:creationId xmlns:p14="http://schemas.microsoft.com/office/powerpoint/2010/main" val="2994458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5963" y="193286"/>
            <a:ext cx="6172200" cy="594066"/>
          </a:xfrm>
        </p:spPr>
        <p:txBody>
          <a:bodyPr>
            <a:normAutofit fontScale="90000"/>
          </a:bodyPr>
          <a:lstStyle/>
          <a:p>
            <a:pPr algn="ctr"/>
            <a:r>
              <a:rPr lang="en-GB" b="1" dirty="0"/>
              <a:t>John Locke and Liberalism</a:t>
            </a:r>
          </a:p>
        </p:txBody>
      </p:sp>
      <p:sp>
        <p:nvSpPr>
          <p:cNvPr id="3" name="TextBox 2"/>
          <p:cNvSpPr txBox="1"/>
          <p:nvPr/>
        </p:nvSpPr>
        <p:spPr>
          <a:xfrm>
            <a:off x="135750" y="1189925"/>
            <a:ext cx="8872500" cy="4478149"/>
          </a:xfrm>
          <a:prstGeom prst="rect">
            <a:avLst/>
          </a:prstGeom>
          <a:noFill/>
        </p:spPr>
        <p:txBody>
          <a:bodyPr wrap="square" rtlCol="0">
            <a:spAutoFit/>
          </a:bodyPr>
          <a:lstStyle/>
          <a:p>
            <a:pPr marL="214313" indent="-214313">
              <a:spcBef>
                <a:spcPts val="450"/>
              </a:spcBef>
              <a:buFont typeface="Arial" panose="020B0604020202020204" pitchFamily="34" charset="0"/>
              <a:buChar char="•"/>
            </a:pPr>
            <a:r>
              <a:rPr lang="en-GB" sz="2000" dirty="0"/>
              <a:t>Locke is often called “</a:t>
            </a:r>
            <a:r>
              <a:rPr lang="en-GB" sz="2000" dirty="0">
                <a:hlinkClick r:id="rId2"/>
              </a:rPr>
              <a:t>the father of liberalism</a:t>
            </a:r>
            <a:r>
              <a:rPr lang="en-GB" sz="2000" dirty="0"/>
              <a:t>” because of his influence on liberal political thought</a:t>
            </a:r>
          </a:p>
          <a:p>
            <a:pPr marL="214313" indent="-214313">
              <a:spcBef>
                <a:spcPts val="450"/>
              </a:spcBef>
              <a:buFont typeface="Arial" panose="020B0604020202020204" pitchFamily="34" charset="0"/>
              <a:buChar char="•"/>
            </a:pPr>
            <a:r>
              <a:rPr lang="en-GB" sz="2000" dirty="0"/>
              <a:t>In his S</a:t>
            </a:r>
            <a:r>
              <a:rPr lang="en-GB" sz="2000" i="1" dirty="0"/>
              <a:t>econd Treatise on Government</a:t>
            </a:r>
            <a:r>
              <a:rPr lang="en-GB" sz="2000" dirty="0"/>
              <a:t> (1689, Edited by </a:t>
            </a:r>
            <a:r>
              <a:rPr lang="en-GB" sz="2000" dirty="0" err="1"/>
              <a:t>Sharpiro</a:t>
            </a:r>
            <a:r>
              <a:rPr lang="en-GB" sz="2000" dirty="0"/>
              <a:t>, 2000) he argued that </a:t>
            </a:r>
            <a:r>
              <a:rPr lang="en-GB" sz="2000" b="1" dirty="0"/>
              <a:t>political</a:t>
            </a:r>
            <a:r>
              <a:rPr lang="en-GB" sz="2000" dirty="0"/>
              <a:t> power should depend on the </a:t>
            </a:r>
            <a:r>
              <a:rPr lang="en-GB" sz="2000" b="1" dirty="0"/>
              <a:t>consent of the people to be governed</a:t>
            </a:r>
          </a:p>
          <a:p>
            <a:pPr marL="214313" indent="-214313">
              <a:spcBef>
                <a:spcPts val="450"/>
              </a:spcBef>
              <a:buFont typeface="Arial" panose="020B0604020202020204" pitchFamily="34" charset="0"/>
              <a:buChar char="•"/>
            </a:pPr>
            <a:r>
              <a:rPr lang="en-GB" sz="2000" dirty="0"/>
              <a:t>In this sense his argument relied on the concept of </a:t>
            </a:r>
            <a:r>
              <a:rPr lang="en-GB" sz="2000" b="1" dirty="0"/>
              <a:t>natural or inalienable rights </a:t>
            </a:r>
            <a:r>
              <a:rPr lang="en-GB" sz="2000" dirty="0"/>
              <a:t>and the idea of the </a:t>
            </a:r>
            <a:r>
              <a:rPr lang="en-GB" sz="2000" b="1" dirty="0"/>
              <a:t>social contract</a:t>
            </a:r>
            <a:endParaRPr lang="en-GB" sz="2000" dirty="0"/>
          </a:p>
          <a:p>
            <a:pPr marL="214313" indent="-214313">
              <a:spcBef>
                <a:spcPts val="450"/>
              </a:spcBef>
              <a:buFont typeface="Arial" panose="020B0604020202020204" pitchFamily="34" charset="0"/>
              <a:buChar char="•"/>
            </a:pPr>
            <a:r>
              <a:rPr lang="en-GB" sz="2000" dirty="0"/>
              <a:t>This latter idea has been summarised as  ‘the view that persons’ moral and/or political obligations are dependent upon a contract or agreement among them to form the society in which they live’ (</a:t>
            </a:r>
            <a:r>
              <a:rPr lang="en-GB" sz="2000" dirty="0" err="1"/>
              <a:t>Fieser</a:t>
            </a:r>
            <a:r>
              <a:rPr lang="en-GB" sz="2000" dirty="0"/>
              <a:t> &amp; Dowden, No Date)</a:t>
            </a:r>
          </a:p>
          <a:p>
            <a:pPr marL="257175" indent="-257175">
              <a:spcBef>
                <a:spcPts val="450"/>
              </a:spcBef>
              <a:buFont typeface="Arial" panose="020B0604020202020204" pitchFamily="34" charset="0"/>
              <a:buChar char="•"/>
            </a:pPr>
            <a:r>
              <a:rPr lang="en-GB" sz="2000" dirty="0"/>
              <a:t>He further argued that, if a monarch or government broke this social contract they forfeited the right to govern</a:t>
            </a:r>
          </a:p>
          <a:p>
            <a:pPr marL="257175" indent="-257175">
              <a:spcBef>
                <a:spcPts val="450"/>
              </a:spcBef>
              <a:buFont typeface="Arial" panose="020B0604020202020204" pitchFamily="34" charset="0"/>
              <a:buChar char="•"/>
            </a:pPr>
            <a:r>
              <a:rPr lang="en-GB" sz="2000" dirty="0"/>
              <a:t>It was this argument that influenced both the American and French revolutions</a:t>
            </a:r>
          </a:p>
          <a:p>
            <a:pPr marL="214313" indent="-214313">
              <a:spcBef>
                <a:spcPts val="450"/>
              </a:spcBef>
              <a:buFont typeface="Arial" panose="020B0604020202020204" pitchFamily="34" charset="0"/>
              <a:buChar char="•"/>
            </a:pPr>
            <a:endParaRPr lang="en-GB" sz="2000" dirty="0"/>
          </a:p>
        </p:txBody>
      </p:sp>
    </p:spTree>
    <p:extLst>
      <p:ext uri="{BB962C8B-B14F-4D97-AF65-F5344CB8AC3E}">
        <p14:creationId xmlns:p14="http://schemas.microsoft.com/office/powerpoint/2010/main" val="2615859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6909" y="184232"/>
            <a:ext cx="6172200" cy="594066"/>
          </a:xfrm>
        </p:spPr>
        <p:txBody>
          <a:bodyPr>
            <a:normAutofit fontScale="90000"/>
          </a:bodyPr>
          <a:lstStyle/>
          <a:p>
            <a:pPr algn="ctr"/>
            <a:r>
              <a:rPr lang="en-GB" b="1" dirty="0"/>
              <a:t>John Locke and Liberalism</a:t>
            </a:r>
          </a:p>
        </p:txBody>
      </p:sp>
      <p:sp>
        <p:nvSpPr>
          <p:cNvPr id="3" name="TextBox 2"/>
          <p:cNvSpPr txBox="1"/>
          <p:nvPr/>
        </p:nvSpPr>
        <p:spPr>
          <a:xfrm>
            <a:off x="189756" y="985599"/>
            <a:ext cx="8764488" cy="4606389"/>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dirty="0"/>
              <a:t>It has also been argued, by Layman (2020) among others, that Locke also influenced radical liberal thought in other ways </a:t>
            </a:r>
          </a:p>
          <a:p>
            <a:pPr marL="214313" indent="-214313">
              <a:spcBef>
                <a:spcPts val="450"/>
              </a:spcBef>
              <a:spcAft>
                <a:spcPts val="450"/>
              </a:spcAft>
              <a:buFont typeface="Arial" panose="020B0604020202020204" pitchFamily="34" charset="0"/>
              <a:buChar char="•"/>
            </a:pPr>
            <a:r>
              <a:rPr lang="en-GB" sz="2000" dirty="0"/>
              <a:t>One group, which Layman calls the ‘</a:t>
            </a:r>
            <a:r>
              <a:rPr lang="en-GB" sz="2000" b="1" dirty="0"/>
              <a:t>libertarian</a:t>
            </a:r>
            <a:r>
              <a:rPr lang="en-GB" sz="2000" dirty="0"/>
              <a:t> </a:t>
            </a:r>
            <a:r>
              <a:rPr lang="en-GB" sz="2000" b="1" dirty="0"/>
              <a:t>radicals</a:t>
            </a:r>
            <a:r>
              <a:rPr lang="en-GB" sz="2000" dirty="0"/>
              <a:t>’, argue that there are ‘no grounds for state redistribution except to correct past injustices, and governments are typically little more than thieving and oppressive gangs’</a:t>
            </a:r>
          </a:p>
          <a:p>
            <a:pPr marL="214313" indent="-214313">
              <a:spcBef>
                <a:spcPts val="450"/>
              </a:spcBef>
              <a:spcAft>
                <a:spcPts val="450"/>
              </a:spcAft>
              <a:buFont typeface="Arial" panose="020B0604020202020204" pitchFamily="34" charset="0"/>
              <a:buChar char="•"/>
            </a:pPr>
            <a:r>
              <a:rPr lang="en-GB" sz="2000" dirty="0"/>
              <a:t>This group can be seen to have influenced the ameliorative  trend in liberal thought</a:t>
            </a:r>
          </a:p>
          <a:p>
            <a:pPr marL="214313" indent="-214313">
              <a:spcBef>
                <a:spcPts val="450"/>
              </a:spcBef>
              <a:spcAft>
                <a:spcPts val="450"/>
              </a:spcAft>
              <a:buFont typeface="Arial" panose="020B0604020202020204" pitchFamily="34" charset="0"/>
              <a:buChar char="•"/>
            </a:pPr>
            <a:r>
              <a:rPr lang="en-GB" sz="2000" dirty="0"/>
              <a:t>The other group, which Layman calls the ‘</a:t>
            </a:r>
            <a:r>
              <a:rPr lang="en-GB" sz="2000" b="1" dirty="0"/>
              <a:t>egalitarian radicals</a:t>
            </a:r>
            <a:r>
              <a:rPr lang="en-GB" sz="2000" dirty="0"/>
              <a:t>’, claim that ‘states should ensure, through redistributive taxation and other progressive policies, that our institutions respect this common right’ to ‘to share equally in the world’s resources’</a:t>
            </a:r>
          </a:p>
          <a:p>
            <a:pPr marL="214313" indent="-214313">
              <a:spcBef>
                <a:spcPts val="450"/>
              </a:spcBef>
              <a:spcAft>
                <a:spcPts val="450"/>
              </a:spcAft>
              <a:buFont typeface="Arial" panose="020B0604020202020204" pitchFamily="34" charset="0"/>
              <a:buChar char="•"/>
            </a:pPr>
            <a:r>
              <a:rPr lang="en-GB" sz="2000" dirty="0"/>
              <a:t>This latter group can be seen to have not only influenced radical liberalism but other redistributive ideologies such as socialism and Marxism</a:t>
            </a:r>
          </a:p>
        </p:txBody>
      </p:sp>
    </p:spTree>
    <p:extLst>
      <p:ext uri="{BB962C8B-B14F-4D97-AF65-F5344CB8AC3E}">
        <p14:creationId xmlns:p14="http://schemas.microsoft.com/office/powerpoint/2010/main" val="1097891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9152" y="192972"/>
            <a:ext cx="6172200" cy="583574"/>
          </a:xfrm>
        </p:spPr>
        <p:txBody>
          <a:bodyPr>
            <a:normAutofit fontScale="90000"/>
          </a:bodyPr>
          <a:lstStyle/>
          <a:p>
            <a:pPr algn="ctr"/>
            <a:r>
              <a:rPr lang="en-GB" b="1" dirty="0"/>
              <a:t>Liberalism - Principles</a:t>
            </a:r>
          </a:p>
        </p:txBody>
      </p:sp>
      <p:sp>
        <p:nvSpPr>
          <p:cNvPr id="3" name="Content Placeholder 2"/>
          <p:cNvSpPr>
            <a:spLocks noGrp="1"/>
          </p:cNvSpPr>
          <p:nvPr>
            <p:ph idx="1"/>
          </p:nvPr>
        </p:nvSpPr>
        <p:spPr>
          <a:xfrm>
            <a:off x="116505" y="1084365"/>
            <a:ext cx="8910990" cy="3394472"/>
          </a:xfrm>
        </p:spPr>
        <p:txBody>
          <a:bodyPr>
            <a:noAutofit/>
          </a:bodyPr>
          <a:lstStyle/>
          <a:p>
            <a:pPr>
              <a:spcBef>
                <a:spcPts val="450"/>
              </a:spcBef>
              <a:spcAft>
                <a:spcPts val="450"/>
              </a:spcAft>
            </a:pPr>
            <a:r>
              <a:rPr lang="en-GB" sz="2200" dirty="0"/>
              <a:t>For much of its early history liberalism was a radical and revolutionary principle</a:t>
            </a:r>
          </a:p>
          <a:p>
            <a:pPr>
              <a:spcBef>
                <a:spcPts val="450"/>
              </a:spcBef>
              <a:spcAft>
                <a:spcPts val="450"/>
              </a:spcAft>
            </a:pPr>
            <a:r>
              <a:rPr lang="en-GB" sz="2200" dirty="0"/>
              <a:t>It argued for a limited state and government by ‘consent’</a:t>
            </a:r>
          </a:p>
          <a:p>
            <a:pPr>
              <a:spcBef>
                <a:spcPts val="450"/>
              </a:spcBef>
              <a:spcAft>
                <a:spcPts val="450"/>
              </a:spcAft>
            </a:pPr>
            <a:r>
              <a:rPr lang="en-GB" sz="2200" dirty="0"/>
              <a:t>On one hand it was primarily concerned with defending the freedom of Individuals against the overbearing reach of the Law (i.e. Negative Liberty)</a:t>
            </a:r>
          </a:p>
          <a:p>
            <a:pPr>
              <a:spcBef>
                <a:spcPts val="450"/>
              </a:spcBef>
              <a:spcAft>
                <a:spcPts val="450"/>
              </a:spcAft>
            </a:pPr>
            <a:r>
              <a:rPr lang="en-GB" sz="2200" dirty="0"/>
              <a:t>But it was also driven by a desire to address the inequalities in human society to allow all to achieve their potential (i.e. Positive Liberty)</a:t>
            </a:r>
          </a:p>
          <a:p>
            <a:pPr>
              <a:spcBef>
                <a:spcPts val="450"/>
              </a:spcBef>
              <a:spcAft>
                <a:spcPts val="450"/>
              </a:spcAft>
            </a:pPr>
            <a:r>
              <a:rPr lang="en-GB" sz="2200" dirty="0"/>
              <a:t>Because of this liberalism can be seen to be undertaking a balancing act between a fear of authoritarian state intervention to deny the rights of the individual and the creation of state intervention to support those disadvantaged by society</a:t>
            </a:r>
          </a:p>
        </p:txBody>
      </p:sp>
      <p:sp>
        <p:nvSpPr>
          <p:cNvPr id="4" name="TextBox 3"/>
          <p:cNvSpPr txBox="1"/>
          <p:nvPr/>
        </p:nvSpPr>
        <p:spPr>
          <a:xfrm>
            <a:off x="5848066" y="5632495"/>
            <a:ext cx="3005091" cy="300082"/>
          </a:xfrm>
          <a:prstGeom prst="rect">
            <a:avLst/>
          </a:prstGeom>
          <a:noFill/>
        </p:spPr>
        <p:txBody>
          <a:bodyPr wrap="square" rtlCol="0">
            <a:spAutoFit/>
          </a:bodyPr>
          <a:lstStyle/>
          <a:p>
            <a:pPr algn="r"/>
            <a:r>
              <a:rPr lang="en-GB" sz="1350" dirty="0"/>
              <a:t>(See for example Smits, 2016)</a:t>
            </a:r>
          </a:p>
        </p:txBody>
      </p:sp>
    </p:spTree>
    <p:extLst>
      <p:ext uri="{BB962C8B-B14F-4D97-AF65-F5344CB8AC3E}">
        <p14:creationId xmlns:p14="http://schemas.microsoft.com/office/powerpoint/2010/main" val="1640106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8187" y="247921"/>
            <a:ext cx="5965607" cy="508713"/>
          </a:xfrm>
        </p:spPr>
        <p:txBody>
          <a:bodyPr>
            <a:normAutofit/>
          </a:bodyPr>
          <a:lstStyle/>
          <a:p>
            <a:pPr algn="ctr"/>
            <a:r>
              <a:rPr lang="en-GB" dirty="0"/>
              <a:t>European Liberalism</a:t>
            </a:r>
          </a:p>
        </p:txBody>
      </p:sp>
      <p:sp>
        <p:nvSpPr>
          <p:cNvPr id="5" name="TextBox 4"/>
          <p:cNvSpPr txBox="1"/>
          <p:nvPr/>
        </p:nvSpPr>
        <p:spPr>
          <a:xfrm>
            <a:off x="378583" y="886196"/>
            <a:ext cx="8586954" cy="4411464"/>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400" dirty="0"/>
              <a:t>As we have seen the Liberal Party in the UK is, like the Conservatives and the Labour Party a political alliance of </a:t>
            </a:r>
            <a:r>
              <a:rPr lang="en-GB" sz="2400" b="1" dirty="0"/>
              <a:t>interest groups</a:t>
            </a:r>
            <a:r>
              <a:rPr lang="en-GB" sz="2400" dirty="0"/>
              <a:t> who have come together with the ‘goal of attaining political power’ (Ball, 1988)</a:t>
            </a:r>
          </a:p>
          <a:p>
            <a:pPr marL="257175" indent="-257175">
              <a:spcBef>
                <a:spcPts val="450"/>
              </a:spcBef>
              <a:spcAft>
                <a:spcPts val="450"/>
              </a:spcAft>
              <a:buFont typeface="Arial" panose="020B0604020202020204" pitchFamily="34" charset="0"/>
              <a:buChar char="•"/>
            </a:pPr>
            <a:r>
              <a:rPr lang="en-GB" sz="2400" dirty="0"/>
              <a:t>This ‘political alliance’ concept is further illustrated in the grouping of ‘Liberal’ parties in the European Parliament.</a:t>
            </a:r>
          </a:p>
          <a:p>
            <a:pPr marL="257175" indent="-257175">
              <a:spcBef>
                <a:spcPts val="450"/>
              </a:spcBef>
              <a:spcAft>
                <a:spcPts val="450"/>
              </a:spcAft>
              <a:buFont typeface="Arial" panose="020B0604020202020204" pitchFamily="34" charset="0"/>
              <a:buChar char="•"/>
            </a:pPr>
            <a:r>
              <a:rPr lang="en-GB" sz="2400" dirty="0"/>
              <a:t>Previously known as the Alliance of Liberals and Democrats for Europe (ALDE) the grouping now includes </a:t>
            </a:r>
            <a:r>
              <a:rPr lang="fr-FR" sz="2400" dirty="0"/>
              <a:t>Emmanuel </a:t>
            </a:r>
            <a:r>
              <a:rPr lang="fr-FR" sz="2400" dirty="0" err="1"/>
              <a:t>Macron’s</a:t>
            </a:r>
            <a:r>
              <a:rPr lang="fr-FR" sz="2400" dirty="0"/>
              <a:t> La </a:t>
            </a:r>
            <a:r>
              <a:rPr lang="fr-FR" sz="2400" dirty="0" err="1"/>
              <a:t>Republique</a:t>
            </a:r>
            <a:r>
              <a:rPr lang="fr-FR" sz="2400" dirty="0"/>
              <a:t> En Marche! (LREM) and, </a:t>
            </a:r>
            <a:r>
              <a:rPr lang="fr-FR" sz="2400" dirty="0" err="1"/>
              <a:t>until</a:t>
            </a:r>
            <a:r>
              <a:rPr lang="fr-FR" sz="2400" dirty="0"/>
              <a:t> Brexit, the Liberal Democrats from the UK and is known as the Renew Europe group. </a:t>
            </a:r>
            <a:r>
              <a:rPr lang="fr-FR" sz="2400" dirty="0">
                <a:hlinkClick r:id="rId2"/>
              </a:rPr>
              <a:t>European Parliament</a:t>
            </a:r>
            <a:endParaRPr lang="en-GB" sz="2400" dirty="0"/>
          </a:p>
        </p:txBody>
      </p:sp>
      <p:sp>
        <p:nvSpPr>
          <p:cNvPr id="6" name="TextBox 5"/>
          <p:cNvSpPr txBox="1"/>
          <p:nvPr/>
        </p:nvSpPr>
        <p:spPr>
          <a:xfrm>
            <a:off x="5413973" y="5577263"/>
            <a:ext cx="3316490" cy="300082"/>
          </a:xfrm>
          <a:prstGeom prst="rect">
            <a:avLst/>
          </a:prstGeom>
          <a:noFill/>
        </p:spPr>
        <p:txBody>
          <a:bodyPr wrap="square" rtlCol="0">
            <a:spAutoFit/>
          </a:bodyPr>
          <a:lstStyle/>
          <a:p>
            <a:pPr algn="r"/>
            <a:r>
              <a:rPr lang="en-GB" sz="1350" dirty="0"/>
              <a:t>(see for example </a:t>
            </a:r>
            <a:r>
              <a:rPr lang="en-GB" sz="1350" dirty="0">
                <a:hlinkClick r:id="rId3"/>
              </a:rPr>
              <a:t>House of Commons, 2019</a:t>
            </a:r>
            <a:r>
              <a:rPr lang="en-GB" sz="1350" dirty="0"/>
              <a:t>)</a:t>
            </a:r>
          </a:p>
        </p:txBody>
      </p:sp>
    </p:spTree>
    <p:extLst>
      <p:ext uri="{BB962C8B-B14F-4D97-AF65-F5344CB8AC3E}">
        <p14:creationId xmlns:p14="http://schemas.microsoft.com/office/powerpoint/2010/main" val="4146430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184547"/>
            <a:ext cx="5965607" cy="508713"/>
          </a:xfrm>
        </p:spPr>
        <p:txBody>
          <a:bodyPr>
            <a:normAutofit/>
          </a:bodyPr>
          <a:lstStyle/>
          <a:p>
            <a:pPr algn="ctr"/>
            <a:r>
              <a:rPr lang="en-GB" dirty="0"/>
              <a:t>European Liberalism</a:t>
            </a:r>
          </a:p>
        </p:txBody>
      </p:sp>
      <p:sp>
        <p:nvSpPr>
          <p:cNvPr id="4" name="TextBox 3"/>
          <p:cNvSpPr txBox="1"/>
          <p:nvPr/>
        </p:nvSpPr>
        <p:spPr>
          <a:xfrm>
            <a:off x="101975" y="937705"/>
            <a:ext cx="8856984" cy="4347344"/>
          </a:xfrm>
          <a:prstGeom prst="rect">
            <a:avLst/>
          </a:prstGeom>
          <a:noFill/>
        </p:spPr>
        <p:txBody>
          <a:bodyPr wrap="square" rtlCol="0">
            <a:spAutoFit/>
          </a:bodyPr>
          <a:lstStyle/>
          <a:p>
            <a:pPr marL="214313" indent="-214313">
              <a:spcBef>
                <a:spcPts val="450"/>
              </a:spcBef>
              <a:buFont typeface="Arial" panose="020B0604020202020204" pitchFamily="34" charset="0"/>
              <a:buChar char="•"/>
            </a:pPr>
            <a:r>
              <a:rPr lang="en-GB" sz="2200" dirty="0"/>
              <a:t>Of the three largest groups in the EU Parliament this could be seen as the most ‘non ideological’ in that in some ways Liberalism now defines itself as being ‘against’ other ideologies</a:t>
            </a:r>
          </a:p>
          <a:p>
            <a:pPr marL="214313" indent="-214313">
              <a:spcBef>
                <a:spcPts val="450"/>
              </a:spcBef>
              <a:buFont typeface="Arial" panose="020B0604020202020204" pitchFamily="34" charset="0"/>
              <a:buChar char="•"/>
            </a:pPr>
            <a:r>
              <a:rPr lang="en-GB" sz="2200" dirty="0"/>
              <a:t>This stance can be detected in the words of the former President of the Group, Dacian Ciolos, when he states that ‘By ending the dominance of the Conservatives and the Socialists, Europeans have given us a strong mandate to change Europe for the better’.</a:t>
            </a:r>
          </a:p>
          <a:p>
            <a:pPr marL="214313" indent="-214313">
              <a:spcBef>
                <a:spcPts val="450"/>
              </a:spcBef>
              <a:buFont typeface="Arial" panose="020B0604020202020204" pitchFamily="34" charset="0"/>
              <a:buChar char="•"/>
            </a:pPr>
            <a:r>
              <a:rPr lang="en-GB" sz="2200" dirty="0"/>
              <a:t>Indeed, he goes further and states that the group ‘will stand up for the people who suffer from the illiberal and nationalistic tendencies that we see returning in too many countries.’</a:t>
            </a:r>
          </a:p>
          <a:p>
            <a:pPr marL="214313" indent="-214313">
              <a:spcBef>
                <a:spcPts val="450"/>
              </a:spcBef>
              <a:buFont typeface="Arial" panose="020B0604020202020204" pitchFamily="34" charset="0"/>
              <a:buChar char="•"/>
            </a:pPr>
            <a:r>
              <a:rPr lang="en-GB" sz="2200" dirty="0"/>
              <a:t>In this way the Liberal grouping can be seen to be defining itself as an </a:t>
            </a:r>
            <a:r>
              <a:rPr lang="en-GB" sz="2200" i="1" dirty="0"/>
              <a:t>absence </a:t>
            </a:r>
            <a:r>
              <a:rPr lang="en-GB" sz="2200" dirty="0"/>
              <a:t>of some of the ideologies looked at elsewhere in this Theme</a:t>
            </a:r>
          </a:p>
        </p:txBody>
      </p:sp>
      <p:sp>
        <p:nvSpPr>
          <p:cNvPr id="6" name="TextBox 5"/>
          <p:cNvSpPr txBox="1"/>
          <p:nvPr/>
        </p:nvSpPr>
        <p:spPr>
          <a:xfrm>
            <a:off x="6539350" y="5620213"/>
            <a:ext cx="2214246" cy="300082"/>
          </a:xfrm>
          <a:prstGeom prst="rect">
            <a:avLst/>
          </a:prstGeom>
          <a:noFill/>
        </p:spPr>
        <p:txBody>
          <a:bodyPr wrap="square" rtlCol="0">
            <a:spAutoFit/>
          </a:bodyPr>
          <a:lstStyle/>
          <a:p>
            <a:pPr algn="r"/>
            <a:r>
              <a:rPr lang="en-GB" sz="1350" dirty="0"/>
              <a:t>(Renew Group, 2021)</a:t>
            </a:r>
          </a:p>
        </p:txBody>
      </p:sp>
    </p:spTree>
    <p:extLst>
      <p:ext uri="{BB962C8B-B14F-4D97-AF65-F5344CB8AC3E}">
        <p14:creationId xmlns:p14="http://schemas.microsoft.com/office/powerpoint/2010/main" val="1813818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7FFA4-8CF1-086C-E939-5334F03954F5}"/>
              </a:ext>
            </a:extLst>
          </p:cNvPr>
          <p:cNvSpPr>
            <a:spLocks noGrp="1"/>
          </p:cNvSpPr>
          <p:nvPr>
            <p:ph type="title"/>
          </p:nvPr>
        </p:nvSpPr>
        <p:spPr>
          <a:xfrm>
            <a:off x="710131" y="2384047"/>
            <a:ext cx="7886700" cy="1325563"/>
          </a:xfrm>
        </p:spPr>
        <p:txBody>
          <a:bodyPr>
            <a:normAutofit/>
          </a:bodyPr>
          <a:lstStyle/>
          <a:p>
            <a:pPr algn="ctr"/>
            <a:r>
              <a:rPr lang="en-GB" sz="5400" b="1" dirty="0"/>
              <a:t>Socialism</a:t>
            </a:r>
          </a:p>
        </p:txBody>
      </p:sp>
    </p:spTree>
    <p:extLst>
      <p:ext uri="{BB962C8B-B14F-4D97-AF65-F5344CB8AC3E}">
        <p14:creationId xmlns:p14="http://schemas.microsoft.com/office/powerpoint/2010/main" val="23724457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9653" y="998730"/>
            <a:ext cx="5803589" cy="508713"/>
          </a:xfrm>
        </p:spPr>
        <p:txBody>
          <a:bodyPr>
            <a:normAutofit fontScale="90000"/>
          </a:bodyPr>
          <a:lstStyle/>
          <a:p>
            <a:pPr algn="ctr"/>
            <a:r>
              <a:rPr lang="en-GB" dirty="0"/>
              <a:t>Socialism – Historical Context</a:t>
            </a:r>
            <a:br>
              <a:rPr lang="en-GB" dirty="0"/>
            </a:br>
            <a:endParaRPr lang="en-GB" dirty="0"/>
          </a:p>
        </p:txBody>
      </p:sp>
      <p:sp>
        <p:nvSpPr>
          <p:cNvPr id="6" name="TextBox 5"/>
          <p:cNvSpPr txBox="1"/>
          <p:nvPr/>
        </p:nvSpPr>
        <p:spPr>
          <a:xfrm>
            <a:off x="2573779" y="2132857"/>
            <a:ext cx="3586865" cy="923330"/>
          </a:xfrm>
          <a:prstGeom prst="rect">
            <a:avLst/>
          </a:prstGeom>
          <a:noFill/>
        </p:spPr>
        <p:txBody>
          <a:bodyPr wrap="square" rtlCol="0">
            <a:spAutoFit/>
          </a:bodyPr>
          <a:lstStyle/>
          <a:p>
            <a:pPr algn="ctr"/>
            <a:r>
              <a:rPr lang="en-GB" sz="2700" i="1" dirty="0"/>
              <a:t>How old is socialism as a political ideology?</a:t>
            </a:r>
          </a:p>
        </p:txBody>
      </p:sp>
      <p:pic>
        <p:nvPicPr>
          <p:cNvPr id="7" name="Picture 6"/>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073655" y="3266983"/>
            <a:ext cx="371089" cy="371089"/>
          </a:xfrm>
          <a:prstGeom prst="rect">
            <a:avLst/>
          </a:prstGeom>
        </p:spPr>
      </p:pic>
    </p:spTree>
    <p:extLst>
      <p:ext uri="{BB962C8B-B14F-4D97-AF65-F5344CB8AC3E}">
        <p14:creationId xmlns:p14="http://schemas.microsoft.com/office/powerpoint/2010/main" val="1847344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1" y="256346"/>
            <a:ext cx="6854094" cy="508713"/>
          </a:xfrm>
        </p:spPr>
        <p:txBody>
          <a:bodyPr>
            <a:noAutofit/>
          </a:bodyPr>
          <a:lstStyle/>
          <a:p>
            <a:pPr algn="ctr"/>
            <a:r>
              <a:rPr lang="en-GB" dirty="0"/>
              <a:t>Socialism – UK Historical Context</a:t>
            </a:r>
            <a:br>
              <a:rPr lang="en-GB" dirty="0"/>
            </a:br>
            <a:endParaRPr lang="en-GB" dirty="0"/>
          </a:p>
        </p:txBody>
      </p:sp>
      <p:sp>
        <p:nvSpPr>
          <p:cNvPr id="5" name="TextBox 4"/>
          <p:cNvSpPr txBox="1"/>
          <p:nvPr/>
        </p:nvSpPr>
        <p:spPr>
          <a:xfrm>
            <a:off x="47971" y="896743"/>
            <a:ext cx="8905906" cy="4685898"/>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dirty="0"/>
              <a:t>As Brown </a:t>
            </a:r>
            <a:r>
              <a:rPr lang="en-GB" sz="2200" i="1" dirty="0"/>
              <a:t>et al </a:t>
            </a:r>
            <a:r>
              <a:rPr lang="en-GB" sz="2200" dirty="0"/>
              <a:t>(2018) have argued this was the third political response to the social, economic and moral upheavals of the 17</a:t>
            </a:r>
            <a:r>
              <a:rPr lang="en-GB" sz="2200" baseline="30000" dirty="0"/>
              <a:t>th</a:t>
            </a:r>
            <a:r>
              <a:rPr lang="en-GB" sz="2200" dirty="0"/>
              <a:t> &amp; 18</a:t>
            </a:r>
            <a:r>
              <a:rPr lang="en-GB" sz="2200" baseline="30000" dirty="0"/>
              <a:t>th</a:t>
            </a:r>
            <a:r>
              <a:rPr lang="en-GB" sz="2200" dirty="0"/>
              <a:t> centuries.</a:t>
            </a:r>
          </a:p>
          <a:p>
            <a:pPr marL="257175" indent="-257175">
              <a:spcBef>
                <a:spcPts val="450"/>
              </a:spcBef>
              <a:buFont typeface="Arial" panose="020B0604020202020204" pitchFamily="34" charset="0"/>
              <a:buChar char="•"/>
            </a:pPr>
            <a:r>
              <a:rPr lang="en-GB" sz="2200" dirty="0"/>
              <a:t>Like the terms ‘conservatism’ and ‘liberalism’ the term ‘socialism’ was first coined in the 19</a:t>
            </a:r>
            <a:r>
              <a:rPr lang="en-GB" sz="2200" baseline="30000" dirty="0"/>
              <a:t>th</a:t>
            </a:r>
            <a:r>
              <a:rPr lang="en-GB" sz="2200" dirty="0"/>
              <a:t> century by followers of Robert Owen(1771–1858) in the UK and </a:t>
            </a:r>
            <a:r>
              <a:rPr lang="fr-FR" sz="2200" dirty="0"/>
              <a:t>Claude-Henri de Rouvroy Saint-Simon (1760–1825) in France and therefore </a:t>
            </a:r>
            <a:r>
              <a:rPr lang="fr-FR" sz="2200" dirty="0" err="1"/>
              <a:t>pre</a:t>
            </a:r>
            <a:r>
              <a:rPr lang="fr-FR" sz="2200" dirty="0"/>
              <a:t>-dates </a:t>
            </a:r>
            <a:r>
              <a:rPr lang="fr-FR" sz="2200" dirty="0" err="1"/>
              <a:t>Marxism</a:t>
            </a:r>
            <a:endParaRPr lang="fr-FR" sz="2200" dirty="0"/>
          </a:p>
          <a:p>
            <a:pPr marL="257175" indent="-257175">
              <a:spcBef>
                <a:spcPts val="450"/>
              </a:spcBef>
              <a:buFont typeface="Arial" panose="020B0604020202020204" pitchFamily="34" charset="0"/>
              <a:buChar char="•"/>
            </a:pPr>
            <a:r>
              <a:rPr lang="en-GB" sz="2200" dirty="0"/>
              <a:t>However, socialist principles can be detected in some of the radical religious movements of the 17</a:t>
            </a:r>
            <a:r>
              <a:rPr lang="en-GB" sz="2200" baseline="30000" dirty="0"/>
              <a:t>th</a:t>
            </a:r>
            <a:r>
              <a:rPr lang="en-GB" sz="2200" dirty="0"/>
              <a:t> century (e.g. the Levellers and the Diggers) who sought a fairer society based on their reading of the Bible (Corns 1992) </a:t>
            </a:r>
          </a:p>
          <a:p>
            <a:pPr marL="257175" indent="-257175">
              <a:spcBef>
                <a:spcPts val="450"/>
              </a:spcBef>
              <a:buFont typeface="Arial" panose="020B0604020202020204" pitchFamily="34" charset="0"/>
              <a:buChar char="•"/>
            </a:pPr>
            <a:r>
              <a:rPr lang="en-GB" sz="2200" dirty="0"/>
              <a:t>Indeed, there is a strong tradition of Christian socialism running throughout the development of this ideology (see for example Tony Benn’s </a:t>
            </a:r>
            <a:r>
              <a:rPr lang="en-GB" sz="2200" i="1" dirty="0"/>
              <a:t>Arguments for Socialism </a:t>
            </a:r>
            <a:r>
              <a:rPr lang="en-GB" sz="2200" dirty="0"/>
              <a:t>(1980)</a:t>
            </a:r>
          </a:p>
        </p:txBody>
      </p:sp>
    </p:spTree>
    <p:extLst>
      <p:ext uri="{BB962C8B-B14F-4D97-AF65-F5344CB8AC3E}">
        <p14:creationId xmlns:p14="http://schemas.microsoft.com/office/powerpoint/2010/main" val="3428603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5163" y="130227"/>
            <a:ext cx="6172200" cy="583574"/>
          </a:xfrm>
        </p:spPr>
        <p:txBody>
          <a:bodyPr>
            <a:normAutofit fontScale="90000"/>
          </a:bodyPr>
          <a:lstStyle/>
          <a:p>
            <a:pPr algn="ctr"/>
            <a:r>
              <a:rPr lang="en-GB" b="1" dirty="0"/>
              <a:t>Socialism</a:t>
            </a:r>
          </a:p>
        </p:txBody>
      </p:sp>
      <p:sp>
        <p:nvSpPr>
          <p:cNvPr id="3" name="Content Placeholder 2"/>
          <p:cNvSpPr>
            <a:spLocks noGrp="1"/>
          </p:cNvSpPr>
          <p:nvPr>
            <p:ph idx="1"/>
          </p:nvPr>
        </p:nvSpPr>
        <p:spPr>
          <a:xfrm>
            <a:off x="197514" y="873378"/>
            <a:ext cx="8586954" cy="3394472"/>
          </a:xfrm>
        </p:spPr>
        <p:txBody>
          <a:bodyPr>
            <a:noAutofit/>
          </a:bodyPr>
          <a:lstStyle/>
          <a:p>
            <a:r>
              <a:rPr lang="en-GB" sz="2200" dirty="0"/>
              <a:t>In his later years, another early socialist, Robert Owen was also influenced in his thinking by the teachings of the Gospels</a:t>
            </a:r>
          </a:p>
          <a:p>
            <a:r>
              <a:rPr lang="en-GB" sz="2200" dirty="0"/>
              <a:t>However, his early work is best summed up in </a:t>
            </a:r>
            <a:r>
              <a:rPr lang="en-GB" sz="2200" i="1" dirty="0"/>
              <a:t>A New View of Society </a:t>
            </a:r>
            <a:r>
              <a:rPr lang="en-GB" sz="2200" dirty="0"/>
              <a:t>(Owen, 1812 – republished 1970)</a:t>
            </a:r>
          </a:p>
          <a:p>
            <a:r>
              <a:rPr lang="en-GB" sz="2200" dirty="0"/>
              <a:t>In this he argued that the </a:t>
            </a:r>
            <a:r>
              <a:rPr lang="en-GB" sz="2200" b="1" dirty="0"/>
              <a:t>dehumanising</a:t>
            </a:r>
            <a:r>
              <a:rPr lang="en-GB" sz="2200" dirty="0"/>
              <a:t> effects of industrialisation and the factory system could be offset by the </a:t>
            </a:r>
            <a:r>
              <a:rPr lang="en-GB" sz="2200" b="1" dirty="0"/>
              <a:t>co-operative</a:t>
            </a:r>
            <a:r>
              <a:rPr lang="en-GB" sz="2200" dirty="0"/>
              <a:t> ownership of the means of production by the workforce</a:t>
            </a:r>
          </a:p>
          <a:p>
            <a:r>
              <a:rPr lang="en-GB" sz="2200" dirty="0"/>
              <a:t>Co-</a:t>
            </a:r>
            <a:r>
              <a:rPr lang="en-GB" sz="2200" dirty="0" err="1"/>
              <a:t>operativism</a:t>
            </a:r>
            <a:r>
              <a:rPr lang="en-GB" sz="2200" dirty="0"/>
              <a:t> and socialism were to develop alongside each other in UK politics throughout the 19</a:t>
            </a:r>
            <a:r>
              <a:rPr lang="en-GB" sz="2200" baseline="30000" dirty="0"/>
              <a:t>th</a:t>
            </a:r>
            <a:r>
              <a:rPr lang="en-GB" sz="2200" dirty="0"/>
              <a:t> and 20</a:t>
            </a:r>
            <a:r>
              <a:rPr lang="en-GB" sz="2200" baseline="30000" dirty="0"/>
              <a:t>th</a:t>
            </a:r>
            <a:r>
              <a:rPr lang="en-GB" sz="2200" dirty="0"/>
              <a:t> centuries and into the 21</a:t>
            </a:r>
            <a:r>
              <a:rPr lang="en-GB" sz="2200" baseline="30000" dirty="0"/>
              <a:t>st</a:t>
            </a:r>
            <a:endParaRPr lang="en-GB" sz="2200" dirty="0"/>
          </a:p>
          <a:p>
            <a:r>
              <a:rPr lang="en-GB" sz="2200" dirty="0"/>
              <a:t>Indeed, even to this day many MPs on the Labour Benches in the House of Commons were elected as members of both the </a:t>
            </a:r>
            <a:r>
              <a:rPr lang="en-GB" sz="2200" dirty="0">
                <a:hlinkClick r:id="rId2"/>
              </a:rPr>
              <a:t>Labour Party and the Co-operative Party</a:t>
            </a:r>
            <a:endParaRPr lang="en-GB" sz="2200" dirty="0"/>
          </a:p>
          <a:p>
            <a:endParaRPr lang="en-GB" sz="2200" dirty="0"/>
          </a:p>
        </p:txBody>
      </p:sp>
      <p:sp>
        <p:nvSpPr>
          <p:cNvPr id="7" name="TextBox 6"/>
          <p:cNvSpPr txBox="1"/>
          <p:nvPr/>
        </p:nvSpPr>
        <p:spPr>
          <a:xfrm>
            <a:off x="1972757" y="5281379"/>
            <a:ext cx="3586865" cy="461665"/>
          </a:xfrm>
          <a:prstGeom prst="rect">
            <a:avLst/>
          </a:prstGeom>
          <a:noFill/>
        </p:spPr>
        <p:txBody>
          <a:bodyPr wrap="square" rtlCol="0">
            <a:spAutoFit/>
          </a:bodyPr>
          <a:lstStyle/>
          <a:p>
            <a:pPr algn="ctr"/>
            <a:r>
              <a:rPr lang="en-GB" sz="2400" i="1" dirty="0"/>
              <a:t>Any thoughts on this fact?</a:t>
            </a:r>
          </a:p>
        </p:txBody>
      </p:sp>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29891" y="5365824"/>
            <a:ext cx="371089" cy="371089"/>
          </a:xfrm>
          <a:prstGeom prst="rect">
            <a:avLst/>
          </a:prstGeom>
        </p:spPr>
      </p:pic>
    </p:spTree>
    <p:extLst>
      <p:ext uri="{BB962C8B-B14F-4D97-AF65-F5344CB8AC3E}">
        <p14:creationId xmlns:p14="http://schemas.microsoft.com/office/powerpoint/2010/main" val="519348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2938" y="183918"/>
            <a:ext cx="6172200" cy="583574"/>
          </a:xfrm>
        </p:spPr>
        <p:txBody>
          <a:bodyPr>
            <a:normAutofit fontScale="90000"/>
          </a:bodyPr>
          <a:lstStyle/>
          <a:p>
            <a:pPr algn="ctr"/>
            <a:r>
              <a:rPr lang="en-GB" b="1" dirty="0"/>
              <a:t>Socialism</a:t>
            </a:r>
          </a:p>
        </p:txBody>
      </p:sp>
      <p:sp>
        <p:nvSpPr>
          <p:cNvPr id="3" name="Content Placeholder 2"/>
          <p:cNvSpPr>
            <a:spLocks noGrp="1"/>
          </p:cNvSpPr>
          <p:nvPr>
            <p:ph idx="1"/>
          </p:nvPr>
        </p:nvSpPr>
        <p:spPr>
          <a:xfrm>
            <a:off x="89502" y="903295"/>
            <a:ext cx="9127014" cy="3394472"/>
          </a:xfrm>
        </p:spPr>
        <p:txBody>
          <a:bodyPr>
            <a:noAutofit/>
          </a:bodyPr>
          <a:lstStyle/>
          <a:p>
            <a:r>
              <a:rPr lang="en-GB" sz="2200" dirty="0"/>
              <a:t>Socialism, as with all the other ideological paradigms and frameworks that we look at in this Theme, has many versions in different periods and different parts of the world</a:t>
            </a:r>
          </a:p>
          <a:p>
            <a:r>
              <a:rPr lang="en-GB" sz="2200" dirty="0"/>
              <a:t> However, what they generally have in common are;</a:t>
            </a:r>
          </a:p>
          <a:p>
            <a:r>
              <a:rPr lang="en-GB" sz="2200" dirty="0"/>
              <a:t>A sense that the excesses of industrial and post-industrial capitalism need to be ameliorated by the promotion of collective well-being</a:t>
            </a:r>
          </a:p>
          <a:p>
            <a:r>
              <a:rPr lang="en-GB" sz="2200" dirty="0"/>
              <a:t>That the selfish individualism that is part of human nature can be tempered by a reliance on concepts such as association, community, and cooperation, solidarity and mutual interdependence</a:t>
            </a:r>
          </a:p>
          <a:p>
            <a:r>
              <a:rPr lang="en-GB" sz="2200" dirty="0"/>
              <a:t>Examples of this can be seen in the development of </a:t>
            </a:r>
            <a:r>
              <a:rPr lang="en-GB" sz="2200" b="1" dirty="0"/>
              <a:t>building societies </a:t>
            </a:r>
            <a:r>
              <a:rPr lang="en-GB" sz="2200" dirty="0"/>
              <a:t>(Boddy, 1980), initiatives such as the </a:t>
            </a:r>
            <a:r>
              <a:rPr lang="en-GB" sz="2200" dirty="0">
                <a:hlinkClick r:id="rId2"/>
              </a:rPr>
              <a:t>Caerphilly District Miner’s Hospital </a:t>
            </a:r>
            <a:r>
              <a:rPr lang="en-GB" sz="2200" dirty="0"/>
              <a:t>, the </a:t>
            </a:r>
            <a:r>
              <a:rPr lang="en-GB" sz="2200" dirty="0">
                <a:hlinkClick r:id="rId3"/>
              </a:rPr>
              <a:t>Worker’s Educational Association</a:t>
            </a:r>
            <a:r>
              <a:rPr lang="en-GB" sz="2200" dirty="0"/>
              <a:t> ,and movements such as the </a:t>
            </a:r>
            <a:r>
              <a:rPr lang="en-GB" sz="2200" dirty="0">
                <a:hlinkClick r:id="rId4"/>
              </a:rPr>
              <a:t>Kinder Scout mass trespass</a:t>
            </a:r>
            <a:r>
              <a:rPr lang="en-GB" sz="2200" dirty="0"/>
              <a:t> ,the </a:t>
            </a:r>
            <a:r>
              <a:rPr lang="en-GB" sz="2200" dirty="0">
                <a:hlinkClick r:id="rId5"/>
              </a:rPr>
              <a:t>National Clarion Cycling Club</a:t>
            </a:r>
            <a:r>
              <a:rPr lang="en-GB" sz="2200" dirty="0"/>
              <a:t> and the Co-operative Society (</a:t>
            </a:r>
            <a:r>
              <a:rPr lang="en-GB" sz="2200" dirty="0">
                <a:hlinkClick r:id="rId6"/>
              </a:rPr>
              <a:t>Robertson, 2012</a:t>
            </a:r>
            <a:r>
              <a:rPr lang="en-GB" sz="2200" dirty="0"/>
              <a:t>)</a:t>
            </a:r>
          </a:p>
        </p:txBody>
      </p:sp>
      <p:sp>
        <p:nvSpPr>
          <p:cNvPr id="4" name="TextBox 3"/>
          <p:cNvSpPr txBox="1"/>
          <p:nvPr/>
        </p:nvSpPr>
        <p:spPr>
          <a:xfrm>
            <a:off x="5893334" y="5631269"/>
            <a:ext cx="3005091" cy="300082"/>
          </a:xfrm>
          <a:prstGeom prst="rect">
            <a:avLst/>
          </a:prstGeom>
          <a:noFill/>
        </p:spPr>
        <p:txBody>
          <a:bodyPr wrap="square" rtlCol="0">
            <a:spAutoFit/>
          </a:bodyPr>
          <a:lstStyle/>
          <a:p>
            <a:pPr algn="r"/>
            <a:r>
              <a:rPr lang="en-GB" sz="1350" dirty="0"/>
              <a:t>(See for example Brown </a:t>
            </a:r>
            <a:r>
              <a:rPr lang="en-GB" sz="1350" i="1" dirty="0"/>
              <a:t>et al</a:t>
            </a:r>
            <a:r>
              <a:rPr lang="en-GB" sz="1350" dirty="0"/>
              <a:t>, 2016)</a:t>
            </a:r>
          </a:p>
        </p:txBody>
      </p:sp>
    </p:spTree>
    <p:extLst>
      <p:ext uri="{BB962C8B-B14F-4D97-AF65-F5344CB8AC3E}">
        <p14:creationId xmlns:p14="http://schemas.microsoft.com/office/powerpoint/2010/main" val="2139261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9152" y="165811"/>
            <a:ext cx="6172200" cy="583574"/>
          </a:xfrm>
        </p:spPr>
        <p:txBody>
          <a:bodyPr>
            <a:normAutofit fontScale="90000"/>
          </a:bodyPr>
          <a:lstStyle/>
          <a:p>
            <a:pPr algn="ctr"/>
            <a:r>
              <a:rPr lang="en-GB" b="1" dirty="0"/>
              <a:t>Socialism</a:t>
            </a:r>
          </a:p>
        </p:txBody>
      </p:sp>
      <p:sp>
        <p:nvSpPr>
          <p:cNvPr id="3" name="Content Placeholder 2"/>
          <p:cNvSpPr>
            <a:spLocks noGrp="1"/>
          </p:cNvSpPr>
          <p:nvPr>
            <p:ph idx="1"/>
          </p:nvPr>
        </p:nvSpPr>
        <p:spPr>
          <a:xfrm>
            <a:off x="151775" y="949371"/>
            <a:ext cx="8586954" cy="3394472"/>
          </a:xfrm>
        </p:spPr>
        <p:txBody>
          <a:bodyPr>
            <a:noAutofit/>
          </a:bodyPr>
          <a:lstStyle/>
          <a:p>
            <a:pPr>
              <a:spcBef>
                <a:spcPts val="450"/>
              </a:spcBef>
              <a:spcAft>
                <a:spcPts val="450"/>
              </a:spcAft>
            </a:pPr>
            <a:r>
              <a:rPr lang="en-GB" sz="2400" dirty="0"/>
              <a:t>Thus, whilst socialism is often dismissed as Marxism ‘lite’, it can be seen that it was often a grass-roots movement, pre-dating Marxism, which sought to promote </a:t>
            </a:r>
            <a:r>
              <a:rPr lang="en-GB" sz="2400" b="1" dirty="0"/>
              <a:t>well-being and mutual support</a:t>
            </a:r>
          </a:p>
          <a:p>
            <a:pPr>
              <a:spcBef>
                <a:spcPts val="450"/>
              </a:spcBef>
              <a:spcAft>
                <a:spcPts val="450"/>
              </a:spcAft>
            </a:pPr>
            <a:r>
              <a:rPr lang="en-GB" sz="2400" dirty="0"/>
              <a:t>However, it would be wrong to only describe socialism in such a way.</a:t>
            </a:r>
          </a:p>
          <a:p>
            <a:pPr>
              <a:spcBef>
                <a:spcPts val="450"/>
              </a:spcBef>
              <a:spcAft>
                <a:spcPts val="450"/>
              </a:spcAft>
            </a:pPr>
            <a:r>
              <a:rPr lang="en-GB" sz="2400" dirty="0"/>
              <a:t>At the ideological and political level, socialist principles influenced both communist and </a:t>
            </a:r>
            <a:r>
              <a:rPr lang="en-GB" sz="2400" b="1" dirty="0"/>
              <a:t>anarchist</a:t>
            </a:r>
            <a:r>
              <a:rPr lang="en-GB" sz="2400" dirty="0"/>
              <a:t> theorists</a:t>
            </a:r>
          </a:p>
          <a:p>
            <a:pPr>
              <a:spcBef>
                <a:spcPts val="450"/>
              </a:spcBef>
              <a:spcAft>
                <a:spcPts val="450"/>
              </a:spcAft>
            </a:pPr>
            <a:r>
              <a:rPr lang="en-GB" sz="2400" dirty="0"/>
              <a:t>Although many socialist theorists also claimed that the ideology was global in scope, particularly in its approaches to </a:t>
            </a:r>
            <a:r>
              <a:rPr lang="en-GB" sz="2400" b="1" dirty="0"/>
              <a:t>worker solidarity</a:t>
            </a:r>
            <a:r>
              <a:rPr lang="en-GB" sz="2400" dirty="0"/>
              <a:t> (e.g. the First and Second International Working Men’s Association) and </a:t>
            </a:r>
            <a:r>
              <a:rPr lang="en-GB" sz="2400" b="1" dirty="0"/>
              <a:t>pacifism</a:t>
            </a:r>
            <a:r>
              <a:rPr lang="en-GB" sz="2400" dirty="0"/>
              <a:t>, it often ended up attempting to change </a:t>
            </a:r>
            <a:r>
              <a:rPr lang="en-GB" sz="2400" b="1" dirty="0"/>
              <a:t>society at the nation state </a:t>
            </a:r>
            <a:r>
              <a:rPr lang="en-GB" sz="2400" dirty="0"/>
              <a:t>level</a:t>
            </a:r>
          </a:p>
          <a:p>
            <a:pPr>
              <a:spcBef>
                <a:spcPts val="450"/>
              </a:spcBef>
              <a:spcAft>
                <a:spcPts val="450"/>
              </a:spcAft>
            </a:pPr>
            <a:endParaRPr lang="en-GB" sz="2400" dirty="0"/>
          </a:p>
        </p:txBody>
      </p:sp>
    </p:spTree>
    <p:extLst>
      <p:ext uri="{BB962C8B-B14F-4D97-AF65-F5344CB8AC3E}">
        <p14:creationId xmlns:p14="http://schemas.microsoft.com/office/powerpoint/2010/main" val="1358721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0534" y="174865"/>
            <a:ext cx="6941826" cy="508713"/>
          </a:xfrm>
        </p:spPr>
        <p:txBody>
          <a:bodyPr>
            <a:noAutofit/>
          </a:bodyPr>
          <a:lstStyle/>
          <a:p>
            <a:pPr algn="ctr"/>
            <a:r>
              <a:rPr lang="en-GB" dirty="0"/>
              <a:t>Socialism – More Historical Context</a:t>
            </a:r>
            <a:br>
              <a:rPr lang="en-GB" dirty="0"/>
            </a:br>
            <a:endParaRPr lang="en-GB" dirty="0"/>
          </a:p>
        </p:txBody>
      </p:sp>
      <p:sp>
        <p:nvSpPr>
          <p:cNvPr id="4" name="TextBox 3"/>
          <p:cNvSpPr txBox="1"/>
          <p:nvPr/>
        </p:nvSpPr>
        <p:spPr>
          <a:xfrm>
            <a:off x="201563" y="877572"/>
            <a:ext cx="8661779" cy="4411464"/>
          </a:xfrm>
          <a:prstGeom prst="rect">
            <a:avLst/>
          </a:prstGeom>
          <a:noFill/>
        </p:spPr>
        <p:txBody>
          <a:bodyPr wrap="square" rtlCol="0">
            <a:spAutoFit/>
          </a:bodyPr>
          <a:lstStyle/>
          <a:p>
            <a:pPr marL="214313" indent="-214313">
              <a:spcBef>
                <a:spcPts val="450"/>
              </a:spcBef>
              <a:buFont typeface="Arial" panose="020B0604020202020204" pitchFamily="34" charset="0"/>
              <a:buChar char="•"/>
            </a:pPr>
            <a:r>
              <a:rPr lang="en-GB" sz="2200" dirty="0"/>
              <a:t>The Labour Party, as it existed in the 20</a:t>
            </a:r>
            <a:r>
              <a:rPr lang="en-GB" sz="2200" baseline="30000" dirty="0"/>
              <a:t>th</a:t>
            </a:r>
            <a:r>
              <a:rPr lang="en-GB" sz="2200" dirty="0"/>
              <a:t> century at least, was created by an alliance of left of centre groupings</a:t>
            </a:r>
          </a:p>
          <a:p>
            <a:pPr marL="214313" indent="-214313">
              <a:spcBef>
                <a:spcPts val="450"/>
              </a:spcBef>
              <a:buFont typeface="Arial" panose="020B0604020202020204" pitchFamily="34" charset="0"/>
              <a:buChar char="•"/>
            </a:pPr>
            <a:r>
              <a:rPr lang="en-GB" sz="2200" dirty="0"/>
              <a:t>One, the Social Democratic Federation, was lead by H. M. Hyndman and included artists such as William Morris.</a:t>
            </a:r>
          </a:p>
          <a:p>
            <a:pPr marL="214313" indent="-214313">
              <a:spcBef>
                <a:spcPts val="450"/>
              </a:spcBef>
              <a:buFont typeface="Arial" panose="020B0604020202020204" pitchFamily="34" charset="0"/>
              <a:buChar char="•"/>
            </a:pPr>
            <a:r>
              <a:rPr lang="en-GB" sz="2200" dirty="0"/>
              <a:t>This grouping was influenced by Marxism and would later splinter into various groups of differing radicalism. </a:t>
            </a:r>
          </a:p>
          <a:p>
            <a:pPr marL="214313" indent="-214313">
              <a:spcBef>
                <a:spcPts val="450"/>
              </a:spcBef>
              <a:buFont typeface="Arial" panose="020B0604020202020204" pitchFamily="34" charset="0"/>
              <a:buChar char="•"/>
            </a:pPr>
            <a:r>
              <a:rPr lang="en-GB" sz="2200" dirty="0"/>
              <a:t>Another was the Fabian Society, a London based grouping of left leaning writers and intellectuals such as George Bernard Shaw and Annie Besant (who helped to organise </a:t>
            </a:r>
            <a:r>
              <a:rPr lang="en-GB" sz="2200" dirty="0">
                <a:hlinkClick r:id="rId2"/>
              </a:rPr>
              <a:t>the match-girls’ strike</a:t>
            </a:r>
            <a:r>
              <a:rPr lang="en-GB" sz="2200" dirty="0"/>
              <a:t>)</a:t>
            </a:r>
          </a:p>
          <a:p>
            <a:pPr marL="214313" indent="-214313">
              <a:spcBef>
                <a:spcPts val="450"/>
              </a:spcBef>
              <a:buFont typeface="Arial" panose="020B0604020202020204" pitchFamily="34" charset="0"/>
              <a:buChar char="•"/>
            </a:pPr>
            <a:r>
              <a:rPr lang="en-GB" sz="2200" dirty="0"/>
              <a:t>The Fabian Society promoted a less confrontational brand of ‘evolutionary socialist collectivism’ and has provided many leaders of the Labour Party</a:t>
            </a:r>
          </a:p>
        </p:txBody>
      </p:sp>
      <p:sp>
        <p:nvSpPr>
          <p:cNvPr id="6" name="TextBox 5"/>
          <p:cNvSpPr txBox="1"/>
          <p:nvPr/>
        </p:nvSpPr>
        <p:spPr>
          <a:xfrm>
            <a:off x="4812892" y="5556908"/>
            <a:ext cx="4050450" cy="300082"/>
          </a:xfrm>
          <a:prstGeom prst="rect">
            <a:avLst/>
          </a:prstGeom>
          <a:noFill/>
        </p:spPr>
        <p:txBody>
          <a:bodyPr wrap="square" rtlCol="0">
            <a:spAutoFit/>
          </a:bodyPr>
          <a:lstStyle/>
          <a:p>
            <a:pPr algn="r"/>
            <a:r>
              <a:rPr lang="en-GB" sz="1350" dirty="0"/>
              <a:t>(See for example Wright and Carter, 1997)</a:t>
            </a:r>
          </a:p>
        </p:txBody>
      </p:sp>
    </p:spTree>
    <p:extLst>
      <p:ext uri="{BB962C8B-B14F-4D97-AF65-F5344CB8AC3E}">
        <p14:creationId xmlns:p14="http://schemas.microsoft.com/office/powerpoint/2010/main" val="265432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9175" y="174865"/>
            <a:ext cx="6941826" cy="508713"/>
          </a:xfrm>
        </p:spPr>
        <p:txBody>
          <a:bodyPr>
            <a:noAutofit/>
          </a:bodyPr>
          <a:lstStyle/>
          <a:p>
            <a:pPr algn="ctr"/>
            <a:r>
              <a:rPr lang="en-GB" dirty="0"/>
              <a:t>Socialism – More Historical Context</a:t>
            </a:r>
            <a:br>
              <a:rPr lang="en-GB" dirty="0"/>
            </a:br>
            <a:endParaRPr lang="en-GB" dirty="0"/>
          </a:p>
        </p:txBody>
      </p:sp>
      <p:sp>
        <p:nvSpPr>
          <p:cNvPr id="4" name="TextBox 3"/>
          <p:cNvSpPr txBox="1"/>
          <p:nvPr/>
        </p:nvSpPr>
        <p:spPr>
          <a:xfrm>
            <a:off x="210617" y="792219"/>
            <a:ext cx="8478942" cy="4721805"/>
          </a:xfrm>
          <a:prstGeom prst="rect">
            <a:avLst/>
          </a:prstGeom>
          <a:noFill/>
        </p:spPr>
        <p:txBody>
          <a:bodyPr wrap="square" rtlCol="0">
            <a:spAutoFit/>
          </a:bodyPr>
          <a:lstStyle/>
          <a:p>
            <a:pPr marL="214313" indent="-214313">
              <a:spcBef>
                <a:spcPts val="450"/>
              </a:spcBef>
              <a:buFont typeface="Arial" panose="020B0604020202020204" pitchFamily="34" charset="0"/>
              <a:buChar char="•"/>
            </a:pPr>
            <a:r>
              <a:rPr lang="en-GB" sz="2000" dirty="0"/>
              <a:t>Lastly was the Independent Labour Party which was the largest of the three groupings with around 10,000 members.</a:t>
            </a:r>
          </a:p>
          <a:p>
            <a:pPr marL="214313" indent="-214313">
              <a:spcBef>
                <a:spcPts val="450"/>
              </a:spcBef>
              <a:buFont typeface="Arial" panose="020B0604020202020204" pitchFamily="34" charset="0"/>
              <a:buChar char="•"/>
            </a:pPr>
            <a:r>
              <a:rPr lang="en-GB" sz="2000" dirty="0"/>
              <a:t>This grouping was formed in 1893, largely as a result of the </a:t>
            </a:r>
            <a:r>
              <a:rPr lang="en-GB" sz="2000" dirty="0" err="1"/>
              <a:t>Manningham</a:t>
            </a:r>
            <a:r>
              <a:rPr lang="en-GB" sz="2000" dirty="0"/>
              <a:t> Mills Strike against low wages and treacherous working conditions in the Bradford textile industries (</a:t>
            </a:r>
            <a:r>
              <a:rPr lang="en-GB" sz="2000" dirty="0">
                <a:hlinkClick r:id="rId2"/>
              </a:rPr>
              <a:t>Barker, 2013</a:t>
            </a:r>
            <a:r>
              <a:rPr lang="en-GB" sz="2000" dirty="0"/>
              <a:t>)</a:t>
            </a:r>
          </a:p>
          <a:p>
            <a:pPr marL="214313" indent="-214313">
              <a:spcBef>
                <a:spcPts val="450"/>
              </a:spcBef>
              <a:buFont typeface="Arial" panose="020B0604020202020204" pitchFamily="34" charset="0"/>
              <a:buChar char="•"/>
            </a:pPr>
            <a:r>
              <a:rPr lang="en-GB" sz="2000" dirty="0"/>
              <a:t>These were the main socialist groupings that came together in a conference in 1900 which founded the Labour Representation Committee which would become the Labour Party</a:t>
            </a:r>
          </a:p>
          <a:p>
            <a:pPr marL="214313" indent="-214313">
              <a:spcBef>
                <a:spcPts val="450"/>
              </a:spcBef>
              <a:buFont typeface="Arial" panose="020B0604020202020204" pitchFamily="34" charset="0"/>
              <a:buChar char="•"/>
            </a:pPr>
            <a:r>
              <a:rPr lang="en-GB" sz="2000" dirty="0"/>
              <a:t>Thus, in the UK, socialism as represented by the Labour party can be seen to be an amalgam of radical liberalism, co-</a:t>
            </a:r>
            <a:r>
              <a:rPr lang="en-GB" sz="2000" dirty="0" err="1"/>
              <a:t>operativism</a:t>
            </a:r>
            <a:r>
              <a:rPr lang="en-GB" sz="2000" dirty="0"/>
              <a:t> and various forms of socialism and even Marxist ideologies</a:t>
            </a:r>
          </a:p>
          <a:p>
            <a:pPr marL="214313" indent="-214313">
              <a:spcBef>
                <a:spcPts val="450"/>
              </a:spcBef>
              <a:buFont typeface="Arial" panose="020B0604020202020204" pitchFamily="34" charset="0"/>
              <a:buChar char="•"/>
            </a:pPr>
            <a:r>
              <a:rPr lang="en-GB" sz="2000" dirty="0"/>
              <a:t>As with the UK other parties the Labour party became a broad coalition of people generally on the left of the centre of British politics</a:t>
            </a:r>
          </a:p>
          <a:p>
            <a:pPr marL="214313" indent="-214313">
              <a:spcBef>
                <a:spcPts val="450"/>
              </a:spcBef>
              <a:buFont typeface="Arial" panose="020B0604020202020204" pitchFamily="34" charset="0"/>
              <a:buChar char="•"/>
            </a:pPr>
            <a:endParaRPr lang="en-GB" sz="2000" dirty="0"/>
          </a:p>
        </p:txBody>
      </p:sp>
      <p:sp>
        <p:nvSpPr>
          <p:cNvPr id="6" name="TextBox 5"/>
          <p:cNvSpPr txBox="1"/>
          <p:nvPr/>
        </p:nvSpPr>
        <p:spPr>
          <a:xfrm>
            <a:off x="4896111" y="5567279"/>
            <a:ext cx="4050450" cy="300082"/>
          </a:xfrm>
          <a:prstGeom prst="rect">
            <a:avLst/>
          </a:prstGeom>
          <a:noFill/>
        </p:spPr>
        <p:txBody>
          <a:bodyPr wrap="square" rtlCol="0">
            <a:spAutoFit/>
          </a:bodyPr>
          <a:lstStyle/>
          <a:p>
            <a:pPr algn="r"/>
            <a:r>
              <a:rPr lang="en-GB" sz="1350" dirty="0"/>
              <a:t>(See for example Wright and Carter, 1997)</a:t>
            </a:r>
          </a:p>
        </p:txBody>
      </p:sp>
    </p:spTree>
    <p:extLst>
      <p:ext uri="{BB962C8B-B14F-4D97-AF65-F5344CB8AC3E}">
        <p14:creationId xmlns:p14="http://schemas.microsoft.com/office/powerpoint/2010/main" val="682391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8617" y="134476"/>
            <a:ext cx="6172200" cy="583574"/>
          </a:xfrm>
        </p:spPr>
        <p:txBody>
          <a:bodyPr>
            <a:normAutofit fontScale="90000"/>
          </a:bodyPr>
          <a:lstStyle/>
          <a:p>
            <a:pPr algn="ctr"/>
            <a:r>
              <a:rPr lang="en-GB" b="1" dirty="0"/>
              <a:t>Socialism</a:t>
            </a:r>
          </a:p>
        </p:txBody>
      </p:sp>
      <p:sp>
        <p:nvSpPr>
          <p:cNvPr id="3" name="Content Placeholder 2"/>
          <p:cNvSpPr>
            <a:spLocks noGrp="1"/>
          </p:cNvSpPr>
          <p:nvPr>
            <p:ph idx="1"/>
          </p:nvPr>
        </p:nvSpPr>
        <p:spPr>
          <a:xfrm>
            <a:off x="35496" y="790478"/>
            <a:ext cx="9127014" cy="1728191"/>
          </a:xfrm>
        </p:spPr>
        <p:txBody>
          <a:bodyPr>
            <a:noAutofit/>
          </a:bodyPr>
          <a:lstStyle/>
          <a:p>
            <a:pPr>
              <a:spcBef>
                <a:spcPts val="450"/>
              </a:spcBef>
              <a:spcAft>
                <a:spcPts val="450"/>
              </a:spcAft>
            </a:pPr>
            <a:r>
              <a:rPr lang="en-GB" sz="2100" dirty="0"/>
              <a:t>In some cases, an extreme emphasis on state control both of the mechanisms of welfare (the welfare state) and the means of production (industry) has taken the form of </a:t>
            </a:r>
            <a:r>
              <a:rPr lang="en-GB" sz="2100" b="1" dirty="0"/>
              <a:t>State Socialism</a:t>
            </a:r>
            <a:r>
              <a:rPr lang="en-GB" sz="2100" dirty="0"/>
              <a:t> (as opposed to the more localised versions of socialism proposed by Owen). This gave rise to the systems seen in the USSR and China under Mao Zedong which were influenced by Marxist ideology.</a:t>
            </a:r>
          </a:p>
          <a:p>
            <a:pPr>
              <a:spcBef>
                <a:spcPts val="450"/>
              </a:spcBef>
              <a:spcAft>
                <a:spcPts val="450"/>
              </a:spcAft>
            </a:pPr>
            <a:r>
              <a:rPr lang="en-GB" sz="2100" dirty="0"/>
              <a:t> In others, where the principles of collectivism and state solidarity have been allied to principles of nationalism and racial purity it has led to </a:t>
            </a:r>
            <a:r>
              <a:rPr lang="en-GB" sz="2100" b="1" dirty="0"/>
              <a:t>National Socialism</a:t>
            </a:r>
          </a:p>
          <a:p>
            <a:pPr>
              <a:spcBef>
                <a:spcPts val="450"/>
              </a:spcBef>
              <a:spcAft>
                <a:spcPts val="450"/>
              </a:spcAft>
            </a:pPr>
            <a:r>
              <a:rPr lang="en-GB" sz="2100" dirty="0"/>
              <a:t>In other cases as is argued in Brown </a:t>
            </a:r>
            <a:r>
              <a:rPr lang="en-GB" sz="2100" i="1" dirty="0"/>
              <a:t>et al</a:t>
            </a:r>
            <a:r>
              <a:rPr lang="en-GB" sz="2100" dirty="0"/>
              <a:t> (2018) that ‘some formerly socialist parties no longer support anything recognizable as socialism— for example New Labour’.</a:t>
            </a:r>
          </a:p>
          <a:p>
            <a:pPr>
              <a:spcBef>
                <a:spcPts val="450"/>
              </a:spcBef>
              <a:spcAft>
                <a:spcPts val="450"/>
              </a:spcAft>
            </a:pPr>
            <a:r>
              <a:rPr lang="en-GB" sz="2100" dirty="0"/>
              <a:t>This can be seen as a negative analysis of the attempt by Tony Blair to define a ‘Third Way’ in UK politics</a:t>
            </a:r>
          </a:p>
          <a:p>
            <a:pPr>
              <a:spcBef>
                <a:spcPts val="450"/>
              </a:spcBef>
              <a:spcAft>
                <a:spcPts val="450"/>
              </a:spcAft>
            </a:pPr>
            <a:r>
              <a:rPr lang="en-GB" sz="2100" dirty="0"/>
              <a:t>In some ways this could be seen as an attempt to create a move towards </a:t>
            </a:r>
            <a:r>
              <a:rPr lang="en-GB" sz="2100" b="1" dirty="0"/>
              <a:t>Social Democracy </a:t>
            </a:r>
            <a:r>
              <a:rPr lang="en-GB" sz="2100" dirty="0"/>
              <a:t>(see for example </a:t>
            </a:r>
            <a:r>
              <a:rPr lang="en-GB" sz="2100" dirty="0" err="1"/>
              <a:t>Keman</a:t>
            </a:r>
            <a:r>
              <a:rPr lang="en-GB" sz="2100" dirty="0"/>
              <a:t>, 2011)</a:t>
            </a:r>
          </a:p>
        </p:txBody>
      </p:sp>
    </p:spTree>
    <p:extLst>
      <p:ext uri="{BB962C8B-B14F-4D97-AF65-F5344CB8AC3E}">
        <p14:creationId xmlns:p14="http://schemas.microsoft.com/office/powerpoint/2010/main" val="352988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2808" y="229815"/>
            <a:ext cx="5965607" cy="508713"/>
          </a:xfrm>
        </p:spPr>
        <p:txBody>
          <a:bodyPr>
            <a:normAutofit/>
          </a:bodyPr>
          <a:lstStyle/>
          <a:p>
            <a:pPr algn="ctr"/>
            <a:r>
              <a:rPr lang="en-GB" dirty="0"/>
              <a:t>European Socialism</a:t>
            </a:r>
          </a:p>
        </p:txBody>
      </p:sp>
      <p:sp>
        <p:nvSpPr>
          <p:cNvPr id="5" name="TextBox 4"/>
          <p:cNvSpPr txBox="1"/>
          <p:nvPr/>
        </p:nvSpPr>
        <p:spPr>
          <a:xfrm>
            <a:off x="251520" y="959683"/>
            <a:ext cx="8478942" cy="4909036"/>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400" dirty="0"/>
              <a:t>The Socialists and Democrats (S&amp;D) - full title Group of the Progressive Alliance of Socialists and Democrats in the European Parliament grouping in the EU Parliament is the second largest</a:t>
            </a:r>
          </a:p>
          <a:p>
            <a:pPr marL="257175" indent="-257175">
              <a:spcBef>
                <a:spcPts val="450"/>
              </a:spcBef>
              <a:spcAft>
                <a:spcPts val="450"/>
              </a:spcAft>
              <a:buFont typeface="Arial" panose="020B0604020202020204" pitchFamily="34" charset="0"/>
              <a:buChar char="•"/>
            </a:pPr>
            <a:r>
              <a:rPr lang="en-GB" sz="2400" dirty="0"/>
              <a:t>It comprises parties which describe themselves as ‘socialist’, social democratic’ and ‘labour’ parties.</a:t>
            </a:r>
          </a:p>
          <a:p>
            <a:pPr marL="257175" indent="-257175">
              <a:spcBef>
                <a:spcPts val="450"/>
              </a:spcBef>
              <a:spcAft>
                <a:spcPts val="450"/>
              </a:spcAft>
              <a:buFont typeface="Arial" panose="020B0604020202020204" pitchFamily="34" charset="0"/>
              <a:buChar char="•"/>
            </a:pPr>
            <a:r>
              <a:rPr lang="en-GB" sz="2400" dirty="0"/>
              <a:t>In this way is can, again, be seen to be a broad coalition of parties that are generally considered to be left of centre (House of Commons, 2019)</a:t>
            </a:r>
          </a:p>
          <a:p>
            <a:pPr marL="257175" indent="-257175">
              <a:spcBef>
                <a:spcPts val="450"/>
              </a:spcBef>
              <a:spcAft>
                <a:spcPts val="450"/>
              </a:spcAft>
              <a:buFont typeface="Arial" panose="020B0604020202020204" pitchFamily="34" charset="0"/>
              <a:buChar char="•"/>
            </a:pPr>
            <a:r>
              <a:rPr lang="en-GB" sz="2400" dirty="0"/>
              <a:t>They state that their priorities are a fairer Europe for all, an new </a:t>
            </a:r>
            <a:r>
              <a:rPr lang="en-GB" sz="2400" b="1" dirty="0"/>
              <a:t>social contract</a:t>
            </a:r>
            <a:r>
              <a:rPr lang="en-GB" sz="2400" dirty="0"/>
              <a:t> and maintaining equitable social standards in the face of globalisation and environmental change (S&amp;D Group, 2021) </a:t>
            </a:r>
            <a:r>
              <a:rPr lang="en-GB" sz="2400" dirty="0">
                <a:hlinkClick r:id="rId2"/>
              </a:rPr>
              <a:t>European Parliament</a:t>
            </a:r>
            <a:endParaRPr lang="en-GB" sz="2400" b="1" dirty="0"/>
          </a:p>
        </p:txBody>
      </p:sp>
    </p:spTree>
    <p:extLst>
      <p:ext uri="{BB962C8B-B14F-4D97-AF65-F5344CB8AC3E}">
        <p14:creationId xmlns:p14="http://schemas.microsoft.com/office/powerpoint/2010/main" val="816907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D5D9C-BCE2-2D21-FE3F-BEA3BED33F1A}"/>
              </a:ext>
            </a:extLst>
          </p:cNvPr>
          <p:cNvSpPr>
            <a:spLocks noGrp="1"/>
          </p:cNvSpPr>
          <p:nvPr>
            <p:ph type="title"/>
          </p:nvPr>
        </p:nvSpPr>
        <p:spPr>
          <a:xfrm>
            <a:off x="457200" y="545741"/>
            <a:ext cx="8229600" cy="637580"/>
          </a:xfrm>
        </p:spPr>
        <p:txBody>
          <a:bodyPr>
            <a:normAutofit fontScale="90000"/>
          </a:bodyPr>
          <a:lstStyle/>
          <a:p>
            <a:pPr algn="ctr"/>
            <a:r>
              <a:rPr lang="en-GB" b="1" dirty="0"/>
              <a:t>Political Influences on Inequality &amp; Diversity</a:t>
            </a:r>
          </a:p>
        </p:txBody>
      </p:sp>
      <p:sp>
        <p:nvSpPr>
          <p:cNvPr id="3" name="TextBox 2">
            <a:extLst>
              <a:ext uri="{FF2B5EF4-FFF2-40B4-BE49-F238E27FC236}">
                <a16:creationId xmlns:a16="http://schemas.microsoft.com/office/drawing/2014/main" id="{51E610C0-530B-F19B-B835-4091D23FD149}"/>
              </a:ext>
            </a:extLst>
          </p:cNvPr>
          <p:cNvSpPr txBox="1"/>
          <p:nvPr/>
        </p:nvSpPr>
        <p:spPr>
          <a:xfrm>
            <a:off x="99846" y="1573116"/>
            <a:ext cx="8586954" cy="3801041"/>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t>At different times and in different places, Governments calling themselves Conservative, Liberal and Socialist have held power</a:t>
            </a:r>
          </a:p>
          <a:p>
            <a:pPr marL="342900" indent="-342900">
              <a:spcBef>
                <a:spcPts val="450"/>
              </a:spcBef>
              <a:spcAft>
                <a:spcPts val="450"/>
              </a:spcAft>
              <a:buFont typeface="Arial" panose="020B0604020202020204" pitchFamily="34" charset="0"/>
              <a:buChar char="•"/>
            </a:pPr>
            <a:r>
              <a:rPr lang="en-GB" sz="2400" dirty="0"/>
              <a:t>The ideological stances taken by these Government will have different social and economic effects on individuals in society</a:t>
            </a:r>
          </a:p>
          <a:p>
            <a:pPr marL="342900" indent="-342900">
              <a:spcBef>
                <a:spcPts val="450"/>
              </a:spcBef>
              <a:spcAft>
                <a:spcPts val="450"/>
              </a:spcAft>
              <a:buFont typeface="Arial" panose="020B0604020202020204" pitchFamily="34" charset="0"/>
              <a:buChar char="•"/>
            </a:pPr>
            <a:r>
              <a:rPr lang="en-GB" sz="2400" dirty="0"/>
              <a:t>Whilst there are many other ideological stances, it can be argued that these were the dominant political positions in ‘democratic’ countries in the 20</a:t>
            </a:r>
            <a:r>
              <a:rPr lang="en-GB" sz="2400" baseline="30000" dirty="0"/>
              <a:t>th</a:t>
            </a:r>
            <a:r>
              <a:rPr lang="en-GB" sz="2400" dirty="0"/>
              <a:t> century</a:t>
            </a:r>
          </a:p>
          <a:p>
            <a:pPr marL="342900" indent="-342900">
              <a:spcBef>
                <a:spcPts val="450"/>
              </a:spcBef>
              <a:spcAft>
                <a:spcPts val="450"/>
              </a:spcAft>
              <a:buFont typeface="Arial" panose="020B0604020202020204" pitchFamily="34" charset="0"/>
              <a:buChar char="•"/>
            </a:pPr>
            <a:r>
              <a:rPr lang="en-GB" sz="2400" dirty="0"/>
              <a:t>In the next part of this Theme, we will look at an ideologies that challenge these ‘mainstream’ political ideologies.</a:t>
            </a:r>
          </a:p>
        </p:txBody>
      </p:sp>
    </p:spTree>
    <p:extLst>
      <p:ext uri="{BB962C8B-B14F-4D97-AF65-F5344CB8AC3E}">
        <p14:creationId xmlns:p14="http://schemas.microsoft.com/office/powerpoint/2010/main" val="5161307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00257"/>
            <a:ext cx="6172200" cy="583574"/>
          </a:xfrm>
        </p:spPr>
        <p:txBody>
          <a:bodyPr>
            <a:noAutofit/>
          </a:bodyPr>
          <a:lstStyle/>
          <a:p>
            <a:pPr algn="ctr"/>
            <a:r>
              <a:rPr lang="en-GB" b="1" dirty="0"/>
              <a:t>References</a:t>
            </a:r>
          </a:p>
        </p:txBody>
      </p:sp>
      <p:sp>
        <p:nvSpPr>
          <p:cNvPr id="7" name="TextBox 6"/>
          <p:cNvSpPr txBox="1"/>
          <p:nvPr/>
        </p:nvSpPr>
        <p:spPr>
          <a:xfrm>
            <a:off x="352629" y="822372"/>
            <a:ext cx="8438742" cy="5355312"/>
          </a:xfrm>
          <a:prstGeom prst="rect">
            <a:avLst/>
          </a:prstGeom>
          <a:noFill/>
        </p:spPr>
        <p:txBody>
          <a:bodyPr wrap="square" rtlCol="0">
            <a:spAutoFit/>
          </a:bodyPr>
          <a:lstStyle/>
          <a:p>
            <a:pPr>
              <a:spcBef>
                <a:spcPts val="600"/>
              </a:spcBef>
              <a:spcAft>
                <a:spcPts val="600"/>
              </a:spcAft>
            </a:pPr>
            <a:r>
              <a:rPr lang="en-GB" sz="1600" dirty="0"/>
              <a:t>Allen, F.A. (1959) ‘Criminal Justice, Legal Values and the Rehabilitative Ideal’ </a:t>
            </a:r>
            <a:r>
              <a:rPr lang="en-GB" sz="1600" i="1" dirty="0"/>
              <a:t>Journal of Criminal Law and Criminology </a:t>
            </a:r>
            <a:r>
              <a:rPr lang="en-GB" sz="1600" dirty="0"/>
              <a:t>Vol. 5 Issue 3 Available at: </a:t>
            </a:r>
            <a:r>
              <a:rPr lang="en-GB" sz="1600" dirty="0">
                <a:hlinkClick r:id="rId2"/>
              </a:rPr>
              <a:t>https://scholarlycommons.law.northwestern.edu/cgi/viewcontent.cgi?article=4835&amp;context=jclc</a:t>
            </a:r>
            <a:r>
              <a:rPr lang="en-GB" sz="1600" dirty="0"/>
              <a:t> [Accessed 31/10/2022]</a:t>
            </a:r>
          </a:p>
          <a:p>
            <a:pPr>
              <a:spcBef>
                <a:spcPts val="600"/>
              </a:spcBef>
              <a:spcAft>
                <a:spcPts val="600"/>
              </a:spcAft>
            </a:pPr>
            <a:r>
              <a:rPr lang="en-GB" sz="1600" dirty="0"/>
              <a:t>Ball A.R. (1988) </a:t>
            </a:r>
            <a:r>
              <a:rPr lang="en-GB" sz="1600" i="1" dirty="0"/>
              <a:t>Political Parties. In: Modern Politics and Government</a:t>
            </a:r>
            <a:r>
              <a:rPr lang="en-GB" sz="1600" dirty="0"/>
              <a:t>. Palgrave, London. Available at: </a:t>
            </a:r>
            <a:r>
              <a:rPr lang="en-GB" sz="1600" dirty="0">
                <a:hlinkClick r:id="rId3"/>
              </a:rPr>
              <a:t>https://doi.org/10.1007/978-1-349-19347-9_5</a:t>
            </a:r>
            <a:r>
              <a:rPr lang="en-GB" sz="1600" dirty="0"/>
              <a:t> [Accessed 31/10/2022]</a:t>
            </a:r>
          </a:p>
          <a:p>
            <a:pPr>
              <a:spcBef>
                <a:spcPts val="600"/>
              </a:spcBef>
              <a:spcAft>
                <a:spcPts val="600"/>
              </a:spcAft>
            </a:pPr>
            <a:r>
              <a:rPr lang="en-GB" sz="1600" dirty="0"/>
              <a:t>Barker, d. (2013) The Manningham Mills strike, 1890–91: ‘low wages, good water, and no unions’, </a:t>
            </a:r>
            <a:r>
              <a:rPr lang="en-GB" sz="1600" i="1" dirty="0"/>
              <a:t>Northern History</a:t>
            </a:r>
            <a:r>
              <a:rPr lang="en-GB" sz="1600" dirty="0"/>
              <a:t>, Vol. 50 Issue 1, pp. 93-114 Available at: </a:t>
            </a:r>
            <a:r>
              <a:rPr lang="en-GB" sz="1600" dirty="0">
                <a:hlinkClick r:id="rId4"/>
              </a:rPr>
              <a:t>Full article: THE MANNINGHAM MILLS STRIKE, 1890–91: ‘LOW WAGES, GOOD WATER, AND NO UNIONS’</a:t>
            </a:r>
            <a:r>
              <a:rPr lang="en-GB" sz="1600" dirty="0"/>
              <a:t>[Accessed 31/10/2024]</a:t>
            </a:r>
          </a:p>
          <a:p>
            <a:pPr>
              <a:spcBef>
                <a:spcPts val="600"/>
              </a:spcBef>
              <a:spcAft>
                <a:spcPts val="600"/>
              </a:spcAft>
            </a:pPr>
            <a:r>
              <a:rPr lang="en-GB" sz="1600" dirty="0"/>
              <a:t>Benn, T. &amp; Mullin, C., (1980). </a:t>
            </a:r>
            <a:r>
              <a:rPr lang="en-GB" sz="1600" i="1" dirty="0"/>
              <a:t>Arguments for Socialism</a:t>
            </a:r>
            <a:r>
              <a:rPr lang="en-GB" sz="1600" dirty="0"/>
              <a:t>, Harmondsworth: Penguin</a:t>
            </a:r>
          </a:p>
          <a:p>
            <a:pPr>
              <a:spcBef>
                <a:spcPts val="600"/>
              </a:spcBef>
              <a:spcAft>
                <a:spcPts val="600"/>
              </a:spcAft>
            </a:pPr>
            <a:r>
              <a:rPr lang="en-GB" sz="1600" dirty="0"/>
              <a:t>Boddy, M. (1980). </a:t>
            </a:r>
            <a:r>
              <a:rPr lang="en-GB" sz="1600" i="1" dirty="0"/>
              <a:t>The building societies</a:t>
            </a:r>
            <a:r>
              <a:rPr lang="en-GB" sz="1600" dirty="0"/>
              <a:t>, London: Macmillan.</a:t>
            </a:r>
          </a:p>
          <a:p>
            <a:pPr>
              <a:spcBef>
                <a:spcPts val="600"/>
              </a:spcBef>
              <a:spcAft>
                <a:spcPts val="600"/>
              </a:spcAft>
            </a:pPr>
            <a:r>
              <a:rPr lang="en-GB" sz="1600" dirty="0"/>
              <a:t>Brown, Garrett W, McLean, Iain &amp; McMillan, Alistair, (2018) </a:t>
            </a:r>
            <a:r>
              <a:rPr lang="en-GB" sz="1600" i="1" dirty="0"/>
              <a:t>The Concise Oxford Dictionary of Politics and International Relations</a:t>
            </a:r>
            <a:r>
              <a:rPr lang="en-GB" sz="1600" dirty="0"/>
              <a:t> Oxford: Oxford University Press Available at: </a:t>
            </a:r>
            <a:r>
              <a:rPr lang="en-GB" sz="1600" dirty="0">
                <a:hlinkClick r:id="rId5"/>
              </a:rPr>
              <a:t>Politics - Oxford Reference </a:t>
            </a:r>
            <a:r>
              <a:rPr lang="en-GB" sz="1600" dirty="0"/>
              <a:t> [Accessed 31/10/2024]</a:t>
            </a:r>
          </a:p>
          <a:p>
            <a:pPr>
              <a:spcBef>
                <a:spcPts val="600"/>
              </a:spcBef>
              <a:spcAft>
                <a:spcPts val="600"/>
              </a:spcAft>
            </a:pPr>
            <a:r>
              <a:rPr lang="en-GB" sz="1600" dirty="0"/>
              <a:t>Bullock, I. (2024) </a:t>
            </a:r>
            <a:r>
              <a:rPr lang="en-GB" sz="1600" i="1" dirty="0"/>
              <a:t>National Clarion Cycling Club History </a:t>
            </a:r>
            <a:r>
              <a:rPr lang="en-GB" sz="1600" dirty="0"/>
              <a:t> Clarion Cycling Club Available at: </a:t>
            </a:r>
            <a:r>
              <a:rPr lang="en-GB" sz="1600" dirty="0">
                <a:hlinkClick r:id="rId6"/>
              </a:rPr>
              <a:t>National Clarion Cycling Club History Origins of the Clarion</a:t>
            </a:r>
            <a:r>
              <a:rPr lang="en-GB" sz="1600" dirty="0"/>
              <a:t> [Accessed 26/11/2024]</a:t>
            </a:r>
          </a:p>
          <a:p>
            <a:pPr>
              <a:spcBef>
                <a:spcPts val="600"/>
              </a:spcBef>
              <a:spcAft>
                <a:spcPts val="600"/>
              </a:spcAft>
            </a:pPr>
            <a:endParaRPr lang="en-GB" sz="1600" dirty="0"/>
          </a:p>
        </p:txBody>
      </p:sp>
    </p:spTree>
    <p:extLst>
      <p:ext uri="{BB962C8B-B14F-4D97-AF65-F5344CB8AC3E}">
        <p14:creationId xmlns:p14="http://schemas.microsoft.com/office/powerpoint/2010/main" val="6229746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425513" y="987327"/>
            <a:ext cx="8519310" cy="4955203"/>
          </a:xfrm>
          <a:prstGeom prst="rect">
            <a:avLst/>
          </a:prstGeom>
          <a:noFill/>
        </p:spPr>
        <p:txBody>
          <a:bodyPr wrap="square" rtlCol="0">
            <a:spAutoFit/>
          </a:bodyPr>
          <a:lstStyle/>
          <a:p>
            <a:pPr>
              <a:spcBef>
                <a:spcPts val="600"/>
              </a:spcBef>
              <a:spcAft>
                <a:spcPts val="600"/>
              </a:spcAft>
            </a:pPr>
            <a:r>
              <a:rPr lang="en-GB" sz="1600" dirty="0"/>
              <a:t>Calhoun, C. [Ed.] (2002) </a:t>
            </a:r>
            <a:r>
              <a:rPr lang="en-GB" sz="1600" i="1" dirty="0"/>
              <a:t>Dictionary of the Social Sciences </a:t>
            </a:r>
            <a:r>
              <a:rPr lang="en-GB" sz="1600" dirty="0"/>
              <a:t>Oxford: Oxford University Press Available at: </a:t>
            </a:r>
            <a:r>
              <a:rPr lang="en-GB" sz="1600" dirty="0">
                <a:hlinkClick r:id="rId2"/>
              </a:rPr>
              <a:t>https://www-oxfordreference-com.ezproxy.uwtsd.ac.uk/view/10.1093/acref/9780195123715.001.0001/acref-9780195123715</a:t>
            </a:r>
            <a:r>
              <a:rPr lang="en-GB" sz="1600" dirty="0"/>
              <a:t> [Accessed 31/10/2022]</a:t>
            </a:r>
          </a:p>
          <a:p>
            <a:pPr>
              <a:spcBef>
                <a:spcPts val="600"/>
              </a:spcBef>
              <a:spcAft>
                <a:spcPts val="600"/>
              </a:spcAft>
            </a:pPr>
            <a:r>
              <a:rPr lang="en-GB" sz="1600" dirty="0"/>
              <a:t>Co-operative Party (No Date) </a:t>
            </a:r>
            <a:r>
              <a:rPr lang="en-GB" sz="1600" i="1" dirty="0"/>
              <a:t>Members of Parliament</a:t>
            </a:r>
            <a:r>
              <a:rPr lang="en-GB" sz="1600" dirty="0"/>
              <a:t> Available at: </a:t>
            </a:r>
            <a:r>
              <a:rPr lang="en-GB" sz="1600" dirty="0">
                <a:hlinkClick r:id="rId3"/>
              </a:rPr>
              <a:t>Members of Parliament – Co-operative Party</a:t>
            </a:r>
            <a:r>
              <a:rPr lang="en-GB" sz="1600" dirty="0"/>
              <a:t> [Accessed 26/11/2024]</a:t>
            </a:r>
          </a:p>
          <a:p>
            <a:pPr>
              <a:spcBef>
                <a:spcPts val="600"/>
              </a:spcBef>
              <a:spcAft>
                <a:spcPts val="600"/>
              </a:spcAft>
            </a:pPr>
            <a:r>
              <a:rPr lang="en-GB" sz="1600" dirty="0"/>
              <a:t>Corns, T. (1992). ‘Levellers, Diggers, and </a:t>
            </a:r>
            <a:r>
              <a:rPr lang="en-GB" sz="1600" dirty="0" err="1"/>
              <a:t>Ranters</a:t>
            </a:r>
            <a:r>
              <a:rPr lang="en-GB" sz="1600" dirty="0"/>
              <a:t>’</a:t>
            </a:r>
            <a:r>
              <a:rPr lang="en-GB" sz="1600" i="1" dirty="0"/>
              <a:t>. In </a:t>
            </a:r>
            <a:r>
              <a:rPr lang="en-GB" sz="1600" i="1" dirty="0" err="1"/>
              <a:t>Uncloistered</a:t>
            </a:r>
            <a:r>
              <a:rPr lang="en-GB" sz="1600" i="1" dirty="0"/>
              <a:t> Virtue: English Political Literature, 1640-1660</a:t>
            </a:r>
            <a:r>
              <a:rPr lang="en-GB" sz="1600" dirty="0"/>
              <a:t>. : Oxford University Press. Available at: </a:t>
            </a:r>
            <a:r>
              <a:rPr lang="en-GB" sz="1600" dirty="0" err="1">
                <a:hlinkClick r:id="rId4"/>
              </a:rPr>
              <a:t>Uncloistered</a:t>
            </a:r>
            <a:r>
              <a:rPr lang="en-GB" sz="1600" dirty="0">
                <a:hlinkClick r:id="rId4"/>
              </a:rPr>
              <a:t> Virtue: English Political Literature, 1640-1660 | Oxford Academic</a:t>
            </a:r>
            <a:r>
              <a:rPr lang="en-GB" sz="1600" dirty="0"/>
              <a:t> [Accessed 31/10/2024]</a:t>
            </a:r>
          </a:p>
          <a:p>
            <a:pPr>
              <a:spcBef>
                <a:spcPts val="600"/>
              </a:spcBef>
              <a:spcAft>
                <a:spcPts val="600"/>
              </a:spcAft>
            </a:pPr>
            <a:r>
              <a:rPr lang="en-GB" sz="1600" dirty="0"/>
              <a:t>Electoral Commission (2024) Registrations: </a:t>
            </a:r>
            <a:r>
              <a:rPr lang="en-GB" sz="1600" i="1" dirty="0"/>
              <a:t>Conservative and Unionist Party</a:t>
            </a:r>
            <a:r>
              <a:rPr lang="en-GB" sz="1600" dirty="0"/>
              <a:t> Available at: </a:t>
            </a:r>
            <a:r>
              <a:rPr lang="en-GB" sz="1600" dirty="0">
                <a:hlinkClick r:id="rId5"/>
              </a:rPr>
              <a:t>View registration - The Electoral Commission</a:t>
            </a:r>
            <a:r>
              <a:rPr lang="en-GB" sz="1600" dirty="0"/>
              <a:t> [Accessed 26/11/2024]</a:t>
            </a:r>
          </a:p>
          <a:p>
            <a:pPr>
              <a:spcBef>
                <a:spcPts val="600"/>
              </a:spcBef>
              <a:spcAft>
                <a:spcPts val="600"/>
              </a:spcAft>
            </a:pPr>
            <a:r>
              <a:rPr lang="en-GB" sz="1600" dirty="0"/>
              <a:t>European Parliament (No date) </a:t>
            </a:r>
            <a:r>
              <a:rPr lang="en-GB" sz="1600" i="1" dirty="0"/>
              <a:t>The Political groups of the European Parliament. </a:t>
            </a:r>
            <a:r>
              <a:rPr lang="en-GB" sz="1600" dirty="0"/>
              <a:t>Available at: </a:t>
            </a:r>
            <a:r>
              <a:rPr lang="en-GB" sz="1600" dirty="0">
                <a:hlinkClick r:id="rId6"/>
              </a:rPr>
              <a:t>The political groups</a:t>
            </a:r>
            <a:r>
              <a:rPr lang="en-GB" sz="1600" dirty="0"/>
              <a:t> [Accessed 26/11/2024]</a:t>
            </a:r>
            <a:endParaRPr lang="en-GB" sz="1600" i="1" dirty="0"/>
          </a:p>
          <a:p>
            <a:pPr>
              <a:spcBef>
                <a:spcPts val="600"/>
              </a:spcBef>
              <a:spcAft>
                <a:spcPts val="600"/>
              </a:spcAft>
            </a:pPr>
            <a:r>
              <a:rPr lang="en-GB" sz="1600" dirty="0" err="1"/>
              <a:t>Feiling</a:t>
            </a:r>
            <a:r>
              <a:rPr lang="en-GB" sz="1600" dirty="0"/>
              <a:t>, K. (1950) A history of the Tory party, 1640-1714 Reprinted with corrections., Oxford: Clarendon Press.</a:t>
            </a:r>
          </a:p>
          <a:p>
            <a:pPr>
              <a:spcBef>
                <a:spcPts val="600"/>
              </a:spcBef>
              <a:spcAft>
                <a:spcPts val="600"/>
              </a:spcAft>
            </a:pPr>
            <a:endParaRPr lang="en-GB" sz="1600" i="1" dirty="0"/>
          </a:p>
        </p:txBody>
      </p:sp>
      <p:sp>
        <p:nvSpPr>
          <p:cNvPr id="8" name="Title 1">
            <a:extLst>
              <a:ext uri="{FF2B5EF4-FFF2-40B4-BE49-F238E27FC236}">
                <a16:creationId xmlns:a16="http://schemas.microsoft.com/office/drawing/2014/main" id="{50A95CD1-6B3C-C177-AAD3-DD1FADB1DBB6}"/>
              </a:ext>
            </a:extLst>
          </p:cNvPr>
          <p:cNvSpPr>
            <a:spLocks noGrp="1"/>
          </p:cNvSpPr>
          <p:nvPr>
            <p:ph type="title"/>
          </p:nvPr>
        </p:nvSpPr>
        <p:spPr>
          <a:xfrm>
            <a:off x="1485900" y="200257"/>
            <a:ext cx="6172200" cy="583574"/>
          </a:xfrm>
        </p:spPr>
        <p:txBody>
          <a:bodyPr>
            <a:noAutofit/>
          </a:bodyPr>
          <a:lstStyle/>
          <a:p>
            <a:pPr algn="ctr"/>
            <a:r>
              <a:rPr lang="en-GB" b="1" dirty="0"/>
              <a:t>References</a:t>
            </a:r>
          </a:p>
        </p:txBody>
      </p:sp>
    </p:spTree>
    <p:extLst>
      <p:ext uri="{BB962C8B-B14F-4D97-AF65-F5344CB8AC3E}">
        <p14:creationId xmlns:p14="http://schemas.microsoft.com/office/powerpoint/2010/main" val="21810028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425513" y="987327"/>
            <a:ext cx="8519310" cy="5355312"/>
          </a:xfrm>
          <a:prstGeom prst="rect">
            <a:avLst/>
          </a:prstGeom>
          <a:noFill/>
        </p:spPr>
        <p:txBody>
          <a:bodyPr wrap="square" rtlCol="0">
            <a:spAutoFit/>
          </a:bodyPr>
          <a:lstStyle/>
          <a:p>
            <a:pPr>
              <a:spcBef>
                <a:spcPts val="600"/>
              </a:spcBef>
              <a:spcAft>
                <a:spcPts val="600"/>
              </a:spcAft>
            </a:pPr>
            <a:r>
              <a:rPr lang="en-GB" sz="1600" dirty="0" err="1"/>
              <a:t>Fieser</a:t>
            </a:r>
            <a:r>
              <a:rPr lang="en-GB" sz="1600" dirty="0"/>
              <a:t>, J. &amp; Dowden, B. [Eds.] (No Date) </a:t>
            </a:r>
            <a:r>
              <a:rPr lang="en-GB" sz="1600" i="1" dirty="0"/>
              <a:t>The Internet Encyclopedia of Philosophy </a:t>
            </a:r>
            <a:r>
              <a:rPr lang="en-GB" sz="1600" dirty="0"/>
              <a:t>Available at: </a:t>
            </a:r>
            <a:r>
              <a:rPr lang="en-GB" sz="1600" dirty="0">
                <a:hlinkClick r:id="rId2"/>
              </a:rPr>
              <a:t>Social Contract Theory | Internet Encyclopedia of Philosophy</a:t>
            </a:r>
            <a:r>
              <a:rPr lang="en-GB" sz="1600" dirty="0"/>
              <a:t> [Accessed 31/10/2024]</a:t>
            </a:r>
          </a:p>
          <a:p>
            <a:pPr>
              <a:spcBef>
                <a:spcPts val="600"/>
              </a:spcBef>
              <a:spcAft>
                <a:spcPts val="600"/>
              </a:spcAft>
            </a:pPr>
            <a:r>
              <a:rPr lang="en-GB" sz="1600" dirty="0" err="1"/>
              <a:t>Freeden</a:t>
            </a:r>
            <a:r>
              <a:rPr lang="en-GB" sz="1600" dirty="0"/>
              <a:t>, M. and </a:t>
            </a:r>
            <a:r>
              <a:rPr lang="en-GB" sz="1600" dirty="0" err="1"/>
              <a:t>Stears</a:t>
            </a:r>
            <a:r>
              <a:rPr lang="en-GB" sz="1600" dirty="0"/>
              <a:t>, M. (eds),(2013) </a:t>
            </a:r>
            <a:r>
              <a:rPr lang="en-GB" sz="1600" i="1" dirty="0"/>
              <a:t>Preface</a:t>
            </a:r>
            <a:r>
              <a:rPr lang="en-GB" sz="1600" dirty="0"/>
              <a:t> in,  </a:t>
            </a:r>
            <a:r>
              <a:rPr lang="en-GB" sz="1600" i="1" dirty="0"/>
              <a:t>The Oxford Handbook of Political Ideologies </a:t>
            </a:r>
            <a:r>
              <a:rPr lang="en-GB" sz="1600" dirty="0"/>
              <a:t>Oxford: Oxford Academic, Available at: </a:t>
            </a:r>
            <a:r>
              <a:rPr lang="en-GB" sz="1600" dirty="0">
                <a:hlinkClick r:id="rId3"/>
              </a:rPr>
              <a:t>The Oxford Handbook of Political Ideologies | Oxford Academic</a:t>
            </a:r>
            <a:r>
              <a:rPr lang="en-GB" sz="1600" dirty="0"/>
              <a:t> [Accessed 26/11/2024]</a:t>
            </a:r>
          </a:p>
          <a:p>
            <a:pPr>
              <a:spcBef>
                <a:spcPts val="600"/>
              </a:spcBef>
              <a:spcAft>
                <a:spcPts val="600"/>
              </a:spcAft>
            </a:pPr>
            <a:r>
              <a:rPr lang="en-GB" sz="1600" dirty="0"/>
              <a:t>Hayfield Kinder trespass Group (2024) </a:t>
            </a:r>
            <a:r>
              <a:rPr lang="en-GB" sz="1600" i="1" dirty="0"/>
              <a:t>Kinder Mass Trespass History </a:t>
            </a:r>
            <a:r>
              <a:rPr lang="en-GB" sz="1600" dirty="0"/>
              <a:t>Available at: </a:t>
            </a:r>
            <a:r>
              <a:rPr lang="en-GB" sz="1600" dirty="0">
                <a:hlinkClick r:id="rId4"/>
              </a:rPr>
              <a:t>Kinder Mass Trespass History - Hayfield Kinder Trespass Group</a:t>
            </a:r>
            <a:r>
              <a:rPr lang="en-GB" sz="1600" dirty="0"/>
              <a:t> [Accessed 26/11/2024]</a:t>
            </a:r>
            <a:endParaRPr lang="en-GB" sz="1600" i="1" dirty="0"/>
          </a:p>
          <a:p>
            <a:pPr>
              <a:spcBef>
                <a:spcPts val="600"/>
              </a:spcBef>
              <a:spcAft>
                <a:spcPts val="600"/>
              </a:spcAft>
            </a:pPr>
            <a:r>
              <a:rPr lang="en-GB" sz="1600" dirty="0"/>
              <a:t>Hinton, T (2015) The Original Position. Cambridge, UK: Cambridge University Press.</a:t>
            </a:r>
          </a:p>
          <a:p>
            <a:pPr>
              <a:spcBef>
                <a:spcPts val="600"/>
              </a:spcBef>
              <a:spcAft>
                <a:spcPts val="600"/>
              </a:spcAft>
            </a:pPr>
            <a:r>
              <a:rPr lang="en-GB" sz="1600" dirty="0"/>
              <a:t>House of Commons (2019) </a:t>
            </a:r>
            <a:r>
              <a:rPr lang="en-GB" sz="1600" i="1" dirty="0"/>
              <a:t>Political Group formation in the European Parliament </a:t>
            </a:r>
            <a:r>
              <a:rPr lang="en-GB" sz="1600" dirty="0"/>
              <a:t>Available at: </a:t>
            </a:r>
            <a:r>
              <a:rPr lang="en-GB" sz="1600" dirty="0">
                <a:hlinkClick r:id="rId5"/>
              </a:rPr>
              <a:t>Political Group formation in the European Parliament</a:t>
            </a:r>
            <a:r>
              <a:rPr lang="en-GB" sz="1600" dirty="0"/>
              <a:t> [Accessed 31/10/2024]</a:t>
            </a:r>
            <a:endParaRPr lang="en-GB" sz="1600" i="1" dirty="0"/>
          </a:p>
          <a:p>
            <a:pPr>
              <a:spcBef>
                <a:spcPts val="600"/>
              </a:spcBef>
              <a:spcAft>
                <a:spcPts val="600"/>
              </a:spcAft>
            </a:pPr>
            <a:r>
              <a:rPr lang="en-GB" sz="1600" dirty="0" err="1"/>
              <a:t>Keman</a:t>
            </a:r>
            <a:r>
              <a:rPr lang="en-GB" sz="1600" dirty="0"/>
              <a:t>, H. (2011) ‘</a:t>
            </a:r>
            <a:r>
              <a:rPr lang="en-GB" sz="1600" i="1" dirty="0"/>
              <a:t>Third Ways and Social Democracy</a:t>
            </a:r>
            <a:r>
              <a:rPr lang="en-GB" sz="1600" dirty="0"/>
              <a:t>: The Right Way to Go?’ </a:t>
            </a:r>
            <a:r>
              <a:rPr lang="en-GB" sz="1600" i="1" dirty="0"/>
              <a:t>British journal of political science</a:t>
            </a:r>
            <a:r>
              <a:rPr lang="en-GB" sz="1600" dirty="0"/>
              <a:t>, Vol. 41 Issue (3), pp.671–680. Available at: </a:t>
            </a:r>
            <a:r>
              <a:rPr lang="en-GB" sz="1600" dirty="0">
                <a:hlinkClick r:id="rId6"/>
              </a:rPr>
              <a:t>Third Ways and Social Democracy: The Right Way to Go? on JSTOR</a:t>
            </a:r>
            <a:r>
              <a:rPr lang="en-GB" sz="1600" dirty="0"/>
              <a:t> [Accessed 31/10/2024]</a:t>
            </a:r>
          </a:p>
          <a:p>
            <a:pPr>
              <a:spcBef>
                <a:spcPts val="600"/>
              </a:spcBef>
              <a:spcAft>
                <a:spcPts val="600"/>
              </a:spcAft>
            </a:pPr>
            <a:r>
              <a:rPr lang="en-GB" sz="1600" dirty="0"/>
              <a:t>Layman, D. (2020) </a:t>
            </a:r>
            <a:r>
              <a:rPr lang="en-GB" sz="1600" i="1" dirty="0"/>
              <a:t>Locke Among the Radicals: Liberty and Property in the Nineteenth Century</a:t>
            </a:r>
            <a:r>
              <a:rPr lang="en-GB" sz="1600" dirty="0"/>
              <a:t>. Oxford University Press. Available at: </a:t>
            </a:r>
            <a:r>
              <a:rPr lang="en-GB" sz="1600" dirty="0">
                <a:hlinkClick r:id="rId7"/>
              </a:rPr>
              <a:t>Locke Among the Radicals: Liberty and Property in the Nineteenth Century | Oxford Academic</a:t>
            </a:r>
            <a:r>
              <a:rPr lang="en-GB" sz="1600" dirty="0"/>
              <a:t> [Accessed 31/10/2024]</a:t>
            </a:r>
          </a:p>
          <a:p>
            <a:pPr>
              <a:spcBef>
                <a:spcPts val="600"/>
              </a:spcBef>
              <a:spcAft>
                <a:spcPts val="600"/>
              </a:spcAft>
            </a:pPr>
            <a:endParaRPr lang="en-GB" sz="1600" i="1" dirty="0"/>
          </a:p>
        </p:txBody>
      </p:sp>
      <p:sp>
        <p:nvSpPr>
          <p:cNvPr id="8" name="Title 1">
            <a:extLst>
              <a:ext uri="{FF2B5EF4-FFF2-40B4-BE49-F238E27FC236}">
                <a16:creationId xmlns:a16="http://schemas.microsoft.com/office/drawing/2014/main" id="{50A95CD1-6B3C-C177-AAD3-DD1FADB1DBB6}"/>
              </a:ext>
            </a:extLst>
          </p:cNvPr>
          <p:cNvSpPr>
            <a:spLocks noGrp="1"/>
          </p:cNvSpPr>
          <p:nvPr>
            <p:ph type="title"/>
          </p:nvPr>
        </p:nvSpPr>
        <p:spPr>
          <a:xfrm>
            <a:off x="1485900" y="200257"/>
            <a:ext cx="6172200" cy="583574"/>
          </a:xfrm>
        </p:spPr>
        <p:txBody>
          <a:bodyPr>
            <a:noAutofit/>
          </a:bodyPr>
          <a:lstStyle/>
          <a:p>
            <a:pPr algn="ctr"/>
            <a:r>
              <a:rPr lang="en-GB" b="1" dirty="0"/>
              <a:t>References</a:t>
            </a:r>
          </a:p>
        </p:txBody>
      </p:sp>
    </p:spTree>
    <p:extLst>
      <p:ext uri="{BB962C8B-B14F-4D97-AF65-F5344CB8AC3E}">
        <p14:creationId xmlns:p14="http://schemas.microsoft.com/office/powerpoint/2010/main" val="370609534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82219" y="990276"/>
            <a:ext cx="8490177" cy="4462760"/>
          </a:xfrm>
          <a:prstGeom prst="rect">
            <a:avLst/>
          </a:prstGeom>
          <a:noFill/>
        </p:spPr>
        <p:txBody>
          <a:bodyPr wrap="square" rtlCol="0">
            <a:spAutoFit/>
          </a:bodyPr>
          <a:lstStyle/>
          <a:p>
            <a:pPr>
              <a:spcBef>
                <a:spcPts val="600"/>
              </a:spcBef>
              <a:spcAft>
                <a:spcPts val="600"/>
              </a:spcAft>
            </a:pPr>
            <a:r>
              <a:rPr lang="en-GB" i="1" dirty="0"/>
              <a:t>Local Government Act 1988 Part IV: Section 28</a:t>
            </a:r>
            <a:r>
              <a:rPr lang="en-GB" dirty="0"/>
              <a:t> Available at: </a:t>
            </a:r>
            <a:r>
              <a:rPr lang="en-GB" dirty="0">
                <a:hlinkClick r:id="rId2"/>
              </a:rPr>
              <a:t>Local Government Act 1988</a:t>
            </a:r>
            <a:r>
              <a:rPr lang="en-GB" dirty="0"/>
              <a:t> [Accessed 26/11/2024]</a:t>
            </a:r>
            <a:endParaRPr lang="en-GB" i="1" dirty="0"/>
          </a:p>
          <a:p>
            <a:pPr>
              <a:spcBef>
                <a:spcPts val="600"/>
              </a:spcBef>
              <a:spcAft>
                <a:spcPts val="600"/>
              </a:spcAft>
            </a:pPr>
            <a:r>
              <a:rPr lang="en-GB" dirty="0"/>
              <a:t>Locke, J. [Edited by Shapiro, I. ] (2000) </a:t>
            </a:r>
            <a:r>
              <a:rPr lang="en-GB" i="1" dirty="0"/>
              <a:t>The second treatise of civil government and a letter concerning toleration</a:t>
            </a:r>
            <a:r>
              <a:rPr lang="en-GB" dirty="0"/>
              <a:t>, London: Yale University Press. Available at: </a:t>
            </a:r>
            <a:r>
              <a:rPr lang="en-GB" dirty="0">
                <a:hlinkClick r:id="rId3"/>
              </a:rPr>
              <a:t>John Locke Two Treatises Of Government And A Letter Concerning Toleration : John Locke : Free Download, Borrow, and Streaming : Internet Archive</a:t>
            </a:r>
            <a:r>
              <a:rPr lang="en-GB" dirty="0"/>
              <a:t> [Accessed 26/11/2024]</a:t>
            </a:r>
          </a:p>
          <a:p>
            <a:pPr>
              <a:spcBef>
                <a:spcPts val="600"/>
              </a:spcBef>
              <a:spcAft>
                <a:spcPts val="600"/>
              </a:spcAft>
            </a:pPr>
            <a:r>
              <a:rPr lang="en-GB" dirty="0"/>
              <a:t>Marshall, T.H. (1990) </a:t>
            </a:r>
            <a:r>
              <a:rPr lang="en-GB" i="1" dirty="0"/>
              <a:t>Citizenship and Social Class</a:t>
            </a:r>
            <a:r>
              <a:rPr lang="en-GB" dirty="0"/>
              <a:t> London: Pluto Press</a:t>
            </a:r>
          </a:p>
          <a:p>
            <a:pPr>
              <a:spcBef>
                <a:spcPts val="600"/>
              </a:spcBef>
              <a:spcAft>
                <a:spcPts val="600"/>
              </a:spcAft>
            </a:pPr>
            <a:r>
              <a:rPr lang="en-GB" dirty="0"/>
              <a:t>McCormick, J (2016) Why Europe Matters For Britain, ‘The Case for Remaining’, London, UK: Palgrave McMillan. </a:t>
            </a:r>
          </a:p>
          <a:p>
            <a:pPr>
              <a:spcBef>
                <a:spcPts val="600"/>
              </a:spcBef>
              <a:spcAft>
                <a:spcPts val="600"/>
              </a:spcAft>
            </a:pPr>
            <a:r>
              <a:rPr lang="en-GB" dirty="0"/>
              <a:t>McKibbin, R. (2019) </a:t>
            </a:r>
            <a:r>
              <a:rPr lang="en-GB" i="1" dirty="0"/>
              <a:t>Democracy and Political Culture</a:t>
            </a:r>
            <a:r>
              <a:rPr lang="en-GB" dirty="0"/>
              <a:t>, Oxford: Oxford University Press. Available at: </a:t>
            </a:r>
            <a:r>
              <a:rPr lang="en-GB" dirty="0">
                <a:hlinkClick r:id="rId4"/>
              </a:rPr>
              <a:t>Democracy and Political Culture: Studies in Modern British History | Oxford Academic</a:t>
            </a:r>
            <a:r>
              <a:rPr lang="en-GB" dirty="0"/>
              <a:t> [Accessed 31/10/2024]</a:t>
            </a:r>
          </a:p>
          <a:p>
            <a:pPr>
              <a:spcBef>
                <a:spcPts val="600"/>
              </a:spcBef>
              <a:spcAft>
                <a:spcPts val="600"/>
              </a:spcAft>
            </a:pPr>
            <a:endParaRPr lang="en-GB" dirty="0"/>
          </a:p>
        </p:txBody>
      </p:sp>
      <p:sp>
        <p:nvSpPr>
          <p:cNvPr id="3" name="Title 1">
            <a:extLst>
              <a:ext uri="{FF2B5EF4-FFF2-40B4-BE49-F238E27FC236}">
                <a16:creationId xmlns:a16="http://schemas.microsoft.com/office/drawing/2014/main" id="{84A383F0-03C5-CBB7-059B-E652090A23AE}"/>
              </a:ext>
            </a:extLst>
          </p:cNvPr>
          <p:cNvSpPr txBox="1">
            <a:spLocks/>
          </p:cNvSpPr>
          <p:nvPr/>
        </p:nvSpPr>
        <p:spPr>
          <a:xfrm>
            <a:off x="1485900" y="200257"/>
            <a:ext cx="6172200" cy="58357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t>References</a:t>
            </a:r>
          </a:p>
        </p:txBody>
      </p:sp>
    </p:spTree>
    <p:extLst>
      <p:ext uri="{BB962C8B-B14F-4D97-AF65-F5344CB8AC3E}">
        <p14:creationId xmlns:p14="http://schemas.microsoft.com/office/powerpoint/2010/main" val="28771855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82219" y="990276"/>
            <a:ext cx="8490177" cy="5016758"/>
          </a:xfrm>
          <a:prstGeom prst="rect">
            <a:avLst/>
          </a:prstGeom>
          <a:noFill/>
        </p:spPr>
        <p:txBody>
          <a:bodyPr wrap="square" rtlCol="0">
            <a:spAutoFit/>
          </a:bodyPr>
          <a:lstStyle/>
          <a:p>
            <a:pPr>
              <a:spcBef>
                <a:spcPts val="600"/>
              </a:spcBef>
              <a:spcAft>
                <a:spcPts val="600"/>
              </a:spcAft>
            </a:pPr>
            <a:r>
              <a:rPr lang="en-GB" dirty="0"/>
              <a:t>Morphet, J (2014) </a:t>
            </a:r>
            <a:r>
              <a:rPr lang="en-GB" i="1" dirty="0"/>
              <a:t>How Europe Shapes British Public Policy</a:t>
            </a:r>
            <a:r>
              <a:rPr lang="en-GB" dirty="0"/>
              <a:t>. Bristol, UK: Policy Press.  Available at: </a:t>
            </a:r>
            <a:r>
              <a:rPr lang="en-GB" dirty="0">
                <a:hlinkClick r:id="rId2"/>
              </a:rPr>
              <a:t>‪How Europe Shapes British Public Policy‬‎ - ‪Record details‬‎ - ‪EBSCOhost Research Databases‬‎</a:t>
            </a:r>
            <a:r>
              <a:rPr lang="en-GB" dirty="0"/>
              <a:t> [Accessed 26/11/2024]</a:t>
            </a:r>
          </a:p>
          <a:p>
            <a:pPr>
              <a:spcBef>
                <a:spcPts val="600"/>
              </a:spcBef>
              <a:spcAft>
                <a:spcPts val="600"/>
              </a:spcAft>
            </a:pPr>
            <a:r>
              <a:rPr lang="en-GB" dirty="0" err="1"/>
              <a:t>Mosalski</a:t>
            </a:r>
            <a:r>
              <a:rPr lang="en-GB" dirty="0"/>
              <a:t>, R, (2014) </a:t>
            </a:r>
            <a:r>
              <a:rPr lang="en-GB" i="1" dirty="0"/>
              <a:t>It was built 91 years ago to provide healthcare to 10,000 miners...</a:t>
            </a:r>
            <a:r>
              <a:rPr lang="en-GB" dirty="0"/>
              <a:t> Wales Online Available at: </a:t>
            </a:r>
            <a:r>
              <a:rPr lang="en-GB" dirty="0">
                <a:hlinkClick r:id="rId3"/>
              </a:rPr>
              <a:t>It was built 91 years ago to provide healthcare to 10,000 miners... now Caerphilly Miners' Hospital is starting a fresh chapter - Wales Online</a:t>
            </a:r>
            <a:r>
              <a:rPr lang="en-GB" dirty="0"/>
              <a:t> [Accessed 26/11/2024]</a:t>
            </a:r>
            <a:endParaRPr lang="en-GB" i="1" dirty="0"/>
          </a:p>
          <a:p>
            <a:pPr>
              <a:spcBef>
                <a:spcPts val="600"/>
              </a:spcBef>
              <a:spcAft>
                <a:spcPts val="600"/>
              </a:spcAft>
            </a:pPr>
            <a:r>
              <a:rPr lang="en-GB" dirty="0"/>
              <a:t>Nandy, L; Lucas, C &amp; Bowers, C (2016) The Alternative, </a:t>
            </a:r>
            <a:r>
              <a:rPr lang="en-GB" i="1" dirty="0"/>
              <a:t>Towards A New Progressive Politics. </a:t>
            </a:r>
            <a:r>
              <a:rPr lang="en-GB" dirty="0"/>
              <a:t>London, UK: </a:t>
            </a:r>
            <a:r>
              <a:rPr lang="en-GB" dirty="0" err="1"/>
              <a:t>Biteback</a:t>
            </a:r>
            <a:r>
              <a:rPr lang="en-GB" dirty="0"/>
              <a:t> Publishing Ltd. </a:t>
            </a:r>
          </a:p>
          <a:p>
            <a:pPr>
              <a:spcBef>
                <a:spcPts val="600"/>
              </a:spcBef>
              <a:spcAft>
                <a:spcPts val="600"/>
              </a:spcAft>
            </a:pPr>
            <a:r>
              <a:rPr lang="en-GB" dirty="0"/>
              <a:t>National Archives [U.K.] (No Date) </a:t>
            </a:r>
            <a:r>
              <a:rPr lang="en-GB" i="1" dirty="0"/>
              <a:t>The 1888 matchgirls' strike</a:t>
            </a:r>
            <a:r>
              <a:rPr lang="en-GB" dirty="0"/>
              <a:t> Available at: </a:t>
            </a:r>
            <a:r>
              <a:rPr lang="en-GB" dirty="0">
                <a:hlinkClick r:id="rId4"/>
              </a:rPr>
              <a:t>The 1888 matchgirls' strike – The National Archives</a:t>
            </a:r>
            <a:r>
              <a:rPr lang="en-GB" dirty="0"/>
              <a:t> [Accessed 26/11/2024]</a:t>
            </a:r>
            <a:endParaRPr lang="en-GB" i="1" dirty="0"/>
          </a:p>
          <a:p>
            <a:pPr>
              <a:spcBef>
                <a:spcPts val="600"/>
              </a:spcBef>
              <a:spcAft>
                <a:spcPts val="600"/>
              </a:spcAft>
            </a:pPr>
            <a:r>
              <a:rPr lang="en-GB" dirty="0"/>
              <a:t>National Archives [U.S.A.] (2024) </a:t>
            </a:r>
            <a:r>
              <a:rPr lang="en-GB" i="1" dirty="0"/>
              <a:t>Declaration of Independence: A Transcription  </a:t>
            </a:r>
            <a:r>
              <a:rPr lang="en-GB" dirty="0"/>
              <a:t>Available at: </a:t>
            </a:r>
            <a:r>
              <a:rPr lang="en-GB" dirty="0">
                <a:hlinkClick r:id="rId5"/>
              </a:rPr>
              <a:t>Declaration of Independence: A Transcription | National Archives</a:t>
            </a:r>
            <a:r>
              <a:rPr lang="en-GB" dirty="0"/>
              <a:t> [Accessed 26/11/2024]</a:t>
            </a:r>
          </a:p>
          <a:p>
            <a:pPr>
              <a:spcBef>
                <a:spcPts val="600"/>
              </a:spcBef>
              <a:spcAft>
                <a:spcPts val="600"/>
              </a:spcAft>
            </a:pPr>
            <a:endParaRPr lang="en-GB" dirty="0"/>
          </a:p>
        </p:txBody>
      </p:sp>
      <p:sp>
        <p:nvSpPr>
          <p:cNvPr id="3" name="Title 1">
            <a:extLst>
              <a:ext uri="{FF2B5EF4-FFF2-40B4-BE49-F238E27FC236}">
                <a16:creationId xmlns:a16="http://schemas.microsoft.com/office/drawing/2014/main" id="{84A383F0-03C5-CBB7-059B-E652090A23AE}"/>
              </a:ext>
            </a:extLst>
          </p:cNvPr>
          <p:cNvSpPr txBox="1">
            <a:spLocks/>
          </p:cNvSpPr>
          <p:nvPr/>
        </p:nvSpPr>
        <p:spPr>
          <a:xfrm>
            <a:off x="1485900" y="200257"/>
            <a:ext cx="6172200" cy="58357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t>References</a:t>
            </a:r>
          </a:p>
        </p:txBody>
      </p:sp>
    </p:spTree>
    <p:extLst>
      <p:ext uri="{BB962C8B-B14F-4D97-AF65-F5344CB8AC3E}">
        <p14:creationId xmlns:p14="http://schemas.microsoft.com/office/powerpoint/2010/main" val="7338276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486789" y="1010022"/>
            <a:ext cx="8331286" cy="4462760"/>
          </a:xfrm>
          <a:prstGeom prst="rect">
            <a:avLst/>
          </a:prstGeom>
          <a:noFill/>
        </p:spPr>
        <p:txBody>
          <a:bodyPr wrap="square" rtlCol="0">
            <a:spAutoFit/>
          </a:bodyPr>
          <a:lstStyle/>
          <a:p>
            <a:pPr>
              <a:spcBef>
                <a:spcPts val="600"/>
              </a:spcBef>
              <a:spcAft>
                <a:spcPts val="600"/>
              </a:spcAft>
            </a:pPr>
            <a:r>
              <a:rPr lang="en-GB" dirty="0"/>
              <a:t>Norton, P., (1996). </a:t>
            </a:r>
            <a:r>
              <a:rPr lang="en-GB" i="1" dirty="0"/>
              <a:t>The Conservative party</a:t>
            </a:r>
            <a:r>
              <a:rPr lang="en-GB" dirty="0"/>
              <a:t>., Prentice-Hall.</a:t>
            </a:r>
          </a:p>
          <a:p>
            <a:pPr>
              <a:spcBef>
                <a:spcPts val="600"/>
              </a:spcBef>
              <a:spcAft>
                <a:spcPts val="600"/>
              </a:spcAft>
            </a:pPr>
            <a:r>
              <a:rPr lang="en-GB" dirty="0"/>
              <a:t>Owen, R. [Edited by </a:t>
            </a:r>
            <a:r>
              <a:rPr lang="en-GB" dirty="0" err="1"/>
              <a:t>Gatrell</a:t>
            </a:r>
            <a:r>
              <a:rPr lang="en-GB" dirty="0"/>
              <a:t>, V.A.C. (1812 – republished 1970</a:t>
            </a:r>
            <a:r>
              <a:rPr lang="en-GB" i="1" dirty="0"/>
              <a:t>). A new view of society : and, Report to the county of Lanark</a:t>
            </a:r>
            <a:r>
              <a:rPr lang="en-GB" dirty="0"/>
              <a:t>, Harmondsworth: Penguin. Available at </a:t>
            </a:r>
            <a:r>
              <a:rPr lang="en-GB" dirty="0">
                <a:hlinkClick r:id="rId2"/>
              </a:rPr>
              <a:t>34c8b2724dfb319675427e70558c3e2c27692458</a:t>
            </a:r>
            <a:r>
              <a:rPr lang="en-GB" dirty="0"/>
              <a:t> [Accessed 26/11/2024]</a:t>
            </a:r>
          </a:p>
          <a:p>
            <a:pPr>
              <a:spcBef>
                <a:spcPts val="600"/>
              </a:spcBef>
              <a:spcAft>
                <a:spcPts val="600"/>
              </a:spcAft>
            </a:pPr>
            <a:r>
              <a:rPr lang="en-GB" dirty="0"/>
              <a:t>Paine, T. (1791) </a:t>
            </a:r>
            <a:r>
              <a:rPr lang="en-GB" i="1" dirty="0"/>
              <a:t>The Rights of Man</a:t>
            </a:r>
            <a:r>
              <a:rPr lang="en-GB" dirty="0"/>
              <a:t> Available at: </a:t>
            </a:r>
            <a:r>
              <a:rPr lang="en-GB" dirty="0">
                <a:hlinkClick r:id="rId3"/>
              </a:rPr>
              <a:t>The Rights Of Man : Thomas Paine : Free Download, Borrow, and Streaming : Internet Archive</a:t>
            </a:r>
            <a:r>
              <a:rPr lang="en-GB" dirty="0"/>
              <a:t> [Accessed 26/11/2024]</a:t>
            </a:r>
          </a:p>
          <a:p>
            <a:pPr>
              <a:spcBef>
                <a:spcPts val="600"/>
              </a:spcBef>
              <a:spcAft>
                <a:spcPts val="600"/>
              </a:spcAft>
            </a:pPr>
            <a:r>
              <a:rPr lang="en-GB" dirty="0"/>
              <a:t>Renew Group (2021) </a:t>
            </a:r>
            <a:r>
              <a:rPr lang="en-GB" i="1" dirty="0"/>
              <a:t>About Us</a:t>
            </a:r>
            <a:r>
              <a:rPr lang="en-GB" dirty="0"/>
              <a:t> Available at: </a:t>
            </a:r>
            <a:r>
              <a:rPr lang="en-GB" dirty="0">
                <a:hlinkClick r:id="rId4"/>
              </a:rPr>
              <a:t>https://reneweuropegroup.eu/en/about-us/</a:t>
            </a:r>
            <a:r>
              <a:rPr lang="en-GB" dirty="0"/>
              <a:t> [Accessed 31/10/2024]</a:t>
            </a:r>
          </a:p>
          <a:p>
            <a:pPr>
              <a:spcBef>
                <a:spcPts val="600"/>
              </a:spcBef>
              <a:spcAft>
                <a:spcPts val="600"/>
              </a:spcAft>
            </a:pPr>
            <a:r>
              <a:rPr lang="en-GB" dirty="0"/>
              <a:t>Robertson, N. (2012) ‘Collective strength and mutual aid: Financial provisions for members of co-operative societies in Britain’, </a:t>
            </a:r>
            <a:r>
              <a:rPr lang="en-GB" i="1" dirty="0"/>
              <a:t>Business History</a:t>
            </a:r>
            <a:r>
              <a:rPr lang="en-GB" dirty="0"/>
              <a:t>, Vol. 54 Issue(6), pp. 925–944. Available at</a:t>
            </a:r>
            <a:r>
              <a:rPr lang="en-GB" dirty="0">
                <a:hlinkClick r:id="rId5"/>
              </a:rPr>
              <a:t> Full article: Collective strength and mutual aid: Financial provisions for members of co-operative societies in Britain</a:t>
            </a:r>
            <a:r>
              <a:rPr lang="en-GB" dirty="0"/>
              <a:t> [Accessed 31/10/2024]</a:t>
            </a:r>
          </a:p>
          <a:p>
            <a:pPr>
              <a:spcBef>
                <a:spcPts val="600"/>
              </a:spcBef>
              <a:spcAft>
                <a:spcPts val="600"/>
              </a:spcAft>
            </a:pPr>
            <a:endParaRPr lang="en-GB" dirty="0"/>
          </a:p>
        </p:txBody>
      </p:sp>
      <p:sp>
        <p:nvSpPr>
          <p:cNvPr id="10" name="Title 1">
            <a:extLst>
              <a:ext uri="{FF2B5EF4-FFF2-40B4-BE49-F238E27FC236}">
                <a16:creationId xmlns:a16="http://schemas.microsoft.com/office/drawing/2014/main" id="{1794BE1D-829C-82CD-4477-5E56B5D78E95}"/>
              </a:ext>
            </a:extLst>
          </p:cNvPr>
          <p:cNvSpPr txBox="1">
            <a:spLocks/>
          </p:cNvSpPr>
          <p:nvPr/>
        </p:nvSpPr>
        <p:spPr>
          <a:xfrm>
            <a:off x="1485900" y="200257"/>
            <a:ext cx="6172200" cy="58357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t>References</a:t>
            </a:r>
          </a:p>
        </p:txBody>
      </p:sp>
    </p:spTree>
    <p:extLst>
      <p:ext uri="{BB962C8B-B14F-4D97-AF65-F5344CB8AC3E}">
        <p14:creationId xmlns:p14="http://schemas.microsoft.com/office/powerpoint/2010/main" val="350433108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486789" y="1010022"/>
            <a:ext cx="8331286" cy="5047536"/>
          </a:xfrm>
          <a:prstGeom prst="rect">
            <a:avLst/>
          </a:prstGeom>
          <a:noFill/>
        </p:spPr>
        <p:txBody>
          <a:bodyPr wrap="square" rtlCol="0">
            <a:spAutoFit/>
          </a:bodyPr>
          <a:lstStyle/>
          <a:p>
            <a:pPr>
              <a:spcBef>
                <a:spcPts val="600"/>
              </a:spcBef>
              <a:spcAft>
                <a:spcPts val="600"/>
              </a:spcAft>
            </a:pPr>
            <a:r>
              <a:rPr lang="en-GB" dirty="0"/>
              <a:t>Schofield, M &amp; Griffith, T (2016) Plato, </a:t>
            </a:r>
            <a:r>
              <a:rPr lang="en-GB" i="1" dirty="0"/>
              <a:t>The Laws, </a:t>
            </a:r>
            <a:r>
              <a:rPr lang="en-GB" dirty="0"/>
              <a:t>Cambridge, UK: Cambridge Texts</a:t>
            </a:r>
          </a:p>
          <a:p>
            <a:pPr>
              <a:spcBef>
                <a:spcPts val="600"/>
              </a:spcBef>
              <a:spcAft>
                <a:spcPts val="600"/>
              </a:spcAft>
            </a:pPr>
            <a:r>
              <a:rPr lang="en-GB" dirty="0"/>
              <a:t>Smits, K (2016) Applying Political Theory. 2</a:t>
            </a:r>
            <a:r>
              <a:rPr lang="en-GB" baseline="30000" dirty="0"/>
              <a:t>nd</a:t>
            </a:r>
            <a:r>
              <a:rPr lang="en-GB" dirty="0"/>
              <a:t> Ed. London, UK: Palgrave McMillan. </a:t>
            </a:r>
          </a:p>
          <a:p>
            <a:pPr>
              <a:spcBef>
                <a:spcPts val="600"/>
              </a:spcBef>
              <a:spcAft>
                <a:spcPts val="600"/>
              </a:spcAft>
            </a:pPr>
            <a:r>
              <a:rPr lang="en-GB" dirty="0"/>
              <a:t>United Nations (1948) </a:t>
            </a:r>
            <a:r>
              <a:rPr lang="en-GB" i="1" dirty="0"/>
              <a:t>Universal Declaration of Human Rights </a:t>
            </a:r>
            <a:r>
              <a:rPr lang="en-GB" dirty="0"/>
              <a:t>Available at: </a:t>
            </a:r>
            <a:r>
              <a:rPr lang="en-GB" dirty="0">
                <a:hlinkClick r:id="rId2"/>
              </a:rPr>
              <a:t>Universal Declaration of Human Rights | United Nations</a:t>
            </a:r>
            <a:r>
              <a:rPr lang="en-GB" dirty="0"/>
              <a:t> [Accessed 26/11/2024]</a:t>
            </a:r>
          </a:p>
          <a:p>
            <a:pPr>
              <a:spcBef>
                <a:spcPts val="600"/>
              </a:spcBef>
              <a:spcAft>
                <a:spcPts val="600"/>
              </a:spcAft>
            </a:pPr>
            <a:r>
              <a:rPr lang="en-GB" dirty="0"/>
              <a:t>Wollstonecraft, M. (1792) </a:t>
            </a:r>
            <a:r>
              <a:rPr lang="en-GB" i="1" dirty="0"/>
              <a:t>A Vindication of the Rights of Woman</a:t>
            </a:r>
            <a:r>
              <a:rPr lang="en-GB" dirty="0"/>
              <a:t> Available at </a:t>
            </a:r>
            <a:r>
              <a:rPr lang="en-GB" dirty="0">
                <a:hlinkClick r:id="rId3"/>
              </a:rPr>
              <a:t>A Vindication of the Rights of Woman | Online Library of Liberty</a:t>
            </a:r>
            <a:r>
              <a:rPr lang="en-GB" dirty="0"/>
              <a:t> [Accessed 26/11/2024]</a:t>
            </a:r>
          </a:p>
          <a:p>
            <a:pPr>
              <a:spcBef>
                <a:spcPts val="600"/>
              </a:spcBef>
              <a:spcAft>
                <a:spcPts val="600"/>
              </a:spcAft>
            </a:pPr>
            <a:r>
              <a:rPr lang="en-GB" dirty="0"/>
              <a:t>Woods, M. (2016) </a:t>
            </a:r>
            <a:r>
              <a:rPr lang="en-GB" i="1" dirty="0"/>
              <a:t>The dark secret of a great hymn: 'All things bright and beautiful’</a:t>
            </a:r>
            <a:r>
              <a:rPr lang="en-GB" dirty="0"/>
              <a:t> Christian Today Available at: </a:t>
            </a:r>
            <a:r>
              <a:rPr lang="en-GB" dirty="0">
                <a:hlinkClick r:id="rId4"/>
              </a:rPr>
              <a:t>The dark secret of a great hymn: 'All things bright and beautiful’</a:t>
            </a:r>
            <a:r>
              <a:rPr lang="en-GB" dirty="0"/>
              <a:t> [Accessed 26/11/2024]</a:t>
            </a:r>
          </a:p>
          <a:p>
            <a:pPr>
              <a:spcBef>
                <a:spcPts val="600"/>
              </a:spcBef>
              <a:spcAft>
                <a:spcPts val="600"/>
              </a:spcAft>
            </a:pPr>
            <a:r>
              <a:rPr lang="en-GB" dirty="0"/>
              <a:t>Worker’s Educational Association (No Date) </a:t>
            </a:r>
            <a:r>
              <a:rPr lang="en-GB" i="1" dirty="0"/>
              <a:t>About the WEA</a:t>
            </a:r>
            <a:r>
              <a:rPr lang="en-GB" dirty="0"/>
              <a:t> Available at: </a:t>
            </a:r>
            <a:r>
              <a:rPr lang="en-GB" dirty="0">
                <a:hlinkClick r:id="rId5"/>
              </a:rPr>
              <a:t>About the WEA: who we are and what we do | WEA</a:t>
            </a:r>
            <a:r>
              <a:rPr lang="en-GB" dirty="0"/>
              <a:t> [Accessed 26/11/2024]</a:t>
            </a:r>
            <a:endParaRPr lang="en-GB" i="1" dirty="0"/>
          </a:p>
          <a:p>
            <a:pPr>
              <a:spcBef>
                <a:spcPts val="600"/>
              </a:spcBef>
              <a:spcAft>
                <a:spcPts val="600"/>
              </a:spcAft>
            </a:pPr>
            <a:r>
              <a:rPr lang="en-GB" dirty="0"/>
              <a:t>Wright, T. &amp; Carter, M. (1997) </a:t>
            </a:r>
            <a:r>
              <a:rPr lang="en-GB" i="1" dirty="0"/>
              <a:t>The People’s Party: The History of the Labour Party</a:t>
            </a:r>
            <a:r>
              <a:rPr lang="en-GB" dirty="0"/>
              <a:t> London: Thames &amp; Hudson</a:t>
            </a:r>
          </a:p>
          <a:p>
            <a:pPr>
              <a:spcBef>
                <a:spcPts val="600"/>
              </a:spcBef>
              <a:spcAft>
                <a:spcPts val="600"/>
              </a:spcAft>
            </a:pPr>
            <a:endParaRPr lang="en-GB" dirty="0"/>
          </a:p>
        </p:txBody>
      </p:sp>
      <p:sp>
        <p:nvSpPr>
          <p:cNvPr id="10" name="Title 1">
            <a:extLst>
              <a:ext uri="{FF2B5EF4-FFF2-40B4-BE49-F238E27FC236}">
                <a16:creationId xmlns:a16="http://schemas.microsoft.com/office/drawing/2014/main" id="{1794BE1D-829C-82CD-4477-5E56B5D78E95}"/>
              </a:ext>
            </a:extLst>
          </p:cNvPr>
          <p:cNvSpPr txBox="1">
            <a:spLocks/>
          </p:cNvSpPr>
          <p:nvPr/>
        </p:nvSpPr>
        <p:spPr>
          <a:xfrm>
            <a:off x="1485900" y="200257"/>
            <a:ext cx="6172200" cy="58357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t>References</a:t>
            </a:r>
          </a:p>
        </p:txBody>
      </p:sp>
    </p:spTree>
    <p:extLst>
      <p:ext uri="{BB962C8B-B14F-4D97-AF65-F5344CB8AC3E}">
        <p14:creationId xmlns:p14="http://schemas.microsoft.com/office/powerpoint/2010/main" val="374506023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1007</TotalTime>
  <Words>5825</Words>
  <Application>Microsoft Office PowerPoint</Application>
  <PresentationFormat>On-screen Show (4:3)</PresentationFormat>
  <Paragraphs>279</Paragraphs>
  <Slides>49</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49</vt:i4>
      </vt:variant>
    </vt:vector>
  </HeadingPairs>
  <TitlesOfParts>
    <vt:vector size="54" baseType="lpstr">
      <vt:lpstr>Arial</vt:lpstr>
      <vt:lpstr>Calibri</vt:lpstr>
      <vt:lpstr>Calibri Light</vt:lpstr>
      <vt:lpstr>Holding PAge</vt:lpstr>
      <vt:lpstr>Accessible 2</vt:lpstr>
      <vt:lpstr>PowerPoint Presentation</vt:lpstr>
      <vt:lpstr>PowerPoint Presentation</vt:lpstr>
      <vt:lpstr>Why study political ideologies?</vt:lpstr>
      <vt:lpstr>Why study political ideologies?</vt:lpstr>
      <vt:lpstr>Ideological Paradigms and Frameworks</vt:lpstr>
      <vt:lpstr>Ideological Paradigms and Frameworks</vt:lpstr>
      <vt:lpstr>Conservatism</vt:lpstr>
      <vt:lpstr>Conservatism</vt:lpstr>
      <vt:lpstr>Conservatism – UK Historical Context</vt:lpstr>
      <vt:lpstr>Conservatism –  UK Historical Context</vt:lpstr>
      <vt:lpstr>Conservatism – UK Historical Context</vt:lpstr>
      <vt:lpstr>UK Conservatism</vt:lpstr>
      <vt:lpstr>UK Conservatism</vt:lpstr>
      <vt:lpstr>UK Conservatism</vt:lpstr>
      <vt:lpstr>UK Conservatism</vt:lpstr>
      <vt:lpstr>UK Conservatism</vt:lpstr>
      <vt:lpstr>European Conservatism</vt:lpstr>
      <vt:lpstr>European Conservatism</vt:lpstr>
      <vt:lpstr>Libralism</vt:lpstr>
      <vt:lpstr>Liberalism </vt:lpstr>
      <vt:lpstr>Liberalism – UK Historical Context </vt:lpstr>
      <vt:lpstr>Liberalism – UK Historical Context </vt:lpstr>
      <vt:lpstr>Liberalism &amp; Individual Rights</vt:lpstr>
      <vt:lpstr>Liberalism &amp; Individual Rights</vt:lpstr>
      <vt:lpstr>Amelioration of social injustice</vt:lpstr>
      <vt:lpstr>Amelioration of social injustice</vt:lpstr>
      <vt:lpstr>John Locke and Liberalism</vt:lpstr>
      <vt:lpstr>John Locke and Liberalism</vt:lpstr>
      <vt:lpstr>Liberalism - Principles</vt:lpstr>
      <vt:lpstr>European Liberalism</vt:lpstr>
      <vt:lpstr>European Liberalism</vt:lpstr>
      <vt:lpstr>Socialism</vt:lpstr>
      <vt:lpstr>Socialism – Historical Context </vt:lpstr>
      <vt:lpstr>Socialism – UK Historical Context </vt:lpstr>
      <vt:lpstr>Socialism</vt:lpstr>
      <vt:lpstr>Socialism</vt:lpstr>
      <vt:lpstr>Socialism</vt:lpstr>
      <vt:lpstr>Socialism – More Historical Context </vt:lpstr>
      <vt:lpstr>Socialism – More Historical Context </vt:lpstr>
      <vt:lpstr>Socialism</vt:lpstr>
      <vt:lpstr>European Socialism</vt:lpstr>
      <vt:lpstr>Political Influences on Inequality &amp; Diversity</vt:lpstr>
      <vt:lpstr>References</vt:lpstr>
      <vt:lpstr>References</vt:lpstr>
      <vt:lpstr>References</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26</cp:revision>
  <dcterms:created xsi:type="dcterms:W3CDTF">2024-09-09T09:14:57Z</dcterms:created>
  <dcterms:modified xsi:type="dcterms:W3CDTF">2024-11-28T11:22:25Z</dcterms:modified>
</cp:coreProperties>
</file>