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22"/>
  </p:handoutMasterIdLst>
  <p:sldIdLst>
    <p:sldId id="256" r:id="rId2"/>
    <p:sldId id="257" r:id="rId3"/>
    <p:sldId id="273" r:id="rId4"/>
    <p:sldId id="271" r:id="rId5"/>
    <p:sldId id="272" r:id="rId6"/>
    <p:sldId id="274" r:id="rId7"/>
    <p:sldId id="275" r:id="rId8"/>
    <p:sldId id="269" r:id="rId9"/>
    <p:sldId id="259" r:id="rId10"/>
    <p:sldId id="270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58" r:id="rId21"/>
  </p:sldIdLst>
  <p:sldSz cx="12192000" cy="6858000"/>
  <p:notesSz cx="6888163" cy="10020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A0D948E-014D-4480-AF7F-D53EF079F9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6A3223-2201-4A95-A972-3A0815C8C6A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3CCE80-5388-4CF5-A4AD-5016D97C470B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37C02C-3A05-425E-B972-07FE5A5F557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619AE9-B101-418A-B83C-5036F1EA28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434870-FB13-4E69-BF36-A1C83EC01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8612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sers.sussex.ac.uk/~ssfa2/globalinequality.pdf" TargetMode="External"/><Relationship Id="rId3" Type="http://schemas.openxmlformats.org/officeDocument/2006/relationships/hyperlink" Target="https://thesocietypages.org/graphicsociology/2009/05/27/champagne-glass-distribution-of-wealth/" TargetMode="External"/><Relationship Id="rId7" Type="http://schemas.openxmlformats.org/officeDocument/2006/relationships/hyperlink" Target="http://www.idc.uk.com/services/sustainable-design" TargetMode="External"/><Relationship Id="rId12" Type="http://schemas.openxmlformats.org/officeDocument/2006/relationships/hyperlink" Target="http://webarchive.nationalarchives.gov.uk/20080107224105/http:/new.wales.gov.uk/topics/sustainabledevelopment/publications/startlivedifferently/?lang=en" TargetMode="External"/><Relationship Id="rId2" Type="http://schemas.openxmlformats.org/officeDocument/2006/relationships/hyperlink" Target="http://www.cwvys.org.uk/wp-content/uploads/2014/06/HB-Sustinable-Development-Global-Citizenship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v.uk/government/news/what-are-the-global-goals" TargetMode="External"/><Relationship Id="rId11" Type="http://schemas.openxmlformats.org/officeDocument/2006/relationships/hyperlink" Target="https://www.futurelearn.com/courses/sustainability-society-and-you/0/steps/4618" TargetMode="External"/><Relationship Id="rId5" Type="http://schemas.openxmlformats.org/officeDocument/2006/relationships/hyperlink" Target="https://www.unicef.org/socialpolicy/files/Global_Inequality.pdf%20Accessed%20on%206.5.18" TargetMode="External"/><Relationship Id="rId10" Type="http://schemas.openxmlformats.org/officeDocument/2006/relationships/hyperlink" Target="https://www.globalgoals.org/" TargetMode="External"/><Relationship Id="rId4" Type="http://schemas.openxmlformats.org/officeDocument/2006/relationships/hyperlink" Target="https://www.unicef.org/socialpolicy/files/Global_Inequality.pdf" TargetMode="External"/><Relationship Id="rId9" Type="http://schemas.openxmlformats.org/officeDocument/2006/relationships/hyperlink" Target="https://www.ntfw.org/wp-content/uploads/2011/11/ESDGC-Ebook.pdf%2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6E560-853B-4EA0-8B39-873AA4910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913467"/>
            <a:ext cx="6815669" cy="1515533"/>
          </a:xfrm>
        </p:spPr>
        <p:txBody>
          <a:bodyPr/>
          <a:lstStyle/>
          <a:p>
            <a:pPr algn="l"/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Jillian Dutton         1601742   Module number SJSS5001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55BC25-F6D4-4552-8DA1-A1E4FEB7FA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44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B0018-D3F7-4FCB-8615-8639D9886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the Concept of ESDGC</a:t>
            </a:r>
            <a:br>
              <a:rPr lang="en-GB" dirty="0"/>
            </a:br>
            <a:r>
              <a:rPr lang="en-GB" dirty="0"/>
              <a:t>Contribute to Reducing Global Inequalities?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0BAB7-DBE0-4C1B-9AF0-0EE0A695FB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25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732D0-74BD-4A46-80F0-D3ABF67A2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F9C5B-7B77-4348-9F12-9D5FD55D9C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Income</a:t>
            </a:r>
          </a:p>
          <a:p>
            <a:r>
              <a:rPr lang="en-GB" dirty="0"/>
              <a:t>Wealth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Health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Technologies                                                            (Martell, 2010).</a:t>
            </a:r>
          </a:p>
        </p:txBody>
      </p:sp>
    </p:spTree>
    <p:extLst>
      <p:ext uri="{BB962C8B-B14F-4D97-AF65-F5344CB8AC3E}">
        <p14:creationId xmlns:p14="http://schemas.microsoft.com/office/powerpoint/2010/main" val="3114974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03751-B56E-42D6-914A-57B3E78A2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Wealth Inequalities.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7DBAD-D7E1-4950-8B81-4AE59EE0A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2.2 billion people (40% of the world population) live on 2 dollars a day.</a:t>
            </a:r>
          </a:p>
          <a:p>
            <a:r>
              <a:rPr lang="en-GB" dirty="0"/>
              <a:t>61 million people (1%of the world population) had the same income as the poorest 3.5 billion.   </a:t>
            </a:r>
          </a:p>
          <a:p>
            <a:r>
              <a:rPr lang="en-GB" dirty="0"/>
              <a:t>54 countries in the world were poorer in 2003 than in 1990.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(Cummins and Ortiz, 2011). </a:t>
            </a:r>
          </a:p>
        </p:txBody>
      </p:sp>
    </p:spTree>
    <p:extLst>
      <p:ext uri="{BB962C8B-B14F-4D97-AF65-F5344CB8AC3E}">
        <p14:creationId xmlns:p14="http://schemas.microsoft.com/office/powerpoint/2010/main" val="2367216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3ABC2-22D9-49C3-AA32-F130C971C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Champagne Glass </a:t>
            </a:r>
            <a:br>
              <a:rPr lang="en-GB" dirty="0"/>
            </a:br>
            <a:r>
              <a:rPr lang="en-GB" dirty="0"/>
              <a:t>Wealth Distribution.</a:t>
            </a:r>
          </a:p>
        </p:txBody>
      </p:sp>
      <p:pic>
        <p:nvPicPr>
          <p:cNvPr id="1026" name="Picture 2" descr="Champagne Glass Distribution from Conley (2008) You May Ask Yourself">
            <a:extLst>
              <a:ext uri="{FF2B5EF4-FFF2-40B4-BE49-F238E27FC236}">
                <a16:creationId xmlns:a16="http://schemas.microsoft.com/office/drawing/2014/main" id="{B87F39C9-59C8-4284-9544-8F8F6A890C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732" y="2547881"/>
            <a:ext cx="3821160" cy="3327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8C9FFF-EEB5-4DB9-9017-D0395E16E4FD}"/>
              </a:ext>
            </a:extLst>
          </p:cNvPr>
          <p:cNvSpPr txBox="1"/>
          <p:nvPr/>
        </p:nvSpPr>
        <p:spPr>
          <a:xfrm>
            <a:off x="7849772" y="5711483"/>
            <a:ext cx="3545059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(Conley, 2008). </a:t>
            </a:r>
          </a:p>
        </p:txBody>
      </p:sp>
    </p:spTree>
    <p:extLst>
      <p:ext uri="{BB962C8B-B14F-4D97-AF65-F5344CB8AC3E}">
        <p14:creationId xmlns:p14="http://schemas.microsoft.com/office/powerpoint/2010/main" val="1439510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D1383-58D5-40B2-98EA-2BB927A8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Sustainable Development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D3F5D-B904-4184-8FCC-9EB039AEC3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2015 world leaders agreed to 17 goals to make the world a better place to live in by 2030. Included in these goals were, end poverty, stop climate change and fight inequality.      </a:t>
            </a:r>
          </a:p>
          <a:p>
            <a:r>
              <a:rPr lang="en-GB" dirty="0"/>
              <a:t>The new Global Goals build on the progress of MDGs from 2000.</a:t>
            </a:r>
          </a:p>
          <a:p>
            <a:r>
              <a:rPr lang="en-GB" dirty="0"/>
              <a:t>The UK played a part and lobbied for the goal in gender equality.  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(gov.uk, 2015).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478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3CF21-24A8-4B96-9097-E480121CE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Viewpoints for Sustainability.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FF0B1-03D3-4DD2-8EBA-8A83DF267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The Ecologist </a:t>
            </a:r>
            <a:r>
              <a:rPr lang="en-GB" dirty="0"/>
              <a:t>does not see the human race as separate from the planet, but part of it.  </a:t>
            </a:r>
          </a:p>
          <a:p>
            <a:r>
              <a:rPr lang="en-GB" sz="3200" dirty="0"/>
              <a:t>The Environmentalist </a:t>
            </a:r>
            <a:r>
              <a:rPr lang="en-GB" dirty="0"/>
              <a:t>sees the planet and nature as separate from the human race.</a:t>
            </a:r>
          </a:p>
          <a:p>
            <a:r>
              <a:rPr lang="en-GB" sz="3200" dirty="0"/>
              <a:t>The Economist </a:t>
            </a:r>
            <a:r>
              <a:rPr lang="en-GB" dirty="0"/>
              <a:t>sees that unsustainability comes from a culture who treat finite resources as an income, but if a natural crisis occurs then it will sort its self out through technological advances.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(The Nottingham University, ND).   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2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1AF46-A62D-4692-8DDD-89BF1694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 ESDGC</a:t>
            </a:r>
            <a:br>
              <a:rPr lang="en-GB" dirty="0"/>
            </a:br>
            <a:r>
              <a:rPr lang="en-GB" sz="4000" dirty="0"/>
              <a:t>Education for Sustainable Global Citizenship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6A63D8-40E8-440A-BFB1-EBEEEF9A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0146" y="2338882"/>
            <a:ext cx="9601196" cy="3318936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Government of Wales Act 1998 to promote sustainable development and work together for a positive change (Welsh Assembly Government). </a:t>
            </a:r>
          </a:p>
          <a:p>
            <a:r>
              <a:rPr lang="en-GB" dirty="0"/>
              <a:t>The National Assembly for Wales in 2000 launched’ Sustainable Wales- Learning to Live Differently’</a:t>
            </a:r>
          </a:p>
          <a:p>
            <a:r>
              <a:rPr lang="en-GB" dirty="0"/>
              <a:t>In 2007 Welsh Assembly Government ESDGC panel developed 7 themes to provide a purpose for direction.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(Bullen and Davies, ND.)</a:t>
            </a:r>
          </a:p>
        </p:txBody>
      </p:sp>
    </p:spTree>
    <p:extLst>
      <p:ext uri="{BB962C8B-B14F-4D97-AF65-F5344CB8AC3E}">
        <p14:creationId xmlns:p14="http://schemas.microsoft.com/office/powerpoint/2010/main" val="3278583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D478B2-B04E-4817-B021-28627B71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ESDGC 7 Themes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3A9E78-CE40-4FB2-9ACE-65D160FB4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Consumption and Waste</a:t>
            </a:r>
          </a:p>
          <a:p>
            <a:r>
              <a:rPr lang="en-GB" dirty="0"/>
              <a:t>Identity and Culture</a:t>
            </a:r>
          </a:p>
          <a:p>
            <a:r>
              <a:rPr lang="en-GB" dirty="0"/>
              <a:t>Wealth and Poverty</a:t>
            </a:r>
          </a:p>
          <a:p>
            <a:r>
              <a:rPr lang="en-GB" dirty="0"/>
              <a:t>Natural Environment</a:t>
            </a:r>
          </a:p>
          <a:p>
            <a:r>
              <a:rPr lang="en-GB" dirty="0"/>
              <a:t>Choices and Decisions</a:t>
            </a:r>
          </a:p>
          <a:p>
            <a:r>
              <a:rPr lang="en-GB" dirty="0"/>
              <a:t>Climate Change</a:t>
            </a:r>
          </a:p>
          <a:p>
            <a:r>
              <a:rPr lang="en-GB" dirty="0"/>
              <a:t>Health                                           (National Training Federation Wales 2011).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652615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0916168-48BB-46A1-AF39-CECD54948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Three Pillars of Sustainability.</a:t>
            </a:r>
          </a:p>
        </p:txBody>
      </p:sp>
      <p:pic>
        <p:nvPicPr>
          <p:cNvPr id="1026" name="Picture 2" descr="http://d2qdy0dvl3yox1.cloudfront.net/images/149-3641929-image-5.jpg">
            <a:extLst>
              <a:ext uri="{FF2B5EF4-FFF2-40B4-BE49-F238E27FC236}">
                <a16:creationId xmlns:a16="http://schemas.microsoft.com/office/drawing/2014/main" id="{2DE6891D-FF67-4013-9F09-5AFDE0228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730" y="2579145"/>
            <a:ext cx="5841352" cy="356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67340C-C5A1-4BC3-B984-22249862891E}"/>
              </a:ext>
            </a:extLst>
          </p:cNvPr>
          <p:cNvSpPr txBox="1"/>
          <p:nvPr/>
        </p:nvSpPr>
        <p:spPr>
          <a:xfrm>
            <a:off x="9017391" y="5753686"/>
            <a:ext cx="2700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(IDCS, ND).</a:t>
            </a:r>
          </a:p>
        </p:txBody>
      </p:sp>
    </p:spTree>
    <p:extLst>
      <p:ext uri="{BB962C8B-B14F-4D97-AF65-F5344CB8AC3E}">
        <p14:creationId xmlns:p14="http://schemas.microsoft.com/office/powerpoint/2010/main" val="3163888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60D625-9905-4D5D-8755-63D57ECA0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Sustainability is very complex.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58A973-48DA-45E9-9182-3F322E1A1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Through demonstrating the connections between the 7 themes and reflecting on the issues and barriers involved, is it more sustainable to send plastic waste to China or recycle in the UK?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</p:txBody>
      </p:sp>
    </p:spTree>
    <p:extLst>
      <p:ext uri="{BB962C8B-B14F-4D97-AF65-F5344CB8AC3E}">
        <p14:creationId xmlns:p14="http://schemas.microsoft.com/office/powerpoint/2010/main" val="1872486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D887D-D5B0-49C0-96D6-29FA1DE0E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Choices And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182AA-DCF7-43E6-AC14-4D34D7125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choice is between a range options.</a:t>
            </a:r>
          </a:p>
          <a:p>
            <a:r>
              <a:rPr lang="en-GB" dirty="0"/>
              <a:t>Each choice has different implications.</a:t>
            </a:r>
          </a:p>
          <a:p>
            <a:r>
              <a:rPr lang="en-GB" dirty="0"/>
              <a:t>We need information and questions answered</a:t>
            </a:r>
          </a:p>
          <a:p>
            <a:r>
              <a:rPr lang="en-GB" dirty="0"/>
              <a:t>In China what happens to the waste plastic.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</p:txBody>
      </p:sp>
    </p:spTree>
    <p:extLst>
      <p:ext uri="{BB962C8B-B14F-4D97-AF65-F5344CB8AC3E}">
        <p14:creationId xmlns:p14="http://schemas.microsoft.com/office/powerpoint/2010/main" val="3092383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4E2AA-F84A-4606-AB3F-1F1ADA676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Identity and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9FE0A-93C7-4A68-8F55-DFBE27462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Impact on other cultures and our own in the UK.</a:t>
            </a:r>
          </a:p>
          <a:p>
            <a:r>
              <a:rPr lang="en-GB" dirty="0"/>
              <a:t>3 million tonnes of plastic waste is produced each year, less than half is recycled.</a:t>
            </a:r>
          </a:p>
          <a:p>
            <a:r>
              <a:rPr lang="en-GB" dirty="0"/>
              <a:t>The rest of the waste is sent to landfill.</a:t>
            </a:r>
          </a:p>
          <a:p>
            <a:r>
              <a:rPr lang="en-GB" dirty="0"/>
              <a:t>There is not a demand for plastic waste in this country. 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5913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58293-1933-42AC-84C9-DE9513A03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Wealth and Poverty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471D9-95FE-48BB-A0FB-5CF391C20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are the economic implications?</a:t>
            </a:r>
          </a:p>
          <a:p>
            <a:r>
              <a:rPr lang="en-GB" dirty="0"/>
              <a:t>Beneficial effect on distribution of wealth local and global.</a:t>
            </a:r>
          </a:p>
          <a:p>
            <a:r>
              <a:rPr lang="en-GB" dirty="0"/>
              <a:t>China has a strong demand for plastic waste.</a:t>
            </a:r>
          </a:p>
          <a:p>
            <a:r>
              <a:rPr lang="en-GB" dirty="0"/>
              <a:t>Plastic is worth more in china than the UK.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</p:txBody>
      </p:sp>
    </p:spTree>
    <p:extLst>
      <p:ext uri="{BB962C8B-B14F-4D97-AF65-F5344CB8AC3E}">
        <p14:creationId xmlns:p14="http://schemas.microsoft.com/office/powerpoint/2010/main" val="15118963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397A-40B0-4A75-8F17-EB78ABE16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384F1-DF88-4AA5-B053-A591E8600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impact locally and globally.</a:t>
            </a:r>
          </a:p>
          <a:p>
            <a:r>
              <a:rPr lang="en-GB" dirty="0"/>
              <a:t>If not disposed of in the right way it end up in the environment.</a:t>
            </a:r>
          </a:p>
          <a:p>
            <a:r>
              <a:rPr lang="en-GB" dirty="0"/>
              <a:t>Ends up in the sea. </a:t>
            </a:r>
          </a:p>
          <a:p>
            <a:r>
              <a:rPr lang="en-GB" dirty="0"/>
              <a:t>Causes damage to wildlife.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8427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A4C3-68C4-4EF3-8A66-7214CB1D5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FF098-D45E-43BC-83F5-04BC3A282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Though all the stages of production and use there are health hazards.</a:t>
            </a:r>
          </a:p>
          <a:p>
            <a:r>
              <a:rPr lang="en-GB" dirty="0"/>
              <a:t>PVC and polystyrene release pollutants in to the environment that cause cancer, impair reproduction.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</p:txBody>
      </p:sp>
    </p:spTree>
    <p:extLst>
      <p:ext uri="{BB962C8B-B14F-4D97-AF65-F5344CB8AC3E}">
        <p14:creationId xmlns:p14="http://schemas.microsoft.com/office/powerpoint/2010/main" val="2987734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7DF26-9C50-4B8C-AA4D-ABFFD039E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96218-43C5-4823-9DA1-108D0E974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Using recycled plastic instead of new plastic in the production of carrier bags benefits the environment.</a:t>
            </a:r>
          </a:p>
          <a:p>
            <a:r>
              <a:rPr lang="en-GB" dirty="0"/>
              <a:t>Reduction in energy consumption by two thirds. </a:t>
            </a:r>
          </a:p>
          <a:p>
            <a:r>
              <a:rPr lang="en-GB" dirty="0"/>
              <a:t>Reduction in the water used.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 </a:t>
            </a:r>
          </a:p>
        </p:txBody>
      </p:sp>
    </p:spTree>
    <p:extLst>
      <p:ext uri="{BB962C8B-B14F-4D97-AF65-F5344CB8AC3E}">
        <p14:creationId xmlns:p14="http://schemas.microsoft.com/office/powerpoint/2010/main" val="3183227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84E2-366D-4A7F-86ED-520C71C22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Consumption and Waste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3C703-E606-4B60-82EE-B5C37BE234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Plastic is valuable resource. </a:t>
            </a:r>
          </a:p>
          <a:p>
            <a:r>
              <a:rPr lang="en-GB" dirty="0"/>
              <a:t>It needs to be a product that can be recycled again and again. </a:t>
            </a:r>
          </a:p>
          <a:p>
            <a:r>
              <a:rPr lang="en-GB" dirty="0"/>
              <a:t> when plastic is recycled it needs to be clean and separated into different types of plastic to be used for higher value use.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(</a:t>
            </a:r>
            <a:r>
              <a:rPr lang="en-GB" dirty="0" err="1"/>
              <a:t>ntfw</a:t>
            </a:r>
            <a:r>
              <a:rPr lang="en-GB" dirty="0"/>
              <a:t>, 2011).</a:t>
            </a:r>
          </a:p>
        </p:txBody>
      </p:sp>
    </p:spTree>
    <p:extLst>
      <p:ext uri="{BB962C8B-B14F-4D97-AF65-F5344CB8AC3E}">
        <p14:creationId xmlns:p14="http://schemas.microsoft.com/office/powerpoint/2010/main" val="342317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F943C-840F-4979-A122-5A76B9457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9962D-ECFB-4356-8F7C-E00745159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‘The impacts of our lifestyles are felt locally and globally, we are more independent around the world than ever before, we are all members of a global society and as global citizens we have rights and responsibilities to our neighbours near and far and the planet’ (Bullen and Davies ND).</a:t>
            </a:r>
          </a:p>
        </p:txBody>
      </p:sp>
    </p:spTree>
    <p:extLst>
      <p:ext uri="{BB962C8B-B14F-4D97-AF65-F5344CB8AC3E}">
        <p14:creationId xmlns:p14="http://schemas.microsoft.com/office/powerpoint/2010/main" val="2914336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B0D7-9D7F-4AFE-8691-76A71884062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60475" y="619125"/>
            <a:ext cx="10931525" cy="5584825"/>
          </a:xfrm>
        </p:spPr>
        <p:txBody>
          <a:bodyPr>
            <a:normAutofit/>
          </a:bodyPr>
          <a:lstStyle/>
          <a:p>
            <a:br>
              <a:rPr lang="en-GB" sz="1600" dirty="0"/>
            </a:br>
            <a:endParaRPr lang="en-GB" sz="1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2875-E016-49B6-BE3E-0BF8FC085B2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29208" y="654050"/>
            <a:ext cx="11020425" cy="558482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Reference List</a:t>
            </a:r>
          </a:p>
          <a:p>
            <a:r>
              <a:rPr lang="en-GB" dirty="0"/>
              <a:t>Bullen, A and Davies, A (ND) Working Together for the Good of Each Other. Available at: </a:t>
            </a:r>
            <a:r>
              <a:rPr lang="en-GB" dirty="0">
                <a:hlinkClick r:id="rId2"/>
              </a:rPr>
              <a:t>http://www.cwvys.org.uk/wp-content/uploads/2014/06/HB-Sustinable-Development-Global-Citizenship.pdf</a:t>
            </a:r>
            <a:r>
              <a:rPr lang="en-GB" dirty="0"/>
              <a:t> Accessed on 6.5.18.</a:t>
            </a:r>
          </a:p>
          <a:p>
            <a:r>
              <a:rPr lang="en-GB" dirty="0"/>
              <a:t>Conley, D (2008) You May Ask Yourself. An introduction to thinking like a sociologist. Available At:  </a:t>
            </a:r>
            <a:r>
              <a:rPr lang="en-GB" dirty="0">
                <a:hlinkClick r:id="rId3"/>
              </a:rPr>
              <a:t>https://thesocietypages.org/graphicsociology/2009/05/27/champagne-glass-distribution-of-wealth/</a:t>
            </a:r>
            <a:r>
              <a:rPr lang="en-GB" dirty="0"/>
              <a:t> Accessed on 6.5.18. </a:t>
            </a:r>
          </a:p>
          <a:p>
            <a:r>
              <a:rPr lang="en-GB" dirty="0"/>
              <a:t>Cummins, M and Ortiz, I (2011) Global Inequality: Beyond the Bottom Billion – A Rapid Review of Income Distribution in 141 Countries. (UNICEF) New York. Available at:</a:t>
            </a:r>
            <a:r>
              <a:rPr lang="en-GB" u="sng" dirty="0">
                <a:hlinkClick r:id="rId4"/>
              </a:rPr>
              <a:t> </a:t>
            </a:r>
            <a:r>
              <a:rPr lang="en-GB" u="sng" dirty="0">
                <a:hlinkClick r:id="rId5"/>
              </a:rPr>
              <a:t>https://www.unicef.org/socialpolicy/files/Global_Inequality.pdf Accessed on 6.5.18</a:t>
            </a:r>
            <a:r>
              <a:rPr lang="en-GB" u="sng" dirty="0"/>
              <a:t>.</a:t>
            </a:r>
          </a:p>
          <a:p>
            <a:r>
              <a:rPr lang="en-GB" u="sng" dirty="0"/>
              <a:t>Gov.uk (2015) What are the global Goals. Available At: </a:t>
            </a:r>
            <a:r>
              <a:rPr lang="en-GB" u="sng" dirty="0">
                <a:hlinkClick r:id="rId6"/>
              </a:rPr>
              <a:t>http://www.gov.uk/government/news/what-are-the-global-goals</a:t>
            </a:r>
            <a:r>
              <a:rPr lang="en-GB" u="sng" dirty="0"/>
              <a:t> Accessed on 17.4.18.  </a:t>
            </a:r>
            <a:endParaRPr lang="en-GB" dirty="0"/>
          </a:p>
          <a:p>
            <a:r>
              <a:rPr lang="en-GB" dirty="0"/>
              <a:t>  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IDC’S Sustainable Product Design Service, (ND) Available at: </a:t>
            </a:r>
            <a:r>
              <a:rPr lang="en-GB" dirty="0">
                <a:hlinkClick r:id="rId7"/>
              </a:rPr>
              <a:t>http://www.idc.uk.com/services/sustainable-design</a:t>
            </a:r>
            <a:r>
              <a:rPr lang="en-GB" dirty="0"/>
              <a:t> Accessed on 5.5.18.</a:t>
            </a:r>
          </a:p>
          <a:p>
            <a:r>
              <a:rPr lang="en-GB" dirty="0"/>
              <a:t>Martell, L (2010) Sociology of Globalization. Polity Press. Available At: </a:t>
            </a:r>
            <a:r>
              <a:rPr lang="en-GB" dirty="0">
                <a:hlinkClick r:id="rId8"/>
              </a:rPr>
              <a:t>http://users.sussex.ac.uk/~ssfa2/globalinequality.pdf</a:t>
            </a:r>
            <a:r>
              <a:rPr lang="en-GB" dirty="0"/>
              <a:t> Accessed on 8.5.18.</a:t>
            </a:r>
          </a:p>
          <a:p>
            <a:r>
              <a:rPr lang="en-GB" dirty="0"/>
              <a:t>National Training Federation Wales, (2011) ESDGC In Work Based Learning. Available At: </a:t>
            </a:r>
            <a:r>
              <a:rPr lang="en-GB" dirty="0">
                <a:hlinkClick r:id="rId9"/>
              </a:rPr>
              <a:t>/ES</a:t>
            </a:r>
            <a:r>
              <a:rPr lang="en-GB" dirty="0">
                <a:hlinkClick r:id="rId9"/>
              </a:rPr>
              <a:t>https://www.ntfw.org/wp-content/uploads/2011/11</a:t>
            </a:r>
            <a:r>
              <a:rPr lang="en-GB" dirty="0">
                <a:hlinkClick r:id="rId9"/>
              </a:rPr>
              <a:t>DGC-Ebook.pdf /</a:t>
            </a:r>
            <a:r>
              <a:rPr lang="en-GB" dirty="0"/>
              <a:t> Accessed on 5.5.18.</a:t>
            </a:r>
          </a:p>
          <a:p>
            <a:r>
              <a:rPr lang="en-GB" dirty="0"/>
              <a:t>The Global Goals for Sustainable Development (2015) Available at: </a:t>
            </a:r>
            <a:r>
              <a:rPr lang="en-GB" dirty="0">
                <a:hlinkClick r:id="rId10"/>
              </a:rPr>
              <a:t>https://www.globalgoals.org/</a:t>
            </a:r>
            <a:r>
              <a:rPr lang="en-GB" dirty="0"/>
              <a:t> Accessed on 5.5.18.   </a:t>
            </a:r>
          </a:p>
          <a:p>
            <a:r>
              <a:rPr lang="en-GB" u="sng" dirty="0"/>
              <a:t>University of Nottingham (ND) Sustainability, Society and You. Available At: </a:t>
            </a:r>
            <a:r>
              <a:rPr lang="en-GB" u="sng" dirty="0">
                <a:hlinkClick r:id="rId11"/>
              </a:rPr>
              <a:t>https://www.futurelearn.com/courses/sustainability-society-and-you/0/steps/4618</a:t>
            </a:r>
            <a:r>
              <a:rPr lang="en-GB" u="sng" dirty="0"/>
              <a:t> Accessed on 8.5.18</a:t>
            </a:r>
          </a:p>
          <a:p>
            <a:endParaRPr lang="en-GB" dirty="0"/>
          </a:p>
          <a:p>
            <a:r>
              <a:rPr lang="en-GB" dirty="0"/>
              <a:t>Welsh Assembly Government, (1998) Starting To Live differently. Available at:  </a:t>
            </a:r>
            <a:r>
              <a:rPr lang="en-GB" dirty="0">
                <a:hlinkClick r:id="rId12"/>
              </a:rPr>
              <a:t>http://webarchive.nationalarchives.gov.uk/20080107224105/http://new.wales.gov.uk/topics/sustainabledevelopment/publications/startlivedifferently/?lang=en</a:t>
            </a:r>
            <a:r>
              <a:rPr lang="en-GB" dirty="0"/>
              <a:t> Accessed on 6.5.18.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3982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3790</TotalTime>
  <Words>1149</Words>
  <Application>Microsoft Office PowerPoint</Application>
  <PresentationFormat>Widescreen</PresentationFormat>
  <Paragraphs>121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Garamond</vt:lpstr>
      <vt:lpstr>Organic</vt:lpstr>
      <vt:lpstr>    Jillian Dutton         1601742   Module number SJSS5001  </vt:lpstr>
      <vt:lpstr>How Does the Concept of ESDGC Contribute to Reducing Global Inequalities? </vt:lpstr>
      <vt:lpstr>Global Inequalities</vt:lpstr>
      <vt:lpstr>Global Wealth Inequalities. </vt:lpstr>
      <vt:lpstr>Champagne Glass  Wealth Distribution.</vt:lpstr>
      <vt:lpstr>The Sustainable Development Goals</vt:lpstr>
      <vt:lpstr>Viewpoints for Sustainability. </vt:lpstr>
      <vt:lpstr> ESDGC Education for Sustainable Global Citizenship</vt:lpstr>
      <vt:lpstr>ESDGC 7 Themes</vt:lpstr>
      <vt:lpstr>The Three Pillars of Sustainability.</vt:lpstr>
      <vt:lpstr>Sustainability is very complex. </vt:lpstr>
      <vt:lpstr>Choices And Decisions</vt:lpstr>
      <vt:lpstr>Identity and Culture </vt:lpstr>
      <vt:lpstr>Wealth and Poverty </vt:lpstr>
      <vt:lpstr>Natural Environment</vt:lpstr>
      <vt:lpstr>Health</vt:lpstr>
      <vt:lpstr>Climate Change</vt:lpstr>
      <vt:lpstr>Consumption and Waste</vt:lpstr>
      <vt:lpstr>Conclusion.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Jillian Dutton         1601742   Module number SJSS5001</dc:title>
  <dc:creator>jillian dutton</dc:creator>
  <cp:lastModifiedBy>jillian dutton</cp:lastModifiedBy>
  <cp:revision>57</cp:revision>
  <cp:lastPrinted>2018-05-08T14:25:47Z</cp:lastPrinted>
  <dcterms:created xsi:type="dcterms:W3CDTF">2018-05-04T09:15:46Z</dcterms:created>
  <dcterms:modified xsi:type="dcterms:W3CDTF">2018-05-08T16:32:07Z</dcterms:modified>
</cp:coreProperties>
</file>