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7" r:id="rId5"/>
    <p:sldId id="446" r:id="rId6"/>
    <p:sldId id="447" r:id="rId7"/>
    <p:sldId id="822" r:id="rId8"/>
    <p:sldId id="827" r:id="rId9"/>
    <p:sldId id="843" r:id="rId10"/>
    <p:sldId id="836" r:id="rId11"/>
    <p:sldId id="826" r:id="rId12"/>
    <p:sldId id="844" r:id="rId13"/>
    <p:sldId id="489" r:id="rId14"/>
    <p:sldId id="866" r:id="rId15"/>
    <p:sldId id="828" r:id="rId16"/>
    <p:sldId id="281" r:id="rId17"/>
    <p:sldId id="283" r:id="rId18"/>
    <p:sldId id="289" r:id="rId19"/>
    <p:sldId id="288" r:id="rId20"/>
    <p:sldId id="331" r:id="rId21"/>
    <p:sldId id="299" r:id="rId22"/>
    <p:sldId id="295" r:id="rId23"/>
    <p:sldId id="287" r:id="rId24"/>
    <p:sldId id="867" r:id="rId25"/>
    <p:sldId id="280" r:id="rId26"/>
    <p:sldId id="830" r:id="rId27"/>
    <p:sldId id="83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B6988-07D6-2AC7-6BF5-281E6229FD1D}" v="18" dt="2025-06-22T16:53:23.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52" autoAdjust="0"/>
  </p:normalViewPr>
  <p:slideViewPr>
    <p:cSldViewPr>
      <p:cViewPr varScale="1">
        <p:scale>
          <a:sx n="79" d="100"/>
          <a:sy n="79" d="100"/>
        </p:scale>
        <p:origin x="84" y="31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Hussain" userId="13caa6ac-9b40-4889-b031-a06d1854f9c6" providerId="ADAL" clId="{4476596E-529C-4693-96C5-2B4A3424F27A}"/>
    <pc:docChg chg="custSel addSld delSld modSld sldOrd">
      <pc:chgData name="Hamdi Hussain" userId="13caa6ac-9b40-4889-b031-a06d1854f9c6" providerId="ADAL" clId="{4476596E-529C-4693-96C5-2B4A3424F27A}" dt="2025-06-22T10:11:16.366" v="307" actId="20577"/>
      <pc:docMkLst>
        <pc:docMk/>
      </pc:docMkLst>
      <pc:sldChg chg="modSp mod">
        <pc:chgData name="Hamdi Hussain" userId="13caa6ac-9b40-4889-b031-a06d1854f9c6" providerId="ADAL" clId="{4476596E-529C-4693-96C5-2B4A3424F27A}" dt="2025-06-20T11:12:16.099" v="69" actId="20577"/>
        <pc:sldMkLst>
          <pc:docMk/>
          <pc:sldMk cId="1607094699" sldId="257"/>
        </pc:sldMkLst>
        <pc:spChg chg="mod">
          <ac:chgData name="Hamdi Hussain" userId="13caa6ac-9b40-4889-b031-a06d1854f9c6" providerId="ADAL" clId="{4476596E-529C-4693-96C5-2B4A3424F27A}" dt="2025-06-20T11:12:16.099" v="69" actId="20577"/>
          <ac:spMkLst>
            <pc:docMk/>
            <pc:sldMk cId="1607094699" sldId="257"/>
            <ac:spMk id="4" creationId="{63DE40DA-47CD-4349-9D54-BB22EFAEF32A}"/>
          </ac:spMkLst>
        </pc:spChg>
      </pc:sldChg>
      <pc:sldChg chg="del">
        <pc:chgData name="Hamdi Hussain" userId="13caa6ac-9b40-4889-b031-a06d1854f9c6" providerId="ADAL" clId="{4476596E-529C-4693-96C5-2B4A3424F27A}" dt="2025-06-20T11:02:38.768" v="26" actId="47"/>
        <pc:sldMkLst>
          <pc:docMk/>
          <pc:sldMk cId="58861375" sldId="276"/>
        </pc:sldMkLst>
      </pc:sldChg>
      <pc:sldChg chg="modSp mod ord">
        <pc:chgData name="Hamdi Hussain" userId="13caa6ac-9b40-4889-b031-a06d1854f9c6" providerId="ADAL" clId="{4476596E-529C-4693-96C5-2B4A3424F27A}" dt="2025-06-20T11:03:14.848" v="29" actId="20577"/>
        <pc:sldMkLst>
          <pc:docMk/>
          <pc:sldMk cId="3808760716" sldId="287"/>
        </pc:sldMkLst>
        <pc:spChg chg="mod">
          <ac:chgData name="Hamdi Hussain" userId="13caa6ac-9b40-4889-b031-a06d1854f9c6" providerId="ADAL" clId="{4476596E-529C-4693-96C5-2B4A3424F27A}" dt="2025-06-20T11:03:14.848" v="29" actId="20577"/>
          <ac:spMkLst>
            <pc:docMk/>
            <pc:sldMk cId="3808760716" sldId="287"/>
            <ac:spMk id="2" creationId="{D14838E9-0583-4688-83FE-50536B4947B4}"/>
          </ac:spMkLst>
        </pc:spChg>
      </pc:sldChg>
      <pc:sldChg chg="modSp mod">
        <pc:chgData name="Hamdi Hussain" userId="13caa6ac-9b40-4889-b031-a06d1854f9c6" providerId="ADAL" clId="{4476596E-529C-4693-96C5-2B4A3424F27A}" dt="2025-06-20T11:16:24.704" v="132" actId="20577"/>
        <pc:sldMkLst>
          <pc:docMk/>
          <pc:sldMk cId="2825579229" sldId="331"/>
        </pc:sldMkLst>
        <pc:spChg chg="mod">
          <ac:chgData name="Hamdi Hussain" userId="13caa6ac-9b40-4889-b031-a06d1854f9c6" providerId="ADAL" clId="{4476596E-529C-4693-96C5-2B4A3424F27A}" dt="2025-06-20T11:16:24.704" v="132" actId="20577"/>
          <ac:spMkLst>
            <pc:docMk/>
            <pc:sldMk cId="2825579229" sldId="331"/>
            <ac:spMk id="3" creationId="{7F998330-6861-48EF-8459-EE111A148A9E}"/>
          </ac:spMkLst>
        </pc:spChg>
      </pc:sldChg>
      <pc:sldChg chg="modSp mod">
        <pc:chgData name="Hamdi Hussain" userId="13caa6ac-9b40-4889-b031-a06d1854f9c6" providerId="ADAL" clId="{4476596E-529C-4693-96C5-2B4A3424F27A}" dt="2025-06-22T10:11:16.366" v="307" actId="20577"/>
        <pc:sldMkLst>
          <pc:docMk/>
          <pc:sldMk cId="1460264782" sldId="446"/>
        </pc:sldMkLst>
        <pc:spChg chg="mod">
          <ac:chgData name="Hamdi Hussain" userId="13caa6ac-9b40-4889-b031-a06d1854f9c6" providerId="ADAL" clId="{4476596E-529C-4693-96C5-2B4A3424F27A}" dt="2025-06-22T10:11:16.366" v="307" actId="20577"/>
          <ac:spMkLst>
            <pc:docMk/>
            <pc:sldMk cId="1460264782" sldId="446"/>
            <ac:spMk id="3" creationId="{4B04E91D-47BD-D9CB-4F50-623E3026B562}"/>
          </ac:spMkLst>
        </pc:spChg>
      </pc:sldChg>
      <pc:sldChg chg="modSp mod">
        <pc:chgData name="Hamdi Hussain" userId="13caa6ac-9b40-4889-b031-a06d1854f9c6" providerId="ADAL" clId="{4476596E-529C-4693-96C5-2B4A3424F27A}" dt="2025-06-20T11:12:32.168" v="74" actId="20577"/>
        <pc:sldMkLst>
          <pc:docMk/>
          <pc:sldMk cId="2408974446" sldId="447"/>
        </pc:sldMkLst>
        <pc:spChg chg="mod">
          <ac:chgData name="Hamdi Hussain" userId="13caa6ac-9b40-4889-b031-a06d1854f9c6" providerId="ADAL" clId="{4476596E-529C-4693-96C5-2B4A3424F27A}" dt="2025-06-20T11:12:32.168" v="74" actId="20577"/>
          <ac:spMkLst>
            <pc:docMk/>
            <pc:sldMk cId="2408974446" sldId="447"/>
            <ac:spMk id="2" creationId="{75D9AC82-F954-F65E-5F6D-2AC1AF130A1E}"/>
          </ac:spMkLst>
        </pc:spChg>
      </pc:sldChg>
      <pc:sldChg chg="modSp mod">
        <pc:chgData name="Hamdi Hussain" userId="13caa6ac-9b40-4889-b031-a06d1854f9c6" providerId="ADAL" clId="{4476596E-529C-4693-96C5-2B4A3424F27A}" dt="2025-06-20T11:04:05.319" v="32" actId="2711"/>
        <pc:sldMkLst>
          <pc:docMk/>
          <pc:sldMk cId="1830599891" sldId="489"/>
        </pc:sldMkLst>
        <pc:spChg chg="mod">
          <ac:chgData name="Hamdi Hussain" userId="13caa6ac-9b40-4889-b031-a06d1854f9c6" providerId="ADAL" clId="{4476596E-529C-4693-96C5-2B4A3424F27A}" dt="2025-06-20T11:04:05.319" v="32" actId="2711"/>
          <ac:spMkLst>
            <pc:docMk/>
            <pc:sldMk cId="1830599891" sldId="489"/>
            <ac:spMk id="2" creationId="{6074E403-ECC0-4472-B46D-E00A553689F8}"/>
          </ac:spMkLst>
        </pc:spChg>
      </pc:sldChg>
      <pc:sldChg chg="modSp mod">
        <pc:chgData name="Hamdi Hussain" userId="13caa6ac-9b40-4889-b031-a06d1854f9c6" providerId="ADAL" clId="{4476596E-529C-4693-96C5-2B4A3424F27A}" dt="2025-06-20T11:12:43.531" v="78" actId="20577"/>
        <pc:sldMkLst>
          <pc:docMk/>
          <pc:sldMk cId="2629414331" sldId="822"/>
        </pc:sldMkLst>
        <pc:spChg chg="mod">
          <ac:chgData name="Hamdi Hussain" userId="13caa6ac-9b40-4889-b031-a06d1854f9c6" providerId="ADAL" clId="{4476596E-529C-4693-96C5-2B4A3424F27A}" dt="2025-06-20T11:12:43.531" v="78" actId="20577"/>
          <ac:spMkLst>
            <pc:docMk/>
            <pc:sldMk cId="2629414331" sldId="822"/>
            <ac:spMk id="2" creationId="{FD9D8FEC-EAF9-4442-B19F-0988219BC788}"/>
          </ac:spMkLst>
        </pc:spChg>
      </pc:sldChg>
      <pc:sldChg chg="modSp mod">
        <pc:chgData name="Hamdi Hussain" userId="13caa6ac-9b40-4889-b031-a06d1854f9c6" providerId="ADAL" clId="{4476596E-529C-4693-96C5-2B4A3424F27A}" dt="2025-06-20T11:14:39.983" v="96" actId="20577"/>
        <pc:sldMkLst>
          <pc:docMk/>
          <pc:sldMk cId="4142191495" sldId="826"/>
        </pc:sldMkLst>
        <pc:spChg chg="mod">
          <ac:chgData name="Hamdi Hussain" userId="13caa6ac-9b40-4889-b031-a06d1854f9c6" providerId="ADAL" clId="{4476596E-529C-4693-96C5-2B4A3424F27A}" dt="2025-06-20T11:14:39.983" v="96" actId="20577"/>
          <ac:spMkLst>
            <pc:docMk/>
            <pc:sldMk cId="4142191495" sldId="826"/>
            <ac:spMk id="3" creationId="{6D42B382-DC8F-4D88-AC34-90EAF0371EC1}"/>
          </ac:spMkLst>
        </pc:spChg>
      </pc:sldChg>
      <pc:sldChg chg="modSp mod">
        <pc:chgData name="Hamdi Hussain" userId="13caa6ac-9b40-4889-b031-a06d1854f9c6" providerId="ADAL" clId="{4476596E-529C-4693-96C5-2B4A3424F27A}" dt="2025-06-20T11:15:09.609" v="113" actId="5793"/>
        <pc:sldMkLst>
          <pc:docMk/>
          <pc:sldMk cId="3185243366" sldId="828"/>
        </pc:sldMkLst>
        <pc:spChg chg="mod">
          <ac:chgData name="Hamdi Hussain" userId="13caa6ac-9b40-4889-b031-a06d1854f9c6" providerId="ADAL" clId="{4476596E-529C-4693-96C5-2B4A3424F27A}" dt="2025-06-20T11:15:09.609" v="113" actId="5793"/>
          <ac:spMkLst>
            <pc:docMk/>
            <pc:sldMk cId="3185243366" sldId="828"/>
            <ac:spMk id="3" creationId="{B5FEA102-378F-4839-8E33-8A52118B4932}"/>
          </ac:spMkLst>
        </pc:spChg>
      </pc:sldChg>
      <pc:sldChg chg="delSp modSp del mod ord">
        <pc:chgData name="Hamdi Hussain" userId="13caa6ac-9b40-4889-b031-a06d1854f9c6" providerId="ADAL" clId="{4476596E-529C-4693-96C5-2B4A3424F27A}" dt="2025-06-20T11:03:48.696" v="30" actId="47"/>
        <pc:sldMkLst>
          <pc:docMk/>
          <pc:sldMk cId="1816898873" sldId="831"/>
        </pc:sldMkLst>
      </pc:sldChg>
      <pc:sldChg chg="modSp mod">
        <pc:chgData name="Hamdi Hussain" userId="13caa6ac-9b40-4889-b031-a06d1854f9c6" providerId="ADAL" clId="{4476596E-529C-4693-96C5-2B4A3424F27A}" dt="2025-06-20T11:04:13.614" v="33" actId="2711"/>
        <pc:sldMkLst>
          <pc:docMk/>
          <pc:sldMk cId="3621296822" sldId="866"/>
        </pc:sldMkLst>
        <pc:spChg chg="mod">
          <ac:chgData name="Hamdi Hussain" userId="13caa6ac-9b40-4889-b031-a06d1854f9c6" providerId="ADAL" clId="{4476596E-529C-4693-96C5-2B4A3424F27A}" dt="2025-06-20T11:04:13.614" v="33" actId="2711"/>
          <ac:spMkLst>
            <pc:docMk/>
            <pc:sldMk cId="3621296822" sldId="866"/>
            <ac:spMk id="2" creationId="{829163EF-3F8C-F4C0-35E7-9E06B8639387}"/>
          </ac:spMkLst>
        </pc:spChg>
      </pc:sldChg>
      <pc:sldChg chg="modSp new mod">
        <pc:chgData name="Hamdi Hussain" userId="13caa6ac-9b40-4889-b031-a06d1854f9c6" providerId="ADAL" clId="{4476596E-529C-4693-96C5-2B4A3424F27A}" dt="2025-06-20T11:17:51.339" v="283" actId="20577"/>
        <pc:sldMkLst>
          <pc:docMk/>
          <pc:sldMk cId="527886529" sldId="867"/>
        </pc:sldMkLst>
        <pc:spChg chg="mod">
          <ac:chgData name="Hamdi Hussain" userId="13caa6ac-9b40-4889-b031-a06d1854f9c6" providerId="ADAL" clId="{4476596E-529C-4693-96C5-2B4A3424F27A}" dt="2025-06-20T11:17:42.155" v="268" actId="113"/>
          <ac:spMkLst>
            <pc:docMk/>
            <pc:sldMk cId="527886529" sldId="867"/>
            <ac:spMk id="2" creationId="{B0A7333A-EE5D-AB75-C304-0D35BB070A6D}"/>
          </ac:spMkLst>
        </pc:spChg>
        <pc:spChg chg="mod">
          <ac:chgData name="Hamdi Hussain" userId="13caa6ac-9b40-4889-b031-a06d1854f9c6" providerId="ADAL" clId="{4476596E-529C-4693-96C5-2B4A3424F27A}" dt="2025-06-20T11:17:51.339" v="283" actId="20577"/>
          <ac:spMkLst>
            <pc:docMk/>
            <pc:sldMk cId="527886529" sldId="867"/>
            <ac:spMk id="3" creationId="{11FBA32D-2654-EBB6-4D4C-8C1D3CD58853}"/>
          </ac:spMkLst>
        </pc:spChg>
      </pc:sldChg>
    </pc:docChg>
  </pc:docChgLst>
  <pc:docChgLst>
    <pc:chgData name="Hamdi Hussain" userId="S::h.hussain@uwtsd.ac.uk::13caa6ac-9b40-4889-b031-a06d1854f9c6" providerId="AD" clId="Web-{2F2B6988-07D6-2AC7-6BF5-281E6229FD1D}"/>
    <pc:docChg chg="delSld modSld">
      <pc:chgData name="Hamdi Hussain" userId="S::h.hussain@uwtsd.ac.uk::13caa6ac-9b40-4889-b031-a06d1854f9c6" providerId="AD" clId="Web-{2F2B6988-07D6-2AC7-6BF5-281E6229FD1D}" dt="2025-06-22T16:53:23.038" v="21" actId="14100"/>
      <pc:docMkLst>
        <pc:docMk/>
      </pc:docMkLst>
      <pc:sldChg chg="modSp">
        <pc:chgData name="Hamdi Hussain" userId="S::h.hussain@uwtsd.ac.uk::13caa6ac-9b40-4889-b031-a06d1854f9c6" providerId="AD" clId="Web-{2F2B6988-07D6-2AC7-6BF5-281E6229FD1D}" dt="2025-06-22T16:53:23.038" v="21" actId="14100"/>
        <pc:sldMkLst>
          <pc:docMk/>
          <pc:sldMk cId="3808760716" sldId="287"/>
        </pc:sldMkLst>
        <pc:spChg chg="mod">
          <ac:chgData name="Hamdi Hussain" userId="S::h.hussain@uwtsd.ac.uk::13caa6ac-9b40-4889-b031-a06d1854f9c6" providerId="AD" clId="Web-{2F2B6988-07D6-2AC7-6BF5-281E6229FD1D}" dt="2025-06-22T16:53:23.038" v="21" actId="14100"/>
          <ac:spMkLst>
            <pc:docMk/>
            <pc:sldMk cId="3808760716" sldId="287"/>
            <ac:spMk id="3" creationId="{28BDBAD8-25AE-4C4C-9717-6655232EEF2A}"/>
          </ac:spMkLst>
        </pc:spChg>
      </pc:sldChg>
      <pc:sldChg chg="modSp">
        <pc:chgData name="Hamdi Hussain" userId="S::h.hussain@uwtsd.ac.uk::13caa6ac-9b40-4889-b031-a06d1854f9c6" providerId="AD" clId="Web-{2F2B6988-07D6-2AC7-6BF5-281E6229FD1D}" dt="2025-06-22T16:51:37.535" v="13" actId="20577"/>
        <pc:sldMkLst>
          <pc:docMk/>
          <pc:sldMk cId="1910566273" sldId="299"/>
        </pc:sldMkLst>
        <pc:spChg chg="mod">
          <ac:chgData name="Hamdi Hussain" userId="S::h.hussain@uwtsd.ac.uk::13caa6ac-9b40-4889-b031-a06d1854f9c6" providerId="AD" clId="Web-{2F2B6988-07D6-2AC7-6BF5-281E6229FD1D}" dt="2025-06-22T16:51:37.535" v="13" actId="20577"/>
          <ac:spMkLst>
            <pc:docMk/>
            <pc:sldMk cId="1910566273" sldId="299"/>
            <ac:spMk id="3" creationId="{7F998330-6861-48EF-8459-EE111A148A9E}"/>
          </ac:spMkLst>
        </pc:spChg>
      </pc:sldChg>
      <pc:sldChg chg="modSp">
        <pc:chgData name="Hamdi Hussain" userId="S::h.hussain@uwtsd.ac.uk::13caa6ac-9b40-4889-b031-a06d1854f9c6" providerId="AD" clId="Web-{2F2B6988-07D6-2AC7-6BF5-281E6229FD1D}" dt="2025-06-22T16:51:44.239" v="16" actId="20577"/>
        <pc:sldMkLst>
          <pc:docMk/>
          <pc:sldMk cId="2825579229" sldId="331"/>
        </pc:sldMkLst>
        <pc:spChg chg="mod">
          <ac:chgData name="Hamdi Hussain" userId="S::h.hussain@uwtsd.ac.uk::13caa6ac-9b40-4889-b031-a06d1854f9c6" providerId="AD" clId="Web-{2F2B6988-07D6-2AC7-6BF5-281E6229FD1D}" dt="2025-06-22T16:51:44.239" v="16" actId="20577"/>
          <ac:spMkLst>
            <pc:docMk/>
            <pc:sldMk cId="2825579229" sldId="331"/>
            <ac:spMk id="3" creationId="{7F998330-6861-48EF-8459-EE111A148A9E}"/>
          </ac:spMkLst>
        </pc:spChg>
      </pc:sldChg>
      <pc:sldChg chg="modSp">
        <pc:chgData name="Hamdi Hussain" userId="S::h.hussain@uwtsd.ac.uk::13caa6ac-9b40-4889-b031-a06d1854f9c6" providerId="AD" clId="Web-{2F2B6988-07D6-2AC7-6BF5-281E6229FD1D}" dt="2025-06-22T16:52:35.678" v="20" actId="20577"/>
        <pc:sldMkLst>
          <pc:docMk/>
          <pc:sldMk cId="1830599891" sldId="489"/>
        </pc:sldMkLst>
        <pc:spChg chg="mod">
          <ac:chgData name="Hamdi Hussain" userId="S::h.hussain@uwtsd.ac.uk::13caa6ac-9b40-4889-b031-a06d1854f9c6" providerId="AD" clId="Web-{2F2B6988-07D6-2AC7-6BF5-281E6229FD1D}" dt="2025-06-22T16:52:35.678" v="20" actId="20577"/>
          <ac:spMkLst>
            <pc:docMk/>
            <pc:sldMk cId="1830599891" sldId="489"/>
            <ac:spMk id="3" creationId="{E378DC21-D1CB-4B04-A41A-E15B0455C089}"/>
          </ac:spMkLst>
        </pc:spChg>
      </pc:sldChg>
      <pc:sldChg chg="modSp del">
        <pc:chgData name="Hamdi Hussain" userId="S::h.hussain@uwtsd.ac.uk::13caa6ac-9b40-4889-b031-a06d1854f9c6" providerId="AD" clId="Web-{2F2B6988-07D6-2AC7-6BF5-281E6229FD1D}" dt="2025-06-22T16:51:54.630" v="19"/>
        <pc:sldMkLst>
          <pc:docMk/>
          <pc:sldMk cId="3587240387" sldId="550"/>
        </pc:sldMkLst>
        <pc:spChg chg="mod">
          <ac:chgData name="Hamdi Hussain" userId="S::h.hussain@uwtsd.ac.uk::13caa6ac-9b40-4889-b031-a06d1854f9c6" providerId="AD" clId="Web-{2F2B6988-07D6-2AC7-6BF5-281E6229FD1D}" dt="2025-06-22T16:51:48.504" v="18" actId="20577"/>
          <ac:spMkLst>
            <pc:docMk/>
            <pc:sldMk cId="3587240387" sldId="550"/>
            <ac:spMk id="10" creationId="{65DD2DFE-EEA4-FE42-9408-900A9C69ACCE}"/>
          </ac:spMkLst>
        </pc:spChg>
      </pc:sldChg>
      <pc:sldChg chg="del">
        <pc:chgData name="Hamdi Hussain" userId="S::h.hussain@uwtsd.ac.uk::13caa6ac-9b40-4889-b031-a06d1854f9c6" providerId="AD" clId="Web-{2F2B6988-07D6-2AC7-6BF5-281E6229FD1D}" dt="2025-06-22T16:51:13.191" v="10"/>
        <pc:sldMkLst>
          <pc:docMk/>
          <pc:sldMk cId="2752826545" sldId="805"/>
        </pc:sldMkLst>
      </pc:sldChg>
      <pc:sldChg chg="modSp">
        <pc:chgData name="Hamdi Hussain" userId="S::h.hussain@uwtsd.ac.uk::13caa6ac-9b40-4889-b031-a06d1854f9c6" providerId="AD" clId="Web-{2F2B6988-07D6-2AC7-6BF5-281E6229FD1D}" dt="2025-06-22T16:51:02.019" v="9" actId="1076"/>
        <pc:sldMkLst>
          <pc:docMk/>
          <pc:sldMk cId="3621296822" sldId="866"/>
        </pc:sldMkLst>
        <pc:spChg chg="mod">
          <ac:chgData name="Hamdi Hussain" userId="S::h.hussain@uwtsd.ac.uk::13caa6ac-9b40-4889-b031-a06d1854f9c6" providerId="AD" clId="Web-{2F2B6988-07D6-2AC7-6BF5-281E6229FD1D}" dt="2025-06-22T16:51:02.019" v="9" actId="1076"/>
          <ac:spMkLst>
            <pc:docMk/>
            <pc:sldMk cId="3621296822" sldId="866"/>
            <ac:spMk id="3" creationId="{178BA433-BB35-BD26-D2A9-C17D6F14A4F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22/06/2025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cbi.nlm.nih.gov/books/NBK2037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iencedirect.com/science/article/pii/B9780128036785005166#cebib0010"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hs.uk/conditions/vaccinations/why-vaccination-is-safe-and-important/"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gov.uk/government/collections/immunis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Public health surveillance is the ongoing, systematic collection, analysis, interpretation, and dissemination of health data to help guide public health decision making and action.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Surveillance is equivalent to monitoring the pulse of the community.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Surveillance is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the monitoring of behaviour, many activities, or information for the purpose of information gathering, influencing, managing or directing</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Surveillance is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the continuous gathering of health data needed to monitor the population's health status in order to provide or revise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needed services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3601599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pPr>
            <a:r>
              <a:rPr lang="en-US" sz="1200" dirty="0"/>
              <a:t>Measures incidence of infectious disease, with changes potentially indicating an outbreak</a:t>
            </a:r>
          </a:p>
          <a:p>
            <a:pPr>
              <a:lnSpc>
                <a:spcPct val="120000"/>
              </a:lnSpc>
            </a:pPr>
            <a:endParaRPr lang="en-US" sz="1200" dirty="0"/>
          </a:p>
          <a:p>
            <a:pPr>
              <a:lnSpc>
                <a:spcPct val="120000"/>
              </a:lnSpc>
            </a:pPr>
            <a:r>
              <a:rPr lang="en-US" sz="1200" dirty="0"/>
              <a:t>Tracks trends in occurrence and risk factors of an infectious disease allowing targeted interventions</a:t>
            </a:r>
          </a:p>
          <a:p>
            <a:pPr>
              <a:lnSpc>
                <a:spcPct val="120000"/>
              </a:lnSpc>
            </a:pPr>
            <a:endParaRPr lang="en-US" sz="1200" dirty="0"/>
          </a:p>
          <a:p>
            <a:pPr>
              <a:lnSpc>
                <a:spcPct val="120000"/>
              </a:lnSpc>
            </a:pPr>
            <a:r>
              <a:rPr lang="en-US" sz="1200" dirty="0"/>
              <a:t>Enables priority setting and planning of control measures specific  e.g. to a particular region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549721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Palatino Linotype" panose="02040502050505030304" pitchFamily="18" charset="0"/>
              </a:rPr>
              <a:t>By collation and analysis of real-time health data (such as presentations to primary care with a particular symptom e.g. influenza-like illness, rather than clinician notified diagnoses) which may indicate an important public health threat, ‘Syndromic surveillance’ allows for the earlier detection of outbreaks or health threats than would normally occur using traditional notification systems, and therefore earlier targeted action (CDC MMWR 2004). </a:t>
            </a:r>
            <a:endParaRPr lang="en-GB" dirty="0"/>
          </a:p>
        </p:txBody>
      </p:sp>
      <p:sp>
        <p:nvSpPr>
          <p:cNvPr id="4" name="Slide Number Placeholder 3"/>
          <p:cNvSpPr>
            <a:spLocks noGrp="1"/>
          </p:cNvSpPr>
          <p:nvPr>
            <p:ph type="sldNum" sz="quarter" idx="5"/>
          </p:nvPr>
        </p:nvSpPr>
        <p:spPr/>
        <p:txBody>
          <a:bodyPr/>
          <a:lstStyle/>
          <a:p>
            <a:pPr>
              <a:defRPr/>
            </a:pPr>
            <a:fld id="{85360570-2B09-DB43-BBE0-DA076DA911F1}" type="slidenum">
              <a:rPr lang="en-US" altLang="en-US" smtClean="0"/>
              <a:pPr>
                <a:defRPr/>
              </a:pPr>
              <a:t>10</a:t>
            </a:fld>
            <a:endParaRPr lang="en-US" altLang="en-US"/>
          </a:p>
        </p:txBody>
      </p:sp>
    </p:spTree>
    <p:extLst>
      <p:ext uri="{BB962C8B-B14F-4D97-AF65-F5344CB8AC3E}">
        <p14:creationId xmlns:p14="http://schemas.microsoft.com/office/powerpoint/2010/main" val="708697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Public Health Surveillance – a brief overview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2477585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Understanding Emerging and Re-emerging Infectious Diseases - NIH Curriculum Supplement Series - NCBI Bookshelf</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2599730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Infectious Diseases - How do we control them?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2938572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Principles of Infectious Diseases: Transmission, Diagnosis, Prevention, and Control - ScienceDirect</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691598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vaccination is safe and important – NHS (www.nhs.uk)</a:t>
            </a:r>
            <a:r>
              <a:rPr lang="en-GB" dirty="0"/>
              <a:t>   </a:t>
            </a:r>
          </a:p>
          <a:p>
            <a:r>
              <a:rPr lang="en-GB" dirty="0">
                <a:hlinkClick r:id="rId4"/>
              </a:rPr>
              <a:t>Immunisation - GOV.UK (www.gov.uk)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26027165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711478042"/>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22/06/2025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ncbi.nlm.nih.gov/books/NBK20370/" TargetMode="External"/><Relationship Id="rId3" Type="http://schemas.openxmlformats.org/officeDocument/2006/relationships/hyperlink" Target="https://www.cdc.gov/csels/dsepd/ss1978/Lesson1/Section1.html#_ref1" TargetMode="External"/><Relationship Id="rId7" Type="http://schemas.openxmlformats.org/officeDocument/2006/relationships/hyperlink" Target="https://www.sciencedirect.com/science/article/pii/B9780128036785005166#cebib001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marketplace.cms.gov/technical-assistance-resources/training-materials/vulnerable-and-underserved-populations.pdf" TargetMode="External"/><Relationship Id="rId5" Type="http://schemas.openxmlformats.org/officeDocument/2006/relationships/hyperlink" Target="https://www.britannica.com/science/infectious-disease" TargetMode="External"/><Relationship Id="rId4" Type="http://schemas.openxmlformats.org/officeDocument/2006/relationships/hyperlink" Target="https://my.clevelandclinic.org/health/diseases/17724-infectious-diseases" TargetMode="External"/><Relationship Id="rId9" Type="http://schemas.openxmlformats.org/officeDocument/2006/relationships/hyperlink" Target="https://www.who.int/"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cdcfoundation.org/what-public-health" TargetMode="External"/><Relationship Id="rId2" Type="http://schemas.openxmlformats.org/officeDocument/2006/relationships/hyperlink" Target="https://www.cdc.gov/csels/dsepd/ss1978/Lesson1/Section4.html#_ref18"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collections/immunisatio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ncbi.nlm.nih.gov/books/NBK547668/" TargetMode="External"/><Relationship Id="rId4" Type="http://schemas.openxmlformats.org/officeDocument/2006/relationships/hyperlink" Target="https://www.nhs.uk/conditions/vaccinations/why-vaccination-is-safe-and-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91580" y="2069904"/>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a:solidFill>
                  <a:schemeClr val="bg1"/>
                </a:solidFill>
              </a:rPr>
            </a:br>
            <a:r>
              <a:rPr lang="en-GB" sz="3200" b="1">
                <a:solidFill>
                  <a:schemeClr val="bg1"/>
                </a:solidFill>
              </a:rPr>
              <a:t>Term 1</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3418491"/>
            <a:ext cx="7200800" cy="954107"/>
          </a:xfrm>
          <a:prstGeom prst="rect">
            <a:avLst/>
          </a:prstGeom>
        </p:spPr>
        <p:txBody>
          <a:bodyPr wrap="square">
            <a:spAutoFit/>
          </a:bodyPr>
          <a:lstStyle/>
          <a:p>
            <a:pPr algn="ctr"/>
            <a:r>
              <a:rPr lang="en-GB" sz="2800" b="1" i="1" dirty="0">
                <a:solidFill>
                  <a:schemeClr val="bg1"/>
                </a:solidFill>
              </a:rPr>
              <a:t>Public Health Surveillance and Infectious Diseases</a:t>
            </a:r>
            <a:endParaRPr lang="en-GB" sz="2800" dirty="0"/>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69205"/>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9" name="TextBox 8">
            <a:extLst>
              <a:ext uri="{FF2B5EF4-FFF2-40B4-BE49-F238E27FC236}">
                <a16:creationId xmlns:a16="http://schemas.microsoft.com/office/drawing/2014/main" id="{B4C86698-6A23-DDA2-C8F3-F3AA14DC0E00}"/>
              </a:ext>
            </a:extLst>
          </p:cNvPr>
          <p:cNvSpPr txBox="1"/>
          <p:nvPr/>
        </p:nvSpPr>
        <p:spPr>
          <a:xfrm>
            <a:off x="1187624" y="2582615"/>
            <a:ext cx="7200800" cy="584775"/>
          </a:xfrm>
          <a:prstGeom prst="rect">
            <a:avLst/>
          </a:prstGeom>
          <a:noFill/>
        </p:spPr>
        <p:txBody>
          <a:bodyPr wrap="square">
            <a:spAutoFit/>
          </a:bodyPr>
          <a:lstStyle/>
          <a:p>
            <a:r>
              <a:rPr lang="en-GB" sz="3200" b="1" i="1" dirty="0">
                <a:solidFill>
                  <a:schemeClr val="bg1"/>
                </a:solidFill>
              </a:rPr>
              <a:t>Foundations of Social Epidemiology </a:t>
            </a:r>
            <a:endParaRPr lang="en-GB" sz="3200" dirty="0"/>
          </a:p>
        </p:txBody>
      </p:sp>
    </p:spTree>
    <p:extLst>
      <p:ext uri="{BB962C8B-B14F-4D97-AF65-F5344CB8AC3E}">
        <p14:creationId xmlns:p14="http://schemas.microsoft.com/office/powerpoint/2010/main" val="1607094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cs typeface="Arial" panose="020B0604020202020204" pitchFamily="34" charset="0"/>
              </a:rPr>
              <a:t>To understand:</a:t>
            </a:r>
          </a:p>
          <a:p>
            <a:pPr lvl="1" fontAlgn="base">
              <a:spcAft>
                <a:spcPct val="0"/>
              </a:spcAft>
              <a:buFont typeface="Wingdings" panose="05000000000000000000" pitchFamily="2" charset="2"/>
              <a:buChar char="§"/>
            </a:pPr>
            <a:r>
              <a:rPr lang="en-US" altLang="en-US" sz="2400" dirty="0">
                <a:cs typeface="Arial" panose="020B0604020202020204" pitchFamily="34" charset="0"/>
              </a:rPr>
              <a:t>Public Health surveillance</a:t>
            </a:r>
          </a:p>
          <a:p>
            <a:pPr lvl="1" fontAlgn="base">
              <a:spcAft>
                <a:spcPct val="0"/>
              </a:spcAft>
              <a:buFont typeface="Wingdings" panose="05000000000000000000" pitchFamily="2" charset="2"/>
              <a:buChar char="§"/>
            </a:pPr>
            <a:r>
              <a:rPr lang="en-US" altLang="en-US" sz="2400" dirty="0">
                <a:cs typeface="Arial" panose="020B0604020202020204" pitchFamily="34" charset="0"/>
              </a:rPr>
              <a:t>Types of public health surveillance</a:t>
            </a:r>
          </a:p>
          <a:p>
            <a:pPr lvl="1" fontAlgn="base">
              <a:spcAft>
                <a:spcPct val="0"/>
              </a:spcAft>
              <a:buFont typeface="Wingdings" panose="05000000000000000000" pitchFamily="2" charset="2"/>
              <a:buChar char="§"/>
            </a:pPr>
            <a:r>
              <a:rPr lang="en-US" altLang="en-US" sz="2400" dirty="0">
                <a:cs typeface="Arial" panose="020B0604020202020204" pitchFamily="34" charset="0"/>
              </a:rPr>
              <a:t>Infectious diseases</a:t>
            </a:r>
          </a:p>
          <a:p>
            <a:pPr lvl="1" fontAlgn="base">
              <a:spcAft>
                <a:spcPct val="0"/>
              </a:spcAft>
              <a:buFont typeface="Wingdings" panose="05000000000000000000" pitchFamily="2" charset="2"/>
              <a:buChar char="§"/>
            </a:pPr>
            <a:endParaRPr lang="en-US" altLang="en-US" sz="2400" dirty="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540668" y="2545992"/>
            <a:ext cx="8062664" cy="1470025"/>
          </a:xfrm>
        </p:spPr>
        <p:txBody>
          <a:bodyPr>
            <a:normAutofit fontScale="90000"/>
          </a:bodyPr>
          <a:lstStyle/>
          <a:p>
            <a:r>
              <a:rPr lang="en-GB" b="1" i="1" dirty="0">
                <a:solidFill>
                  <a:schemeClr val="bg1"/>
                </a:solidFill>
              </a:rPr>
              <a:t>What is Public Health  Surveillance?</a:t>
            </a:r>
            <a:br>
              <a:rPr lang="en-GB" b="1" i="1" dirty="0">
                <a:solidFill>
                  <a:schemeClr val="bg1"/>
                </a:solidFill>
              </a:rPr>
            </a:br>
            <a:endParaRPr lang="en-GB" b="1"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92280" y="4005064"/>
            <a:ext cx="2051720" cy="1944216"/>
          </a:xfrm>
          <a:prstGeom prst="rect">
            <a:avLst/>
          </a:prstGeom>
        </p:spPr>
      </p:pic>
    </p:spTree>
    <p:extLst>
      <p:ext uri="{BB962C8B-B14F-4D97-AF65-F5344CB8AC3E}">
        <p14:creationId xmlns:p14="http://schemas.microsoft.com/office/powerpoint/2010/main" val="2408974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8FEC-EAF9-4442-B19F-0988219BC788}"/>
              </a:ext>
            </a:extLst>
          </p:cNvPr>
          <p:cNvSpPr>
            <a:spLocks noGrp="1"/>
          </p:cNvSpPr>
          <p:nvPr>
            <p:ph type="title"/>
          </p:nvPr>
        </p:nvSpPr>
        <p:spPr/>
        <p:txBody>
          <a:bodyPr>
            <a:normAutofit/>
          </a:bodyPr>
          <a:lstStyle/>
          <a:p>
            <a:r>
              <a:rPr lang="en-GB" b="1" dirty="0"/>
              <a:t>Public Health Surveillance</a:t>
            </a:r>
          </a:p>
        </p:txBody>
      </p:sp>
      <p:sp>
        <p:nvSpPr>
          <p:cNvPr id="3" name="Content Placeholder 2">
            <a:extLst>
              <a:ext uri="{FF2B5EF4-FFF2-40B4-BE49-F238E27FC236}">
                <a16:creationId xmlns:a16="http://schemas.microsoft.com/office/drawing/2014/main" id="{8E66C043-2752-4BBB-86BC-3650EEBBF070}"/>
              </a:ext>
            </a:extLst>
          </p:cNvPr>
          <p:cNvSpPr>
            <a:spLocks noGrp="1"/>
          </p:cNvSpPr>
          <p:nvPr>
            <p:ph idx="1"/>
          </p:nvPr>
        </p:nvSpPr>
        <p:spPr/>
        <p:txBody>
          <a:bodyPr>
            <a:normAutofit/>
          </a:bodyPr>
          <a:lstStyle/>
          <a:p>
            <a:pPr>
              <a:buFont typeface="Wingdings" panose="05000000000000000000" pitchFamily="2" charset="2"/>
              <a:buChar char="§"/>
            </a:pPr>
            <a:r>
              <a:rPr lang="en-GB" sz="2800" dirty="0"/>
              <a:t>Public health surveillance is the “ongoing, systematic collection, analysis, interpretation, and dissemination of health data to help guide public health decision making and action”. </a:t>
            </a:r>
          </a:p>
          <a:p>
            <a:pPr>
              <a:buFont typeface="Wingdings" panose="05000000000000000000" pitchFamily="2" charset="2"/>
              <a:buChar char="§"/>
            </a:pPr>
            <a:r>
              <a:rPr lang="en-GB" sz="2800" dirty="0"/>
              <a:t>Surveillance is “equivalent to </a:t>
            </a:r>
            <a:r>
              <a:rPr lang="en-GB" sz="2800" b="1" dirty="0"/>
              <a:t>monitoring</a:t>
            </a:r>
            <a:r>
              <a:rPr lang="en-GB" sz="2800" dirty="0"/>
              <a:t> the extent of a disease in the community”.</a:t>
            </a:r>
          </a:p>
          <a:p>
            <a:pPr marL="0" indent="0">
              <a:buNone/>
            </a:pPr>
            <a:r>
              <a:rPr lang="en-GB" sz="2800" dirty="0"/>
              <a:t>                                                  (CDC, 2012)</a:t>
            </a:r>
          </a:p>
        </p:txBody>
      </p:sp>
    </p:spTree>
    <p:extLst>
      <p:ext uri="{BB962C8B-B14F-4D97-AF65-F5344CB8AC3E}">
        <p14:creationId xmlns:p14="http://schemas.microsoft.com/office/powerpoint/2010/main" val="2629414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F322D-CF8E-4102-873C-49760A6B0A6D}"/>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460B4BC8-369B-4BBF-B3A4-2D8257E38085}"/>
              </a:ext>
            </a:extLst>
          </p:cNvPr>
          <p:cNvSpPr>
            <a:spLocks noGrp="1"/>
          </p:cNvSpPr>
          <p:nvPr>
            <p:ph idx="1"/>
          </p:nvPr>
        </p:nvSpPr>
        <p:spPr/>
        <p:txBody>
          <a:bodyPr>
            <a:normAutofit/>
          </a:bodyPr>
          <a:lstStyle/>
          <a:p>
            <a:pPr>
              <a:buFont typeface="Wingdings" panose="05000000000000000000" pitchFamily="2" charset="2"/>
              <a:buChar char="§"/>
            </a:pPr>
            <a:r>
              <a:rPr lang="en-GB" sz="2800" dirty="0"/>
              <a:t>This is achieved through the systematic collection and evaluation of morbidity and mortality reports and other relevant health information, and</a:t>
            </a:r>
          </a:p>
          <a:p>
            <a:pPr>
              <a:buFont typeface="Wingdings" panose="05000000000000000000" pitchFamily="2" charset="2"/>
              <a:buChar char="§"/>
            </a:pPr>
            <a:r>
              <a:rPr lang="en-GB" sz="2800" dirty="0"/>
              <a:t>The dissemination of these data and their interpretation to those involved in disease control and public health decision making.</a:t>
            </a:r>
          </a:p>
          <a:p>
            <a:pPr marL="0" indent="0">
              <a:buNone/>
            </a:pPr>
            <a:r>
              <a:rPr lang="en-GB" sz="2800" dirty="0"/>
              <a:t>                                               (CDC, 2012)</a:t>
            </a:r>
          </a:p>
        </p:txBody>
      </p:sp>
    </p:spTree>
    <p:extLst>
      <p:ext uri="{BB962C8B-B14F-4D97-AF65-F5344CB8AC3E}">
        <p14:creationId xmlns:p14="http://schemas.microsoft.com/office/powerpoint/2010/main" val="2824570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998D-3457-E704-D8F2-EBC9ADA2B37B}"/>
              </a:ext>
            </a:extLst>
          </p:cNvPr>
          <p:cNvSpPr>
            <a:spLocks noGrp="1"/>
          </p:cNvSpPr>
          <p:nvPr>
            <p:ph type="title"/>
          </p:nvPr>
        </p:nvSpPr>
        <p:spPr>
          <a:xfrm>
            <a:off x="457200" y="116632"/>
            <a:ext cx="8229600" cy="1143000"/>
          </a:xfrm>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1733C8D9-A030-6C50-3FC2-BC9D95B5D88C}"/>
              </a:ext>
            </a:extLst>
          </p:cNvPr>
          <p:cNvSpPr>
            <a:spLocks noGrp="1"/>
          </p:cNvSpPr>
          <p:nvPr>
            <p:ph idx="1"/>
          </p:nvPr>
        </p:nvSpPr>
        <p:spPr>
          <a:xfrm>
            <a:off x="457200" y="1196752"/>
            <a:ext cx="8229600" cy="3917032"/>
          </a:xfrm>
        </p:spPr>
        <p:txBody>
          <a:bodyPr>
            <a:noAutofit/>
          </a:bodyPr>
          <a:lstStyle/>
          <a:p>
            <a:r>
              <a:rPr lang="en-GB" sz="2800" dirty="0"/>
              <a:t>Morbidity and mortality reports are “common sources of surveillance data for local and state health departments”. </a:t>
            </a:r>
          </a:p>
          <a:p>
            <a:r>
              <a:rPr lang="en-GB" sz="2800" dirty="0"/>
              <a:t>These reports generally are “submitted by health-care providers, infection control practitioners, or laboratories that are required to notify the health department of any patient with a reportable disease such as meningococcal meningitis, or AIDS”.</a:t>
            </a:r>
          </a:p>
          <a:p>
            <a:pPr marL="0" indent="0">
              <a:buNone/>
            </a:pPr>
            <a:r>
              <a:rPr lang="en-GB" sz="2800" dirty="0"/>
              <a:t>                                                        (CDC, 2012)</a:t>
            </a:r>
          </a:p>
        </p:txBody>
      </p:sp>
    </p:spTree>
    <p:extLst>
      <p:ext uri="{BB962C8B-B14F-4D97-AF65-F5344CB8AC3E}">
        <p14:creationId xmlns:p14="http://schemas.microsoft.com/office/powerpoint/2010/main" val="3136745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cap="none" dirty="0"/>
              <a:t>What is the purpose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819090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260B-B295-4E74-929C-07F002E2DD7C}"/>
              </a:ext>
            </a:extLst>
          </p:cNvPr>
          <p:cNvSpPr>
            <a:spLocks noGrp="1"/>
          </p:cNvSpPr>
          <p:nvPr>
            <p:ph type="title"/>
          </p:nvPr>
        </p:nvSpPr>
        <p:spPr/>
        <p:txBody>
          <a:bodyPr/>
          <a:lstStyle/>
          <a:p>
            <a:r>
              <a:rPr lang="en-GB" b="1" dirty="0"/>
              <a:t>Public Health Surveillance</a:t>
            </a:r>
            <a:endParaRPr lang="en-GB" dirty="0"/>
          </a:p>
        </p:txBody>
      </p:sp>
      <p:sp>
        <p:nvSpPr>
          <p:cNvPr id="3" name="Content Placeholder 2">
            <a:extLst>
              <a:ext uri="{FF2B5EF4-FFF2-40B4-BE49-F238E27FC236}">
                <a16:creationId xmlns:a16="http://schemas.microsoft.com/office/drawing/2014/main" id="{6D42B382-DC8F-4D88-AC34-90EAF0371EC1}"/>
              </a:ext>
            </a:extLst>
          </p:cNvPr>
          <p:cNvSpPr>
            <a:spLocks noGrp="1"/>
          </p:cNvSpPr>
          <p:nvPr>
            <p:ph idx="1"/>
          </p:nvPr>
        </p:nvSpPr>
        <p:spPr/>
        <p:txBody>
          <a:bodyPr>
            <a:normAutofit/>
          </a:bodyPr>
          <a:lstStyle/>
          <a:p>
            <a:pPr>
              <a:buFont typeface="Wingdings" panose="05000000000000000000" pitchFamily="2" charset="2"/>
              <a:buChar char="§"/>
            </a:pPr>
            <a:r>
              <a:rPr lang="en-GB" sz="2800" dirty="0"/>
              <a:t>The purpose of public health surveillance, which is sometimes called </a:t>
            </a:r>
            <a:r>
              <a:rPr lang="en-GB" sz="2800" b="1" i="1" dirty="0"/>
              <a:t>“information for action,”</a:t>
            </a:r>
            <a:r>
              <a:rPr lang="en-GB" sz="2800" dirty="0"/>
              <a:t> is to portray the ongoing patterns of disease occurrence and disease potential so that investigation, control, and prevention measures can be applied efficiently and effectively.</a:t>
            </a:r>
          </a:p>
          <a:p>
            <a:pPr marL="0" indent="0">
              <a:buNone/>
            </a:pPr>
            <a:r>
              <a:rPr lang="en-GB" sz="2800" dirty="0"/>
              <a:t>             </a:t>
            </a:r>
          </a:p>
          <a:p>
            <a:pPr marL="0" indent="0">
              <a:buNone/>
            </a:pPr>
            <a:r>
              <a:rPr lang="en-GB" sz="2800" dirty="0"/>
              <a:t>              (Orenstein WA, Bernier, 1990; CDC, 2012) </a:t>
            </a:r>
          </a:p>
        </p:txBody>
      </p:sp>
    </p:spTree>
    <p:extLst>
      <p:ext uri="{BB962C8B-B14F-4D97-AF65-F5344CB8AC3E}">
        <p14:creationId xmlns:p14="http://schemas.microsoft.com/office/powerpoint/2010/main" val="4142191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i="1" cap="none" dirty="0"/>
              <a:t>What are the types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834483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E403-ECC0-4472-B46D-E00A553689F8}"/>
              </a:ext>
            </a:extLst>
          </p:cNvPr>
          <p:cNvSpPr>
            <a:spLocks noGrp="1"/>
          </p:cNvSpPr>
          <p:nvPr>
            <p:ph type="title"/>
          </p:nvPr>
        </p:nvSpPr>
        <p:spPr>
          <a:xfrm>
            <a:off x="907907" y="205475"/>
            <a:ext cx="7886700" cy="1011108"/>
          </a:xfrm>
        </p:spPr>
        <p:txBody>
          <a:bodyPr>
            <a:normAutofit/>
          </a:bodyPr>
          <a:lstStyle/>
          <a:p>
            <a:r>
              <a:rPr lang="en-US" b="1" dirty="0">
                <a:solidFill>
                  <a:schemeClr val="tx1"/>
                </a:solidFill>
              </a:rPr>
              <a:t>Types of s</a:t>
            </a:r>
            <a:r>
              <a:rPr lang="en-US" sz="4400" b="1" dirty="0">
                <a:solidFill>
                  <a:schemeClr val="tx1"/>
                </a:solidFill>
              </a:rPr>
              <a:t>urveillance</a:t>
            </a:r>
            <a:endParaRPr lang="en-GB" sz="4400" b="1" dirty="0">
              <a:solidFill>
                <a:schemeClr val="tx1"/>
              </a:solidFill>
            </a:endParaRPr>
          </a:p>
        </p:txBody>
      </p:sp>
      <p:sp>
        <p:nvSpPr>
          <p:cNvPr id="3" name="Content Placeholder 2">
            <a:extLst>
              <a:ext uri="{FF2B5EF4-FFF2-40B4-BE49-F238E27FC236}">
                <a16:creationId xmlns:a16="http://schemas.microsoft.com/office/drawing/2014/main" id="{E378DC21-D1CB-4B04-A41A-E15B0455C089}"/>
              </a:ext>
            </a:extLst>
          </p:cNvPr>
          <p:cNvSpPr>
            <a:spLocks noGrp="1"/>
          </p:cNvSpPr>
          <p:nvPr>
            <p:ph type="body" sz="quarter" idx="11"/>
          </p:nvPr>
        </p:nvSpPr>
        <p:spPr>
          <a:xfrm>
            <a:off x="898373" y="1268760"/>
            <a:ext cx="7344818" cy="5040561"/>
          </a:xfrm>
        </p:spPr>
        <p:txBody>
          <a:bodyPr vert="horz" lIns="0" tIns="0" rIns="0" bIns="0" rtlCol="0" anchor="t">
            <a:normAutofit/>
          </a:bodyPr>
          <a:lstStyle/>
          <a:p>
            <a:pPr marL="9525" indent="0">
              <a:lnSpc>
                <a:spcPct val="120000"/>
              </a:lnSpc>
              <a:buNone/>
            </a:pPr>
            <a:r>
              <a:rPr lang="en-US" sz="2200" b="1" dirty="0">
                <a:latin typeface="+mj-lt"/>
                <a:ea typeface="Tahoma"/>
                <a:cs typeface="Tahoma"/>
              </a:rPr>
              <a:t>Active surveillance</a:t>
            </a:r>
          </a:p>
          <a:p>
            <a:pPr>
              <a:lnSpc>
                <a:spcPct val="120000"/>
              </a:lnSpc>
            </a:pPr>
            <a:r>
              <a:rPr lang="en-US" sz="2200" dirty="0">
                <a:latin typeface="+mj-lt"/>
                <a:ea typeface="Tahoma"/>
                <a:cs typeface="Tahoma"/>
              </a:rPr>
              <a:t>Special effort to collect data and confirm diagnoses to ensure more complete reports, such as surveys and outbreak investigations</a:t>
            </a:r>
          </a:p>
          <a:p>
            <a:pPr>
              <a:lnSpc>
                <a:spcPct val="120000"/>
              </a:lnSpc>
            </a:pPr>
            <a:endParaRPr lang="en-US" sz="2200" dirty="0">
              <a:latin typeface="+mj-lt"/>
            </a:endParaRPr>
          </a:p>
          <a:p>
            <a:pPr marL="9525" indent="0">
              <a:lnSpc>
                <a:spcPct val="120000"/>
              </a:lnSpc>
              <a:buNone/>
            </a:pPr>
            <a:r>
              <a:rPr lang="en-US" sz="2200" b="1" dirty="0">
                <a:latin typeface="+mj-lt"/>
                <a:ea typeface="Tahoma"/>
                <a:cs typeface="Tahoma"/>
              </a:rPr>
              <a:t>Passive surveillance</a:t>
            </a:r>
          </a:p>
          <a:p>
            <a:pPr>
              <a:lnSpc>
                <a:spcPct val="120000"/>
              </a:lnSpc>
            </a:pPr>
            <a:r>
              <a:rPr lang="en-US" sz="2200" dirty="0">
                <a:latin typeface="+mj-lt"/>
                <a:ea typeface="Tahoma"/>
                <a:cs typeface="Tahoma"/>
              </a:rPr>
              <a:t>Use of routine sources of information such as notifications, laboratory reports, Hospital Episode Statistics (HES).</a:t>
            </a:r>
          </a:p>
          <a:p>
            <a:pPr marL="9525" indent="0">
              <a:lnSpc>
                <a:spcPct val="120000"/>
              </a:lnSpc>
              <a:buNone/>
            </a:pPr>
            <a:endParaRPr lang="en-US" sz="2200" dirty="0">
              <a:latin typeface="+mj-lt"/>
            </a:endParaRPr>
          </a:p>
        </p:txBody>
      </p:sp>
    </p:spTree>
    <p:extLst>
      <p:ext uri="{BB962C8B-B14F-4D97-AF65-F5344CB8AC3E}">
        <p14:creationId xmlns:p14="http://schemas.microsoft.com/office/powerpoint/2010/main" val="1830599891"/>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63EF-3F8C-F4C0-35E7-9E06B8639387}"/>
              </a:ext>
            </a:extLst>
          </p:cNvPr>
          <p:cNvSpPr>
            <a:spLocks noGrp="1"/>
          </p:cNvSpPr>
          <p:nvPr>
            <p:ph type="title"/>
          </p:nvPr>
        </p:nvSpPr>
        <p:spPr/>
        <p:txBody>
          <a:bodyPr/>
          <a:lstStyle/>
          <a:p>
            <a:r>
              <a:rPr lang="en-US" b="1" dirty="0">
                <a:solidFill>
                  <a:schemeClr val="tx1"/>
                </a:solidFill>
              </a:rPr>
              <a:t>Types of s</a:t>
            </a:r>
            <a:r>
              <a:rPr lang="en-US" sz="4400" b="1" dirty="0">
                <a:solidFill>
                  <a:schemeClr val="tx1"/>
                </a:solidFill>
              </a:rPr>
              <a:t>urveillance</a:t>
            </a:r>
            <a:endParaRPr lang="en-GB" dirty="0"/>
          </a:p>
        </p:txBody>
      </p:sp>
      <p:sp>
        <p:nvSpPr>
          <p:cNvPr id="3" name="Content Placeholder 2">
            <a:extLst>
              <a:ext uri="{FF2B5EF4-FFF2-40B4-BE49-F238E27FC236}">
                <a16:creationId xmlns:a16="http://schemas.microsoft.com/office/drawing/2014/main" id="{178BA433-BB35-BD26-D2A9-C17D6F14A4F7}"/>
              </a:ext>
            </a:extLst>
          </p:cNvPr>
          <p:cNvSpPr>
            <a:spLocks noGrp="1"/>
          </p:cNvSpPr>
          <p:nvPr>
            <p:ph idx="1"/>
          </p:nvPr>
        </p:nvSpPr>
        <p:spPr>
          <a:xfrm>
            <a:off x="457200" y="1473741"/>
            <a:ext cx="8229600" cy="3917032"/>
          </a:xfrm>
        </p:spPr>
        <p:txBody>
          <a:bodyPr vert="horz" lIns="91440" tIns="45720" rIns="91440" bIns="45720" rtlCol="0" anchor="t">
            <a:noAutofit/>
          </a:bodyPr>
          <a:lstStyle/>
          <a:p>
            <a:pPr marL="9525" indent="0">
              <a:lnSpc>
                <a:spcPct val="120000"/>
              </a:lnSpc>
              <a:buNone/>
            </a:pPr>
            <a:r>
              <a:rPr lang="en-US" sz="2200" b="1" dirty="0">
                <a:latin typeface="+mj-lt"/>
              </a:rPr>
              <a:t>Syndromic surveillance</a:t>
            </a:r>
          </a:p>
          <a:p>
            <a:pPr>
              <a:lnSpc>
                <a:spcPct val="120000"/>
              </a:lnSpc>
            </a:pPr>
            <a:r>
              <a:rPr lang="en-US" sz="2200" dirty="0">
                <a:latin typeface="+mj-lt"/>
              </a:rPr>
              <a:t>Traditional public health surveillance relies on clinicians notifying public health authorities about diseases, which can lead to time delay from the reporting clinician or awaiting diagnostics.  </a:t>
            </a:r>
          </a:p>
          <a:p>
            <a:pPr>
              <a:lnSpc>
                <a:spcPct val="120000"/>
              </a:lnSpc>
            </a:pPr>
            <a:endParaRPr lang="en-US" sz="2200" dirty="0">
              <a:latin typeface="+mj-lt"/>
            </a:endParaRPr>
          </a:p>
          <a:p>
            <a:pPr marL="9525" indent="0">
              <a:lnSpc>
                <a:spcPct val="120000"/>
              </a:lnSpc>
              <a:buNone/>
            </a:pPr>
            <a:r>
              <a:rPr lang="en-US" sz="2200" b="1" dirty="0">
                <a:latin typeface="+mj-lt"/>
              </a:rPr>
              <a:t>Sentinel surveillance</a:t>
            </a:r>
          </a:p>
          <a:p>
            <a:pPr>
              <a:lnSpc>
                <a:spcPct val="120000"/>
              </a:lnSpc>
            </a:pPr>
            <a:r>
              <a:rPr lang="en-US" sz="2200" dirty="0">
                <a:latin typeface="+mj-lt"/>
              </a:rPr>
              <a:t>Rather than collecting data from all notifying clinicians, only a sample are asked to report data at a regional or national level, on a regular (e.g. weekly/monthly) basis </a:t>
            </a:r>
          </a:p>
          <a:p>
            <a:endParaRPr lang="en-GB" sz="2200" dirty="0">
              <a:latin typeface="+mj-lt"/>
            </a:endParaRPr>
          </a:p>
        </p:txBody>
      </p:sp>
    </p:spTree>
    <p:extLst>
      <p:ext uri="{BB962C8B-B14F-4D97-AF65-F5344CB8AC3E}">
        <p14:creationId xmlns:p14="http://schemas.microsoft.com/office/powerpoint/2010/main" val="3621296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FF5B-D997-417D-A6B9-820A7926BA1A}"/>
              </a:ext>
            </a:extLst>
          </p:cNvPr>
          <p:cNvSpPr>
            <a:spLocks noGrp="1"/>
          </p:cNvSpPr>
          <p:nvPr>
            <p:ph type="title"/>
          </p:nvPr>
        </p:nvSpPr>
        <p:spPr/>
        <p:txBody>
          <a:bodyPr/>
          <a:lstStyle/>
          <a:p>
            <a:r>
              <a:rPr lang="en-GB" b="1" dirty="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B5FEA102-378F-4839-8E33-8A52118B4932}"/>
              </a:ext>
            </a:extLst>
          </p:cNvPr>
          <p:cNvSpPr>
            <a:spLocks noGrp="1"/>
          </p:cNvSpPr>
          <p:nvPr>
            <p:ph idx="1"/>
          </p:nvPr>
        </p:nvSpPr>
        <p:spPr/>
        <p:txBody>
          <a:bodyPr>
            <a:normAutofit/>
          </a:bodyPr>
          <a:lstStyle/>
          <a:p>
            <a:pPr marL="0" indent="0">
              <a:buNone/>
            </a:pPr>
            <a:r>
              <a:rPr lang="en-GB" dirty="0"/>
              <a:t>Watch the video and discuss</a:t>
            </a:r>
          </a:p>
          <a:p>
            <a:endParaRPr lang="en-GB" dirty="0"/>
          </a:p>
          <a:p>
            <a:pPr marL="0" indent="0" algn="ctr">
              <a:buNone/>
            </a:pPr>
            <a:r>
              <a:rPr lang="en-GB" sz="2600" dirty="0">
                <a:hlinkClick r:id="rId3"/>
              </a:rPr>
              <a:t>https://www.youtube.com/watch?v=3IpE8dE4cVc</a:t>
            </a:r>
            <a:endParaRPr lang="en-GB" sz="2600"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85243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lstStyle/>
          <a:p>
            <a:pPr algn="ctr"/>
            <a:r>
              <a:rPr lang="en-GB" i="1"/>
              <a:t>What are infectious diseases?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BEA1-0321-44A3-AA16-171D4CA4E99F}"/>
              </a:ext>
            </a:extLst>
          </p:cNvPr>
          <p:cNvSpPr>
            <a:spLocks noGrp="1"/>
          </p:cNvSpPr>
          <p:nvPr>
            <p:ph type="title"/>
          </p:nvPr>
        </p:nvSpPr>
        <p:spPr/>
        <p:txBody>
          <a:bodyPr/>
          <a:lstStyle/>
          <a:p>
            <a:r>
              <a:rPr lang="en-GB" b="1"/>
              <a:t>Infectious Diseases</a:t>
            </a:r>
          </a:p>
        </p:txBody>
      </p:sp>
      <p:sp>
        <p:nvSpPr>
          <p:cNvPr id="3" name="Content Placeholder 2">
            <a:extLst>
              <a:ext uri="{FF2B5EF4-FFF2-40B4-BE49-F238E27FC236}">
                <a16:creationId xmlns:a16="http://schemas.microsoft.com/office/drawing/2014/main" id="{B8CB06AB-1BA8-4F38-A504-BD4B80A8938F}"/>
              </a:ext>
            </a:extLst>
          </p:cNvPr>
          <p:cNvSpPr>
            <a:spLocks noGrp="1"/>
          </p:cNvSpPr>
          <p:nvPr>
            <p:ph idx="1"/>
          </p:nvPr>
        </p:nvSpPr>
        <p:spPr/>
        <p:txBody>
          <a:bodyPr>
            <a:normAutofit/>
          </a:bodyPr>
          <a:lstStyle/>
          <a:p>
            <a:pPr>
              <a:buFont typeface="Wingdings" panose="05000000000000000000" pitchFamily="2" charset="2"/>
              <a:buChar char="§"/>
            </a:pPr>
            <a:r>
              <a:rPr lang="en-GB" sz="2800"/>
              <a:t>Infectious disease also called </a:t>
            </a:r>
            <a:r>
              <a:rPr lang="en-GB" sz="2800" b="1" i="1"/>
              <a:t>communicable diseases</a:t>
            </a:r>
            <a:r>
              <a:rPr lang="en-GB" sz="2800" b="1"/>
              <a:t> </a:t>
            </a:r>
            <a:r>
              <a:rPr lang="en-GB" sz="2800"/>
              <a:t>can be defined as “</a:t>
            </a:r>
            <a:r>
              <a:rPr lang="en-GB" sz="2800" i="1"/>
              <a:t>an illness due to a harmful organism (pathogens) or its toxic product, which arises through transmission from an infected person, an infected animal, or a contaminated inanimate object to a susceptible host</a:t>
            </a:r>
            <a:r>
              <a:rPr lang="en-GB" sz="2800"/>
              <a:t>”.</a:t>
            </a:r>
          </a:p>
          <a:p>
            <a:pPr marL="0" indent="0">
              <a:buNone/>
            </a:pPr>
            <a:r>
              <a:rPr lang="en-GB" sz="2800"/>
              <a:t>                                        </a:t>
            </a:r>
            <a:r>
              <a:rPr lang="en-GB" sz="2000"/>
              <a:t>(van </a:t>
            </a:r>
            <a:r>
              <a:rPr lang="en-GB" sz="2000" err="1"/>
              <a:t>Seventer</a:t>
            </a:r>
            <a:r>
              <a:rPr lang="en-GB" sz="2000"/>
              <a:t> and Hochberg, 2017)     </a:t>
            </a:r>
          </a:p>
        </p:txBody>
      </p:sp>
    </p:spTree>
    <p:extLst>
      <p:ext uri="{BB962C8B-B14F-4D97-AF65-F5344CB8AC3E}">
        <p14:creationId xmlns:p14="http://schemas.microsoft.com/office/powerpoint/2010/main" val="376752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565F0-37C8-4B9A-8E1C-FCF07B015825}"/>
              </a:ext>
            </a:extLst>
          </p:cNvPr>
          <p:cNvSpPr>
            <a:spLocks noGrp="1"/>
          </p:cNvSpPr>
          <p:nvPr>
            <p:ph type="title"/>
          </p:nvPr>
        </p:nvSpPr>
        <p:spPr/>
        <p:txBody>
          <a:bodyPr/>
          <a:lstStyle/>
          <a:p>
            <a:r>
              <a:rPr lang="en-GB" b="1"/>
              <a:t>Infectious Diseases</a:t>
            </a:r>
            <a:endParaRPr lang="en-GB"/>
          </a:p>
        </p:txBody>
      </p:sp>
      <p:sp>
        <p:nvSpPr>
          <p:cNvPr id="3" name="Content Placeholder 2">
            <a:extLst>
              <a:ext uri="{FF2B5EF4-FFF2-40B4-BE49-F238E27FC236}">
                <a16:creationId xmlns:a16="http://schemas.microsoft.com/office/drawing/2014/main" id="{446285E5-8908-46EB-AF06-FB375464B259}"/>
              </a:ext>
            </a:extLst>
          </p:cNvPr>
          <p:cNvSpPr>
            <a:spLocks noGrp="1"/>
          </p:cNvSpPr>
          <p:nvPr>
            <p:ph idx="1"/>
          </p:nvPr>
        </p:nvSpPr>
        <p:spPr/>
        <p:txBody>
          <a:bodyPr/>
          <a:lstStyle/>
          <a:p>
            <a:pPr>
              <a:buFont typeface="Wingdings" panose="05000000000000000000" pitchFamily="2" charset="2"/>
              <a:buChar char="§"/>
            </a:pPr>
            <a:r>
              <a:rPr lang="en-GB" b="1"/>
              <a:t>Infectious diseases </a:t>
            </a:r>
            <a:r>
              <a:rPr lang="en-GB"/>
              <a:t>are “diseases caused by an agent, often a type of </a:t>
            </a:r>
            <a:r>
              <a:rPr lang="en-GB" i="1"/>
              <a:t>pathogenic microorganism</a:t>
            </a:r>
            <a:r>
              <a:rPr lang="en-GB"/>
              <a:t>, that impairs a person’s health”.</a:t>
            </a:r>
          </a:p>
          <a:p>
            <a:pPr marL="0" indent="0">
              <a:buNone/>
            </a:pPr>
            <a:r>
              <a:rPr lang="en-GB"/>
              <a:t>                                       </a:t>
            </a:r>
          </a:p>
          <a:p>
            <a:pPr marL="0" indent="0">
              <a:buNone/>
            </a:pPr>
            <a:r>
              <a:rPr lang="en-GB"/>
              <a:t>                                 </a:t>
            </a:r>
            <a:r>
              <a:rPr lang="en-GB" sz="2400"/>
              <a:t>(Feigin </a:t>
            </a:r>
            <a:r>
              <a:rPr lang="en-GB" sz="2400" i="1"/>
              <a:t>et al., </a:t>
            </a:r>
            <a:r>
              <a:rPr lang="en-GB" sz="2400"/>
              <a:t>2020; WHO, 2022)</a:t>
            </a:r>
          </a:p>
        </p:txBody>
      </p:sp>
    </p:spTree>
    <p:extLst>
      <p:ext uri="{BB962C8B-B14F-4D97-AF65-F5344CB8AC3E}">
        <p14:creationId xmlns:p14="http://schemas.microsoft.com/office/powerpoint/2010/main" val="1003940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C552-0398-4C5F-AC8B-62EFA7D2BF40}"/>
              </a:ext>
            </a:extLst>
          </p:cNvPr>
          <p:cNvSpPr>
            <a:spLocks noGrp="1"/>
          </p:cNvSpPr>
          <p:nvPr>
            <p:ph type="title"/>
          </p:nvPr>
        </p:nvSpPr>
        <p:spPr/>
        <p:txBody>
          <a:bodyPr/>
          <a:lstStyle/>
          <a:p>
            <a:r>
              <a:rPr lang="en-GB" b="1"/>
              <a:t>Infectious Diseases</a:t>
            </a:r>
            <a:endParaRPr lang="en-GB"/>
          </a:p>
        </p:txBody>
      </p:sp>
      <p:sp>
        <p:nvSpPr>
          <p:cNvPr id="3" name="Content Placeholder 2">
            <a:extLst>
              <a:ext uri="{FF2B5EF4-FFF2-40B4-BE49-F238E27FC236}">
                <a16:creationId xmlns:a16="http://schemas.microsoft.com/office/drawing/2014/main" id="{2D705E3C-248D-4F33-909D-18BACD5E4166}"/>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sz="2800"/>
              <a:t>Infectious diseases are responsible for an immense global burden of disease that impacts public health systems and economies worldwide, disproportionately affecting the vulnerable populations.</a:t>
            </a:r>
          </a:p>
          <a:p>
            <a:pPr marL="0" indent="0">
              <a:buNone/>
            </a:pPr>
            <a:endParaRPr lang="en-GB" sz="2800"/>
          </a:p>
          <a:p>
            <a:pPr>
              <a:buFont typeface="Wingdings" panose="05000000000000000000" pitchFamily="2" charset="2"/>
              <a:buChar char="§"/>
            </a:pPr>
            <a:r>
              <a:rPr lang="en-GB" sz="2800"/>
              <a:t>In many cases, infectious disease can be spread from person to person, either </a:t>
            </a:r>
          </a:p>
          <a:p>
            <a:pPr>
              <a:buFont typeface="Wingdings" panose="05000000000000000000" pitchFamily="2" charset="2"/>
              <a:buChar char="§"/>
            </a:pPr>
            <a:r>
              <a:rPr lang="en-GB" sz="2800" b="1"/>
              <a:t>Directly</a:t>
            </a:r>
            <a:r>
              <a:rPr lang="en-GB" sz="2800"/>
              <a:t> (e.g., via skin contact) or </a:t>
            </a:r>
          </a:p>
          <a:p>
            <a:pPr>
              <a:buFont typeface="Wingdings" panose="05000000000000000000" pitchFamily="2" charset="2"/>
              <a:buChar char="§"/>
            </a:pPr>
            <a:r>
              <a:rPr lang="en-GB" sz="2800" b="1"/>
              <a:t>Indirectly</a:t>
            </a:r>
            <a:r>
              <a:rPr lang="en-GB" sz="2800"/>
              <a:t> (e.g., via contaminated food or water).</a:t>
            </a:r>
          </a:p>
          <a:p>
            <a:pPr marL="0" indent="0">
              <a:buNone/>
            </a:pPr>
            <a:endParaRPr lang="en-GB" sz="2800"/>
          </a:p>
          <a:p>
            <a:pPr marL="0" indent="0">
              <a:buNone/>
            </a:pPr>
            <a:r>
              <a:rPr lang="en-GB"/>
              <a:t>                                 </a:t>
            </a:r>
            <a:r>
              <a:rPr lang="en-GB" sz="2800"/>
              <a:t>(van </a:t>
            </a:r>
            <a:r>
              <a:rPr lang="en-GB" sz="2800" err="1"/>
              <a:t>Seventer</a:t>
            </a:r>
            <a:r>
              <a:rPr lang="en-GB" sz="2800"/>
              <a:t> and Hochberg, 2017)</a:t>
            </a:r>
            <a:r>
              <a:rPr lang="en-GB"/>
              <a:t>                            </a:t>
            </a:r>
          </a:p>
        </p:txBody>
      </p:sp>
    </p:spTree>
    <p:extLst>
      <p:ext uri="{BB962C8B-B14F-4D97-AF65-F5344CB8AC3E}">
        <p14:creationId xmlns:p14="http://schemas.microsoft.com/office/powerpoint/2010/main" val="3928344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p:txBody>
          <a:bodyPr/>
          <a:lstStyle/>
          <a:p>
            <a:r>
              <a:rPr lang="en-GB" b="1"/>
              <a:t>Infectious Disease Agents</a:t>
            </a:r>
            <a:endParaRPr lang="en-GB"/>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457200" y="1417638"/>
            <a:ext cx="8229600" cy="4248473"/>
          </a:xfrm>
        </p:spPr>
        <p:txBody>
          <a:bodyPr vert="horz" lIns="91440" tIns="45720" rIns="91440" bIns="45720" rtlCol="0" anchor="t">
            <a:normAutofit/>
          </a:bodyPr>
          <a:lstStyle/>
          <a:p>
            <a:pPr>
              <a:buFont typeface="Wingdings" panose="05000000000000000000" pitchFamily="2" charset="2"/>
              <a:buChar char="§"/>
            </a:pPr>
            <a:r>
              <a:rPr lang="en-GB" sz="2400" dirty="0"/>
              <a:t>The agents of infection can be divided into different groups based on their size, biochemical characteristics, or by how they interact with the human host. </a:t>
            </a:r>
          </a:p>
          <a:p>
            <a:pPr>
              <a:buFont typeface="Wingdings" panose="05000000000000000000" pitchFamily="2" charset="2"/>
              <a:buChar char="§"/>
            </a:pPr>
            <a:endParaRPr lang="en-GB" sz="2400" dirty="0"/>
          </a:p>
          <a:p>
            <a:pPr>
              <a:buFont typeface="Wingdings" panose="05000000000000000000" pitchFamily="2" charset="2"/>
              <a:buChar char="§"/>
            </a:pPr>
            <a:r>
              <a:rPr lang="en-GB" sz="2400" dirty="0"/>
              <a:t>This infectious disease agent invade the body from the outside.</a:t>
            </a:r>
          </a:p>
          <a:p>
            <a:pPr marL="0" indent="0">
              <a:buNone/>
            </a:pPr>
            <a:endParaRPr lang="en-GB" sz="2400" dirty="0"/>
          </a:p>
          <a:p>
            <a:pPr>
              <a:buFont typeface="Wingdings" panose="05000000000000000000" pitchFamily="2" charset="2"/>
              <a:buChar char="§"/>
            </a:pPr>
            <a:r>
              <a:rPr lang="en-GB" sz="2400" dirty="0"/>
              <a:t>Infectious agents are present all around us, and they come in different shapes and sizes. </a:t>
            </a:r>
          </a:p>
          <a:p>
            <a:pPr marL="0" indent="0">
              <a:buNone/>
            </a:pPr>
            <a:r>
              <a:rPr lang="en-GB" sz="2400" dirty="0"/>
              <a:t>                                   (van </a:t>
            </a:r>
            <a:r>
              <a:rPr lang="en-GB" sz="2400" err="1"/>
              <a:t>Seventer</a:t>
            </a:r>
            <a:r>
              <a:rPr lang="en-GB" sz="2400" dirty="0"/>
              <a:t> and Hochberg, 2017) </a:t>
            </a:r>
          </a:p>
          <a:p>
            <a:pPr>
              <a:buFont typeface="Wingdings" panose="05000000000000000000" pitchFamily="2" charset="2"/>
              <a:buChar char="§"/>
            </a:pPr>
            <a:endParaRPr lang="en-GB" sz="2400" dirty="0"/>
          </a:p>
        </p:txBody>
      </p:sp>
    </p:spTree>
    <p:extLst>
      <p:ext uri="{BB962C8B-B14F-4D97-AF65-F5344CB8AC3E}">
        <p14:creationId xmlns:p14="http://schemas.microsoft.com/office/powerpoint/2010/main" val="2825579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p:txBody>
          <a:bodyPr/>
          <a:lstStyle/>
          <a:p>
            <a:r>
              <a:rPr lang="en-GB" b="1"/>
              <a:t>Infectious Disease Agents</a:t>
            </a:r>
            <a:endParaRPr lang="en-GB"/>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495300" y="1556792"/>
            <a:ext cx="8229600" cy="4248473"/>
          </a:xfrm>
        </p:spPr>
        <p:txBody>
          <a:bodyPr vert="horz" lIns="91440" tIns="45720" rIns="91440" bIns="45720" rtlCol="0" anchor="t">
            <a:normAutofit/>
          </a:bodyPr>
          <a:lstStyle/>
          <a:p>
            <a:pPr marL="0" indent="0">
              <a:buNone/>
            </a:pPr>
            <a:r>
              <a:rPr lang="en-GB" sz="2400" dirty="0"/>
              <a:t>Infectious diseases can be categorised based on some common characteristics. </a:t>
            </a:r>
          </a:p>
          <a:p>
            <a:pPr marL="0" indent="0">
              <a:buNone/>
            </a:pPr>
            <a:endParaRPr lang="en-GB" sz="2400" dirty="0"/>
          </a:p>
          <a:p>
            <a:pPr>
              <a:buFont typeface="Wingdings" panose="05000000000000000000" pitchFamily="2" charset="2"/>
              <a:buChar char="§"/>
            </a:pPr>
            <a:r>
              <a:rPr lang="en-GB" sz="2400" dirty="0"/>
              <a:t>Some are </a:t>
            </a:r>
            <a:r>
              <a:rPr lang="en-GB" sz="2400" i="1" dirty="0"/>
              <a:t>single-celled</a:t>
            </a:r>
            <a:r>
              <a:rPr lang="en-GB" sz="2400" dirty="0"/>
              <a:t> animals. </a:t>
            </a:r>
          </a:p>
          <a:p>
            <a:pPr>
              <a:buFont typeface="Wingdings" panose="05000000000000000000" pitchFamily="2" charset="2"/>
              <a:buChar char="§"/>
            </a:pPr>
            <a:r>
              <a:rPr lang="en-GB" sz="2400" dirty="0"/>
              <a:t>Others are </a:t>
            </a:r>
            <a:r>
              <a:rPr lang="en-GB" sz="2400" i="1" dirty="0"/>
              <a:t>multicellular organisms </a:t>
            </a:r>
            <a:r>
              <a:rPr lang="en-GB" sz="2400" dirty="0"/>
              <a:t>such as worms are known to cause diseases.</a:t>
            </a:r>
          </a:p>
          <a:p>
            <a:pPr marL="0" indent="0">
              <a:buNone/>
            </a:pPr>
            <a:r>
              <a:rPr lang="en-GB" sz="2400" dirty="0"/>
              <a:t>             </a:t>
            </a:r>
          </a:p>
          <a:p>
            <a:pPr marL="0" indent="0">
              <a:buNone/>
            </a:pPr>
            <a:r>
              <a:rPr lang="en-GB" sz="2400" dirty="0"/>
              <a:t>               (van </a:t>
            </a:r>
            <a:r>
              <a:rPr lang="en-GB" sz="2400" dirty="0" err="1"/>
              <a:t>Seventer</a:t>
            </a:r>
            <a:r>
              <a:rPr lang="en-GB" sz="2400" dirty="0"/>
              <a:t> and Hochberg, 2017) </a:t>
            </a:r>
          </a:p>
          <a:p>
            <a:pPr>
              <a:buFont typeface="Wingdings" panose="05000000000000000000" pitchFamily="2" charset="2"/>
              <a:buChar char="§"/>
            </a:pPr>
            <a:endParaRPr lang="en-GB" sz="2400" dirty="0"/>
          </a:p>
        </p:txBody>
      </p:sp>
    </p:spTree>
    <p:extLst>
      <p:ext uri="{BB962C8B-B14F-4D97-AF65-F5344CB8AC3E}">
        <p14:creationId xmlns:p14="http://schemas.microsoft.com/office/powerpoint/2010/main" val="1910566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08FE-642B-4A4D-BCBD-FCD0E7642C66}"/>
              </a:ext>
            </a:extLst>
          </p:cNvPr>
          <p:cNvSpPr>
            <a:spLocks noGrp="1"/>
          </p:cNvSpPr>
          <p:nvPr>
            <p:ph type="title"/>
          </p:nvPr>
        </p:nvSpPr>
        <p:spPr/>
        <p:txBody>
          <a:bodyPr/>
          <a:lstStyle/>
          <a:p>
            <a:r>
              <a:rPr lang="en-GB" b="1"/>
              <a:t>Infectious disease agents</a:t>
            </a:r>
          </a:p>
        </p:txBody>
      </p:sp>
      <p:sp>
        <p:nvSpPr>
          <p:cNvPr id="3" name="Content Placeholder 2">
            <a:extLst>
              <a:ext uri="{FF2B5EF4-FFF2-40B4-BE49-F238E27FC236}">
                <a16:creationId xmlns:a16="http://schemas.microsoft.com/office/drawing/2014/main" id="{02B48C8E-B0FA-43F8-807D-95680D507157}"/>
              </a:ext>
            </a:extLst>
          </p:cNvPr>
          <p:cNvSpPr>
            <a:spLocks noGrp="1"/>
          </p:cNvSpPr>
          <p:nvPr>
            <p:ph idx="1"/>
          </p:nvPr>
        </p:nvSpPr>
        <p:spPr/>
        <p:txBody>
          <a:bodyPr>
            <a:normAutofit fontScale="77500" lnSpcReduction="20000"/>
          </a:bodyPr>
          <a:lstStyle/>
          <a:p>
            <a:pPr marL="0" indent="0">
              <a:buNone/>
            </a:pPr>
            <a:r>
              <a:rPr lang="en-GB"/>
              <a:t>The groups of organisms that cause infectious diseases called </a:t>
            </a:r>
            <a:r>
              <a:rPr lang="en-GB" i="1"/>
              <a:t>infectious disease agents </a:t>
            </a:r>
            <a:r>
              <a:rPr lang="en-GB"/>
              <a:t>are categorised as</a:t>
            </a:r>
          </a:p>
          <a:p>
            <a:pPr marL="0" indent="0">
              <a:buNone/>
            </a:pPr>
            <a:endParaRPr lang="en-GB"/>
          </a:p>
          <a:p>
            <a:pPr>
              <a:buFont typeface="Wingdings" panose="05000000000000000000" pitchFamily="2" charset="2"/>
              <a:buChar char="§"/>
            </a:pPr>
            <a:r>
              <a:rPr lang="en-GB" b="1"/>
              <a:t>Fungi, </a:t>
            </a:r>
          </a:p>
          <a:p>
            <a:pPr>
              <a:buFont typeface="Wingdings" panose="05000000000000000000" pitchFamily="2" charset="2"/>
              <a:buChar char="§"/>
            </a:pPr>
            <a:r>
              <a:rPr lang="en-GB" b="1"/>
              <a:t>Bacteria,  </a:t>
            </a:r>
          </a:p>
          <a:p>
            <a:pPr>
              <a:buFont typeface="Wingdings" panose="05000000000000000000" pitchFamily="2" charset="2"/>
              <a:buChar char="§"/>
            </a:pPr>
            <a:r>
              <a:rPr lang="en-GB" b="1"/>
              <a:t>Viruses.</a:t>
            </a:r>
          </a:p>
          <a:p>
            <a:pPr>
              <a:buFont typeface="Wingdings" panose="05000000000000000000" pitchFamily="2" charset="2"/>
              <a:buChar char="§"/>
            </a:pPr>
            <a:r>
              <a:rPr lang="en-GB" b="1"/>
              <a:t>living parasites (helminths or protozoa),</a:t>
            </a:r>
          </a:p>
          <a:p>
            <a:pPr>
              <a:buFont typeface="Wingdings" panose="05000000000000000000" pitchFamily="2" charset="2"/>
              <a:buChar char="§"/>
            </a:pPr>
            <a:r>
              <a:rPr lang="en-GB" b="1"/>
              <a:t>Prion</a:t>
            </a:r>
          </a:p>
          <a:p>
            <a:pPr marL="0" indent="0">
              <a:buNone/>
            </a:pPr>
            <a:r>
              <a:rPr lang="en-GB"/>
              <a:t>                                            </a:t>
            </a:r>
          </a:p>
          <a:p>
            <a:pPr marL="0" indent="0">
              <a:buNone/>
            </a:pPr>
            <a:r>
              <a:rPr lang="en-GB"/>
              <a:t>                                  (van </a:t>
            </a:r>
            <a:r>
              <a:rPr lang="en-GB" err="1"/>
              <a:t>Seventer</a:t>
            </a:r>
            <a:r>
              <a:rPr lang="en-GB"/>
              <a:t> and Hochberg, 2017) </a:t>
            </a:r>
          </a:p>
        </p:txBody>
      </p:sp>
    </p:spTree>
    <p:extLst>
      <p:ext uri="{BB962C8B-B14F-4D97-AF65-F5344CB8AC3E}">
        <p14:creationId xmlns:p14="http://schemas.microsoft.com/office/powerpoint/2010/main" val="4124702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701242" y="1628800"/>
            <a:ext cx="7688838" cy="3888432"/>
          </a:xfrm>
        </p:spPr>
        <p:txBody>
          <a:bodyPr>
            <a:noAutofit/>
          </a:bodyPr>
          <a:lstStyle/>
          <a:p>
            <a:pPr marL="0" indent="0">
              <a:buNone/>
            </a:pPr>
            <a:r>
              <a:rPr lang="en-GB" sz="2800" dirty="0"/>
              <a:t>Watch the video below then discuss and</a:t>
            </a:r>
          </a:p>
          <a:p>
            <a:endParaRPr lang="en-GB" sz="2800" dirty="0"/>
          </a:p>
          <a:p>
            <a:pPr marL="0" indent="0" algn="ctr">
              <a:buNone/>
            </a:pPr>
            <a:r>
              <a:rPr lang="en-GB" sz="2800" dirty="0">
                <a:hlinkClick r:id="rId3"/>
              </a:rPr>
              <a:t>https://www.youtube.com/watch?v=2JWku3Kjpq0</a:t>
            </a:r>
            <a:endParaRPr lang="en-GB" sz="2800" dirty="0"/>
          </a:p>
          <a:p>
            <a:endParaRPr lang="en-GB" sz="2800" dirty="0"/>
          </a:p>
          <a:p>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38087607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7333A-EE5D-AB75-C304-0D35BB070A6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1FBA32D-2654-EBB6-4D4C-8C1D3CD58853}"/>
              </a:ext>
            </a:extLst>
          </p:cNvPr>
          <p:cNvSpPr>
            <a:spLocks noGrp="1"/>
          </p:cNvSpPr>
          <p:nvPr>
            <p:ph idx="1"/>
          </p:nvPr>
        </p:nvSpPr>
        <p:spPr/>
        <p:txBody>
          <a:bodyPr/>
          <a:lstStyle/>
          <a:p>
            <a:r>
              <a:rPr lang="en-GB" dirty="0"/>
              <a:t>Please locate the Week 7 group activity in the Moodle tile </a:t>
            </a:r>
          </a:p>
        </p:txBody>
      </p:sp>
    </p:spTree>
    <p:extLst>
      <p:ext uri="{BB962C8B-B14F-4D97-AF65-F5344CB8AC3E}">
        <p14:creationId xmlns:p14="http://schemas.microsoft.com/office/powerpoint/2010/main" val="527886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55B5-9A32-475E-BC3E-F0CFA15AED46}"/>
              </a:ext>
            </a:extLst>
          </p:cNvPr>
          <p:cNvSpPr>
            <a:spLocks noGrp="1"/>
          </p:cNvSpPr>
          <p:nvPr>
            <p:ph type="title"/>
          </p:nvPr>
        </p:nvSpPr>
        <p:spPr/>
        <p:txBody>
          <a:bodyPr/>
          <a:lstStyle/>
          <a:p>
            <a:r>
              <a:rPr lang="en-GB" b="1"/>
              <a:t>Reference</a:t>
            </a:r>
          </a:p>
        </p:txBody>
      </p:sp>
      <p:sp>
        <p:nvSpPr>
          <p:cNvPr id="3" name="Content Placeholder 2">
            <a:extLst>
              <a:ext uri="{FF2B5EF4-FFF2-40B4-BE49-F238E27FC236}">
                <a16:creationId xmlns:a16="http://schemas.microsoft.com/office/drawing/2014/main" id="{6E7A0702-2501-433E-9757-5FDE4DB4D533}"/>
              </a:ext>
            </a:extLst>
          </p:cNvPr>
          <p:cNvSpPr>
            <a:spLocks noGrp="1"/>
          </p:cNvSpPr>
          <p:nvPr>
            <p:ph idx="1"/>
          </p:nvPr>
        </p:nvSpPr>
        <p:spPr>
          <a:xfrm>
            <a:off x="323528" y="1470484"/>
            <a:ext cx="8229600" cy="3917032"/>
          </a:xfrm>
        </p:spPr>
        <p:txBody>
          <a:bodyPr>
            <a:noAutofit/>
          </a:bodyPr>
          <a:lstStyle/>
          <a:p>
            <a:pPr>
              <a:buFont typeface="Wingdings" panose="05000000000000000000" pitchFamily="2" charset="2"/>
              <a:buChar char="§"/>
            </a:pPr>
            <a:r>
              <a:rPr lang="en-GB" sz="1200">
                <a:solidFill>
                  <a:srgbClr val="000000"/>
                </a:solidFill>
              </a:rPr>
              <a:t>Centre for Disease control (2012) </a:t>
            </a:r>
            <a:r>
              <a:rPr lang="en-GB" sz="1200" i="1">
                <a:solidFill>
                  <a:srgbClr val="000000"/>
                </a:solidFill>
              </a:rPr>
              <a:t>Introduction to Epidemiology: </a:t>
            </a:r>
            <a:r>
              <a:rPr lang="en-GB" sz="1200">
                <a:solidFill>
                  <a:srgbClr val="000000"/>
                </a:solidFill>
              </a:rPr>
              <a:t>Concepts of Disease Occurrence. Available at: </a:t>
            </a:r>
            <a:r>
              <a:rPr lang="en-GB" sz="1200">
                <a:hlinkClick r:id="rId3"/>
              </a:rPr>
              <a:t>https://www.cdc.gov/csels/dsepd/ss1978/Lesson1/Section1.html#_ref1</a:t>
            </a:r>
            <a:r>
              <a:rPr lang="en-GB" sz="1200"/>
              <a:t>. Accessed date 22</a:t>
            </a:r>
            <a:r>
              <a:rPr lang="en-GB" sz="1200" baseline="30000"/>
              <a:t>nd</a:t>
            </a:r>
            <a:r>
              <a:rPr lang="en-GB" sz="1200"/>
              <a:t> August 2022 </a:t>
            </a:r>
          </a:p>
          <a:p>
            <a:pPr>
              <a:buFont typeface="Wingdings" panose="05000000000000000000" pitchFamily="2" charset="2"/>
              <a:buChar char="§"/>
            </a:pPr>
            <a:r>
              <a:rPr lang="en-GB" sz="1200"/>
              <a:t>Cleveland clinic (2021) infectious disease.  Available at </a:t>
            </a:r>
            <a:r>
              <a:rPr kumimoji="0" lang="en-GB" sz="1200" b="0" i="0" u="none" strike="noStrike" kern="1200" cap="none" spc="0" normalizeH="0" baseline="0" noProof="0">
                <a:ln>
                  <a:noFill/>
                </a:ln>
                <a:solidFill>
                  <a:prstClr val="black"/>
                </a:solidFill>
                <a:effectLst/>
                <a:uLnTx/>
                <a:uFillTx/>
                <a:ea typeface="+mn-ea"/>
                <a:cs typeface="+mn-cs"/>
                <a:hlinkClick r:id="rId4"/>
              </a:rPr>
              <a:t>https://my.clevelandclinic.org/health/diseases/17724-infectious-diseases</a:t>
            </a:r>
            <a:r>
              <a:rPr kumimoji="0" lang="en-GB" sz="1200" b="0" i="0" u="none" strike="noStrike" kern="1200" cap="none" spc="0" normalizeH="0" baseline="0" noProof="0">
                <a:ln>
                  <a:noFill/>
                </a:ln>
                <a:solidFill>
                  <a:prstClr val="black"/>
                </a:solidFill>
                <a:effectLst/>
                <a:uLnTx/>
                <a:uFillTx/>
                <a:ea typeface="+mn-ea"/>
                <a:cs typeface="+mn-cs"/>
              </a:rPr>
              <a:t> Accessed date 22nd August 2022)</a:t>
            </a:r>
          </a:p>
          <a:p>
            <a:pPr>
              <a:buFont typeface="Wingdings" panose="05000000000000000000" pitchFamily="2" charset="2"/>
              <a:buChar char="§"/>
            </a:pPr>
            <a:r>
              <a:rPr lang="en-GB" sz="1200" err="1"/>
              <a:t>Feigin</a:t>
            </a:r>
            <a:r>
              <a:rPr lang="en-GB" sz="1200"/>
              <a:t>, R. D. , Garg, . </a:t>
            </a:r>
            <a:r>
              <a:rPr lang="en-GB" sz="1200" err="1"/>
              <a:t>Renu</a:t>
            </a:r>
            <a:r>
              <a:rPr lang="en-GB" sz="1200"/>
              <a:t> and Christie, Andrew Barnett (2020) Infectious disease. </a:t>
            </a:r>
            <a:r>
              <a:rPr lang="en-GB" sz="1200" err="1"/>
              <a:t>Encyclopedia</a:t>
            </a:r>
            <a:r>
              <a:rPr lang="en-GB" sz="1200"/>
              <a:t> Britannica. Available at </a:t>
            </a:r>
            <a:r>
              <a:rPr lang="en-GB" sz="1200">
                <a:hlinkClick r:id="rId5"/>
              </a:rPr>
              <a:t>https://www.britannica.com/science/infectious-disease</a:t>
            </a:r>
            <a:r>
              <a:rPr lang="en-GB" sz="1200"/>
              <a:t> (accessed date 10th August 2022).</a:t>
            </a:r>
          </a:p>
          <a:p>
            <a:pPr>
              <a:buFont typeface="Wingdings" panose="05000000000000000000" pitchFamily="2" charset="2"/>
              <a:buChar char="§"/>
            </a:pPr>
            <a:r>
              <a:rPr lang="en-GB" sz="1200" err="1"/>
              <a:t>Kotra</a:t>
            </a:r>
            <a:r>
              <a:rPr lang="en-GB" sz="1200"/>
              <a:t> L. P. (2007) Infectious Diseases University of Toronto, Toronto, Canada ã 2007 Elsevier Inc. All rights reserved</a:t>
            </a:r>
          </a:p>
          <a:p>
            <a:pPr>
              <a:buFont typeface="Wingdings" panose="05000000000000000000" pitchFamily="2" charset="2"/>
              <a:buChar char="§"/>
            </a:pPr>
            <a:r>
              <a:rPr lang="en-GB" sz="1200" err="1"/>
              <a:t>Louria</a:t>
            </a:r>
            <a:r>
              <a:rPr lang="en-GB" sz="1200"/>
              <a:t>, D. B. and Carbon, C.J., (1999) Section 1: Introduction to Infectious Diseases. In D. Armstrong and J. Cohen (Eds.), Infectious Diseases, Volume 1, 1st ed. Mosby Publishers, London, U.K., 1999.</a:t>
            </a:r>
          </a:p>
          <a:p>
            <a:pPr>
              <a:buFont typeface="Wingdings" panose="05000000000000000000" pitchFamily="2" charset="2"/>
              <a:buChar char="§"/>
            </a:pPr>
            <a:r>
              <a:rPr lang="en-GB" sz="1200" b="0">
                <a:solidFill>
                  <a:srgbClr val="474747"/>
                </a:solidFill>
                <a:effectLst/>
              </a:rPr>
              <a:t>Serving Vulnerable and Underserved Populations. (n.d.). </a:t>
            </a:r>
            <a:r>
              <a:rPr lang="en-GB" sz="1200" b="0" i="0" u="none" strike="noStrike">
                <a:solidFill>
                  <a:srgbClr val="000000"/>
                </a:solidFill>
                <a:effectLst/>
                <a:hlinkClick r:id="rId6"/>
              </a:rPr>
              <a:t>https://marketplace.cms.gov/technical-assistance-resources/training-materials/vulnerable-and-underserved-populations.pdf</a:t>
            </a:r>
            <a:endParaRPr lang="en-GB" sz="1200"/>
          </a:p>
          <a:p>
            <a:pPr>
              <a:buFont typeface="Wingdings" panose="05000000000000000000" pitchFamily="2" charset="2"/>
              <a:buChar char="§"/>
            </a:pPr>
            <a:r>
              <a:rPr lang="en-GB" sz="1200"/>
              <a:t>van </a:t>
            </a:r>
            <a:r>
              <a:rPr lang="en-GB" sz="1200" err="1"/>
              <a:t>Seventer</a:t>
            </a:r>
            <a:r>
              <a:rPr lang="en-GB" sz="1200"/>
              <a:t> J.M., Natasha S. Hochberg N.S., (2017) Principles of Infectious Diseases: Transmission, Diagnosis, Prevention, and Control, International </a:t>
            </a:r>
            <a:r>
              <a:rPr lang="en-GB" sz="1200" err="1"/>
              <a:t>Encyclopedia</a:t>
            </a:r>
            <a:r>
              <a:rPr lang="en-GB" sz="1200"/>
              <a:t> of Public Health (Second Edition), Academic Press, Pp. 22-39, Available at </a:t>
            </a:r>
            <a:r>
              <a:rPr lang="en-GB" sz="1200">
                <a:hlinkClick r:id="rId7"/>
              </a:rPr>
              <a:t>https://www.sciencedirect.com/science/article/pii/B9780128036785005166#cebib0010</a:t>
            </a:r>
            <a:r>
              <a:rPr lang="en-GB" sz="1200"/>
              <a:t>(accessed date 10</a:t>
            </a:r>
            <a:r>
              <a:rPr lang="en-GB" sz="1200" baseline="30000"/>
              <a:t>th</a:t>
            </a:r>
            <a:r>
              <a:rPr lang="en-GB" sz="1200"/>
              <a:t> August 2022).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a:ln>
                  <a:noFill/>
                </a:ln>
                <a:solidFill>
                  <a:prstClr val="black"/>
                </a:solidFill>
                <a:effectLst/>
                <a:uLnTx/>
                <a:uFillTx/>
                <a:ea typeface="+mn-ea"/>
                <a:cs typeface="+mn-cs"/>
                <a:hlinkClick r:id="rId8"/>
              </a:rPr>
              <a:t>Understanding Emerging and Re-emerging Infectious Diseases - NIH Curriculum Supplement Series - NCBI Bookshelf Available at https://www.ncbi.nlm.nih.gov/books/NBK20370/</a:t>
            </a:r>
            <a:r>
              <a:rPr kumimoji="0" lang="en-GB" sz="1200" b="0" i="0" u="none" strike="noStrike" kern="1200" cap="none" spc="0" normalizeH="0" baseline="0" noProof="0">
                <a:ln>
                  <a:noFill/>
                </a:ln>
                <a:solidFill>
                  <a:prstClr val="black"/>
                </a:solidFill>
                <a:effectLst/>
                <a:uLnTx/>
                <a:uFillTx/>
                <a:ea typeface="+mn-ea"/>
                <a:cs typeface="+mn-cs"/>
              </a:rPr>
              <a:t> (Accessed at 22</a:t>
            </a:r>
            <a:r>
              <a:rPr kumimoji="0" lang="en-GB" sz="1200" b="0" i="0" u="none" strike="noStrike" kern="1200" cap="none" spc="0" normalizeH="0" baseline="30000" noProof="0">
                <a:ln>
                  <a:noFill/>
                </a:ln>
                <a:solidFill>
                  <a:prstClr val="black"/>
                </a:solidFill>
                <a:effectLst/>
                <a:uLnTx/>
                <a:uFillTx/>
                <a:ea typeface="+mn-ea"/>
                <a:cs typeface="+mn-cs"/>
              </a:rPr>
              <a:t>nd</a:t>
            </a:r>
            <a:r>
              <a:rPr kumimoji="0" lang="en-GB" sz="1200" b="0" i="0" u="none" strike="noStrike" kern="1200" cap="none" spc="0" normalizeH="0" baseline="0" noProof="0">
                <a:ln>
                  <a:noFill/>
                </a:ln>
                <a:solidFill>
                  <a:prstClr val="black"/>
                </a:solidFill>
                <a:effectLst/>
                <a:uLnTx/>
                <a:uFillTx/>
                <a:ea typeface="+mn-ea"/>
                <a:cs typeface="+mn-cs"/>
              </a:rPr>
              <a:t> August 2022)</a:t>
            </a:r>
            <a:endParaRPr lang="en-GB" sz="1200"/>
          </a:p>
          <a:p>
            <a:pPr>
              <a:buFont typeface="Wingdings" panose="05000000000000000000" pitchFamily="2" charset="2"/>
              <a:buChar char="§"/>
            </a:pPr>
            <a:r>
              <a:rPr lang="en-GB" sz="1200"/>
              <a:t>World Health Organisation (2022) Infectious Diseases Available at: </a:t>
            </a:r>
            <a:r>
              <a:rPr lang="en-GB" sz="1200">
                <a:hlinkClick r:id="rId9"/>
              </a:rPr>
              <a:t>https://www.who.int/</a:t>
            </a:r>
            <a:r>
              <a:rPr lang="en-GB" sz="1200"/>
              <a:t> Accessed date 08 August 2022</a:t>
            </a:r>
          </a:p>
          <a:p>
            <a:pPr>
              <a:buFont typeface="Wingdings" panose="05000000000000000000" pitchFamily="2" charset="2"/>
              <a:buChar char="§"/>
            </a:pPr>
            <a:endParaRPr lang="en-GB" sz="1200"/>
          </a:p>
          <a:p>
            <a:pPr>
              <a:buFont typeface="Wingdings" panose="05000000000000000000" pitchFamily="2" charset="2"/>
              <a:buChar char="§"/>
            </a:pPr>
            <a:endParaRPr lang="en-GB" sz="1200"/>
          </a:p>
        </p:txBody>
      </p:sp>
    </p:spTree>
    <p:extLst>
      <p:ext uri="{BB962C8B-B14F-4D97-AF65-F5344CB8AC3E}">
        <p14:creationId xmlns:p14="http://schemas.microsoft.com/office/powerpoint/2010/main" val="2827694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46795-8E80-F15A-E626-808E8A694C73}"/>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82DFB84E-16F3-346D-90AA-CFA0D578E0D9}"/>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sz="2400" dirty="0">
                <a:solidFill>
                  <a:srgbClr val="000000"/>
                </a:solidFill>
              </a:rPr>
              <a:t>Centres for Disease Control (2012) </a:t>
            </a:r>
            <a:r>
              <a:rPr lang="en-GB" sz="2400" i="1" dirty="0">
                <a:solidFill>
                  <a:srgbClr val="000000"/>
                </a:solidFill>
              </a:rPr>
              <a:t>Introduction to Epidemiology: Core Epidemiologic Functions</a:t>
            </a:r>
            <a:r>
              <a:rPr lang="en-GB" sz="2400" dirty="0">
                <a:solidFill>
                  <a:srgbClr val="000000"/>
                </a:solidFill>
              </a:rPr>
              <a:t>  Available at: </a:t>
            </a:r>
            <a:r>
              <a:rPr lang="en-GB" sz="2400" dirty="0">
                <a:solidFill>
                  <a:srgbClr val="000000"/>
                </a:solidFill>
                <a:hlinkClick r:id="rId2"/>
              </a:rPr>
              <a:t>https://www.cdc.gov/csels/dsepd/ss1978/Lesson1/Section4.html#_ref18</a:t>
            </a:r>
            <a:r>
              <a:rPr lang="en-GB" sz="2400" dirty="0">
                <a:solidFill>
                  <a:srgbClr val="000000"/>
                </a:solidFill>
              </a:rPr>
              <a:t> (Accessed date 22</a:t>
            </a:r>
            <a:r>
              <a:rPr lang="en-GB" sz="2400" baseline="30000" dirty="0">
                <a:solidFill>
                  <a:srgbClr val="000000"/>
                </a:solidFill>
              </a:rPr>
              <a:t>nd</a:t>
            </a:r>
            <a:r>
              <a:rPr lang="en-GB" sz="2400" dirty="0">
                <a:solidFill>
                  <a:srgbClr val="000000"/>
                </a:solidFill>
              </a:rPr>
              <a:t> August 2022).</a:t>
            </a:r>
          </a:p>
          <a:p>
            <a:pPr>
              <a:buFont typeface="Wingdings" panose="05000000000000000000" pitchFamily="2" charset="2"/>
              <a:buChar char="§"/>
            </a:pPr>
            <a:r>
              <a:rPr lang="en-GB" sz="2400" dirty="0"/>
              <a:t>Centres for Disease Control and Prevention </a:t>
            </a:r>
            <a:r>
              <a:rPr lang="en-GB" sz="2400" dirty="0">
                <a:solidFill>
                  <a:srgbClr val="000000"/>
                </a:solidFill>
              </a:rPr>
              <a:t>CDC foundation (2022) </a:t>
            </a:r>
            <a:r>
              <a:rPr lang="en-GB" sz="2400" i="1" dirty="0">
                <a:solidFill>
                  <a:srgbClr val="000000"/>
                </a:solidFill>
              </a:rPr>
              <a:t>What is public health problem A</a:t>
            </a:r>
            <a:r>
              <a:rPr lang="en-GB" sz="2400" dirty="0">
                <a:solidFill>
                  <a:srgbClr val="000000"/>
                </a:solidFill>
              </a:rPr>
              <a:t>vailable at  </a:t>
            </a:r>
            <a:r>
              <a:rPr lang="en-GB" sz="2400" dirty="0">
                <a:solidFill>
                  <a:srgbClr val="000000"/>
                </a:solidFill>
                <a:hlinkClick r:id="rId3"/>
              </a:rPr>
              <a:t>https://www.cdcfoundation.org/what-public-health</a:t>
            </a:r>
            <a:r>
              <a:rPr lang="en-GB" sz="2400" dirty="0">
                <a:solidFill>
                  <a:srgbClr val="000000"/>
                </a:solidFill>
              </a:rPr>
              <a:t> (accessed date 15th August 2022).</a:t>
            </a:r>
          </a:p>
          <a:p>
            <a:pPr>
              <a:buFont typeface="Wingdings" panose="05000000000000000000" pitchFamily="2" charset="2"/>
              <a:buChar char="§"/>
            </a:pPr>
            <a:r>
              <a:rPr lang="en-GB" sz="2400" dirty="0">
                <a:solidFill>
                  <a:srgbClr val="000000"/>
                </a:solidFill>
              </a:rPr>
              <a:t>Orenstein WA, Bernier RH. (1990) Surveillance: information for action. </a:t>
            </a:r>
            <a:r>
              <a:rPr lang="en-GB" sz="2400" dirty="0" err="1">
                <a:solidFill>
                  <a:srgbClr val="000000"/>
                </a:solidFill>
              </a:rPr>
              <a:t>Pediatric</a:t>
            </a:r>
            <a:r>
              <a:rPr lang="en-GB" sz="2400" dirty="0">
                <a:solidFill>
                  <a:srgbClr val="000000"/>
                </a:solidFill>
              </a:rPr>
              <a:t> Clinical North Am 37, pp.709–734.</a:t>
            </a:r>
            <a:endParaRPr lang="en-GB" sz="2400" b="0" i="0" dirty="0">
              <a:solidFill>
                <a:srgbClr val="000000"/>
              </a:solidFill>
              <a:effectLst/>
            </a:endParaRPr>
          </a:p>
          <a:p>
            <a:pPr>
              <a:buFont typeface="Wingdings" panose="05000000000000000000" pitchFamily="2" charset="2"/>
              <a:buChar char="§"/>
            </a:pPr>
            <a:r>
              <a:rPr lang="en-GB" sz="2400" b="0" i="0" dirty="0">
                <a:solidFill>
                  <a:srgbClr val="000000"/>
                </a:solidFill>
                <a:effectLst/>
              </a:rPr>
              <a:t>Snow J. (1936) Snow on cholera. London: Humphrey Milford: Oxford University Press.</a:t>
            </a:r>
          </a:p>
          <a:p>
            <a:pPr>
              <a:buFont typeface="Wingdings" panose="05000000000000000000" pitchFamily="2" charset="2"/>
              <a:buChar char="§"/>
            </a:pPr>
            <a:r>
              <a:rPr lang="en-GB" sz="2400" dirty="0">
                <a:solidFill>
                  <a:srgbClr val="000000"/>
                </a:solidFill>
              </a:rPr>
              <a:t>Thacker SB. (2002) Historical development. In: </a:t>
            </a:r>
            <a:r>
              <a:rPr lang="en-GB" sz="2400" dirty="0" err="1">
                <a:solidFill>
                  <a:srgbClr val="000000"/>
                </a:solidFill>
              </a:rPr>
              <a:t>Teutsch</a:t>
            </a:r>
            <a:r>
              <a:rPr lang="en-GB" sz="2400" dirty="0">
                <a:solidFill>
                  <a:srgbClr val="000000"/>
                </a:solidFill>
              </a:rPr>
              <a:t> SM, Churchill RE, editors. Principles and practice of public health surveillance, 2nd ed. New York: Oxford University Press p. 1–16.</a:t>
            </a:r>
          </a:p>
          <a:p>
            <a:endParaRPr lang="en-GB" sz="2400" dirty="0">
              <a:solidFill>
                <a:srgbClr val="000000"/>
              </a:solidFill>
              <a:latin typeface="Open Sans" panose="020B0606030504020204" pitchFamily="34" charset="0"/>
            </a:endParaRPr>
          </a:p>
          <a:p>
            <a:endParaRPr lang="en-GB" sz="2400" b="0" i="0" dirty="0">
              <a:solidFill>
                <a:srgbClr val="000000"/>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897437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C7BA-4A29-A316-1246-53B7FAD24983}"/>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A2C438F3-2B74-10BE-B075-761967E8B3FA}"/>
              </a:ext>
            </a:extLst>
          </p:cNvPr>
          <p:cNvSpPr>
            <a:spLocks noGrp="1"/>
          </p:cNvSpPr>
          <p:nvPr>
            <p:ph idx="1"/>
          </p:nvPr>
        </p:nvSpPr>
        <p:spPr/>
        <p:txBody>
          <a:bodyPr>
            <a:normAutofit fontScale="77500" lnSpcReduction="20000"/>
          </a:bodyPr>
          <a:lstStyle/>
          <a:p>
            <a:pPr marL="342900" marR="0" lvl="0" indent="-342900" algn="l" defTabSz="914400" rtl="0" eaLnBrk="1" fontAlgn="auto" latinLnBrk="0" hangingPunct="1">
              <a:lnSpc>
                <a:spcPct val="120000"/>
              </a:lnSpc>
              <a:spcBef>
                <a:spcPct val="20000"/>
              </a:spcBef>
              <a:spcAft>
                <a:spcPts val="0"/>
              </a:spcAft>
              <a:buClrTx/>
              <a:buSzTx/>
              <a:buFont typeface="Arial" pitchFamily="34" charset="0"/>
              <a:buChar char="•"/>
              <a:tabLst/>
              <a:defRPr/>
            </a:pPr>
            <a:r>
              <a:rPr kumimoji="0" lang="en-US" altLang="en-US" sz="1900" b="0" i="0" u="none" strike="noStrike" kern="1200" cap="none" spc="0" normalizeH="0" baseline="0" noProof="0" dirty="0">
                <a:ln>
                  <a:noFill/>
                </a:ln>
                <a:solidFill>
                  <a:prstClr val="black"/>
                </a:solidFill>
                <a:effectLst/>
                <a:uLnTx/>
                <a:uFillTx/>
                <a:latin typeface="Palatino Linotype" panose="02040502050505030304" pitchFamily="18" charset="0"/>
                <a:ea typeface="+mn-ea"/>
                <a:cs typeface="+mn-cs"/>
              </a:rPr>
              <a:t>Giesecke, J. (2017). </a:t>
            </a:r>
            <a:r>
              <a:rPr kumimoji="0" lang="en-US" altLang="en-US" sz="1900" b="0" i="1" u="none" strike="noStrike" kern="1200" cap="none" spc="0" normalizeH="0" baseline="0" noProof="0" dirty="0">
                <a:ln>
                  <a:noFill/>
                </a:ln>
                <a:solidFill>
                  <a:prstClr val="black"/>
                </a:solidFill>
                <a:effectLst/>
                <a:uLnTx/>
                <a:uFillTx/>
                <a:latin typeface="Palatino Linotype" panose="02040502050505030304" pitchFamily="18" charset="0"/>
                <a:ea typeface="+mn-ea"/>
                <a:cs typeface="+mn-cs"/>
              </a:rPr>
              <a:t>Modern infectious disease epidemiology. </a:t>
            </a:r>
            <a:r>
              <a:rPr kumimoji="0" lang="en-US" altLang="en-US" sz="1900" b="0" i="0" u="none" strike="noStrike" kern="1200" cap="none" spc="0" normalizeH="0" baseline="0" noProof="0" dirty="0">
                <a:ln>
                  <a:noFill/>
                </a:ln>
                <a:solidFill>
                  <a:prstClr val="black"/>
                </a:solidFill>
                <a:effectLst/>
                <a:uLnTx/>
                <a:uFillTx/>
                <a:latin typeface="Palatino Linotype" panose="02040502050505030304" pitchFamily="18" charset="0"/>
                <a:ea typeface="+mn-ea"/>
                <a:cs typeface="+mn-cs"/>
              </a:rPr>
              <a:t>CRC Press</a:t>
            </a:r>
          </a:p>
          <a:p>
            <a:pPr marL="914400" marR="0" lvl="2" indent="0" algn="l" defTabSz="914400" rtl="0" eaLnBrk="1" fontAlgn="auto" latinLnBrk="0" hangingPunct="1">
              <a:lnSpc>
                <a:spcPct val="120000"/>
              </a:lnSpc>
              <a:spcBef>
                <a:spcPct val="20000"/>
              </a:spcBef>
              <a:spcAft>
                <a:spcPts val="0"/>
              </a:spcAft>
              <a:buClrTx/>
              <a:buSzTx/>
              <a:buFont typeface="Arial" pitchFamily="34" charset="0"/>
              <a:buNone/>
              <a:tabLst/>
              <a:defRPr/>
            </a:pPr>
            <a:r>
              <a:rPr kumimoji="0" lang="en-US" altLang="en-US" sz="1700" b="0" i="1" u="none" strike="noStrike" kern="1200" cap="none" spc="0" normalizeH="0" baseline="0" noProof="0" dirty="0">
                <a:ln>
                  <a:noFill/>
                </a:ln>
                <a:solidFill>
                  <a:prstClr val="black"/>
                </a:solidFill>
                <a:effectLst/>
                <a:uLnTx/>
                <a:uFillTx/>
                <a:latin typeface="Palatino Linotype" panose="02040502050505030304" pitchFamily="18" charset="0"/>
                <a:ea typeface="+mn-ea"/>
                <a:cs typeface="+mn-cs"/>
              </a:rPr>
              <a:t>Key principles of infectious diseases epidemiology </a:t>
            </a: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Gov.UK (2022) Immunisation Available at: </a:t>
            </a:r>
            <a:r>
              <a:rPr kumimoji="0" lang="en-GB" sz="2000" b="0" i="0" u="none" strike="noStrike" kern="1200" cap="none" spc="0" normalizeH="0" baseline="0" noProof="0" dirty="0">
                <a:ln>
                  <a:noFill/>
                </a:ln>
                <a:solidFill>
                  <a:prstClr val="black"/>
                </a:solidFill>
                <a:effectLst/>
                <a:uLnTx/>
                <a:uFillTx/>
                <a:latin typeface="Myriad Pro"/>
                <a:ea typeface="+mn-ea"/>
                <a:cs typeface="+mn-cs"/>
                <a:hlinkClick r:id="rId3"/>
              </a:rPr>
              <a:t>https://www.gov.uk/government/collections/immunisation</a:t>
            </a:r>
            <a:r>
              <a:rPr kumimoji="0" lang="en-GB" sz="2000" b="0" i="0" u="none" strike="noStrike" kern="1200" cap="none" spc="0" normalizeH="0" baseline="0" noProof="0" dirty="0">
                <a:ln>
                  <a:noFill/>
                </a:ln>
                <a:solidFill>
                  <a:prstClr val="black"/>
                </a:solidFill>
                <a:effectLst/>
                <a:uLnTx/>
                <a:uFillTx/>
                <a:latin typeface="Myriad Pro"/>
                <a:ea typeface="+mn-ea"/>
                <a:cs typeface="+mn-cs"/>
              </a:rPr>
              <a:t> (Accessed date 30th September 2022).</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sz="2200" dirty="0"/>
              <a:t>Last JM. A (1998) Dictionary of Epidemiology. New York: Oxford University Press.</a:t>
            </a:r>
          </a:p>
          <a:p>
            <a:r>
              <a:rPr lang="en-GB" sz="2200" dirty="0"/>
              <a:t>National Health Service (2022) Why vaccination is safe and important Available at: </a:t>
            </a:r>
            <a:r>
              <a:rPr lang="en-GB" sz="2200" dirty="0">
                <a:hlinkClick r:id="rId4"/>
              </a:rPr>
              <a:t>https://www.nhs.uk/conditions/vaccinations/why-vaccination-is-safe-and-important/</a:t>
            </a:r>
            <a:r>
              <a:rPr lang="en-GB" sz="2200" dirty="0"/>
              <a:t> (Accessed date 30</a:t>
            </a:r>
            <a:r>
              <a:rPr lang="en-GB" sz="2200" baseline="30000" dirty="0"/>
              <a:t>th</a:t>
            </a:r>
            <a:r>
              <a:rPr lang="en-GB" sz="2200" dirty="0"/>
              <a:t> September 2022).</a:t>
            </a:r>
          </a:p>
          <a:p>
            <a:r>
              <a:rPr lang="en-GB" sz="2200" dirty="0"/>
              <a:t>Norman N. (2006) Controlling Communicable Disease. Open University press </a:t>
            </a:r>
          </a:p>
          <a:p>
            <a:r>
              <a:rPr lang="en-GB" sz="2200" dirty="0"/>
              <a:t>Monitoring, measuring and evaluation of population health Available at: </a:t>
            </a:r>
            <a:r>
              <a:rPr lang="en-GB" sz="2200" dirty="0">
                <a:hlinkClick r:id="rId5"/>
              </a:rPr>
              <a:t>https://www.ncbi.nlm.nih.gov/books/NBK547668/</a:t>
            </a:r>
            <a:r>
              <a:rPr lang="en-GB" sz="2200" dirty="0"/>
              <a:t> ( Accessed date 30</a:t>
            </a:r>
            <a:r>
              <a:rPr lang="en-GB" sz="2200" baseline="30000" dirty="0"/>
              <a:t>th</a:t>
            </a:r>
            <a:r>
              <a:rPr lang="en-GB" sz="2200" dirty="0"/>
              <a:t> September 2022)</a:t>
            </a:r>
          </a:p>
          <a:p>
            <a:endParaRPr lang="en-GB" sz="2200" dirty="0"/>
          </a:p>
          <a:p>
            <a:endParaRPr lang="en-GB" sz="2200" dirty="0"/>
          </a:p>
          <a:p>
            <a:endParaRPr lang="en-GB" sz="2200" dirty="0"/>
          </a:p>
          <a:p>
            <a:endParaRPr lang="en-GB" sz="2200" dirty="0"/>
          </a:p>
          <a:p>
            <a:endParaRPr lang="en-GB" sz="2200" dirty="0"/>
          </a:p>
          <a:p>
            <a:endParaRPr lang="en-GB" dirty="0">
              <a:hlinkClick r:id="rId4"/>
            </a:endParaRPr>
          </a:p>
          <a:p>
            <a:endParaRPr lang="en-GB" dirty="0">
              <a:hlinkClick r:id="rId4"/>
            </a:endParaRPr>
          </a:p>
          <a:p>
            <a:endParaRPr lang="en-GB" dirty="0">
              <a:hlinkClick r:id="rId4"/>
            </a:endParaRPr>
          </a:p>
          <a:p>
            <a:endParaRPr lang="en-GB" dirty="0"/>
          </a:p>
        </p:txBody>
      </p:sp>
    </p:spTree>
    <p:extLst>
      <p:ext uri="{BB962C8B-B14F-4D97-AF65-F5344CB8AC3E}">
        <p14:creationId xmlns:p14="http://schemas.microsoft.com/office/powerpoint/2010/main" val="24002638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fdea34c4235b2673fa849d538bf6679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3be0a5e332f3f9b3d8ddb9a8535afcc" ns3:_="" ns4:_="">
    <xsd:import namespace="d8e79d84-78fb-44a9-92e9-d04bdd8f0359"/>
    <xsd:import namespace="04c7059f-bde8-4ce9-bb0f-e52888740953"/>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d8e79d84-78fb-44a9-92e9-d04bdd8f0359"/>
    <ds:schemaRef ds:uri="04c7059f-bde8-4ce9-bb0f-e52888740953"/>
    <ds:schemaRef ds:uri="http://schemas.microsoft.com/office/2006/metadata/properties"/>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6C0BD96A-78D8-4DF2-87AA-EBE98B414F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216</TotalTime>
  <Words>1774</Words>
  <Application>Microsoft Office PowerPoint</Application>
  <PresentationFormat>On-screen Show (4:3)</PresentationFormat>
  <Paragraphs>151</Paragraphs>
  <Slides>24</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Calibri</vt:lpstr>
      <vt:lpstr>Courier New</vt:lpstr>
      <vt:lpstr>Myriad Pro</vt:lpstr>
      <vt:lpstr>Open Sans</vt:lpstr>
      <vt:lpstr>Palatino Linotype</vt:lpstr>
      <vt:lpstr>Tahoma</vt:lpstr>
      <vt:lpstr>Wingdings</vt:lpstr>
      <vt:lpstr>20140311PresentationUWTSDTemplate</vt:lpstr>
      <vt:lpstr>  Social Epidemiology and Public Health Development      Term 1</vt:lpstr>
      <vt:lpstr>Aims of the Session</vt:lpstr>
      <vt:lpstr>What is Public Health  Surveillance? </vt:lpstr>
      <vt:lpstr>Public Health Surveillance</vt:lpstr>
      <vt:lpstr>Public Health Surveillance</vt:lpstr>
      <vt:lpstr>Public Health Surveillance</vt:lpstr>
      <vt:lpstr>What is the purpose of surveillance?</vt:lpstr>
      <vt:lpstr>Public Health Surveillance</vt:lpstr>
      <vt:lpstr>What are the types of surveillance?</vt:lpstr>
      <vt:lpstr>Types of surveillance</vt:lpstr>
      <vt:lpstr>Types of surveillance</vt:lpstr>
      <vt:lpstr>Activity </vt:lpstr>
      <vt:lpstr>What are infectious diseases?</vt:lpstr>
      <vt:lpstr>Infectious Diseases</vt:lpstr>
      <vt:lpstr>Infectious Diseases</vt:lpstr>
      <vt:lpstr>Infectious Diseases</vt:lpstr>
      <vt:lpstr>Infectious Disease Agents</vt:lpstr>
      <vt:lpstr>Infectious Disease Agents</vt:lpstr>
      <vt:lpstr>Infectious disease agents</vt:lpstr>
      <vt:lpstr>Activity </vt:lpstr>
      <vt:lpstr>Activity</vt:lpstr>
      <vt:lpstr>Reference</vt:lpstr>
      <vt:lpstr>References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Hamdi Hussain</cp:lastModifiedBy>
  <cp:revision>62</cp:revision>
  <dcterms:created xsi:type="dcterms:W3CDTF">2015-04-14T15:21:28Z</dcterms:created>
  <dcterms:modified xsi:type="dcterms:W3CDTF">2025-06-22T17:20:31Z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