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313" r:id="rId3"/>
    <p:sldId id="310" r:id="rId4"/>
    <p:sldId id="324" r:id="rId5"/>
    <p:sldId id="294" r:id="rId6"/>
    <p:sldId id="279" r:id="rId7"/>
    <p:sldId id="307" r:id="rId8"/>
    <p:sldId id="308" r:id="rId9"/>
    <p:sldId id="270" r:id="rId10"/>
    <p:sldId id="314" r:id="rId11"/>
    <p:sldId id="316" r:id="rId12"/>
    <p:sldId id="325" r:id="rId13"/>
    <p:sldId id="318" r:id="rId14"/>
    <p:sldId id="326" r:id="rId15"/>
    <p:sldId id="321" r:id="rId16"/>
    <p:sldId id="322" r:id="rId17"/>
    <p:sldId id="319" r:id="rId18"/>
    <p:sldId id="323" r:id="rId19"/>
    <p:sldId id="299" r:id="rId20"/>
    <p:sldId id="304" r:id="rId21"/>
    <p:sldId id="327" r:id="rId22"/>
    <p:sldId id="305" r:id="rId23"/>
    <p:sldId id="328" r:id="rId24"/>
    <p:sldId id="261" r:id="rId25"/>
    <p:sldId id="257" r:id="rId26"/>
    <p:sldId id="262" r:id="rId27"/>
    <p:sldId id="263" r:id="rId28"/>
    <p:sldId id="269" r:id="rId29"/>
    <p:sldId id="258" r:id="rId30"/>
    <p:sldId id="267" r:id="rId31"/>
    <p:sldId id="311" r:id="rId32"/>
    <p:sldId id="312" r:id="rId33"/>
    <p:sldId id="276" r:id="rId34"/>
    <p:sldId id="277" r:id="rId35"/>
    <p:sldId id="278" r:id="rId36"/>
    <p:sldId id="280" r:id="rId37"/>
    <p:sldId id="282" r:id="rId38"/>
    <p:sldId id="284" r:id="rId39"/>
    <p:sldId id="286" r:id="rId40"/>
    <p:sldId id="289" r:id="rId41"/>
    <p:sldId id="290" r:id="rId42"/>
    <p:sldId id="292" r:id="rId43"/>
    <p:sldId id="309" r:id="rId44"/>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78" autoAdjust="0"/>
    <p:restoredTop sz="94660"/>
  </p:normalViewPr>
  <p:slideViewPr>
    <p:cSldViewPr>
      <p:cViewPr varScale="1">
        <p:scale>
          <a:sx n="106" d="100"/>
          <a:sy n="106" d="100"/>
        </p:scale>
        <p:origin x="177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D5AAD0A-0CED-4183-8C6F-F0429AE71156}"/>
              </a:ext>
            </a:extLst>
          </p:cNvPr>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atin typeface="Arial" charset="0"/>
              </a:defRPr>
            </a:lvl1pPr>
          </a:lstStyle>
          <a:p>
            <a:pPr>
              <a:defRPr/>
            </a:pPr>
            <a:endParaRPr lang="en-US"/>
          </a:p>
        </p:txBody>
      </p:sp>
      <p:sp>
        <p:nvSpPr>
          <p:cNvPr id="3" name="Date Placeholder 2">
            <a:extLst>
              <a:ext uri="{FF2B5EF4-FFF2-40B4-BE49-F238E27FC236}">
                <a16:creationId xmlns:a16="http://schemas.microsoft.com/office/drawing/2014/main" id="{3EEF0E0C-E292-48EE-AF55-03093D0D4961}"/>
              </a:ext>
            </a:extLst>
          </p:cNvPr>
          <p:cNvSpPr>
            <a:spLocks noGrp="1"/>
          </p:cNvSpPr>
          <p:nvPr>
            <p:ph type="dt" idx="1"/>
          </p:nvPr>
        </p:nvSpPr>
        <p:spPr>
          <a:xfrm>
            <a:off x="4021138" y="0"/>
            <a:ext cx="3076575" cy="511175"/>
          </a:xfrm>
          <a:prstGeom prst="rect">
            <a:avLst/>
          </a:prstGeom>
        </p:spPr>
        <p:txBody>
          <a:bodyPr vert="horz" lIns="91440" tIns="45720" rIns="91440" bIns="45720" rtlCol="0"/>
          <a:lstStyle>
            <a:lvl1pPr algn="r">
              <a:defRPr sz="1200">
                <a:latin typeface="Arial" charset="0"/>
              </a:defRPr>
            </a:lvl1pPr>
          </a:lstStyle>
          <a:p>
            <a:pPr>
              <a:defRPr/>
            </a:pPr>
            <a:fld id="{DA159B35-30D2-4D99-B200-2A27D3C34F34}" type="datetimeFigureOut">
              <a:rPr lang="en-US"/>
              <a:pPr>
                <a:defRPr/>
              </a:pPr>
              <a:t>2/8/2022</a:t>
            </a:fld>
            <a:endParaRPr lang="en-US"/>
          </a:p>
        </p:txBody>
      </p:sp>
      <p:sp>
        <p:nvSpPr>
          <p:cNvPr id="4" name="Slide Image Placeholder 3">
            <a:extLst>
              <a:ext uri="{FF2B5EF4-FFF2-40B4-BE49-F238E27FC236}">
                <a16:creationId xmlns:a16="http://schemas.microsoft.com/office/drawing/2014/main" id="{FF9968A5-BA8C-414C-9124-13F90F14D22D}"/>
              </a:ext>
            </a:extLst>
          </p:cNvPr>
          <p:cNvSpPr>
            <a:spLocks noGrp="1" noRot="1" noChangeAspect="1"/>
          </p:cNvSpPr>
          <p:nvPr>
            <p:ph type="sldImg" idx="2"/>
          </p:nvPr>
        </p:nvSpPr>
        <p:spPr>
          <a:xfrm>
            <a:off x="990600" y="768350"/>
            <a:ext cx="5118100" cy="38385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056DA559-57FA-4655-975A-3E612F5CA1DF}"/>
              </a:ext>
            </a:extLst>
          </p:cNvPr>
          <p:cNvSpPr>
            <a:spLocks noGrp="1"/>
          </p:cNvSpPr>
          <p:nvPr>
            <p:ph type="body" sz="quarter" idx="3"/>
          </p:nvPr>
        </p:nvSpPr>
        <p:spPr>
          <a:xfrm>
            <a:off x="709613" y="4862513"/>
            <a:ext cx="5680075" cy="460375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4ECDAB1A-8255-4C5C-9943-26FCAAC2FA07}"/>
              </a:ext>
            </a:extLst>
          </p:cNvPr>
          <p:cNvSpPr>
            <a:spLocks noGrp="1"/>
          </p:cNvSpPr>
          <p:nvPr>
            <p:ph type="ftr" sz="quarter" idx="4"/>
          </p:nvPr>
        </p:nvSpPr>
        <p:spPr>
          <a:xfrm>
            <a:off x="0" y="9721850"/>
            <a:ext cx="3076575" cy="511175"/>
          </a:xfrm>
          <a:prstGeom prst="rect">
            <a:avLst/>
          </a:prstGeom>
        </p:spPr>
        <p:txBody>
          <a:bodyPr vert="horz" lIns="91440" tIns="45720" rIns="91440" bIns="45720" rtlCol="0" anchor="b"/>
          <a:lstStyle>
            <a:lvl1pPr algn="l">
              <a:defRPr sz="1200">
                <a:latin typeface="Arial" charset="0"/>
              </a:defRPr>
            </a:lvl1pPr>
          </a:lstStyle>
          <a:p>
            <a:pPr>
              <a:defRPr/>
            </a:pPr>
            <a:endParaRPr lang="en-US"/>
          </a:p>
        </p:txBody>
      </p:sp>
      <p:sp>
        <p:nvSpPr>
          <p:cNvPr id="7" name="Slide Number Placeholder 6">
            <a:extLst>
              <a:ext uri="{FF2B5EF4-FFF2-40B4-BE49-F238E27FC236}">
                <a16:creationId xmlns:a16="http://schemas.microsoft.com/office/drawing/2014/main" id="{6DE696DF-B21C-40CF-8DEF-E09E6106F428}"/>
              </a:ext>
            </a:extLst>
          </p:cNvPr>
          <p:cNvSpPr>
            <a:spLocks noGrp="1"/>
          </p:cNvSpPr>
          <p:nvPr>
            <p:ph type="sldNum" sz="quarter" idx="5"/>
          </p:nvPr>
        </p:nvSpPr>
        <p:spPr>
          <a:xfrm>
            <a:off x="4021138" y="9721850"/>
            <a:ext cx="3076575" cy="51117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96D98DC-B64B-4D44-876C-D8A71B0C2115}"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8E922DDA-AE34-4017-9A8D-7AF90E5C04F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490F548-CF5B-44FC-B7AA-F39DAA661A43}" type="slidenum">
              <a:rPr lang="en-US" altLang="en-US"/>
              <a:pPr eaLnBrk="1" hangingPunct="1"/>
              <a:t>36</a:t>
            </a:fld>
            <a:endParaRPr lang="en-US" altLang="en-US"/>
          </a:p>
        </p:txBody>
      </p:sp>
      <p:sp>
        <p:nvSpPr>
          <p:cNvPr id="51203" name="Rectangle 2">
            <a:extLst>
              <a:ext uri="{FF2B5EF4-FFF2-40B4-BE49-F238E27FC236}">
                <a16:creationId xmlns:a16="http://schemas.microsoft.com/office/drawing/2014/main" id="{71EF23BF-F931-453C-AC28-6F9663EEC9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43742233-EEBF-48DC-B3DC-01686FF4605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BAF75C36-A9AF-40E9-9336-DE8AE8A712A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85A2D43-B771-49CB-AA95-7A436812BD22}" type="slidenum">
              <a:rPr lang="en-US" altLang="en-US"/>
              <a:pPr eaLnBrk="1" hangingPunct="1"/>
              <a:t>38</a:t>
            </a:fld>
            <a:endParaRPr lang="en-US" altLang="en-US"/>
          </a:p>
        </p:txBody>
      </p:sp>
      <p:sp>
        <p:nvSpPr>
          <p:cNvPr id="52227" name="Rectangle 2">
            <a:extLst>
              <a:ext uri="{FF2B5EF4-FFF2-40B4-BE49-F238E27FC236}">
                <a16:creationId xmlns:a16="http://schemas.microsoft.com/office/drawing/2014/main" id="{8BECB876-6B4F-4664-BA49-CB19BCF78FD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96737938-BD1A-4D63-B6E9-2BF1F57219B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1ABCBA32-DBDB-40A5-AC9A-9F4D86E9828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1F84349-4DDC-491F-84BC-EA193FBE76C8}" type="slidenum">
              <a:rPr lang="en-US" altLang="en-US"/>
              <a:pPr eaLnBrk="1" hangingPunct="1"/>
              <a:t>39</a:t>
            </a:fld>
            <a:endParaRPr lang="en-US" altLang="en-US"/>
          </a:p>
        </p:txBody>
      </p:sp>
      <p:sp>
        <p:nvSpPr>
          <p:cNvPr id="53251" name="Rectangle 2">
            <a:extLst>
              <a:ext uri="{FF2B5EF4-FFF2-40B4-BE49-F238E27FC236}">
                <a16:creationId xmlns:a16="http://schemas.microsoft.com/office/drawing/2014/main" id="{6DE9C3BF-A050-41D1-AE1C-5EF1AB941B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BB8FFE47-771B-46C9-AD7F-11153CA5BB1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3335F4D8-CB34-42FF-9E19-714ADCCC70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6367972-B322-463B-81C2-8981431E6657}" type="slidenum">
              <a:rPr lang="en-US" altLang="en-US"/>
              <a:pPr eaLnBrk="1" hangingPunct="1"/>
              <a:t>40</a:t>
            </a:fld>
            <a:endParaRPr lang="en-US" altLang="en-US"/>
          </a:p>
        </p:txBody>
      </p:sp>
      <p:sp>
        <p:nvSpPr>
          <p:cNvPr id="54275" name="Rectangle 2">
            <a:extLst>
              <a:ext uri="{FF2B5EF4-FFF2-40B4-BE49-F238E27FC236}">
                <a16:creationId xmlns:a16="http://schemas.microsoft.com/office/drawing/2014/main" id="{E90C08B3-99EE-430F-BFF9-B766EE71A7E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a:extLst>
              <a:ext uri="{FF2B5EF4-FFF2-40B4-BE49-F238E27FC236}">
                <a16:creationId xmlns:a16="http://schemas.microsoft.com/office/drawing/2014/main" id="{A6E125C2-EBC4-4C5C-8181-91822341517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4F09B2E3-61CF-4F66-A6F4-4BB43045E90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97B27CA-9CB9-43F8-A377-EB1F8305528E}" type="slidenum">
              <a:rPr lang="en-US" altLang="en-US"/>
              <a:pPr eaLnBrk="1" hangingPunct="1"/>
              <a:t>41</a:t>
            </a:fld>
            <a:endParaRPr lang="en-US" altLang="en-US"/>
          </a:p>
        </p:txBody>
      </p:sp>
      <p:sp>
        <p:nvSpPr>
          <p:cNvPr id="55299" name="Rectangle 2">
            <a:extLst>
              <a:ext uri="{FF2B5EF4-FFF2-40B4-BE49-F238E27FC236}">
                <a16:creationId xmlns:a16="http://schemas.microsoft.com/office/drawing/2014/main" id="{E02EE48A-286F-42EA-80F1-18E7EFE0D9B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77CDF401-DAB0-498F-847B-FFAD5F4BD2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39EFD177-AD27-4B43-A2C4-DE7B999312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05B8EA3-02B3-4020-8977-B618A30200CE}" type="slidenum">
              <a:rPr lang="en-US" altLang="en-US"/>
              <a:pPr eaLnBrk="1" hangingPunct="1"/>
              <a:t>42</a:t>
            </a:fld>
            <a:endParaRPr lang="en-US" altLang="en-US"/>
          </a:p>
        </p:txBody>
      </p:sp>
      <p:sp>
        <p:nvSpPr>
          <p:cNvPr id="56323" name="Rectangle 2">
            <a:extLst>
              <a:ext uri="{FF2B5EF4-FFF2-40B4-BE49-F238E27FC236}">
                <a16:creationId xmlns:a16="http://schemas.microsoft.com/office/drawing/2014/main" id="{C8A900E2-632E-488B-8EF5-0F3D3208D9D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4" name="Rectangle 3">
            <a:extLst>
              <a:ext uri="{FF2B5EF4-FFF2-40B4-BE49-F238E27FC236}">
                <a16:creationId xmlns:a16="http://schemas.microsoft.com/office/drawing/2014/main" id="{9F776265-5860-48E6-8717-87D9E94DFF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185E59BF-DCD3-4788-8BEA-BF15060E36AB}"/>
              </a:ext>
            </a:extLst>
          </p:cNvPr>
          <p:cNvSpPr>
            <a:spLocks noGrp="1"/>
          </p:cNvSpPr>
          <p:nvPr>
            <p:ph type="dt" sz="half" idx="10"/>
          </p:nvPr>
        </p:nvSpPr>
        <p:spPr/>
        <p:txBody>
          <a:bodyPr/>
          <a:lstStyle>
            <a:lvl1pPr>
              <a:defRPr/>
            </a:lvl1pPr>
          </a:lstStyle>
          <a:p>
            <a:pPr>
              <a:defRPr/>
            </a:pPr>
            <a:fld id="{A539BC3E-9C63-44D1-8DF0-00C65168B1A6}" type="datetimeFigureOut">
              <a:rPr lang="en-US"/>
              <a:pPr>
                <a:defRPr/>
              </a:pPr>
              <a:t>2/8/2022</a:t>
            </a:fld>
            <a:endParaRPr lang="en-US"/>
          </a:p>
        </p:txBody>
      </p:sp>
      <p:sp>
        <p:nvSpPr>
          <p:cNvPr id="5" name="Footer Placeholder 4">
            <a:extLst>
              <a:ext uri="{FF2B5EF4-FFF2-40B4-BE49-F238E27FC236}">
                <a16:creationId xmlns:a16="http://schemas.microsoft.com/office/drawing/2014/main" id="{AA2C3815-4FDE-4B95-A163-992924151C7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25D5F14-C23C-4EDF-B470-78E7DF82FE30}"/>
              </a:ext>
            </a:extLst>
          </p:cNvPr>
          <p:cNvSpPr>
            <a:spLocks noGrp="1"/>
          </p:cNvSpPr>
          <p:nvPr>
            <p:ph type="sldNum" sz="quarter" idx="12"/>
          </p:nvPr>
        </p:nvSpPr>
        <p:spPr/>
        <p:txBody>
          <a:bodyPr/>
          <a:lstStyle>
            <a:lvl1pPr>
              <a:defRPr/>
            </a:lvl1pPr>
          </a:lstStyle>
          <a:p>
            <a:fld id="{4EBC86F8-CBF2-40D6-A42C-8D045EF18419}" type="slidenum">
              <a:rPr lang="en-US" altLang="en-US"/>
              <a:pPr/>
              <a:t>‹#›</a:t>
            </a:fld>
            <a:endParaRPr lang="en-US" altLang="en-US"/>
          </a:p>
        </p:txBody>
      </p:sp>
    </p:spTree>
    <p:extLst>
      <p:ext uri="{BB962C8B-B14F-4D97-AF65-F5344CB8AC3E}">
        <p14:creationId xmlns:p14="http://schemas.microsoft.com/office/powerpoint/2010/main" val="1184540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CD5164-9084-475F-8CF7-66E55B282377}"/>
              </a:ext>
            </a:extLst>
          </p:cNvPr>
          <p:cNvSpPr>
            <a:spLocks noGrp="1"/>
          </p:cNvSpPr>
          <p:nvPr>
            <p:ph type="dt" sz="half" idx="10"/>
          </p:nvPr>
        </p:nvSpPr>
        <p:spPr/>
        <p:txBody>
          <a:bodyPr/>
          <a:lstStyle>
            <a:lvl1pPr>
              <a:defRPr/>
            </a:lvl1pPr>
          </a:lstStyle>
          <a:p>
            <a:pPr>
              <a:defRPr/>
            </a:pPr>
            <a:fld id="{2176D75A-0995-44FB-B5E9-47D9CF83A6A7}" type="datetimeFigureOut">
              <a:rPr lang="en-US"/>
              <a:pPr>
                <a:defRPr/>
              </a:pPr>
              <a:t>2/8/2022</a:t>
            </a:fld>
            <a:endParaRPr lang="en-US"/>
          </a:p>
        </p:txBody>
      </p:sp>
      <p:sp>
        <p:nvSpPr>
          <p:cNvPr id="5" name="Footer Placeholder 4">
            <a:extLst>
              <a:ext uri="{FF2B5EF4-FFF2-40B4-BE49-F238E27FC236}">
                <a16:creationId xmlns:a16="http://schemas.microsoft.com/office/drawing/2014/main" id="{8967C27D-3C87-4149-8C63-D9B528659B0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309D785-9C26-43C7-8105-D7B58F10CC9B}"/>
              </a:ext>
            </a:extLst>
          </p:cNvPr>
          <p:cNvSpPr>
            <a:spLocks noGrp="1"/>
          </p:cNvSpPr>
          <p:nvPr>
            <p:ph type="sldNum" sz="quarter" idx="12"/>
          </p:nvPr>
        </p:nvSpPr>
        <p:spPr/>
        <p:txBody>
          <a:bodyPr/>
          <a:lstStyle>
            <a:lvl1pPr>
              <a:defRPr/>
            </a:lvl1pPr>
          </a:lstStyle>
          <a:p>
            <a:fld id="{6E6A68D5-4C52-4180-8260-7DDA15ADCE86}" type="slidenum">
              <a:rPr lang="en-US" altLang="en-US"/>
              <a:pPr/>
              <a:t>‹#›</a:t>
            </a:fld>
            <a:endParaRPr lang="en-US" altLang="en-US"/>
          </a:p>
        </p:txBody>
      </p:sp>
    </p:spTree>
    <p:extLst>
      <p:ext uri="{BB962C8B-B14F-4D97-AF65-F5344CB8AC3E}">
        <p14:creationId xmlns:p14="http://schemas.microsoft.com/office/powerpoint/2010/main" val="4095902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397C69-E5D8-4978-9D87-2E1EEC189B73}"/>
              </a:ext>
            </a:extLst>
          </p:cNvPr>
          <p:cNvSpPr>
            <a:spLocks noGrp="1"/>
          </p:cNvSpPr>
          <p:nvPr>
            <p:ph type="dt" sz="half" idx="10"/>
          </p:nvPr>
        </p:nvSpPr>
        <p:spPr/>
        <p:txBody>
          <a:bodyPr/>
          <a:lstStyle>
            <a:lvl1pPr>
              <a:defRPr/>
            </a:lvl1pPr>
          </a:lstStyle>
          <a:p>
            <a:pPr>
              <a:defRPr/>
            </a:pPr>
            <a:fld id="{B83C5C1D-62AD-4B09-91AD-E55DD5DA7761}" type="datetimeFigureOut">
              <a:rPr lang="en-US"/>
              <a:pPr>
                <a:defRPr/>
              </a:pPr>
              <a:t>2/8/2022</a:t>
            </a:fld>
            <a:endParaRPr lang="en-US"/>
          </a:p>
        </p:txBody>
      </p:sp>
      <p:sp>
        <p:nvSpPr>
          <p:cNvPr id="5" name="Footer Placeholder 4">
            <a:extLst>
              <a:ext uri="{FF2B5EF4-FFF2-40B4-BE49-F238E27FC236}">
                <a16:creationId xmlns:a16="http://schemas.microsoft.com/office/drawing/2014/main" id="{550B3457-7396-4FDE-9A3C-9B3D9E344E3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12E40EF-D1F7-4E92-BE3D-F88D9B5700BF}"/>
              </a:ext>
            </a:extLst>
          </p:cNvPr>
          <p:cNvSpPr>
            <a:spLocks noGrp="1"/>
          </p:cNvSpPr>
          <p:nvPr>
            <p:ph type="sldNum" sz="quarter" idx="12"/>
          </p:nvPr>
        </p:nvSpPr>
        <p:spPr/>
        <p:txBody>
          <a:bodyPr/>
          <a:lstStyle>
            <a:lvl1pPr>
              <a:defRPr/>
            </a:lvl1pPr>
          </a:lstStyle>
          <a:p>
            <a:fld id="{A2A80DC2-E0A6-406A-B87E-463FC2105CCA}" type="slidenum">
              <a:rPr lang="en-US" altLang="en-US"/>
              <a:pPr/>
              <a:t>‹#›</a:t>
            </a:fld>
            <a:endParaRPr lang="en-US" altLang="en-US"/>
          </a:p>
        </p:txBody>
      </p:sp>
    </p:spTree>
    <p:extLst>
      <p:ext uri="{BB962C8B-B14F-4D97-AF65-F5344CB8AC3E}">
        <p14:creationId xmlns:p14="http://schemas.microsoft.com/office/powerpoint/2010/main" val="2833439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FDC0CD6-1EF6-4FCF-A09D-1A7BA6EE6501}"/>
              </a:ext>
            </a:extLst>
          </p:cNvPr>
          <p:cNvSpPr>
            <a:spLocks noGrp="1"/>
          </p:cNvSpPr>
          <p:nvPr>
            <p:ph type="dt" sz="half" idx="10"/>
          </p:nvPr>
        </p:nvSpPr>
        <p:spPr/>
        <p:txBody>
          <a:bodyPr/>
          <a:lstStyle>
            <a:lvl1pPr>
              <a:defRPr/>
            </a:lvl1pPr>
          </a:lstStyle>
          <a:p>
            <a:pPr>
              <a:defRPr/>
            </a:pPr>
            <a:fld id="{3AE92424-1884-478C-9033-E97DECDF9087}" type="datetimeFigureOut">
              <a:rPr lang="en-US"/>
              <a:pPr>
                <a:defRPr/>
              </a:pPr>
              <a:t>2/8/2022</a:t>
            </a:fld>
            <a:endParaRPr lang="en-US"/>
          </a:p>
        </p:txBody>
      </p:sp>
      <p:sp>
        <p:nvSpPr>
          <p:cNvPr id="6" name="Footer Placeholder 4">
            <a:extLst>
              <a:ext uri="{FF2B5EF4-FFF2-40B4-BE49-F238E27FC236}">
                <a16:creationId xmlns:a16="http://schemas.microsoft.com/office/drawing/2014/main" id="{340898EA-D413-4836-A8E4-0B672C2893F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AAA3A2C-43FA-4887-98A5-CEADC5EEB156}"/>
              </a:ext>
            </a:extLst>
          </p:cNvPr>
          <p:cNvSpPr>
            <a:spLocks noGrp="1"/>
          </p:cNvSpPr>
          <p:nvPr>
            <p:ph type="sldNum" sz="quarter" idx="12"/>
          </p:nvPr>
        </p:nvSpPr>
        <p:spPr/>
        <p:txBody>
          <a:bodyPr/>
          <a:lstStyle>
            <a:lvl1pPr>
              <a:defRPr/>
            </a:lvl1pPr>
          </a:lstStyle>
          <a:p>
            <a:fld id="{432ABA60-0BA8-4473-9F97-ED4D573894A2}" type="slidenum">
              <a:rPr lang="en-US" altLang="en-US"/>
              <a:pPr/>
              <a:t>‹#›</a:t>
            </a:fld>
            <a:endParaRPr lang="en-US" altLang="en-US"/>
          </a:p>
        </p:txBody>
      </p:sp>
    </p:spTree>
    <p:extLst>
      <p:ext uri="{BB962C8B-B14F-4D97-AF65-F5344CB8AC3E}">
        <p14:creationId xmlns:p14="http://schemas.microsoft.com/office/powerpoint/2010/main" val="222702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88DDD30-E0E5-4DE7-9C88-380F65BB80C3}"/>
              </a:ext>
            </a:extLst>
          </p:cNvPr>
          <p:cNvSpPr>
            <a:spLocks noGrp="1"/>
          </p:cNvSpPr>
          <p:nvPr>
            <p:ph type="dt" sz="half" idx="10"/>
          </p:nvPr>
        </p:nvSpPr>
        <p:spPr/>
        <p:txBody>
          <a:bodyPr/>
          <a:lstStyle>
            <a:lvl1pPr>
              <a:defRPr/>
            </a:lvl1pPr>
          </a:lstStyle>
          <a:p>
            <a:pPr>
              <a:defRPr/>
            </a:pPr>
            <a:fld id="{B4B826CB-55CE-4229-9236-7BEE8AA83A48}" type="datetimeFigureOut">
              <a:rPr lang="en-US"/>
              <a:pPr>
                <a:defRPr/>
              </a:pPr>
              <a:t>2/8/2022</a:t>
            </a:fld>
            <a:endParaRPr lang="en-US"/>
          </a:p>
        </p:txBody>
      </p:sp>
      <p:sp>
        <p:nvSpPr>
          <p:cNvPr id="8" name="Footer Placeholder 4">
            <a:extLst>
              <a:ext uri="{FF2B5EF4-FFF2-40B4-BE49-F238E27FC236}">
                <a16:creationId xmlns:a16="http://schemas.microsoft.com/office/drawing/2014/main" id="{493A0F40-42AA-4D8E-9F71-37BE78179D43}"/>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FA00E9E3-C692-468A-9099-59E18015F221}"/>
              </a:ext>
            </a:extLst>
          </p:cNvPr>
          <p:cNvSpPr>
            <a:spLocks noGrp="1"/>
          </p:cNvSpPr>
          <p:nvPr>
            <p:ph type="sldNum" sz="quarter" idx="12"/>
          </p:nvPr>
        </p:nvSpPr>
        <p:spPr/>
        <p:txBody>
          <a:bodyPr/>
          <a:lstStyle>
            <a:lvl1pPr>
              <a:defRPr/>
            </a:lvl1pPr>
          </a:lstStyle>
          <a:p>
            <a:fld id="{062D4BFA-4E3C-4FC9-B3B6-40342E1A1741}" type="slidenum">
              <a:rPr lang="en-US" altLang="en-US"/>
              <a:pPr/>
              <a:t>‹#›</a:t>
            </a:fld>
            <a:endParaRPr lang="en-US" altLang="en-US"/>
          </a:p>
        </p:txBody>
      </p:sp>
    </p:spTree>
    <p:extLst>
      <p:ext uri="{BB962C8B-B14F-4D97-AF65-F5344CB8AC3E}">
        <p14:creationId xmlns:p14="http://schemas.microsoft.com/office/powerpoint/2010/main" val="401192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DA8B7AE9-44A3-4342-B305-95ED9C7221AD}"/>
              </a:ext>
            </a:extLst>
          </p:cNvPr>
          <p:cNvSpPr>
            <a:spLocks noGrp="1"/>
          </p:cNvSpPr>
          <p:nvPr>
            <p:ph type="dt" sz="half" idx="10"/>
          </p:nvPr>
        </p:nvSpPr>
        <p:spPr/>
        <p:txBody>
          <a:bodyPr/>
          <a:lstStyle>
            <a:lvl1pPr>
              <a:defRPr/>
            </a:lvl1pPr>
          </a:lstStyle>
          <a:p>
            <a:pPr>
              <a:defRPr/>
            </a:pPr>
            <a:fld id="{440EEE18-11EF-4144-9FAE-3DE795142CDB}" type="datetimeFigureOut">
              <a:rPr lang="en-US"/>
              <a:pPr>
                <a:defRPr/>
              </a:pPr>
              <a:t>2/8/2022</a:t>
            </a:fld>
            <a:endParaRPr lang="en-US"/>
          </a:p>
        </p:txBody>
      </p:sp>
      <p:sp>
        <p:nvSpPr>
          <p:cNvPr id="4" name="Footer Placeholder 4">
            <a:extLst>
              <a:ext uri="{FF2B5EF4-FFF2-40B4-BE49-F238E27FC236}">
                <a16:creationId xmlns:a16="http://schemas.microsoft.com/office/drawing/2014/main" id="{6072DE81-AEF9-4C21-ABED-1459E96B9090}"/>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024ACFDA-7D0F-4E09-A0B9-A959055356CF}"/>
              </a:ext>
            </a:extLst>
          </p:cNvPr>
          <p:cNvSpPr>
            <a:spLocks noGrp="1"/>
          </p:cNvSpPr>
          <p:nvPr>
            <p:ph type="sldNum" sz="quarter" idx="12"/>
          </p:nvPr>
        </p:nvSpPr>
        <p:spPr/>
        <p:txBody>
          <a:bodyPr/>
          <a:lstStyle>
            <a:lvl1pPr>
              <a:defRPr/>
            </a:lvl1pPr>
          </a:lstStyle>
          <a:p>
            <a:fld id="{E668143F-5F86-43D4-B64A-30EA4EF37483}" type="slidenum">
              <a:rPr lang="en-US" altLang="en-US"/>
              <a:pPr/>
              <a:t>‹#›</a:t>
            </a:fld>
            <a:endParaRPr lang="en-US" altLang="en-US"/>
          </a:p>
        </p:txBody>
      </p:sp>
    </p:spTree>
    <p:extLst>
      <p:ext uri="{BB962C8B-B14F-4D97-AF65-F5344CB8AC3E}">
        <p14:creationId xmlns:p14="http://schemas.microsoft.com/office/powerpoint/2010/main" val="2086326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89DA6DC-B041-4E7C-8AE0-798EF7AAFD87}"/>
              </a:ext>
            </a:extLst>
          </p:cNvPr>
          <p:cNvSpPr>
            <a:spLocks noGrp="1"/>
          </p:cNvSpPr>
          <p:nvPr>
            <p:ph type="dt" sz="half" idx="10"/>
          </p:nvPr>
        </p:nvSpPr>
        <p:spPr/>
        <p:txBody>
          <a:bodyPr/>
          <a:lstStyle>
            <a:lvl1pPr>
              <a:defRPr/>
            </a:lvl1pPr>
          </a:lstStyle>
          <a:p>
            <a:pPr>
              <a:defRPr/>
            </a:pPr>
            <a:fld id="{B1290C0A-53AC-4334-8B93-5EF010E248E4}" type="datetimeFigureOut">
              <a:rPr lang="en-US"/>
              <a:pPr>
                <a:defRPr/>
              </a:pPr>
              <a:t>2/8/2022</a:t>
            </a:fld>
            <a:endParaRPr lang="en-US"/>
          </a:p>
        </p:txBody>
      </p:sp>
      <p:sp>
        <p:nvSpPr>
          <p:cNvPr id="3" name="Footer Placeholder 4">
            <a:extLst>
              <a:ext uri="{FF2B5EF4-FFF2-40B4-BE49-F238E27FC236}">
                <a16:creationId xmlns:a16="http://schemas.microsoft.com/office/drawing/2014/main" id="{E2A47198-B848-42AD-BC76-1C69BB252FCD}"/>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E61FDA06-162A-4C79-927C-0B49AD174FCC}"/>
              </a:ext>
            </a:extLst>
          </p:cNvPr>
          <p:cNvSpPr>
            <a:spLocks noGrp="1"/>
          </p:cNvSpPr>
          <p:nvPr>
            <p:ph type="sldNum" sz="quarter" idx="12"/>
          </p:nvPr>
        </p:nvSpPr>
        <p:spPr/>
        <p:txBody>
          <a:bodyPr/>
          <a:lstStyle>
            <a:lvl1pPr>
              <a:defRPr/>
            </a:lvl1pPr>
          </a:lstStyle>
          <a:p>
            <a:fld id="{C42A9FCE-F52C-41C9-99FF-4550F8B7B5A6}" type="slidenum">
              <a:rPr lang="en-US" altLang="en-US"/>
              <a:pPr/>
              <a:t>‹#›</a:t>
            </a:fld>
            <a:endParaRPr lang="en-US" altLang="en-US"/>
          </a:p>
        </p:txBody>
      </p:sp>
    </p:spTree>
    <p:extLst>
      <p:ext uri="{BB962C8B-B14F-4D97-AF65-F5344CB8AC3E}">
        <p14:creationId xmlns:p14="http://schemas.microsoft.com/office/powerpoint/2010/main" val="260235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CC1A93D-2867-47F4-9183-A836DE5F7B03}"/>
              </a:ext>
            </a:extLst>
          </p:cNvPr>
          <p:cNvSpPr>
            <a:spLocks noGrp="1"/>
          </p:cNvSpPr>
          <p:nvPr>
            <p:ph type="dt" sz="half" idx="10"/>
          </p:nvPr>
        </p:nvSpPr>
        <p:spPr/>
        <p:txBody>
          <a:bodyPr/>
          <a:lstStyle>
            <a:lvl1pPr>
              <a:defRPr/>
            </a:lvl1pPr>
          </a:lstStyle>
          <a:p>
            <a:pPr>
              <a:defRPr/>
            </a:pPr>
            <a:fld id="{1E8452FC-57F1-4937-B779-810E59C87EC4}" type="datetimeFigureOut">
              <a:rPr lang="en-US"/>
              <a:pPr>
                <a:defRPr/>
              </a:pPr>
              <a:t>2/8/2022</a:t>
            </a:fld>
            <a:endParaRPr lang="en-US"/>
          </a:p>
        </p:txBody>
      </p:sp>
      <p:sp>
        <p:nvSpPr>
          <p:cNvPr id="6" name="Footer Placeholder 4">
            <a:extLst>
              <a:ext uri="{FF2B5EF4-FFF2-40B4-BE49-F238E27FC236}">
                <a16:creationId xmlns:a16="http://schemas.microsoft.com/office/drawing/2014/main" id="{D70F32F8-EA49-4A12-AA4C-E2189050CC3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102FA43-F4A3-4423-822C-FF3A1CF1BEA7}"/>
              </a:ext>
            </a:extLst>
          </p:cNvPr>
          <p:cNvSpPr>
            <a:spLocks noGrp="1"/>
          </p:cNvSpPr>
          <p:nvPr>
            <p:ph type="sldNum" sz="quarter" idx="12"/>
          </p:nvPr>
        </p:nvSpPr>
        <p:spPr/>
        <p:txBody>
          <a:bodyPr/>
          <a:lstStyle>
            <a:lvl1pPr>
              <a:defRPr/>
            </a:lvl1pPr>
          </a:lstStyle>
          <a:p>
            <a:fld id="{53363563-E199-40E7-B596-4493BF3A9803}" type="slidenum">
              <a:rPr lang="en-US" altLang="en-US"/>
              <a:pPr/>
              <a:t>‹#›</a:t>
            </a:fld>
            <a:endParaRPr lang="en-US" altLang="en-US"/>
          </a:p>
        </p:txBody>
      </p:sp>
    </p:spTree>
    <p:extLst>
      <p:ext uri="{BB962C8B-B14F-4D97-AF65-F5344CB8AC3E}">
        <p14:creationId xmlns:p14="http://schemas.microsoft.com/office/powerpoint/2010/main" val="539270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D44F504-5A9F-4022-8EE2-74EC2F1F1787}"/>
              </a:ext>
            </a:extLst>
          </p:cNvPr>
          <p:cNvSpPr>
            <a:spLocks noGrp="1"/>
          </p:cNvSpPr>
          <p:nvPr>
            <p:ph type="dt" sz="half" idx="10"/>
          </p:nvPr>
        </p:nvSpPr>
        <p:spPr/>
        <p:txBody>
          <a:bodyPr/>
          <a:lstStyle>
            <a:lvl1pPr>
              <a:defRPr/>
            </a:lvl1pPr>
          </a:lstStyle>
          <a:p>
            <a:pPr>
              <a:defRPr/>
            </a:pPr>
            <a:fld id="{4872752E-DDF1-4360-9C6E-BB98AC4C9455}" type="datetimeFigureOut">
              <a:rPr lang="en-US"/>
              <a:pPr>
                <a:defRPr/>
              </a:pPr>
              <a:t>2/8/2022</a:t>
            </a:fld>
            <a:endParaRPr lang="en-US"/>
          </a:p>
        </p:txBody>
      </p:sp>
      <p:sp>
        <p:nvSpPr>
          <p:cNvPr id="6" name="Footer Placeholder 4">
            <a:extLst>
              <a:ext uri="{FF2B5EF4-FFF2-40B4-BE49-F238E27FC236}">
                <a16:creationId xmlns:a16="http://schemas.microsoft.com/office/drawing/2014/main" id="{62CA35B2-109D-43DA-9F5C-B1CE9746646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60417A99-ED37-4B98-AD47-0A397FA6F004}"/>
              </a:ext>
            </a:extLst>
          </p:cNvPr>
          <p:cNvSpPr>
            <a:spLocks noGrp="1"/>
          </p:cNvSpPr>
          <p:nvPr>
            <p:ph type="sldNum" sz="quarter" idx="12"/>
          </p:nvPr>
        </p:nvSpPr>
        <p:spPr/>
        <p:txBody>
          <a:bodyPr/>
          <a:lstStyle>
            <a:lvl1pPr>
              <a:defRPr/>
            </a:lvl1pPr>
          </a:lstStyle>
          <a:p>
            <a:fld id="{30221444-B209-4BEE-B51B-63BCFB37E087}" type="slidenum">
              <a:rPr lang="en-US" altLang="en-US"/>
              <a:pPr/>
              <a:t>‹#›</a:t>
            </a:fld>
            <a:endParaRPr lang="en-US" altLang="en-US"/>
          </a:p>
        </p:txBody>
      </p:sp>
    </p:spTree>
    <p:extLst>
      <p:ext uri="{BB962C8B-B14F-4D97-AF65-F5344CB8AC3E}">
        <p14:creationId xmlns:p14="http://schemas.microsoft.com/office/powerpoint/2010/main" val="628050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7C9EB5-6CF4-480F-A44F-EFF9C11FEF4D}"/>
              </a:ext>
            </a:extLst>
          </p:cNvPr>
          <p:cNvSpPr>
            <a:spLocks noGrp="1"/>
          </p:cNvSpPr>
          <p:nvPr>
            <p:ph type="dt" sz="half" idx="10"/>
          </p:nvPr>
        </p:nvSpPr>
        <p:spPr/>
        <p:txBody>
          <a:bodyPr/>
          <a:lstStyle>
            <a:lvl1pPr>
              <a:defRPr/>
            </a:lvl1pPr>
          </a:lstStyle>
          <a:p>
            <a:pPr>
              <a:defRPr/>
            </a:pPr>
            <a:fld id="{7E24D891-6B34-45A3-BA5C-64B60505A759}" type="datetimeFigureOut">
              <a:rPr lang="en-US"/>
              <a:pPr>
                <a:defRPr/>
              </a:pPr>
              <a:t>2/8/2022</a:t>
            </a:fld>
            <a:endParaRPr lang="en-US"/>
          </a:p>
        </p:txBody>
      </p:sp>
      <p:sp>
        <p:nvSpPr>
          <p:cNvPr id="5" name="Footer Placeholder 4">
            <a:extLst>
              <a:ext uri="{FF2B5EF4-FFF2-40B4-BE49-F238E27FC236}">
                <a16:creationId xmlns:a16="http://schemas.microsoft.com/office/drawing/2014/main" id="{C79727D3-E041-4C71-A823-921551D0E6D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2B869F4-AE88-478E-97B4-2CFECA07C484}"/>
              </a:ext>
            </a:extLst>
          </p:cNvPr>
          <p:cNvSpPr>
            <a:spLocks noGrp="1"/>
          </p:cNvSpPr>
          <p:nvPr>
            <p:ph type="sldNum" sz="quarter" idx="12"/>
          </p:nvPr>
        </p:nvSpPr>
        <p:spPr/>
        <p:txBody>
          <a:bodyPr/>
          <a:lstStyle>
            <a:lvl1pPr>
              <a:defRPr/>
            </a:lvl1pPr>
          </a:lstStyle>
          <a:p>
            <a:fld id="{4BDC0F98-69E9-4C6A-9347-6C4D501F042E}" type="slidenum">
              <a:rPr lang="en-US" altLang="en-US"/>
              <a:pPr/>
              <a:t>‹#›</a:t>
            </a:fld>
            <a:endParaRPr lang="en-US" altLang="en-US"/>
          </a:p>
        </p:txBody>
      </p:sp>
    </p:spTree>
    <p:extLst>
      <p:ext uri="{BB962C8B-B14F-4D97-AF65-F5344CB8AC3E}">
        <p14:creationId xmlns:p14="http://schemas.microsoft.com/office/powerpoint/2010/main" val="2392401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91E74F-0C69-42FE-BA40-C58976F78C00}"/>
              </a:ext>
            </a:extLst>
          </p:cNvPr>
          <p:cNvSpPr>
            <a:spLocks noGrp="1"/>
          </p:cNvSpPr>
          <p:nvPr>
            <p:ph type="dt" sz="half" idx="10"/>
          </p:nvPr>
        </p:nvSpPr>
        <p:spPr/>
        <p:txBody>
          <a:bodyPr/>
          <a:lstStyle>
            <a:lvl1pPr>
              <a:defRPr/>
            </a:lvl1pPr>
          </a:lstStyle>
          <a:p>
            <a:pPr>
              <a:defRPr/>
            </a:pPr>
            <a:fld id="{D89946FD-D5C6-47BC-8B3F-28713AF5D009}" type="datetimeFigureOut">
              <a:rPr lang="en-US"/>
              <a:pPr>
                <a:defRPr/>
              </a:pPr>
              <a:t>2/8/2022</a:t>
            </a:fld>
            <a:endParaRPr lang="en-US"/>
          </a:p>
        </p:txBody>
      </p:sp>
      <p:sp>
        <p:nvSpPr>
          <p:cNvPr id="5" name="Footer Placeholder 4">
            <a:extLst>
              <a:ext uri="{FF2B5EF4-FFF2-40B4-BE49-F238E27FC236}">
                <a16:creationId xmlns:a16="http://schemas.microsoft.com/office/drawing/2014/main" id="{6C5F3E7F-E2D0-49A7-B3DA-36E1EB42CBB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0CF95BA-0D69-47AA-BD10-EAD19E303636}"/>
              </a:ext>
            </a:extLst>
          </p:cNvPr>
          <p:cNvSpPr>
            <a:spLocks noGrp="1"/>
          </p:cNvSpPr>
          <p:nvPr>
            <p:ph type="sldNum" sz="quarter" idx="12"/>
          </p:nvPr>
        </p:nvSpPr>
        <p:spPr/>
        <p:txBody>
          <a:bodyPr/>
          <a:lstStyle>
            <a:lvl1pPr>
              <a:defRPr/>
            </a:lvl1pPr>
          </a:lstStyle>
          <a:p>
            <a:fld id="{3DB4E27F-424C-4141-B17B-0E15AD637D0C}" type="slidenum">
              <a:rPr lang="en-US" altLang="en-US"/>
              <a:pPr/>
              <a:t>‹#›</a:t>
            </a:fld>
            <a:endParaRPr lang="en-US" altLang="en-US"/>
          </a:p>
        </p:txBody>
      </p:sp>
    </p:spTree>
    <p:extLst>
      <p:ext uri="{BB962C8B-B14F-4D97-AF65-F5344CB8AC3E}">
        <p14:creationId xmlns:p14="http://schemas.microsoft.com/office/powerpoint/2010/main" val="935375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10DC431-83EB-44C8-A3CD-B1E8B9FB3060}"/>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92AF9D06-DC81-4058-9402-8C6795D22D10}"/>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9A0A3AB8-1288-441E-8501-1973CBD1DF0F}"/>
              </a:ext>
            </a:extLst>
          </p:cNvPr>
          <p:cNvSpPr>
            <a:spLocks noGrp="1" noChangeArrowheads="1"/>
          </p:cNvSpPr>
          <p:nvPr>
            <p:ph type="sldNum" sz="quarter" idx="12"/>
          </p:nvPr>
        </p:nvSpPr>
        <p:spPr/>
        <p:txBody>
          <a:bodyPr/>
          <a:lstStyle>
            <a:lvl1pPr>
              <a:defRPr/>
            </a:lvl1pPr>
          </a:lstStyle>
          <a:p>
            <a:fld id="{A97A0E38-E428-4FDC-938B-956721B7E6EC}" type="slidenum">
              <a:rPr lang="en-US" altLang="en-US"/>
              <a:pPr/>
              <a:t>‹#›</a:t>
            </a:fld>
            <a:endParaRPr lang="en-US" altLang="en-US"/>
          </a:p>
        </p:txBody>
      </p:sp>
    </p:spTree>
    <p:extLst>
      <p:ext uri="{BB962C8B-B14F-4D97-AF65-F5344CB8AC3E}">
        <p14:creationId xmlns:p14="http://schemas.microsoft.com/office/powerpoint/2010/main" val="1867184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8F81912-DDA8-4E19-8C0C-23A3435154F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B62C6F5D-3D56-48E7-87AE-DA104A024C9F}"/>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47AD7FD-40F4-46B9-B8D0-3F99E580321C}"/>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AC300D9A-CFF2-4DA7-84C6-9C0BF5242BAE}" type="datetimeFigureOut">
              <a:rPr lang="en-US"/>
              <a:pPr>
                <a:defRPr/>
              </a:pPr>
              <a:t>2/8/2022</a:t>
            </a:fld>
            <a:endParaRPr lang="en-US"/>
          </a:p>
        </p:txBody>
      </p:sp>
      <p:sp>
        <p:nvSpPr>
          <p:cNvPr id="5" name="Footer Placeholder 4">
            <a:extLst>
              <a:ext uri="{FF2B5EF4-FFF2-40B4-BE49-F238E27FC236}">
                <a16:creationId xmlns:a16="http://schemas.microsoft.com/office/drawing/2014/main" id="{D92765A7-B603-475C-8F8C-788CFF66D2E1}"/>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D53EB8AA-A80A-452A-BCCD-DB09AF9BA28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F5EA7453-14DB-4F18-90EB-184B6044556B}"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spiritual-astrology-reading.com/2010/11/leo-sign-glyph-symbolism.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5.png"/><Relationship Id="rId1" Type="http://schemas.openxmlformats.org/officeDocument/2006/relationships/slideLayout" Target="../slideLayouts/slideLayout4.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7.png"/><Relationship Id="rId1" Type="http://schemas.openxmlformats.org/officeDocument/2006/relationships/slideLayout" Target="../slideLayouts/slideLayout4.xml"/><Relationship Id="rId4" Type="http://schemas.openxmlformats.org/officeDocument/2006/relationships/image" Target="../media/image26.jpeg"/></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8.png"/><Relationship Id="rId1" Type="http://schemas.openxmlformats.org/officeDocument/2006/relationships/slideLayout" Target="../slideLayouts/slideLayout4.xml"/><Relationship Id="rId4" Type="http://schemas.openxmlformats.org/officeDocument/2006/relationships/image" Target="../media/image26.jpeg"/></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3.jpeg"/></Relationships>
</file>

<file path=ppt/slides/_rels/slide3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4.jpeg"/><Relationship Id="rId1" Type="http://schemas.openxmlformats.org/officeDocument/2006/relationships/slideLayout" Target="../slideLayouts/slideLayout12.xml"/><Relationship Id="rId4" Type="http://schemas.openxmlformats.org/officeDocument/2006/relationships/image" Target="../media/image35.jpeg"/></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37.jpeg"/><Relationship Id="rId4" Type="http://schemas.openxmlformats.org/officeDocument/2006/relationships/image" Target="../media/image2.jpeg"/></Relationships>
</file>

<file path=ppt/slides/_rels/slide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CB6DC8D8-22DE-413B-B216-20E4F90840EB}"/>
              </a:ext>
            </a:extLst>
          </p:cNvPr>
          <p:cNvSpPr>
            <a:spLocks noGrp="1"/>
          </p:cNvSpPr>
          <p:nvPr>
            <p:ph type="ctrTitle"/>
          </p:nvPr>
        </p:nvSpPr>
        <p:spPr>
          <a:xfrm>
            <a:off x="428625" y="1857375"/>
            <a:ext cx="8486775" cy="2041525"/>
          </a:xfrm>
        </p:spPr>
        <p:txBody>
          <a:bodyPr/>
          <a:lstStyle/>
          <a:p>
            <a:pPr eaLnBrk="1" hangingPunct="1"/>
            <a:br>
              <a:rPr lang="en-GB" altLang="en-US"/>
            </a:br>
            <a:r>
              <a:rPr lang="en-GB" altLang="en-US" sz="3200"/>
              <a:t>History of Astrology</a:t>
            </a:r>
            <a:br>
              <a:rPr lang="en-GB" altLang="en-US" sz="3200"/>
            </a:br>
            <a:r>
              <a:rPr lang="en-GB" altLang="en-US" sz="3200"/>
              <a:t>16</a:t>
            </a:r>
            <a:r>
              <a:rPr lang="en-GB" altLang="en-US" sz="3200" baseline="30000"/>
              <a:t>th</a:t>
            </a:r>
            <a:r>
              <a:rPr lang="en-GB" altLang="en-US" sz="3200"/>
              <a:t> and 17</a:t>
            </a:r>
            <a:r>
              <a:rPr lang="en-GB" altLang="en-US" sz="3200" baseline="30000"/>
              <a:t>th</a:t>
            </a:r>
            <a:r>
              <a:rPr lang="en-GB" altLang="en-US" sz="3200"/>
              <a:t> century western astrology</a:t>
            </a:r>
            <a:br>
              <a:rPr lang="en-GB" altLang="en-US" sz="3200"/>
            </a:br>
            <a:r>
              <a:rPr lang="en-GB" altLang="en-US" sz="3200"/>
              <a:t>A focus on primary sources.</a:t>
            </a:r>
            <a:br>
              <a:rPr lang="en-GB" altLang="en-US"/>
            </a:br>
            <a:br>
              <a:rPr lang="en-GB" altLang="en-US"/>
            </a:br>
            <a:endParaRPr lang="en-US" altLang="en-US"/>
          </a:p>
        </p:txBody>
      </p:sp>
      <p:sp>
        <p:nvSpPr>
          <p:cNvPr id="3" name="Subtitle 2">
            <a:extLst>
              <a:ext uri="{FF2B5EF4-FFF2-40B4-BE49-F238E27FC236}">
                <a16:creationId xmlns:a16="http://schemas.microsoft.com/office/drawing/2014/main" id="{B29874BD-7305-4BD6-8AFE-5922D970138D}"/>
              </a:ext>
            </a:extLst>
          </p:cNvPr>
          <p:cNvSpPr>
            <a:spLocks noGrp="1"/>
          </p:cNvSpPr>
          <p:nvPr>
            <p:ph type="subTitle" idx="1"/>
          </p:nvPr>
        </p:nvSpPr>
        <p:spPr/>
        <p:txBody>
          <a:bodyPr rtlCol="0">
            <a:normAutofit/>
          </a:bodyPr>
          <a:lstStyle/>
          <a:p>
            <a:pPr eaLnBrk="1" fontAlgn="auto" hangingPunct="1">
              <a:spcAft>
                <a:spcPts val="0"/>
              </a:spcAft>
              <a:defRPr/>
            </a:pPr>
            <a:r>
              <a:rPr lang="en-GB" dirty="0"/>
              <a:t>Nick Campion</a:t>
            </a:r>
          </a:p>
          <a:p>
            <a:pPr eaLnBrk="1" fontAlgn="auto" hangingPunct="1">
              <a:spcAft>
                <a:spcPts val="0"/>
              </a:spcAft>
              <a:defRPr/>
            </a:pPr>
            <a:r>
              <a:rPr lang="en-GB" dirty="0"/>
              <a:t>University of Wales Trinity Saint David</a:t>
            </a:r>
            <a:endParaRPr lang="en-US" dirty="0"/>
          </a:p>
        </p:txBody>
      </p:sp>
      <p:pic>
        <p:nvPicPr>
          <p:cNvPr id="3076" name="Picture 2">
            <a:extLst>
              <a:ext uri="{FF2B5EF4-FFF2-40B4-BE49-F238E27FC236}">
                <a16:creationId xmlns:a16="http://schemas.microsoft.com/office/drawing/2014/main" id="{764037DE-F0FC-4694-B06C-F4DE067574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63" y="144463"/>
            <a:ext cx="3355975" cy="138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a:extLst>
              <a:ext uri="{FF2B5EF4-FFF2-40B4-BE49-F238E27FC236}">
                <a16:creationId xmlns:a16="http://schemas.microsoft.com/office/drawing/2014/main" id="{770F3B53-0D26-4146-BF59-B21058FBDBE1}"/>
              </a:ext>
            </a:extLst>
          </p:cNvPr>
          <p:cNvSpPr>
            <a:spLocks noGrp="1"/>
          </p:cNvSpPr>
          <p:nvPr>
            <p:ph type="title"/>
          </p:nvPr>
        </p:nvSpPr>
        <p:spPr/>
        <p:txBody>
          <a:bodyPr/>
          <a:lstStyle/>
          <a:p>
            <a:r>
              <a:rPr lang="en-GB" altLang="en-US"/>
              <a:t>Issues in 16</a:t>
            </a:r>
            <a:r>
              <a:rPr lang="en-GB" altLang="en-US" baseline="30000"/>
              <a:t>th</a:t>
            </a:r>
            <a:r>
              <a:rPr lang="en-GB" altLang="en-US"/>
              <a:t>-17</a:t>
            </a:r>
            <a:r>
              <a:rPr lang="en-GB" altLang="en-US" baseline="30000"/>
              <a:t>th</a:t>
            </a:r>
            <a:r>
              <a:rPr lang="en-GB" altLang="en-US"/>
              <a:t> c astrology</a:t>
            </a:r>
          </a:p>
        </p:txBody>
      </p:sp>
      <p:sp>
        <p:nvSpPr>
          <p:cNvPr id="7171" name="Content Placeholder 2">
            <a:extLst>
              <a:ext uri="{FF2B5EF4-FFF2-40B4-BE49-F238E27FC236}">
                <a16:creationId xmlns:a16="http://schemas.microsoft.com/office/drawing/2014/main" id="{C0F845C0-A153-4B22-A379-46A4E7BB7821}"/>
              </a:ext>
            </a:extLst>
          </p:cNvPr>
          <p:cNvSpPr>
            <a:spLocks noGrp="1"/>
          </p:cNvSpPr>
          <p:nvPr>
            <p:ph sz="half" idx="1"/>
          </p:nvPr>
        </p:nvSpPr>
        <p:spPr/>
        <p:txBody>
          <a:bodyPr/>
          <a:lstStyle/>
          <a:p>
            <a:pPr>
              <a:buFont typeface="Arial" panose="020B0604020202020204" pitchFamily="34" charset="0"/>
              <a:buNone/>
            </a:pPr>
            <a:r>
              <a:rPr lang="en-GB" altLang="en-US"/>
              <a:t>‘Agnosticism’</a:t>
            </a:r>
          </a:p>
          <a:p>
            <a:pPr>
              <a:buFont typeface="Arial" panose="020B0604020202020204" pitchFamily="34" charset="0"/>
              <a:buNone/>
            </a:pPr>
            <a:r>
              <a:rPr lang="en-GB" altLang="en-US"/>
              <a:t>Reform v Tradition</a:t>
            </a:r>
          </a:p>
          <a:p>
            <a:pPr>
              <a:buFont typeface="Arial" panose="020B0604020202020204" pitchFamily="34" charset="0"/>
              <a:buNone/>
            </a:pPr>
            <a:r>
              <a:rPr lang="en-GB" altLang="en-US"/>
              <a:t>Diversity/pluralism/complexity</a:t>
            </a:r>
          </a:p>
          <a:p>
            <a:pPr>
              <a:buFont typeface="Arial" panose="020B0604020202020204" pitchFamily="34" charset="0"/>
              <a:buNone/>
            </a:pPr>
            <a:r>
              <a:rPr lang="en-GB" altLang="en-US"/>
              <a:t>Magic: separate to astrology? Or not?</a:t>
            </a:r>
          </a:p>
          <a:p>
            <a:pPr>
              <a:buFont typeface="Arial" panose="020B0604020202020204" pitchFamily="34" charset="0"/>
              <a:buNone/>
            </a:pPr>
            <a:r>
              <a:rPr lang="en-GB" altLang="en-US"/>
              <a:t>After mid-17</a:t>
            </a:r>
            <a:r>
              <a:rPr lang="en-GB" altLang="en-US" baseline="30000"/>
              <a:t>th</a:t>
            </a:r>
            <a:r>
              <a:rPr lang="en-GB" altLang="en-US"/>
              <a:t> century: decline of high and middling astrologies</a:t>
            </a:r>
          </a:p>
          <a:p>
            <a:endParaRPr lang="en-GB" altLang="en-US"/>
          </a:p>
        </p:txBody>
      </p:sp>
      <p:sp>
        <p:nvSpPr>
          <p:cNvPr id="7172" name="Content Placeholder 4">
            <a:extLst>
              <a:ext uri="{FF2B5EF4-FFF2-40B4-BE49-F238E27FC236}">
                <a16:creationId xmlns:a16="http://schemas.microsoft.com/office/drawing/2014/main" id="{E93D91CF-53BD-4DCD-B4C5-A92E84B3235C}"/>
              </a:ext>
            </a:extLst>
          </p:cNvPr>
          <p:cNvSpPr>
            <a:spLocks noGrp="1"/>
          </p:cNvSpPr>
          <p:nvPr>
            <p:ph sz="half" idx="2"/>
          </p:nvPr>
        </p:nvSpPr>
        <p:spPr/>
        <p:txBody>
          <a:bodyPr/>
          <a:lstStyle/>
          <a:p>
            <a:r>
              <a:rPr lang="en-GB" altLang="en-US" b="1"/>
              <a:t>Decline</a:t>
            </a:r>
          </a:p>
          <a:p>
            <a:r>
              <a:rPr lang="en-GB" altLang="en-US"/>
              <a:t>‘As revived in the twelfth century, astrology was to last until finally destroyed by the cosmology of Copernicus’.</a:t>
            </a:r>
          </a:p>
          <a:p>
            <a:r>
              <a:rPr lang="en-GB" altLang="en-US" sz="1400"/>
              <a:t>Haskins, Charles, </a:t>
            </a:r>
            <a:r>
              <a:rPr lang="en-GB" altLang="en-US" sz="1400" i="1"/>
              <a:t>The Renaissance of the Twelfth Century</a:t>
            </a:r>
            <a:r>
              <a:rPr lang="en-GB" altLang="en-US" sz="1400"/>
              <a:t>, Cambridge, Mass.: Harvard University Press, 1927, p. 317.</a:t>
            </a:r>
          </a:p>
          <a:p>
            <a:r>
              <a:rPr lang="en-GB" altLang="en-US"/>
              <a:t> </a:t>
            </a:r>
          </a:p>
          <a:p>
            <a:endParaRPr lang="en-GB" altLang="en-US"/>
          </a:p>
        </p:txBody>
      </p:sp>
      <p:pic>
        <p:nvPicPr>
          <p:cNvPr id="7173" name="Picture 2">
            <a:extLst>
              <a:ext uri="{FF2B5EF4-FFF2-40B4-BE49-F238E27FC236}">
                <a16:creationId xmlns:a16="http://schemas.microsoft.com/office/drawing/2014/main" id="{EAFA7F0C-7614-4599-90A2-1FD9A6C6CC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578643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AF33B93-FD5A-4F32-AF32-324AC5315B37}"/>
              </a:ext>
            </a:extLst>
          </p:cNvPr>
          <p:cNvSpPr>
            <a:spLocks noGrp="1"/>
          </p:cNvSpPr>
          <p:nvPr>
            <p:ph type="title"/>
          </p:nvPr>
        </p:nvSpPr>
        <p:spPr/>
        <p:txBody>
          <a:bodyPr/>
          <a:lstStyle/>
          <a:p>
            <a:r>
              <a:rPr lang="en-GB" altLang="en-US"/>
              <a:t>Did Astrology Decline in Europe in the 17</a:t>
            </a:r>
            <a:r>
              <a:rPr lang="en-GB" altLang="en-US" baseline="30000"/>
              <a:t>th</a:t>
            </a:r>
            <a:r>
              <a:rPr lang="en-GB" altLang="en-US"/>
              <a:t> century: the questions</a:t>
            </a:r>
            <a:endParaRPr lang="en-US" altLang="en-US"/>
          </a:p>
        </p:txBody>
      </p:sp>
      <p:sp>
        <p:nvSpPr>
          <p:cNvPr id="8195" name="Content Placeholder 2">
            <a:extLst>
              <a:ext uri="{FF2B5EF4-FFF2-40B4-BE49-F238E27FC236}">
                <a16:creationId xmlns:a16="http://schemas.microsoft.com/office/drawing/2014/main" id="{E846CD6A-9064-4107-B117-6DAC69E7351A}"/>
              </a:ext>
            </a:extLst>
          </p:cNvPr>
          <p:cNvSpPr>
            <a:spLocks noGrp="1"/>
          </p:cNvSpPr>
          <p:nvPr>
            <p:ph idx="1"/>
          </p:nvPr>
        </p:nvSpPr>
        <p:spPr>
          <a:xfrm>
            <a:off x="539750" y="1557338"/>
            <a:ext cx="8229600" cy="4525962"/>
          </a:xfrm>
        </p:spPr>
        <p:txBody>
          <a:bodyPr/>
          <a:lstStyle/>
          <a:p>
            <a:r>
              <a:rPr lang="en-GB" altLang="en-US" sz="2400"/>
              <a:t>There is a correlation between the decline of astrology and the rise of a ‘scientific’, or ‘rationalist’ mentality (both words in quotation marks to indicate their contested nature), and (according to Keith Thomas) other development in social  life such as enhanced security from insurance, fire services and so on.</a:t>
            </a:r>
          </a:p>
          <a:p>
            <a:r>
              <a:rPr lang="en-GB" altLang="en-US" sz="2400"/>
              <a:t>However, no </a:t>
            </a:r>
            <a:r>
              <a:rPr lang="en-GB" altLang="en-US" sz="2400" u="sng"/>
              <a:t>causal</a:t>
            </a:r>
            <a:r>
              <a:rPr lang="en-GB" altLang="en-US" sz="2400"/>
              <a:t> connection can be drawn between any development in the 17</a:t>
            </a:r>
            <a:r>
              <a:rPr lang="en-GB" altLang="en-US" sz="2400" baseline="30000"/>
              <a:t>th</a:t>
            </a:r>
            <a:r>
              <a:rPr lang="en-GB" altLang="en-US" sz="2400"/>
              <a:t> c and the dramatic collapse of astrology’s status after the middle of the century.</a:t>
            </a:r>
          </a:p>
          <a:p>
            <a:r>
              <a:rPr lang="en-GB" altLang="en-US" sz="2400"/>
              <a:t>Remember the question from Richard Evans chapter 5: is there any such thing  as a historical </a:t>
            </a:r>
            <a:r>
              <a:rPr lang="en-GB" altLang="en-US" sz="2400" u="sng"/>
              <a:t>cause</a:t>
            </a:r>
            <a:r>
              <a:rPr lang="en-GB" altLang="en-US" sz="2400"/>
              <a:t>?</a:t>
            </a:r>
            <a:endParaRPr lang="en-US" altLang="en-US" sz="2400"/>
          </a:p>
        </p:txBody>
      </p:sp>
      <p:pic>
        <p:nvPicPr>
          <p:cNvPr id="8196" name="Picture 2">
            <a:extLst>
              <a:ext uri="{FF2B5EF4-FFF2-40B4-BE49-F238E27FC236}">
                <a16:creationId xmlns:a16="http://schemas.microsoft.com/office/drawing/2014/main" id="{F3532812-13F9-4CF7-BDE8-9C71523EE9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9925" y="60213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D993216-33E7-419B-A3AE-3871E751CDF6}"/>
              </a:ext>
            </a:extLst>
          </p:cNvPr>
          <p:cNvSpPr>
            <a:spLocks noGrp="1"/>
          </p:cNvSpPr>
          <p:nvPr>
            <p:ph type="title"/>
          </p:nvPr>
        </p:nvSpPr>
        <p:spPr/>
        <p:txBody>
          <a:bodyPr/>
          <a:lstStyle/>
          <a:p>
            <a:r>
              <a:rPr lang="en-GB" altLang="en-US"/>
              <a:t>Did Astrology Decline in 17</a:t>
            </a:r>
            <a:r>
              <a:rPr lang="en-GB" altLang="en-US" baseline="30000"/>
              <a:t>th</a:t>
            </a:r>
            <a:r>
              <a:rPr lang="en-GB" altLang="en-US"/>
              <a:t> c Europe?</a:t>
            </a:r>
          </a:p>
        </p:txBody>
      </p:sp>
      <p:sp>
        <p:nvSpPr>
          <p:cNvPr id="9219" name="Content Placeholder 2">
            <a:extLst>
              <a:ext uri="{FF2B5EF4-FFF2-40B4-BE49-F238E27FC236}">
                <a16:creationId xmlns:a16="http://schemas.microsoft.com/office/drawing/2014/main" id="{1FA5E743-2F13-4A46-8302-80C1B5F757A1}"/>
              </a:ext>
            </a:extLst>
          </p:cNvPr>
          <p:cNvSpPr>
            <a:spLocks noGrp="1"/>
          </p:cNvSpPr>
          <p:nvPr>
            <p:ph idx="1"/>
          </p:nvPr>
        </p:nvSpPr>
        <p:spPr/>
        <p:txBody>
          <a:bodyPr/>
          <a:lstStyle/>
          <a:p>
            <a:pPr marL="514350" indent="-514350">
              <a:buFont typeface="Arial" panose="020B0604020202020204" pitchFamily="34" charset="0"/>
              <a:buAutoNum type="arabicPeriod"/>
            </a:pPr>
            <a:r>
              <a:rPr lang="en-GB" altLang="en-US" sz="2800"/>
              <a:t>The standard view is it did decline.</a:t>
            </a:r>
          </a:p>
          <a:p>
            <a:pPr marL="514350" indent="-514350">
              <a:buFont typeface="Arial" panose="020B0604020202020204" pitchFamily="34" charset="0"/>
              <a:buAutoNum type="arabicPeriod"/>
            </a:pPr>
            <a:r>
              <a:rPr lang="en-GB" altLang="en-US" sz="2800"/>
              <a:t>The revisionist view. Curry divides astrology into</a:t>
            </a:r>
          </a:p>
          <a:p>
            <a:pPr marL="514350" indent="-514350">
              <a:buFont typeface="Arial" panose="020B0604020202020204" pitchFamily="34" charset="0"/>
              <a:buNone/>
            </a:pPr>
            <a:r>
              <a:rPr lang="en-GB" altLang="en-US" sz="2800"/>
              <a:t>A. high: the astrologer of the philosophers</a:t>
            </a:r>
          </a:p>
          <a:p>
            <a:pPr marL="514350" indent="-514350">
              <a:buFont typeface="Arial" panose="020B0604020202020204" pitchFamily="34" charset="0"/>
              <a:buNone/>
            </a:pPr>
            <a:r>
              <a:rPr lang="en-GB" altLang="en-US" sz="2800"/>
              <a:t>B. middling: the astrology of horoscope casters</a:t>
            </a:r>
          </a:p>
          <a:p>
            <a:pPr marL="514350" indent="-514350">
              <a:buFont typeface="Arial" panose="020B0604020202020204" pitchFamily="34" charset="0"/>
              <a:buNone/>
            </a:pPr>
            <a:r>
              <a:rPr lang="en-GB" altLang="en-US" sz="2800"/>
              <a:t>C. low: the astrology of mass almanacs</a:t>
            </a:r>
          </a:p>
          <a:p>
            <a:pPr marL="514350" indent="-514350">
              <a:buFont typeface="Arial" panose="020B0604020202020204" pitchFamily="34" charset="0"/>
              <a:buNone/>
            </a:pPr>
            <a:r>
              <a:rPr lang="en-GB" altLang="en-US" sz="2800"/>
              <a:t>Curry says that high and middling disappeared but that low continued</a:t>
            </a:r>
          </a:p>
          <a:p>
            <a:pPr marL="514350" indent="-514350">
              <a:buFont typeface="Arial" panose="020B0604020202020204" pitchFamily="34" charset="0"/>
              <a:buNone/>
            </a:pPr>
            <a:r>
              <a:rPr lang="en-GB" altLang="en-US" sz="2800"/>
              <a:t>Campion: a further question – did high astrology decline or was it concealed within freemasonry?</a:t>
            </a:r>
          </a:p>
          <a:p>
            <a:pPr marL="514350" indent="-514350">
              <a:buFont typeface="Arial" panose="020B0604020202020204" pitchFamily="34" charset="0"/>
              <a:buNone/>
            </a:pPr>
            <a:endParaRPr lang="en-GB" altLang="en-US"/>
          </a:p>
          <a:p>
            <a:pPr marL="514350" indent="-514350">
              <a:buFont typeface="Arial" panose="020B0604020202020204" pitchFamily="34" charset="0"/>
              <a:buNone/>
            </a:pP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7084005-8520-469A-A3CC-9F17CE20C0EF}"/>
              </a:ext>
            </a:extLst>
          </p:cNvPr>
          <p:cNvSpPr>
            <a:spLocks noGrp="1"/>
          </p:cNvSpPr>
          <p:nvPr>
            <p:ph type="title"/>
          </p:nvPr>
        </p:nvSpPr>
        <p:spPr/>
        <p:txBody>
          <a:bodyPr/>
          <a:lstStyle/>
          <a:p>
            <a:br>
              <a:rPr lang="en-GB" altLang="en-US"/>
            </a:br>
            <a:r>
              <a:rPr lang="en-GB" altLang="en-US"/>
              <a:t>Using Primary Documents</a:t>
            </a:r>
            <a:br>
              <a:rPr lang="en-GB" altLang="en-US"/>
            </a:br>
            <a:r>
              <a:rPr lang="en-GB" altLang="en-US"/>
              <a:t>Reading Horoscopes</a:t>
            </a:r>
            <a:br>
              <a:rPr lang="en-US" altLang="en-US"/>
            </a:br>
            <a:endParaRPr lang="en-US" altLang="en-US"/>
          </a:p>
        </p:txBody>
      </p:sp>
      <p:sp>
        <p:nvSpPr>
          <p:cNvPr id="10243" name="Content Placeholder 2">
            <a:extLst>
              <a:ext uri="{FF2B5EF4-FFF2-40B4-BE49-F238E27FC236}">
                <a16:creationId xmlns:a16="http://schemas.microsoft.com/office/drawing/2014/main" id="{7BEFA6FD-9012-4D0D-B7BA-C100A6CE6997}"/>
              </a:ext>
            </a:extLst>
          </p:cNvPr>
          <p:cNvSpPr>
            <a:spLocks noGrp="1"/>
          </p:cNvSpPr>
          <p:nvPr>
            <p:ph idx="1"/>
          </p:nvPr>
        </p:nvSpPr>
        <p:spPr/>
        <p:txBody>
          <a:bodyPr/>
          <a:lstStyle/>
          <a:p>
            <a:pPr>
              <a:buFont typeface="Arial" panose="020B0604020202020204" pitchFamily="34" charset="0"/>
              <a:buNone/>
            </a:pPr>
            <a:r>
              <a:rPr lang="en-US" altLang="en-US" sz="1600"/>
              <a:t>There is, as yet, no specific study of horoscopes as visual forms.</a:t>
            </a:r>
          </a:p>
          <a:p>
            <a:pPr>
              <a:buFont typeface="Arial" panose="020B0604020202020204" pitchFamily="34" charset="0"/>
              <a:buNone/>
            </a:pPr>
            <a:r>
              <a:rPr lang="en-US" altLang="en-US" sz="1600"/>
              <a:t>However, these are a way in to the question:</a:t>
            </a:r>
          </a:p>
          <a:p>
            <a:pPr>
              <a:buFont typeface="Arial" panose="020B0604020202020204" pitchFamily="34" charset="0"/>
              <a:buNone/>
            </a:pPr>
            <a:r>
              <a:rPr lang="en-GB" altLang="en-US" sz="1600"/>
              <a:t>Brady, Bernadette, ‘The Horoscope as an </a:t>
            </a:r>
            <a:r>
              <a:rPr lang="en-GB" altLang="en-US" sz="1600" i="1"/>
              <a:t>Imago Mundi</a:t>
            </a:r>
            <a:r>
              <a:rPr lang="en-GB" altLang="en-US" sz="1600"/>
              <a:t>: Rethinking the Nature of the Astrologer’s Map’, in Nicholas Campion and Liz Greene</a:t>
            </a:r>
            <a:r>
              <a:rPr lang="en-GB" altLang="en-US" sz="1600" i="1"/>
              <a:t> </a:t>
            </a:r>
            <a:r>
              <a:rPr lang="en-GB" altLang="en-US" sz="1600"/>
              <a:t>(eds), </a:t>
            </a:r>
            <a:r>
              <a:rPr lang="en-GB" altLang="en-US" sz="1600" i="1"/>
              <a:t>Astrologies: Plurality and Diversity</a:t>
            </a:r>
            <a:r>
              <a:rPr lang="en-GB" altLang="en-US" sz="1600"/>
              <a:t>, Lampeter: Sophia Centre Press, 2010, pp. 47-61.</a:t>
            </a:r>
          </a:p>
          <a:p>
            <a:pPr>
              <a:buFont typeface="Arial" panose="020B0604020202020204" pitchFamily="34" charset="0"/>
              <a:buNone/>
            </a:pPr>
            <a:r>
              <a:rPr lang="en-GB" altLang="en-US" sz="1600"/>
              <a:t>Greene, Liz, ‘Signs, Signatures, and Symbols: the Languages of Heaven’, in Campion, Nicholas </a:t>
            </a:r>
            <a:r>
              <a:rPr lang="en-US" altLang="en-US" sz="1600"/>
              <a:t> and Liz Greene (eds.), </a:t>
            </a:r>
            <a:r>
              <a:rPr lang="en-GB" altLang="en-US" sz="1600" i="1"/>
              <a:t>Astrologies: Plurality and Diversity</a:t>
            </a:r>
            <a:r>
              <a:rPr lang="en-GB" altLang="en-US" sz="1600"/>
              <a:t>, Lampeter: Sophia Centre Press, 2010, pp. 17-45.</a:t>
            </a:r>
          </a:p>
          <a:p>
            <a:pPr>
              <a:buFont typeface="Arial" panose="020B0604020202020204" pitchFamily="34" charset="0"/>
              <a:buNone/>
            </a:pPr>
            <a:r>
              <a:rPr lang="en-GB" altLang="en-US" sz="1600"/>
              <a:t>Gunzburg, Darrelyn, ‘How do Astrologers Read Charts?’, in Nicholas Campion and Liz Greene (eds.), </a:t>
            </a:r>
            <a:r>
              <a:rPr lang="en-GB" altLang="en-US" sz="1600" i="1"/>
              <a:t>Astrologies: Plurality and Diversity</a:t>
            </a:r>
            <a:r>
              <a:rPr lang="en-GB" altLang="en-US" sz="1600"/>
              <a:t>, Lampeter: Sophia Centre Press, 2010. pp. 181-200. </a:t>
            </a:r>
          </a:p>
          <a:p>
            <a:pPr>
              <a:buFont typeface="Arial" panose="020B0604020202020204" pitchFamily="34" charset="0"/>
              <a:buNone/>
            </a:pPr>
            <a:r>
              <a:rPr lang="en-US" altLang="en-US" sz="1600"/>
              <a:t>Stuckrad, Kocku von, 'The Function of Horoscopes in Biographical Narrative: Cardano and After', in Oestmann, Gűnther, H.K. von Stuckrad, and D. Rutkin (eds.), </a:t>
            </a:r>
            <a:r>
              <a:rPr lang="en-US" altLang="en-US" sz="1600" i="1"/>
              <a:t>Horoscopes and Public Spheres</a:t>
            </a:r>
            <a:r>
              <a:rPr lang="en-US" altLang="en-US" sz="1600"/>
              <a:t>, Berlin and New York: Walter de Gruyter 2005, Walter de Gruyter 2005, pp. 225-239.</a:t>
            </a:r>
          </a:p>
          <a:p>
            <a:r>
              <a:rPr lang="en-US" altLang="en-US" sz="1600"/>
              <a:t>GOOGLE BOOKS</a:t>
            </a:r>
          </a:p>
          <a:p>
            <a:pPr>
              <a:buFont typeface="Arial" panose="020B0604020202020204" pitchFamily="34" charset="0"/>
              <a:buNone/>
            </a:pPr>
            <a:endParaRPr lang="en-US" altLang="en-US" sz="1600"/>
          </a:p>
        </p:txBody>
      </p:sp>
      <p:pic>
        <p:nvPicPr>
          <p:cNvPr id="10244" name="Picture 2">
            <a:extLst>
              <a:ext uri="{FF2B5EF4-FFF2-40B4-BE49-F238E27FC236}">
                <a16:creationId xmlns:a16="http://schemas.microsoft.com/office/drawing/2014/main" id="{30717DFF-F5E1-4BEC-A69C-BFE7A26649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578643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28B2C74-0644-4798-98F1-428D2C28D3FD}"/>
              </a:ext>
            </a:extLst>
          </p:cNvPr>
          <p:cNvSpPr>
            <a:spLocks noGrp="1"/>
          </p:cNvSpPr>
          <p:nvPr>
            <p:ph type="title"/>
          </p:nvPr>
        </p:nvSpPr>
        <p:spPr/>
        <p:txBody>
          <a:bodyPr/>
          <a:lstStyle/>
          <a:p>
            <a:r>
              <a:rPr lang="en-GB" altLang="en-US"/>
              <a:t>Horoscopes as Visual Images </a:t>
            </a:r>
            <a:br>
              <a:rPr lang="en-GB" altLang="en-US"/>
            </a:br>
            <a:r>
              <a:rPr lang="en-GB" altLang="en-US"/>
              <a:t>right: text only</a:t>
            </a:r>
            <a:endParaRPr lang="en-US" altLang="en-US"/>
          </a:p>
        </p:txBody>
      </p:sp>
      <p:pic>
        <p:nvPicPr>
          <p:cNvPr id="11267" name="Content Placeholder 3" descr="Third known birth chart.jpg">
            <a:extLst>
              <a:ext uri="{FF2B5EF4-FFF2-40B4-BE49-F238E27FC236}">
                <a16:creationId xmlns:a16="http://schemas.microsoft.com/office/drawing/2014/main" id="{9067849C-B1D0-4C59-BBE2-1F85311C05B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7188" y="2332038"/>
            <a:ext cx="5000625" cy="4122737"/>
          </a:xfrm>
        </p:spPr>
      </p:pic>
      <p:pic>
        <p:nvPicPr>
          <p:cNvPr id="11268" name="Picture 5" descr="First Birth Chart tablets">
            <a:extLst>
              <a:ext uri="{FF2B5EF4-FFF2-40B4-BE49-F238E27FC236}">
                <a16:creationId xmlns:a16="http://schemas.microsoft.com/office/drawing/2014/main" id="{CF484ED3-5548-49C2-AC39-D6B94B6D56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1013" y="1714500"/>
            <a:ext cx="2997200" cy="545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2">
            <a:extLst>
              <a:ext uri="{FF2B5EF4-FFF2-40B4-BE49-F238E27FC236}">
                <a16:creationId xmlns:a16="http://schemas.microsoft.com/office/drawing/2014/main" id="{F8CDC2A3-3E8B-407A-8F3E-AF920FDCF4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578643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5F493876-F2A6-4416-AA80-BF3D6D817DB5}"/>
              </a:ext>
            </a:extLst>
          </p:cNvPr>
          <p:cNvSpPr>
            <a:spLocks noGrp="1"/>
          </p:cNvSpPr>
          <p:nvPr>
            <p:ph type="title"/>
          </p:nvPr>
        </p:nvSpPr>
        <p:spPr/>
        <p:txBody>
          <a:bodyPr/>
          <a:lstStyle/>
          <a:p>
            <a:r>
              <a:rPr lang="en-GB" altLang="en-US" sz="2000"/>
              <a:t>Round horoscope from the early 1</a:t>
            </a:r>
            <a:r>
              <a:rPr lang="en-GB" altLang="en-US" sz="2000" baseline="30000"/>
              <a:t>st</a:t>
            </a:r>
            <a:r>
              <a:rPr lang="en-GB" altLang="en-US" sz="2000"/>
              <a:t> century without glyphs; 12th century square horoscope; 19</a:t>
            </a:r>
            <a:r>
              <a:rPr lang="en-GB" altLang="en-US" sz="2000" baseline="30000"/>
              <a:t>th</a:t>
            </a:r>
            <a:r>
              <a:rPr lang="en-GB" altLang="en-US" sz="2000"/>
              <a:t> century square horoscope from translation of Al Biruni (Baghdad)</a:t>
            </a:r>
            <a:endParaRPr lang="en-US" altLang="en-US" sz="2000"/>
          </a:p>
        </p:txBody>
      </p:sp>
      <p:pic>
        <p:nvPicPr>
          <p:cNvPr id="12291" name="Content Placeholder 3" descr="Horoscopes North H and H p 100.jpg">
            <a:extLst>
              <a:ext uri="{FF2B5EF4-FFF2-40B4-BE49-F238E27FC236}">
                <a16:creationId xmlns:a16="http://schemas.microsoft.com/office/drawing/2014/main" id="{4242C564-3A2C-4655-8909-0F46B06171D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643438" y="1557338"/>
            <a:ext cx="3889375" cy="3395662"/>
          </a:xfrm>
        </p:spPr>
      </p:pic>
      <p:pic>
        <p:nvPicPr>
          <p:cNvPr id="12292" name="Picture 7">
            <a:extLst>
              <a:ext uri="{FF2B5EF4-FFF2-40B4-BE49-F238E27FC236}">
                <a16:creationId xmlns:a16="http://schemas.microsoft.com/office/drawing/2014/main" id="{2A234668-B0B9-460B-803C-E57CAA9395E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0" y="1341438"/>
            <a:ext cx="3857625" cy="3189287"/>
          </a:xfrm>
          <a:noFill/>
        </p:spPr>
      </p:pic>
      <p:pic>
        <p:nvPicPr>
          <p:cNvPr id="12293" name="Content Placeholder 3" descr="Baghdad Horoscope 1.jpg">
            <a:extLst>
              <a:ext uri="{FF2B5EF4-FFF2-40B4-BE49-F238E27FC236}">
                <a16:creationId xmlns:a16="http://schemas.microsoft.com/office/drawing/2014/main" id="{8C6700FB-DB36-4CE5-A3E8-085EA0C3341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63713" y="4594225"/>
            <a:ext cx="3816350"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D09CB8B-30E6-4283-96F1-C49F1682C4D0}"/>
              </a:ext>
            </a:extLst>
          </p:cNvPr>
          <p:cNvSpPr>
            <a:spLocks noGrp="1"/>
          </p:cNvSpPr>
          <p:nvPr>
            <p:ph type="title"/>
          </p:nvPr>
        </p:nvSpPr>
        <p:spPr/>
        <p:txBody>
          <a:bodyPr/>
          <a:lstStyle/>
          <a:p>
            <a:r>
              <a:rPr lang="en-GB" altLang="en-US" sz="2000"/>
              <a:t>The evolution of the round chart. Left Alan Leo, </a:t>
            </a:r>
            <a:r>
              <a:rPr lang="en-GB" altLang="en-US" sz="2000" u="sng"/>
              <a:t>Esoteric Astrology</a:t>
            </a:r>
            <a:r>
              <a:rPr lang="en-GB" altLang="en-US" sz="2000"/>
              <a:t>, p 402,2</a:t>
            </a:r>
            <a:r>
              <a:rPr lang="en-GB" altLang="en-US" sz="2000" baseline="30000"/>
              <a:t>nd</a:t>
            </a:r>
            <a:r>
              <a:rPr lang="en-GB" altLang="en-US" sz="2000"/>
              <a:t> ed. 1925; Right Margaret Hone </a:t>
            </a:r>
            <a:r>
              <a:rPr lang="en-GB" altLang="en-US" sz="2000" i="1"/>
              <a:t>Modern Text Book of Astrology, </a:t>
            </a:r>
            <a:r>
              <a:rPr lang="en-GB" altLang="en-US" sz="2000"/>
              <a:t>fourth edition reprinted 1973, [1951], insert p. 200,. </a:t>
            </a:r>
            <a:endParaRPr lang="en-US" altLang="en-US" sz="2000" i="1"/>
          </a:p>
        </p:txBody>
      </p:sp>
      <p:pic>
        <p:nvPicPr>
          <p:cNvPr id="13315" name="Content Placeholder 3" descr="Leo Horoscope Esoteric Astrology p 206.jpeg">
            <a:extLst>
              <a:ext uri="{FF2B5EF4-FFF2-40B4-BE49-F238E27FC236}">
                <a16:creationId xmlns:a16="http://schemas.microsoft.com/office/drawing/2014/main" id="{258A4EB3-8192-4A0F-9DBC-806FDB6D126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5750" y="1870075"/>
            <a:ext cx="3643313" cy="4656138"/>
          </a:xfrm>
        </p:spPr>
      </p:pic>
      <p:pic>
        <p:nvPicPr>
          <p:cNvPr id="13316" name="Picture 4" descr="Hone Horoscope p 200 insert .jpeg">
            <a:extLst>
              <a:ext uri="{FF2B5EF4-FFF2-40B4-BE49-F238E27FC236}">
                <a16:creationId xmlns:a16="http://schemas.microsoft.com/office/drawing/2014/main" id="{80A3DD06-A7A0-4D52-87FB-5EA659A674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43375" y="2071688"/>
            <a:ext cx="4471988"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2">
            <a:extLst>
              <a:ext uri="{FF2B5EF4-FFF2-40B4-BE49-F238E27FC236}">
                <a16:creationId xmlns:a16="http://schemas.microsoft.com/office/drawing/2014/main" id="{376B0EF1-F5AC-4557-82CF-34AC806581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9D06701-1885-4C95-8A78-A7FB2E37820A}"/>
              </a:ext>
            </a:extLst>
          </p:cNvPr>
          <p:cNvSpPr>
            <a:spLocks noGrp="1"/>
          </p:cNvSpPr>
          <p:nvPr>
            <p:ph type="title"/>
          </p:nvPr>
        </p:nvSpPr>
        <p:spPr>
          <a:xfrm>
            <a:off x="755650" y="188913"/>
            <a:ext cx="8229600" cy="1143000"/>
          </a:xfrm>
        </p:spPr>
        <p:txBody>
          <a:bodyPr/>
          <a:lstStyle/>
          <a:p>
            <a:r>
              <a:rPr lang="en-GB" altLang="en-US" sz="1600"/>
              <a:t>1986: Technology- early computerised chart from AstroComputing Services (what does this imply?); horoscope as drawn by the Huber School using colours as patterns as symbols (as a spiritual guide). The technical information may be the same but other levels of explicit or implicit meaning may be radically different.</a:t>
            </a:r>
            <a:endParaRPr lang="en-US" altLang="en-US" sz="1600"/>
          </a:p>
        </p:txBody>
      </p:sp>
      <p:pic>
        <p:nvPicPr>
          <p:cNvPr id="14339" name="Content Placeholder 3" descr="Horoscooe Kali Yuga.jpg">
            <a:extLst>
              <a:ext uri="{FF2B5EF4-FFF2-40B4-BE49-F238E27FC236}">
                <a16:creationId xmlns:a16="http://schemas.microsoft.com/office/drawing/2014/main" id="{C78B29B3-6FD3-4A3D-8700-19C351C9906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1865313"/>
            <a:ext cx="4038600" cy="3995737"/>
          </a:xfrm>
        </p:spPr>
      </p:pic>
      <p:pic>
        <p:nvPicPr>
          <p:cNvPr id="14340" name="Content Placeholder 3" descr="Bruno Huber Horoscope.jpg">
            <a:extLst>
              <a:ext uri="{FF2B5EF4-FFF2-40B4-BE49-F238E27FC236}">
                <a16:creationId xmlns:a16="http://schemas.microsoft.com/office/drawing/2014/main" id="{E8F10D30-5490-4D5C-9121-3EFE51741AF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786313" y="1928813"/>
            <a:ext cx="4067175" cy="4067175"/>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D00A8AD-2719-444E-89CF-FD81F07501A3}"/>
              </a:ext>
            </a:extLst>
          </p:cNvPr>
          <p:cNvSpPr>
            <a:spLocks noGrp="1"/>
          </p:cNvSpPr>
          <p:nvPr>
            <p:ph type="title"/>
          </p:nvPr>
        </p:nvSpPr>
        <p:spPr/>
        <p:txBody>
          <a:bodyPr/>
          <a:lstStyle/>
          <a:p>
            <a:r>
              <a:rPr lang="en-GB" altLang="en-US"/>
              <a:t>The process of abstraction in astrology and astronomy</a:t>
            </a:r>
          </a:p>
        </p:txBody>
      </p:sp>
      <p:pic>
        <p:nvPicPr>
          <p:cNvPr id="15363" name="Content Placeholder 3" descr="58_LEO_.jpg">
            <a:extLst>
              <a:ext uri="{FF2B5EF4-FFF2-40B4-BE49-F238E27FC236}">
                <a16:creationId xmlns:a16="http://schemas.microsoft.com/office/drawing/2014/main" id="{A78B3E48-7EF2-4C70-A2A7-F9FD3CCCD83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58888" y="4421188"/>
            <a:ext cx="3997325" cy="2436812"/>
          </a:xfrm>
        </p:spPr>
      </p:pic>
      <p:sp>
        <p:nvSpPr>
          <p:cNvPr id="15364" name="AutoShape 2" descr="data:image/jpeg;base64,/9j/4AAQSkZJRgABAQAAAQABAAD/2wCEAAkGBxQHBhQUExQUFhQWGR8YFRYYFxcgHxcfHCQiHRsdHxwdIiosHCMlJB0cJDEtJS8rLi4uGCs0RDMsNy85LisBCgoKBQUFDgUFDisZExkrKysrKysrKysrKysrKysrKysrKysrKysrKysrKysrKysrKysrKysrKysrKysrKysrK//AABEIAEUARwMBIgACEQEDEQH/xAAcAAACAwADAQAAAAAAAAAAAAAABwQGCAIDBQH/xAA5EAABAgMGAwQIBQUBAAAAAAABAgMABBEFBgcSITFBUXEIImGBEzJCQ4KRobEjUmKSshYlM1NyFP/EABQBAQAAAAAAAAAAAAAAAAAAAAD/xAAUEQEAAAAAAAAAAAAAAAAAAAAA/9oADAMBAAIRAxEAPwB4wQRxdcDTRUdAAST4CAq9/r7s3KszO533V6NMg0KyOJPspHE0+cIi0sVrWtybo04WxwbYQPvQqPDjTwiBb869iJiDlSdXXPRNDghAO/QCqjGkLp3RlrqyKUMNjNTvOEDMs8STAIhq1ryI7wVObcUAj5ER3SGMVqWM8EzKEOjiHW8ij0KaD6GNInaPJt67steGULcw0lYIpUjvDorcQFauNifKXtUG9WZj/Usjvc8iva+h02i9CMtYlXHcuJbCFtKUWFmrLntIUNcpPMbg8RDtwjvgb2XbBcP47RyOfq5K8xAXmCCCAIiWs0X7KeSN1NqA8wREuCAyfhU4LPxMlM5Ao6pvX8ykqQB5kgRrCMqYk2Uu5+IKlN90Z0zDBpoNcw60UI09Y1ooteyWn2/UdQlafiFaHxG0BNggggFrj9Kh+4JURUtuoUDyqcp/lFO7NQ/uk5yyN/dUW/tATQYuEUk6uOoSPEiqvskxD7O1lmWuu68ffOd3onT7wDYggggCCCsdYfSXijMnMBUpqKgc6coBUdoW75nrAamkJqqXVRyg1yK49Emn7o4dnu8onLGXJrPfZJW2DxQo6jyV/KGvOSqJ6UW24kKQtJStJ2IIoRGV7MeXh1iUQfcultRNO82rY+FUkHzgNXwR1suh5pKkmqVAEHmDqIjWxaSLIsp19w0Q0grV0ArQeJ2HiYBIdoK2TaNuy8i2alFFLH63NEDyGvxw5LpWQLCu4wwPdoAPXj9YQWFsuu+mJ6pl6hylUwvrsgDwGg6CNKCA+wQQQC/xdv0bn2SlDVDMP1CCdkAbr+opHbg7Ilu6SZhxRcfmiXXHFEkngkVPIRUO0Td92abYm20lTbSVIdp7AJqFdNweWkeHhpi4m71kplpptSm0f43EbgciOMBoWsZjx7LZxCXkpm9E36Wn5qGlfHLk8ouN5sdkf+YpkmVZyNHHKUT8PEiKJcG6sxf+8xddzKaC88w6r2jvlHMnlwEBpC6Wb+mJbN63ok1+UL/tEWsZS6bTA3mHO9/y3RRH7ig+UNRpsMthKRQAAAcgNBC2x3uw5bt2EOspK3JZRWUDcoUKLoOJFEnoDAeV2cLODVhzL+lVuBA02CBU6+OYfKHDGacKcTE3PlFsPNqW0pWdKkUqkkUNQdxoIvNoY8SjI/CYeWeZokCAblYIpGH9uz96VGYfaRLS1CG26ErdPBVTskfUnkNSAuq0hSSDqOIMUm28J7Mth0rLBaWd1MqKPPL6tfKCCAgWbgpZkkuqg+9Q1HpHNOlEBNR15wwJGTbs+WS20hKEJFEpSAAB0EEEBIj4YIICnW5hhZttzRcclwlZ9ZTalIqeZCTQnxpWCx8MbMseYzolkqWNQXFKXSm1AokA+UEEBcEikEEEB//Z">
            <a:extLst>
              <a:ext uri="{FF2B5EF4-FFF2-40B4-BE49-F238E27FC236}">
                <a16:creationId xmlns:a16="http://schemas.microsoft.com/office/drawing/2014/main" id="{E943E1EE-4178-47F1-8E49-4C0B6B17BB4B}"/>
              </a:ext>
            </a:extLst>
          </p:cNvPr>
          <p:cNvSpPr>
            <a:spLocks noChangeAspect="1" noChangeArrowheads="1"/>
          </p:cNvSpPr>
          <p:nvPr/>
        </p:nvSpPr>
        <p:spPr bwMode="auto">
          <a:xfrm>
            <a:off x="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5365" name="Picture 5" descr="Leo.jpg">
            <a:extLst>
              <a:ext uri="{FF2B5EF4-FFF2-40B4-BE49-F238E27FC236}">
                <a16:creationId xmlns:a16="http://schemas.microsoft.com/office/drawing/2014/main" id="{96D879F7-DB2E-4EFD-AC28-908202DDBB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3141663"/>
            <a:ext cx="2428875" cy="188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6" descr="Leo_constellation_map_visualization.png">
            <a:extLst>
              <a:ext uri="{FF2B5EF4-FFF2-40B4-BE49-F238E27FC236}">
                <a16:creationId xmlns:a16="http://schemas.microsoft.com/office/drawing/2014/main" id="{C56C7991-310A-4758-815D-5DF3C107EA6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84888" y="4797425"/>
            <a:ext cx="285591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Picture 7" descr="leo-myth.jpg">
            <a:extLst>
              <a:ext uri="{FF2B5EF4-FFF2-40B4-BE49-F238E27FC236}">
                <a16:creationId xmlns:a16="http://schemas.microsoft.com/office/drawing/2014/main" id="{96BE309B-691E-4038-A4E8-D7150CF7AC5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71550" y="1700213"/>
            <a:ext cx="3455988" cy="2674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8" name="Picture 8" descr="LEO%20GLYPH.jpg">
            <a:extLst>
              <a:ext uri="{FF2B5EF4-FFF2-40B4-BE49-F238E27FC236}">
                <a16:creationId xmlns:a16="http://schemas.microsoft.com/office/drawing/2014/main" id="{1EFF4E7E-9A39-401A-A3DE-10797C6359F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092950" y="1412875"/>
            <a:ext cx="1501775" cy="147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0C5FFD9-B8F7-4636-8AD6-35A2E184EA86}"/>
              </a:ext>
            </a:extLst>
          </p:cNvPr>
          <p:cNvSpPr>
            <a:spLocks noGrp="1"/>
          </p:cNvSpPr>
          <p:nvPr>
            <p:ph type="title"/>
          </p:nvPr>
        </p:nvSpPr>
        <p:spPr/>
        <p:txBody>
          <a:bodyPr/>
          <a:lstStyle/>
          <a:p>
            <a:r>
              <a:rPr lang="en-GB" altLang="en-US"/>
              <a:t>Thoughts from Liz Greene</a:t>
            </a:r>
          </a:p>
        </p:txBody>
      </p:sp>
      <p:sp>
        <p:nvSpPr>
          <p:cNvPr id="16387" name="Content Placeholder 2">
            <a:extLst>
              <a:ext uri="{FF2B5EF4-FFF2-40B4-BE49-F238E27FC236}">
                <a16:creationId xmlns:a16="http://schemas.microsoft.com/office/drawing/2014/main" id="{CC57F4A2-AE71-4503-8507-9B67D08CBE6E}"/>
              </a:ext>
            </a:extLst>
          </p:cNvPr>
          <p:cNvSpPr>
            <a:spLocks noGrp="1"/>
          </p:cNvSpPr>
          <p:nvPr>
            <p:ph idx="1"/>
          </p:nvPr>
        </p:nvSpPr>
        <p:spPr/>
        <p:txBody>
          <a:bodyPr/>
          <a:lstStyle/>
          <a:p>
            <a:r>
              <a:rPr lang="en-GB" altLang="en-US" sz="1600"/>
              <a:t>‘</a:t>
            </a:r>
            <a:r>
              <a:rPr lang="en-GB" altLang="en-US" sz="1600" b="1"/>
              <a:t>So, are the planetary and zodiacal symbols really a species of shorthand—condensed images of larger but nevertheless literal pictorial representations? Were they always under-stood as a culturally agreed celestial alphabet to designate specific concepts? Or might they be related to the Greek perception of Egyptian hieroglyphics—a word which literally means ‘divine inscription’—and the understanding of these characters as a mode of symbolically representing aspects of the divine? </a:t>
            </a:r>
            <a:r>
              <a:rPr lang="en-GB" altLang="en-US" sz="1600"/>
              <a:t>In this context the symbol becomes a kind of magic key, seal, or password which transcends ordinary rules of communication, and can reveal divine secrets through images which hint at and embody that which has no image, for those who have the facility to understand them. The late-second-century Christian theologian Clement of Alexandria wrote about the Egyptians:</a:t>
            </a:r>
          </a:p>
          <a:p>
            <a:r>
              <a:rPr lang="en-GB" altLang="en-US" sz="1600"/>
              <a:t> </a:t>
            </a:r>
          </a:p>
          <a:p>
            <a:r>
              <a:rPr lang="en-GB" altLang="en-US" sz="1600"/>
              <a:t>“When they want to indicate the sun, for example, they make a circle, and the moon a crescent shape, according to the literal form...Other things they engrave figuratively...and they transpose and alter their character; they change some things, others they recast entirely”’. </a:t>
            </a:r>
          </a:p>
          <a:p>
            <a:r>
              <a:rPr lang="en-GB" altLang="en-US" sz="1200"/>
              <a:t>Greene, Liz, ‘Signs, Signatures, and Symbols: the Languages of Heaven’, in Campion, Nicholas </a:t>
            </a:r>
            <a:r>
              <a:rPr lang="en-US" altLang="en-US" sz="1200"/>
              <a:t> and Liz Greene (eds.), </a:t>
            </a:r>
            <a:r>
              <a:rPr lang="en-GB" altLang="en-US" sz="1200" i="1"/>
              <a:t>Astrologies: Plurality and Diversity</a:t>
            </a:r>
            <a:r>
              <a:rPr lang="en-GB" altLang="en-US" sz="1200"/>
              <a:t>, Lampeter: Sophia Centre Press, 2010, p. 27.</a:t>
            </a:r>
          </a:p>
          <a:p>
            <a:r>
              <a:rPr lang="en-GB" altLang="en-US" sz="1200"/>
              <a:t>Clement, </a:t>
            </a:r>
            <a:r>
              <a:rPr lang="en-GB" altLang="en-US" sz="1200" i="1"/>
              <a:t>Stromateis</a:t>
            </a:r>
            <a:r>
              <a:rPr lang="en-GB" altLang="en-US" sz="1200"/>
              <a:t> 5.4.20–21, in Peter Struck, </a:t>
            </a:r>
            <a:r>
              <a:rPr lang="en-GB" altLang="en-US" sz="1200" i="1"/>
              <a:t>The Birth of the Symbol: Ancient Readers at the Limits of Their Texts</a:t>
            </a:r>
            <a:r>
              <a:rPr lang="en-GB" altLang="en-US" sz="1200"/>
              <a:t> (Princeton, NJ: Princeton University Press, 2004), p. 199.</a:t>
            </a:r>
          </a:p>
          <a:p>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9E28094-DB1F-4E88-90F4-7F7C8F6CE13A}"/>
              </a:ext>
            </a:extLst>
          </p:cNvPr>
          <p:cNvSpPr>
            <a:spLocks noGrp="1"/>
          </p:cNvSpPr>
          <p:nvPr>
            <p:ph type="title"/>
          </p:nvPr>
        </p:nvSpPr>
        <p:spPr/>
        <p:txBody>
          <a:bodyPr/>
          <a:lstStyle/>
          <a:p>
            <a:r>
              <a:rPr lang="en-GB" altLang="en-US"/>
              <a:t>An early comment on planetary glyphs</a:t>
            </a:r>
          </a:p>
        </p:txBody>
      </p:sp>
      <p:sp>
        <p:nvSpPr>
          <p:cNvPr id="17411" name="Content Placeholder 2">
            <a:extLst>
              <a:ext uri="{FF2B5EF4-FFF2-40B4-BE49-F238E27FC236}">
                <a16:creationId xmlns:a16="http://schemas.microsoft.com/office/drawing/2014/main" id="{DA4BE93E-6511-4705-B0B2-0B811EFFED66}"/>
              </a:ext>
            </a:extLst>
          </p:cNvPr>
          <p:cNvSpPr>
            <a:spLocks noGrp="1"/>
          </p:cNvSpPr>
          <p:nvPr>
            <p:ph idx="1"/>
          </p:nvPr>
        </p:nvSpPr>
        <p:spPr/>
        <p:txBody>
          <a:bodyPr/>
          <a:lstStyle/>
          <a:p>
            <a:r>
              <a:rPr lang="en-GB" altLang="en-US" sz="1800"/>
              <a:t>The late-second-century Christian theologian Clement of Alexandria wrote about the Egyptians:</a:t>
            </a:r>
          </a:p>
          <a:p>
            <a:r>
              <a:rPr lang="en-GB" altLang="en-US" sz="1800"/>
              <a:t> </a:t>
            </a:r>
          </a:p>
          <a:p>
            <a:r>
              <a:rPr lang="en-GB" altLang="en-US" sz="1800"/>
              <a:t>“When they want to indicate the sun, for example, they make a circle, and the moon a crescent shape, according to the literal form...Other things they engrave figuratively...and they transpose and alter their character; they change some things, others they recast entirely”’. </a:t>
            </a:r>
          </a:p>
          <a:p>
            <a:endParaRPr lang="en-GB" altLang="en-US" sz="1600"/>
          </a:p>
          <a:p>
            <a:r>
              <a:rPr lang="en-GB" altLang="en-US" sz="1600"/>
              <a:t>Clement, </a:t>
            </a:r>
            <a:r>
              <a:rPr lang="en-GB" altLang="en-US" sz="1600" i="1"/>
              <a:t>Stromateis</a:t>
            </a:r>
            <a:r>
              <a:rPr lang="en-GB" altLang="en-US" sz="1600"/>
              <a:t> 5.4.20–21, in Peter Struck, </a:t>
            </a:r>
            <a:r>
              <a:rPr lang="en-GB" altLang="en-US" sz="1600" i="1"/>
              <a:t>The Birth of the Symbol: Ancient Readers at the Limits of Their Texts</a:t>
            </a:r>
            <a:r>
              <a:rPr lang="en-GB" altLang="en-US" sz="1600"/>
              <a:t> (Princeton, NJ: Princeton University Press, 2004), p. 199. See Greene, Liz, ‘Signs, Signatures, and Symbols: the Languages of Heaven’, in Campion, Nicholas </a:t>
            </a:r>
            <a:r>
              <a:rPr lang="en-US" altLang="en-US" sz="1600"/>
              <a:t> and Liz Greene (eds.), </a:t>
            </a:r>
            <a:r>
              <a:rPr lang="en-GB" altLang="en-US" sz="1600" i="1"/>
              <a:t>Astrologies: Plurality and Diversity</a:t>
            </a:r>
            <a:r>
              <a:rPr lang="en-GB" altLang="en-US" sz="1600"/>
              <a:t>, Lampeter: Sophia Centre Press, 2010, p. 27.</a:t>
            </a:r>
          </a:p>
          <a:p>
            <a:endParaRPr lang="en-GB" altLang="en-US" sz="1600"/>
          </a:p>
          <a:p>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8E8F179-F482-4B59-A0E3-42E5103E10C2}"/>
              </a:ext>
            </a:extLst>
          </p:cNvPr>
          <p:cNvSpPr>
            <a:spLocks noGrp="1"/>
          </p:cNvSpPr>
          <p:nvPr>
            <p:ph type="title"/>
          </p:nvPr>
        </p:nvSpPr>
        <p:spPr/>
        <p:txBody>
          <a:bodyPr/>
          <a:lstStyle/>
          <a:p>
            <a:r>
              <a:rPr lang="en-GB" altLang="en-US"/>
              <a:t>Thoughts from Bernadette Brady</a:t>
            </a:r>
          </a:p>
        </p:txBody>
      </p:sp>
      <p:sp>
        <p:nvSpPr>
          <p:cNvPr id="18435" name="Content Placeholder 2">
            <a:extLst>
              <a:ext uri="{FF2B5EF4-FFF2-40B4-BE49-F238E27FC236}">
                <a16:creationId xmlns:a16="http://schemas.microsoft.com/office/drawing/2014/main" id="{59CA63E5-6065-4142-A0FF-50AF6E53DF79}"/>
              </a:ext>
            </a:extLst>
          </p:cNvPr>
          <p:cNvSpPr>
            <a:spLocks noGrp="1"/>
          </p:cNvSpPr>
          <p:nvPr>
            <p:ph idx="1"/>
          </p:nvPr>
        </p:nvSpPr>
        <p:spPr/>
        <p:txBody>
          <a:bodyPr/>
          <a:lstStyle/>
          <a:p>
            <a:r>
              <a:rPr lang="en-GB" altLang="en-US" sz="1800"/>
              <a:t>Referring to the astronomically inaccurate conversion of the casting of northern hemisphere horoscopes to the southern hemisphere:</a:t>
            </a:r>
          </a:p>
          <a:p>
            <a:r>
              <a:rPr lang="en-GB" altLang="en-US" sz="1800" b="1"/>
              <a:t>’Such disregard for the actual sky challenges the very idea that the horoscope is intended to be a simplified piece of celestial cartography and suggests instead a drive, almost in a Platonist manner, for an object’s ideal form; the astrologer was seeking to create or reveal a symbolic ideal form of the individual relationship to the sky.  Indeed the map as a purely factual representation of a landscape or topography is an eighteenth-century construct.</a:t>
            </a:r>
            <a:r>
              <a:rPr lang="en-GB" altLang="en-US" sz="1800"/>
              <a:t> As Matthew Edney states, ‘</a:t>
            </a:r>
            <a:r>
              <a:rPr lang="en-GB" altLang="en-US" sz="1800" b="1"/>
              <a:t>The later eighteenth and early nineteenth centuries constitute a period of profound significance for modern Western cartography. …From this period dates the widespread acceptance that cartography is an empirical, objective and unproblematic science concerned only with the presentation of geographic information</a:t>
            </a:r>
            <a:r>
              <a:rPr lang="en-GB" altLang="en-US" sz="1800"/>
              <a:t>’.*</a:t>
            </a:r>
          </a:p>
          <a:p>
            <a:endParaRPr lang="en-GB" altLang="en-US" sz="1400"/>
          </a:p>
          <a:p>
            <a:r>
              <a:rPr lang="en-GB" altLang="en-US" sz="1400"/>
              <a:t>Brady, Bernadette, ‘The Horoscope as an </a:t>
            </a:r>
            <a:r>
              <a:rPr lang="en-GB" altLang="en-US" sz="1400" i="1"/>
              <a:t>Imago Mundi</a:t>
            </a:r>
            <a:r>
              <a:rPr lang="en-GB" altLang="en-US" sz="1400"/>
              <a:t>: Rethinking the Nature of the Astrologer’s Map’, in Nicholas Campion and Liz Greene</a:t>
            </a:r>
            <a:r>
              <a:rPr lang="en-GB" altLang="en-US" sz="1400" i="1"/>
              <a:t> </a:t>
            </a:r>
            <a:r>
              <a:rPr lang="en-GB" altLang="en-US" sz="1400"/>
              <a:t>(eds), </a:t>
            </a:r>
            <a:r>
              <a:rPr lang="en-GB" altLang="en-US" sz="1400" i="1"/>
              <a:t>Astrologies: Plurality and Diversity</a:t>
            </a:r>
            <a:r>
              <a:rPr lang="en-GB" altLang="en-US" sz="1400"/>
              <a:t>, Lampeter: Sophia Centre Press, 2010, pp. 53-4 citing  Matthew Edney, ‘Mathematical Cosmography and the Social Ideology of British Cartography, 1780–1820’, </a:t>
            </a:r>
            <a:r>
              <a:rPr lang="en-GB" altLang="en-US" sz="1400" i="1"/>
              <a:t>Imago Mundi</a:t>
            </a:r>
            <a:r>
              <a:rPr lang="en-GB" altLang="en-US" sz="1400"/>
              <a:t> 46 (1994): p. 101.</a:t>
            </a:r>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AB6632C-DBA9-4EB2-A903-CFD9A67992E0}"/>
              </a:ext>
            </a:extLst>
          </p:cNvPr>
          <p:cNvSpPr>
            <a:spLocks noGrp="1"/>
          </p:cNvSpPr>
          <p:nvPr>
            <p:ph type="title"/>
          </p:nvPr>
        </p:nvSpPr>
        <p:spPr/>
        <p:txBody>
          <a:bodyPr/>
          <a:lstStyle/>
          <a:p>
            <a:endParaRPr lang="en-GB" altLang="en-US"/>
          </a:p>
        </p:txBody>
      </p:sp>
      <p:sp>
        <p:nvSpPr>
          <p:cNvPr id="19459" name="Content Placeholder 2">
            <a:extLst>
              <a:ext uri="{FF2B5EF4-FFF2-40B4-BE49-F238E27FC236}">
                <a16:creationId xmlns:a16="http://schemas.microsoft.com/office/drawing/2014/main" id="{D58E62DD-4FD4-4C53-B083-47473AEE5945}"/>
              </a:ext>
            </a:extLst>
          </p:cNvPr>
          <p:cNvSpPr>
            <a:spLocks noGrp="1"/>
          </p:cNvSpPr>
          <p:nvPr>
            <p:ph idx="1"/>
          </p:nvPr>
        </p:nvSpPr>
        <p:spPr/>
        <p:txBody>
          <a:bodyPr/>
          <a:lstStyle/>
          <a:p>
            <a:endParaRPr lang="en-GB" altLang="en-US" sz="1800" b="1"/>
          </a:p>
          <a:p>
            <a:r>
              <a:rPr lang="en-GB" altLang="en-US" sz="1800" b="1"/>
              <a:t>Edney argues that to the eighteenth-century cartographer the world was ‘deemed to be ultimately knowable through active investigation by humans…Each new investigation would add to the existing body of knowledge</a:t>
            </a:r>
            <a:r>
              <a:rPr lang="en-GB" altLang="en-US" sz="1800"/>
              <a:t>; that corpus would not need revision and would never become outmoded because the world was fixed’.**</a:t>
            </a:r>
          </a:p>
          <a:p>
            <a:endParaRPr lang="en-GB" altLang="en-US" sz="1800" b="1"/>
          </a:p>
          <a:p>
            <a:r>
              <a:rPr lang="en-GB" altLang="en-US" sz="1600"/>
              <a:t>Brady, Bernadette, ‘The Horoscope as an </a:t>
            </a:r>
            <a:r>
              <a:rPr lang="en-GB" altLang="en-US" sz="1600" i="1"/>
              <a:t>Imago Mundi</a:t>
            </a:r>
            <a:r>
              <a:rPr lang="en-GB" altLang="en-US" sz="1600"/>
              <a:t>: Rethinking the Nature of the Astrologer’s Map’, in Nicholas Campion and Liz Greene</a:t>
            </a:r>
            <a:r>
              <a:rPr lang="en-GB" altLang="en-US" sz="1600" i="1"/>
              <a:t> </a:t>
            </a:r>
            <a:r>
              <a:rPr lang="en-GB" altLang="en-US" sz="1600"/>
              <a:t>(eds), </a:t>
            </a:r>
            <a:r>
              <a:rPr lang="en-GB" altLang="en-US" sz="1600" i="1"/>
              <a:t>Astrologies: Plurality and Diversity</a:t>
            </a:r>
            <a:r>
              <a:rPr lang="en-GB" altLang="en-US" sz="1600"/>
              <a:t>, Lampeter: Sophia Centre Press, 2010, p. 54 citing  Matthew Edney, ‘Mathematical Cosmography and the Social Ideology of British Cartography, 1780–1820’, </a:t>
            </a:r>
            <a:r>
              <a:rPr lang="en-GB" altLang="en-US" sz="1600" i="1"/>
              <a:t>Imago Mundi</a:t>
            </a:r>
            <a:r>
              <a:rPr lang="en-GB" altLang="en-US" sz="1600"/>
              <a:t> 46 (1994): p. 101.</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A19254E-B78D-49E1-9410-7249A16ACE52}"/>
              </a:ext>
            </a:extLst>
          </p:cNvPr>
          <p:cNvSpPr>
            <a:spLocks noGrp="1"/>
          </p:cNvSpPr>
          <p:nvPr>
            <p:ph type="title"/>
          </p:nvPr>
        </p:nvSpPr>
        <p:spPr/>
        <p:txBody>
          <a:bodyPr/>
          <a:lstStyle/>
          <a:p>
            <a:r>
              <a:rPr lang="en-GB" altLang="en-US" sz="1800"/>
              <a:t>CELLARIUS, Andreas. [Southern Celestial Sphere]</a:t>
            </a:r>
            <a:br>
              <a:rPr lang="en-GB" altLang="en-US" sz="1800"/>
            </a:br>
            <a:r>
              <a:rPr lang="en-GB" altLang="en-US" sz="1800" i="1"/>
              <a:t>Haemisphaerium Stellatum Australe aequali sphaerum propotrione; the Copernican system; the relative sizes of the astronomical bodies</a:t>
            </a:r>
            <a:br>
              <a:rPr lang="en-GB" altLang="en-US" sz="1800"/>
            </a:br>
            <a:r>
              <a:rPr lang="en-GB" altLang="en-US" sz="1800"/>
              <a:t>Amsterdam, Schenk &amp; Valk, 1708. </a:t>
            </a:r>
            <a:br>
              <a:rPr lang="en-GB" altLang="en-US" b="1"/>
            </a:br>
            <a:endParaRPr lang="en-GB" altLang="en-US"/>
          </a:p>
        </p:txBody>
      </p:sp>
      <p:pic>
        <p:nvPicPr>
          <p:cNvPr id="20483" name="Content Placeholder 3" descr="celestial7.jpg">
            <a:extLst>
              <a:ext uri="{FF2B5EF4-FFF2-40B4-BE49-F238E27FC236}">
                <a16:creationId xmlns:a16="http://schemas.microsoft.com/office/drawing/2014/main" id="{64E59B24-CAFC-4FC7-B659-EF1B8528198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678488" y="1557338"/>
            <a:ext cx="3465512" cy="2901950"/>
          </a:xfrm>
        </p:spPr>
      </p:pic>
      <p:pic>
        <p:nvPicPr>
          <p:cNvPr id="20484" name="Picture 4" descr="Celestial1.jpg">
            <a:extLst>
              <a:ext uri="{FF2B5EF4-FFF2-40B4-BE49-F238E27FC236}">
                <a16:creationId xmlns:a16="http://schemas.microsoft.com/office/drawing/2014/main" id="{84E420F8-53F0-44A9-9F67-B21A29661C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43213" y="3619500"/>
            <a:ext cx="38100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5" descr="celestial10.jpg">
            <a:extLst>
              <a:ext uri="{FF2B5EF4-FFF2-40B4-BE49-F238E27FC236}">
                <a16:creationId xmlns:a16="http://schemas.microsoft.com/office/drawing/2014/main" id="{85FFF666-4F50-4984-8594-A2ED854F080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1916113"/>
            <a:ext cx="3563938" cy="311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21AA720-C2CE-4254-8A65-4D123215513D}"/>
              </a:ext>
            </a:extLst>
          </p:cNvPr>
          <p:cNvSpPr>
            <a:spLocks noGrp="1"/>
          </p:cNvSpPr>
          <p:nvPr>
            <p:ph type="title"/>
          </p:nvPr>
        </p:nvSpPr>
        <p:spPr/>
        <p:txBody>
          <a:bodyPr/>
          <a:lstStyle/>
          <a:p>
            <a:r>
              <a:rPr lang="en-GB" altLang="en-US" sz="2000"/>
              <a:t>Thomas Wright, </a:t>
            </a:r>
            <a:r>
              <a:rPr lang="en-GB" altLang="en-US" sz="2000" i="1"/>
              <a:t>An Original Theory or New Hypothesis of the Universe </a:t>
            </a:r>
            <a:r>
              <a:rPr lang="en-GB" altLang="en-US" sz="2000"/>
              <a:t>(1750)</a:t>
            </a:r>
            <a:br>
              <a:rPr lang="en-GB" altLang="en-US" sz="2000"/>
            </a:br>
            <a:r>
              <a:rPr lang="en-GB" altLang="en-US" sz="1600"/>
              <a:t>http://www.gla.ac.uk/services/specialcollections/virtualexhibitions/revolutionsinastronomy/thomaswrightanoriginaltheoryornewhypothesisoftheuniverse</a:t>
            </a:r>
            <a:r>
              <a:rPr lang="en-GB" altLang="en-US" sz="2000"/>
              <a:t>/</a:t>
            </a:r>
          </a:p>
        </p:txBody>
      </p:sp>
      <p:pic>
        <p:nvPicPr>
          <p:cNvPr id="21507" name="Picture 3">
            <a:extLst>
              <a:ext uri="{FF2B5EF4-FFF2-40B4-BE49-F238E27FC236}">
                <a16:creationId xmlns:a16="http://schemas.microsoft.com/office/drawing/2014/main" id="{CA03A899-627E-4931-B3EB-089E7B941D2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9417" t="22906" r="49104" b="16637"/>
          <a:stretch>
            <a:fillRect/>
          </a:stretch>
        </p:blipFill>
        <p:spPr>
          <a:xfrm>
            <a:off x="5064125" y="1916113"/>
            <a:ext cx="2911475" cy="4608512"/>
          </a:xfrm>
          <a:noFill/>
        </p:spPr>
      </p:pic>
      <p:pic>
        <p:nvPicPr>
          <p:cNvPr id="21508" name="Picture 2">
            <a:extLst>
              <a:ext uri="{FF2B5EF4-FFF2-40B4-BE49-F238E27FC236}">
                <a16:creationId xmlns:a16="http://schemas.microsoft.com/office/drawing/2014/main" id="{6C2A1D4B-5B20-470B-88D1-1A54D8509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201" t="13361" r="54475" b="10272"/>
          <a:stretch>
            <a:fillRect/>
          </a:stretch>
        </p:blipFill>
        <p:spPr bwMode="auto">
          <a:xfrm>
            <a:off x="642938" y="1714500"/>
            <a:ext cx="35306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FFF0FAFA-4738-429B-9D7B-B72884C246D3}"/>
              </a:ext>
            </a:extLst>
          </p:cNvPr>
          <p:cNvSpPr>
            <a:spLocks noGrp="1"/>
          </p:cNvSpPr>
          <p:nvPr>
            <p:ph type="title"/>
          </p:nvPr>
        </p:nvSpPr>
        <p:spPr/>
        <p:txBody>
          <a:bodyPr/>
          <a:lstStyle/>
          <a:p>
            <a:r>
              <a:rPr lang="en-GB" altLang="en-US" sz="2800"/>
              <a:t>Interpreting astrological abstraction: modern astrologers</a:t>
            </a:r>
            <a:r>
              <a:rPr lang="en-GB" altLang="en-US" sz="2800">
                <a:hlinkClick r:id="rId2"/>
              </a:rPr>
              <a:t> </a:t>
            </a:r>
            <a:br>
              <a:rPr lang="en-GB" altLang="en-US" sz="2800">
                <a:hlinkClick r:id="rId2"/>
              </a:rPr>
            </a:br>
            <a:r>
              <a:rPr lang="en-GB" altLang="en-US" sz="1400">
                <a:hlinkClick r:id="rId2"/>
              </a:rPr>
              <a:t>http://www.spiritual-astrology-reading.com/2010/11/leo-sign-glyph-symbolism.html</a:t>
            </a:r>
            <a:r>
              <a:rPr lang="en-GB" altLang="en-US" sz="1400"/>
              <a:t> (accessed 9 June 2014)</a:t>
            </a:r>
          </a:p>
        </p:txBody>
      </p:sp>
      <p:pic>
        <p:nvPicPr>
          <p:cNvPr id="22531" name="Picture 2">
            <a:extLst>
              <a:ext uri="{FF2B5EF4-FFF2-40B4-BE49-F238E27FC236}">
                <a16:creationId xmlns:a16="http://schemas.microsoft.com/office/drawing/2014/main" id="{09A9ADAC-30FC-45E5-BED6-A3C1756C4BE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3309" t="6996" r="38367" b="29364"/>
          <a:stretch>
            <a:fillRect/>
          </a:stretch>
        </p:blipFill>
        <p:spPr>
          <a:xfrm>
            <a:off x="1143000" y="1500188"/>
            <a:ext cx="6845300" cy="5072062"/>
          </a:xfr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3">
            <a:extLst>
              <a:ext uri="{FF2B5EF4-FFF2-40B4-BE49-F238E27FC236}">
                <a16:creationId xmlns:a16="http://schemas.microsoft.com/office/drawing/2014/main" id="{55E7ACB4-3E09-4D30-86C0-E365AFFED33A}"/>
              </a:ext>
            </a:extLst>
          </p:cNvPr>
          <p:cNvSpPr>
            <a:spLocks noGrp="1"/>
          </p:cNvSpPr>
          <p:nvPr>
            <p:ph type="title"/>
          </p:nvPr>
        </p:nvSpPr>
        <p:spPr/>
        <p:txBody>
          <a:bodyPr/>
          <a:lstStyle/>
          <a:p>
            <a:r>
              <a:rPr lang="en-GB" altLang="en-US"/>
              <a:t>‘Cosmohermeneutics’.</a:t>
            </a:r>
            <a:br>
              <a:rPr lang="en-GB" altLang="en-US"/>
            </a:br>
            <a:endParaRPr lang="en-GB" altLang="en-US"/>
          </a:p>
        </p:txBody>
      </p:sp>
      <p:sp>
        <p:nvSpPr>
          <p:cNvPr id="23555" name="Content Placeholder 2">
            <a:extLst>
              <a:ext uri="{FF2B5EF4-FFF2-40B4-BE49-F238E27FC236}">
                <a16:creationId xmlns:a16="http://schemas.microsoft.com/office/drawing/2014/main" id="{BCF88225-F76E-4102-9965-C27C7E56E6F8}"/>
              </a:ext>
            </a:extLst>
          </p:cNvPr>
          <p:cNvSpPr>
            <a:spLocks noGrp="1"/>
          </p:cNvSpPr>
          <p:nvPr>
            <p:ph idx="1"/>
          </p:nvPr>
        </p:nvSpPr>
        <p:spPr/>
        <p:txBody>
          <a:bodyPr/>
          <a:lstStyle/>
          <a:p>
            <a:endParaRPr lang="en-GB" altLang="en-US" sz="1000"/>
          </a:p>
          <a:p>
            <a:pPr>
              <a:buFont typeface="Arial" panose="020B0604020202020204" pitchFamily="34" charset="0"/>
              <a:buNone/>
            </a:pPr>
            <a:r>
              <a:rPr lang="en-GB" altLang="en-US" sz="2400"/>
              <a:t>Jan Assmann, </a:t>
            </a:r>
            <a:r>
              <a:rPr lang="en-GB" altLang="en-US" sz="2400" i="1"/>
              <a:t>The Mind of Egypt: History and Meaning in the Time of the Pharaohs</a:t>
            </a:r>
            <a:r>
              <a:rPr lang="en-GB" altLang="en-US" sz="2400"/>
              <a:t>, trans. Andrew Jenkins, New York: Metropolitan Books 2002, p. 207.</a:t>
            </a:r>
          </a:p>
          <a:p>
            <a:r>
              <a:rPr lang="en-GB" altLang="en-US" sz="2400"/>
              <a:t>Hermeneutics is the theory of text interpretation.</a:t>
            </a:r>
          </a:p>
          <a:p>
            <a:r>
              <a:rPr lang="en-GB" altLang="en-US" sz="2400"/>
              <a:t>I am adapting this term to describe the ways that the cosmos can be interpreted, either by astrologers reading charts or astronomers reading star maps. </a:t>
            </a:r>
          </a:p>
          <a:p>
            <a:r>
              <a:rPr lang="en-GB" altLang="en-US" sz="2400"/>
              <a:t>(Note to myself – what is the difference between a star chart and a map).</a:t>
            </a:r>
          </a:p>
          <a:p>
            <a:r>
              <a:rPr lang="en-GB" altLang="en-US" sz="2400"/>
              <a:t>Alternative terms traditionally used by western astrologers for horoscope include ‘chart’, ‘map’, figure’, ‘scheme’ and, for a birth chart ‘nativity’.</a:t>
            </a:r>
          </a:p>
          <a:p>
            <a:endParaRPr lang="en-GB" altLang="en-US" sz="2400"/>
          </a:p>
          <a:p>
            <a:r>
              <a:rPr lang="en-GB" altLang="en-US"/>
              <a:t> </a:t>
            </a:r>
          </a:p>
          <a:p>
            <a:r>
              <a:rPr lang="en-GB" altLang="en-US"/>
              <a:t> </a:t>
            </a:r>
          </a:p>
          <a:p>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C0F6C73-8EEC-4FC4-8033-00FEBAD3B772}"/>
              </a:ext>
            </a:extLst>
          </p:cNvPr>
          <p:cNvSpPr>
            <a:spLocks noGrp="1"/>
          </p:cNvSpPr>
          <p:nvPr>
            <p:ph type="title"/>
          </p:nvPr>
        </p:nvSpPr>
        <p:spPr/>
        <p:txBody>
          <a:bodyPr/>
          <a:lstStyle/>
          <a:p>
            <a:r>
              <a:rPr lang="en-GB" altLang="en-US" sz="1800"/>
              <a:t>Reading charts: a chart example (William Lilly </a:t>
            </a:r>
            <a:r>
              <a:rPr lang="en-GB" altLang="en-US" sz="1800" i="1"/>
              <a:t>Christian Astrology, </a:t>
            </a:r>
            <a:r>
              <a:rPr lang="en-GB" altLang="en-US" sz="1800"/>
              <a:t>London 1649, p. 442) and modern version using solar fire (right)</a:t>
            </a:r>
            <a:br>
              <a:rPr lang="en-GB" altLang="en-US" sz="1800"/>
            </a:br>
            <a:endParaRPr lang="en-US" altLang="en-US" sz="1800"/>
          </a:p>
        </p:txBody>
      </p:sp>
      <p:pic>
        <p:nvPicPr>
          <p:cNvPr id="24579" name="Content Placeholder 3" descr="lilly p 442 Philosophers Stone.jpeg">
            <a:extLst>
              <a:ext uri="{FF2B5EF4-FFF2-40B4-BE49-F238E27FC236}">
                <a16:creationId xmlns:a16="http://schemas.microsoft.com/office/drawing/2014/main" id="{3976D17C-6F5A-48AF-A5E0-A492D9EC105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268413"/>
            <a:ext cx="3673475" cy="5029200"/>
          </a:xfrm>
        </p:spPr>
      </p:pic>
      <p:pic>
        <p:nvPicPr>
          <p:cNvPr id="24580" name="Picture 4" descr="william_lilly.jpeg">
            <a:extLst>
              <a:ext uri="{FF2B5EF4-FFF2-40B4-BE49-F238E27FC236}">
                <a16:creationId xmlns:a16="http://schemas.microsoft.com/office/drawing/2014/main" id="{CE17838C-46F2-4450-B2A0-4AB08558D7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836613"/>
            <a:ext cx="1077913" cy="143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2">
            <a:extLst>
              <a:ext uri="{FF2B5EF4-FFF2-40B4-BE49-F238E27FC236}">
                <a16:creationId xmlns:a16="http://schemas.microsoft.com/office/drawing/2014/main" id="{68ED2C42-A26B-4B83-BEBD-B910080040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6104"/>
          <a:stretch>
            <a:fillRect/>
          </a:stretch>
        </p:blipFill>
        <p:spPr bwMode="auto">
          <a:xfrm>
            <a:off x="3924300" y="2636838"/>
            <a:ext cx="4968875" cy="3538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CA89370-BD3B-4BA8-918E-2077ED90C66D}"/>
              </a:ext>
            </a:extLst>
          </p:cNvPr>
          <p:cNvSpPr>
            <a:spLocks noGrp="1"/>
          </p:cNvSpPr>
          <p:nvPr>
            <p:ph type="title"/>
          </p:nvPr>
        </p:nvSpPr>
        <p:spPr/>
        <p:txBody>
          <a:bodyPr/>
          <a:lstStyle/>
          <a:p>
            <a:endParaRPr lang="en-US" altLang="en-US"/>
          </a:p>
        </p:txBody>
      </p:sp>
      <p:sp>
        <p:nvSpPr>
          <p:cNvPr id="25603" name="Content Placeholder 2">
            <a:extLst>
              <a:ext uri="{FF2B5EF4-FFF2-40B4-BE49-F238E27FC236}">
                <a16:creationId xmlns:a16="http://schemas.microsoft.com/office/drawing/2014/main" id="{5989AE67-B67E-4D74-89BD-9C8564871AEF}"/>
              </a:ext>
            </a:extLst>
          </p:cNvPr>
          <p:cNvSpPr>
            <a:spLocks noGrp="1"/>
          </p:cNvSpPr>
          <p:nvPr>
            <p:ph sz="half" idx="1"/>
          </p:nvPr>
        </p:nvSpPr>
        <p:spPr>
          <a:xfrm>
            <a:off x="428625" y="1643063"/>
            <a:ext cx="4038600" cy="4525962"/>
          </a:xfrm>
        </p:spPr>
        <p:txBody>
          <a:bodyPr/>
          <a:lstStyle/>
          <a:p>
            <a:r>
              <a:rPr lang="en-GB" altLang="en-US" sz="1600"/>
              <a:t>The questioner is ruled by the ascendant = Virgo, ruled by Mercury</a:t>
            </a:r>
          </a:p>
          <a:p>
            <a:r>
              <a:rPr lang="en-GB" altLang="en-US" sz="1600"/>
              <a:t>The search for the Philosopher’s Stone  is ruled by the 9th house (the house of philosophy) . The  9</a:t>
            </a:r>
            <a:r>
              <a:rPr lang="en-GB" altLang="en-US" sz="1600" baseline="30000"/>
              <a:t>th</a:t>
            </a:r>
            <a:r>
              <a:rPr lang="en-GB" altLang="en-US" sz="1600"/>
              <a:t> house cusp was in Aries. Ruled by Mars.</a:t>
            </a:r>
          </a:p>
          <a:p>
            <a:r>
              <a:rPr lang="en-GB" altLang="en-US" sz="1600"/>
              <a:t>Mercury conjunct Saturn and square Mars = difficulties.  Plus the alchemist  (Mercury) is in a difficult relationship with the Philosopher’s Stone  (Mars)</a:t>
            </a:r>
          </a:p>
          <a:p>
            <a:r>
              <a:rPr lang="en-GB" altLang="en-US" sz="1600"/>
              <a:t>Mercury was recently retrograde = the client had been engaged in the search for some time </a:t>
            </a:r>
          </a:p>
          <a:p>
            <a:r>
              <a:rPr lang="en-GB" altLang="en-US" sz="1600"/>
              <a:t>Mercury now in Gemini (and in his own terms (a subdivision of a sign) indicated an increased desire to find the Stone.</a:t>
            </a:r>
          </a:p>
          <a:p>
            <a:r>
              <a:rPr lang="en-GB" altLang="en-US" sz="1600"/>
              <a:t>But Mercury’s aspects to Mars and Saturn were so difficult that ‘I advised the querent to decline his further progress upon that subject’.</a:t>
            </a:r>
          </a:p>
          <a:p>
            <a:endParaRPr lang="en-GB" altLang="en-US"/>
          </a:p>
          <a:p>
            <a:endParaRPr lang="en-US" altLang="en-US"/>
          </a:p>
        </p:txBody>
      </p:sp>
      <p:pic>
        <p:nvPicPr>
          <p:cNvPr id="25604" name="Picture 2">
            <a:extLst>
              <a:ext uri="{FF2B5EF4-FFF2-40B4-BE49-F238E27FC236}">
                <a16:creationId xmlns:a16="http://schemas.microsoft.com/office/drawing/2014/main" id="{570EC374-0A11-4E9B-85A6-FF2A0EC3ACA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25723" r="5669"/>
          <a:stretch>
            <a:fillRect/>
          </a:stretch>
        </p:blipFill>
        <p:spPr>
          <a:xfrm>
            <a:off x="4572000" y="1700213"/>
            <a:ext cx="4321175" cy="4211637"/>
          </a:xfrm>
          <a:noFill/>
        </p:spPr>
      </p:pic>
      <p:pic>
        <p:nvPicPr>
          <p:cNvPr id="25605" name="Picture 2">
            <a:extLst>
              <a:ext uri="{FF2B5EF4-FFF2-40B4-BE49-F238E27FC236}">
                <a16:creationId xmlns:a16="http://schemas.microsoft.com/office/drawing/2014/main" id="{6C58BBCB-54D8-4695-A870-C2BB94AFDA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4" descr="william_lilly.jpeg">
            <a:extLst>
              <a:ext uri="{FF2B5EF4-FFF2-40B4-BE49-F238E27FC236}">
                <a16:creationId xmlns:a16="http://schemas.microsoft.com/office/drawing/2014/main" id="{35417B4A-961A-4224-B558-417C5ADDFD6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333375"/>
            <a:ext cx="1077913"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7CBC555B-C18F-428A-B6DC-3EB7A1F137C4}"/>
              </a:ext>
            </a:extLst>
          </p:cNvPr>
          <p:cNvSpPr>
            <a:spLocks noGrp="1"/>
          </p:cNvSpPr>
          <p:nvPr>
            <p:ph type="title"/>
          </p:nvPr>
        </p:nvSpPr>
        <p:spPr/>
        <p:txBody>
          <a:bodyPr/>
          <a:lstStyle/>
          <a:p>
            <a:r>
              <a:rPr lang="en-GB" altLang="en-US" sz="3200"/>
              <a:t>Analysing the reading of the horoscope: Symbolism, Logic and Judgement</a:t>
            </a:r>
          </a:p>
        </p:txBody>
      </p:sp>
      <p:sp>
        <p:nvSpPr>
          <p:cNvPr id="26627" name="Content Placeholder 5">
            <a:extLst>
              <a:ext uri="{FF2B5EF4-FFF2-40B4-BE49-F238E27FC236}">
                <a16:creationId xmlns:a16="http://schemas.microsoft.com/office/drawing/2014/main" id="{A0E964A9-5DB2-4313-8F35-A829B94F970C}"/>
              </a:ext>
            </a:extLst>
          </p:cNvPr>
          <p:cNvSpPr>
            <a:spLocks noGrp="1"/>
          </p:cNvSpPr>
          <p:nvPr>
            <p:ph idx="1"/>
          </p:nvPr>
        </p:nvSpPr>
        <p:spPr/>
        <p:txBody>
          <a:bodyPr/>
          <a:lstStyle/>
          <a:p>
            <a:r>
              <a:rPr lang="en-GB" altLang="en-US" sz="1800"/>
              <a:t>The questioner is ruled by the ascendant the standard rule of horary astrology) = Virgo, ruled by Mercury. Therefore the questioner is represented by Mercury.</a:t>
            </a:r>
          </a:p>
          <a:p>
            <a:r>
              <a:rPr lang="en-GB" altLang="en-US" sz="1800"/>
              <a:t>The search for the Philosopher’s Stone  is ruled by the 9th house (the house of philosophy) . The  9</a:t>
            </a:r>
            <a:r>
              <a:rPr lang="en-GB" altLang="en-US" sz="1800" baseline="30000"/>
              <a:t>th</a:t>
            </a:r>
            <a:r>
              <a:rPr lang="en-GB" altLang="en-US" sz="1800"/>
              <a:t> house cusp was in Aries. Ruled by Mars. Therefore Mars represents the philosophers stone.</a:t>
            </a:r>
          </a:p>
          <a:p>
            <a:r>
              <a:rPr lang="en-GB" altLang="en-US" sz="1800"/>
              <a:t>Mercury conjunct Saturn and square Mars = difficulties (Saturn and Mars are difficult planets and the square is a difficult aspect).  The alchemist  (Mercury) is in a difficult relationship with the Philosopher’s Stone  (Mars)</a:t>
            </a:r>
          </a:p>
          <a:p>
            <a:r>
              <a:rPr lang="en-GB" altLang="en-US" sz="1800"/>
              <a:t>Mercury was recently retrograde, i.e. apparently moving backwards through the zodiac = symbolically returning to the past. Therefore the client had been engaged in the search for some time.</a:t>
            </a:r>
          </a:p>
          <a:p>
            <a:r>
              <a:rPr lang="en-GB" altLang="en-US" sz="1800"/>
              <a:t>Mercury now in Gemini (and in his own terms - a subdivision of a sign) indicated an increased desire to find the Stone. I.e., Mercury is very strong/ intense.</a:t>
            </a:r>
          </a:p>
          <a:p>
            <a:r>
              <a:rPr lang="en-GB" altLang="en-US" sz="1800"/>
              <a:t>But Mercury’s aspects to Mars and Saturn were so difficult that ‘I advised the querent [the person asking the question – the astrologer’s client]  to decline his further progress upon that subject’.</a:t>
            </a:r>
          </a:p>
          <a:p>
            <a:endParaRPr lang="en-GB" altLang="en-US"/>
          </a:p>
        </p:txBody>
      </p:sp>
      <p:pic>
        <p:nvPicPr>
          <p:cNvPr id="26628" name="Picture 4" descr="william_lilly.jpeg">
            <a:extLst>
              <a:ext uri="{FF2B5EF4-FFF2-40B4-BE49-F238E27FC236}">
                <a16:creationId xmlns:a16="http://schemas.microsoft.com/office/drawing/2014/main" id="{979FD98F-5713-496A-9F0F-CCCC5E1F57A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333375"/>
            <a:ext cx="862013" cy="1150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4">
            <a:extLst>
              <a:ext uri="{FF2B5EF4-FFF2-40B4-BE49-F238E27FC236}">
                <a16:creationId xmlns:a16="http://schemas.microsoft.com/office/drawing/2014/main" id="{A1957570-D217-4561-8B2B-8D2937B4F3BB}"/>
              </a:ext>
            </a:extLst>
          </p:cNvPr>
          <p:cNvSpPr>
            <a:spLocks noGrp="1"/>
          </p:cNvSpPr>
          <p:nvPr>
            <p:ph type="title"/>
          </p:nvPr>
        </p:nvSpPr>
        <p:spPr/>
        <p:txBody>
          <a:bodyPr/>
          <a:lstStyle/>
          <a:p>
            <a:r>
              <a:rPr lang="en-US" altLang="en-US"/>
              <a:t>Commenting on the astrologer’s assumptions and intentions</a:t>
            </a:r>
          </a:p>
        </p:txBody>
      </p:sp>
      <p:sp>
        <p:nvSpPr>
          <p:cNvPr id="27651" name="Content Placeholder 5">
            <a:extLst>
              <a:ext uri="{FF2B5EF4-FFF2-40B4-BE49-F238E27FC236}">
                <a16:creationId xmlns:a16="http://schemas.microsoft.com/office/drawing/2014/main" id="{AE3A831F-9B2C-4F79-BF28-8E5E68B42545}"/>
              </a:ext>
            </a:extLst>
          </p:cNvPr>
          <p:cNvSpPr>
            <a:spLocks noGrp="1"/>
          </p:cNvSpPr>
          <p:nvPr>
            <p:ph idx="1"/>
          </p:nvPr>
        </p:nvSpPr>
        <p:spPr/>
        <p:txBody>
          <a:bodyPr/>
          <a:lstStyle/>
          <a:p>
            <a:r>
              <a:rPr lang="en-GB" altLang="en-US" sz="1400"/>
              <a:t>‘</a:t>
            </a:r>
            <a:r>
              <a:rPr lang="en-GB" altLang="en-US" sz="1800"/>
              <a:t>I advised the querent to decline his further progress upon that subject’. </a:t>
            </a:r>
            <a:r>
              <a:rPr lang="en-GB" altLang="en-US" sz="1800" b="1" i="1"/>
              <a:t>(Free will: he could proceed if he wished)</a:t>
            </a:r>
          </a:p>
          <a:p>
            <a:r>
              <a:rPr lang="en-GB" altLang="en-US" sz="1800"/>
              <a:t>I ‘advertised him how incapable he was</a:t>
            </a:r>
            <a:r>
              <a:rPr lang="en-GB" altLang="en-US" sz="1800" b="1" i="1"/>
              <a:t>’ (A psychological judgment, or is it a matter of technical skill?)</a:t>
            </a:r>
          </a:p>
          <a:p>
            <a:r>
              <a:rPr lang="en-GB" altLang="en-US" sz="1800"/>
              <a:t>‘and (of) the improbability of the thing he intended, according to natural causes’ </a:t>
            </a:r>
            <a:r>
              <a:rPr lang="en-GB" altLang="en-US" sz="1800" b="1" i="1"/>
              <a:t>(scepticism)</a:t>
            </a:r>
          </a:p>
          <a:p>
            <a:r>
              <a:rPr lang="en-GB" altLang="en-US" sz="1800"/>
              <a:t>and ‘he erred in his materials…working upon things…too grosse and heavy</a:t>
            </a:r>
            <a:r>
              <a:rPr lang="en-GB" altLang="en-US" sz="1800" b="1"/>
              <a:t>’ </a:t>
            </a:r>
            <a:r>
              <a:rPr lang="en-GB" altLang="en-US" sz="1800" b="1" i="1"/>
              <a:t>(Mercury was conjunct Saturn, the heavy planet: the astrologer was able to discern matters of which he could have no direct knowledge; planets have physical properties which translate into astrological interpretation) </a:t>
            </a:r>
          </a:p>
          <a:p>
            <a:endParaRPr lang="en-GB" altLang="en-US" sz="1800"/>
          </a:p>
          <a:p>
            <a:endParaRPr lang="en-GB" altLang="en-US" sz="2400"/>
          </a:p>
          <a:p>
            <a:endParaRPr lang="en-US" altLang="en-US"/>
          </a:p>
        </p:txBody>
      </p:sp>
      <p:pic>
        <p:nvPicPr>
          <p:cNvPr id="27652" name="Picture 2">
            <a:extLst>
              <a:ext uri="{FF2B5EF4-FFF2-40B4-BE49-F238E27FC236}">
                <a16:creationId xmlns:a16="http://schemas.microsoft.com/office/drawing/2014/main" id="{1E4E263B-E2BA-49C1-8C5E-4FBB87E3B1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4" descr="william_lilly.jpeg">
            <a:extLst>
              <a:ext uri="{FF2B5EF4-FFF2-40B4-BE49-F238E27FC236}">
                <a16:creationId xmlns:a16="http://schemas.microsoft.com/office/drawing/2014/main" id="{B613EA57-3C97-4864-8BCF-4C6170AB930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4868863"/>
            <a:ext cx="1077913" cy="143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FCFCD61-233D-4A77-B88C-4A7292F1743E}"/>
              </a:ext>
            </a:extLst>
          </p:cNvPr>
          <p:cNvSpPr>
            <a:spLocks noGrp="1"/>
          </p:cNvSpPr>
          <p:nvPr>
            <p:ph type="title"/>
          </p:nvPr>
        </p:nvSpPr>
        <p:spPr/>
        <p:txBody>
          <a:bodyPr/>
          <a:lstStyle/>
          <a:p>
            <a:r>
              <a:rPr lang="en-US" altLang="en-US"/>
              <a:t>Commenting on the astrologer’s assumptions and intentions 2</a:t>
            </a:r>
            <a:endParaRPr lang="en-GB" altLang="en-US"/>
          </a:p>
        </p:txBody>
      </p:sp>
      <p:sp>
        <p:nvSpPr>
          <p:cNvPr id="28675" name="Content Placeholder 2">
            <a:extLst>
              <a:ext uri="{FF2B5EF4-FFF2-40B4-BE49-F238E27FC236}">
                <a16:creationId xmlns:a16="http://schemas.microsoft.com/office/drawing/2014/main" id="{D6B27AFA-DADE-4408-895D-7A2BD74B661F}"/>
              </a:ext>
            </a:extLst>
          </p:cNvPr>
          <p:cNvSpPr>
            <a:spLocks noGrp="1"/>
          </p:cNvSpPr>
          <p:nvPr>
            <p:ph idx="1"/>
          </p:nvPr>
        </p:nvSpPr>
        <p:spPr/>
        <p:txBody>
          <a:bodyPr/>
          <a:lstStyle/>
          <a:p>
            <a:r>
              <a:rPr lang="en-GB" altLang="en-US" sz="1800"/>
              <a:t>Returning to </a:t>
            </a:r>
            <a:r>
              <a:rPr lang="en-GB" altLang="en-US" sz="1800" b="1"/>
              <a:t>psychology</a:t>
            </a:r>
            <a:r>
              <a:rPr lang="en-GB" altLang="en-US" sz="1800"/>
              <a:t>, Lilly adds, ‘where Mercury is corrupted, there the fancy or imaginative part is imbecill’. </a:t>
            </a:r>
            <a:r>
              <a:rPr lang="en-GB" altLang="en-US" sz="1800" b="1" i="1"/>
              <a:t>Psychological qualities can be ascribed to the person asking the question </a:t>
            </a:r>
          </a:p>
          <a:p>
            <a:r>
              <a:rPr lang="en-GB" altLang="en-US" sz="1800"/>
              <a:t>Lastly, because the ‘lord of the work’ i.e., Mars, the ruler of the 9</a:t>
            </a:r>
            <a:r>
              <a:rPr lang="en-GB" altLang="en-US" sz="1800" baseline="30000"/>
              <a:t>th</a:t>
            </a:r>
            <a:r>
              <a:rPr lang="en-GB" altLang="en-US" sz="1800"/>
              <a:t> house, is unfortunate, the ambition cannot succeed (fate). </a:t>
            </a:r>
            <a:r>
              <a:rPr lang="en-GB" altLang="en-US" sz="1800" b="1" i="1"/>
              <a:t>The alchemist is therefore </a:t>
            </a:r>
            <a:r>
              <a:rPr lang="en-GB" altLang="en-US" sz="1800" b="1" i="1" u="sng"/>
              <a:t>free t</a:t>
            </a:r>
            <a:r>
              <a:rPr lang="en-GB" altLang="en-US" sz="1800" b="1" i="1"/>
              <a:t>o carry on trying but he </a:t>
            </a:r>
            <a:r>
              <a:rPr lang="en-GB" altLang="en-US" sz="1800" b="1" i="1" u="sng"/>
              <a:t>cannot succeed</a:t>
            </a:r>
            <a:r>
              <a:rPr lang="en-GB" altLang="en-US" sz="1800" b="1" i="1"/>
              <a:t>. His freewill is circumscribed by necessity.</a:t>
            </a:r>
          </a:p>
          <a:p>
            <a:r>
              <a:rPr lang="en-GB" altLang="en-US" sz="1800"/>
              <a:t>Finally, an observation: the alchemist was suffering from Consumption (tuberculosis) and Lilly advised him to focus on the pain of his illness rather than taking on the pain of failure in his quest. </a:t>
            </a:r>
            <a:r>
              <a:rPr lang="en-GB" altLang="en-US" sz="1800" i="1"/>
              <a:t>There are always options. The astrologer might offer advice outside the remit if the original question.</a:t>
            </a:r>
          </a:p>
          <a:p>
            <a:endParaRPr lang="en-GB" altLang="en-US" sz="1800"/>
          </a:p>
          <a:p>
            <a:r>
              <a:rPr lang="en-GB" altLang="en-US" sz="1800" b="1" i="1"/>
              <a:t>As an academic, you can make these interpretations from the text with no prior knowledge of astrology </a:t>
            </a:r>
          </a:p>
          <a:p>
            <a:endParaRPr lang="en-GB" altLang="en-US"/>
          </a:p>
        </p:txBody>
      </p:sp>
      <p:pic>
        <p:nvPicPr>
          <p:cNvPr id="28676" name="Picture 4" descr="william_lilly.jpeg">
            <a:extLst>
              <a:ext uri="{FF2B5EF4-FFF2-40B4-BE49-F238E27FC236}">
                <a16:creationId xmlns:a16="http://schemas.microsoft.com/office/drawing/2014/main" id="{EEFAD484-8451-44B0-9B91-2A8F6C53F9D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5634038"/>
            <a:ext cx="915988"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46E2B6D-D252-49C9-9773-01D79C9BA96B}"/>
              </a:ext>
            </a:extLst>
          </p:cNvPr>
          <p:cNvSpPr>
            <a:spLocks noGrp="1"/>
          </p:cNvSpPr>
          <p:nvPr>
            <p:ph type="title"/>
          </p:nvPr>
        </p:nvSpPr>
        <p:spPr/>
        <p:txBody>
          <a:bodyPr/>
          <a:lstStyle/>
          <a:p>
            <a:pPr eaLnBrk="1" hangingPunct="1"/>
            <a:r>
              <a:rPr lang="en-GB" altLang="en-US"/>
              <a:t>Elias Ashmole 1617-1682</a:t>
            </a:r>
            <a:endParaRPr lang="en-US" altLang="en-US"/>
          </a:p>
        </p:txBody>
      </p:sp>
      <p:sp>
        <p:nvSpPr>
          <p:cNvPr id="29699" name="Content Placeholder 2">
            <a:extLst>
              <a:ext uri="{FF2B5EF4-FFF2-40B4-BE49-F238E27FC236}">
                <a16:creationId xmlns:a16="http://schemas.microsoft.com/office/drawing/2014/main" id="{C0F6DE8A-DE95-4045-A453-3CD0444D90BA}"/>
              </a:ext>
            </a:extLst>
          </p:cNvPr>
          <p:cNvSpPr>
            <a:spLocks noGrp="1"/>
          </p:cNvSpPr>
          <p:nvPr>
            <p:ph idx="1"/>
          </p:nvPr>
        </p:nvSpPr>
        <p:spPr/>
        <p:txBody>
          <a:bodyPr/>
          <a:lstStyle/>
          <a:p>
            <a:pPr eaLnBrk="1" hangingPunct="1"/>
            <a:r>
              <a:rPr lang="en-GB" altLang="en-US"/>
              <a:t>Favourite of King Charles II of England, Ireland and Scotland</a:t>
            </a:r>
          </a:p>
          <a:p>
            <a:pPr eaLnBrk="1" hangingPunct="1"/>
            <a:r>
              <a:rPr lang="en-GB" altLang="en-US"/>
              <a:t>Unofficial ‘Royal’ astrologer</a:t>
            </a:r>
          </a:p>
          <a:p>
            <a:pPr eaLnBrk="1" hangingPunct="1"/>
            <a:r>
              <a:rPr lang="en-GB" altLang="en-US"/>
              <a:t>Practising alchemist</a:t>
            </a:r>
          </a:p>
          <a:p>
            <a:pPr eaLnBrk="1" hangingPunct="1"/>
            <a:r>
              <a:rPr lang="en-GB" altLang="en-US"/>
              <a:t>Founder of Ashmolean Museum in Oxford</a:t>
            </a:r>
          </a:p>
          <a:p>
            <a:pPr eaLnBrk="1" hangingPunct="1"/>
            <a:endParaRPr lang="en-US" altLang="en-US"/>
          </a:p>
        </p:txBody>
      </p:sp>
      <p:pic>
        <p:nvPicPr>
          <p:cNvPr id="29700" name="Content Placeholder 3" descr="Elias Ashmole-after-Riley.jpg">
            <a:extLst>
              <a:ext uri="{FF2B5EF4-FFF2-40B4-BE49-F238E27FC236}">
                <a16:creationId xmlns:a16="http://schemas.microsoft.com/office/drawing/2014/main" id="{6C3CEB83-3B59-4601-B4BF-DFFC462AA0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4357688"/>
            <a:ext cx="17145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2">
            <a:extLst>
              <a:ext uri="{FF2B5EF4-FFF2-40B4-BE49-F238E27FC236}">
                <a16:creationId xmlns:a16="http://schemas.microsoft.com/office/drawing/2014/main" id="{A4E051C2-DD36-47CF-BD83-FB0B3420EC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8" y="6211888"/>
            <a:ext cx="15700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CB2C07-8176-4022-95B8-97B840DEC700}"/>
              </a:ext>
            </a:extLst>
          </p:cNvPr>
          <p:cNvSpPr>
            <a:spLocks noGrp="1"/>
          </p:cNvSpPr>
          <p:nvPr>
            <p:ph type="title"/>
          </p:nvPr>
        </p:nvSpPr>
        <p:spPr/>
        <p:txBody>
          <a:bodyPr rtlCol="0">
            <a:normAutofit fontScale="90000"/>
          </a:bodyPr>
          <a:lstStyle/>
          <a:p>
            <a:pPr eaLnBrk="1" fontAlgn="auto" hangingPunct="1">
              <a:spcAft>
                <a:spcPts val="0"/>
              </a:spcAft>
              <a:defRPr/>
            </a:pPr>
            <a:r>
              <a:rPr lang="en-GB" dirty="0"/>
              <a:t>Elias </a:t>
            </a:r>
            <a:r>
              <a:rPr lang="en-GB" dirty="0" err="1"/>
              <a:t>Ashmole</a:t>
            </a:r>
            <a:r>
              <a:rPr lang="en-GB" dirty="0"/>
              <a:t> </a:t>
            </a:r>
            <a:br>
              <a:rPr lang="en-GB" dirty="0"/>
            </a:br>
            <a:r>
              <a:rPr lang="en-GB" sz="3600" dirty="0"/>
              <a:t>making a </a:t>
            </a:r>
            <a:r>
              <a:rPr lang="en-GB" sz="3600" dirty="0" err="1"/>
              <a:t>sigil</a:t>
            </a:r>
            <a:r>
              <a:rPr lang="en-GB" sz="3600" dirty="0"/>
              <a:t> [talisman] of Jupiter and Venus 1</a:t>
            </a:r>
            <a:endParaRPr lang="en-US" sz="3600" dirty="0"/>
          </a:p>
        </p:txBody>
      </p:sp>
      <p:sp>
        <p:nvSpPr>
          <p:cNvPr id="5" name="Content Placeholder 4">
            <a:extLst>
              <a:ext uri="{FF2B5EF4-FFF2-40B4-BE49-F238E27FC236}">
                <a16:creationId xmlns:a16="http://schemas.microsoft.com/office/drawing/2014/main" id="{8CC10246-9871-415C-AD40-086F9B127D4E}"/>
              </a:ext>
            </a:extLst>
          </p:cNvPr>
          <p:cNvSpPr>
            <a:spLocks noGrp="1"/>
          </p:cNvSpPr>
          <p:nvPr>
            <p:ph sz="half" idx="1"/>
          </p:nvPr>
        </p:nvSpPr>
        <p:spPr/>
        <p:txBody>
          <a:bodyPr rtlCol="0">
            <a:normAutofit fontScale="92500" lnSpcReduction="20000"/>
          </a:bodyPr>
          <a:lstStyle/>
          <a:p>
            <a:pPr eaLnBrk="1" fontAlgn="auto" hangingPunct="1">
              <a:spcAft>
                <a:spcPts val="0"/>
              </a:spcAft>
              <a:defRPr/>
            </a:pPr>
            <a:r>
              <a:rPr lang="en-US" dirty="0"/>
              <a:t>‘I began to cast the 5 Gemini ascending/ but the metal spluttered and burnt my fingers and the sigil came not/ Mars behold[s] the ascendant with square/ Those cast about 6H.45’ were for a continued health and </a:t>
            </a:r>
            <a:r>
              <a:rPr lang="en-US" dirty="0" err="1"/>
              <a:t>favour</a:t>
            </a:r>
            <a:r>
              <a:rPr lang="en-US" dirty="0"/>
              <a:t> with great and good men and women/’ </a:t>
            </a:r>
          </a:p>
          <a:p>
            <a:pPr eaLnBrk="1" fontAlgn="auto" hangingPunct="1">
              <a:spcAft>
                <a:spcPts val="0"/>
              </a:spcAft>
              <a:defRPr/>
            </a:pPr>
            <a:r>
              <a:rPr lang="en-GB" sz="1400" dirty="0" err="1"/>
              <a:t>Josten</a:t>
            </a:r>
            <a:r>
              <a:rPr lang="en-GB" sz="1400" dirty="0"/>
              <a:t>, C.H. (ed.), </a:t>
            </a:r>
            <a:r>
              <a:rPr lang="en-GB" sz="1400" i="1" dirty="0"/>
              <a:t>Elias </a:t>
            </a:r>
            <a:r>
              <a:rPr lang="en-GB" sz="1400" i="1" dirty="0" err="1"/>
              <a:t>Ashmole</a:t>
            </a:r>
            <a:r>
              <a:rPr lang="en-GB" sz="1400" i="1" dirty="0"/>
              <a:t> (1617 – 1692), His Autobiographical and Historical Notes, his Correspondence, and other Contemporary Sources relating to his Life and Work</a:t>
            </a:r>
            <a:r>
              <a:rPr lang="en-GB" sz="1400" dirty="0"/>
              <a:t>, 5 </a:t>
            </a:r>
            <a:r>
              <a:rPr lang="en-GB" sz="1400" dirty="0" err="1"/>
              <a:t>Vols</a:t>
            </a:r>
            <a:r>
              <a:rPr lang="en-GB" sz="1400" dirty="0"/>
              <a:t>, Oxford: Oxford University Press, 1966, Vol. 4, p. 1679.</a:t>
            </a:r>
            <a:endParaRPr lang="en-US" sz="1400" dirty="0"/>
          </a:p>
          <a:p>
            <a:pPr eaLnBrk="1" fontAlgn="auto" hangingPunct="1">
              <a:spcAft>
                <a:spcPts val="0"/>
              </a:spcAft>
              <a:defRPr/>
            </a:pPr>
            <a:endParaRPr lang="en-US" dirty="0"/>
          </a:p>
        </p:txBody>
      </p:sp>
      <p:pic>
        <p:nvPicPr>
          <p:cNvPr id="30724" name="Picture 3">
            <a:extLst>
              <a:ext uri="{FF2B5EF4-FFF2-40B4-BE49-F238E27FC236}">
                <a16:creationId xmlns:a16="http://schemas.microsoft.com/office/drawing/2014/main" id="{75395896-FAF4-464C-BDD6-094D03D1451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318000" y="1857375"/>
            <a:ext cx="4649788" cy="3546475"/>
          </a:xfrm>
          <a:noFill/>
        </p:spPr>
      </p:pic>
      <p:pic>
        <p:nvPicPr>
          <p:cNvPr id="30725" name="Picture 2">
            <a:extLst>
              <a:ext uri="{FF2B5EF4-FFF2-40B4-BE49-F238E27FC236}">
                <a16:creationId xmlns:a16="http://schemas.microsoft.com/office/drawing/2014/main" id="{585BE5B3-E8E1-48A8-A7DB-339D7B33F3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Content Placeholder 3" descr="Elias Ashmole-after-Riley.jpg">
            <a:extLst>
              <a:ext uri="{FF2B5EF4-FFF2-40B4-BE49-F238E27FC236}">
                <a16:creationId xmlns:a16="http://schemas.microsoft.com/office/drawing/2014/main" id="{D7F3C031-AFCA-4091-9BFC-5948AF4EC2C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28D7E14-54F7-4CB7-BEE4-A5B060A24271}"/>
              </a:ext>
            </a:extLst>
          </p:cNvPr>
          <p:cNvSpPr>
            <a:spLocks noGrp="1"/>
          </p:cNvSpPr>
          <p:nvPr>
            <p:ph type="title"/>
          </p:nvPr>
        </p:nvSpPr>
        <p:spPr/>
        <p:txBody>
          <a:bodyPr/>
          <a:lstStyle/>
          <a:p>
            <a:pPr eaLnBrk="1" hangingPunct="1"/>
            <a:r>
              <a:rPr lang="en-GB" altLang="en-US"/>
              <a:t>Using Textual Sources</a:t>
            </a:r>
            <a:endParaRPr lang="en-US" altLang="en-US"/>
          </a:p>
        </p:txBody>
      </p:sp>
      <p:sp>
        <p:nvSpPr>
          <p:cNvPr id="3" name="Content Placeholder 2">
            <a:extLst>
              <a:ext uri="{FF2B5EF4-FFF2-40B4-BE49-F238E27FC236}">
                <a16:creationId xmlns:a16="http://schemas.microsoft.com/office/drawing/2014/main" id="{68B7E42A-7EE4-40C1-B3A4-56427D17F547}"/>
              </a:ext>
            </a:extLst>
          </p:cNvPr>
          <p:cNvSpPr>
            <a:spLocks noGrp="1"/>
          </p:cNvSpPr>
          <p:nvPr>
            <p:ph sz="half" idx="1"/>
          </p:nvPr>
        </p:nvSpPr>
        <p:spPr/>
        <p:txBody>
          <a:bodyPr rtlCol="0">
            <a:normAutofit fontScale="77500" lnSpcReduction="20000"/>
          </a:bodyPr>
          <a:lstStyle/>
          <a:p>
            <a:pPr eaLnBrk="1" fontAlgn="auto" hangingPunct="1">
              <a:spcAft>
                <a:spcPts val="0"/>
              </a:spcAft>
              <a:defRPr/>
            </a:pPr>
            <a:r>
              <a:rPr lang="en-US" u="sng" dirty="0" err="1"/>
              <a:t>Ashmole’s</a:t>
            </a:r>
            <a:r>
              <a:rPr lang="en-US" u="sng" dirty="0"/>
              <a:t> Account</a:t>
            </a:r>
          </a:p>
          <a:p>
            <a:pPr eaLnBrk="1" fontAlgn="auto" hangingPunct="1">
              <a:spcAft>
                <a:spcPts val="0"/>
              </a:spcAft>
              <a:defRPr/>
            </a:pPr>
            <a:r>
              <a:rPr lang="en-US" dirty="0"/>
              <a:t>the metal spluttered and burnt my fingers and the sigil came not/ Mars behold[s] the ascendant with square</a:t>
            </a:r>
          </a:p>
          <a:p>
            <a:pPr eaLnBrk="1" fontAlgn="auto" hangingPunct="1">
              <a:spcAft>
                <a:spcPts val="0"/>
              </a:spcAft>
              <a:defRPr/>
            </a:pPr>
            <a:r>
              <a:rPr lang="en-GB" u="sng" dirty="0"/>
              <a:t>Textual Sources</a:t>
            </a:r>
          </a:p>
          <a:p>
            <a:pPr eaLnBrk="1" fontAlgn="auto" hangingPunct="1">
              <a:spcAft>
                <a:spcPts val="0"/>
              </a:spcAft>
              <a:defRPr/>
            </a:pPr>
            <a:r>
              <a:rPr lang="en-GB" dirty="0"/>
              <a:t>square = planets ‘separated by fourth part of circle’ Lilly, </a:t>
            </a:r>
            <a:r>
              <a:rPr lang="en-GB" i="1" dirty="0"/>
              <a:t>Christian Astrology </a:t>
            </a:r>
            <a:r>
              <a:rPr lang="en-GB" dirty="0"/>
              <a:t>p. 105.</a:t>
            </a:r>
          </a:p>
          <a:p>
            <a:pPr eaLnBrk="1" fontAlgn="auto" hangingPunct="1">
              <a:spcAft>
                <a:spcPts val="0"/>
              </a:spcAft>
              <a:defRPr/>
            </a:pPr>
            <a:r>
              <a:rPr lang="en-GB" dirty="0"/>
              <a:t>Ascendant –so-called because ‘even the sun </a:t>
            </a:r>
            <a:r>
              <a:rPr lang="en-GB" dirty="0" err="1"/>
              <a:t>commeth</a:t>
            </a:r>
            <a:r>
              <a:rPr lang="en-GB" dirty="0"/>
              <a:t> to the cusp of this (first)  house, he ascends...and is visible on our horizon Lilly, </a:t>
            </a:r>
            <a:r>
              <a:rPr lang="en-GB" i="1" dirty="0"/>
              <a:t>Christian Astrology </a:t>
            </a:r>
            <a:r>
              <a:rPr lang="en-GB" dirty="0"/>
              <a:t>p. 51.]</a:t>
            </a:r>
            <a:endParaRPr lang="en-US" dirty="0"/>
          </a:p>
        </p:txBody>
      </p:sp>
      <p:sp>
        <p:nvSpPr>
          <p:cNvPr id="4" name="Content Placeholder 3">
            <a:extLst>
              <a:ext uri="{FF2B5EF4-FFF2-40B4-BE49-F238E27FC236}">
                <a16:creationId xmlns:a16="http://schemas.microsoft.com/office/drawing/2014/main" id="{62E70135-6677-4D7F-8A6D-33DC67C54CF8}"/>
              </a:ext>
            </a:extLst>
          </p:cNvPr>
          <p:cNvSpPr>
            <a:spLocks noGrp="1"/>
          </p:cNvSpPr>
          <p:nvPr>
            <p:ph sz="half" idx="2"/>
          </p:nvPr>
        </p:nvSpPr>
        <p:spPr/>
        <p:txBody>
          <a:bodyPr rtlCol="0">
            <a:normAutofit fontScale="77500" lnSpcReduction="20000"/>
          </a:bodyPr>
          <a:lstStyle/>
          <a:p>
            <a:pPr eaLnBrk="1" fontAlgn="auto" hangingPunct="1">
              <a:spcAft>
                <a:spcPts val="0"/>
              </a:spcAft>
              <a:defRPr/>
            </a:pPr>
            <a:r>
              <a:rPr lang="en-GB" u="sng" dirty="0"/>
              <a:t>Textual Sources</a:t>
            </a:r>
          </a:p>
          <a:p>
            <a:pPr eaLnBrk="1" fontAlgn="auto" hangingPunct="1">
              <a:spcAft>
                <a:spcPts val="0"/>
              </a:spcAft>
              <a:defRPr/>
            </a:pPr>
            <a:r>
              <a:rPr lang="en-GB" dirty="0"/>
              <a:t>Mars – ‘He is in nature hot and dry’ Lilly, </a:t>
            </a:r>
            <a:r>
              <a:rPr lang="en-GB" i="1" dirty="0"/>
              <a:t>Christian Astrology </a:t>
            </a:r>
            <a:r>
              <a:rPr lang="en-GB" dirty="0"/>
              <a:t>p. 66</a:t>
            </a:r>
          </a:p>
          <a:p>
            <a:pPr eaLnBrk="1" fontAlgn="auto" hangingPunct="1">
              <a:spcAft>
                <a:spcPts val="0"/>
              </a:spcAft>
              <a:defRPr/>
            </a:pPr>
            <a:r>
              <a:rPr lang="en-GB" dirty="0"/>
              <a:t>Square – ‘quartile (is) disharmonious because (it is) composed of signs of opposite kinds’.</a:t>
            </a:r>
          </a:p>
          <a:p>
            <a:pPr eaLnBrk="1" fontAlgn="auto" hangingPunct="1">
              <a:spcAft>
                <a:spcPts val="0"/>
              </a:spcAft>
              <a:defRPr/>
            </a:pPr>
            <a:r>
              <a:rPr lang="en-GB" dirty="0"/>
              <a:t>Ptolemy </a:t>
            </a:r>
            <a:r>
              <a:rPr lang="en-GB" i="1" dirty="0" err="1"/>
              <a:t>Tetrabiblos</a:t>
            </a:r>
            <a:r>
              <a:rPr lang="en-GB" dirty="0"/>
              <a:t>, I.13 </a:t>
            </a:r>
          </a:p>
          <a:p>
            <a:pPr eaLnBrk="1" fontAlgn="auto" hangingPunct="1">
              <a:spcAft>
                <a:spcPts val="0"/>
              </a:spcAft>
              <a:defRPr/>
            </a:pPr>
            <a:endParaRPr lang="en-US" dirty="0"/>
          </a:p>
        </p:txBody>
      </p:sp>
      <p:pic>
        <p:nvPicPr>
          <p:cNvPr id="31749" name="Picture 2">
            <a:extLst>
              <a:ext uri="{FF2B5EF4-FFF2-40B4-BE49-F238E27FC236}">
                <a16:creationId xmlns:a16="http://schemas.microsoft.com/office/drawing/2014/main" id="{9158333B-743A-4619-A9E7-94560E8B66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Content Placeholder 3" descr="Elias Ashmole-after-Riley.jpg">
            <a:extLst>
              <a:ext uri="{FF2B5EF4-FFF2-40B4-BE49-F238E27FC236}">
                <a16:creationId xmlns:a16="http://schemas.microsoft.com/office/drawing/2014/main" id="{902FF3FF-69A4-4CE8-99CD-C1A04B2662E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96A2731-634F-4C1F-9AF3-096B51F5AB3B}"/>
              </a:ext>
            </a:extLst>
          </p:cNvPr>
          <p:cNvSpPr>
            <a:spLocks noGrp="1"/>
          </p:cNvSpPr>
          <p:nvPr>
            <p:ph type="title"/>
          </p:nvPr>
        </p:nvSpPr>
        <p:spPr/>
        <p:txBody>
          <a:bodyPr/>
          <a:lstStyle/>
          <a:p>
            <a:pPr eaLnBrk="1" hangingPunct="1"/>
            <a:r>
              <a:rPr lang="en-GB" altLang="en-US"/>
              <a:t>Using Textual Sources</a:t>
            </a:r>
            <a:endParaRPr lang="en-US" altLang="en-US"/>
          </a:p>
        </p:txBody>
      </p:sp>
      <p:sp>
        <p:nvSpPr>
          <p:cNvPr id="3" name="Content Placeholder 2">
            <a:extLst>
              <a:ext uri="{FF2B5EF4-FFF2-40B4-BE49-F238E27FC236}">
                <a16:creationId xmlns:a16="http://schemas.microsoft.com/office/drawing/2014/main" id="{C07BA5DF-DF13-417A-BE77-9FFAA3004368}"/>
              </a:ext>
            </a:extLst>
          </p:cNvPr>
          <p:cNvSpPr>
            <a:spLocks noGrp="1"/>
          </p:cNvSpPr>
          <p:nvPr>
            <p:ph sz="half" idx="1"/>
          </p:nvPr>
        </p:nvSpPr>
        <p:spPr/>
        <p:txBody>
          <a:bodyPr rtlCol="0">
            <a:normAutofit fontScale="85000" lnSpcReduction="20000"/>
          </a:bodyPr>
          <a:lstStyle/>
          <a:p>
            <a:pPr eaLnBrk="1" fontAlgn="auto" hangingPunct="1">
              <a:spcAft>
                <a:spcPts val="0"/>
              </a:spcAft>
              <a:defRPr/>
            </a:pPr>
            <a:r>
              <a:rPr lang="en-US" u="sng" dirty="0" err="1"/>
              <a:t>Ashmole’s</a:t>
            </a:r>
            <a:r>
              <a:rPr lang="en-US" u="sng" dirty="0"/>
              <a:t> Reading</a:t>
            </a:r>
          </a:p>
          <a:p>
            <a:pPr eaLnBrk="1" fontAlgn="auto" hangingPunct="1">
              <a:spcAft>
                <a:spcPts val="0"/>
              </a:spcAft>
              <a:defRPr/>
            </a:pPr>
            <a:r>
              <a:rPr lang="en-US" dirty="0"/>
              <a:t>Those cast about 6H.45’ were for a continued health and </a:t>
            </a:r>
            <a:r>
              <a:rPr lang="en-US" dirty="0" err="1"/>
              <a:t>favour</a:t>
            </a:r>
            <a:r>
              <a:rPr lang="en-US" dirty="0"/>
              <a:t> with great and good men and women’</a:t>
            </a:r>
          </a:p>
          <a:p>
            <a:pPr eaLnBrk="1" fontAlgn="auto" hangingPunct="1">
              <a:spcAft>
                <a:spcPts val="0"/>
              </a:spcAft>
              <a:defRPr/>
            </a:pPr>
            <a:endParaRPr lang="en-GB" dirty="0"/>
          </a:p>
          <a:p>
            <a:pPr eaLnBrk="1" fontAlgn="auto" hangingPunct="1">
              <a:spcAft>
                <a:spcPts val="0"/>
              </a:spcAft>
              <a:defRPr/>
            </a:pPr>
            <a:r>
              <a:rPr lang="en-GB" u="sng" dirty="0"/>
              <a:t>Horoscope Data</a:t>
            </a:r>
          </a:p>
          <a:p>
            <a:pPr eaLnBrk="1" fontAlgn="auto" hangingPunct="1">
              <a:spcAft>
                <a:spcPts val="0"/>
              </a:spcAft>
              <a:defRPr/>
            </a:pPr>
            <a:r>
              <a:rPr lang="en-GB" dirty="0"/>
              <a:t>Setting chart for 7.11 (which corresponds to 5 Gemini ascendant, Venus and Jupiter were rising.</a:t>
            </a:r>
            <a:endParaRPr lang="en-US" dirty="0"/>
          </a:p>
        </p:txBody>
      </p:sp>
      <p:sp>
        <p:nvSpPr>
          <p:cNvPr id="4" name="Content Placeholder 3">
            <a:extLst>
              <a:ext uri="{FF2B5EF4-FFF2-40B4-BE49-F238E27FC236}">
                <a16:creationId xmlns:a16="http://schemas.microsoft.com/office/drawing/2014/main" id="{B2FDC5F6-3306-40BE-9F8B-39349B5F71C9}"/>
              </a:ext>
            </a:extLst>
          </p:cNvPr>
          <p:cNvSpPr>
            <a:spLocks noGrp="1"/>
          </p:cNvSpPr>
          <p:nvPr>
            <p:ph sz="half" idx="2"/>
          </p:nvPr>
        </p:nvSpPr>
        <p:spPr/>
        <p:txBody>
          <a:bodyPr rtlCol="0">
            <a:normAutofit fontScale="85000" lnSpcReduction="20000"/>
          </a:bodyPr>
          <a:lstStyle/>
          <a:p>
            <a:pPr eaLnBrk="1" fontAlgn="auto" hangingPunct="1">
              <a:spcAft>
                <a:spcPts val="0"/>
              </a:spcAft>
              <a:defRPr/>
            </a:pPr>
            <a:r>
              <a:rPr lang="en-GB" u="sng" dirty="0"/>
              <a:t>Textual Sources</a:t>
            </a:r>
          </a:p>
          <a:p>
            <a:pPr eaLnBrk="1" fontAlgn="auto" hangingPunct="1">
              <a:spcAft>
                <a:spcPts val="0"/>
              </a:spcAft>
              <a:defRPr/>
            </a:pPr>
            <a:r>
              <a:rPr lang="en-GB" dirty="0"/>
              <a:t>Jupiter ‘is Magnanimous, Faithfull, </a:t>
            </a:r>
            <a:r>
              <a:rPr lang="en-GB" dirty="0" err="1"/>
              <a:t>Bashfull</a:t>
            </a:r>
            <a:r>
              <a:rPr lang="en-GB" dirty="0"/>
              <a:t>, Aspiring in an honourable way at high matters’ (</a:t>
            </a:r>
            <a:r>
              <a:rPr lang="en-GB" i="1" dirty="0"/>
              <a:t>Christian Astrology </a:t>
            </a:r>
            <a:r>
              <a:rPr lang="en-GB" dirty="0"/>
              <a:t>p. 62).</a:t>
            </a:r>
          </a:p>
          <a:p>
            <a:pPr eaLnBrk="1" fontAlgn="auto" hangingPunct="1">
              <a:spcAft>
                <a:spcPts val="0"/>
              </a:spcAft>
              <a:defRPr/>
            </a:pPr>
            <a:r>
              <a:rPr lang="en-GB" dirty="0"/>
              <a:t>Venus is ‘a Feminine Planet, not given to Law, Quarrel or Wrangling...a Company-keeper, Cheerful...a right </a:t>
            </a:r>
            <a:r>
              <a:rPr lang="en-GB" dirty="0" err="1"/>
              <a:t>vertuous</a:t>
            </a:r>
            <a:r>
              <a:rPr lang="en-GB" dirty="0"/>
              <a:t> Man or Woman’.</a:t>
            </a:r>
          </a:p>
          <a:p>
            <a:pPr eaLnBrk="1" fontAlgn="auto" hangingPunct="1">
              <a:spcAft>
                <a:spcPts val="0"/>
              </a:spcAft>
              <a:defRPr/>
            </a:pPr>
            <a:r>
              <a:rPr lang="en-GB" dirty="0"/>
              <a:t>(</a:t>
            </a:r>
            <a:r>
              <a:rPr lang="en-GB" i="1" dirty="0"/>
              <a:t>Christian Astrology </a:t>
            </a:r>
            <a:r>
              <a:rPr lang="en-GB" dirty="0"/>
              <a:t>pp. 73-4).</a:t>
            </a:r>
            <a:endParaRPr lang="en-US" dirty="0"/>
          </a:p>
        </p:txBody>
      </p:sp>
      <p:pic>
        <p:nvPicPr>
          <p:cNvPr id="32773" name="Picture 2">
            <a:extLst>
              <a:ext uri="{FF2B5EF4-FFF2-40B4-BE49-F238E27FC236}">
                <a16:creationId xmlns:a16="http://schemas.microsoft.com/office/drawing/2014/main" id="{2E67B378-E314-4CFC-BC96-BF5C1E84A0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Content Placeholder 3" descr="Elias Ashmole-after-Riley.jpg">
            <a:extLst>
              <a:ext uri="{FF2B5EF4-FFF2-40B4-BE49-F238E27FC236}">
                <a16:creationId xmlns:a16="http://schemas.microsoft.com/office/drawing/2014/main" id="{41F04A54-9051-4F66-84EB-A70524AACF9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935F8900-C944-4A19-8BF9-E4111156C062}"/>
              </a:ext>
            </a:extLst>
          </p:cNvPr>
          <p:cNvSpPr>
            <a:spLocks noGrp="1"/>
          </p:cNvSpPr>
          <p:nvPr>
            <p:ph type="title"/>
          </p:nvPr>
        </p:nvSpPr>
        <p:spPr/>
        <p:txBody>
          <a:bodyPr rtlCol="0">
            <a:normAutofit fontScale="90000"/>
          </a:bodyPr>
          <a:lstStyle/>
          <a:p>
            <a:pPr eaLnBrk="1" fontAlgn="auto" hangingPunct="1">
              <a:spcAft>
                <a:spcPts val="0"/>
              </a:spcAft>
              <a:defRPr/>
            </a:pPr>
            <a:r>
              <a:rPr lang="en-GB" dirty="0"/>
              <a:t>The Babylonian Nativity Omens</a:t>
            </a:r>
            <a:br>
              <a:rPr lang="en-GB" dirty="0"/>
            </a:br>
            <a:r>
              <a:rPr lang="en-GB" sz="3600" dirty="0"/>
              <a:t>surviving from c.475 BCE</a:t>
            </a:r>
            <a:br>
              <a:rPr lang="en-GB" dirty="0"/>
            </a:br>
            <a:endParaRPr lang="en-GB" dirty="0"/>
          </a:p>
        </p:txBody>
      </p:sp>
      <p:sp>
        <p:nvSpPr>
          <p:cNvPr id="3" name="Content Placeholder 2">
            <a:extLst>
              <a:ext uri="{FF2B5EF4-FFF2-40B4-BE49-F238E27FC236}">
                <a16:creationId xmlns:a16="http://schemas.microsoft.com/office/drawing/2014/main" id="{A8205165-BD20-4414-841E-CF2D45A606CF}"/>
              </a:ext>
            </a:extLst>
          </p:cNvPr>
          <p:cNvSpPr>
            <a:spLocks noGrp="1"/>
          </p:cNvSpPr>
          <p:nvPr>
            <p:ph sz="half" idx="1"/>
          </p:nvPr>
        </p:nvSpPr>
        <p:spPr/>
        <p:txBody>
          <a:bodyPr rtlCol="0">
            <a:normAutofit lnSpcReduction="10000"/>
          </a:bodyPr>
          <a:lstStyle/>
          <a:p>
            <a:pPr eaLnBrk="1" fontAlgn="auto" hangingPunct="1">
              <a:spcAft>
                <a:spcPts val="0"/>
              </a:spcAft>
              <a:defRPr/>
            </a:pPr>
            <a:r>
              <a:rPr lang="en-US" dirty="0"/>
              <a:t>the child born under </a:t>
            </a:r>
            <a:r>
              <a:rPr lang="en-US" b="1" dirty="0"/>
              <a:t>Jupiter</a:t>
            </a:r>
            <a:r>
              <a:rPr lang="en-US" dirty="0"/>
              <a:t> will have a ‘regular (life)...will become rich (and) will grow old. </a:t>
            </a:r>
          </a:p>
          <a:p>
            <a:pPr eaLnBrk="1" fontAlgn="auto" hangingPunct="1">
              <a:spcAft>
                <a:spcPts val="0"/>
              </a:spcAft>
              <a:defRPr/>
            </a:pPr>
            <a:r>
              <a:rPr lang="en-US" dirty="0"/>
              <a:t>the child born ‘when </a:t>
            </a:r>
            <a:r>
              <a:rPr lang="en-US" b="1" dirty="0"/>
              <a:t>Venus</a:t>
            </a:r>
            <a:r>
              <a:rPr lang="en-US" dirty="0"/>
              <a:t> has come forth’, will be have a life which is ‘exceptionally calm (and) </a:t>
            </a:r>
            <a:r>
              <a:rPr lang="en-US" dirty="0" err="1"/>
              <a:t>favourable</a:t>
            </a:r>
            <a:r>
              <a:rPr lang="en-US" dirty="0"/>
              <a:t>’ and marked by longevity. </a:t>
            </a:r>
          </a:p>
          <a:p>
            <a:pPr eaLnBrk="1" fontAlgn="auto" hangingPunct="1">
              <a:spcAft>
                <a:spcPts val="0"/>
              </a:spcAft>
              <a:defRPr/>
            </a:pPr>
            <a:endParaRPr lang="en-US" dirty="0"/>
          </a:p>
        </p:txBody>
      </p:sp>
      <p:sp>
        <p:nvSpPr>
          <p:cNvPr id="4" name="Content Placeholder 3">
            <a:extLst>
              <a:ext uri="{FF2B5EF4-FFF2-40B4-BE49-F238E27FC236}">
                <a16:creationId xmlns:a16="http://schemas.microsoft.com/office/drawing/2014/main" id="{07D1A3C4-81F1-4076-A2FD-18CFC31B1C28}"/>
              </a:ext>
            </a:extLst>
          </p:cNvPr>
          <p:cNvSpPr>
            <a:spLocks noGrp="1"/>
          </p:cNvSpPr>
          <p:nvPr>
            <p:ph sz="half" idx="2"/>
          </p:nvPr>
        </p:nvSpPr>
        <p:spPr/>
        <p:txBody>
          <a:bodyPr rtlCol="0">
            <a:normAutofit lnSpcReduction="10000"/>
          </a:bodyPr>
          <a:lstStyle/>
          <a:p>
            <a:pPr eaLnBrk="1" fontAlgn="auto" hangingPunct="1">
              <a:spcAft>
                <a:spcPts val="0"/>
              </a:spcAft>
              <a:defRPr/>
            </a:pPr>
            <a:r>
              <a:rPr lang="en-US" dirty="0"/>
              <a:t>the child born with </a:t>
            </a:r>
            <a:r>
              <a:rPr lang="en-US" b="1" dirty="0"/>
              <a:t>Mars</a:t>
            </a:r>
            <a:r>
              <a:rPr lang="en-US" dirty="0"/>
              <a:t> may have a hot temper</a:t>
            </a:r>
          </a:p>
          <a:p>
            <a:pPr eaLnBrk="1" fontAlgn="auto" hangingPunct="1">
              <a:spcAft>
                <a:spcPts val="0"/>
              </a:spcAft>
              <a:defRPr/>
            </a:pPr>
            <a:r>
              <a:rPr lang="en-US" dirty="0"/>
              <a:t>the child born when </a:t>
            </a:r>
            <a:r>
              <a:rPr lang="en-US" b="1" dirty="0"/>
              <a:t>Saturn</a:t>
            </a:r>
            <a:r>
              <a:rPr lang="en-US" dirty="0"/>
              <a:t> has come forth will live a life which is ‘dark, obscure, sick and constrained’.</a:t>
            </a:r>
          </a:p>
          <a:p>
            <a:pPr eaLnBrk="1" fontAlgn="auto" hangingPunct="1">
              <a:spcAft>
                <a:spcPts val="0"/>
              </a:spcAft>
              <a:defRPr/>
            </a:pPr>
            <a:r>
              <a:rPr lang="en-GB" sz="1900" dirty="0"/>
              <a:t>Sachs, A.J., 'Babylonian Horoscopes', </a:t>
            </a:r>
            <a:r>
              <a:rPr lang="en-GB" sz="1900" i="1" dirty="0"/>
              <a:t>Journal of Cuneiform Studies</a:t>
            </a:r>
            <a:r>
              <a:rPr lang="en-GB" sz="1900" dirty="0"/>
              <a:t>, vol. 6, (1952), pp. 49-75. </a:t>
            </a:r>
          </a:p>
          <a:p>
            <a:pPr eaLnBrk="1" fontAlgn="auto" hangingPunct="1">
              <a:spcAft>
                <a:spcPts val="0"/>
              </a:spcAft>
              <a:defRPr/>
            </a:pPr>
            <a:r>
              <a:rPr lang="en-GB" sz="1900" dirty="0"/>
              <a:t>JSTOR</a:t>
            </a:r>
          </a:p>
          <a:p>
            <a:pPr eaLnBrk="1" fontAlgn="auto" hangingPunct="1">
              <a:spcAft>
                <a:spcPts val="0"/>
              </a:spcAft>
              <a:defRPr/>
            </a:pPr>
            <a:endParaRPr lang="en-US" dirty="0"/>
          </a:p>
        </p:txBody>
      </p:sp>
      <p:pic>
        <p:nvPicPr>
          <p:cNvPr id="33797" name="Content Placeholder 3" descr="Elias Ashmole-after-Riley.jpg">
            <a:extLst>
              <a:ext uri="{FF2B5EF4-FFF2-40B4-BE49-F238E27FC236}">
                <a16:creationId xmlns:a16="http://schemas.microsoft.com/office/drawing/2014/main" id="{C82E314E-9965-4F94-8C2D-03BA1523C53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621CF-6BFE-404C-BD3D-13C4EE1A7A7F}"/>
              </a:ext>
            </a:extLst>
          </p:cNvPr>
          <p:cNvSpPr>
            <a:spLocks noGrp="1"/>
          </p:cNvSpPr>
          <p:nvPr>
            <p:ph type="title"/>
          </p:nvPr>
        </p:nvSpPr>
        <p:spPr/>
        <p:txBody>
          <a:bodyPr rtlCol="0">
            <a:normAutofit fontScale="90000"/>
          </a:bodyPr>
          <a:lstStyle/>
          <a:p>
            <a:pPr eaLnBrk="1" fontAlgn="auto" hangingPunct="1">
              <a:spcAft>
                <a:spcPts val="0"/>
              </a:spcAft>
              <a:defRPr/>
            </a:pPr>
            <a:r>
              <a:rPr lang="en-GB" dirty="0"/>
              <a:t>Elias </a:t>
            </a:r>
            <a:r>
              <a:rPr lang="en-GB" dirty="0" err="1"/>
              <a:t>Ashmole</a:t>
            </a:r>
            <a:r>
              <a:rPr lang="en-GB" dirty="0"/>
              <a:t> </a:t>
            </a:r>
            <a:br>
              <a:rPr lang="en-GB" dirty="0"/>
            </a:br>
            <a:r>
              <a:rPr lang="en-GB" dirty="0"/>
              <a:t>making a </a:t>
            </a:r>
            <a:r>
              <a:rPr lang="en-GB" dirty="0" err="1"/>
              <a:t>sigil</a:t>
            </a:r>
            <a:r>
              <a:rPr lang="en-GB" dirty="0"/>
              <a:t> of Jupiter and Venus 2</a:t>
            </a:r>
            <a:endParaRPr lang="en-US" dirty="0"/>
          </a:p>
        </p:txBody>
      </p:sp>
      <p:sp>
        <p:nvSpPr>
          <p:cNvPr id="34819" name="Content Placeholder 2">
            <a:extLst>
              <a:ext uri="{FF2B5EF4-FFF2-40B4-BE49-F238E27FC236}">
                <a16:creationId xmlns:a16="http://schemas.microsoft.com/office/drawing/2014/main" id="{2B021BCB-0CEC-4DA2-923D-7F864E1BFABC}"/>
              </a:ext>
            </a:extLst>
          </p:cNvPr>
          <p:cNvSpPr>
            <a:spLocks noGrp="1"/>
          </p:cNvSpPr>
          <p:nvPr>
            <p:ph sz="half" idx="1"/>
          </p:nvPr>
        </p:nvSpPr>
        <p:spPr/>
        <p:txBody>
          <a:bodyPr/>
          <a:lstStyle/>
          <a:p>
            <a:pPr eaLnBrk="1" hangingPunct="1"/>
            <a:r>
              <a:rPr lang="en-US" altLang="en-US"/>
              <a:t>Those cast about 7: were to strengthen and enlarge memory, fancy and tongue, and wit/to assist and encourage a search into mysteries and learning.</a:t>
            </a:r>
          </a:p>
          <a:p>
            <a:pPr eaLnBrk="1" hangingPunct="1"/>
            <a:r>
              <a:rPr lang="en-GB" altLang="en-US" sz="1600"/>
              <a:t>Josten, C.H. (ed.), </a:t>
            </a:r>
            <a:r>
              <a:rPr lang="en-GB" altLang="en-US" sz="1600" i="1"/>
              <a:t>Elias Ashmole (1617 – 1692), His Autobiographical and Historical Notes, his Correspondence, and other Contemporary Sources relating to his Life and Work</a:t>
            </a:r>
            <a:r>
              <a:rPr lang="en-GB" altLang="en-US" sz="1600"/>
              <a:t>, 5 Vols, Oxford: Oxford University Press, 1966, Vol. 4, p. 1679.</a:t>
            </a:r>
            <a:endParaRPr lang="en-US" altLang="en-US" sz="1600"/>
          </a:p>
          <a:p>
            <a:pPr eaLnBrk="1" hangingPunct="1"/>
            <a:r>
              <a:rPr lang="en-GB" altLang="en-US"/>
              <a:t> </a:t>
            </a:r>
            <a:endParaRPr lang="en-US" altLang="en-US"/>
          </a:p>
          <a:p>
            <a:pPr eaLnBrk="1" hangingPunct="1"/>
            <a:endParaRPr lang="en-US" altLang="en-US"/>
          </a:p>
        </p:txBody>
      </p:sp>
      <p:pic>
        <p:nvPicPr>
          <p:cNvPr id="34820" name="Picture 3">
            <a:extLst>
              <a:ext uri="{FF2B5EF4-FFF2-40B4-BE49-F238E27FC236}">
                <a16:creationId xmlns:a16="http://schemas.microsoft.com/office/drawing/2014/main" id="{2A55A0D7-6701-404A-9BBB-B0DDD53326F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587875" y="2000250"/>
            <a:ext cx="4556125" cy="3475038"/>
          </a:xfrm>
          <a:noFill/>
        </p:spPr>
      </p:pic>
      <p:pic>
        <p:nvPicPr>
          <p:cNvPr id="34821" name="Picture 2">
            <a:extLst>
              <a:ext uri="{FF2B5EF4-FFF2-40B4-BE49-F238E27FC236}">
                <a16:creationId xmlns:a16="http://schemas.microsoft.com/office/drawing/2014/main" id="{5973D154-09D3-4262-94D1-968EBA85EE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2" name="Content Placeholder 3" descr="Elias Ashmole-after-Riley.jpg">
            <a:extLst>
              <a:ext uri="{FF2B5EF4-FFF2-40B4-BE49-F238E27FC236}">
                <a16:creationId xmlns:a16="http://schemas.microsoft.com/office/drawing/2014/main" id="{E27D421F-05DD-47F1-B4DE-C8E35A6EAB4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048082CD-10E0-4915-9A8C-998D7D464967}"/>
              </a:ext>
            </a:extLst>
          </p:cNvPr>
          <p:cNvSpPr>
            <a:spLocks noGrp="1"/>
          </p:cNvSpPr>
          <p:nvPr>
            <p:ph type="title"/>
          </p:nvPr>
        </p:nvSpPr>
        <p:spPr/>
        <p:txBody>
          <a:bodyPr/>
          <a:lstStyle/>
          <a:p>
            <a:pPr eaLnBrk="1" hangingPunct="1"/>
            <a:r>
              <a:rPr lang="en-GB" altLang="en-US"/>
              <a:t>Conclusions</a:t>
            </a:r>
            <a:endParaRPr lang="en-US" altLang="en-US"/>
          </a:p>
        </p:txBody>
      </p:sp>
      <p:sp>
        <p:nvSpPr>
          <p:cNvPr id="35843" name="Content Placeholder 2">
            <a:extLst>
              <a:ext uri="{FF2B5EF4-FFF2-40B4-BE49-F238E27FC236}">
                <a16:creationId xmlns:a16="http://schemas.microsoft.com/office/drawing/2014/main" id="{BBA3BE3B-FD3D-45FA-B129-42176FDD5F49}"/>
              </a:ext>
            </a:extLst>
          </p:cNvPr>
          <p:cNvSpPr>
            <a:spLocks noGrp="1"/>
          </p:cNvSpPr>
          <p:nvPr>
            <p:ph idx="1"/>
          </p:nvPr>
        </p:nvSpPr>
        <p:spPr/>
        <p:txBody>
          <a:bodyPr/>
          <a:lstStyle/>
          <a:p>
            <a:pPr eaLnBrk="1" hangingPunct="1"/>
            <a:r>
              <a:rPr lang="en-GB" altLang="en-US" sz="1800"/>
              <a:t>Ashmole’s astrological statements can be sourced to astrological texts. He was working within a high literary tradition.</a:t>
            </a:r>
          </a:p>
          <a:p>
            <a:pPr eaLnBrk="1" hangingPunct="1"/>
            <a:r>
              <a:rPr lang="en-GB" altLang="en-US" sz="1800"/>
              <a:t>The literary tradition he was sourcing can be traced to the Hellenistic world, and before then to Babylon</a:t>
            </a:r>
          </a:p>
          <a:p>
            <a:pPr eaLnBrk="1" hangingPunct="1"/>
            <a:r>
              <a:rPr lang="en-GB" altLang="en-US" sz="1800"/>
              <a:t>Until the latter part of the 17</a:t>
            </a:r>
            <a:r>
              <a:rPr lang="en-GB" altLang="en-US" sz="1800" baseline="30000"/>
              <a:t>th</a:t>
            </a:r>
            <a:r>
              <a:rPr lang="en-GB" altLang="en-US" sz="1800"/>
              <a:t> century Hellenistic cosmology was flourishing at the highest level of English society.</a:t>
            </a:r>
          </a:p>
          <a:p>
            <a:pPr eaLnBrk="1" hangingPunct="1"/>
            <a:endParaRPr lang="en-GB" altLang="en-US" sz="1800"/>
          </a:p>
          <a:p>
            <a:pPr eaLnBrk="1" hangingPunct="1"/>
            <a:r>
              <a:rPr lang="en-GB" altLang="en-US" sz="2000"/>
              <a:t>This cosmology included</a:t>
            </a:r>
          </a:p>
          <a:p>
            <a:pPr eaLnBrk="1" hangingPunct="1"/>
            <a:r>
              <a:rPr lang="en-GB" altLang="en-US" sz="2000"/>
              <a:t>The attribution of ‘agency’ to the planets – they are agents of change.</a:t>
            </a:r>
          </a:p>
          <a:p>
            <a:pPr eaLnBrk="1" hangingPunct="1"/>
            <a:r>
              <a:rPr lang="en-GB" altLang="en-US" sz="2000"/>
              <a:t>An exact attention to the timing of particular events</a:t>
            </a:r>
            <a:endParaRPr lang="en-US" altLang="en-US" sz="2000"/>
          </a:p>
          <a:p>
            <a:pPr eaLnBrk="1" hangingPunct="1"/>
            <a:endParaRPr lang="en-US" altLang="en-US"/>
          </a:p>
        </p:txBody>
      </p:sp>
      <p:pic>
        <p:nvPicPr>
          <p:cNvPr id="35844" name="Picture 2">
            <a:extLst>
              <a:ext uri="{FF2B5EF4-FFF2-40B4-BE49-F238E27FC236}">
                <a16:creationId xmlns:a16="http://schemas.microsoft.com/office/drawing/2014/main" id="{F6B75DB8-EDAE-46D6-A7B6-E97324CE0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5" name="Content Placeholder 3" descr="Elias Ashmole-after-Riley.jpg">
            <a:extLst>
              <a:ext uri="{FF2B5EF4-FFF2-40B4-BE49-F238E27FC236}">
                <a16:creationId xmlns:a16="http://schemas.microsoft.com/office/drawing/2014/main" id="{44B5724B-2B60-433D-BDE7-D6A4E0C6B1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ABBD159D-0795-4E14-834A-70912A6C6ED7}"/>
              </a:ext>
            </a:extLst>
          </p:cNvPr>
          <p:cNvSpPr>
            <a:spLocks noGrp="1"/>
          </p:cNvSpPr>
          <p:nvPr>
            <p:ph type="title"/>
          </p:nvPr>
        </p:nvSpPr>
        <p:spPr/>
        <p:txBody>
          <a:bodyPr/>
          <a:lstStyle/>
          <a:p>
            <a:r>
              <a:rPr lang="en-GB" altLang="en-US"/>
              <a:t>Ashmole advises the king</a:t>
            </a:r>
            <a:endParaRPr lang="en-US" altLang="en-US"/>
          </a:p>
        </p:txBody>
      </p:sp>
      <p:sp>
        <p:nvSpPr>
          <p:cNvPr id="36867" name="Content Placeholder 2">
            <a:extLst>
              <a:ext uri="{FF2B5EF4-FFF2-40B4-BE49-F238E27FC236}">
                <a16:creationId xmlns:a16="http://schemas.microsoft.com/office/drawing/2014/main" id="{DCF36FC4-A14E-448F-9B25-C33DCFE1D971}"/>
              </a:ext>
            </a:extLst>
          </p:cNvPr>
          <p:cNvSpPr>
            <a:spLocks noGrp="1"/>
          </p:cNvSpPr>
          <p:nvPr>
            <p:ph idx="1"/>
          </p:nvPr>
        </p:nvSpPr>
        <p:spPr/>
        <p:txBody>
          <a:bodyPr/>
          <a:lstStyle/>
          <a:p>
            <a:r>
              <a:rPr lang="en-GB" altLang="en-US" sz="1800"/>
              <a:t>In 1672 Charles attempted to extend religious toleration via the Declaration of Indulgence, which his enemies thought was intended to assist the succession of his heir, the Catholic Duke of York, the future James II. </a:t>
            </a:r>
          </a:p>
          <a:p>
            <a:r>
              <a:rPr lang="en-GB" altLang="en-US" sz="1800"/>
              <a:t>Parliament responded with the Test Act, requiring all holders of public office to take the sacrament of the Church of England - which a Catholic like the Duke of York could never do. </a:t>
            </a:r>
          </a:p>
          <a:p>
            <a:r>
              <a:rPr lang="en-GB" altLang="en-US" sz="1800"/>
              <a:t>In the midst of this crisis Lord Clifford, the Lord High Treasurer, asked Ashmole (at 8.15 pm precisely on 15 January 1673, Ashmole noted) whether Parliament was likely to cut Charles’ revenue as revenge for the Declaration. </a:t>
            </a:r>
          </a:p>
          <a:p>
            <a:r>
              <a:rPr lang="en-GB" altLang="en-US" sz="1800"/>
              <a:t>At the end of October the king himself consulted Ashmole on the crisis. </a:t>
            </a:r>
          </a:p>
          <a:p>
            <a:r>
              <a:rPr lang="en-GB" altLang="en-US" sz="1800"/>
              <a:t>Ashmole in turn consulted Lilly for a second opinion. The two astrologers compared the horoscopes for the times at which Clifford put their questions, with the king’s birth chart and solar revolution (the exact minute at which the sun returned to its place at his birth) and suggested auspicious times for the king to act. </a:t>
            </a:r>
            <a:endParaRPr lang="en-US" altLang="en-US" sz="1800"/>
          </a:p>
          <a:p>
            <a:endParaRPr lang="en-US" altLang="en-US"/>
          </a:p>
        </p:txBody>
      </p:sp>
      <p:pic>
        <p:nvPicPr>
          <p:cNvPr id="36868" name="Picture 3" descr="charles II.jpeg">
            <a:extLst>
              <a:ext uri="{FF2B5EF4-FFF2-40B4-BE49-F238E27FC236}">
                <a16:creationId xmlns:a16="http://schemas.microsoft.com/office/drawing/2014/main" id="{64395DE9-D20D-4DA1-8BE8-B555887BCB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69250" y="0"/>
            <a:ext cx="1174750" cy="150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9" name="Content Placeholder 3" descr="Elias Ashmole-after-Riley.jpg">
            <a:extLst>
              <a:ext uri="{FF2B5EF4-FFF2-40B4-BE49-F238E27FC236}">
                <a16:creationId xmlns:a16="http://schemas.microsoft.com/office/drawing/2014/main" id="{88B800CC-F433-4C5A-B0C2-F4A981B6F7A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0" name="Picture 2">
            <a:extLst>
              <a:ext uri="{FF2B5EF4-FFF2-40B4-BE49-F238E27FC236}">
                <a16:creationId xmlns:a16="http://schemas.microsoft.com/office/drawing/2014/main" id="{F6DFDC79-4E05-43FD-B49C-4BCB338A79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ED849E47-3739-4812-B8A5-3C6CCA545230}"/>
              </a:ext>
            </a:extLst>
          </p:cNvPr>
          <p:cNvSpPr>
            <a:spLocks noGrp="1"/>
          </p:cNvSpPr>
          <p:nvPr>
            <p:ph type="title"/>
          </p:nvPr>
        </p:nvSpPr>
        <p:spPr/>
        <p:txBody>
          <a:bodyPr/>
          <a:lstStyle/>
          <a:p>
            <a:endParaRPr lang="en-US" altLang="en-US"/>
          </a:p>
        </p:txBody>
      </p:sp>
      <p:sp>
        <p:nvSpPr>
          <p:cNvPr id="37891" name="Content Placeholder 2">
            <a:extLst>
              <a:ext uri="{FF2B5EF4-FFF2-40B4-BE49-F238E27FC236}">
                <a16:creationId xmlns:a16="http://schemas.microsoft.com/office/drawing/2014/main" id="{E5403463-FE2B-4B70-A105-51CC3698307B}"/>
              </a:ext>
            </a:extLst>
          </p:cNvPr>
          <p:cNvSpPr>
            <a:spLocks noGrp="1"/>
          </p:cNvSpPr>
          <p:nvPr>
            <p:ph idx="1"/>
          </p:nvPr>
        </p:nvSpPr>
        <p:spPr/>
        <p:txBody>
          <a:bodyPr/>
          <a:lstStyle/>
          <a:p>
            <a:r>
              <a:rPr lang="en-GB" altLang="en-US" sz="1600"/>
              <a:t>On 23 October Lilly wrote to Ashmole concerning the king’s proposed speech to Parliament four days later:</a:t>
            </a:r>
          </a:p>
          <a:p>
            <a:endParaRPr lang="en-GB" altLang="en-US" sz="1600"/>
          </a:p>
          <a:p>
            <a:r>
              <a:rPr lang="en-GB" altLang="en-US" sz="1600" b="1"/>
              <a:t>The Caball of Presbitery begins I see early; its now in Yorks power to ingratiate himself forever, but what God hath decreed must stand – The Tayle of the Comet in 1664 begins, so Saturn in Aries. And the last comet of 167 – </a:t>
            </a:r>
            <a:r>
              <a:rPr lang="en-GB" altLang="en-US" sz="1600" b="1" i="1"/>
              <a:t>Cunctando restituet Rem</a:t>
            </a:r>
            <a:r>
              <a:rPr lang="en-GB" altLang="en-US" sz="1600" b="1"/>
              <a:t> – so now, Carolus, </a:t>
            </a:r>
            <a:r>
              <a:rPr lang="en-GB" altLang="en-US" sz="1600" b="1" i="1"/>
              <a:t>Cunctando</a:t>
            </a:r>
            <a:r>
              <a:rPr lang="en-GB" altLang="en-US" sz="1600" b="1"/>
              <a:t> may effect </a:t>
            </a:r>
            <a:r>
              <a:rPr lang="en-GB" altLang="en-US" sz="1600" b="1" i="1"/>
              <a:t>idem</a:t>
            </a:r>
            <a:r>
              <a:rPr lang="en-GB" altLang="en-US" sz="1600" b="1"/>
              <a:t>. – Moon next promiseth well – provided Moon ad conjunction of Jupiter at 2H P.M. that aspect bee not elapsed before his Majesty make his speech.</a:t>
            </a:r>
            <a:endParaRPr lang="en-US" altLang="en-US" sz="1600" b="1"/>
          </a:p>
          <a:p>
            <a:r>
              <a:rPr lang="en-GB" altLang="en-US" sz="1600" b="1"/>
              <a:t> </a:t>
            </a:r>
            <a:endParaRPr lang="en-US" altLang="en-US" sz="1600" b="1"/>
          </a:p>
          <a:p>
            <a:r>
              <a:rPr lang="en-GB" altLang="en-US" sz="1600"/>
              <a:t>Lilly had his dates wrong. The auspicious conjunction between the Moon and benevolent Jupiter was at 2 pm on 28 October. Charles gave his speech at 1.50 am on the 27</a:t>
            </a:r>
            <a:r>
              <a:rPr lang="en-GB" altLang="en-US" sz="1600" baseline="30000"/>
              <a:t>th</a:t>
            </a:r>
            <a:r>
              <a:rPr lang="en-GB" altLang="en-US" sz="1600"/>
              <a:t>, as planned, with the Moon approaching a decidedly more risky conjunction with Mars. Charles asserted himself and promptly prorogued Parliament, avoiding any more trouble.</a:t>
            </a:r>
            <a:endParaRPr lang="en-US" altLang="en-US" sz="1600"/>
          </a:p>
          <a:p>
            <a:r>
              <a:rPr lang="en-GB" altLang="en-US" sz="1600" b="1"/>
              <a:t> </a:t>
            </a:r>
            <a:endParaRPr lang="en-US" altLang="en-US" sz="1600"/>
          </a:p>
          <a:p>
            <a:r>
              <a:rPr lang="en-GB" altLang="en-US" sz="1200"/>
              <a:t>Josten, C.H. (ed.), </a:t>
            </a:r>
            <a:r>
              <a:rPr lang="en-GB" altLang="en-US" sz="1200" i="1"/>
              <a:t>Elias Ashmole (1617 – 1692), His Autobiographical and Historical Notes, his Correspondence, and other Contemporary Sources relating to his Life and Work</a:t>
            </a:r>
            <a:r>
              <a:rPr lang="en-GB" altLang="en-US" sz="1200"/>
              <a:t>, 5 Vols, Oxford: Oxford University Press, 1966, Vol. 4, p. 1346.</a:t>
            </a:r>
            <a:endParaRPr lang="en-US" altLang="en-US" sz="1200"/>
          </a:p>
          <a:p>
            <a:r>
              <a:rPr lang="en-GB" altLang="en-US"/>
              <a:t> </a:t>
            </a:r>
            <a:endParaRPr lang="en-US" altLang="en-US"/>
          </a:p>
          <a:p>
            <a:endParaRPr lang="en-US" altLang="en-US"/>
          </a:p>
        </p:txBody>
      </p:sp>
      <p:pic>
        <p:nvPicPr>
          <p:cNvPr id="37892" name="Content Placeholder 3" descr="Elias Ashmole-after-Riley.jpg">
            <a:extLst>
              <a:ext uri="{FF2B5EF4-FFF2-40B4-BE49-F238E27FC236}">
                <a16:creationId xmlns:a16="http://schemas.microsoft.com/office/drawing/2014/main" id="{0CD7F657-453A-4A0E-BCA0-193CDA7AEBD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14375"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4" descr="william_lilly.jpeg">
            <a:extLst>
              <a:ext uri="{FF2B5EF4-FFF2-40B4-BE49-F238E27FC236}">
                <a16:creationId xmlns:a16="http://schemas.microsoft.com/office/drawing/2014/main" id="{B28062D8-9581-45D3-BB0C-6D9D605D66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42313" y="0"/>
            <a:ext cx="801687"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2">
            <a:extLst>
              <a:ext uri="{FF2B5EF4-FFF2-40B4-BE49-F238E27FC236}">
                <a16:creationId xmlns:a16="http://schemas.microsoft.com/office/drawing/2014/main" id="{97D53377-1CD9-4136-BFA7-D62CE11C8D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63BC437-01EE-455E-A7F0-1F9FB71DD62F}"/>
              </a:ext>
            </a:extLst>
          </p:cNvPr>
          <p:cNvSpPr>
            <a:spLocks noGrp="1" noChangeArrowheads="1"/>
          </p:cNvSpPr>
          <p:nvPr>
            <p:ph type="title"/>
          </p:nvPr>
        </p:nvSpPr>
        <p:spPr/>
        <p:txBody>
          <a:bodyPr/>
          <a:lstStyle/>
          <a:p>
            <a:pPr eaLnBrk="1" hangingPunct="1"/>
            <a:r>
              <a:rPr lang="en-GB" altLang="en-US">
                <a:solidFill>
                  <a:srgbClr val="003399"/>
                </a:solidFill>
              </a:rPr>
              <a:t>Galileo’s daughter Virginia</a:t>
            </a:r>
            <a:endParaRPr lang="en-US" altLang="en-US">
              <a:solidFill>
                <a:srgbClr val="003399"/>
              </a:solidFill>
            </a:endParaRPr>
          </a:p>
        </p:txBody>
      </p:sp>
      <p:pic>
        <p:nvPicPr>
          <p:cNvPr id="38915" name="Picture 5" descr="Galileo Virgina chart complete">
            <a:extLst>
              <a:ext uri="{FF2B5EF4-FFF2-40B4-BE49-F238E27FC236}">
                <a16:creationId xmlns:a16="http://schemas.microsoft.com/office/drawing/2014/main" id="{54B713AC-94DA-4321-B476-A287CBE78F5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43200" y="1219200"/>
            <a:ext cx="3819525" cy="5410200"/>
          </a:xfrm>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518101B-09BF-4148-A74E-F44C2DAAFF08}"/>
              </a:ext>
            </a:extLst>
          </p:cNvPr>
          <p:cNvSpPr>
            <a:spLocks noGrp="1" noChangeArrowheads="1"/>
          </p:cNvSpPr>
          <p:nvPr>
            <p:ph type="title"/>
          </p:nvPr>
        </p:nvSpPr>
        <p:spPr/>
        <p:txBody>
          <a:bodyPr/>
          <a:lstStyle/>
          <a:p>
            <a:pPr eaLnBrk="1" hangingPunct="1"/>
            <a:r>
              <a:rPr lang="en-GB" altLang="en-US">
                <a:solidFill>
                  <a:srgbClr val="003399"/>
                </a:solidFill>
              </a:rPr>
              <a:t>Galileo’s daughter Virginia</a:t>
            </a:r>
            <a:endParaRPr lang="en-US" altLang="en-US">
              <a:solidFill>
                <a:srgbClr val="003399"/>
              </a:solidFill>
            </a:endParaRPr>
          </a:p>
        </p:txBody>
      </p:sp>
      <p:pic>
        <p:nvPicPr>
          <p:cNvPr id="39939" name="Picture 5" descr="Galileo Virgina chart square only">
            <a:extLst>
              <a:ext uri="{FF2B5EF4-FFF2-40B4-BE49-F238E27FC236}">
                <a16:creationId xmlns:a16="http://schemas.microsoft.com/office/drawing/2014/main" id="{22B16F20-3FE0-4D73-8259-03C1296752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7400" y="1371600"/>
            <a:ext cx="5257800" cy="5000625"/>
          </a:xfrm>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179BED6-FE56-4533-AF4F-9D22C05B5C71}"/>
              </a:ext>
            </a:extLst>
          </p:cNvPr>
          <p:cNvSpPr>
            <a:spLocks noGrp="1" noChangeArrowheads="1"/>
          </p:cNvSpPr>
          <p:nvPr>
            <p:ph type="title"/>
          </p:nvPr>
        </p:nvSpPr>
        <p:spPr/>
        <p:txBody>
          <a:bodyPr/>
          <a:lstStyle/>
          <a:p>
            <a:pPr eaLnBrk="1" hangingPunct="1"/>
            <a:r>
              <a:rPr lang="en-GB" altLang="en-US">
                <a:solidFill>
                  <a:srgbClr val="003399"/>
                </a:solidFill>
              </a:rPr>
              <a:t>Galileo</a:t>
            </a:r>
            <a:endParaRPr lang="en-US" altLang="en-US">
              <a:solidFill>
                <a:srgbClr val="003399"/>
              </a:solidFill>
            </a:endParaRPr>
          </a:p>
        </p:txBody>
      </p:sp>
      <p:sp>
        <p:nvSpPr>
          <p:cNvPr id="40963" name="Rectangle 4">
            <a:extLst>
              <a:ext uri="{FF2B5EF4-FFF2-40B4-BE49-F238E27FC236}">
                <a16:creationId xmlns:a16="http://schemas.microsoft.com/office/drawing/2014/main" id="{6C337FF3-287E-4D5E-BCF9-FCC3EF519D10}"/>
              </a:ext>
            </a:extLst>
          </p:cNvPr>
          <p:cNvSpPr>
            <a:spLocks noChangeArrowheads="1"/>
          </p:cNvSpPr>
          <p:nvPr/>
        </p:nvSpPr>
        <p:spPr bwMode="auto">
          <a:xfrm>
            <a:off x="914400" y="1565275"/>
            <a:ext cx="77724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spcBef>
                <a:spcPct val="50000"/>
              </a:spcBef>
            </a:pPr>
            <a:r>
              <a:rPr lang="en-GB" altLang="en-US" sz="3200"/>
              <a:t>His daughter Virginia born on 12 August 1600 </a:t>
            </a:r>
          </a:p>
          <a:p>
            <a:pPr eaLnBrk="1" hangingPunct="1">
              <a:lnSpc>
                <a:spcPct val="90000"/>
              </a:lnSpc>
              <a:spcBef>
                <a:spcPct val="50000"/>
              </a:spcBef>
            </a:pPr>
            <a:r>
              <a:rPr lang="en-GB" altLang="en-US" sz="3200"/>
              <a:t>He wrote ‘Mercury and the Moon are in separate places, sharing no aspect but having a certain discord, and this denotes a jarring between the rational and sensitive powers of the soul’.</a:t>
            </a:r>
            <a:r>
              <a:rPr lang="en-GB" altLang="en-US" sz="1600"/>
              <a:t>[1]</a:t>
            </a:r>
            <a:endParaRPr lang="en-US" altLang="en-US" sz="1600"/>
          </a:p>
          <a:p>
            <a:pPr eaLnBrk="1" hangingPunct="1">
              <a:lnSpc>
                <a:spcPct val="90000"/>
              </a:lnSpc>
              <a:spcBef>
                <a:spcPct val="50000"/>
              </a:spcBef>
            </a:pPr>
            <a:endParaRPr lang="en-GB" altLang="en-US" sz="1600"/>
          </a:p>
          <a:p>
            <a:pPr eaLnBrk="1" hangingPunct="1">
              <a:lnSpc>
                <a:spcPct val="90000"/>
              </a:lnSpc>
              <a:spcBef>
                <a:spcPct val="50000"/>
              </a:spcBef>
            </a:pPr>
            <a:r>
              <a:rPr lang="en-GB" altLang="en-US" sz="1600"/>
              <a:t>[1] Galileo, ‘On the Customary Ways of Virginia’, trans. Grazia Mirti, </a:t>
            </a:r>
            <a:r>
              <a:rPr lang="en-GB" altLang="en-US" sz="1600" i="1"/>
              <a:t>Galileo’s Astrology</a:t>
            </a:r>
            <a:r>
              <a:rPr lang="en-GB" altLang="en-US" sz="1600"/>
              <a:t>, Bristol: Cinnabar Books 2004/</a:t>
            </a:r>
            <a:r>
              <a:rPr lang="en-GB" altLang="en-US" sz="1600" i="1"/>
              <a:t>Culture and Cosmos</a:t>
            </a:r>
            <a:r>
              <a:rPr lang="en-GB" altLang="en-US" sz="1600"/>
              <a:t> Vol. 7 no 1, Spring/Summer 2003, p. 102.</a:t>
            </a:r>
            <a:endParaRPr lang="en-US" altLang="en-US" sz="160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F31FB65-8A97-45A0-9A50-11D946C3422E}"/>
              </a:ext>
            </a:extLst>
          </p:cNvPr>
          <p:cNvSpPr>
            <a:spLocks noGrp="1" noChangeArrowheads="1"/>
          </p:cNvSpPr>
          <p:nvPr>
            <p:ph type="title"/>
          </p:nvPr>
        </p:nvSpPr>
        <p:spPr/>
        <p:txBody>
          <a:bodyPr rtlCol="0">
            <a:normAutofit fontScale="90000"/>
          </a:bodyPr>
          <a:lstStyle/>
          <a:p>
            <a:pPr fontAlgn="auto">
              <a:spcAft>
                <a:spcPts val="0"/>
              </a:spcAft>
              <a:defRPr/>
            </a:pPr>
            <a:r>
              <a:rPr lang="en-GB" sz="4000" dirty="0"/>
              <a:t>Johannes Kepler: management of the state</a:t>
            </a:r>
            <a:br>
              <a:rPr lang="en-GB" sz="4000" dirty="0"/>
            </a:br>
            <a:r>
              <a:rPr lang="en-GB" sz="4000" dirty="0"/>
              <a:t>1571-1630</a:t>
            </a:r>
            <a:endParaRPr lang="en-US" sz="4000" dirty="0"/>
          </a:p>
        </p:txBody>
      </p:sp>
      <p:sp>
        <p:nvSpPr>
          <p:cNvPr id="41987" name="Content Placeholder 4">
            <a:extLst>
              <a:ext uri="{FF2B5EF4-FFF2-40B4-BE49-F238E27FC236}">
                <a16:creationId xmlns:a16="http://schemas.microsoft.com/office/drawing/2014/main" id="{EC1D61B2-D277-4E8D-A7C6-473EAF9F6BA0}"/>
              </a:ext>
            </a:extLst>
          </p:cNvPr>
          <p:cNvSpPr>
            <a:spLocks noGrp="1"/>
          </p:cNvSpPr>
          <p:nvPr>
            <p:ph sz="half" idx="2"/>
          </p:nvPr>
        </p:nvSpPr>
        <p:spPr/>
        <p:txBody>
          <a:bodyPr/>
          <a:lstStyle/>
          <a:p>
            <a:r>
              <a:rPr lang="en-GB" altLang="en-US"/>
              <a:t>Astrology works because all things are part of an unfolding geometrical order.</a:t>
            </a:r>
          </a:p>
          <a:p>
            <a:endParaRPr lang="en-GB" altLang="en-US"/>
          </a:p>
        </p:txBody>
      </p:sp>
      <p:pic>
        <p:nvPicPr>
          <p:cNvPr id="41988" name="Picture 2">
            <a:extLst>
              <a:ext uri="{FF2B5EF4-FFF2-40B4-BE49-F238E27FC236}">
                <a16:creationId xmlns:a16="http://schemas.microsoft.com/office/drawing/2014/main" id="{10C0A8A5-03D7-4AA0-A819-185B6ED265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9" name="Picture 5" descr="Kepler">
            <a:extLst>
              <a:ext uri="{FF2B5EF4-FFF2-40B4-BE49-F238E27FC236}">
                <a16:creationId xmlns:a16="http://schemas.microsoft.com/office/drawing/2014/main" id="{B84694FE-0183-45E4-A8FC-45D0CB743C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4676775"/>
            <a:ext cx="1439862"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Content Placeholder 6">
            <a:extLst>
              <a:ext uri="{FF2B5EF4-FFF2-40B4-BE49-F238E27FC236}">
                <a16:creationId xmlns:a16="http://schemas.microsoft.com/office/drawing/2014/main" id="{F73B9C68-987B-4A32-9D54-927A898D01D9}"/>
              </a:ext>
            </a:extLst>
          </p:cNvPr>
          <p:cNvSpPr>
            <a:spLocks noGrp="1"/>
          </p:cNvSpPr>
          <p:nvPr>
            <p:ph sz="half" idx="1"/>
          </p:nvPr>
        </p:nvSpPr>
        <p:spPr>
          <a:xfrm>
            <a:off x="468313" y="1700213"/>
            <a:ext cx="4038600" cy="4525962"/>
          </a:xfrm>
        </p:spPr>
        <p:txBody>
          <a:bodyPr/>
          <a:lstStyle/>
          <a:p>
            <a:r>
              <a:rPr lang="en-GB" altLang="en-US"/>
              <a:t>Dorian Giesler Greenbaum (ed.), ‘Kepler’s Astrology’, </a:t>
            </a:r>
            <a:r>
              <a:rPr lang="en-GB" altLang="en-US" i="1"/>
              <a:t>Culture and Cosmos</a:t>
            </a:r>
            <a:r>
              <a:rPr lang="en-GB" altLang="en-US"/>
              <a:t> Vol. 12 no 1 and 2, Spring/Summer and Autumn/Winter 2008.</a:t>
            </a:r>
          </a:p>
          <a:p>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E94AB40C-A931-404E-AC67-E9D539CF0A5E}"/>
              </a:ext>
            </a:extLst>
          </p:cNvPr>
          <p:cNvSpPr>
            <a:spLocks noGrp="1" noChangeArrowheads="1"/>
          </p:cNvSpPr>
          <p:nvPr>
            <p:ph type="title"/>
          </p:nvPr>
        </p:nvSpPr>
        <p:spPr/>
        <p:txBody>
          <a:bodyPr/>
          <a:lstStyle/>
          <a:p>
            <a:r>
              <a:rPr lang="en-GB" altLang="en-US"/>
              <a:t>What Motivated Kepler?</a:t>
            </a:r>
            <a:endParaRPr lang="en-US" altLang="en-US"/>
          </a:p>
        </p:txBody>
      </p:sp>
      <p:sp>
        <p:nvSpPr>
          <p:cNvPr id="43011" name="Rectangle 3">
            <a:extLst>
              <a:ext uri="{FF2B5EF4-FFF2-40B4-BE49-F238E27FC236}">
                <a16:creationId xmlns:a16="http://schemas.microsoft.com/office/drawing/2014/main" id="{678A076B-D501-4480-BC63-416BB3649A77}"/>
              </a:ext>
            </a:extLst>
          </p:cNvPr>
          <p:cNvSpPr>
            <a:spLocks noGrp="1" noChangeArrowheads="1"/>
          </p:cNvSpPr>
          <p:nvPr>
            <p:ph type="body" sz="half" idx="1"/>
          </p:nvPr>
        </p:nvSpPr>
        <p:spPr/>
        <p:txBody>
          <a:bodyPr/>
          <a:lstStyle/>
          <a:p>
            <a:r>
              <a:rPr lang="en-GB" altLang="en-US" sz="2000"/>
              <a:t>Apart from the desire to reveal God’s plan and reform political life, his ‘eureka’ moment came when he realised the pattern of Jupiter-Saturn conjunctions.</a:t>
            </a:r>
          </a:p>
          <a:p>
            <a:r>
              <a:rPr lang="en-GB" altLang="en-US" sz="2000"/>
              <a:t>The complete cycle of Jupiter Saturn conjunctions described a circle which, according to Plato, was the most perfect of shapes:</a:t>
            </a:r>
          </a:p>
          <a:p>
            <a:r>
              <a:rPr lang="en-GB" altLang="en-US" sz="2000"/>
              <a:t>God himself was a sphere.</a:t>
            </a:r>
            <a:endParaRPr lang="en-US" altLang="en-US" sz="2000"/>
          </a:p>
          <a:p>
            <a:endParaRPr lang="en-US" altLang="en-US" sz="2800"/>
          </a:p>
        </p:txBody>
      </p:sp>
      <p:pic>
        <p:nvPicPr>
          <p:cNvPr id="43012" name="Picture 4" descr="Kepler Ju-Sa 1">
            <a:extLst>
              <a:ext uri="{FF2B5EF4-FFF2-40B4-BE49-F238E27FC236}">
                <a16:creationId xmlns:a16="http://schemas.microsoft.com/office/drawing/2014/main" id="{FFBFAD44-2353-4AFD-80E7-42175F35638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551613" y="1700213"/>
            <a:ext cx="2592387" cy="2484437"/>
          </a:xfrm>
        </p:spPr>
      </p:pic>
      <p:pic>
        <p:nvPicPr>
          <p:cNvPr id="43013" name="Picture 2">
            <a:extLst>
              <a:ext uri="{FF2B5EF4-FFF2-40B4-BE49-F238E27FC236}">
                <a16:creationId xmlns:a16="http://schemas.microsoft.com/office/drawing/2014/main" id="{8AEACBF6-1F6E-4557-9048-363CD82CD7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4" name="Picture 4" descr="Kepler Ju-Sa 2">
            <a:extLst>
              <a:ext uri="{FF2B5EF4-FFF2-40B4-BE49-F238E27FC236}">
                <a16:creationId xmlns:a16="http://schemas.microsoft.com/office/drawing/2014/main" id="{B17EFF98-DC11-456B-9A11-6A34152A48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7900" y="3860800"/>
            <a:ext cx="2160588" cy="210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94E56DD-9F91-46EB-B8CF-FA8BACC3E8A6}"/>
              </a:ext>
            </a:extLst>
          </p:cNvPr>
          <p:cNvSpPr>
            <a:spLocks noGrp="1" noChangeArrowheads="1"/>
          </p:cNvSpPr>
          <p:nvPr>
            <p:ph type="title"/>
          </p:nvPr>
        </p:nvSpPr>
        <p:spPr/>
        <p:txBody>
          <a:bodyPr/>
          <a:lstStyle/>
          <a:p>
            <a:r>
              <a:rPr lang="en-GB" altLang="en-US"/>
              <a:t>Kepler’s programme</a:t>
            </a:r>
            <a:endParaRPr lang="en-US" altLang="en-US"/>
          </a:p>
        </p:txBody>
      </p:sp>
      <p:sp>
        <p:nvSpPr>
          <p:cNvPr id="44035" name="Rectangle 3">
            <a:extLst>
              <a:ext uri="{FF2B5EF4-FFF2-40B4-BE49-F238E27FC236}">
                <a16:creationId xmlns:a16="http://schemas.microsoft.com/office/drawing/2014/main" id="{BC7A244B-3027-4BC7-8A05-BCE79DC41E78}"/>
              </a:ext>
            </a:extLst>
          </p:cNvPr>
          <p:cNvSpPr>
            <a:spLocks noGrp="1" noChangeArrowheads="1"/>
          </p:cNvSpPr>
          <p:nvPr>
            <p:ph sz="half" idx="1"/>
          </p:nvPr>
        </p:nvSpPr>
        <p:spPr/>
        <p:txBody>
          <a:bodyPr/>
          <a:lstStyle/>
          <a:p>
            <a:pPr>
              <a:lnSpc>
                <a:spcPct val="90000"/>
              </a:lnSpc>
            </a:pPr>
            <a:r>
              <a:rPr lang="en-GB" altLang="en-US" sz="2000"/>
              <a:t>Jean Bodin: Medieval astrology had failed. Therefore strip astrology back to its essentials – planetary cycles. That will allow effective prediction.</a:t>
            </a:r>
          </a:p>
          <a:p>
            <a:pPr>
              <a:lnSpc>
                <a:spcPct val="90000"/>
              </a:lnSpc>
            </a:pPr>
            <a:r>
              <a:rPr lang="en-GB" altLang="en-US" sz="2000"/>
              <a:t>But what do you do then? Manage the state effectively.</a:t>
            </a:r>
          </a:p>
          <a:p>
            <a:pPr>
              <a:lnSpc>
                <a:spcPct val="90000"/>
              </a:lnSpc>
            </a:pPr>
            <a:r>
              <a:rPr lang="en-GB" altLang="en-US" sz="2000"/>
              <a:t>Thesis 71: ‘these remedies are always in our power, however things may happen, and nothing is absolutely predetermined’.</a:t>
            </a:r>
          </a:p>
          <a:p>
            <a:pPr>
              <a:lnSpc>
                <a:spcPct val="90000"/>
              </a:lnSpc>
            </a:pPr>
            <a:endParaRPr lang="en-US" altLang="en-US"/>
          </a:p>
        </p:txBody>
      </p:sp>
      <p:sp>
        <p:nvSpPr>
          <p:cNvPr id="44036" name="Content Placeholder 4">
            <a:extLst>
              <a:ext uri="{FF2B5EF4-FFF2-40B4-BE49-F238E27FC236}">
                <a16:creationId xmlns:a16="http://schemas.microsoft.com/office/drawing/2014/main" id="{7772E182-8B0C-4448-92F0-79A5C5F05518}"/>
              </a:ext>
            </a:extLst>
          </p:cNvPr>
          <p:cNvSpPr>
            <a:spLocks noGrp="1"/>
          </p:cNvSpPr>
          <p:nvPr>
            <p:ph sz="half" idx="2"/>
          </p:nvPr>
        </p:nvSpPr>
        <p:spPr/>
        <p:txBody>
          <a:bodyPr/>
          <a:lstStyle/>
          <a:p>
            <a:pPr>
              <a:lnSpc>
                <a:spcPct val="90000"/>
              </a:lnSpc>
            </a:pPr>
            <a:r>
              <a:rPr lang="en-GB" altLang="en-US" sz="1800"/>
              <a:t>Kepler in 1601</a:t>
            </a:r>
          </a:p>
          <a:p>
            <a:pPr>
              <a:lnSpc>
                <a:spcPct val="90000"/>
              </a:lnSpc>
            </a:pPr>
            <a:r>
              <a:rPr lang="en-GB" altLang="en-US" sz="1800"/>
              <a:t>Astrology is a negotiation</a:t>
            </a:r>
          </a:p>
          <a:p>
            <a:pPr>
              <a:lnSpc>
                <a:spcPct val="90000"/>
              </a:lnSpc>
            </a:pPr>
            <a:endParaRPr lang="en-GB" altLang="en-US" sz="1800"/>
          </a:p>
          <a:p>
            <a:pPr>
              <a:lnSpc>
                <a:spcPct val="90000"/>
              </a:lnSpc>
            </a:pPr>
            <a:r>
              <a:rPr lang="en-GB" altLang="en-US" sz="1800"/>
              <a:t>Thesis 73. </a:t>
            </a:r>
          </a:p>
          <a:p>
            <a:pPr>
              <a:lnSpc>
                <a:spcPct val="90000"/>
              </a:lnSpc>
            </a:pPr>
            <a:r>
              <a:rPr lang="en-GB" altLang="en-US" sz="1800"/>
              <a:t>For although the sun shines upon and warms the whole world, yet it does not produce olive trees everywhere except where they have been planted.</a:t>
            </a:r>
          </a:p>
          <a:p>
            <a:pPr>
              <a:lnSpc>
                <a:spcPct val="90000"/>
              </a:lnSpc>
            </a:pPr>
            <a:endParaRPr lang="en-GB" altLang="en-US" sz="1800"/>
          </a:p>
          <a:p>
            <a:pPr>
              <a:lnSpc>
                <a:spcPct val="90000"/>
              </a:lnSpc>
            </a:pPr>
            <a:r>
              <a:rPr lang="en-GB" altLang="en-US" sz="1800"/>
              <a:t>i.e. prediction depends on context and, from moment to moment on our actions within that context. </a:t>
            </a:r>
          </a:p>
          <a:p>
            <a:pPr>
              <a:lnSpc>
                <a:spcPct val="90000"/>
              </a:lnSpc>
            </a:pPr>
            <a:r>
              <a:rPr lang="en-GB" altLang="en-US" sz="1800"/>
              <a:t>We can plant an olive tree or not, but only in an environment in which it will grow.</a:t>
            </a:r>
          </a:p>
          <a:p>
            <a:endParaRPr lang="en-GB" altLang="en-US"/>
          </a:p>
        </p:txBody>
      </p:sp>
      <p:pic>
        <p:nvPicPr>
          <p:cNvPr id="44037" name="Picture 2">
            <a:extLst>
              <a:ext uri="{FF2B5EF4-FFF2-40B4-BE49-F238E27FC236}">
                <a16:creationId xmlns:a16="http://schemas.microsoft.com/office/drawing/2014/main" id="{3091AE8A-010D-44DB-BC01-E5EF8FE14F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6021388"/>
            <a:ext cx="15700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E32DEA7C-27E0-4B3D-B4EA-EBB7D328A35A}"/>
              </a:ext>
            </a:extLst>
          </p:cNvPr>
          <p:cNvSpPr>
            <a:spLocks noGrp="1" noChangeArrowheads="1"/>
          </p:cNvSpPr>
          <p:nvPr>
            <p:ph type="title"/>
          </p:nvPr>
        </p:nvSpPr>
        <p:spPr/>
        <p:txBody>
          <a:bodyPr/>
          <a:lstStyle/>
          <a:p>
            <a:r>
              <a:rPr lang="en-GB" altLang="en-US"/>
              <a:t>Kepler’s political programme</a:t>
            </a:r>
            <a:endParaRPr lang="en-US" altLang="en-US"/>
          </a:p>
        </p:txBody>
      </p:sp>
      <p:sp>
        <p:nvSpPr>
          <p:cNvPr id="45059" name="Rectangle 3">
            <a:extLst>
              <a:ext uri="{FF2B5EF4-FFF2-40B4-BE49-F238E27FC236}">
                <a16:creationId xmlns:a16="http://schemas.microsoft.com/office/drawing/2014/main" id="{F005414E-2A66-433B-A48A-B4CEA279A477}"/>
              </a:ext>
            </a:extLst>
          </p:cNvPr>
          <p:cNvSpPr>
            <a:spLocks noGrp="1" noChangeArrowheads="1"/>
          </p:cNvSpPr>
          <p:nvPr>
            <p:ph sz="half" idx="1"/>
          </p:nvPr>
        </p:nvSpPr>
        <p:spPr/>
        <p:txBody>
          <a:bodyPr/>
          <a:lstStyle/>
          <a:p>
            <a:r>
              <a:rPr lang="en-GB" altLang="en-US" sz="1400"/>
              <a:t>Examine past events, accurately timed and dated.</a:t>
            </a:r>
          </a:p>
          <a:p>
            <a:r>
              <a:rPr lang="en-GB" altLang="en-US" sz="1400"/>
              <a:t>Consider the nature of those events and current possibilities carefully</a:t>
            </a:r>
          </a:p>
          <a:p>
            <a:r>
              <a:rPr lang="en-GB" altLang="en-US" sz="1400"/>
              <a:t>Make a prediction in the knowledge that we can change events</a:t>
            </a:r>
          </a:p>
          <a:p>
            <a:r>
              <a:rPr lang="en-GB" altLang="en-US" sz="1400"/>
              <a:t>First you need to expose the mathematical order which inclines human beings to act without thought</a:t>
            </a:r>
            <a:endParaRPr lang="en-US" altLang="en-US" sz="1400"/>
          </a:p>
          <a:p>
            <a:pPr>
              <a:lnSpc>
                <a:spcPct val="90000"/>
              </a:lnSpc>
            </a:pPr>
            <a:endParaRPr lang="en-US" altLang="en-US" sz="1400"/>
          </a:p>
          <a:p>
            <a:pPr>
              <a:lnSpc>
                <a:spcPct val="90000"/>
              </a:lnSpc>
            </a:pPr>
            <a:r>
              <a:rPr lang="en-US" altLang="en-US" sz="1400"/>
              <a:t>Experimental forecasts for the year 1602, written in 1601.</a:t>
            </a:r>
          </a:p>
          <a:p>
            <a:pPr>
              <a:lnSpc>
                <a:spcPct val="90000"/>
              </a:lnSpc>
            </a:pPr>
            <a:r>
              <a:rPr lang="en-US" altLang="en-US" sz="1400"/>
              <a:t>Kepler took the first tentative steps towards his research programme. </a:t>
            </a:r>
          </a:p>
          <a:p>
            <a:pPr>
              <a:lnSpc>
                <a:spcPct val="90000"/>
              </a:lnSpc>
            </a:pPr>
            <a:endParaRPr lang="en-US" altLang="en-US" sz="1400"/>
          </a:p>
          <a:p>
            <a:pPr>
              <a:lnSpc>
                <a:spcPct val="90000"/>
              </a:lnSpc>
            </a:pPr>
            <a:r>
              <a:rPr lang="en-US" altLang="en-US" sz="1400"/>
              <a:t>Cautious predictions, warning of the possibility of defeat should there be war with Poland at the time of the Mars-Saturn conjunction in August and September.</a:t>
            </a:r>
          </a:p>
        </p:txBody>
      </p:sp>
      <p:sp>
        <p:nvSpPr>
          <p:cNvPr id="45060" name="Content Placeholder 3">
            <a:extLst>
              <a:ext uri="{FF2B5EF4-FFF2-40B4-BE49-F238E27FC236}">
                <a16:creationId xmlns:a16="http://schemas.microsoft.com/office/drawing/2014/main" id="{A2F57FAA-7E8A-4382-85BB-3F2F5DD876DA}"/>
              </a:ext>
            </a:extLst>
          </p:cNvPr>
          <p:cNvSpPr>
            <a:spLocks noGrp="1"/>
          </p:cNvSpPr>
          <p:nvPr>
            <p:ph sz="half" idx="2"/>
          </p:nvPr>
        </p:nvSpPr>
        <p:spPr/>
        <p:txBody>
          <a:bodyPr/>
          <a:lstStyle/>
          <a:p>
            <a:pPr>
              <a:lnSpc>
                <a:spcPct val="80000"/>
              </a:lnSpc>
            </a:pPr>
            <a:r>
              <a:rPr lang="en-US" altLang="en-US" sz="1400"/>
              <a:t>Once such problems had been foreseen, they could be guarded against by military leadership: 'a great safeguard for the army lies in their loyalty to and high regard for their commander; for every victory depends on a driving force of the spirit'.(Thesis 72) </a:t>
            </a:r>
          </a:p>
          <a:p>
            <a:pPr>
              <a:lnSpc>
                <a:spcPct val="80000"/>
              </a:lnSpc>
            </a:pPr>
            <a:r>
              <a:rPr lang="en-US" altLang="en-US" sz="1400"/>
              <a:t>That might be combined with sensible political management: 'it is preferable for peace and quiet to prevail, and sedition is feared, let meetings not be held in August and September, or let them be broken up, or better yet, let the causes exasperating people's dispositions be taken quickly away, or by the introduction of some new deterrent, let their minds be changed'.(Thesis 71)</a:t>
            </a:r>
          </a:p>
          <a:p>
            <a:pPr>
              <a:lnSpc>
                <a:spcPct val="80000"/>
              </a:lnSpc>
            </a:pPr>
            <a:r>
              <a:rPr lang="en-US" altLang="en-US" sz="1400"/>
              <a:t>Kepler's cosmic state would manage dissent by social and political reform where possible, but propaganda and repression if necessary. We can, perhaps, see him laying the groundwork for twentieth century social-democracy.</a:t>
            </a:r>
          </a:p>
          <a:p>
            <a:pPr>
              <a:lnSpc>
                <a:spcPct val="80000"/>
              </a:lnSpc>
            </a:pPr>
            <a:endParaRPr lang="en-GB" altLang="en-US" sz="1400"/>
          </a:p>
          <a:p>
            <a:pPr>
              <a:lnSpc>
                <a:spcPct val="80000"/>
              </a:lnSpc>
            </a:pPr>
            <a:r>
              <a:rPr lang="en-US" altLang="en-US" sz="1400"/>
              <a:t>53. Kepler, Astrology, Thesis 72.</a:t>
            </a:r>
          </a:p>
          <a:p>
            <a:pPr>
              <a:lnSpc>
                <a:spcPct val="80000"/>
              </a:lnSpc>
            </a:pPr>
            <a:r>
              <a:rPr lang="en-US" altLang="en-US" sz="1400"/>
              <a:t>54. Kepler, Astrology, Thesis 71. </a:t>
            </a:r>
          </a:p>
          <a:p>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A4E0892F-2A93-4988-8FDE-BB3E08BBDEAE}"/>
              </a:ext>
            </a:extLst>
          </p:cNvPr>
          <p:cNvSpPr>
            <a:spLocks noGrp="1" noChangeArrowheads="1"/>
          </p:cNvSpPr>
          <p:nvPr>
            <p:ph type="title"/>
          </p:nvPr>
        </p:nvSpPr>
        <p:spPr/>
        <p:txBody>
          <a:bodyPr/>
          <a:lstStyle/>
          <a:p>
            <a:r>
              <a:rPr lang="en-GB" altLang="en-US"/>
              <a:t>Kepler’s Style</a:t>
            </a:r>
            <a:endParaRPr lang="en-US" altLang="en-US"/>
          </a:p>
        </p:txBody>
      </p:sp>
      <p:sp>
        <p:nvSpPr>
          <p:cNvPr id="46083" name="Rectangle 3">
            <a:extLst>
              <a:ext uri="{FF2B5EF4-FFF2-40B4-BE49-F238E27FC236}">
                <a16:creationId xmlns:a16="http://schemas.microsoft.com/office/drawing/2014/main" id="{DE4E9554-D3A5-4084-85F3-35F7DF04AB92}"/>
              </a:ext>
            </a:extLst>
          </p:cNvPr>
          <p:cNvSpPr>
            <a:spLocks noGrp="1" noChangeArrowheads="1"/>
          </p:cNvSpPr>
          <p:nvPr>
            <p:ph type="body" idx="1"/>
          </p:nvPr>
        </p:nvSpPr>
        <p:spPr/>
        <p:txBody>
          <a:bodyPr/>
          <a:lstStyle/>
          <a:p>
            <a:r>
              <a:rPr lang="en-GB" altLang="en-US"/>
              <a:t>Examine past events, accurately timed and dated.</a:t>
            </a:r>
          </a:p>
          <a:p>
            <a:r>
              <a:rPr lang="en-GB" altLang="en-US"/>
              <a:t>Consider the nature of those events and current possibilities carefully</a:t>
            </a:r>
          </a:p>
          <a:p>
            <a:r>
              <a:rPr lang="en-GB" altLang="en-US"/>
              <a:t>Make a prediction in the knowledge that we can change events</a:t>
            </a:r>
          </a:p>
          <a:p>
            <a:r>
              <a:rPr lang="en-GB" altLang="en-US"/>
              <a:t>First you need to expose the mathematical order which inclines human beings to act without thought</a:t>
            </a:r>
            <a:endParaRPr lang="en-US" altLang="en-US"/>
          </a:p>
          <a:p>
            <a:endParaRPr lang="en-US" altLang="en-US"/>
          </a:p>
        </p:txBody>
      </p:sp>
      <p:pic>
        <p:nvPicPr>
          <p:cNvPr id="46084" name="Picture 2">
            <a:extLst>
              <a:ext uri="{FF2B5EF4-FFF2-40B4-BE49-F238E27FC236}">
                <a16:creationId xmlns:a16="http://schemas.microsoft.com/office/drawing/2014/main" id="{71ACE7EA-CE73-40BE-8762-153F1B2A8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BB997033-86EC-45ED-BA88-6E1E4CE358D1}"/>
              </a:ext>
            </a:extLst>
          </p:cNvPr>
          <p:cNvSpPr>
            <a:spLocks noGrp="1" noChangeArrowheads="1"/>
          </p:cNvSpPr>
          <p:nvPr>
            <p:ph type="title"/>
          </p:nvPr>
        </p:nvSpPr>
        <p:spPr/>
        <p:txBody>
          <a:bodyPr/>
          <a:lstStyle/>
          <a:p>
            <a:r>
              <a:rPr lang="en-GB" altLang="en-US"/>
              <a:t>Kepler’s Prediction for 1618</a:t>
            </a:r>
            <a:endParaRPr lang="en-US" altLang="en-US"/>
          </a:p>
        </p:txBody>
      </p:sp>
      <p:sp>
        <p:nvSpPr>
          <p:cNvPr id="47107" name="Rectangle 3">
            <a:extLst>
              <a:ext uri="{FF2B5EF4-FFF2-40B4-BE49-F238E27FC236}">
                <a16:creationId xmlns:a16="http://schemas.microsoft.com/office/drawing/2014/main" id="{FF41E135-88B6-4476-B065-96002C09FAA6}"/>
              </a:ext>
            </a:extLst>
          </p:cNvPr>
          <p:cNvSpPr>
            <a:spLocks noGrp="1" noChangeArrowheads="1"/>
          </p:cNvSpPr>
          <p:nvPr>
            <p:ph type="body" idx="1"/>
          </p:nvPr>
        </p:nvSpPr>
        <p:spPr/>
        <p:txBody>
          <a:bodyPr/>
          <a:lstStyle/>
          <a:p>
            <a:pPr>
              <a:lnSpc>
                <a:spcPct val="90000"/>
              </a:lnSpc>
            </a:pPr>
            <a:r>
              <a:rPr lang="en-GB" altLang="en-US" sz="2400"/>
              <a:t>‘[May] has very dangerous aspects, as five planets gather together in Taurus, four of which advance from a Sextile to a Quintile with Jupiter</a:t>
            </a:r>
            <a:r>
              <a:rPr lang="en-US" altLang="en-US" sz="2400"/>
              <a:t> </a:t>
            </a:r>
            <a:endParaRPr lang="en-GB" altLang="en-US" sz="2400"/>
          </a:p>
          <a:p>
            <a:pPr>
              <a:lnSpc>
                <a:spcPct val="90000"/>
              </a:lnSpc>
            </a:pPr>
            <a:r>
              <a:rPr lang="en-GB" altLang="en-US" sz="2400"/>
              <a:t>My fundamental argument is this: that a Conjunction of Mars and the Sun takes place next March in Aries, under the influence of which Germany stands; while numerous Conjunctions take place in May in Taurus near the Plejades; and that we have precedents to show us the effects of such aspects in definite instances, as in the Peasants’ War in 1525, in the Revolt in the Netherlands in 1565, and in 1604 in Hungary’. </a:t>
            </a:r>
          </a:p>
          <a:p>
            <a:r>
              <a:rPr lang="en-GB" altLang="en-US" sz="2400" i="1"/>
              <a:t>The event: 23 May 1618; The Thirty Years War Begins; Almost every European country was involved; Germany was devastated.</a:t>
            </a:r>
            <a:endParaRPr lang="en-US" altLang="en-US" sz="2400" i="1"/>
          </a:p>
          <a:p>
            <a:pPr>
              <a:lnSpc>
                <a:spcPct val="90000"/>
              </a:lnSpc>
            </a:pPr>
            <a:endParaRPr lang="en-US" altLang="en-US" sz="2400"/>
          </a:p>
        </p:txBody>
      </p:sp>
      <p:pic>
        <p:nvPicPr>
          <p:cNvPr id="47108" name="Picture 2">
            <a:extLst>
              <a:ext uri="{FF2B5EF4-FFF2-40B4-BE49-F238E27FC236}">
                <a16:creationId xmlns:a16="http://schemas.microsoft.com/office/drawing/2014/main" id="{EF29081F-9EEA-4571-A184-A7D0393FD4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474C346-6282-4033-8157-328A0A541FD3}"/>
              </a:ext>
            </a:extLst>
          </p:cNvPr>
          <p:cNvSpPr>
            <a:spLocks noGrp="1" noChangeArrowheads="1"/>
          </p:cNvSpPr>
          <p:nvPr>
            <p:ph type="title"/>
          </p:nvPr>
        </p:nvSpPr>
        <p:spPr/>
        <p:txBody>
          <a:bodyPr/>
          <a:lstStyle/>
          <a:p>
            <a:r>
              <a:rPr lang="en-GB" altLang="en-US"/>
              <a:t>Kepler’s data in modern form</a:t>
            </a:r>
            <a:endParaRPr lang="en-US" altLang="en-US"/>
          </a:p>
        </p:txBody>
      </p:sp>
      <p:pic>
        <p:nvPicPr>
          <p:cNvPr id="48131" name="Picture 4" descr="Thirty Years War">
            <a:extLst>
              <a:ext uri="{FF2B5EF4-FFF2-40B4-BE49-F238E27FC236}">
                <a16:creationId xmlns:a16="http://schemas.microsoft.com/office/drawing/2014/main" id="{4353E595-2AD2-4E92-9D67-66608CA7921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859338" y="2133600"/>
            <a:ext cx="4038600" cy="3481388"/>
          </a:xfrm>
        </p:spPr>
      </p:pic>
      <p:sp>
        <p:nvSpPr>
          <p:cNvPr id="48132" name="Content Placeholder 14">
            <a:extLst>
              <a:ext uri="{FF2B5EF4-FFF2-40B4-BE49-F238E27FC236}">
                <a16:creationId xmlns:a16="http://schemas.microsoft.com/office/drawing/2014/main" id="{FC356A43-19B4-46F7-8C0F-0C401E9C3678}"/>
              </a:ext>
            </a:extLst>
          </p:cNvPr>
          <p:cNvSpPr>
            <a:spLocks noGrp="1"/>
          </p:cNvSpPr>
          <p:nvPr>
            <p:ph sz="half" idx="2"/>
          </p:nvPr>
        </p:nvSpPr>
        <p:spPr/>
        <p:txBody>
          <a:bodyPr/>
          <a:lstStyle/>
          <a:p>
            <a:endParaRPr lang="en-GB" altLang="en-US"/>
          </a:p>
        </p:txBody>
      </p:sp>
      <p:pic>
        <p:nvPicPr>
          <p:cNvPr id="48133" name="Picture 2">
            <a:extLst>
              <a:ext uri="{FF2B5EF4-FFF2-40B4-BE49-F238E27FC236}">
                <a16:creationId xmlns:a16="http://schemas.microsoft.com/office/drawing/2014/main" id="{A5850353-AA8F-4419-B894-77B357B339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4" name="Picture 15" descr="Mars-Saturn-conjunction 1602">
            <a:extLst>
              <a:ext uri="{FF2B5EF4-FFF2-40B4-BE49-F238E27FC236}">
                <a16:creationId xmlns:a16="http://schemas.microsoft.com/office/drawing/2014/main" id="{828098F8-0E4E-460A-AF42-5A5BB2697E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349500"/>
            <a:ext cx="4464050" cy="360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D0B66F7C-A84F-4050-B8C5-F6C0BC6CC03F}"/>
              </a:ext>
            </a:extLst>
          </p:cNvPr>
          <p:cNvSpPr>
            <a:spLocks noGrp="1"/>
          </p:cNvSpPr>
          <p:nvPr>
            <p:ph type="title"/>
          </p:nvPr>
        </p:nvSpPr>
        <p:spPr/>
        <p:txBody>
          <a:bodyPr/>
          <a:lstStyle/>
          <a:p>
            <a:r>
              <a:rPr lang="en-GB" altLang="en-US"/>
              <a:t>Conclusion</a:t>
            </a:r>
            <a:endParaRPr lang="en-US" altLang="en-US"/>
          </a:p>
        </p:txBody>
      </p:sp>
      <p:sp>
        <p:nvSpPr>
          <p:cNvPr id="49155" name="Content Placeholder 2">
            <a:extLst>
              <a:ext uri="{FF2B5EF4-FFF2-40B4-BE49-F238E27FC236}">
                <a16:creationId xmlns:a16="http://schemas.microsoft.com/office/drawing/2014/main" id="{9157EBA6-3497-4DE1-BA14-30DD89D69ED9}"/>
              </a:ext>
            </a:extLst>
          </p:cNvPr>
          <p:cNvSpPr>
            <a:spLocks noGrp="1"/>
          </p:cNvSpPr>
          <p:nvPr>
            <p:ph idx="1"/>
          </p:nvPr>
        </p:nvSpPr>
        <p:spPr/>
        <p:txBody>
          <a:bodyPr/>
          <a:lstStyle/>
          <a:p>
            <a:r>
              <a:rPr lang="en-GB" altLang="en-US" sz="2400"/>
              <a:t>The careful reading of primary documents enables us to study the ‘internal’ history of astrology as opposed to its ‘external’ (e.g. social, political) history.</a:t>
            </a:r>
          </a:p>
          <a:p>
            <a:r>
              <a:rPr lang="en-GB" altLang="en-US" sz="2400"/>
              <a:t>Placing this internal history into a wider context in the history of ideas, means we can then, potentially, enhance general understanding of the history of ideas. </a:t>
            </a:r>
          </a:p>
          <a:p>
            <a:r>
              <a:rPr lang="en-GB" altLang="en-US" sz="2400"/>
              <a:t>No prior knowledge of astrology is necessary to read these primary sources </a:t>
            </a:r>
          </a:p>
          <a:p>
            <a:r>
              <a:rPr lang="en-GB" altLang="en-US" sz="2400" b="1"/>
              <a:t>IT IS </a:t>
            </a:r>
            <a:r>
              <a:rPr lang="en-GB" altLang="en-US" sz="2400" b="1" u="sng"/>
              <a:t>ESSENTIAL</a:t>
            </a:r>
            <a:r>
              <a:rPr lang="en-GB" altLang="en-US" sz="2400" b="1"/>
              <a:t> TO USE PRIMARY SOURCES IN YOUR SECOND ESSAY</a:t>
            </a:r>
            <a:endParaRPr lang="en-US" altLang="en-US" sz="2400" b="1"/>
          </a:p>
          <a:p>
            <a:pPr>
              <a:buFont typeface="Arial" panose="020B0604020202020204" pitchFamily="34" charset="0"/>
              <a:buNone/>
            </a:pPr>
            <a:endParaRPr lang="en-GB" altLang="en-US" sz="2400"/>
          </a:p>
        </p:txBody>
      </p:sp>
      <p:pic>
        <p:nvPicPr>
          <p:cNvPr id="49156" name="Picture 2">
            <a:extLst>
              <a:ext uri="{FF2B5EF4-FFF2-40B4-BE49-F238E27FC236}">
                <a16:creationId xmlns:a16="http://schemas.microsoft.com/office/drawing/2014/main" id="{A2ED12EA-9532-4C81-9204-80098180BB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9500" y="6072188"/>
            <a:ext cx="157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661</TotalTime>
  <Words>4417</Words>
  <Application>Microsoft Office PowerPoint</Application>
  <PresentationFormat>On-screen Show (4:3)</PresentationFormat>
  <Paragraphs>222</Paragraphs>
  <Slides>43</Slides>
  <Notes>6</Notes>
  <HiddenSlides>3</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43</vt:i4>
      </vt:variant>
    </vt:vector>
  </HeadingPairs>
  <TitlesOfParts>
    <vt:vector size="46" baseType="lpstr">
      <vt:lpstr>Arial</vt:lpstr>
      <vt:lpstr>Calibri</vt:lpstr>
      <vt:lpstr>Office Theme</vt:lpstr>
      <vt:lpstr> History of Astrology 16th and 17th century western astrology A focus on primary sources.  </vt:lpstr>
      <vt:lpstr>Issues in 16th-17th c astrology</vt:lpstr>
      <vt:lpstr>Did Astrology Decline in Europe in the 17th century: the questions</vt:lpstr>
      <vt:lpstr>Did Astrology Decline in 17th c Europe?</vt:lpstr>
      <vt:lpstr> Using Primary Documents Reading Horoscopes </vt:lpstr>
      <vt:lpstr>Horoscopes as Visual Images  right: text only</vt:lpstr>
      <vt:lpstr>Round horoscope from the early 1st century without glyphs; 12th century square horoscope; 19th century square horoscope from translation of Al Biruni (Baghdad)</vt:lpstr>
      <vt:lpstr>The evolution of the round chart. Left Alan Leo, Esoteric Astrology, p 402,2nd ed. 1925; Right Margaret Hone Modern Text Book of Astrology, fourth edition reprinted 1973, [1951], insert p. 200,. </vt:lpstr>
      <vt:lpstr>1986: Technology- early computerised chart from AstroComputing Services (what does this imply?); horoscope as drawn by the Huber School using colours as patterns as symbols (as a spiritual guide). The technical information may be the same but other levels of explicit or implicit meaning may be radically different.</vt:lpstr>
      <vt:lpstr>The process of abstraction in astrology and astronomy</vt:lpstr>
      <vt:lpstr>Thoughts from Liz Greene</vt:lpstr>
      <vt:lpstr>An early comment on planetary glyphs</vt:lpstr>
      <vt:lpstr>Thoughts from Bernadette Brady</vt:lpstr>
      <vt:lpstr>PowerPoint Presentation</vt:lpstr>
      <vt:lpstr>CELLARIUS, Andreas. [Southern Celestial Sphere] Haemisphaerium Stellatum Australe aequali sphaerum propotrione; the Copernican system; the relative sizes of the astronomical bodies Amsterdam, Schenk &amp; Valk, 1708.  </vt:lpstr>
      <vt:lpstr>Thomas Wright, An Original Theory or New Hypothesis of the Universe (1750) http://www.gla.ac.uk/services/specialcollections/virtualexhibitions/revolutionsinastronomy/thomaswrightanoriginaltheoryornewhypothesisoftheuniverse/</vt:lpstr>
      <vt:lpstr>Interpreting astrological abstraction: modern astrologers  http://www.spiritual-astrology-reading.com/2010/11/leo-sign-glyph-symbolism.html (accessed 9 June 2014)</vt:lpstr>
      <vt:lpstr>‘Cosmohermeneutics’. </vt:lpstr>
      <vt:lpstr>Reading charts: a chart example (William Lilly Christian Astrology, London 1649, p. 442) and modern version using solar fire (right) </vt:lpstr>
      <vt:lpstr>PowerPoint Presentation</vt:lpstr>
      <vt:lpstr>Analysing the reading of the horoscope: Symbolism, Logic and Judgement</vt:lpstr>
      <vt:lpstr>Commenting on the astrologer’s assumptions and intentions</vt:lpstr>
      <vt:lpstr>Commenting on the astrologer’s assumptions and intentions 2</vt:lpstr>
      <vt:lpstr>Elias Ashmole 1617-1682</vt:lpstr>
      <vt:lpstr>Elias Ashmole  making a sigil [talisman] of Jupiter and Venus 1</vt:lpstr>
      <vt:lpstr>Using Textual Sources</vt:lpstr>
      <vt:lpstr>Using Textual Sources</vt:lpstr>
      <vt:lpstr>The Babylonian Nativity Omens surviving from c.475 BCE </vt:lpstr>
      <vt:lpstr>Elias Ashmole  making a sigil of Jupiter and Venus 2</vt:lpstr>
      <vt:lpstr>Conclusions</vt:lpstr>
      <vt:lpstr>Ashmole advises the king</vt:lpstr>
      <vt:lpstr>PowerPoint Presentation</vt:lpstr>
      <vt:lpstr>Galileo’s daughter Virginia</vt:lpstr>
      <vt:lpstr>Galileo’s daughter Virginia</vt:lpstr>
      <vt:lpstr>Galileo</vt:lpstr>
      <vt:lpstr>Johannes Kepler: management of the state 1571-1630</vt:lpstr>
      <vt:lpstr>What Motivated Kepler?</vt:lpstr>
      <vt:lpstr>Kepler’s programme</vt:lpstr>
      <vt:lpstr>Kepler’s political programme</vt:lpstr>
      <vt:lpstr>Kepler’s Style</vt:lpstr>
      <vt:lpstr>Kepler’s Prediction for 1618</vt:lpstr>
      <vt:lpstr>Kepler’s data in modern form</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113</cp:revision>
  <dcterms:created xsi:type="dcterms:W3CDTF">2011-06-20T13:00:10Z</dcterms:created>
  <dcterms:modified xsi:type="dcterms:W3CDTF">2022-02-08T16:33:56Z</dcterms:modified>
</cp:coreProperties>
</file>