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78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1382" y="1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Rectangle 2">
            <a:extLst>
              <a:ext uri="{FF2B5EF4-FFF2-40B4-BE49-F238E27FC236}">
                <a16:creationId xmlns:a16="http://schemas.microsoft.com/office/drawing/2014/main" id="{0BB4E8BD-4CA1-4C33-939B-59C0748922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</p:spTree>
    <p:extLst>
      <p:ext uri="{BB962C8B-B14F-4D97-AF65-F5344CB8AC3E}">
        <p14:creationId xmlns:p14="http://schemas.microsoft.com/office/powerpoint/2010/main" val="482577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Rectangle 2">
            <a:extLst>
              <a:ext uri="{FF2B5EF4-FFF2-40B4-BE49-F238E27FC236}">
                <a16:creationId xmlns:a16="http://schemas.microsoft.com/office/drawing/2014/main" id="{7B306B63-3CF3-4E1D-8FCF-C6D71CCEDC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267267" name="Rectangle 3">
            <a:extLst>
              <a:ext uri="{FF2B5EF4-FFF2-40B4-BE49-F238E27FC236}">
                <a16:creationId xmlns:a16="http://schemas.microsoft.com/office/drawing/2014/main" id="{489A1636-B2BF-4403-8B9F-247EDFEDFE9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89182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>
            <a:extLst>
              <a:ext uri="{FF2B5EF4-FFF2-40B4-BE49-F238E27FC236}">
                <a16:creationId xmlns:a16="http://schemas.microsoft.com/office/drawing/2014/main" id="{75F9D244-2306-40B8-B97B-9400A14623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268291" name="Rectangle 3">
            <a:extLst>
              <a:ext uri="{FF2B5EF4-FFF2-40B4-BE49-F238E27FC236}">
                <a16:creationId xmlns:a16="http://schemas.microsoft.com/office/drawing/2014/main" id="{7942EAD4-FC37-42CE-A4EA-88A06801C3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3837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>
            <a:extLst>
              <a:ext uri="{FF2B5EF4-FFF2-40B4-BE49-F238E27FC236}">
                <a16:creationId xmlns:a16="http://schemas.microsoft.com/office/drawing/2014/main" id="{F0DFAA1A-F56C-48E8-BD3B-EB50DD5D729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269315" name="Rectangle 3">
            <a:extLst>
              <a:ext uri="{FF2B5EF4-FFF2-40B4-BE49-F238E27FC236}">
                <a16:creationId xmlns:a16="http://schemas.microsoft.com/office/drawing/2014/main" id="{29D7A99E-783B-458F-BDEC-F31994D150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39711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>
            <a:extLst>
              <a:ext uri="{FF2B5EF4-FFF2-40B4-BE49-F238E27FC236}">
                <a16:creationId xmlns:a16="http://schemas.microsoft.com/office/drawing/2014/main" id="{D26B33B4-D1B8-42AF-A03D-4A1465659E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</p:spTree>
    <p:extLst>
      <p:ext uri="{BB962C8B-B14F-4D97-AF65-F5344CB8AC3E}">
        <p14:creationId xmlns:p14="http://schemas.microsoft.com/office/powerpoint/2010/main" val="18540383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2" name="Rectangle 2">
            <a:extLst>
              <a:ext uri="{FF2B5EF4-FFF2-40B4-BE49-F238E27FC236}">
                <a16:creationId xmlns:a16="http://schemas.microsoft.com/office/drawing/2014/main" id="{A80B90E5-6531-41B8-9AA2-3169FC91B8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271363" name="Rectangle 3">
            <a:extLst>
              <a:ext uri="{FF2B5EF4-FFF2-40B4-BE49-F238E27FC236}">
                <a16:creationId xmlns:a16="http://schemas.microsoft.com/office/drawing/2014/main" id="{CA90C0BA-0B7C-448F-9570-B2C8D7E5DD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5320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86" name="Rectangle 2">
            <a:extLst>
              <a:ext uri="{FF2B5EF4-FFF2-40B4-BE49-F238E27FC236}">
                <a16:creationId xmlns:a16="http://schemas.microsoft.com/office/drawing/2014/main" id="{465CAF5B-45FB-460F-A7ED-22974CFEFE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6463" y="427038"/>
            <a:ext cx="5087937" cy="3816350"/>
          </a:xfrm>
          <a:ln/>
        </p:spPr>
      </p:sp>
      <p:sp>
        <p:nvSpPr>
          <p:cNvPr id="272387" name="Rectangle 3">
            <a:extLst>
              <a:ext uri="{FF2B5EF4-FFF2-40B4-BE49-F238E27FC236}">
                <a16:creationId xmlns:a16="http://schemas.microsoft.com/office/drawing/2014/main" id="{AC9060EF-E680-47F5-9406-4B3BB2ABCE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5383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5350" y="134938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23850" y="1484313"/>
            <a:ext cx="8496300" cy="2190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850" y="3827463"/>
            <a:ext cx="8496300" cy="2192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1EE0310-F3CE-4425-8FE2-E0601A53021A}"/>
              </a:ext>
            </a:extLst>
          </p:cNvPr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5D202045-47F5-44DA-843D-5EC0821AB729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53A9A87-CD8B-4FC4-888A-82E01CE8B66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867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3">
            <a:extLst>
              <a:ext uri="{FF2B5EF4-FFF2-40B4-BE49-F238E27FC236}">
                <a16:creationId xmlns:a16="http://schemas.microsoft.com/office/drawing/2014/main" id="{E17103AF-DFDD-497D-86BC-D4690BEB40B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1B72FB0-811B-420B-ADC5-4000B55A4838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400"/>
          </a:p>
        </p:txBody>
      </p:sp>
      <p:sp>
        <p:nvSpPr>
          <p:cNvPr id="91139" name="Rectangle 2">
            <a:extLst>
              <a:ext uri="{FF2B5EF4-FFF2-40B4-BE49-F238E27FC236}">
                <a16:creationId xmlns:a16="http://schemas.microsoft.com/office/drawing/2014/main" id="{6CF8370D-CE41-4522-BE35-08A15462B9B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SQL – Structured Query Language</a:t>
            </a:r>
          </a:p>
        </p:txBody>
      </p:sp>
      <p:sp>
        <p:nvSpPr>
          <p:cNvPr id="91140" name="Rectangle 3">
            <a:extLst>
              <a:ext uri="{FF2B5EF4-FFF2-40B4-BE49-F238E27FC236}">
                <a16:creationId xmlns:a16="http://schemas.microsoft.com/office/drawing/2014/main" id="{972245F7-1842-42B8-AFE1-188E87D5C8F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Nesting</a:t>
            </a:r>
          </a:p>
        </p:txBody>
      </p:sp>
    </p:spTree>
    <p:extLst>
      <p:ext uri="{BB962C8B-B14F-4D97-AF65-F5344CB8AC3E}">
        <p14:creationId xmlns:p14="http://schemas.microsoft.com/office/powerpoint/2010/main" val="495914171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Number Placeholder 4">
            <a:extLst>
              <a:ext uri="{FF2B5EF4-FFF2-40B4-BE49-F238E27FC236}">
                <a16:creationId xmlns:a16="http://schemas.microsoft.com/office/drawing/2014/main" id="{459DA106-ACB2-4207-A1F4-1E012A7AC6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BF930C8-C583-459C-B57E-8BF6C8DFF8B4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  <p:sp>
        <p:nvSpPr>
          <p:cNvPr id="92163" name="Rectangle 2">
            <a:extLst>
              <a:ext uri="{FF2B5EF4-FFF2-40B4-BE49-F238E27FC236}">
                <a16:creationId xmlns:a16="http://schemas.microsoft.com/office/drawing/2014/main" id="{2730A784-C10D-4A25-9843-D2AC1AE996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Nesting SQL Statements</a:t>
            </a:r>
          </a:p>
        </p:txBody>
      </p:sp>
      <p:sp>
        <p:nvSpPr>
          <p:cNvPr id="92164" name="Rectangle 4">
            <a:extLst>
              <a:ext uri="{FF2B5EF4-FFF2-40B4-BE49-F238E27FC236}">
                <a16:creationId xmlns:a16="http://schemas.microsoft.com/office/drawing/2014/main" id="{FAACAEC2-74D2-4E07-B251-6C914A1F0C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It is possible to “nest” SQL statements to combine them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For example:-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0477475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Number Placeholder 4">
            <a:extLst>
              <a:ext uri="{FF2B5EF4-FFF2-40B4-BE49-F238E27FC236}">
                <a16:creationId xmlns:a16="http://schemas.microsoft.com/office/drawing/2014/main" id="{82CBAF85-D2E9-4C21-AB3C-15E6562D77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8622115-3DA7-4456-BA43-C2B79DF705A2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/>
          </a:p>
        </p:txBody>
      </p:sp>
      <p:sp>
        <p:nvSpPr>
          <p:cNvPr id="93187" name="Rectangle 2">
            <a:extLst>
              <a:ext uri="{FF2B5EF4-FFF2-40B4-BE49-F238E27FC236}">
                <a16:creationId xmlns:a16="http://schemas.microsoft.com/office/drawing/2014/main" id="{3B8D2F06-6E9B-4D45-8FCC-8FD796DFB7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Nesting SQL Statements</a:t>
            </a:r>
          </a:p>
        </p:txBody>
      </p:sp>
      <p:sp>
        <p:nvSpPr>
          <p:cNvPr id="93188" name="Rectangle 4">
            <a:extLst>
              <a:ext uri="{FF2B5EF4-FFF2-40B4-BE49-F238E27FC236}">
                <a16:creationId xmlns:a16="http://schemas.microsoft.com/office/drawing/2014/main" id="{D20B0934-25BA-475B-BC69-C3E52AFAD7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6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6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SELECT </a:t>
            </a:r>
            <a:r>
              <a:rPr lang="en-GB" altLang="en-US" sz="2000" dirty="0" err="1"/>
              <a:t>cp.unit_name</a:t>
            </a:r>
            <a:r>
              <a:rPr lang="en-GB" altLang="en-US" sz="2000" dirty="0"/>
              <a:t> AS [Unit Name],  </a:t>
            </a:r>
            <a:r>
              <a:rPr lang="en-GB" altLang="en-US" sz="2000" dirty="0" err="1"/>
              <a:t>r.rank</a:t>
            </a:r>
            <a:r>
              <a:rPr lang="en-GB" altLang="en-US" sz="2000" dirty="0"/>
              <a:t> AS [Rank], SUM(</a:t>
            </a:r>
            <a:r>
              <a:rPr lang="en-GB" altLang="en-US" sz="2000" dirty="0" err="1"/>
              <a:t>s.salary</a:t>
            </a:r>
            <a:r>
              <a:rPr lang="en-GB" altLang="en-US" sz="2000" dirty="0"/>
              <a:t>) AS [Total Salary]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FROM rank r, soldier s, 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(SELECT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s.soldier_id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u.unit_name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p.tos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p.sos</a:t>
            </a:r>
            <a:endParaRPr lang="en-GB" altLang="en-US" sz="20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FROM soldier s, unit u, posting p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WHERE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s.soldier_id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=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p.soldier_id</a:t>
            </a:r>
            <a:endParaRPr lang="en-GB" altLang="en-US" sz="20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AND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p.unit_id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=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u.unit_id</a:t>
            </a:r>
            <a:endParaRPr lang="en-GB" altLang="en-US" sz="20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AND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p.tos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&lt;GETDATE() AND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p.sos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&gt;GETDATE())</a:t>
            </a:r>
            <a:r>
              <a:rPr lang="en-GB" altLang="en-US" sz="2000" dirty="0"/>
              <a:t> AS cp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WHERE </a:t>
            </a:r>
            <a:r>
              <a:rPr lang="en-GB" altLang="en-US" sz="2000" dirty="0" err="1"/>
              <a:t>r.rank_id</a:t>
            </a:r>
            <a:r>
              <a:rPr lang="en-GB" altLang="en-US" sz="2000" dirty="0"/>
              <a:t> = </a:t>
            </a:r>
            <a:r>
              <a:rPr lang="en-GB" altLang="en-US" sz="2000" dirty="0" err="1"/>
              <a:t>s.rank</a:t>
            </a:r>
            <a:endParaRPr lang="en-GB" altLang="en-US" sz="20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AND </a:t>
            </a:r>
            <a:r>
              <a:rPr lang="en-GB" altLang="en-US" sz="2000" dirty="0" err="1"/>
              <a:t>s.soldier_id</a:t>
            </a:r>
            <a:r>
              <a:rPr lang="en-GB" altLang="en-US" sz="2000" dirty="0"/>
              <a:t> = </a:t>
            </a:r>
            <a:r>
              <a:rPr lang="en-GB" altLang="en-US" sz="2000" dirty="0" err="1"/>
              <a:t>cp.soldier_id</a:t>
            </a:r>
            <a:endParaRPr lang="en-GB" altLang="en-US" sz="20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GROUP BY </a:t>
            </a:r>
            <a:r>
              <a:rPr lang="en-GB" altLang="en-US" sz="2000" dirty="0" err="1"/>
              <a:t>cp.unit_name</a:t>
            </a:r>
            <a:r>
              <a:rPr lang="en-GB" altLang="en-US" sz="2000" dirty="0"/>
              <a:t>, </a:t>
            </a:r>
            <a:r>
              <a:rPr lang="en-GB" altLang="en-US" sz="2000" dirty="0" err="1"/>
              <a:t>r.rank</a:t>
            </a:r>
            <a:r>
              <a:rPr lang="en-GB" altLang="en-US" sz="2000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71522247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Number Placeholder 4">
            <a:extLst>
              <a:ext uri="{FF2B5EF4-FFF2-40B4-BE49-F238E27FC236}">
                <a16:creationId xmlns:a16="http://schemas.microsoft.com/office/drawing/2014/main" id="{0D664DC6-23CA-4C19-98EE-0BD5333CDB4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B43B0A6-3CF3-4F41-ADC5-A22A41FFB8A0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  <p:sp>
        <p:nvSpPr>
          <p:cNvPr id="94211" name="Rectangle 2">
            <a:extLst>
              <a:ext uri="{FF2B5EF4-FFF2-40B4-BE49-F238E27FC236}">
                <a16:creationId xmlns:a16="http://schemas.microsoft.com/office/drawing/2014/main" id="{EF63F0D7-4F60-430D-8958-7BAEFDF434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Nesting SQL Statements</a:t>
            </a:r>
          </a:p>
        </p:txBody>
      </p:sp>
      <p:sp>
        <p:nvSpPr>
          <p:cNvPr id="94212" name="Rectangle 4">
            <a:extLst>
              <a:ext uri="{FF2B5EF4-FFF2-40B4-BE49-F238E27FC236}">
                <a16:creationId xmlns:a16="http://schemas.microsoft.com/office/drawing/2014/main" id="{3B51F4EC-00D0-4062-AA9E-D886C4C08D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484313"/>
            <a:ext cx="8496300" cy="48244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Alternatively:-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SELECT </a:t>
            </a:r>
            <a:r>
              <a:rPr lang="en-GB" altLang="en-US" sz="2000" dirty="0" err="1"/>
              <a:t>cp.unit_name</a:t>
            </a:r>
            <a:r>
              <a:rPr lang="en-GB" altLang="en-US" sz="2000" dirty="0"/>
              <a:t> AS [Unit Name],  </a:t>
            </a:r>
            <a:r>
              <a:rPr lang="en-GB" altLang="en-US" sz="2000" dirty="0" err="1"/>
              <a:t>r.rank</a:t>
            </a:r>
            <a:r>
              <a:rPr lang="en-GB" altLang="en-US" sz="2000" dirty="0"/>
              <a:t> AS [Rank], SUM(</a:t>
            </a:r>
            <a:r>
              <a:rPr lang="en-GB" altLang="en-US" sz="2000" dirty="0" err="1"/>
              <a:t>s.salary</a:t>
            </a:r>
            <a:r>
              <a:rPr lang="en-GB" altLang="en-US" sz="2000" dirty="0"/>
              <a:t>) AS [Total Salary]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FROM rank AS r, soldier AS s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INNER JOIN 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(SELECT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s.soldier_id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u.unit_name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p.tos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p.sos</a:t>
            </a:r>
            <a:endParaRPr lang="en-GB" altLang="en-US" sz="20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FROM soldier AS s, unit AS u, posting AS p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WHERE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s.soldier_id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=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p.soldier_id</a:t>
            </a:r>
            <a:endParaRPr lang="en-GB" altLang="en-US" sz="20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AND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p.unit_id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=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u.unit_id</a:t>
            </a:r>
            <a:endParaRPr lang="en-GB" altLang="en-US" sz="20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AND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p.tos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&lt;GETDATE() AND </a:t>
            </a:r>
            <a:r>
              <a:rPr lang="en-GB" altLang="en-US" sz="2000" i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p.sos</a:t>
            </a:r>
            <a:r>
              <a:rPr lang="en-GB" altLang="en-US" sz="2000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&gt;GETDATE())</a:t>
            </a:r>
            <a:r>
              <a:rPr lang="en-GB" alt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en-US" sz="2000" dirty="0"/>
              <a:t>AS cp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ON </a:t>
            </a:r>
            <a:r>
              <a:rPr lang="en-GB" altLang="en-US" sz="2000" dirty="0" err="1"/>
              <a:t>s.soldier_id</a:t>
            </a:r>
            <a:r>
              <a:rPr lang="en-GB" altLang="en-US" sz="2000" dirty="0"/>
              <a:t>=</a:t>
            </a:r>
            <a:r>
              <a:rPr lang="en-GB" altLang="en-US" sz="2000" dirty="0" err="1"/>
              <a:t>cp.soldier_id</a:t>
            </a:r>
            <a:endParaRPr lang="en-GB" altLang="en-US" sz="20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WHERE </a:t>
            </a:r>
            <a:r>
              <a:rPr lang="en-GB" altLang="en-US" sz="2000" dirty="0" err="1"/>
              <a:t>r.rank_id</a:t>
            </a:r>
            <a:r>
              <a:rPr lang="en-GB" altLang="en-US" sz="2000" dirty="0"/>
              <a:t>=</a:t>
            </a:r>
            <a:r>
              <a:rPr lang="en-GB" altLang="en-US" sz="2000" dirty="0" err="1"/>
              <a:t>s.rank</a:t>
            </a:r>
            <a:endParaRPr lang="en-GB" altLang="en-US" sz="20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GROUP BY </a:t>
            </a:r>
            <a:r>
              <a:rPr lang="en-GB" altLang="en-US" sz="2000" dirty="0" err="1"/>
              <a:t>cp.unit_name</a:t>
            </a:r>
            <a:r>
              <a:rPr lang="en-GB" altLang="en-US" sz="2000" dirty="0"/>
              <a:t>, </a:t>
            </a:r>
            <a:r>
              <a:rPr lang="en-GB" altLang="en-US" sz="2000" dirty="0" err="1"/>
              <a:t>r.rank</a:t>
            </a:r>
            <a:r>
              <a:rPr lang="en-GB" altLang="en-US" sz="2000" dirty="0"/>
              <a:t>;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919271840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Number Placeholder 4">
            <a:extLst>
              <a:ext uri="{FF2B5EF4-FFF2-40B4-BE49-F238E27FC236}">
                <a16:creationId xmlns:a16="http://schemas.microsoft.com/office/drawing/2014/main" id="{13687ED7-105A-4900-A4E3-DED7212A66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21B9F12D-D8FA-465C-8990-5587C5BC63EB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95235" name="Rectangle 2">
            <a:extLst>
              <a:ext uri="{FF2B5EF4-FFF2-40B4-BE49-F238E27FC236}">
                <a16:creationId xmlns:a16="http://schemas.microsoft.com/office/drawing/2014/main" id="{924217AA-6B04-417E-9E9F-00E1A10D6A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Exercise</a:t>
            </a:r>
          </a:p>
        </p:txBody>
      </p:sp>
      <p:sp>
        <p:nvSpPr>
          <p:cNvPr id="95236" name="Rectangle 3">
            <a:extLst>
              <a:ext uri="{FF2B5EF4-FFF2-40B4-BE49-F238E27FC236}">
                <a16:creationId xmlns:a16="http://schemas.microsoft.com/office/drawing/2014/main" id="{A2F2C0DC-B63B-429D-A8D6-B4A6384589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SQL Exercises 4</a:t>
            </a:r>
          </a:p>
        </p:txBody>
      </p:sp>
    </p:spTree>
    <p:extLst>
      <p:ext uri="{BB962C8B-B14F-4D97-AF65-F5344CB8AC3E}">
        <p14:creationId xmlns:p14="http://schemas.microsoft.com/office/powerpoint/2010/main" val="1546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3">
            <a:extLst>
              <a:ext uri="{FF2B5EF4-FFF2-40B4-BE49-F238E27FC236}">
                <a16:creationId xmlns:a16="http://schemas.microsoft.com/office/drawing/2014/main" id="{AB95765A-951D-4177-8F9E-77C2D401C7E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AFC382F9-B753-421B-8DB0-B56B34A44234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  <p:sp>
        <p:nvSpPr>
          <p:cNvPr id="96259" name="Rectangle 2">
            <a:extLst>
              <a:ext uri="{FF2B5EF4-FFF2-40B4-BE49-F238E27FC236}">
                <a16:creationId xmlns:a16="http://schemas.microsoft.com/office/drawing/2014/main" id="{CF864BB5-D92C-496A-9748-E8A91CC741A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SQL – Structured Query Language</a:t>
            </a:r>
          </a:p>
        </p:txBody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4EF9F6C3-A7FA-4EF6-9379-A62B3D3E56B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UNION Queries</a:t>
            </a:r>
            <a:endParaRPr lang="en-US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7316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Number Placeholder 4">
            <a:extLst>
              <a:ext uri="{FF2B5EF4-FFF2-40B4-BE49-F238E27FC236}">
                <a16:creationId xmlns:a16="http://schemas.microsoft.com/office/drawing/2014/main" id="{1D25E7F3-53AF-4751-BAD7-444BE8E477E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0E6AC4BB-B412-49A1-A2EC-64BCBB028A4D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sp>
        <p:nvSpPr>
          <p:cNvPr id="97283" name="Rectangle 2">
            <a:extLst>
              <a:ext uri="{FF2B5EF4-FFF2-40B4-BE49-F238E27FC236}">
                <a16:creationId xmlns:a16="http://schemas.microsoft.com/office/drawing/2014/main" id="{66E3A69E-315E-44DF-83F7-B3EE54DFD2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UNION Queries</a:t>
            </a:r>
          </a:p>
        </p:txBody>
      </p:sp>
      <p:sp>
        <p:nvSpPr>
          <p:cNvPr id="97284" name="Rectangle 4">
            <a:extLst>
              <a:ext uri="{FF2B5EF4-FFF2-40B4-BE49-F238E27FC236}">
                <a16:creationId xmlns:a16="http://schemas.microsoft.com/office/drawing/2014/main" id="{39E85A1F-6B09-4E97-9F77-D80F16886C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The output of multiple queries can be combined by means of a UNION keyword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All the queries to be joined must have the same number of columns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Syntax:-</a:t>
            </a:r>
          </a:p>
          <a:p>
            <a:pPr eaLnBrk="1" hangingPunct="1"/>
            <a:endParaRPr lang="en-GB" altLang="en-US" sz="2400" dirty="0"/>
          </a:p>
          <a:p>
            <a:pPr lvl="2" eaLnBrk="1" hangingPunct="1">
              <a:buFontTx/>
              <a:buNone/>
            </a:pPr>
            <a:r>
              <a:rPr lang="en-GB" altLang="en-US" dirty="0"/>
              <a:t>SELECT &lt;</a:t>
            </a:r>
            <a:r>
              <a:rPr lang="en-GB" altLang="en-US" i="1" dirty="0"/>
              <a:t>the first query&gt;</a:t>
            </a:r>
            <a:endParaRPr lang="en-GB" altLang="en-US" dirty="0"/>
          </a:p>
          <a:p>
            <a:pPr lvl="2" eaLnBrk="1" hangingPunct="1">
              <a:buFontTx/>
              <a:buNone/>
            </a:pPr>
            <a:r>
              <a:rPr lang="en-GB" altLang="en-US" dirty="0"/>
              <a:t>UNION SELECT &lt;</a:t>
            </a:r>
            <a:r>
              <a:rPr lang="en-GB" altLang="en-US" i="1" dirty="0"/>
              <a:t>the second query&gt;</a:t>
            </a:r>
            <a:r>
              <a:rPr lang="en-GB" altLang="en-US" dirty="0"/>
              <a:t>;</a:t>
            </a:r>
            <a:endParaRPr lang="en-GB" altLang="en-US" i="1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84426253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itle 1">
            <a:extLst>
              <a:ext uri="{FF2B5EF4-FFF2-40B4-BE49-F238E27FC236}">
                <a16:creationId xmlns:a16="http://schemas.microsoft.com/office/drawing/2014/main" id="{480D0B58-58C5-4471-809C-82DAE9007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UNION queries</a:t>
            </a:r>
          </a:p>
        </p:txBody>
      </p:sp>
      <p:sp>
        <p:nvSpPr>
          <p:cNvPr id="98307" name="Text Placeholder 2">
            <a:extLst>
              <a:ext uri="{FF2B5EF4-FFF2-40B4-BE49-F238E27FC236}">
                <a16:creationId xmlns:a16="http://schemas.microsoft.com/office/drawing/2014/main" id="{5F7FFB7F-426D-4C5C-8CE3-8FA507AEA493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323850" y="1484313"/>
            <a:ext cx="8496300" cy="439261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By default a UNION query will not display duplicate rows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Should you want ALL results including duplicates, use the ALL keyword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Syntax:-</a:t>
            </a:r>
          </a:p>
          <a:p>
            <a:pPr eaLnBrk="1" hangingPunct="1"/>
            <a:endParaRPr lang="en-GB" altLang="en-US" sz="2400" dirty="0"/>
          </a:p>
          <a:p>
            <a:pPr lvl="2" eaLnBrk="1" hangingPunct="1">
              <a:buFontTx/>
              <a:buNone/>
            </a:pPr>
            <a:r>
              <a:rPr lang="en-GB" altLang="en-US" dirty="0"/>
              <a:t>SELECT &lt;</a:t>
            </a:r>
            <a:r>
              <a:rPr lang="en-GB" altLang="en-US" i="1" dirty="0"/>
              <a:t>the first query&gt;</a:t>
            </a:r>
            <a:endParaRPr lang="en-GB" altLang="en-US" dirty="0"/>
          </a:p>
          <a:p>
            <a:pPr lvl="2" eaLnBrk="1" hangingPunct="1">
              <a:buFontTx/>
              <a:buNone/>
            </a:pPr>
            <a:r>
              <a:rPr lang="en-GB" altLang="en-US" dirty="0"/>
              <a:t>UNION ALL SELECT &lt;</a:t>
            </a:r>
            <a:r>
              <a:rPr lang="en-GB" altLang="en-US" i="1" dirty="0"/>
              <a:t>the second query&gt;</a:t>
            </a:r>
            <a:r>
              <a:rPr lang="en-GB" altLang="en-US" dirty="0"/>
              <a:t>;</a:t>
            </a:r>
            <a:endParaRPr lang="en-GB" altLang="en-US" i="1" dirty="0"/>
          </a:p>
          <a:p>
            <a:pPr eaLnBrk="1" hangingPunct="1"/>
            <a:endParaRPr lang="en-GB" altLang="en-US" dirty="0"/>
          </a:p>
        </p:txBody>
      </p:sp>
      <p:sp>
        <p:nvSpPr>
          <p:cNvPr id="98308" name="Slide Number Placeholder 4">
            <a:extLst>
              <a:ext uri="{FF2B5EF4-FFF2-40B4-BE49-F238E27FC236}">
                <a16:creationId xmlns:a16="http://schemas.microsoft.com/office/drawing/2014/main" id="{4C3516B9-C5B0-42FC-B45E-7AFD799957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8AA01BF5-3218-4746-AFEF-3B6808C3CCEF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189527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Slide Number Placeholder 5">
            <a:extLst>
              <a:ext uri="{FF2B5EF4-FFF2-40B4-BE49-F238E27FC236}">
                <a16:creationId xmlns:a16="http://schemas.microsoft.com/office/drawing/2014/main" id="{D3CA7692-FAB3-4117-BDE1-F03EA9A320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0367A74-D410-40A0-B9B8-D1810E9FA864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  <p:sp>
        <p:nvSpPr>
          <p:cNvPr id="99331" name="Rectangle 6">
            <a:extLst>
              <a:ext uri="{FF2B5EF4-FFF2-40B4-BE49-F238E27FC236}">
                <a16:creationId xmlns:a16="http://schemas.microsoft.com/office/drawing/2014/main" id="{86399C94-4AE4-4206-BCCC-D1A0595EC3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UNION Queries</a:t>
            </a:r>
            <a:endParaRPr lang="en-US" altLang="en-US"/>
          </a:p>
        </p:txBody>
      </p:sp>
      <p:sp>
        <p:nvSpPr>
          <p:cNvPr id="99332" name="Rectangle 7">
            <a:extLst>
              <a:ext uri="{FF2B5EF4-FFF2-40B4-BE49-F238E27FC236}">
                <a16:creationId xmlns:a16="http://schemas.microsoft.com/office/drawing/2014/main" id="{7A7E53B9-5D58-457D-8AE4-99B7234A56A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1628775"/>
            <a:ext cx="7315200" cy="698500"/>
          </a:xfrm>
        </p:spPr>
        <p:txBody>
          <a:bodyPr/>
          <a:lstStyle/>
          <a:p>
            <a:pPr eaLnBrk="1" hangingPunct="1"/>
            <a:r>
              <a:rPr lang="en-GB" altLang="en-US" sz="2000"/>
              <a:t>For example, a query to show the current strength of units but which includes also the number of people not currently posted:-</a:t>
            </a:r>
            <a:endParaRPr lang="en-US" altLang="en-US" sz="2000"/>
          </a:p>
        </p:txBody>
      </p:sp>
    </p:spTree>
    <p:extLst>
      <p:ext uri="{BB962C8B-B14F-4D97-AF65-F5344CB8AC3E}">
        <p14:creationId xmlns:p14="http://schemas.microsoft.com/office/powerpoint/2010/main" val="3325964353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Slide Number Placeholder 4">
            <a:extLst>
              <a:ext uri="{FF2B5EF4-FFF2-40B4-BE49-F238E27FC236}">
                <a16:creationId xmlns:a16="http://schemas.microsoft.com/office/drawing/2014/main" id="{2703F18D-18B9-449B-AF56-6DE8C0266F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74290321-5598-4308-8BE5-389B86855F9A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/>
          </a:p>
        </p:txBody>
      </p:sp>
      <p:sp>
        <p:nvSpPr>
          <p:cNvPr id="100355" name="Rectangle 2">
            <a:extLst>
              <a:ext uri="{FF2B5EF4-FFF2-40B4-BE49-F238E27FC236}">
                <a16:creationId xmlns:a16="http://schemas.microsoft.com/office/drawing/2014/main" id="{DDA7AFC7-1134-4B20-8949-F4C9BE85C9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UNION Queries</a:t>
            </a:r>
          </a:p>
        </p:txBody>
      </p:sp>
      <p:sp>
        <p:nvSpPr>
          <p:cNvPr id="102404" name="Rectangle 3">
            <a:extLst>
              <a:ext uri="{FF2B5EF4-FFF2-40B4-BE49-F238E27FC236}">
                <a16:creationId xmlns:a16="http://schemas.microsoft.com/office/drawing/2014/main" id="{0F763663-9ADE-460F-A62F-B34EA74178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altLang="en-US"/>
              <a:t>Step 1:-</a:t>
            </a:r>
          </a:p>
          <a:p>
            <a:pPr eaLnBrk="1" hangingPunct="1">
              <a:defRPr/>
            </a:pPr>
            <a:r>
              <a:rPr lang="en-GB" altLang="en-US"/>
              <a:t> Write a SELECT statement to list u.unit_name, s.soldier_id, and regnum for all current postings:-</a:t>
            </a:r>
          </a:p>
          <a:p>
            <a:pPr eaLnBrk="1" hangingPunct="1">
              <a:buFontTx/>
              <a:buNone/>
              <a:defRPr/>
            </a:pPr>
            <a:endParaRPr lang="en-GB" altLang="en-US"/>
          </a:p>
          <a:p>
            <a:pPr marL="1439863" eaLnBrk="1" hangingPunct="1">
              <a:buFontTx/>
              <a:buNone/>
              <a:defRPr/>
            </a:pPr>
            <a:r>
              <a:rPr lang="en-GB" altLang="en-US" sz="1600"/>
              <a:t>SELECT u.unit_name, s.soldier_id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FROM soldier s, posting p, unit u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WHERE s.soldier_id=p.soldier_id AND p.unit_id=u.unit_id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	AND p.tos&lt;=GETDATE() AND p.sos&gt;=GETDATE();</a:t>
            </a:r>
          </a:p>
        </p:txBody>
      </p:sp>
    </p:spTree>
    <p:extLst>
      <p:ext uri="{BB962C8B-B14F-4D97-AF65-F5344CB8AC3E}">
        <p14:creationId xmlns:p14="http://schemas.microsoft.com/office/powerpoint/2010/main" val="2891378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Slide Number Placeholder 4">
            <a:extLst>
              <a:ext uri="{FF2B5EF4-FFF2-40B4-BE49-F238E27FC236}">
                <a16:creationId xmlns:a16="http://schemas.microsoft.com/office/drawing/2014/main" id="{7AF99FA1-2DD0-436C-96F4-C7500332BD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2BBDAA0B-E6AE-480E-93C6-02A1099FF7D4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  <p:sp>
        <p:nvSpPr>
          <p:cNvPr id="101379" name="Rectangle 2">
            <a:extLst>
              <a:ext uri="{FF2B5EF4-FFF2-40B4-BE49-F238E27FC236}">
                <a16:creationId xmlns:a16="http://schemas.microsoft.com/office/drawing/2014/main" id="{99A3C7BA-DA17-41D3-8073-D720AAEB15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UNION Queries</a:t>
            </a:r>
          </a:p>
        </p:txBody>
      </p:sp>
      <p:sp>
        <p:nvSpPr>
          <p:cNvPr id="103428" name="Rectangle 3">
            <a:extLst>
              <a:ext uri="{FF2B5EF4-FFF2-40B4-BE49-F238E27FC236}">
                <a16:creationId xmlns:a16="http://schemas.microsoft.com/office/drawing/2014/main" id="{9DE19187-F511-476C-81F6-3D660C650C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1800" dirty="0"/>
              <a:t>Step 2:-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1800" dirty="0"/>
              <a:t>Amend the statement to include the aggregate function and the GROUP BY clause:-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1800" dirty="0"/>
          </a:p>
          <a:p>
            <a:pPr marL="1439863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1800" dirty="0"/>
              <a:t>SELECT </a:t>
            </a:r>
            <a:r>
              <a:rPr lang="en-GB" altLang="en-US" sz="1800" dirty="0" err="1"/>
              <a:t>u.unit_name</a:t>
            </a:r>
            <a:r>
              <a:rPr lang="en-GB" altLang="en-US" sz="1800" dirty="0"/>
              <a:t>, </a:t>
            </a:r>
            <a:r>
              <a:rPr lang="en-GB" altLang="en-US" sz="1800" u="sng" dirty="0"/>
              <a:t>COUNT</a:t>
            </a:r>
            <a:r>
              <a:rPr lang="en-GB" altLang="en-US" sz="1800" dirty="0"/>
              <a:t>(</a:t>
            </a:r>
            <a:r>
              <a:rPr lang="en-GB" altLang="en-US" sz="1800" dirty="0" err="1"/>
              <a:t>s.soldier_id</a:t>
            </a:r>
            <a:r>
              <a:rPr lang="en-GB" altLang="en-US" sz="1800" dirty="0"/>
              <a:t>)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800" dirty="0"/>
              <a:t>FROM soldier s, posting p, unit u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800" dirty="0"/>
              <a:t>WHERE </a:t>
            </a:r>
            <a:r>
              <a:rPr lang="en-GB" altLang="en-US" sz="1800" dirty="0" err="1"/>
              <a:t>s.soldier_id</a:t>
            </a:r>
            <a:r>
              <a:rPr lang="en-GB" altLang="en-US" sz="1800" dirty="0"/>
              <a:t>=</a:t>
            </a:r>
            <a:r>
              <a:rPr lang="en-GB" altLang="en-US" sz="1800" dirty="0" err="1"/>
              <a:t>p.soldier_id</a:t>
            </a:r>
            <a:r>
              <a:rPr lang="en-GB" altLang="en-US" sz="1800" dirty="0"/>
              <a:t> AND </a:t>
            </a:r>
            <a:r>
              <a:rPr lang="en-GB" altLang="en-US" sz="1800" dirty="0" err="1"/>
              <a:t>p.unit_id</a:t>
            </a:r>
            <a:r>
              <a:rPr lang="en-GB" altLang="en-US" sz="1800" dirty="0"/>
              <a:t>=</a:t>
            </a:r>
            <a:r>
              <a:rPr lang="en-GB" altLang="en-US" sz="1800" dirty="0" err="1"/>
              <a:t>u.unit_id</a:t>
            </a:r>
            <a:endParaRPr lang="en-GB" altLang="en-US" sz="1800" dirty="0"/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800" dirty="0"/>
              <a:t>	AND </a:t>
            </a:r>
            <a:r>
              <a:rPr lang="en-GB" altLang="en-US" sz="1800" dirty="0" err="1"/>
              <a:t>p.tos</a:t>
            </a:r>
            <a:r>
              <a:rPr lang="en-GB" altLang="en-US" sz="1800" dirty="0"/>
              <a:t>&lt;=GETDATE() AND </a:t>
            </a:r>
            <a:r>
              <a:rPr lang="en-GB" altLang="en-US" sz="1800" dirty="0" err="1"/>
              <a:t>p.sos</a:t>
            </a:r>
            <a:r>
              <a:rPr lang="en-GB" altLang="en-US" sz="1800" dirty="0"/>
              <a:t>&gt;=GETDATE()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800" u="sng" dirty="0"/>
              <a:t>GROUP BY </a:t>
            </a:r>
            <a:r>
              <a:rPr lang="en-GB" altLang="en-US" sz="1800" u="sng" dirty="0" err="1"/>
              <a:t>u.unit_name</a:t>
            </a:r>
            <a:r>
              <a:rPr lang="en-GB" altLang="en-US" sz="1800" dirty="0"/>
              <a:t>;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endParaRPr lang="en-GB" altLang="en-US" sz="1800" dirty="0"/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800" dirty="0"/>
              <a:t>(Changes are underlined)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26723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Slide Number Placeholder 4">
            <a:extLst>
              <a:ext uri="{FF2B5EF4-FFF2-40B4-BE49-F238E27FC236}">
                <a16:creationId xmlns:a16="http://schemas.microsoft.com/office/drawing/2014/main" id="{AEF302FD-9678-49DD-8DB4-7618227B4F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340C1731-C140-445B-9F58-A371691B3643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sp>
        <p:nvSpPr>
          <p:cNvPr id="102403" name="Rectangle 2">
            <a:extLst>
              <a:ext uri="{FF2B5EF4-FFF2-40B4-BE49-F238E27FC236}">
                <a16:creationId xmlns:a16="http://schemas.microsoft.com/office/drawing/2014/main" id="{9FF54CEB-B41E-4D0B-9E4C-832EA96DB2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UNION Queries</a:t>
            </a:r>
          </a:p>
        </p:txBody>
      </p:sp>
      <p:sp>
        <p:nvSpPr>
          <p:cNvPr id="104452" name="Rectangle 3">
            <a:extLst>
              <a:ext uri="{FF2B5EF4-FFF2-40B4-BE49-F238E27FC236}">
                <a16:creationId xmlns:a16="http://schemas.microsoft.com/office/drawing/2014/main" id="{A7E9D164-5DEF-47BF-9B17-A6085FC5E0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388" y="1484313"/>
            <a:ext cx="8640762" cy="4535487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altLang="en-US"/>
              <a:t>Step 3:- </a:t>
            </a:r>
          </a:p>
          <a:p>
            <a:pPr eaLnBrk="1" hangingPunct="1">
              <a:defRPr/>
            </a:pPr>
            <a:r>
              <a:rPr lang="en-GB" altLang="en-US"/>
              <a:t>Write a second statement to list the soldier_id of those without current postings:-</a:t>
            </a:r>
          </a:p>
          <a:p>
            <a:pPr eaLnBrk="1" hangingPunct="1">
              <a:buFontTx/>
              <a:buNone/>
              <a:defRPr/>
            </a:pPr>
            <a:endParaRPr lang="en-GB" altLang="en-US" sz="1600"/>
          </a:p>
          <a:p>
            <a:pPr marL="1439863" eaLnBrk="1" hangingPunct="1">
              <a:buFontTx/>
              <a:buNone/>
              <a:defRPr/>
            </a:pPr>
            <a:r>
              <a:rPr lang="en-GB" altLang="en-US" sz="1600"/>
              <a:t>SELECT s.soldier_id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FROM soldier s LEFT JOIN posting p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ON s.soldier_id=p.soldier_id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WHERE p.tos&lt;=GETDATE() AND p.sos&gt;=GETDATE()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	AND p.soldier_id IS NULL;</a:t>
            </a:r>
          </a:p>
          <a:p>
            <a:pPr eaLnBrk="1" hangingPunct="1"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03878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Slide Number Placeholder 4">
            <a:extLst>
              <a:ext uri="{FF2B5EF4-FFF2-40B4-BE49-F238E27FC236}">
                <a16:creationId xmlns:a16="http://schemas.microsoft.com/office/drawing/2014/main" id="{C23C4712-7E5E-40C2-9659-FB9F1498C0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FA77C4A6-83B2-42DF-8E59-306DCEA76796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  <p:sp>
        <p:nvSpPr>
          <p:cNvPr id="103427" name="Rectangle 2">
            <a:extLst>
              <a:ext uri="{FF2B5EF4-FFF2-40B4-BE49-F238E27FC236}">
                <a16:creationId xmlns:a16="http://schemas.microsoft.com/office/drawing/2014/main" id="{1EBC2E57-8C53-4214-A164-FA5F65944C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UNION Queries</a:t>
            </a:r>
          </a:p>
        </p:txBody>
      </p:sp>
      <p:sp>
        <p:nvSpPr>
          <p:cNvPr id="104452" name="Rectangle 3">
            <a:extLst>
              <a:ext uri="{FF2B5EF4-FFF2-40B4-BE49-F238E27FC236}">
                <a16:creationId xmlns:a16="http://schemas.microsoft.com/office/drawing/2014/main" id="{CBDCD4AF-6110-43D2-BB85-89EE196FEF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388" y="1484313"/>
            <a:ext cx="8640762" cy="4535487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altLang="en-US"/>
              <a:t>Step 4:- </a:t>
            </a:r>
          </a:p>
          <a:p>
            <a:pPr eaLnBrk="1" hangingPunct="1">
              <a:defRPr/>
            </a:pPr>
            <a:r>
              <a:rPr lang="en-GB" altLang="en-US"/>
              <a:t>Modify the second statement to include a literal string in the first output column and to count the number of soldiers:-</a:t>
            </a:r>
          </a:p>
          <a:p>
            <a:pPr eaLnBrk="1" hangingPunct="1">
              <a:buFontTx/>
              <a:buNone/>
              <a:defRPr/>
            </a:pPr>
            <a:endParaRPr lang="en-GB" altLang="en-US" sz="1600"/>
          </a:p>
          <a:p>
            <a:pPr marL="1439863" eaLnBrk="1" hangingPunct="1">
              <a:buFontTx/>
              <a:buNone/>
              <a:defRPr/>
            </a:pPr>
            <a:r>
              <a:rPr lang="en-GB" altLang="en-US" sz="1600"/>
              <a:t>SELECT ‘No current posting’, COUNT(s.soldier_id)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FROM soldier s LEFT JOIN posting p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ON s.soldier_id=p.soldier_id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WHERE p.tos&lt;=GETDATE() AND p.sos&gt;=GETDATE()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600"/>
              <a:t>	AND p.soldier_id IS NULL;</a:t>
            </a:r>
          </a:p>
          <a:p>
            <a:pPr eaLnBrk="1" hangingPunct="1"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27201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Slide Number Placeholder 4">
            <a:extLst>
              <a:ext uri="{FF2B5EF4-FFF2-40B4-BE49-F238E27FC236}">
                <a16:creationId xmlns:a16="http://schemas.microsoft.com/office/drawing/2014/main" id="{B9B8A5FE-E5F6-4B0F-84EA-576EED24C54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FFF6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6DA9A673-F3F1-4CEA-ADEE-DE79D75A9593}" type="slidenum">
              <a:rPr lang="en-GB" altLang="en-US" sz="1400"/>
              <a:pPr eaLnBrk="1" hangingPunct="1"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/>
          </a:p>
        </p:txBody>
      </p:sp>
      <p:sp>
        <p:nvSpPr>
          <p:cNvPr id="104451" name="Rectangle 2">
            <a:extLst>
              <a:ext uri="{FF2B5EF4-FFF2-40B4-BE49-F238E27FC236}">
                <a16:creationId xmlns:a16="http://schemas.microsoft.com/office/drawing/2014/main" id="{9A393F8D-D54D-422B-8583-FE47458D01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UNION Queries</a:t>
            </a:r>
          </a:p>
        </p:txBody>
      </p:sp>
      <p:sp>
        <p:nvSpPr>
          <p:cNvPr id="106500" name="Rectangle 3">
            <a:extLst>
              <a:ext uri="{FF2B5EF4-FFF2-40B4-BE49-F238E27FC236}">
                <a16:creationId xmlns:a16="http://schemas.microsoft.com/office/drawing/2014/main" id="{58E3F16C-91BA-4C8D-ABB7-8932AE3771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388" y="1484313"/>
            <a:ext cx="8640762" cy="45354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/>
              <a:t>Step 5:-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400" dirty="0"/>
              <a:t>Combine the two statements using the UNION keyword to produce the final result:-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en-GB" altLang="en-US" sz="1400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1400" dirty="0"/>
          </a:p>
          <a:p>
            <a:pPr marL="1439863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1400" dirty="0"/>
              <a:t>SELECT </a:t>
            </a:r>
            <a:r>
              <a:rPr lang="en-GB" altLang="en-US" sz="1400" dirty="0" err="1"/>
              <a:t>u.unit_name</a:t>
            </a:r>
            <a:r>
              <a:rPr lang="en-GB" altLang="en-US" sz="1400" dirty="0"/>
              <a:t>, COUNT(</a:t>
            </a:r>
            <a:r>
              <a:rPr lang="en-GB" altLang="en-US" sz="1400" dirty="0" err="1"/>
              <a:t>s.soldier_id</a:t>
            </a:r>
            <a:r>
              <a:rPr lang="en-GB" altLang="en-US" sz="1400" dirty="0"/>
              <a:t>)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400" dirty="0"/>
              <a:t>FROM soldier s, posting p, unit u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400" dirty="0"/>
              <a:t>WHERE </a:t>
            </a:r>
            <a:r>
              <a:rPr lang="en-GB" altLang="en-US" sz="1400" dirty="0" err="1"/>
              <a:t>s.soldier_id</a:t>
            </a:r>
            <a:r>
              <a:rPr lang="en-GB" altLang="en-US" sz="1400" dirty="0"/>
              <a:t>=</a:t>
            </a:r>
            <a:r>
              <a:rPr lang="en-GB" altLang="en-US" sz="1400" dirty="0" err="1"/>
              <a:t>p.soldier_id</a:t>
            </a:r>
            <a:r>
              <a:rPr lang="en-GB" altLang="en-US" sz="1400" dirty="0"/>
              <a:t> AND </a:t>
            </a:r>
            <a:r>
              <a:rPr lang="en-GB" altLang="en-US" sz="1400" dirty="0" err="1"/>
              <a:t>p.unit_id</a:t>
            </a:r>
            <a:r>
              <a:rPr lang="en-GB" altLang="en-US" sz="1400" dirty="0"/>
              <a:t>=</a:t>
            </a:r>
            <a:r>
              <a:rPr lang="en-GB" altLang="en-US" sz="1400" dirty="0" err="1"/>
              <a:t>u.unit_id</a:t>
            </a:r>
            <a:endParaRPr lang="en-GB" altLang="en-US" sz="1400" dirty="0"/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400" dirty="0"/>
              <a:t>	AND </a:t>
            </a:r>
            <a:r>
              <a:rPr lang="en-GB" altLang="en-US" sz="1400" dirty="0" err="1"/>
              <a:t>p.tos</a:t>
            </a:r>
            <a:r>
              <a:rPr lang="en-GB" altLang="en-US" sz="1400" dirty="0"/>
              <a:t>&lt;=GETDATE() AND </a:t>
            </a:r>
            <a:r>
              <a:rPr lang="en-GB" altLang="en-US" sz="1400" dirty="0" err="1"/>
              <a:t>p.sos</a:t>
            </a:r>
            <a:r>
              <a:rPr lang="en-GB" altLang="en-US" sz="1400" dirty="0"/>
              <a:t>&gt;=GETDATE()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400" dirty="0"/>
              <a:t>GROUP BY </a:t>
            </a:r>
            <a:r>
              <a:rPr lang="en-GB" altLang="en-US" sz="1400" dirty="0" err="1"/>
              <a:t>u.unit_name</a:t>
            </a:r>
            <a:endParaRPr lang="en-GB" altLang="en-US" sz="1400" dirty="0"/>
          </a:p>
          <a:p>
            <a:pPr marL="1439863" eaLnBrk="1" hangingPunct="1">
              <a:buFontTx/>
              <a:buNone/>
              <a:defRPr/>
            </a:pPr>
            <a:r>
              <a:rPr lang="en-GB" altLang="en-US" sz="1400" dirty="0"/>
              <a:t>UNION SELECT ‘No current posting’, COUNT(</a:t>
            </a:r>
            <a:r>
              <a:rPr lang="en-GB" altLang="en-US" sz="1400" dirty="0" err="1"/>
              <a:t>s.soldier_id</a:t>
            </a:r>
            <a:r>
              <a:rPr lang="en-GB" altLang="en-US" sz="1400" dirty="0"/>
              <a:t>)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400" dirty="0"/>
              <a:t>FROM soldier s LEFT JOIN posting p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400" dirty="0"/>
              <a:t>ON </a:t>
            </a:r>
            <a:r>
              <a:rPr lang="en-GB" altLang="en-US" sz="1400" dirty="0" err="1"/>
              <a:t>s.soldier_id</a:t>
            </a:r>
            <a:r>
              <a:rPr lang="en-GB" altLang="en-US" sz="1400" dirty="0"/>
              <a:t>=</a:t>
            </a:r>
            <a:r>
              <a:rPr lang="en-GB" altLang="en-US" sz="1400" dirty="0" err="1"/>
              <a:t>p.soldier_id</a:t>
            </a:r>
            <a:endParaRPr lang="en-GB" altLang="en-US" sz="1400" dirty="0"/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400" dirty="0"/>
              <a:t>WHERE </a:t>
            </a:r>
            <a:r>
              <a:rPr lang="en-GB" altLang="en-US" sz="1400" dirty="0" err="1"/>
              <a:t>p.tos</a:t>
            </a:r>
            <a:r>
              <a:rPr lang="en-GB" altLang="en-US" sz="1400" dirty="0"/>
              <a:t>&lt;=GETDATE() AND </a:t>
            </a:r>
            <a:r>
              <a:rPr lang="en-GB" altLang="en-US" sz="1400" dirty="0" err="1"/>
              <a:t>p.sos</a:t>
            </a:r>
            <a:r>
              <a:rPr lang="en-GB" altLang="en-US" sz="1400" dirty="0"/>
              <a:t>&gt;=GETDATE()</a:t>
            </a:r>
          </a:p>
          <a:p>
            <a:pPr marL="1439863" eaLnBrk="1" hangingPunct="1">
              <a:lnSpc>
                <a:spcPct val="130000"/>
              </a:lnSpc>
              <a:buFontTx/>
              <a:buNone/>
              <a:defRPr/>
            </a:pPr>
            <a:r>
              <a:rPr lang="en-GB" altLang="en-US" sz="1400" dirty="0"/>
              <a:t>	AND </a:t>
            </a:r>
            <a:r>
              <a:rPr lang="en-GB" altLang="en-US" sz="1400" dirty="0" err="1"/>
              <a:t>p.soldier_id</a:t>
            </a:r>
            <a:r>
              <a:rPr lang="en-GB" altLang="en-US" sz="1400" dirty="0"/>
              <a:t> IS NULL;</a:t>
            </a:r>
          </a:p>
        </p:txBody>
      </p:sp>
    </p:spTree>
    <p:extLst>
      <p:ext uri="{BB962C8B-B14F-4D97-AF65-F5344CB8AC3E}">
        <p14:creationId xmlns:p14="http://schemas.microsoft.com/office/powerpoint/2010/main" val="1430331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A9768-FD2E-734D-9B1B-9BBA16C4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/>
              <a:t>Any Questions?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7ACE8-5D03-124B-9AEE-D1917C25B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1613B-F808-3544-BAF4-3269CF97B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8A284-4B25-FE46-8CEC-659E9DA3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92886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1</TotalTime>
  <Words>491</Words>
  <Application>Microsoft Office PowerPoint</Application>
  <PresentationFormat>On-screen Show (4:3)</PresentationFormat>
  <Paragraphs>129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SQL – Structured Query Language</vt:lpstr>
      <vt:lpstr>Nesting SQL Statements</vt:lpstr>
      <vt:lpstr>Nesting SQL Statements</vt:lpstr>
      <vt:lpstr>Nesting SQL Statements</vt:lpstr>
      <vt:lpstr>Exercise</vt:lpstr>
      <vt:lpstr>SQL – Structured Query Language</vt:lpstr>
      <vt:lpstr>UNION Queries</vt:lpstr>
      <vt:lpstr>UNION queries</vt:lpstr>
      <vt:lpstr>UNION Queries</vt:lpstr>
      <vt:lpstr>UNION Queries</vt:lpstr>
      <vt:lpstr>UNION Queries</vt:lpstr>
      <vt:lpstr>UNION Queries</vt:lpstr>
      <vt:lpstr>UNION Queries</vt:lpstr>
      <vt:lpstr>UNION Queries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SQL – Structured Query Language</dc:title>
  <dc:creator>Paul Jenkins</dc:creator>
  <cp:lastModifiedBy>Paul Jenkins</cp:lastModifiedBy>
  <cp:revision>1</cp:revision>
  <cp:lastPrinted>2018-07-09T15:27:01Z</cp:lastPrinted>
  <dcterms:created xsi:type="dcterms:W3CDTF">2020-06-16T17:28:07Z</dcterms:created>
  <dcterms:modified xsi:type="dcterms:W3CDTF">2020-06-16T17:29:20Z</dcterms:modified>
</cp:coreProperties>
</file>