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8" r:id="rId3"/>
    <p:sldId id="259" r:id="rId4"/>
    <p:sldId id="264" r:id="rId5"/>
    <p:sldId id="260" r:id="rId6"/>
    <p:sldId id="261"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9972" autoAdjust="0"/>
    <p:restoredTop sz="85882" autoAdjust="0"/>
  </p:normalViewPr>
  <p:slideViewPr>
    <p:cSldViewPr snapToGrid="0">
      <p:cViewPr>
        <p:scale>
          <a:sx n="60" d="100"/>
          <a:sy n="60" d="100"/>
        </p:scale>
        <p:origin x="-1464" y="-47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39F3398-F2E0-474D-9108-6BB4A4F59945}" type="datetimeFigureOut">
              <a:rPr lang="en-US" smtClean="0"/>
              <a:pPr/>
              <a:t>7/31/2024</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2E19E2-18AC-4CCA-9E5A-B4AF47CFD5F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72E19E2-18AC-4CCA-9E5A-B4AF47CFD5FE}"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first slide of the presentation introduces the organisation chosen for this study. Lloyds Bank plc is chosen here because it is known for its banking and insurance services. This is one of the traditional and oldest banks in the UK.</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72E19E2-18AC-4CCA-9E5A-B4AF47CFD5FE}"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slide mentions Lloyds Bank's purpose or strategy goal. The financial sector is developed for the population. Lloyds Bank is highly active in providing financial support to its customers and maintaining sustainability in its work.</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2E19E2-18AC-4CCA-9E5A-B4AF47CFD5FE}"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presentation slide mentioned the designation of IT manager at Lloyds Bank. As the person is recreated in a more extensive banking sector, they need to provide all the technological support to the bank.</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72E19E2-18AC-4CCA-9E5A-B4AF47CFD5FE}"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role and responsibility of the IT manager in Lloyds Bank are mentioned in the job description. This has helped clarify their participation in the organisation and ensure they follow the specific action area with the right skills.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2E19E2-18AC-4CCA-9E5A-B4AF47CFD5FE}"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slide has mentioned the person specification to describe the key skills that Lloyds bank noticed in their IT manager hiring. The job position is also considered for higher-skilled employees.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2E19E2-18AC-4CCA-9E5A-B4AF47CFD5FE}"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section mentions the key skills required for this position or job role at Lloyds Bank. As per the IT manager of this banking sector, the upper must have these skills and characteristics. Ensuring their efficiency and ability to handle the provided job is also important.</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2E19E2-18AC-4CCA-9E5A-B4AF47CFD5FE}"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working conditions of an IT manager are quite similar to those of the other employees of this bank. The wage is also set by the banking sector as per their employment policy and guidelines. However, some changes can occur after a certain period of working in this organisation.</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2E19E2-18AC-4CCA-9E5A-B4AF47CFD5FE}"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Different strategies are introduced in a flexible working environment, and IT managers are also interested in the fact that they are allowed to work remotely. This strategy helps to get loyal employees for this specific role.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2E19E2-18AC-4CCA-9E5A-B4AF47CFD5FE}"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is the last slide of this presentation, where the key concept of the study is defined. This presentation focused on the role of IT manager at Lloyds Bank in the UK.</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72E19E2-18AC-4CCA-9E5A-B4AF47CFD5FE}"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048000" y="3124200"/>
            <a:ext cx="82296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3048000" y="5003322"/>
            <a:ext cx="82296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0733828" y="1110597"/>
            <a:ext cx="2286000" cy="508000"/>
          </a:xfrm>
        </p:spPr>
        <p:txBody>
          <a:bodyPr/>
          <a:lstStyle/>
          <a:p>
            <a:fld id="{846CE7D5-CF57-46EF-B807-FDD0502418D4}" type="datetimeFigureOut">
              <a:rPr lang="en-US" smtClean="0"/>
              <a:pPr/>
              <a:t>7/31/2024</a:t>
            </a:fld>
            <a:endParaRPr lang="en-US"/>
          </a:p>
        </p:txBody>
      </p:sp>
      <p:sp>
        <p:nvSpPr>
          <p:cNvPr id="17" name="Footer Placeholder 16"/>
          <p:cNvSpPr>
            <a:spLocks noGrp="1"/>
          </p:cNvSpPr>
          <p:nvPr>
            <p:ph type="ftr" sz="quarter" idx="11"/>
          </p:nvPr>
        </p:nvSpPr>
        <p:spPr bwMode="auto">
          <a:xfrm rot="5400000">
            <a:off x="10045959" y="4117661"/>
            <a:ext cx="3657600" cy="512064"/>
          </a:xfrm>
        </p:spPr>
        <p:txBody>
          <a:bodyPr/>
          <a:lstStyle/>
          <a:p>
            <a:endParaRPr lang="en-US"/>
          </a:p>
        </p:txBody>
      </p:sp>
      <p:sp>
        <p:nvSpPr>
          <p:cNvPr id="10" name="Rectangle 9"/>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1215180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812800" y="3429000"/>
            <a:ext cx="17272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746176"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2218944" y="5788152"/>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2540000" y="4495800"/>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767392" y="4928702"/>
            <a:ext cx="812800" cy="517524"/>
          </a:xfrm>
        </p:spPr>
        <p:txBody>
          <a:bodyPr/>
          <a:lstStyle/>
          <a:p>
            <a:fld id="{330EA680-D336-4FF7-8B7A-9848BB0A1C3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609600" y="1600200"/>
            <a:ext cx="99568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846CE7D5-CF57-46EF-B807-FDD0502418D4}" type="datetimeFigureOut">
              <a:rPr lang="en-US" smtClean="0"/>
              <a:pPr/>
              <a:t>7/31/2024</a:t>
            </a:fld>
            <a:endParaRPr lang="en-US"/>
          </a:p>
        </p:txBody>
      </p:sp>
      <p:sp>
        <p:nvSpPr>
          <p:cNvPr id="9" name="Slide Number Placeholder 8"/>
          <p:cNvSpPr>
            <a:spLocks noGrp="1"/>
          </p:cNvSpPr>
          <p:nvPr>
            <p:ph type="sldNum" sz="quarter" idx="15"/>
          </p:nvPr>
        </p:nvSpPr>
        <p:spPr/>
        <p:txBody>
          <a:bodyPr rtlCol="0"/>
          <a:lstStyle/>
          <a:p>
            <a:fld id="{330EA680-D336-4FF7-8B7A-9848BB0A1C32}"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48000" y="2895600"/>
            <a:ext cx="82296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3048000" y="5010150"/>
            <a:ext cx="82296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0732008" y="1106932"/>
            <a:ext cx="2286000" cy="508000"/>
          </a:xfrm>
        </p:spPr>
        <p:txBody>
          <a:bodyPr/>
          <a:lstStyle/>
          <a:p>
            <a:fld id="{846CE7D5-CF57-46EF-B807-FDD0502418D4}" type="datetimeFigureOut">
              <a:rPr lang="en-US" smtClean="0"/>
              <a:pPr/>
              <a:t>7/31/2024</a:t>
            </a:fld>
            <a:endParaRPr lang="en-US"/>
          </a:p>
        </p:txBody>
      </p:sp>
      <p:sp>
        <p:nvSpPr>
          <p:cNvPr id="5" name="Footer Placeholder 4"/>
          <p:cNvSpPr>
            <a:spLocks noGrp="1"/>
          </p:cNvSpPr>
          <p:nvPr>
            <p:ph type="ftr" sz="quarter" idx="11"/>
          </p:nvPr>
        </p:nvSpPr>
        <p:spPr bwMode="auto">
          <a:xfrm rot="5400000">
            <a:off x="10046208" y="4114800"/>
            <a:ext cx="3657600" cy="512064"/>
          </a:xfrm>
        </p:spPr>
        <p:txBody>
          <a:bodyPr/>
          <a:lstStyle/>
          <a:p>
            <a:endParaRPr lang="en-US"/>
          </a:p>
        </p:txBody>
      </p:sp>
      <p:sp>
        <p:nvSpPr>
          <p:cNvPr id="9" name="Rectangle 8"/>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812800" y="3429000"/>
            <a:ext cx="17272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766272"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2218944" y="5791200"/>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2505387" y="4479888"/>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12130592"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787488" y="4928702"/>
            <a:ext cx="812800" cy="517524"/>
          </a:xfrm>
        </p:spPr>
        <p:txBody>
          <a:bodyPr/>
          <a:lstStyle/>
          <a:p>
            <a:fld id="{330EA680-D336-4FF7-8B7A-9848BB0A1C3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846CE7D5-CF57-46EF-B807-FDD0502418D4}" type="datetimeFigureOut">
              <a:rPr lang="en-US" smtClean="0"/>
              <a:pPr/>
              <a:t>7/31/2024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
        <p:nvSpPr>
          <p:cNvPr id="9" name="Content Placeholder 8"/>
          <p:cNvSpPr>
            <a:spLocks noGrp="1"/>
          </p:cNvSpPr>
          <p:nvPr>
            <p:ph sz="quarter" idx="1"/>
          </p:nvPr>
        </p:nvSpPr>
        <p:spPr>
          <a:xfrm>
            <a:off x="609600"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5693664" y="1600200"/>
            <a:ext cx="4876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0584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846CE7D5-CF57-46EF-B807-FDD0502418D4}" type="datetimeFigureOut">
              <a:rPr lang="en-US" smtClean="0"/>
              <a:pPr/>
              <a:t>7/31/2024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
        <p:nvSpPr>
          <p:cNvPr id="11" name="Content Placeholder 10"/>
          <p:cNvSpPr>
            <a:spLocks noGrp="1"/>
          </p:cNvSpPr>
          <p:nvPr>
            <p:ph sz="quarter" idx="2"/>
          </p:nvPr>
        </p:nvSpPr>
        <p:spPr>
          <a:xfrm>
            <a:off x="6096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5829300" y="2362200"/>
            <a:ext cx="48768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6096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57912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846CE7D5-CF57-46EF-B807-FDD0502418D4}" type="datetimeFigureOut">
              <a:rPr lang="en-US" smtClean="0"/>
              <a:pPr/>
              <a:t>7/31/2024</a:t>
            </a:fld>
            <a:endParaRPr lang="en-US"/>
          </a:p>
        </p:txBody>
      </p:sp>
      <p:sp>
        <p:nvSpPr>
          <p:cNvPr id="7" name="Slide Number Placeholder 6"/>
          <p:cNvSpPr>
            <a:spLocks noGrp="1"/>
          </p:cNvSpPr>
          <p:nvPr>
            <p:ph type="sldNum" sz="quarter" idx="11"/>
          </p:nvPr>
        </p:nvSpPr>
        <p:spPr/>
        <p:txBody>
          <a:bodyPr rtlCol="0"/>
          <a:lstStyle/>
          <a:p>
            <a:fld id="{330EA680-D336-4FF7-8B7A-9848BB0A1C32}"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7/31/2024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5547360" y="3124200"/>
            <a:ext cx="6309360" cy="6096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9083040" y="274320"/>
            <a:ext cx="2036064"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406400" y="274320"/>
            <a:ext cx="75184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846CE7D5-CF57-46EF-B807-FDD0502418D4}" type="datetimeFigureOut">
              <a:rPr lang="en-US" smtClean="0"/>
              <a:pPr/>
              <a:t>7/31/2024</a:t>
            </a:fld>
            <a:endParaRPr lang="en-US"/>
          </a:p>
        </p:txBody>
      </p:sp>
      <p:sp>
        <p:nvSpPr>
          <p:cNvPr id="22" name="Slide Number Placeholder 21"/>
          <p:cNvSpPr>
            <a:spLocks noGrp="1"/>
          </p:cNvSpPr>
          <p:nvPr>
            <p:ph type="sldNum" sz="quarter" idx="15"/>
          </p:nvPr>
        </p:nvSpPr>
        <p:spPr/>
        <p:txBody>
          <a:bodyPr rtlCol="0"/>
          <a:lstStyle/>
          <a:p>
            <a:fld id="{330EA680-D336-4FF7-8B7A-9848BB0A1C32}"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1684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5518404" y="3124200"/>
            <a:ext cx="6309360" cy="6096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82296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9021064" y="264795"/>
            <a:ext cx="2032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119888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11785600" y="0"/>
            <a:ext cx="4064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846CE7D5-CF57-46EF-B807-FDD0502418D4}" type="datetimeFigureOut">
              <a:rPr lang="en-US" smtClean="0"/>
              <a:pPr/>
              <a:t>7/31/2024</a:t>
            </a:fld>
            <a:endParaRPr lang="en-US"/>
          </a:p>
        </p:txBody>
      </p:sp>
      <p:sp>
        <p:nvSpPr>
          <p:cNvPr id="18" name="Slide Number Placeholder 17"/>
          <p:cNvSpPr>
            <a:spLocks noGrp="1"/>
          </p:cNvSpPr>
          <p:nvPr>
            <p:ph type="sldNum" sz="quarter" idx="11"/>
          </p:nvPr>
        </p:nvSpPr>
        <p:spPr/>
        <p:txBody>
          <a:bodyPr rtlCol="0"/>
          <a:lstStyle/>
          <a:p>
            <a:fld id="{330EA680-D336-4FF7-8B7A-9848BB0A1C32}"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46CE7D5-CF57-46EF-B807-FDD0502418D4}" type="datetimeFigureOut">
              <a:rPr lang="en-US" smtClean="0"/>
              <a:pPr/>
              <a:t>7/31/2024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235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46CE7D5-CF57-46EF-B807-FDD0502418D4}" type="datetimeFigureOut">
              <a:rPr lang="en-US" smtClean="0"/>
              <a:pPr/>
              <a:t>7/31/2024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609600" y="274638"/>
            <a:ext cx="99568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609600" y="1600200"/>
            <a:ext cx="99568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0454640" y="1017843"/>
            <a:ext cx="2011680" cy="512064"/>
          </a:xfrm>
          <a:prstGeom prst="rect">
            <a:avLst/>
          </a:prstGeom>
        </p:spPr>
        <p:txBody>
          <a:bodyPr vert="horz" anchor="ctr" anchorCtr="0"/>
          <a:lstStyle>
            <a:lvl1pPr algn="r" eaLnBrk="1" latinLnBrk="0" hangingPunct="1">
              <a:defRPr kumimoji="0" sz="1200">
                <a:solidFill>
                  <a:schemeClr val="tx2"/>
                </a:solidFill>
              </a:defRPr>
            </a:lvl1pPr>
          </a:lstStyle>
          <a:p>
            <a:fld id="{846CE7D5-CF57-46EF-B807-FDD0502418D4}" type="datetimeFigureOut">
              <a:rPr lang="en-US" smtClean="0"/>
              <a:pPr/>
              <a:t>7/31/2024</a:t>
            </a:fld>
            <a:endParaRPr lang="en-US"/>
          </a:p>
        </p:txBody>
      </p:sp>
      <p:sp>
        <p:nvSpPr>
          <p:cNvPr id="3" name="Footer Placeholder 2"/>
          <p:cNvSpPr>
            <a:spLocks noGrp="1"/>
          </p:cNvSpPr>
          <p:nvPr>
            <p:ph type="ftr" sz="quarter" idx="3"/>
          </p:nvPr>
        </p:nvSpPr>
        <p:spPr>
          <a:xfrm rot="5400000">
            <a:off x="9853648" y="3676280"/>
            <a:ext cx="3200400" cy="48768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1016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0838688" y="5734050"/>
            <a:ext cx="812800" cy="521208"/>
          </a:xfrm>
          <a:prstGeom prst="rect">
            <a:avLst/>
          </a:prstGeom>
        </p:spPr>
        <p:txBody>
          <a:bodyPr vert="horz" anchor="ctr"/>
          <a:lstStyle>
            <a:lvl1pPr algn="ctr" eaLnBrk="1" latinLnBrk="0" hangingPunct="1">
              <a:defRPr kumimoji="0" sz="1400" b="1">
                <a:solidFill>
                  <a:srgbClr val="FFFFFF"/>
                </a:solidFill>
              </a:defRPr>
            </a:lvl1pPr>
          </a:lstStyle>
          <a:p>
            <a:fld id="{330EA680-D336-4FF7-8B7A-9848BB0A1C3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academia.edu/download/87941666/The-Relationship-Of-Organizational-Justice-On-Job-Satisfaction-And-Job-Performance-In-Banking-Company.pdf" TargetMode="External"/><Relationship Id="rId3" Type="http://schemas.openxmlformats.org/officeDocument/2006/relationships/hyperlink" Target="https://books.google.co.in/books?hl=en&amp;lr=&amp;id=qWR_SZPmQh8C&amp;oi=fnd&amp;pg=PA1&amp;dq=Armstrong,+M.+and+BARON,+A.+(2004)+Managing+performance:+performance+management+in+action.+London:+Chartered+Institute+of+Personnel+and+Development+&amp;ots=Prvx9DdRTT&amp;sig=0jsqDi95uy4RPGOc3ue_VAp3iXU&amp;redir_esc=y" TargetMode="External"/><Relationship Id="rId7" Type="http://schemas.openxmlformats.org/officeDocument/2006/relationships/hyperlink" Target="https://eaj.ebujournals.lu/index.php/EAJ/article/download/88/59" TargetMode="External"/><Relationship Id="rId2" Type="http://schemas.openxmlformats.org/officeDocument/2006/relationships/hyperlink" Target="https://books.google.co.in/books?hl=en&amp;lr=&amp;id=wtwS9VG-p4IC&amp;oi=fnd&amp;pg=PR4&amp;dq=Armstrong,+M.+(2009)+Armstrong%E2%80%99s+handbook+of+performance+management:+an+evidence-based+guide+to+delivering+high+performance.+4th+ed.+London:+Kogan+Page.+&amp;ots=eS6FLFxWHt&amp;sig=WHlId0BunjyLQpu167gy6DRi-o4&amp;redir_esc=y" TargetMode="External"/><Relationship Id="rId1" Type="http://schemas.openxmlformats.org/officeDocument/2006/relationships/slideLayout" Target="../slideLayouts/slideLayout2.xml"/><Relationship Id="rId6" Type="http://schemas.openxmlformats.org/officeDocument/2006/relationships/hyperlink" Target="https://elischolar.library.yale.edu/cgi/viewcontent.cgi?article=1234&amp;context=journal-of-financial-crises" TargetMode="External"/><Relationship Id="rId5" Type="http://schemas.openxmlformats.org/officeDocument/2006/relationships/hyperlink" Target="https://e-tarjome.com/storage/btn_uploaded/2020-08-09/1596948756_11179-etarjome%20English.pdf" TargetMode="External"/><Relationship Id="rId4" Type="http://schemas.openxmlformats.org/officeDocument/2006/relationships/hyperlink" Target="https://www.academia.edu/download/63600665/D250506505920200611-19334-1qacfhv.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xmlns="" id="{058A14AF-9FB5-4CC7-BA35-E8E85D3E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2950550-6C39-B563-D3F0-C17DC33A1CF5}"/>
              </a:ext>
            </a:extLst>
          </p:cNvPr>
          <p:cNvSpPr>
            <a:spLocks noGrp="1"/>
          </p:cNvSpPr>
          <p:nvPr>
            <p:ph type="title"/>
          </p:nvPr>
        </p:nvSpPr>
        <p:spPr>
          <a:xfrm>
            <a:off x="793662" y="88309"/>
            <a:ext cx="10066122" cy="1627960"/>
          </a:xfrm>
        </p:spPr>
        <p:txBody>
          <a:bodyPr anchor="b">
            <a:normAutofit/>
          </a:bodyPr>
          <a:lstStyle/>
          <a:p>
            <a:r>
              <a:rPr lang="en-GB" sz="1600" b="1" i="1" dirty="0">
                <a:latin typeface="Arial"/>
                <a:cs typeface="Arial"/>
              </a:rPr>
              <a:t>Student Name: </a:t>
            </a:r>
            <a:r>
              <a:rPr lang="en-GB" sz="1600" i="1" dirty="0" err="1">
                <a:latin typeface="Arial"/>
                <a:cs typeface="Arial"/>
              </a:rPr>
              <a:t>poojan</a:t>
            </a:r>
            <a:r>
              <a:rPr lang="en-GB" sz="1600" i="1" dirty="0">
                <a:latin typeface="Arial"/>
                <a:cs typeface="Arial"/>
              </a:rPr>
              <a:t> </a:t>
            </a:r>
            <a:r>
              <a:rPr lang="en-GB" sz="1600" i="1" dirty="0" err="1">
                <a:latin typeface="Arial"/>
                <a:cs typeface="Arial"/>
              </a:rPr>
              <a:t>patel</a:t>
            </a:r>
            <a:r>
              <a:rPr lang="en-GB" sz="1600" i="1" dirty="0">
                <a:latin typeface="Arial"/>
                <a:cs typeface="Arial"/>
              </a:rPr>
              <a:t> </a:t>
            </a:r>
            <a:r>
              <a:rPr lang="en-GB" sz="1600" b="1" i="1" dirty="0">
                <a:latin typeface="Arial"/>
                <a:cs typeface="Arial"/>
              </a:rPr>
              <a:t>	</a:t>
            </a:r>
            <a:endParaRPr lang="en-US" sz="1600" dirty="0">
              <a:latin typeface="Arial"/>
              <a:cs typeface="Arial"/>
            </a:endParaRPr>
          </a:p>
          <a:p>
            <a:r>
              <a:rPr lang="en-GB" sz="1600" b="1" i="1" dirty="0">
                <a:latin typeface="Arial"/>
                <a:cs typeface="Arial"/>
              </a:rPr>
              <a:t>Student Number: </a:t>
            </a:r>
            <a:r>
              <a:rPr lang="en-GB" sz="1600" i="1" dirty="0">
                <a:latin typeface="Arial"/>
                <a:cs typeface="Arial"/>
              </a:rPr>
              <a:t>2334751</a:t>
            </a:r>
            <a:endParaRPr lang="en-US" sz="1600" dirty="0">
              <a:latin typeface="Arial"/>
              <a:cs typeface="Arial"/>
            </a:endParaRPr>
          </a:p>
          <a:p>
            <a:r>
              <a:rPr lang="en-GB" sz="1600" b="1" i="1" dirty="0">
                <a:latin typeface="Arial"/>
                <a:cs typeface="Arial"/>
              </a:rPr>
              <a:t>Course Name:</a:t>
            </a:r>
            <a:r>
              <a:rPr lang="en-GB" sz="1600" i="1" dirty="0">
                <a:latin typeface="Arial"/>
                <a:cs typeface="Arial"/>
              </a:rPr>
              <a:t> Human Capital management </a:t>
            </a:r>
            <a:endParaRPr lang="en-US" sz="1600" dirty="0">
              <a:latin typeface="Arial"/>
              <a:cs typeface="Arial"/>
            </a:endParaRPr>
          </a:p>
          <a:p>
            <a:r>
              <a:rPr lang="en-GB" sz="1600" b="1" i="1" dirty="0">
                <a:latin typeface="Arial"/>
                <a:cs typeface="Arial"/>
              </a:rPr>
              <a:t>Lecturer Name: </a:t>
            </a:r>
            <a:r>
              <a:rPr lang="en-GB" sz="1600" i="1" dirty="0">
                <a:latin typeface="Arial"/>
                <a:cs typeface="Arial"/>
              </a:rPr>
              <a:t>Nishi </a:t>
            </a:r>
            <a:r>
              <a:rPr lang="en-GB" sz="1600" i="1" dirty="0" err="1">
                <a:latin typeface="Arial"/>
                <a:cs typeface="Arial"/>
              </a:rPr>
              <a:t>Ramsurrun</a:t>
            </a:r>
            <a:endParaRPr lang="en-US" sz="1600" dirty="0">
              <a:latin typeface="Arial"/>
              <a:cs typeface="Arial"/>
            </a:endParaRPr>
          </a:p>
          <a:p>
            <a:r>
              <a:rPr lang="en-GB" sz="1600" b="1" i="1" dirty="0">
                <a:latin typeface="Arial"/>
                <a:cs typeface="Arial"/>
              </a:rPr>
              <a:t>Session</a:t>
            </a:r>
            <a:r>
              <a:rPr lang="en-GB" sz="1600" i="1" dirty="0">
                <a:latin typeface="Arial"/>
                <a:cs typeface="Arial"/>
              </a:rPr>
              <a:t>: </a:t>
            </a:r>
            <a:r>
              <a:rPr lang="en-GB" sz="1600" b="1" i="1" dirty="0">
                <a:latin typeface="Arial"/>
                <a:cs typeface="Arial"/>
              </a:rPr>
              <a:t>June 2024 Term </a:t>
            </a:r>
            <a:endParaRPr lang="en-US" sz="1600" i="1" dirty="0">
              <a:latin typeface="Arial"/>
              <a:cs typeface="Arial"/>
            </a:endParaRPr>
          </a:p>
          <a:p>
            <a:endParaRPr lang="en-GB" sz="1600" b="1" dirty="0">
              <a:latin typeface="Arial"/>
              <a:cs typeface="Arial"/>
            </a:endParaRPr>
          </a:p>
        </p:txBody>
      </p:sp>
      <p:sp>
        <p:nvSpPr>
          <p:cNvPr id="6" name="Content Placeholder 5">
            <a:extLst>
              <a:ext uri="{FF2B5EF4-FFF2-40B4-BE49-F238E27FC236}">
                <a16:creationId xmlns:a16="http://schemas.microsoft.com/office/drawing/2014/main" xmlns="" id="{478C6230-9DE8-5F9B-FE86-0C1B0EB62EEB}"/>
              </a:ext>
            </a:extLst>
          </p:cNvPr>
          <p:cNvSpPr>
            <a:spLocks noGrp="1"/>
          </p:cNvSpPr>
          <p:nvPr>
            <p:ph sz="quarter"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Arial"/>
              <a:cs typeface="Arial"/>
            </a:endParaRPr>
          </a:p>
          <a:p>
            <a:pPr>
              <a:spcBef>
                <a:spcPct val="0"/>
              </a:spcBef>
              <a:buFont typeface="Wingdings" panose="020B0604020202020204" pitchFamily="34" charset="0"/>
              <a:buChar char="§"/>
            </a:pPr>
            <a:endParaRPr lang="en-US" sz="2000" dirty="0">
              <a:latin typeface="Arial"/>
              <a:cs typeface="Segoe UI"/>
            </a:endParaRPr>
          </a:p>
          <a:p>
            <a:pPr>
              <a:buFont typeface="Wingdings" panose="020B0604020202020204" pitchFamily="34" charset="0"/>
              <a:buChar char="§"/>
            </a:pPr>
            <a:endParaRPr lang="en-US" sz="2000" dirty="0"/>
          </a:p>
        </p:txBody>
      </p:sp>
      <p:sp>
        <p:nvSpPr>
          <p:cNvPr id="30" name="Rectangle 29">
            <a:extLst>
              <a:ext uri="{FF2B5EF4-FFF2-40B4-BE49-F238E27FC236}">
                <a16:creationId xmlns:a16="http://schemas.microsoft.com/office/drawing/2014/main" xmlns="" id="{3A9A4357-BD1D-4622-A4FE-766E6AB8DE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xmlns="" id="{E659831F-0D9A-4C63-9EBB-8435B85A44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ack background with white text&#10;&#10;Description automatically generated">
            <a:extLst>
              <a:ext uri="{FF2B5EF4-FFF2-40B4-BE49-F238E27FC236}">
                <a16:creationId xmlns:a16="http://schemas.microsoft.com/office/drawing/2014/main" xmlns="" id="{B9E415BA-9F5C-FA19-5B03-1738AA215376}"/>
              </a:ext>
            </a:extLst>
          </p:cNvPr>
          <p:cNvPicPr>
            <a:picLocks noChangeAspect="1"/>
          </p:cNvPicPr>
          <p:nvPr/>
        </p:nvPicPr>
        <p:blipFill>
          <a:blip r:embed="rId2"/>
          <a:stretch>
            <a:fillRect/>
          </a:stretch>
        </p:blipFill>
        <p:spPr>
          <a:xfrm>
            <a:off x="5911532" y="3485143"/>
            <a:ext cx="5150277" cy="1712467"/>
          </a:xfrm>
          <a:prstGeom prst="rect">
            <a:avLst/>
          </a:prstGeom>
        </p:spPr>
      </p:pic>
      <p:sp>
        <p:nvSpPr>
          <p:cNvPr id="38" name="Rectangle 37">
            <a:extLst>
              <a:ext uri="{FF2B5EF4-FFF2-40B4-BE49-F238E27FC236}">
                <a16:creationId xmlns:a16="http://schemas.microsoft.com/office/drawing/2014/main" xmlns="" id="{E6995CE5-F890-4ABA-82A2-26507CE8D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8C2C3E-413A-22DC-17D7-07F3A1F4B78D}"/>
              </a:ext>
            </a:extLst>
          </p:cNvPr>
          <p:cNvSpPr>
            <a:spLocks noGrp="1"/>
          </p:cNvSpPr>
          <p:nvPr>
            <p:ph type="title"/>
          </p:nvPr>
        </p:nvSpPr>
        <p:spPr/>
        <p:txBody>
          <a:bodyPr/>
          <a:lstStyle/>
          <a:p>
            <a:r>
              <a:rPr lang="en-US" b="1" dirty="0"/>
              <a:t>Table of Contents</a:t>
            </a:r>
          </a:p>
        </p:txBody>
      </p:sp>
      <p:sp>
        <p:nvSpPr>
          <p:cNvPr id="3" name="Content Placeholder 2">
            <a:extLst>
              <a:ext uri="{FF2B5EF4-FFF2-40B4-BE49-F238E27FC236}">
                <a16:creationId xmlns:a16="http://schemas.microsoft.com/office/drawing/2014/main" xmlns="" id="{87EA8A05-F115-74E9-6E21-3F03F85DE9EA}"/>
              </a:ext>
            </a:extLst>
          </p:cNvPr>
          <p:cNvSpPr>
            <a:spLocks noGrp="1"/>
          </p:cNvSpPr>
          <p:nvPr>
            <p:ph sz="quarter" idx="1"/>
          </p:nvPr>
        </p:nvSpPr>
        <p:spPr/>
        <p:txBody>
          <a:bodyPr/>
          <a:lstStyle/>
          <a:p>
            <a:pPr algn="just"/>
            <a:r>
              <a:rPr lang="en-GB" b="1" dirty="0"/>
              <a:t>Introduction of the chosen </a:t>
            </a:r>
            <a:r>
              <a:rPr lang="en-GB" b="1" dirty="0" smtClean="0"/>
              <a:t>organisation - </a:t>
            </a:r>
            <a:r>
              <a:rPr lang="en-GB" b="1" dirty="0"/>
              <a:t>slide 3</a:t>
            </a:r>
          </a:p>
          <a:p>
            <a:pPr algn="just"/>
            <a:r>
              <a:rPr lang="en-GB" b="1" dirty="0"/>
              <a:t>Strategic Goals of Chosen </a:t>
            </a:r>
            <a:r>
              <a:rPr lang="en-GB" b="1" dirty="0" smtClean="0"/>
              <a:t>Organisation - </a:t>
            </a:r>
            <a:r>
              <a:rPr lang="en-GB" b="1" dirty="0"/>
              <a:t>slide 4</a:t>
            </a:r>
          </a:p>
          <a:p>
            <a:pPr algn="just"/>
            <a:r>
              <a:rPr lang="en-GB" b="1" dirty="0"/>
              <a:t>Job Analysis / </a:t>
            </a:r>
            <a:r>
              <a:rPr lang="en-GB" b="1" dirty="0" smtClean="0"/>
              <a:t>Position - slide </a:t>
            </a:r>
            <a:r>
              <a:rPr lang="en-GB" b="1" dirty="0" smtClean="0"/>
              <a:t>5</a:t>
            </a:r>
            <a:endParaRPr lang="en-GB" b="1" dirty="0"/>
          </a:p>
          <a:p>
            <a:pPr algn="just"/>
            <a:r>
              <a:rPr lang="en-GB" b="1" dirty="0"/>
              <a:t>Job </a:t>
            </a:r>
            <a:r>
              <a:rPr lang="en-GB" b="1" dirty="0" smtClean="0"/>
              <a:t>Description - slide </a:t>
            </a:r>
            <a:r>
              <a:rPr lang="en-GB" b="1" dirty="0" smtClean="0"/>
              <a:t>6</a:t>
            </a:r>
            <a:endParaRPr lang="en-GB" b="1" dirty="0"/>
          </a:p>
          <a:p>
            <a:pPr algn="just"/>
            <a:r>
              <a:rPr lang="en-GB" b="1" dirty="0"/>
              <a:t>Person </a:t>
            </a:r>
            <a:r>
              <a:rPr lang="en-GB" b="1" dirty="0" smtClean="0"/>
              <a:t>Specification - slide </a:t>
            </a:r>
            <a:r>
              <a:rPr lang="en-GB" b="1" dirty="0" smtClean="0"/>
              <a:t>7</a:t>
            </a:r>
            <a:endParaRPr lang="en-GB" b="1" dirty="0"/>
          </a:p>
          <a:p>
            <a:pPr algn="just"/>
            <a:r>
              <a:rPr lang="en-GB" b="1" dirty="0"/>
              <a:t>Required </a:t>
            </a:r>
            <a:r>
              <a:rPr lang="en-GB" b="1" dirty="0" smtClean="0"/>
              <a:t>skills - slide </a:t>
            </a:r>
            <a:r>
              <a:rPr lang="en-GB" b="1" dirty="0" smtClean="0"/>
              <a:t>8</a:t>
            </a:r>
            <a:endParaRPr lang="en-GB" b="1" dirty="0"/>
          </a:p>
          <a:p>
            <a:pPr algn="just"/>
            <a:r>
              <a:rPr lang="en-GB" b="1" dirty="0"/>
              <a:t>Pay and Working </a:t>
            </a:r>
            <a:r>
              <a:rPr lang="en-GB" b="1" dirty="0" smtClean="0"/>
              <a:t>Conditions - slide 9</a:t>
            </a:r>
            <a:endParaRPr lang="en-GB" b="1" dirty="0"/>
          </a:p>
          <a:p>
            <a:pPr algn="just"/>
            <a:r>
              <a:rPr lang="en-GB" b="1" dirty="0"/>
              <a:t>Flexible working arrangement with </a:t>
            </a:r>
            <a:r>
              <a:rPr lang="en-GB" b="1" dirty="0" smtClean="0"/>
              <a:t>justifications - slide </a:t>
            </a:r>
            <a:r>
              <a:rPr lang="en-GB" b="1" dirty="0" smtClean="0"/>
              <a:t>10</a:t>
            </a:r>
            <a:endParaRPr lang="en-GB" b="1" dirty="0"/>
          </a:p>
          <a:p>
            <a:pPr algn="just"/>
            <a:r>
              <a:rPr lang="en-GB" b="1" dirty="0" smtClean="0"/>
              <a:t>Conclusion - slide </a:t>
            </a:r>
            <a:r>
              <a:rPr lang="en-GB" b="1" dirty="0" smtClean="0"/>
              <a:t>11</a:t>
            </a:r>
            <a:endParaRPr lang="en-GB" b="1" dirty="0"/>
          </a:p>
          <a:p>
            <a:pPr algn="just"/>
            <a:r>
              <a:rPr lang="en-GB" b="1" dirty="0"/>
              <a:t>Reference </a:t>
            </a:r>
            <a:r>
              <a:rPr lang="en-GB" b="1" dirty="0" smtClean="0"/>
              <a:t>List - slide </a:t>
            </a:r>
            <a:r>
              <a:rPr lang="en-GB" b="1" dirty="0" smtClean="0"/>
              <a:t>12</a:t>
            </a:r>
            <a:endParaRPr lang="en-US" dirty="0"/>
          </a:p>
        </p:txBody>
      </p:sp>
    </p:spTree>
    <p:extLst>
      <p:ext uri="{BB962C8B-B14F-4D97-AF65-F5344CB8AC3E}">
        <p14:creationId xmlns:p14="http://schemas.microsoft.com/office/powerpoint/2010/main" xmlns=""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E7F361-DABB-28B7-7E23-96D58892A10F}"/>
              </a:ext>
            </a:extLst>
          </p:cNvPr>
          <p:cNvSpPr>
            <a:spLocks noGrp="1"/>
          </p:cNvSpPr>
          <p:nvPr>
            <p:ph type="title"/>
          </p:nvPr>
        </p:nvSpPr>
        <p:spPr/>
        <p:txBody>
          <a:bodyPr/>
          <a:lstStyle/>
          <a:p>
            <a:r>
              <a:rPr lang="en-US" dirty="0"/>
              <a:t>Introduction of chosen </a:t>
            </a:r>
            <a:r>
              <a:rPr lang="en-US" dirty="0" err="1"/>
              <a:t>organisation</a:t>
            </a:r>
            <a:r>
              <a:rPr lang="en-US" dirty="0"/>
              <a:t> </a:t>
            </a:r>
          </a:p>
        </p:txBody>
      </p:sp>
      <p:sp>
        <p:nvSpPr>
          <p:cNvPr id="3" name="Content Placeholder 2">
            <a:extLst>
              <a:ext uri="{FF2B5EF4-FFF2-40B4-BE49-F238E27FC236}">
                <a16:creationId xmlns:a16="http://schemas.microsoft.com/office/drawing/2014/main" xmlns="" id="{8AF19670-C83A-6E91-EB31-3F1F2E529A02}"/>
              </a:ext>
            </a:extLst>
          </p:cNvPr>
          <p:cNvSpPr>
            <a:spLocks noGrp="1"/>
          </p:cNvSpPr>
          <p:nvPr>
            <p:ph sz="quarter" idx="1"/>
          </p:nvPr>
        </p:nvSpPr>
        <p:spPr>
          <a:xfrm>
            <a:off x="838200" y="1825625"/>
            <a:ext cx="5845629" cy="4351338"/>
          </a:xfrm>
        </p:spPr>
        <p:txBody>
          <a:bodyPr>
            <a:normAutofit lnSpcReduction="10000"/>
          </a:bodyPr>
          <a:lstStyle/>
          <a:p>
            <a:pPr lvl="0" algn="just"/>
            <a:r>
              <a:rPr lang="en-GB" b="1" i="1" dirty="0"/>
              <a:t>Lloyds Bank plc</a:t>
            </a:r>
            <a:r>
              <a:rPr lang="en-GB" dirty="0"/>
              <a:t> is the chosen organisation for this presentation. </a:t>
            </a:r>
            <a:endParaRPr lang="en-US" dirty="0"/>
          </a:p>
          <a:p>
            <a:pPr lvl="0" algn="just"/>
            <a:r>
              <a:rPr lang="en-GB" dirty="0"/>
              <a:t>This British retail and commercial bank has branches across England and Wales. </a:t>
            </a:r>
            <a:endParaRPr lang="en-US" dirty="0"/>
          </a:p>
          <a:p>
            <a:pPr lvl="0" algn="just"/>
            <a:r>
              <a:rPr lang="en-GB" dirty="0"/>
              <a:t>Lloyds Bank was founded in 1765 and is also known as one of the country's big four clearing banks (</a:t>
            </a:r>
            <a:r>
              <a:rPr lang="en-GB" dirty="0" err="1"/>
              <a:t>Maina</a:t>
            </a:r>
            <a:r>
              <a:rPr lang="en-GB" dirty="0"/>
              <a:t>, 2023). </a:t>
            </a:r>
            <a:endParaRPr lang="en-US" dirty="0"/>
          </a:p>
          <a:p>
            <a:pPr algn="just"/>
            <a:r>
              <a:rPr lang="en-GB" dirty="0"/>
              <a:t>Banking and insurance are the primary services of this organisation, and its operating income over the years has been billions of pounds. </a:t>
            </a:r>
            <a:endParaRPr lang="en-US" dirty="0"/>
          </a:p>
        </p:txBody>
      </p:sp>
      <p:pic>
        <p:nvPicPr>
          <p:cNvPr id="32770" name="Picture 2" descr="Lloyds Banking Group - Wikipedia"/>
          <p:cNvPicPr>
            <a:picLocks noChangeAspect="1" noChangeArrowheads="1"/>
          </p:cNvPicPr>
          <p:nvPr/>
        </p:nvPicPr>
        <p:blipFill>
          <a:blip r:embed="rId3"/>
          <a:srcRect/>
          <a:stretch>
            <a:fillRect/>
          </a:stretch>
        </p:blipFill>
        <p:spPr bwMode="auto">
          <a:xfrm>
            <a:off x="7043261" y="2121408"/>
            <a:ext cx="4479503" cy="2633472"/>
          </a:xfrm>
          <a:prstGeom prst="rect">
            <a:avLst/>
          </a:prstGeom>
          <a:noFill/>
        </p:spPr>
      </p:pic>
      <p:sp>
        <p:nvSpPr>
          <p:cNvPr id="5" name="TextBox 4"/>
          <p:cNvSpPr txBox="1"/>
          <p:nvPr/>
        </p:nvSpPr>
        <p:spPr>
          <a:xfrm>
            <a:off x="7863840" y="4901184"/>
            <a:ext cx="2852928" cy="369332"/>
          </a:xfrm>
          <a:prstGeom prst="rect">
            <a:avLst/>
          </a:prstGeom>
          <a:noFill/>
        </p:spPr>
        <p:txBody>
          <a:bodyPr wrap="square" rtlCol="0">
            <a:spAutoFit/>
          </a:bodyPr>
          <a:lstStyle/>
          <a:p>
            <a:r>
              <a:rPr lang="en-US" dirty="0"/>
              <a:t>(Source: </a:t>
            </a:r>
            <a:r>
              <a:rPr lang="en-GB" dirty="0" err="1"/>
              <a:t>Maina</a:t>
            </a:r>
            <a:r>
              <a:rPr lang="en-GB" dirty="0"/>
              <a:t>, 2023</a:t>
            </a:r>
            <a:r>
              <a:rPr lang="en-US" dirty="0"/>
              <a:t>)</a:t>
            </a:r>
          </a:p>
        </p:txBody>
      </p:sp>
    </p:spTree>
    <p:extLst>
      <p:ext uri="{BB962C8B-B14F-4D97-AF65-F5344CB8AC3E}">
        <p14:creationId xmlns:p14="http://schemas.microsoft.com/office/powerpoint/2010/main" xmlns=""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7AABDB-8F00-C61B-35EB-DC475C36A7E2}"/>
              </a:ext>
            </a:extLst>
          </p:cNvPr>
          <p:cNvSpPr>
            <a:spLocks noGrp="1"/>
          </p:cNvSpPr>
          <p:nvPr>
            <p:ph type="title"/>
          </p:nvPr>
        </p:nvSpPr>
        <p:spPr/>
        <p:txBody>
          <a:bodyPr/>
          <a:lstStyle/>
          <a:p>
            <a:r>
              <a:rPr lang="en-US" dirty="0"/>
              <a:t>Strategic Goal of Chosen </a:t>
            </a:r>
            <a:r>
              <a:rPr lang="en-US" dirty="0" err="1"/>
              <a:t>organisation</a:t>
            </a:r>
          </a:p>
        </p:txBody>
      </p:sp>
      <p:sp>
        <p:nvSpPr>
          <p:cNvPr id="3" name="Content Placeholder 2">
            <a:extLst>
              <a:ext uri="{FF2B5EF4-FFF2-40B4-BE49-F238E27FC236}">
                <a16:creationId xmlns:a16="http://schemas.microsoft.com/office/drawing/2014/main" xmlns="" id="{9D4FFDE4-75D6-BD7D-B099-CAA05ED1BD79}"/>
              </a:ext>
            </a:extLst>
          </p:cNvPr>
          <p:cNvSpPr>
            <a:spLocks noGrp="1"/>
          </p:cNvSpPr>
          <p:nvPr>
            <p:ph sz="quarter" idx="1"/>
          </p:nvPr>
        </p:nvSpPr>
        <p:spPr>
          <a:xfrm>
            <a:off x="838200" y="1825625"/>
            <a:ext cx="6019800" cy="4351338"/>
          </a:xfrm>
        </p:spPr>
        <p:txBody>
          <a:bodyPr>
            <a:normAutofit fontScale="92500" lnSpcReduction="20000"/>
          </a:bodyPr>
          <a:lstStyle/>
          <a:p>
            <a:pPr lvl="0" algn="just"/>
            <a:r>
              <a:rPr lang="en-GB" dirty="0"/>
              <a:t>Lloyds Bank has shared its goals and objectives at different times. </a:t>
            </a:r>
            <a:endParaRPr lang="en-US" dirty="0"/>
          </a:p>
          <a:p>
            <a:pPr lvl="0" algn="just"/>
            <a:r>
              <a:rPr lang="en-GB" dirty="0"/>
              <a:t>The country's financial sector has a valuable purpose: to help Britain prosper (</a:t>
            </a:r>
            <a:r>
              <a:rPr lang="en-GB" dirty="0" err="1"/>
              <a:t>Buchholtz</a:t>
            </a:r>
            <a:r>
              <a:rPr lang="en-GB" dirty="0"/>
              <a:t>, 2021). </a:t>
            </a:r>
            <a:endParaRPr lang="en-US" dirty="0"/>
          </a:p>
          <a:p>
            <a:pPr lvl="0" algn="just"/>
            <a:r>
              <a:rPr lang="en-GB" dirty="0"/>
              <a:t>The organisation is intended to create a more sustainable and inclusive future for the population and business. </a:t>
            </a:r>
            <a:endParaRPr lang="en-US" dirty="0"/>
          </a:p>
          <a:p>
            <a:pPr lvl="0" algn="just"/>
            <a:r>
              <a:rPr lang="en-GB" dirty="0"/>
              <a:t>As per the company statement, they put their customers first for social sustainability work. </a:t>
            </a:r>
            <a:endParaRPr lang="en-US" dirty="0"/>
          </a:p>
          <a:p>
            <a:pPr algn="just"/>
            <a:r>
              <a:rPr lang="en-GB" dirty="0"/>
              <a:t>Diversity and inclusion are other strategies that the company is willing to use with its diverse workforce.</a:t>
            </a:r>
            <a:endParaRPr lang="en-US" dirty="0"/>
          </a:p>
        </p:txBody>
      </p:sp>
      <p:pic>
        <p:nvPicPr>
          <p:cNvPr id="31746" name="Picture 2" descr="Lloyds bank reports loss after setting aside £2.4bn | Lloyds Banking Group  | The Guardian"/>
          <p:cNvPicPr>
            <a:picLocks noChangeAspect="1" noChangeArrowheads="1"/>
          </p:cNvPicPr>
          <p:nvPr/>
        </p:nvPicPr>
        <p:blipFill>
          <a:blip r:embed="rId3"/>
          <a:srcRect/>
          <a:stretch>
            <a:fillRect/>
          </a:stretch>
        </p:blipFill>
        <p:spPr bwMode="auto">
          <a:xfrm>
            <a:off x="7388352" y="2243328"/>
            <a:ext cx="4090844" cy="2581302"/>
          </a:xfrm>
          <a:prstGeom prst="rect">
            <a:avLst/>
          </a:prstGeom>
          <a:noFill/>
        </p:spPr>
      </p:pic>
      <p:sp>
        <p:nvSpPr>
          <p:cNvPr id="5" name="TextBox 4"/>
          <p:cNvSpPr txBox="1"/>
          <p:nvPr/>
        </p:nvSpPr>
        <p:spPr>
          <a:xfrm>
            <a:off x="7851648" y="4998720"/>
            <a:ext cx="3048000" cy="377952"/>
          </a:xfrm>
          <a:prstGeom prst="rect">
            <a:avLst/>
          </a:prstGeom>
          <a:noFill/>
        </p:spPr>
        <p:txBody>
          <a:bodyPr wrap="square" rtlCol="0">
            <a:spAutoFit/>
          </a:bodyPr>
          <a:lstStyle/>
          <a:p>
            <a:r>
              <a:rPr lang="en-US" dirty="0"/>
              <a:t>(Source: </a:t>
            </a:r>
            <a:r>
              <a:rPr lang="en-GB" dirty="0" err="1"/>
              <a:t>Buchholtz</a:t>
            </a:r>
            <a:r>
              <a:rPr lang="en-GB" dirty="0"/>
              <a:t>, 2021</a:t>
            </a:r>
            <a:r>
              <a:rPr lang="en-US" dirty="0"/>
              <a:t>)</a:t>
            </a:r>
          </a:p>
        </p:txBody>
      </p:sp>
    </p:spTree>
    <p:extLst>
      <p:ext uri="{BB962C8B-B14F-4D97-AF65-F5344CB8AC3E}">
        <p14:creationId xmlns:p14="http://schemas.microsoft.com/office/powerpoint/2010/main" xmlns="" val="16027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6991CD-F6B7-A7D5-C199-5355872CA9FA}"/>
              </a:ext>
            </a:extLst>
          </p:cNvPr>
          <p:cNvSpPr>
            <a:spLocks noGrp="1"/>
          </p:cNvSpPr>
          <p:nvPr>
            <p:ph type="title"/>
          </p:nvPr>
        </p:nvSpPr>
        <p:spPr/>
        <p:txBody>
          <a:bodyPr/>
          <a:lstStyle/>
          <a:p>
            <a:r>
              <a:rPr lang="en-US" dirty="0"/>
              <a:t>Job Analysis / Position </a:t>
            </a:r>
          </a:p>
        </p:txBody>
      </p:sp>
      <p:sp>
        <p:nvSpPr>
          <p:cNvPr id="3" name="Content Placeholder 2">
            <a:extLst>
              <a:ext uri="{FF2B5EF4-FFF2-40B4-BE49-F238E27FC236}">
                <a16:creationId xmlns:a16="http://schemas.microsoft.com/office/drawing/2014/main" xmlns="" id="{7E487311-F0DE-210D-B30D-5470AFEF2AFF}"/>
              </a:ext>
            </a:extLst>
          </p:cNvPr>
          <p:cNvSpPr>
            <a:spLocks noGrp="1"/>
          </p:cNvSpPr>
          <p:nvPr>
            <p:ph sz="quarter" idx="1"/>
          </p:nvPr>
        </p:nvSpPr>
        <p:spPr>
          <a:xfrm>
            <a:off x="838200" y="1825625"/>
            <a:ext cx="6063343" cy="4351338"/>
          </a:xfrm>
        </p:spPr>
        <p:txBody>
          <a:bodyPr>
            <a:normAutofit/>
          </a:bodyPr>
          <a:lstStyle/>
          <a:p>
            <a:pPr lvl="0" algn="just"/>
            <a:r>
              <a:rPr lang="en-GB" dirty="0"/>
              <a:t>The job analysis or position represents a person's specific designation. </a:t>
            </a:r>
            <a:endParaRPr lang="en-US" dirty="0"/>
          </a:p>
          <a:p>
            <a:pPr lvl="0" algn="just"/>
            <a:r>
              <a:rPr lang="en-GB" dirty="0"/>
              <a:t>The IT manager of Lloyds Bank is responsible for managing the bank desk function (Bhardwaj, Mishra, &amp; Jain, 2021). </a:t>
            </a:r>
            <a:endParaRPr lang="en-US" dirty="0"/>
          </a:p>
        </p:txBody>
      </p:sp>
      <p:sp>
        <p:nvSpPr>
          <p:cNvPr id="30722" name="AutoShape 2" descr="What are the Roles and Responsibilities of an IT Manager? | Emeritus In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24" name="AutoShape 4" descr="What are the Roles and Responsibilities of an IT Manager? | Emeritus In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26" name="AutoShape 6" descr="What are the Roles and Responsibilities of an IT Manager? | Emeritus Ind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0727" name="Picture 7"/>
          <p:cNvPicPr>
            <a:picLocks noChangeAspect="1" noChangeArrowheads="1"/>
          </p:cNvPicPr>
          <p:nvPr/>
        </p:nvPicPr>
        <p:blipFill>
          <a:blip r:embed="rId3"/>
          <a:srcRect/>
          <a:stretch>
            <a:fillRect/>
          </a:stretch>
        </p:blipFill>
        <p:spPr bwMode="auto">
          <a:xfrm>
            <a:off x="7449312" y="2175373"/>
            <a:ext cx="4106251" cy="2669804"/>
          </a:xfrm>
          <a:prstGeom prst="rect">
            <a:avLst/>
          </a:prstGeom>
          <a:noFill/>
          <a:ln w="9525">
            <a:noFill/>
            <a:miter lim="800000"/>
            <a:headEnd/>
            <a:tailEnd/>
          </a:ln>
          <a:effectLst/>
        </p:spPr>
      </p:pic>
      <p:sp>
        <p:nvSpPr>
          <p:cNvPr id="8" name="TextBox 7"/>
          <p:cNvSpPr txBox="1"/>
          <p:nvPr/>
        </p:nvSpPr>
        <p:spPr>
          <a:xfrm>
            <a:off x="7620000" y="4998720"/>
            <a:ext cx="3889248" cy="646331"/>
          </a:xfrm>
          <a:prstGeom prst="rect">
            <a:avLst/>
          </a:prstGeom>
          <a:noFill/>
        </p:spPr>
        <p:txBody>
          <a:bodyPr wrap="square" rtlCol="0">
            <a:spAutoFit/>
          </a:bodyPr>
          <a:lstStyle/>
          <a:p>
            <a:r>
              <a:rPr lang="en-US" dirty="0"/>
              <a:t>(Source: </a:t>
            </a:r>
            <a:r>
              <a:rPr lang="en-GB" dirty="0" err="1"/>
              <a:t>Bhardwaj</a:t>
            </a:r>
            <a:r>
              <a:rPr lang="en-GB" dirty="0"/>
              <a:t>, </a:t>
            </a:r>
            <a:r>
              <a:rPr lang="en-GB" dirty="0" err="1"/>
              <a:t>Mishra</a:t>
            </a:r>
            <a:r>
              <a:rPr lang="en-GB" dirty="0"/>
              <a:t>, &amp; Jain, 2021</a:t>
            </a:r>
            <a:r>
              <a:rPr lang="en-US" dirty="0"/>
              <a:t>)</a:t>
            </a:r>
          </a:p>
        </p:txBody>
      </p:sp>
    </p:spTree>
    <p:extLst>
      <p:ext uri="{BB962C8B-B14F-4D97-AF65-F5344CB8AC3E}">
        <p14:creationId xmlns:p14="http://schemas.microsoft.com/office/powerpoint/2010/main" xmlns="" val="133802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7AB9D8-1BFA-5C79-EE09-BAFFD86956B3}"/>
              </a:ext>
            </a:extLst>
          </p:cNvPr>
          <p:cNvSpPr>
            <a:spLocks noGrp="1"/>
          </p:cNvSpPr>
          <p:nvPr>
            <p:ph type="title"/>
          </p:nvPr>
        </p:nvSpPr>
        <p:spPr/>
        <p:txBody>
          <a:bodyPr/>
          <a:lstStyle/>
          <a:p>
            <a:r>
              <a:rPr lang="en-US" dirty="0"/>
              <a:t>Job Description </a:t>
            </a:r>
          </a:p>
        </p:txBody>
      </p:sp>
      <p:sp>
        <p:nvSpPr>
          <p:cNvPr id="3" name="Content Placeholder 2">
            <a:extLst>
              <a:ext uri="{FF2B5EF4-FFF2-40B4-BE49-F238E27FC236}">
                <a16:creationId xmlns:a16="http://schemas.microsoft.com/office/drawing/2014/main" xmlns="" id="{2844656F-6113-1188-EA93-63605849BEBA}"/>
              </a:ext>
            </a:extLst>
          </p:cNvPr>
          <p:cNvSpPr>
            <a:spLocks noGrp="1"/>
          </p:cNvSpPr>
          <p:nvPr>
            <p:ph sz="quarter" idx="1"/>
          </p:nvPr>
        </p:nvSpPr>
        <p:spPr>
          <a:xfrm>
            <a:off x="838200" y="1825625"/>
            <a:ext cx="5780314" cy="4351338"/>
          </a:xfrm>
        </p:spPr>
        <p:txBody>
          <a:bodyPr>
            <a:normAutofit fontScale="62500" lnSpcReduction="20000"/>
          </a:bodyPr>
          <a:lstStyle/>
          <a:p>
            <a:pPr lvl="0" algn="just"/>
            <a:r>
              <a:rPr lang="en-GB" dirty="0"/>
              <a:t>The IT manager needs to work in various areas of banking and technology, such as software handling, system management, and database and server maintenance. </a:t>
            </a:r>
            <a:endParaRPr lang="en-US" dirty="0"/>
          </a:p>
          <a:p>
            <a:pPr lvl="0" algn="just"/>
            <a:r>
              <a:rPr lang="en-GB" dirty="0"/>
              <a:t>Lloyds Bank is one of the most significant leg sectors of the UK, and the organisation intends to improve their current technology for efficiency and safety (</a:t>
            </a:r>
            <a:r>
              <a:rPr lang="en-US" dirty="0"/>
              <a:t>Armstrong, 2009</a:t>
            </a:r>
            <a:r>
              <a:rPr lang="en-GB" dirty="0"/>
              <a:t>).</a:t>
            </a:r>
            <a:endParaRPr lang="en-US" dirty="0"/>
          </a:p>
          <a:p>
            <a:pPr lvl="0" algn="just"/>
            <a:r>
              <a:rPr lang="en-GB" dirty="0"/>
              <a:t>The IT manager of this bank is also responsible for protecting the bank system from hackers or cyber criminals.</a:t>
            </a:r>
            <a:endParaRPr lang="en-US" dirty="0"/>
          </a:p>
          <a:p>
            <a:pPr lvl="0" algn="just"/>
            <a:r>
              <a:rPr lang="en-GB" dirty="0"/>
              <a:t>They must have a strong potential to secure the banking system and reduce the effect of any outer influence. \</a:t>
            </a:r>
          </a:p>
          <a:p>
            <a:pPr lvl="0" algn="just"/>
            <a:r>
              <a:rPr lang="en-GB" dirty="0"/>
              <a:t>This designation focuses on supporting the bank and its customers with any technical issues. </a:t>
            </a:r>
            <a:endParaRPr lang="en-US" dirty="0"/>
          </a:p>
          <a:p>
            <a:pPr algn="just"/>
            <a:r>
              <a:rPr lang="en-GB" dirty="0"/>
              <a:t>The IT manager ensures that their managing support is provided to maintain and modify the customer's accounts. </a:t>
            </a:r>
            <a:endParaRPr lang="en-US" dirty="0"/>
          </a:p>
          <a:p>
            <a:pPr lvl="0" algn="just"/>
            <a:endParaRPr lang="en-US" dirty="0"/>
          </a:p>
        </p:txBody>
      </p:sp>
      <p:pic>
        <p:nvPicPr>
          <p:cNvPr id="29698" name="Picture 2" descr="Ultimate Guide to Becoming an IT Manager"/>
          <p:cNvPicPr>
            <a:picLocks noChangeAspect="1" noChangeArrowheads="1"/>
          </p:cNvPicPr>
          <p:nvPr/>
        </p:nvPicPr>
        <p:blipFill>
          <a:blip r:embed="rId3"/>
          <a:srcRect/>
          <a:stretch>
            <a:fillRect/>
          </a:stretch>
        </p:blipFill>
        <p:spPr bwMode="auto">
          <a:xfrm>
            <a:off x="7107936" y="2218943"/>
            <a:ext cx="4328160" cy="2670049"/>
          </a:xfrm>
          <a:prstGeom prst="rect">
            <a:avLst/>
          </a:prstGeom>
          <a:noFill/>
        </p:spPr>
      </p:pic>
      <p:sp>
        <p:nvSpPr>
          <p:cNvPr id="5" name="TextBox 4"/>
          <p:cNvSpPr txBox="1"/>
          <p:nvPr/>
        </p:nvSpPr>
        <p:spPr>
          <a:xfrm>
            <a:off x="7741920" y="5035296"/>
            <a:ext cx="3767328" cy="369332"/>
          </a:xfrm>
          <a:prstGeom prst="rect">
            <a:avLst/>
          </a:prstGeom>
          <a:noFill/>
        </p:spPr>
        <p:txBody>
          <a:bodyPr wrap="square" rtlCol="0">
            <a:spAutoFit/>
          </a:bodyPr>
          <a:lstStyle/>
          <a:p>
            <a:r>
              <a:rPr lang="en-US" dirty="0"/>
              <a:t>(Source: Armstrong, 2009)</a:t>
            </a:r>
          </a:p>
        </p:txBody>
      </p:sp>
    </p:spTree>
    <p:extLst>
      <p:ext uri="{BB962C8B-B14F-4D97-AF65-F5344CB8AC3E}">
        <p14:creationId xmlns:p14="http://schemas.microsoft.com/office/powerpoint/2010/main" xmlns="" val="159011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325550-4EDB-C97C-85A6-9D2B506248BC}"/>
              </a:ext>
            </a:extLst>
          </p:cNvPr>
          <p:cNvSpPr>
            <a:spLocks noGrp="1"/>
          </p:cNvSpPr>
          <p:nvPr>
            <p:ph type="title"/>
          </p:nvPr>
        </p:nvSpPr>
        <p:spPr/>
        <p:txBody>
          <a:bodyPr/>
          <a:lstStyle/>
          <a:p>
            <a:r>
              <a:rPr lang="en-US" dirty="0"/>
              <a:t>Person Specification </a:t>
            </a:r>
          </a:p>
        </p:txBody>
      </p:sp>
      <p:sp>
        <p:nvSpPr>
          <p:cNvPr id="3" name="Content Placeholder 2">
            <a:extLst>
              <a:ext uri="{FF2B5EF4-FFF2-40B4-BE49-F238E27FC236}">
                <a16:creationId xmlns:a16="http://schemas.microsoft.com/office/drawing/2014/main" xmlns="" id="{EED9F95C-2EE7-A9FF-75E1-DAC2A9FEA362}"/>
              </a:ext>
            </a:extLst>
          </p:cNvPr>
          <p:cNvSpPr>
            <a:spLocks noGrp="1"/>
          </p:cNvSpPr>
          <p:nvPr>
            <p:ph sz="quarter" idx="1"/>
          </p:nvPr>
        </p:nvSpPr>
        <p:spPr>
          <a:xfrm>
            <a:off x="838200" y="1825625"/>
            <a:ext cx="6184392" cy="4351338"/>
          </a:xfrm>
        </p:spPr>
        <p:txBody>
          <a:bodyPr>
            <a:normAutofit/>
          </a:bodyPr>
          <a:lstStyle/>
          <a:p>
            <a:pPr marL="0" lvl="0" indent="0" algn="just">
              <a:buNone/>
            </a:pPr>
            <a:r>
              <a:rPr lang="en-GB" dirty="0"/>
              <a:t> </a:t>
            </a:r>
            <a:endParaRPr lang="en-US" dirty="0"/>
          </a:p>
          <a:p>
            <a:pPr lvl="0" algn="just"/>
            <a:r>
              <a:rPr lang="en-GB" dirty="0"/>
              <a:t>The organisation has already invested £3 billion in technology, data, and the people of the organisation (</a:t>
            </a:r>
            <a:r>
              <a:rPr lang="en-GB" dirty="0" err="1"/>
              <a:t>Bhardwaj</a:t>
            </a:r>
            <a:r>
              <a:rPr lang="en-GB" dirty="0"/>
              <a:t>, </a:t>
            </a:r>
            <a:r>
              <a:rPr lang="en-GB" dirty="0" err="1"/>
              <a:t>Mishra</a:t>
            </a:r>
            <a:r>
              <a:rPr lang="en-GB" dirty="0"/>
              <a:t>, &amp; Jain, 2021). </a:t>
            </a:r>
            <a:endParaRPr lang="en-US" dirty="0"/>
          </a:p>
          <a:p>
            <a:pPr algn="just"/>
            <a:r>
              <a:rPr lang="en-GB" dirty="0"/>
              <a:t>work experience in the previous organisation for at least 3 years</a:t>
            </a:r>
          </a:p>
          <a:p>
            <a:pPr algn="just"/>
            <a:r>
              <a:rPr lang="en-GB" dirty="0"/>
              <a:t>Master degree in Analysis or banking and finance or an MBA</a:t>
            </a:r>
          </a:p>
        </p:txBody>
      </p:sp>
      <p:pic>
        <p:nvPicPr>
          <p:cNvPr id="28675" name="Picture 3"/>
          <p:cNvPicPr>
            <a:picLocks noChangeAspect="1" noChangeArrowheads="1"/>
          </p:cNvPicPr>
          <p:nvPr/>
        </p:nvPicPr>
        <p:blipFill>
          <a:blip r:embed="rId3"/>
          <a:srcRect/>
          <a:stretch>
            <a:fillRect/>
          </a:stretch>
        </p:blipFill>
        <p:spPr bwMode="auto">
          <a:xfrm>
            <a:off x="7315200" y="2109216"/>
            <a:ext cx="4256913" cy="2625470"/>
          </a:xfrm>
          <a:prstGeom prst="rect">
            <a:avLst/>
          </a:prstGeom>
          <a:noFill/>
          <a:ln w="9525">
            <a:noFill/>
            <a:miter lim="800000"/>
            <a:headEnd/>
            <a:tailEnd/>
          </a:ln>
          <a:effectLst/>
        </p:spPr>
      </p:pic>
      <p:sp>
        <p:nvSpPr>
          <p:cNvPr id="6" name="TextBox 5"/>
          <p:cNvSpPr txBox="1"/>
          <p:nvPr/>
        </p:nvSpPr>
        <p:spPr>
          <a:xfrm>
            <a:off x="7534656" y="4962144"/>
            <a:ext cx="3925824" cy="646331"/>
          </a:xfrm>
          <a:prstGeom prst="rect">
            <a:avLst/>
          </a:prstGeom>
          <a:noFill/>
        </p:spPr>
        <p:txBody>
          <a:bodyPr wrap="square" rtlCol="0">
            <a:spAutoFit/>
          </a:bodyPr>
          <a:lstStyle/>
          <a:p>
            <a:r>
              <a:rPr lang="en-US" dirty="0"/>
              <a:t>(Source: </a:t>
            </a:r>
            <a:r>
              <a:rPr lang="en-GB" dirty="0" err="1"/>
              <a:t>Bhardwaj</a:t>
            </a:r>
            <a:r>
              <a:rPr lang="en-GB" dirty="0"/>
              <a:t>, </a:t>
            </a:r>
            <a:r>
              <a:rPr lang="en-GB" dirty="0" err="1"/>
              <a:t>Mishra</a:t>
            </a:r>
            <a:r>
              <a:rPr lang="en-GB" dirty="0"/>
              <a:t>, &amp; Jain, 2021</a:t>
            </a:r>
            <a:r>
              <a:rPr lang="en-US" dirty="0"/>
              <a:t>)</a:t>
            </a:r>
          </a:p>
        </p:txBody>
      </p:sp>
    </p:spTree>
    <p:extLst>
      <p:ext uri="{BB962C8B-B14F-4D97-AF65-F5344CB8AC3E}">
        <p14:creationId xmlns:p14="http://schemas.microsoft.com/office/powerpoint/2010/main" xmlns="" val="374418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7E6B03-000D-DA59-BF70-B802E94783AC}"/>
              </a:ext>
            </a:extLst>
          </p:cNvPr>
          <p:cNvSpPr>
            <a:spLocks noGrp="1"/>
          </p:cNvSpPr>
          <p:nvPr>
            <p:ph type="title"/>
          </p:nvPr>
        </p:nvSpPr>
        <p:spPr/>
        <p:txBody>
          <a:bodyPr/>
          <a:lstStyle/>
          <a:p>
            <a:r>
              <a:rPr lang="en-US" dirty="0"/>
              <a:t>Required skills </a:t>
            </a:r>
          </a:p>
        </p:txBody>
      </p:sp>
      <p:sp>
        <p:nvSpPr>
          <p:cNvPr id="3" name="Content Placeholder 2">
            <a:extLst>
              <a:ext uri="{FF2B5EF4-FFF2-40B4-BE49-F238E27FC236}">
                <a16:creationId xmlns:a16="http://schemas.microsoft.com/office/drawing/2014/main" xmlns="" id="{41836773-4167-9D1D-39C2-175F7332FB7C}"/>
              </a:ext>
            </a:extLst>
          </p:cNvPr>
          <p:cNvSpPr>
            <a:spLocks noGrp="1"/>
          </p:cNvSpPr>
          <p:nvPr>
            <p:ph sz="quarter" idx="1"/>
          </p:nvPr>
        </p:nvSpPr>
        <p:spPr>
          <a:xfrm>
            <a:off x="838200" y="1825625"/>
            <a:ext cx="5903976" cy="4351338"/>
          </a:xfrm>
        </p:spPr>
        <p:txBody>
          <a:bodyPr>
            <a:normAutofit fontScale="92500" lnSpcReduction="10000"/>
          </a:bodyPr>
          <a:lstStyle/>
          <a:p>
            <a:pPr lvl="0" algn="just"/>
            <a:r>
              <a:rPr lang="en-GB" dirty="0"/>
              <a:t>In the job analysis or positioning, some specific skills are required for an IT manager or IT officer in the banking sector.</a:t>
            </a:r>
            <a:endParaRPr lang="en-US" dirty="0"/>
          </a:p>
          <a:p>
            <a:pPr lvl="0" algn="just"/>
            <a:r>
              <a:rPr lang="en-GB" dirty="0"/>
              <a:t> A strong leadership skill must be present in an IT manager who can lead other IT professionals (</a:t>
            </a:r>
            <a:r>
              <a:rPr lang="en-US" dirty="0"/>
              <a:t>Armstrong, 2015</a:t>
            </a:r>
            <a:r>
              <a:rPr lang="en-GB" dirty="0"/>
              <a:t>). </a:t>
            </a:r>
            <a:endParaRPr lang="en-US" dirty="0"/>
          </a:p>
          <a:p>
            <a:pPr lvl="0" algn="just"/>
            <a:r>
              <a:rPr lang="en-GB" dirty="0"/>
              <a:t>IT skill includes proficiency in computer systems, hardware, and financial software with other technologies. </a:t>
            </a:r>
            <a:endParaRPr lang="en-US" dirty="0"/>
          </a:p>
          <a:p>
            <a:pPr algn="just"/>
            <a:r>
              <a:rPr lang="en-GB" dirty="0"/>
              <a:t>As an IT manager in Lloyds Bank, a person must have good technological knowledge of their workplace. </a:t>
            </a:r>
            <a:endParaRPr lang="en-US" dirty="0"/>
          </a:p>
        </p:txBody>
      </p:sp>
      <p:pic>
        <p:nvPicPr>
          <p:cNvPr id="27650" name="Picture 2" descr="IT Director Requirements, Skills &amp; Salaries – BMC Software | Blogs"/>
          <p:cNvPicPr>
            <a:picLocks noChangeAspect="1" noChangeArrowheads="1"/>
          </p:cNvPicPr>
          <p:nvPr/>
        </p:nvPicPr>
        <p:blipFill>
          <a:blip r:embed="rId3"/>
          <a:srcRect/>
          <a:stretch>
            <a:fillRect/>
          </a:stretch>
        </p:blipFill>
        <p:spPr bwMode="auto">
          <a:xfrm>
            <a:off x="7095744" y="2145792"/>
            <a:ext cx="4389120" cy="2887763"/>
          </a:xfrm>
          <a:prstGeom prst="rect">
            <a:avLst/>
          </a:prstGeom>
          <a:noFill/>
        </p:spPr>
      </p:pic>
      <p:sp>
        <p:nvSpPr>
          <p:cNvPr id="5" name="TextBox 4"/>
          <p:cNvSpPr txBox="1"/>
          <p:nvPr/>
        </p:nvSpPr>
        <p:spPr>
          <a:xfrm>
            <a:off x="7961376" y="5205984"/>
            <a:ext cx="3108960" cy="369332"/>
          </a:xfrm>
          <a:prstGeom prst="rect">
            <a:avLst/>
          </a:prstGeom>
          <a:noFill/>
        </p:spPr>
        <p:txBody>
          <a:bodyPr wrap="square" rtlCol="0">
            <a:spAutoFit/>
          </a:bodyPr>
          <a:lstStyle/>
          <a:p>
            <a:r>
              <a:rPr lang="en-US" dirty="0"/>
              <a:t>(Source: Armstrong, 2015)</a:t>
            </a:r>
          </a:p>
        </p:txBody>
      </p:sp>
    </p:spTree>
    <p:extLst>
      <p:ext uri="{BB962C8B-B14F-4D97-AF65-F5344CB8AC3E}">
        <p14:creationId xmlns:p14="http://schemas.microsoft.com/office/powerpoint/2010/main" xmlns="" val="270616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2A9A1B-549C-CBB3-D90E-7941C4925104}"/>
              </a:ext>
            </a:extLst>
          </p:cNvPr>
          <p:cNvSpPr>
            <a:spLocks noGrp="1"/>
          </p:cNvSpPr>
          <p:nvPr>
            <p:ph type="title"/>
          </p:nvPr>
        </p:nvSpPr>
        <p:spPr/>
        <p:txBody>
          <a:bodyPr/>
          <a:lstStyle/>
          <a:p>
            <a:r>
              <a:rPr lang="en-US" dirty="0"/>
              <a:t>Pay and working Conditions </a:t>
            </a:r>
          </a:p>
        </p:txBody>
      </p:sp>
      <p:sp>
        <p:nvSpPr>
          <p:cNvPr id="3" name="Content Placeholder 2">
            <a:extLst>
              <a:ext uri="{FF2B5EF4-FFF2-40B4-BE49-F238E27FC236}">
                <a16:creationId xmlns:a16="http://schemas.microsoft.com/office/drawing/2014/main" xmlns="" id="{031A7076-D69B-DD65-FA52-5BFAA10EEA45}"/>
              </a:ext>
            </a:extLst>
          </p:cNvPr>
          <p:cNvSpPr>
            <a:spLocks noGrp="1"/>
          </p:cNvSpPr>
          <p:nvPr>
            <p:ph sz="quarter" idx="1"/>
          </p:nvPr>
        </p:nvSpPr>
        <p:spPr>
          <a:xfrm>
            <a:off x="838200" y="1825625"/>
            <a:ext cx="5989320" cy="4351338"/>
          </a:xfrm>
        </p:spPr>
        <p:txBody>
          <a:bodyPr>
            <a:normAutofit fontScale="92500" lnSpcReduction="10000"/>
          </a:bodyPr>
          <a:lstStyle/>
          <a:p>
            <a:pPr lvl="0" algn="just"/>
            <a:r>
              <a:rPr lang="en-GB" dirty="0"/>
              <a:t>The working conditions of IT managers in the banking sector are more likely to deal with system management. </a:t>
            </a:r>
            <a:endParaRPr lang="en-US" dirty="0"/>
          </a:p>
          <a:p>
            <a:pPr lvl="0" algn="just"/>
            <a:r>
              <a:rPr lang="en-GB" dirty="0"/>
              <a:t>The day's working hours are often between 9 AM to 5 PM (</a:t>
            </a:r>
            <a:r>
              <a:rPr lang="en-GB" dirty="0" err="1"/>
              <a:t>Purnama</a:t>
            </a:r>
            <a:r>
              <a:rPr lang="en-GB" dirty="0"/>
              <a:t> et al., 2020). </a:t>
            </a:r>
            <a:endParaRPr lang="en-US" dirty="0"/>
          </a:p>
          <a:p>
            <a:pPr lvl="0" algn="just"/>
            <a:r>
              <a:rPr lang="en-GB" dirty="0"/>
              <a:t>However, they may also get some flexible working conditions in some situations.</a:t>
            </a:r>
            <a:endParaRPr lang="en-US" dirty="0"/>
          </a:p>
          <a:p>
            <a:pPr lvl="0" algn="just"/>
            <a:r>
              <a:rPr lang="en-GB" dirty="0"/>
              <a:t>In terms of payment definition, the IT manager of Lloyds Bank receives around £61447 annually.</a:t>
            </a:r>
            <a:endParaRPr lang="en-US" dirty="0"/>
          </a:p>
          <a:p>
            <a:pPr lvl="0" algn="just"/>
            <a:r>
              <a:rPr lang="en-GB" dirty="0"/>
              <a:t>It can also differ depending on the person's working experience.</a:t>
            </a:r>
            <a:endParaRPr lang="en-US" dirty="0"/>
          </a:p>
        </p:txBody>
      </p:sp>
      <p:pic>
        <p:nvPicPr>
          <p:cNvPr id="26626" name="Picture 2" descr="Top 10 Best Payroll Management System &amp; Software and Pricing"/>
          <p:cNvPicPr>
            <a:picLocks noChangeAspect="1" noChangeArrowheads="1"/>
          </p:cNvPicPr>
          <p:nvPr/>
        </p:nvPicPr>
        <p:blipFill>
          <a:blip r:embed="rId3"/>
          <a:srcRect/>
          <a:stretch>
            <a:fillRect/>
          </a:stretch>
        </p:blipFill>
        <p:spPr bwMode="auto">
          <a:xfrm>
            <a:off x="7315143" y="2084832"/>
            <a:ext cx="4169721" cy="2670047"/>
          </a:xfrm>
          <a:prstGeom prst="rect">
            <a:avLst/>
          </a:prstGeom>
          <a:noFill/>
        </p:spPr>
      </p:pic>
      <p:sp>
        <p:nvSpPr>
          <p:cNvPr id="5" name="TextBox 4"/>
          <p:cNvSpPr txBox="1"/>
          <p:nvPr/>
        </p:nvSpPr>
        <p:spPr>
          <a:xfrm>
            <a:off x="7485888" y="5010912"/>
            <a:ext cx="3596640" cy="369332"/>
          </a:xfrm>
          <a:prstGeom prst="rect">
            <a:avLst/>
          </a:prstGeom>
          <a:noFill/>
        </p:spPr>
        <p:txBody>
          <a:bodyPr wrap="square" rtlCol="0">
            <a:spAutoFit/>
          </a:bodyPr>
          <a:lstStyle/>
          <a:p>
            <a:r>
              <a:rPr lang="en-US" dirty="0"/>
              <a:t>(Source: </a:t>
            </a:r>
            <a:r>
              <a:rPr lang="en-GB" dirty="0" err="1"/>
              <a:t>Purnama</a:t>
            </a:r>
            <a:r>
              <a:rPr lang="en-GB" dirty="0"/>
              <a:t> et al., 2020</a:t>
            </a:r>
            <a:r>
              <a:rPr lang="en-US" dirty="0"/>
              <a:t>)</a:t>
            </a:r>
          </a:p>
        </p:txBody>
      </p:sp>
    </p:spTree>
    <p:extLst>
      <p:ext uri="{BB962C8B-B14F-4D97-AF65-F5344CB8AC3E}">
        <p14:creationId xmlns:p14="http://schemas.microsoft.com/office/powerpoint/2010/main" xmlns="" val="232965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901B45-570A-A62B-8CF9-667DF5D2E0BA}"/>
              </a:ext>
            </a:extLst>
          </p:cNvPr>
          <p:cNvSpPr>
            <a:spLocks noGrp="1"/>
          </p:cNvSpPr>
          <p:nvPr>
            <p:ph type="title"/>
          </p:nvPr>
        </p:nvSpPr>
        <p:spPr/>
        <p:txBody>
          <a:bodyPr/>
          <a:lstStyle/>
          <a:p>
            <a:r>
              <a:rPr lang="en-US" dirty="0"/>
              <a:t>Flexible working arrangement with justifications </a:t>
            </a:r>
          </a:p>
        </p:txBody>
      </p:sp>
      <p:sp>
        <p:nvSpPr>
          <p:cNvPr id="3" name="Content Placeholder 2">
            <a:extLst>
              <a:ext uri="{FF2B5EF4-FFF2-40B4-BE49-F238E27FC236}">
                <a16:creationId xmlns:a16="http://schemas.microsoft.com/office/drawing/2014/main" xmlns="" id="{BF5C7F7B-E488-4494-31D4-BDBA4ACFED6B}"/>
              </a:ext>
            </a:extLst>
          </p:cNvPr>
          <p:cNvSpPr>
            <a:spLocks noGrp="1"/>
          </p:cNvSpPr>
          <p:nvPr>
            <p:ph sz="quarter" idx="1"/>
          </p:nvPr>
        </p:nvSpPr>
        <p:spPr>
          <a:xfrm>
            <a:off x="838200" y="1825625"/>
            <a:ext cx="6184392" cy="4351338"/>
          </a:xfrm>
        </p:spPr>
        <p:txBody>
          <a:bodyPr>
            <a:normAutofit/>
          </a:bodyPr>
          <a:lstStyle/>
          <a:p>
            <a:pPr lvl="0" algn="just"/>
            <a:r>
              <a:rPr lang="en-GB" dirty="0"/>
              <a:t>A flexible working environment is mainly provided to create a more innovative workplace than the traditional work schedule.</a:t>
            </a:r>
            <a:endParaRPr lang="en-US" dirty="0"/>
          </a:p>
          <a:p>
            <a:pPr lvl="0" algn="just"/>
            <a:r>
              <a:rPr lang="en-GB" dirty="0"/>
              <a:t>This arrangement helps manage an IT manager's personal and professional life (Austin-</a:t>
            </a:r>
            <a:r>
              <a:rPr lang="en-GB" dirty="0" err="1"/>
              <a:t>Egole</a:t>
            </a:r>
            <a:r>
              <a:rPr lang="en-GB" dirty="0"/>
              <a:t>, </a:t>
            </a:r>
            <a:r>
              <a:rPr lang="en-GB" dirty="0" err="1"/>
              <a:t>Iheriohanma</a:t>
            </a:r>
            <a:r>
              <a:rPr lang="en-GB" dirty="0"/>
              <a:t>, &amp; </a:t>
            </a:r>
            <a:r>
              <a:rPr lang="en-GB" dirty="0" err="1"/>
              <a:t>Nwokorie</a:t>
            </a:r>
            <a:r>
              <a:rPr lang="en-GB" dirty="0"/>
              <a:t>, 2020). </a:t>
            </a:r>
            <a:endParaRPr lang="en-US" dirty="0"/>
          </a:p>
          <a:p>
            <a:pPr algn="just"/>
            <a:r>
              <a:rPr lang="en-GB" dirty="0"/>
              <a:t>As a fixable working environment, the banking sector allows IT managers to work remotely. </a:t>
            </a:r>
            <a:endParaRPr lang="en-US" dirty="0"/>
          </a:p>
        </p:txBody>
      </p:sp>
      <p:pic>
        <p:nvPicPr>
          <p:cNvPr id="25602" name="Picture 2" descr="IT Manager | What Does an IT Manager Do?"/>
          <p:cNvPicPr>
            <a:picLocks noChangeAspect="1" noChangeArrowheads="1"/>
          </p:cNvPicPr>
          <p:nvPr/>
        </p:nvPicPr>
        <p:blipFill>
          <a:blip r:embed="rId3"/>
          <a:srcRect/>
          <a:stretch>
            <a:fillRect/>
          </a:stretch>
        </p:blipFill>
        <p:spPr bwMode="auto">
          <a:xfrm>
            <a:off x="7242048" y="2151855"/>
            <a:ext cx="4342777" cy="2627409"/>
          </a:xfrm>
          <a:prstGeom prst="rect">
            <a:avLst/>
          </a:prstGeom>
          <a:noFill/>
        </p:spPr>
      </p:pic>
      <p:sp>
        <p:nvSpPr>
          <p:cNvPr id="5" name="TextBox 4"/>
          <p:cNvSpPr txBox="1"/>
          <p:nvPr/>
        </p:nvSpPr>
        <p:spPr>
          <a:xfrm>
            <a:off x="7168896" y="5071872"/>
            <a:ext cx="4328160" cy="646331"/>
          </a:xfrm>
          <a:prstGeom prst="rect">
            <a:avLst/>
          </a:prstGeom>
          <a:noFill/>
        </p:spPr>
        <p:txBody>
          <a:bodyPr wrap="square" rtlCol="0">
            <a:spAutoFit/>
          </a:bodyPr>
          <a:lstStyle/>
          <a:p>
            <a:r>
              <a:rPr lang="en-US" dirty="0"/>
              <a:t>(Source: </a:t>
            </a:r>
            <a:r>
              <a:rPr lang="en-GB" dirty="0"/>
              <a:t>Austin-</a:t>
            </a:r>
            <a:r>
              <a:rPr lang="en-GB" dirty="0" err="1"/>
              <a:t>Egole</a:t>
            </a:r>
            <a:r>
              <a:rPr lang="en-GB" dirty="0"/>
              <a:t>, </a:t>
            </a:r>
            <a:r>
              <a:rPr lang="en-GB" dirty="0" err="1"/>
              <a:t>Iheriohanma</a:t>
            </a:r>
            <a:r>
              <a:rPr lang="en-GB" dirty="0"/>
              <a:t>, &amp; </a:t>
            </a:r>
            <a:r>
              <a:rPr lang="en-GB" dirty="0" err="1"/>
              <a:t>Nwokorie</a:t>
            </a:r>
            <a:r>
              <a:rPr lang="en-GB" dirty="0"/>
              <a:t>, 2020</a:t>
            </a:r>
            <a:r>
              <a:rPr lang="en-US" dirty="0"/>
              <a:t>)</a:t>
            </a:r>
          </a:p>
        </p:txBody>
      </p:sp>
    </p:spTree>
    <p:extLst>
      <p:ext uri="{BB962C8B-B14F-4D97-AF65-F5344CB8AC3E}">
        <p14:creationId xmlns:p14="http://schemas.microsoft.com/office/powerpoint/2010/main" xmlns="" val="417291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88790D-4D94-FD22-70D2-76DC4269BAF7}"/>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xmlns="" id="{C08A2CA2-1445-9956-BE03-D9BBF6FCDE75}"/>
              </a:ext>
            </a:extLst>
          </p:cNvPr>
          <p:cNvSpPr>
            <a:spLocks noGrp="1"/>
          </p:cNvSpPr>
          <p:nvPr>
            <p:ph sz="quarter" idx="1"/>
          </p:nvPr>
        </p:nvSpPr>
        <p:spPr>
          <a:xfrm>
            <a:off x="838200" y="1825625"/>
            <a:ext cx="6160008" cy="4351338"/>
          </a:xfrm>
        </p:spPr>
        <p:txBody>
          <a:bodyPr>
            <a:normAutofit fontScale="92500" lnSpcReduction="10000"/>
          </a:bodyPr>
          <a:lstStyle/>
          <a:p>
            <a:pPr lvl="0" algn="just"/>
            <a:r>
              <a:rPr lang="en-GB" dirty="0"/>
              <a:t>This presentation chooses Lloyds Bank of the UK and specifically discusses the job role of an IT manager.</a:t>
            </a:r>
            <a:endParaRPr lang="en-US" dirty="0"/>
          </a:p>
          <a:p>
            <a:pPr lvl="0" algn="just"/>
            <a:r>
              <a:rPr lang="en-GB" dirty="0"/>
              <a:t>Their job, positioning, roles and responsibilities, payment, and working conditions are also valuable to ensure that the organisation provides special value for its item managers (</a:t>
            </a:r>
            <a:r>
              <a:rPr lang="en-US" dirty="0"/>
              <a:t>Armstrong and BARON, 2004</a:t>
            </a:r>
            <a:r>
              <a:rPr lang="en-GB" dirty="0"/>
              <a:t>). </a:t>
            </a:r>
            <a:endParaRPr lang="en-US" dirty="0"/>
          </a:p>
          <a:p>
            <a:pPr algn="just"/>
            <a:r>
              <a:rPr lang="en-GB" dirty="0"/>
              <a:t>Flexible working conditions are also allowed for them as they are mainly responsible for technological support, and it can also be provided from a remote location.</a:t>
            </a:r>
            <a:endParaRPr lang="en-US" dirty="0"/>
          </a:p>
        </p:txBody>
      </p:sp>
      <p:pic>
        <p:nvPicPr>
          <p:cNvPr id="24578" name="Picture 2" descr="Chris Oji - Lloyds Banking Group plc"/>
          <p:cNvPicPr>
            <a:picLocks noChangeAspect="1" noChangeArrowheads="1"/>
          </p:cNvPicPr>
          <p:nvPr/>
        </p:nvPicPr>
        <p:blipFill>
          <a:blip r:embed="rId3"/>
          <a:srcRect/>
          <a:stretch>
            <a:fillRect/>
          </a:stretch>
        </p:blipFill>
        <p:spPr bwMode="auto">
          <a:xfrm>
            <a:off x="7296162" y="2292096"/>
            <a:ext cx="4210614" cy="2596896"/>
          </a:xfrm>
          <a:prstGeom prst="rect">
            <a:avLst/>
          </a:prstGeom>
          <a:noFill/>
        </p:spPr>
      </p:pic>
      <p:sp>
        <p:nvSpPr>
          <p:cNvPr id="5" name="TextBox 4"/>
          <p:cNvSpPr txBox="1"/>
          <p:nvPr/>
        </p:nvSpPr>
        <p:spPr>
          <a:xfrm>
            <a:off x="7242048" y="5084064"/>
            <a:ext cx="4352544" cy="369332"/>
          </a:xfrm>
          <a:prstGeom prst="rect">
            <a:avLst/>
          </a:prstGeom>
          <a:noFill/>
        </p:spPr>
        <p:txBody>
          <a:bodyPr wrap="square" rtlCol="0">
            <a:spAutoFit/>
          </a:bodyPr>
          <a:lstStyle/>
          <a:p>
            <a:r>
              <a:rPr lang="en-US" dirty="0"/>
              <a:t>(Source: Armstrong and BARON, 2004)</a:t>
            </a:r>
          </a:p>
        </p:txBody>
      </p:sp>
    </p:spTree>
    <p:extLst>
      <p:ext uri="{BB962C8B-B14F-4D97-AF65-F5344CB8AC3E}">
        <p14:creationId xmlns:p14="http://schemas.microsoft.com/office/powerpoint/2010/main" xmlns="" val="3264808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13F2AE-DFE5-477F-BC0A-989F1707199D}"/>
              </a:ext>
            </a:extLst>
          </p:cNvPr>
          <p:cNvSpPr>
            <a:spLocks noGrp="1"/>
          </p:cNvSpPr>
          <p:nvPr>
            <p:ph type="title"/>
          </p:nvPr>
        </p:nvSpPr>
        <p:spPr>
          <a:xfrm>
            <a:off x="609600" y="274638"/>
            <a:ext cx="9956800" cy="871410"/>
          </a:xfrm>
        </p:spPr>
        <p:txBody>
          <a:bodyPr/>
          <a:lstStyle/>
          <a:p>
            <a:r>
              <a:rPr lang="en-US" dirty="0"/>
              <a:t>List of References </a:t>
            </a:r>
          </a:p>
        </p:txBody>
      </p:sp>
      <p:sp>
        <p:nvSpPr>
          <p:cNvPr id="3" name="Content Placeholder 2">
            <a:extLst>
              <a:ext uri="{FF2B5EF4-FFF2-40B4-BE49-F238E27FC236}">
                <a16:creationId xmlns:a16="http://schemas.microsoft.com/office/drawing/2014/main" xmlns="" id="{F69EECF2-CA29-D5FA-6FAE-07E04EB4EE02}"/>
              </a:ext>
            </a:extLst>
          </p:cNvPr>
          <p:cNvSpPr>
            <a:spLocks noGrp="1"/>
          </p:cNvSpPr>
          <p:nvPr>
            <p:ph sz="quarter" idx="1"/>
          </p:nvPr>
        </p:nvSpPr>
        <p:spPr>
          <a:xfrm>
            <a:off x="292608" y="1292352"/>
            <a:ext cx="11204448" cy="5388864"/>
          </a:xfrm>
        </p:spPr>
        <p:txBody>
          <a:bodyPr vert="horz" lIns="91440" tIns="45720" rIns="91440" bIns="45720" rtlCol="0" anchor="t">
            <a:noAutofit/>
          </a:bodyPr>
          <a:lstStyle/>
          <a:p>
            <a:pPr algn="just"/>
            <a:r>
              <a:rPr lang="en-US" sz="1200" dirty="0"/>
              <a:t>Armstrong, M. (2009) </a:t>
            </a:r>
            <a:r>
              <a:rPr lang="en-US" sz="1200" i="1" dirty="0"/>
              <a:t>Armstrong’s handbook of performance management: an evidence-based guide to delivering high performance.</a:t>
            </a:r>
            <a:r>
              <a:rPr lang="en-US" sz="1200" dirty="0"/>
              <a:t> 4th ed. London: </a:t>
            </a:r>
            <a:r>
              <a:rPr lang="en-US" sz="1200" dirty="0" err="1"/>
              <a:t>Kogan</a:t>
            </a:r>
            <a:r>
              <a:rPr lang="en-US" sz="1200" dirty="0"/>
              <a:t> Page. </a:t>
            </a:r>
            <a:r>
              <a:rPr lang="en-US" sz="1200" u="sng" dirty="0">
                <a:hlinkClick r:id="rId2"/>
              </a:rPr>
              <a:t>https://books.google.co.in/books?hl=en&amp;lr=&amp;id=wtwS9VG-p4IC&amp;oi=fnd&amp;pg=PR4&amp;dq=Armstrong,+M.+(2009)+Armstrong%E2%80%99s+handbook+of+performance+management:+an+evidence-based+guide+to+delivering+high+performance.+4th+ed.+London:+Kogan+Page.+&amp;ots=eS6FLFxWHt&amp;sig=WHlId0BunjyLQpu167gy6DRi-o4&amp;redir_esc=y#v=onepage&amp;q=Armstrong%2C%20M.%20(2009)%20Armstrong%E2%80%99s%20handbook%20of%20performance%20management%3A%20an%20evidence-based%20guide%20to%20delivering%20high%20performance.%204th%20ed.%20London%3A%20Kogan%20Page.&amp;f=false</a:t>
            </a:r>
            <a:r>
              <a:rPr lang="en-US" sz="1200" dirty="0"/>
              <a:t> </a:t>
            </a:r>
          </a:p>
          <a:p>
            <a:pPr algn="just"/>
            <a:r>
              <a:rPr lang="en-US" sz="1200" dirty="0"/>
              <a:t>Armstrong, M. (2015) </a:t>
            </a:r>
            <a:r>
              <a:rPr lang="en-US" sz="1200" i="1" dirty="0"/>
              <a:t>Armstrong’s handbook of performance management</a:t>
            </a:r>
            <a:r>
              <a:rPr lang="en-US" sz="1200" dirty="0"/>
              <a:t>. London: </a:t>
            </a:r>
            <a:r>
              <a:rPr lang="en-US" sz="1200" dirty="0" err="1"/>
              <a:t>Kogan</a:t>
            </a:r>
            <a:r>
              <a:rPr lang="en-US" sz="1200" dirty="0"/>
              <a:t> Page </a:t>
            </a:r>
          </a:p>
          <a:p>
            <a:pPr algn="just"/>
            <a:r>
              <a:rPr lang="en-US" sz="1200" dirty="0"/>
              <a:t>Armstrong, M. and BARON, A. (2004) </a:t>
            </a:r>
            <a:r>
              <a:rPr lang="en-US" sz="1200" i="1" dirty="0"/>
              <a:t>Managing performance: performance management in action</a:t>
            </a:r>
            <a:r>
              <a:rPr lang="en-US" sz="1200" dirty="0"/>
              <a:t>. London: Chartered Institute of Personnel and Development. </a:t>
            </a:r>
            <a:r>
              <a:rPr lang="en-US" sz="1200" u="sng" dirty="0">
                <a:hlinkClick r:id="rId3"/>
              </a:rPr>
              <a:t>https://books.google.co.in/books?hl=en&amp;lr=&amp;id=qWR_SZPmQh8C&amp;oi=fnd&amp;pg=PA1&amp;dq=Armstrong,+M.+and+BARON,+A.+(2004)+Managing+performance:+performance+management+in+action.+London:+Chartered+Institute+of+Personnel+and+Development+&amp;ots=Prvx9DdRTT&amp;sig=0jsqDi95uy4RPGOc3ue_VAp3iXU&amp;redir_esc=y#v=onepage&amp;q=Armstrong%2C%20M.%20and%20BARON%2C%20A.%20(2004)%20Managing%20performance%3A%20performance%20management%20in%20action.%20London%3A%20Chartered%20Institute%20of%20Personnel%20and%20Development&amp;f=false</a:t>
            </a:r>
            <a:r>
              <a:rPr lang="en-US" sz="1200" dirty="0"/>
              <a:t> </a:t>
            </a:r>
          </a:p>
          <a:p>
            <a:pPr algn="just"/>
            <a:r>
              <a:rPr lang="en-GB" sz="1200" dirty="0"/>
              <a:t>Austin-</a:t>
            </a:r>
            <a:r>
              <a:rPr lang="en-GB" sz="1200" dirty="0" err="1"/>
              <a:t>Egole</a:t>
            </a:r>
            <a:r>
              <a:rPr lang="en-GB" sz="1200" dirty="0"/>
              <a:t>, I. S., </a:t>
            </a:r>
            <a:r>
              <a:rPr lang="en-GB" sz="1200" dirty="0" err="1"/>
              <a:t>Iheriohanma</a:t>
            </a:r>
            <a:r>
              <a:rPr lang="en-GB" sz="1200" dirty="0"/>
              <a:t>, E. B., &amp; </a:t>
            </a:r>
            <a:r>
              <a:rPr lang="en-GB" sz="1200" dirty="0" err="1"/>
              <a:t>Nwokorie</a:t>
            </a:r>
            <a:r>
              <a:rPr lang="en-GB" sz="1200" dirty="0"/>
              <a:t>, C. (2020). Flexible working arrangements and organisational performance: An overview. </a:t>
            </a:r>
            <a:r>
              <a:rPr lang="en-GB" sz="1200" i="1" dirty="0"/>
              <a:t>IOSR Journal of Humanities and Social Science (IOSR-JHSS)</a:t>
            </a:r>
            <a:r>
              <a:rPr lang="en-GB" sz="1200" dirty="0"/>
              <a:t>, </a:t>
            </a:r>
            <a:r>
              <a:rPr lang="en-GB" sz="1200" i="1" dirty="0"/>
              <a:t>25</a:t>
            </a:r>
            <a:r>
              <a:rPr lang="en-GB" sz="1200" dirty="0"/>
              <a:t>(5), 50-59. </a:t>
            </a:r>
            <a:r>
              <a:rPr lang="en-GB" sz="1200" u="sng" dirty="0">
                <a:hlinkClick r:id="rId4"/>
              </a:rPr>
              <a:t>https://www.academia.edu/download/63600665/D250506505920200611-19334-1qacfhv.pdf</a:t>
            </a:r>
            <a:endParaRPr lang="en-US" sz="1200" dirty="0"/>
          </a:p>
          <a:p>
            <a:pPr algn="just"/>
            <a:r>
              <a:rPr lang="en-GB" sz="1200" dirty="0" err="1"/>
              <a:t>Bhardwaj</a:t>
            </a:r>
            <a:r>
              <a:rPr lang="en-GB" sz="1200" dirty="0"/>
              <a:t>, A., </a:t>
            </a:r>
            <a:r>
              <a:rPr lang="en-GB" sz="1200" dirty="0" err="1"/>
              <a:t>Mishra</a:t>
            </a:r>
            <a:r>
              <a:rPr lang="en-GB" sz="1200" dirty="0"/>
              <a:t>, S., &amp; Jain, T. K. (2021). An analysis to understand the job satisfaction of employees in the banking industry. </a:t>
            </a:r>
            <a:r>
              <a:rPr lang="en-GB" sz="1200" i="1" dirty="0"/>
              <a:t>Materials Today: Proceedings</a:t>
            </a:r>
            <a:r>
              <a:rPr lang="en-GB" sz="1200" dirty="0"/>
              <a:t>, </a:t>
            </a:r>
            <a:r>
              <a:rPr lang="en-GB" sz="1200" i="1" dirty="0"/>
              <a:t>37</a:t>
            </a:r>
            <a:r>
              <a:rPr lang="en-GB" sz="1200" dirty="0"/>
              <a:t>, 170-174. </a:t>
            </a:r>
            <a:r>
              <a:rPr lang="en-GB" sz="1200" u="sng" dirty="0">
                <a:hlinkClick r:id="rId5"/>
              </a:rPr>
              <a:t>https://e-tarjome.com/storage/btn_uploaded/2020-08-09/1596948756_11179-etarjome%20English.pdf</a:t>
            </a:r>
            <a:endParaRPr lang="en-US" sz="1200" dirty="0"/>
          </a:p>
          <a:p>
            <a:pPr algn="just"/>
            <a:r>
              <a:rPr lang="en-GB" sz="1200" dirty="0" err="1"/>
              <a:t>Buchholtz</a:t>
            </a:r>
            <a:r>
              <a:rPr lang="en-GB" sz="1200" dirty="0"/>
              <a:t>, A. (2021). UK Bank Recapitalisation Scheme. </a:t>
            </a:r>
            <a:r>
              <a:rPr lang="en-GB" sz="1200" i="1" dirty="0"/>
              <a:t>The Journal of Financial Crises</a:t>
            </a:r>
            <a:r>
              <a:rPr lang="en-GB" sz="1200" dirty="0"/>
              <a:t>, </a:t>
            </a:r>
            <a:r>
              <a:rPr lang="en-GB" sz="1200" i="1" dirty="0"/>
              <a:t>3</a:t>
            </a:r>
            <a:r>
              <a:rPr lang="en-GB" sz="1200" dirty="0"/>
              <a:t>(3), 720-737. </a:t>
            </a:r>
            <a:r>
              <a:rPr lang="en-GB" sz="1200" u="sng" dirty="0">
                <a:hlinkClick r:id="rId6"/>
              </a:rPr>
              <a:t>https://elischolar.library.yale.edu/cgi/viewcontent.cgi?article=1234&amp;context=journal-of-financial-crises</a:t>
            </a:r>
            <a:endParaRPr lang="en-US" sz="1200" dirty="0"/>
          </a:p>
          <a:p>
            <a:pPr algn="just"/>
            <a:r>
              <a:rPr lang="en-GB" sz="1200" dirty="0" err="1"/>
              <a:t>Maina</a:t>
            </a:r>
            <a:r>
              <a:rPr lang="en-GB" sz="1200" dirty="0"/>
              <a:t>, J. (2023). The Impact of Changes in the Capital Structure on the Financial Performance of UK Commercial Banks: Case of Lloyds Bank, HSBC Bank and Barclays Bank. </a:t>
            </a:r>
            <a:r>
              <a:rPr lang="en-GB" sz="1200" i="1" dirty="0"/>
              <a:t>European Academic Journal-I</a:t>
            </a:r>
            <a:r>
              <a:rPr lang="en-GB" sz="1200" dirty="0"/>
              <a:t>, </a:t>
            </a:r>
            <a:r>
              <a:rPr lang="en-GB" sz="1200" i="1" dirty="0"/>
              <a:t>2</a:t>
            </a:r>
            <a:r>
              <a:rPr lang="en-GB" sz="1200" dirty="0"/>
              <a:t>(001). </a:t>
            </a:r>
            <a:r>
              <a:rPr lang="en-GB" sz="1200" u="sng" dirty="0">
                <a:hlinkClick r:id="rId7"/>
              </a:rPr>
              <a:t>https://eaj.ebujournals.lu/index.php/EAJ/article/download/88/59</a:t>
            </a:r>
            <a:endParaRPr lang="en-US" sz="1200" dirty="0"/>
          </a:p>
          <a:p>
            <a:pPr algn="just"/>
            <a:r>
              <a:rPr lang="en-GB" sz="1200" dirty="0" err="1"/>
              <a:t>Purnama</a:t>
            </a:r>
            <a:r>
              <a:rPr lang="en-GB" sz="1200" dirty="0"/>
              <a:t>, Y. H., </a:t>
            </a:r>
            <a:r>
              <a:rPr lang="en-GB" sz="1200" dirty="0" err="1"/>
              <a:t>Tjahjono</a:t>
            </a:r>
            <a:r>
              <a:rPr lang="en-GB" sz="1200" dirty="0"/>
              <a:t>, H. K., </a:t>
            </a:r>
            <a:r>
              <a:rPr lang="en-GB" sz="1200" dirty="0" err="1"/>
              <a:t>Assery</a:t>
            </a:r>
            <a:r>
              <a:rPr lang="en-GB" sz="1200" dirty="0"/>
              <a:t>, S., &amp; </a:t>
            </a:r>
            <a:r>
              <a:rPr lang="en-GB" sz="1200" dirty="0" err="1"/>
              <a:t>Dzakiyullah</a:t>
            </a:r>
            <a:r>
              <a:rPr lang="en-GB" sz="1200" dirty="0"/>
              <a:t>, N. R. (2020). The relationship of organisational justice on job satisfaction and job performance in banking company. </a:t>
            </a:r>
            <a:r>
              <a:rPr lang="en-GB" sz="1200" i="1" dirty="0"/>
              <a:t>International Journal of Scientific and Technology Research</a:t>
            </a:r>
            <a:r>
              <a:rPr lang="en-GB" sz="1200" dirty="0"/>
              <a:t>, </a:t>
            </a:r>
            <a:r>
              <a:rPr lang="en-GB" sz="1200" i="1" dirty="0"/>
              <a:t>9</a:t>
            </a:r>
            <a:r>
              <a:rPr lang="en-GB" sz="1200" dirty="0"/>
              <a:t>(3), 4012-4015. </a:t>
            </a:r>
            <a:r>
              <a:rPr lang="en-GB" sz="1200" u="sng" dirty="0">
                <a:hlinkClick r:id="rId8"/>
              </a:rPr>
              <a:t>https://www.academia.edu/download/87941666/The-Relationship-Of-Organizational-Justice-On-Job-Satisfaction-And-Job-Performance-In-Banking-Company.pdf</a:t>
            </a:r>
            <a:endParaRPr lang="en-US" sz="1200" dirty="0"/>
          </a:p>
        </p:txBody>
      </p:sp>
    </p:spTree>
    <p:extLst>
      <p:ext uri="{BB962C8B-B14F-4D97-AF65-F5344CB8AC3E}">
        <p14:creationId xmlns:p14="http://schemas.microsoft.com/office/powerpoint/2010/main" xmlns="" val="4590812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135</TotalTime>
  <Words>1577</Words>
  <Application>Microsoft Office PowerPoint</Application>
  <PresentationFormat>Custom</PresentationFormat>
  <Paragraphs>99</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Oriel</vt:lpstr>
      <vt:lpstr>Student Name: poojan patel   Student Number: 2334751 Course Name: Human Capital management  Lecturer Name: Nishi Ramsurrun Session: June 2024 Term  </vt:lpstr>
      <vt:lpstr>Table of Contents</vt:lpstr>
      <vt:lpstr>Introduction of chosen organisation </vt:lpstr>
      <vt:lpstr>Strategic Goal of Chosen organisation</vt:lpstr>
      <vt:lpstr>Job Analysis / Position </vt:lpstr>
      <vt:lpstr>Job Description </vt:lpstr>
      <vt:lpstr>Person Specification </vt:lpstr>
      <vt:lpstr>Required skills </vt:lpstr>
      <vt:lpstr>Pay and working Conditions </vt:lpstr>
      <vt:lpstr>Flexible working arrangement with justifications </vt:lpstr>
      <vt:lpstr>Conclusion </vt:lpstr>
      <vt:lpstr>List of 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Masilamani Sharan RS</dc:creator>
  <cp:lastModifiedBy>User</cp:lastModifiedBy>
  <cp:revision>109</cp:revision>
  <dcterms:created xsi:type="dcterms:W3CDTF">2024-06-27T11:21:54Z</dcterms:created>
  <dcterms:modified xsi:type="dcterms:W3CDTF">2024-07-31T11:32:37Z</dcterms:modified>
</cp:coreProperties>
</file>