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60" r:id="rId4"/>
    <p:sldId id="278" r:id="rId5"/>
    <p:sldId id="281" r:id="rId6"/>
    <p:sldId id="279" r:id="rId7"/>
    <p:sldId id="280" r:id="rId8"/>
    <p:sldId id="263" r:id="rId9"/>
    <p:sldId id="288" r:id="rId10"/>
    <p:sldId id="289" r:id="rId11"/>
    <p:sldId id="269" r:id="rId12"/>
    <p:sldId id="271" r:id="rId13"/>
    <p:sldId id="261" r:id="rId14"/>
    <p:sldId id="276" r:id="rId15"/>
    <p:sldId id="277" r:id="rId16"/>
    <p:sldId id="270" r:id="rId17"/>
    <p:sldId id="275" r:id="rId18"/>
    <p:sldId id="290" r:id="rId19"/>
    <p:sldId id="291" r:id="rId20"/>
    <p:sldId id="292" r:id="rId21"/>
    <p:sldId id="293" r:id="rId22"/>
    <p:sldId id="258" r:id="rId23"/>
    <p:sldId id="259" r:id="rId24"/>
    <p:sldId id="264" r:id="rId25"/>
    <p:sldId id="265" r:id="rId26"/>
    <p:sldId id="267" r:id="rId27"/>
    <p:sldId id="296" r:id="rId28"/>
    <p:sldId id="283" r:id="rId29"/>
    <p:sldId id="282" r:id="rId30"/>
    <p:sldId id="284" r:id="rId31"/>
    <p:sldId id="285" r:id="rId32"/>
    <p:sldId id="286" r:id="rId33"/>
    <p:sldId id="287" r:id="rId34"/>
    <p:sldId id="295" r:id="rId35"/>
    <p:sldId id="300" r:id="rId36"/>
    <p:sldId id="297" r:id="rId37"/>
    <p:sldId id="262" r:id="rId38"/>
    <p:sldId id="298" r:id="rId39"/>
    <p:sldId id="299" r:id="rId40"/>
    <p:sldId id="29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644" autoAdjust="0"/>
    <p:restoredTop sz="94660"/>
  </p:normalViewPr>
  <p:slideViewPr>
    <p:cSldViewPr snapToGrid="0">
      <p:cViewPr>
        <p:scale>
          <a:sx n="96" d="100"/>
          <a:sy n="96" d="100"/>
        </p:scale>
        <p:origin x="-248"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BMTP6018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7828297"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Global Sports &amp; Tourism </a:t>
            </a:r>
            <a:br>
              <a:rPr lang="en-GB" sz="5400" dirty="0">
                <a:solidFill>
                  <a:schemeClr val="bg1"/>
                </a:solidFill>
                <a:latin typeface="Arial" panose="020B0604020202020204" pitchFamily="34" charset="0"/>
                <a:cs typeface="Arial" panose="020B0604020202020204" pitchFamily="34" charset="0"/>
              </a:rPr>
            </a:br>
            <a:r>
              <a:rPr lang="en-GB" sz="5400" dirty="0">
                <a:solidFill>
                  <a:schemeClr val="bg1"/>
                </a:solidFill>
                <a:latin typeface="Arial" panose="020B0604020202020204" pitchFamily="34" charset="0"/>
                <a:cs typeface="Arial" panose="020B0604020202020204" pitchFamily="34" charset="0"/>
              </a:rPr>
              <a:t>Event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4455066"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Event Bidding</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49F38-D8FE-BFFC-A676-1FA1C623B34C}"/>
              </a:ext>
            </a:extLst>
          </p:cNvPr>
          <p:cNvSpPr>
            <a:spLocks noGrp="1"/>
          </p:cNvSpPr>
          <p:nvPr>
            <p:ph type="title"/>
          </p:nvPr>
        </p:nvSpPr>
        <p:spPr>
          <a:xfrm>
            <a:off x="838200" y="-86139"/>
            <a:ext cx="10515600" cy="1219201"/>
          </a:xfrm>
        </p:spPr>
        <p:txBody>
          <a:bodyPr/>
          <a:lstStyle/>
          <a:p>
            <a:r>
              <a:rPr lang="en-GB" dirty="0"/>
              <a:t>Aims of the Session</a:t>
            </a:r>
          </a:p>
        </p:txBody>
      </p:sp>
      <p:sp>
        <p:nvSpPr>
          <p:cNvPr id="3" name="Content Placeholder 2">
            <a:extLst>
              <a:ext uri="{FF2B5EF4-FFF2-40B4-BE49-F238E27FC236}">
                <a16:creationId xmlns:a16="http://schemas.microsoft.com/office/drawing/2014/main" id="{94C2C04F-1A80-E22C-48C1-3BC95D28DAB3}"/>
              </a:ext>
            </a:extLst>
          </p:cNvPr>
          <p:cNvSpPr>
            <a:spLocks noGrp="1"/>
          </p:cNvSpPr>
          <p:nvPr>
            <p:ph idx="1"/>
          </p:nvPr>
        </p:nvSpPr>
        <p:spPr>
          <a:xfrm>
            <a:off x="838200" y="1027044"/>
            <a:ext cx="10515600" cy="5149920"/>
          </a:xfrm>
        </p:spPr>
        <p:txBody>
          <a:bodyPr/>
          <a:lstStyle/>
          <a:p>
            <a:r>
              <a:rPr lang="en-GB" dirty="0"/>
              <a:t>Focus on Event Bidding </a:t>
            </a:r>
          </a:p>
          <a:p>
            <a:endParaRPr lang="en-GB" dirty="0"/>
          </a:p>
          <a:p>
            <a:r>
              <a:rPr lang="en-GB" dirty="0" err="1"/>
              <a:t>Bribary</a:t>
            </a:r>
            <a:r>
              <a:rPr lang="en-GB" dirty="0"/>
              <a:t> &amp; Corruption</a:t>
            </a:r>
          </a:p>
          <a:p>
            <a:endParaRPr lang="en-GB" dirty="0"/>
          </a:p>
          <a:p>
            <a:r>
              <a:rPr lang="en-GB" dirty="0"/>
              <a:t>Legacy</a:t>
            </a:r>
          </a:p>
          <a:p>
            <a:endParaRPr lang="en-GB" dirty="0"/>
          </a:p>
          <a:p>
            <a:r>
              <a:rPr lang="en-GB" dirty="0"/>
              <a:t>New Developments</a:t>
            </a:r>
          </a:p>
          <a:p>
            <a:endParaRPr lang="en-GB" dirty="0"/>
          </a:p>
          <a:p>
            <a:r>
              <a:rPr lang="en-GB" dirty="0"/>
              <a:t>Post Covid Issues</a:t>
            </a:r>
          </a:p>
        </p:txBody>
      </p:sp>
      <p:pic>
        <p:nvPicPr>
          <p:cNvPr id="4098" name="Picture 2">
            <a:extLst>
              <a:ext uri="{FF2B5EF4-FFF2-40B4-BE49-F238E27FC236}">
                <a16:creationId xmlns:a16="http://schemas.microsoft.com/office/drawing/2014/main" id="{84066341-65B7-10BE-2D66-30E5CA1549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4087" y="1133062"/>
            <a:ext cx="3889512" cy="3889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5182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610BB-58D2-26D8-78B2-CC827BE55D87}"/>
              </a:ext>
            </a:extLst>
          </p:cNvPr>
          <p:cNvSpPr>
            <a:spLocks noGrp="1"/>
          </p:cNvSpPr>
          <p:nvPr>
            <p:ph type="title"/>
          </p:nvPr>
        </p:nvSpPr>
        <p:spPr/>
        <p:txBody>
          <a:bodyPr/>
          <a:lstStyle/>
          <a:p>
            <a:r>
              <a:rPr lang="en-GB" dirty="0"/>
              <a:t>Event Bidding – Strategic Approach </a:t>
            </a:r>
          </a:p>
        </p:txBody>
      </p:sp>
      <p:sp>
        <p:nvSpPr>
          <p:cNvPr id="3" name="Content Placeholder 2">
            <a:extLst>
              <a:ext uri="{FF2B5EF4-FFF2-40B4-BE49-F238E27FC236}">
                <a16:creationId xmlns:a16="http://schemas.microsoft.com/office/drawing/2014/main" id="{5FAC7168-F423-8309-944D-2991CCC6F6BC}"/>
              </a:ext>
            </a:extLst>
          </p:cNvPr>
          <p:cNvSpPr>
            <a:spLocks noGrp="1"/>
          </p:cNvSpPr>
          <p:nvPr>
            <p:ph idx="1"/>
          </p:nvPr>
        </p:nvSpPr>
        <p:spPr>
          <a:xfrm>
            <a:off x="838199" y="1590261"/>
            <a:ext cx="11002617" cy="4586702"/>
          </a:xfrm>
        </p:spPr>
        <p:txBody>
          <a:bodyPr>
            <a:normAutofit/>
          </a:bodyPr>
          <a:lstStyle/>
          <a:p>
            <a:r>
              <a:rPr lang="en-GB" dirty="0"/>
              <a:t>Increased Media Attention</a:t>
            </a:r>
          </a:p>
          <a:p>
            <a:r>
              <a:rPr lang="en-GB" dirty="0"/>
              <a:t>Tactics</a:t>
            </a:r>
          </a:p>
          <a:p>
            <a:r>
              <a:rPr lang="en-GB" dirty="0"/>
              <a:t>Politics &amp; Persuasion</a:t>
            </a:r>
          </a:p>
          <a:p>
            <a:r>
              <a:rPr lang="en-GB" dirty="0"/>
              <a:t>Timeframes</a:t>
            </a:r>
          </a:p>
          <a:p>
            <a:r>
              <a:rPr lang="en-GB" dirty="0"/>
              <a:t>Candidature</a:t>
            </a:r>
          </a:p>
          <a:p>
            <a:r>
              <a:rPr lang="en-GB" dirty="0"/>
              <a:t>Protests</a:t>
            </a:r>
          </a:p>
          <a:p>
            <a:r>
              <a:rPr lang="en-GB" dirty="0"/>
              <a:t>Governance </a:t>
            </a:r>
          </a:p>
          <a:p>
            <a:r>
              <a:rPr lang="en-GB" dirty="0"/>
              <a:t>Political Planning</a:t>
            </a:r>
          </a:p>
        </p:txBody>
      </p:sp>
      <p:pic>
        <p:nvPicPr>
          <p:cNvPr id="5122" name="Picture 2" descr="Investing in events | UK Sport">
            <a:extLst>
              <a:ext uri="{FF2B5EF4-FFF2-40B4-BE49-F238E27FC236}">
                <a16:creationId xmlns:a16="http://schemas.microsoft.com/office/drawing/2014/main" id="{C4AC8E19-AAFC-1C9A-FA32-1C7DB75B19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0008" y="1703225"/>
            <a:ext cx="5855557" cy="3253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7571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8A8F-4CB4-C620-6038-2E2B3D439D28}"/>
              </a:ext>
            </a:extLst>
          </p:cNvPr>
          <p:cNvSpPr>
            <a:spLocks noGrp="1"/>
          </p:cNvSpPr>
          <p:nvPr>
            <p:ph type="title"/>
          </p:nvPr>
        </p:nvSpPr>
        <p:spPr>
          <a:xfrm>
            <a:off x="5168348" y="-112642"/>
            <a:ext cx="6185452" cy="980660"/>
          </a:xfrm>
        </p:spPr>
        <p:txBody>
          <a:bodyPr>
            <a:normAutofit/>
          </a:bodyPr>
          <a:lstStyle/>
          <a:p>
            <a:r>
              <a:rPr lang="en-GB" dirty="0"/>
              <a:t>Bidding Benefits v Costs</a:t>
            </a:r>
          </a:p>
        </p:txBody>
      </p:sp>
      <p:sp>
        <p:nvSpPr>
          <p:cNvPr id="3" name="Content Placeholder 2">
            <a:extLst>
              <a:ext uri="{FF2B5EF4-FFF2-40B4-BE49-F238E27FC236}">
                <a16:creationId xmlns:a16="http://schemas.microsoft.com/office/drawing/2014/main" id="{501F1380-CF28-769D-1C7F-DEBB49802CDC}"/>
              </a:ext>
            </a:extLst>
          </p:cNvPr>
          <p:cNvSpPr>
            <a:spLocks noGrp="1"/>
          </p:cNvSpPr>
          <p:nvPr>
            <p:ph idx="1"/>
          </p:nvPr>
        </p:nvSpPr>
        <p:spPr>
          <a:xfrm>
            <a:off x="178904" y="457200"/>
            <a:ext cx="11174896" cy="5719763"/>
          </a:xfrm>
        </p:spPr>
        <p:txBody>
          <a:bodyPr>
            <a:normAutofit fontScale="85000" lnSpcReduction="20000"/>
          </a:bodyPr>
          <a:lstStyle/>
          <a:p>
            <a:r>
              <a:rPr lang="en-GB" dirty="0"/>
              <a:t>Catalyst </a:t>
            </a:r>
          </a:p>
          <a:p>
            <a:r>
              <a:rPr lang="en-GB" dirty="0"/>
              <a:t>Economic Development</a:t>
            </a:r>
          </a:p>
          <a:p>
            <a:r>
              <a:rPr lang="en-GB" dirty="0"/>
              <a:t>Urban Regeneration</a:t>
            </a:r>
          </a:p>
          <a:p>
            <a:r>
              <a:rPr lang="en-GB" dirty="0"/>
              <a:t>Promote City / Regional Tourism Destinations</a:t>
            </a:r>
          </a:p>
          <a:p>
            <a:r>
              <a:rPr lang="en-GB" dirty="0"/>
              <a:t>Brand Identity</a:t>
            </a:r>
          </a:p>
          <a:p>
            <a:r>
              <a:rPr lang="en-GB" dirty="0"/>
              <a:t>Civic Pride </a:t>
            </a:r>
          </a:p>
          <a:p>
            <a:r>
              <a:rPr lang="en-GB" dirty="0"/>
              <a:t>Community Identity</a:t>
            </a:r>
          </a:p>
          <a:p>
            <a:r>
              <a:rPr lang="en-GB" dirty="0"/>
              <a:t>Social Inclusion</a:t>
            </a:r>
          </a:p>
          <a:p>
            <a:r>
              <a:rPr lang="en-GB" dirty="0"/>
              <a:t>Social Impacts</a:t>
            </a:r>
          </a:p>
          <a:p>
            <a:r>
              <a:rPr lang="en-GB" dirty="0"/>
              <a:t>Cultural Impacts</a:t>
            </a:r>
          </a:p>
          <a:p>
            <a:r>
              <a:rPr lang="en-GB" dirty="0"/>
              <a:t>Sports Development</a:t>
            </a:r>
          </a:p>
          <a:p>
            <a:r>
              <a:rPr lang="en-GB" dirty="0"/>
              <a:t>Transport and Logistics</a:t>
            </a:r>
          </a:p>
          <a:p>
            <a:r>
              <a:rPr lang="en-GB" dirty="0"/>
              <a:t>Infrastructure</a:t>
            </a:r>
          </a:p>
          <a:p>
            <a:r>
              <a:rPr lang="en-GB" dirty="0"/>
              <a:t>Future Events</a:t>
            </a:r>
          </a:p>
          <a:p>
            <a:endParaRPr lang="en-GB" dirty="0"/>
          </a:p>
        </p:txBody>
      </p:sp>
      <p:pic>
        <p:nvPicPr>
          <p:cNvPr id="6146" name="Picture 2" descr="Do big sporting events make us do more sport? - BBC Future">
            <a:extLst>
              <a:ext uri="{FF2B5EF4-FFF2-40B4-BE49-F238E27FC236}">
                <a16:creationId xmlns:a16="http://schemas.microsoft.com/office/drawing/2014/main" id="{5AD1F647-A3EB-B71B-CC56-5304DDF38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8768" y="2319130"/>
            <a:ext cx="5427683" cy="3041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630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6D04-5B77-FA07-9B2D-475CC42E7519}"/>
              </a:ext>
            </a:extLst>
          </p:cNvPr>
          <p:cNvSpPr>
            <a:spLocks noGrp="1"/>
          </p:cNvSpPr>
          <p:nvPr>
            <p:ph type="title"/>
          </p:nvPr>
        </p:nvSpPr>
        <p:spPr/>
        <p:txBody>
          <a:bodyPr/>
          <a:lstStyle/>
          <a:p>
            <a:r>
              <a:rPr lang="en-GB" dirty="0"/>
              <a:t>Traditional Processes</a:t>
            </a:r>
          </a:p>
        </p:txBody>
      </p:sp>
      <p:sp>
        <p:nvSpPr>
          <p:cNvPr id="3" name="Content Placeholder 2">
            <a:extLst>
              <a:ext uri="{FF2B5EF4-FFF2-40B4-BE49-F238E27FC236}">
                <a16:creationId xmlns:a16="http://schemas.microsoft.com/office/drawing/2014/main" id="{5DC65767-50E5-2D47-D2AD-6E32FE47D411}"/>
              </a:ext>
            </a:extLst>
          </p:cNvPr>
          <p:cNvSpPr>
            <a:spLocks noGrp="1"/>
          </p:cNvSpPr>
          <p:nvPr>
            <p:ph idx="1"/>
          </p:nvPr>
        </p:nvSpPr>
        <p:spPr/>
        <p:txBody>
          <a:bodyPr/>
          <a:lstStyle/>
          <a:p>
            <a:r>
              <a:rPr lang="en-GB" dirty="0"/>
              <a:t>Event Objectives</a:t>
            </a:r>
          </a:p>
          <a:p>
            <a:r>
              <a:rPr lang="en-GB" dirty="0"/>
              <a:t>Venue Selection / Development</a:t>
            </a:r>
          </a:p>
          <a:p>
            <a:r>
              <a:rPr lang="en-GB" dirty="0"/>
              <a:t>Strategic Planning</a:t>
            </a:r>
          </a:p>
          <a:p>
            <a:r>
              <a:rPr lang="en-GB" dirty="0"/>
              <a:t>Feasibility Studies</a:t>
            </a:r>
          </a:p>
          <a:p>
            <a:r>
              <a:rPr lang="en-GB" dirty="0"/>
              <a:t>Bid Procedures</a:t>
            </a:r>
          </a:p>
        </p:txBody>
      </p:sp>
      <p:pic>
        <p:nvPicPr>
          <p:cNvPr id="7170" name="Picture 2" descr="Olympics bid hi-res stock photography and images - Alamy">
            <a:extLst>
              <a:ext uri="{FF2B5EF4-FFF2-40B4-BE49-F238E27FC236}">
                <a16:creationId xmlns:a16="http://schemas.microsoft.com/office/drawing/2014/main" id="{ACB62B5F-2F92-2954-7907-AF7727E1E9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2637" y="1690688"/>
            <a:ext cx="3792889" cy="2636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022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EC48-9093-5C20-15A7-5F8605615648}"/>
              </a:ext>
            </a:extLst>
          </p:cNvPr>
          <p:cNvSpPr>
            <a:spLocks noGrp="1"/>
          </p:cNvSpPr>
          <p:nvPr>
            <p:ph type="title"/>
          </p:nvPr>
        </p:nvSpPr>
        <p:spPr>
          <a:xfrm>
            <a:off x="5128590" y="-119269"/>
            <a:ext cx="6506819" cy="1066799"/>
          </a:xfrm>
        </p:spPr>
        <p:txBody>
          <a:bodyPr>
            <a:normAutofit fontScale="90000"/>
          </a:bodyPr>
          <a:lstStyle/>
          <a:p>
            <a:r>
              <a:rPr lang="en-GB" dirty="0"/>
              <a:t>Traditional Bidding Processes</a:t>
            </a:r>
          </a:p>
        </p:txBody>
      </p:sp>
      <p:sp>
        <p:nvSpPr>
          <p:cNvPr id="3" name="Content Placeholder 2">
            <a:extLst>
              <a:ext uri="{FF2B5EF4-FFF2-40B4-BE49-F238E27FC236}">
                <a16:creationId xmlns:a16="http://schemas.microsoft.com/office/drawing/2014/main" id="{F4FF2160-6D05-EA41-F72F-0A500C275FFC}"/>
              </a:ext>
            </a:extLst>
          </p:cNvPr>
          <p:cNvSpPr>
            <a:spLocks noGrp="1"/>
          </p:cNvSpPr>
          <p:nvPr>
            <p:ph idx="1"/>
          </p:nvPr>
        </p:nvSpPr>
        <p:spPr>
          <a:xfrm>
            <a:off x="165652" y="530088"/>
            <a:ext cx="11188148" cy="5646876"/>
          </a:xfrm>
        </p:spPr>
        <p:txBody>
          <a:bodyPr>
            <a:normAutofit fontScale="92500" lnSpcReduction="20000"/>
          </a:bodyPr>
          <a:lstStyle/>
          <a:p>
            <a:r>
              <a:rPr lang="en-GB" dirty="0"/>
              <a:t>Preparation = Critical Element</a:t>
            </a:r>
          </a:p>
          <a:p>
            <a:r>
              <a:rPr lang="en-GB" dirty="0"/>
              <a:t>Strategic Developments</a:t>
            </a:r>
          </a:p>
          <a:p>
            <a:r>
              <a:rPr lang="en-GB" dirty="0"/>
              <a:t>Government Policies</a:t>
            </a:r>
          </a:p>
          <a:p>
            <a:r>
              <a:rPr lang="en-GB" dirty="0"/>
              <a:t>Legislation</a:t>
            </a:r>
          </a:p>
          <a:p>
            <a:r>
              <a:rPr lang="en-GB" dirty="0"/>
              <a:t>Taxation Costs</a:t>
            </a:r>
          </a:p>
          <a:p>
            <a:r>
              <a:rPr lang="en-GB" dirty="0"/>
              <a:t>Taxation for Funding</a:t>
            </a:r>
          </a:p>
          <a:p>
            <a:r>
              <a:rPr lang="en-GB" dirty="0"/>
              <a:t>Government Funding</a:t>
            </a:r>
          </a:p>
          <a:p>
            <a:r>
              <a:rPr lang="en-GB" dirty="0"/>
              <a:t>Visa Costs </a:t>
            </a:r>
          </a:p>
          <a:p>
            <a:r>
              <a:rPr lang="en-GB" dirty="0"/>
              <a:t>Rights Fees</a:t>
            </a:r>
          </a:p>
          <a:p>
            <a:r>
              <a:rPr lang="en-GB" dirty="0"/>
              <a:t>Policing</a:t>
            </a:r>
          </a:p>
          <a:p>
            <a:r>
              <a:rPr lang="en-GB" dirty="0"/>
              <a:t>Security</a:t>
            </a:r>
          </a:p>
          <a:p>
            <a:r>
              <a:rPr lang="en-GB" dirty="0"/>
              <a:t>NGB’s</a:t>
            </a:r>
          </a:p>
          <a:p>
            <a:r>
              <a:rPr lang="en-GB" dirty="0"/>
              <a:t>Commercial Sponsorship</a:t>
            </a:r>
          </a:p>
          <a:p>
            <a:endParaRPr lang="en-GB" dirty="0"/>
          </a:p>
        </p:txBody>
      </p:sp>
      <p:pic>
        <p:nvPicPr>
          <p:cNvPr id="8198" name="Picture 6" descr="London 2012 olympic bid hi-res stock photography and images ...">
            <a:extLst>
              <a:ext uri="{FF2B5EF4-FFF2-40B4-BE49-F238E27FC236}">
                <a16:creationId xmlns:a16="http://schemas.microsoft.com/office/drawing/2014/main" id="{488421A8-9F8C-F145-6051-F4CE6A54AE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8590" y="1317861"/>
            <a:ext cx="5116282" cy="37577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532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24CC-289F-05C4-F9D3-54773C08B5F6}"/>
              </a:ext>
            </a:extLst>
          </p:cNvPr>
          <p:cNvSpPr>
            <a:spLocks noGrp="1"/>
          </p:cNvSpPr>
          <p:nvPr>
            <p:ph type="title"/>
          </p:nvPr>
        </p:nvSpPr>
        <p:spPr/>
        <p:txBody>
          <a:bodyPr/>
          <a:lstStyle/>
          <a:p>
            <a:r>
              <a:rPr lang="en-GB" dirty="0"/>
              <a:t>International Concepts</a:t>
            </a:r>
          </a:p>
        </p:txBody>
      </p:sp>
      <p:sp>
        <p:nvSpPr>
          <p:cNvPr id="3" name="Content Placeholder 2">
            <a:extLst>
              <a:ext uri="{FF2B5EF4-FFF2-40B4-BE49-F238E27FC236}">
                <a16:creationId xmlns:a16="http://schemas.microsoft.com/office/drawing/2014/main" id="{B61821CD-EE79-FA7C-1574-7B56025129E7}"/>
              </a:ext>
            </a:extLst>
          </p:cNvPr>
          <p:cNvSpPr>
            <a:spLocks noGrp="1"/>
          </p:cNvSpPr>
          <p:nvPr>
            <p:ph idx="1"/>
          </p:nvPr>
        </p:nvSpPr>
        <p:spPr/>
        <p:txBody>
          <a:bodyPr/>
          <a:lstStyle/>
          <a:p>
            <a:r>
              <a:rPr lang="en-GB" dirty="0"/>
              <a:t>Government Support and Funding</a:t>
            </a:r>
          </a:p>
          <a:p>
            <a:r>
              <a:rPr lang="en-GB" dirty="0"/>
              <a:t>Federal level Bidding</a:t>
            </a:r>
          </a:p>
          <a:p>
            <a:r>
              <a:rPr lang="en-GB" dirty="0"/>
              <a:t>NGB’s Government Support</a:t>
            </a:r>
          </a:p>
          <a:p>
            <a:r>
              <a:rPr lang="en-GB" dirty="0"/>
              <a:t>Development of the Sport</a:t>
            </a:r>
          </a:p>
          <a:p>
            <a:r>
              <a:rPr lang="en-GB" dirty="0"/>
              <a:t>Media Attention</a:t>
            </a:r>
          </a:p>
          <a:p>
            <a:r>
              <a:rPr lang="en-GB" dirty="0"/>
              <a:t>Sponsorship</a:t>
            </a:r>
          </a:p>
          <a:p>
            <a:endParaRPr lang="en-GB" dirty="0"/>
          </a:p>
        </p:txBody>
      </p:sp>
      <p:pic>
        <p:nvPicPr>
          <p:cNvPr id="9218" name="Picture 2">
            <a:extLst>
              <a:ext uri="{FF2B5EF4-FFF2-40B4-BE49-F238E27FC236}">
                <a16:creationId xmlns:a16="http://schemas.microsoft.com/office/drawing/2014/main" id="{FE909650-C42F-AF07-08CC-E98F77565E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2947" y="1626704"/>
            <a:ext cx="3077818" cy="3077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981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FF4B-A011-FF6A-8180-CFB2F5DABE96}"/>
              </a:ext>
            </a:extLst>
          </p:cNvPr>
          <p:cNvSpPr>
            <a:spLocks noGrp="1"/>
          </p:cNvSpPr>
          <p:nvPr>
            <p:ph type="title"/>
          </p:nvPr>
        </p:nvSpPr>
        <p:spPr>
          <a:xfrm>
            <a:off x="838200" y="-192156"/>
            <a:ext cx="10515600" cy="1027043"/>
          </a:xfrm>
        </p:spPr>
        <p:txBody>
          <a:bodyPr/>
          <a:lstStyle/>
          <a:p>
            <a:r>
              <a:rPr lang="en-GB" dirty="0"/>
              <a:t>Olympic Bidding Controversies</a:t>
            </a:r>
          </a:p>
        </p:txBody>
      </p:sp>
      <p:sp>
        <p:nvSpPr>
          <p:cNvPr id="3" name="Content Placeholder 2">
            <a:extLst>
              <a:ext uri="{FF2B5EF4-FFF2-40B4-BE49-F238E27FC236}">
                <a16:creationId xmlns:a16="http://schemas.microsoft.com/office/drawing/2014/main" id="{B5F334A1-A3FD-02CB-5B28-90500B450669}"/>
              </a:ext>
            </a:extLst>
          </p:cNvPr>
          <p:cNvSpPr>
            <a:spLocks noGrp="1"/>
          </p:cNvSpPr>
          <p:nvPr>
            <p:ph idx="1"/>
          </p:nvPr>
        </p:nvSpPr>
        <p:spPr>
          <a:xfrm>
            <a:off x="-46383" y="1378226"/>
            <a:ext cx="12298018" cy="4798737"/>
          </a:xfrm>
        </p:spPr>
        <p:txBody>
          <a:bodyPr>
            <a:normAutofit/>
          </a:bodyPr>
          <a:lstStyle/>
          <a:p>
            <a:r>
              <a:rPr lang="en-GB" dirty="0"/>
              <a:t>Montreal – Costs</a:t>
            </a:r>
          </a:p>
          <a:p>
            <a:r>
              <a:rPr lang="en-GB" dirty="0"/>
              <a:t>Denver – 1976 Winter Olympics – Pulled out in 1972 </a:t>
            </a:r>
          </a:p>
          <a:p>
            <a:r>
              <a:rPr lang="en-GB" dirty="0"/>
              <a:t>Lack of Funding &amp; Environmental Decision</a:t>
            </a:r>
          </a:p>
          <a:p>
            <a:r>
              <a:rPr lang="en-GB" dirty="0"/>
              <a:t>Budget $30m but spent $1.1m without any building!</a:t>
            </a:r>
          </a:p>
          <a:p>
            <a:r>
              <a:rPr lang="en-GB" dirty="0"/>
              <a:t>Original Bid Claimed that 80% was in place……lied a little…..</a:t>
            </a:r>
          </a:p>
          <a:p>
            <a:endParaRPr lang="en-GB" dirty="0"/>
          </a:p>
          <a:p>
            <a:r>
              <a:rPr lang="en-GB" dirty="0"/>
              <a:t>Bribery &amp; Corruption</a:t>
            </a:r>
          </a:p>
          <a:p>
            <a:r>
              <a:rPr lang="en-GB" dirty="0"/>
              <a:t>Salt Lake City &amp; Atlanta</a:t>
            </a:r>
          </a:p>
          <a:p>
            <a:endParaRPr lang="en-GB" dirty="0"/>
          </a:p>
          <a:p>
            <a:endParaRPr lang="en-GB" dirty="0"/>
          </a:p>
        </p:txBody>
      </p:sp>
      <p:pic>
        <p:nvPicPr>
          <p:cNvPr id="10242" name="Picture 2" descr="7 Significant Political Events at the Olympic Games | Britannica">
            <a:extLst>
              <a:ext uri="{FF2B5EF4-FFF2-40B4-BE49-F238E27FC236}">
                <a16:creationId xmlns:a16="http://schemas.microsoft.com/office/drawing/2014/main" id="{5E47DA97-654C-33B9-85BA-5E21D12A08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7723" y="681037"/>
            <a:ext cx="2762667" cy="206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3470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8BF4-935C-D5F6-D503-8926636C1F01}"/>
              </a:ext>
            </a:extLst>
          </p:cNvPr>
          <p:cNvSpPr>
            <a:spLocks noGrp="1"/>
          </p:cNvSpPr>
          <p:nvPr>
            <p:ph type="title"/>
          </p:nvPr>
        </p:nvSpPr>
        <p:spPr>
          <a:xfrm>
            <a:off x="1017105" y="385005"/>
            <a:ext cx="10515600" cy="476388"/>
          </a:xfrm>
        </p:spPr>
        <p:txBody>
          <a:bodyPr>
            <a:normAutofit fontScale="90000"/>
          </a:bodyPr>
          <a:lstStyle/>
          <a:p>
            <a:r>
              <a:rPr lang="en-GB" dirty="0"/>
              <a:t>Olympic Bribery</a:t>
            </a:r>
            <a:br>
              <a:rPr lang="en-GB" dirty="0"/>
            </a:br>
            <a:endParaRPr lang="en-GB" dirty="0"/>
          </a:p>
        </p:txBody>
      </p:sp>
      <p:sp>
        <p:nvSpPr>
          <p:cNvPr id="3" name="Content Placeholder 2">
            <a:extLst>
              <a:ext uri="{FF2B5EF4-FFF2-40B4-BE49-F238E27FC236}">
                <a16:creationId xmlns:a16="http://schemas.microsoft.com/office/drawing/2014/main" id="{0ED1956C-1E03-1AD9-58AF-C0FDE65F9DD7}"/>
              </a:ext>
            </a:extLst>
          </p:cNvPr>
          <p:cNvSpPr>
            <a:spLocks noGrp="1"/>
          </p:cNvSpPr>
          <p:nvPr>
            <p:ph idx="1"/>
          </p:nvPr>
        </p:nvSpPr>
        <p:spPr>
          <a:xfrm>
            <a:off x="957469" y="884584"/>
            <a:ext cx="10515600" cy="5315570"/>
          </a:xfrm>
        </p:spPr>
        <p:txBody>
          <a:bodyPr/>
          <a:lstStyle/>
          <a:p>
            <a:r>
              <a:rPr lang="en-GB" dirty="0"/>
              <a:t>Salt Lake City Bid </a:t>
            </a:r>
          </a:p>
          <a:p>
            <a:r>
              <a:rPr lang="en-GB" dirty="0"/>
              <a:t>1999 Expelled 6 IOC members</a:t>
            </a:r>
          </a:p>
          <a:p>
            <a:r>
              <a:rPr lang="en-GB" dirty="0"/>
              <a:t>Taking $0.75m Bribes in gifts and $1m cash</a:t>
            </a:r>
          </a:p>
          <a:p>
            <a:r>
              <a:rPr lang="en-GB" dirty="0"/>
              <a:t>Created reforms to bidding process</a:t>
            </a:r>
          </a:p>
          <a:p>
            <a:r>
              <a:rPr lang="en-GB" dirty="0"/>
              <a:t>Banned IOC member visits</a:t>
            </a:r>
          </a:p>
          <a:p>
            <a:r>
              <a:rPr lang="en-GB" dirty="0"/>
              <a:t>Established IOC Ethics </a:t>
            </a:r>
            <a:r>
              <a:rPr lang="en-GB" dirty="0" err="1"/>
              <a:t>Commision</a:t>
            </a:r>
            <a:r>
              <a:rPr lang="en-GB" dirty="0"/>
              <a:t> – 9 members and majority not IOC members</a:t>
            </a:r>
          </a:p>
          <a:p>
            <a:r>
              <a:rPr lang="en-GB" dirty="0"/>
              <a:t>Strict guidelines re bidders </a:t>
            </a:r>
            <a:r>
              <a:rPr lang="en-GB" dirty="0" err="1"/>
              <a:t>behavour</a:t>
            </a:r>
            <a:endParaRPr lang="en-GB" dirty="0"/>
          </a:p>
          <a:p>
            <a:r>
              <a:rPr lang="en-GB" dirty="0"/>
              <a:t>Olympic Agenda 2020 (2013) is considering re introduction of visits controlled and paid for by IOC</a:t>
            </a:r>
          </a:p>
          <a:p>
            <a:endParaRPr lang="en-GB" dirty="0"/>
          </a:p>
        </p:txBody>
      </p:sp>
      <p:pic>
        <p:nvPicPr>
          <p:cNvPr id="11266" name="Picture 2" descr="Olympic Media Resources - Information for Journalists">
            <a:extLst>
              <a:ext uri="{FF2B5EF4-FFF2-40B4-BE49-F238E27FC236}">
                <a16:creationId xmlns:a16="http://schemas.microsoft.com/office/drawing/2014/main" id="{7D916E67-481F-B2A1-20F0-6D6A734E7C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35348" y="610842"/>
            <a:ext cx="3193568" cy="1807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982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3AF08-27FF-1200-FC67-2164AD941130}"/>
              </a:ext>
            </a:extLst>
          </p:cNvPr>
          <p:cNvSpPr>
            <a:spLocks noGrp="1"/>
          </p:cNvSpPr>
          <p:nvPr>
            <p:ph type="title"/>
          </p:nvPr>
        </p:nvSpPr>
        <p:spPr>
          <a:xfrm>
            <a:off x="1427920" y="-660790"/>
            <a:ext cx="16506949" cy="2212332"/>
          </a:xfrm>
        </p:spPr>
        <p:txBody>
          <a:bodyPr/>
          <a:lstStyle/>
          <a:p>
            <a:r>
              <a:rPr lang="en-GB" dirty="0"/>
              <a:t>Olympic Issues</a:t>
            </a:r>
          </a:p>
        </p:txBody>
      </p:sp>
      <p:sp>
        <p:nvSpPr>
          <p:cNvPr id="3" name="Content Placeholder 2">
            <a:extLst>
              <a:ext uri="{FF2B5EF4-FFF2-40B4-BE49-F238E27FC236}">
                <a16:creationId xmlns:a16="http://schemas.microsoft.com/office/drawing/2014/main" id="{78C450F5-9270-1172-B3E2-9F116283C5A0}"/>
              </a:ext>
            </a:extLst>
          </p:cNvPr>
          <p:cNvSpPr>
            <a:spLocks noGrp="1"/>
          </p:cNvSpPr>
          <p:nvPr>
            <p:ph idx="1"/>
          </p:nvPr>
        </p:nvSpPr>
        <p:spPr>
          <a:xfrm>
            <a:off x="838200" y="848139"/>
            <a:ext cx="10515600" cy="5328824"/>
          </a:xfrm>
        </p:spPr>
        <p:txBody>
          <a:bodyPr>
            <a:normAutofit fontScale="55000" lnSpcReduction="20000"/>
          </a:bodyPr>
          <a:lstStyle/>
          <a:p>
            <a:r>
              <a:rPr lang="en-GB" b="1" dirty="0">
                <a:solidFill>
                  <a:srgbClr val="FF0000"/>
                </a:solidFill>
              </a:rPr>
              <a:t>China 2008 </a:t>
            </a:r>
          </a:p>
          <a:p>
            <a:r>
              <a:rPr lang="en-GB" dirty="0"/>
              <a:t>Human Rights</a:t>
            </a:r>
          </a:p>
          <a:p>
            <a:r>
              <a:rPr lang="en-GB" dirty="0"/>
              <a:t>Pollution and Air Quality</a:t>
            </a:r>
          </a:p>
          <a:p>
            <a:endParaRPr lang="en-GB" dirty="0"/>
          </a:p>
          <a:p>
            <a:r>
              <a:rPr lang="en-GB" b="1" dirty="0" err="1">
                <a:solidFill>
                  <a:srgbClr val="FF0000"/>
                </a:solidFill>
              </a:rPr>
              <a:t>Sotchi</a:t>
            </a:r>
            <a:r>
              <a:rPr lang="en-GB" b="1" dirty="0">
                <a:solidFill>
                  <a:srgbClr val="FF0000"/>
                </a:solidFill>
              </a:rPr>
              <a:t> 2014</a:t>
            </a:r>
          </a:p>
          <a:p>
            <a:r>
              <a:rPr lang="en-GB" dirty="0"/>
              <a:t>Alleged Corruption</a:t>
            </a:r>
          </a:p>
          <a:p>
            <a:r>
              <a:rPr lang="en-GB" dirty="0"/>
              <a:t>Over expenditure – Costs $50b</a:t>
            </a:r>
          </a:p>
          <a:p>
            <a:r>
              <a:rPr lang="en-GB" dirty="0"/>
              <a:t>Forced Evictions</a:t>
            </a:r>
          </a:p>
          <a:p>
            <a:r>
              <a:rPr lang="en-GB" dirty="0"/>
              <a:t>Treatment of Migrant Workers</a:t>
            </a:r>
          </a:p>
          <a:p>
            <a:r>
              <a:rPr lang="en-GB" dirty="0"/>
              <a:t>Homosexuality Bans</a:t>
            </a:r>
          </a:p>
          <a:p>
            <a:endParaRPr lang="en-GB" dirty="0"/>
          </a:p>
          <a:p>
            <a:r>
              <a:rPr lang="en-GB" b="1" dirty="0">
                <a:solidFill>
                  <a:srgbClr val="FF0000"/>
                </a:solidFill>
              </a:rPr>
              <a:t>Rio 2016</a:t>
            </a:r>
          </a:p>
          <a:p>
            <a:r>
              <a:rPr lang="en-GB" dirty="0"/>
              <a:t>Mass Poverty</a:t>
            </a:r>
          </a:p>
          <a:p>
            <a:r>
              <a:rPr lang="en-GB" dirty="0"/>
              <a:t>Forced Evictions</a:t>
            </a:r>
          </a:p>
          <a:p>
            <a:r>
              <a:rPr lang="en-GB" dirty="0"/>
              <a:t>Economic Issues </a:t>
            </a:r>
          </a:p>
          <a:p>
            <a:r>
              <a:rPr lang="en-GB" dirty="0"/>
              <a:t>Political Instability</a:t>
            </a:r>
          </a:p>
          <a:p>
            <a:r>
              <a:rPr lang="en-GB" dirty="0"/>
              <a:t>Lack of preparation</a:t>
            </a:r>
          </a:p>
          <a:p>
            <a:r>
              <a:rPr lang="en-GB" dirty="0"/>
              <a:t>Viruses</a:t>
            </a:r>
          </a:p>
          <a:p>
            <a:endParaRPr lang="en-GB" dirty="0"/>
          </a:p>
          <a:p>
            <a:endParaRPr lang="en-GB" dirty="0"/>
          </a:p>
        </p:txBody>
      </p:sp>
      <p:pic>
        <p:nvPicPr>
          <p:cNvPr id="12290" name="Picture 2" descr="How the Olympics Opening Ceremony Has Changed in Photos">
            <a:extLst>
              <a:ext uri="{FF2B5EF4-FFF2-40B4-BE49-F238E27FC236}">
                <a16:creationId xmlns:a16="http://schemas.microsoft.com/office/drawing/2014/main" id="{F9785BFC-ED8E-2515-1761-2CA6F588A0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6916" y="625289"/>
            <a:ext cx="4608441" cy="4608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206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293E-2A69-CA63-E957-B41B8CA17F9C}"/>
              </a:ext>
            </a:extLst>
          </p:cNvPr>
          <p:cNvSpPr>
            <a:spLocks noGrp="1"/>
          </p:cNvSpPr>
          <p:nvPr>
            <p:ph type="title"/>
          </p:nvPr>
        </p:nvSpPr>
        <p:spPr>
          <a:xfrm>
            <a:off x="838200" y="92765"/>
            <a:ext cx="10515600" cy="1152939"/>
          </a:xfrm>
        </p:spPr>
        <p:txBody>
          <a:bodyPr/>
          <a:lstStyle/>
          <a:p>
            <a:r>
              <a:rPr lang="en-GB" dirty="0"/>
              <a:t>Olympics Left or Legacies</a:t>
            </a:r>
          </a:p>
        </p:txBody>
      </p:sp>
      <p:sp>
        <p:nvSpPr>
          <p:cNvPr id="3" name="Content Placeholder 2">
            <a:extLst>
              <a:ext uri="{FF2B5EF4-FFF2-40B4-BE49-F238E27FC236}">
                <a16:creationId xmlns:a16="http://schemas.microsoft.com/office/drawing/2014/main" id="{39087EDD-97A4-BDBC-22A7-B82CB1C942A3}"/>
              </a:ext>
            </a:extLst>
          </p:cNvPr>
          <p:cNvSpPr>
            <a:spLocks noGrp="1"/>
          </p:cNvSpPr>
          <p:nvPr>
            <p:ph idx="1"/>
          </p:nvPr>
        </p:nvSpPr>
        <p:spPr>
          <a:xfrm>
            <a:off x="655983" y="1351722"/>
            <a:ext cx="10697817" cy="4386469"/>
          </a:xfrm>
        </p:spPr>
        <p:txBody>
          <a:bodyPr>
            <a:normAutofit fontScale="92500" lnSpcReduction="10000"/>
          </a:bodyPr>
          <a:lstStyle/>
          <a:p>
            <a:r>
              <a:rPr lang="en-GB" sz="2800" dirty="0"/>
              <a:t>“Nobody was thinking at the time what will happen the next day. There was no planning for that. And nobody thought that the sports facilities required a lot of money for the maintenance after the Olympic Games”                                                                                 Spyros </a:t>
            </a:r>
            <a:r>
              <a:rPr lang="en-GB" sz="2800" dirty="0" err="1"/>
              <a:t>Capralos</a:t>
            </a:r>
            <a:r>
              <a:rPr lang="en-GB" sz="2800" dirty="0"/>
              <a:t> Deputy CEO Greek Org. Committee </a:t>
            </a:r>
          </a:p>
          <a:p>
            <a:r>
              <a:rPr lang="en-GB" sz="2800" dirty="0"/>
              <a:t>IOC (2017) Olympic Park is now used as a Sports Events Venue…….remote from Tourist Attractions and no F&amp;B to encourage usage……. </a:t>
            </a:r>
          </a:p>
          <a:p>
            <a:r>
              <a:rPr lang="en-GB" sz="2800" dirty="0"/>
              <a:t>Lack of post Olympics legacy has left most of Athen’s stadiums heavily underused. Greece’s financial difficulties have had considerable consequences…..</a:t>
            </a:r>
          </a:p>
          <a:p>
            <a:r>
              <a:rPr lang="en-GB" sz="2800" dirty="0"/>
              <a:t>Olympics provided Athens with an improved public transport system – not to mention 1</a:t>
            </a:r>
            <a:r>
              <a:rPr lang="en-GB" sz="2800" baseline="30000" dirty="0"/>
              <a:t>st</a:t>
            </a:r>
            <a:r>
              <a:rPr lang="en-GB" sz="2800" dirty="0"/>
              <a:t> century identity……</a:t>
            </a:r>
          </a:p>
          <a:p>
            <a:endParaRPr lang="en-GB" dirty="0"/>
          </a:p>
        </p:txBody>
      </p:sp>
    </p:spTree>
    <p:extLst>
      <p:ext uri="{BB962C8B-B14F-4D97-AF65-F5344CB8AC3E}">
        <p14:creationId xmlns:p14="http://schemas.microsoft.com/office/powerpoint/2010/main" val="4039436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53FD-6CF1-151B-C993-A8049996B4EE}"/>
              </a:ext>
            </a:extLst>
          </p:cNvPr>
          <p:cNvSpPr>
            <a:spLocks noGrp="1"/>
          </p:cNvSpPr>
          <p:nvPr>
            <p:ph type="title"/>
          </p:nvPr>
        </p:nvSpPr>
        <p:spPr/>
        <p:txBody>
          <a:bodyPr/>
          <a:lstStyle/>
          <a:p>
            <a:r>
              <a:rPr lang="en-GB" dirty="0"/>
              <a:t>Olympic Legacy</a:t>
            </a:r>
          </a:p>
        </p:txBody>
      </p:sp>
      <p:sp>
        <p:nvSpPr>
          <p:cNvPr id="3" name="Content Placeholder 2">
            <a:extLst>
              <a:ext uri="{FF2B5EF4-FFF2-40B4-BE49-F238E27FC236}">
                <a16:creationId xmlns:a16="http://schemas.microsoft.com/office/drawing/2014/main" id="{C5DCB119-78B9-A870-EECC-13E9062B8055}"/>
              </a:ext>
            </a:extLst>
          </p:cNvPr>
          <p:cNvSpPr>
            <a:spLocks noGrp="1"/>
          </p:cNvSpPr>
          <p:nvPr>
            <p:ph idx="1"/>
          </p:nvPr>
        </p:nvSpPr>
        <p:spPr/>
        <p:txBody>
          <a:bodyPr/>
          <a:lstStyle/>
          <a:p>
            <a:r>
              <a:rPr lang="en-GB" dirty="0"/>
              <a:t>“As a concept “legacy” includes as set of experiences handed down from one edition of the games to the next. Every Olympiad learns from it’s predecessors’ successes and failures.”    IOC (2017)</a:t>
            </a:r>
          </a:p>
          <a:p>
            <a:endParaRPr lang="en-GB" dirty="0"/>
          </a:p>
          <a:p>
            <a:r>
              <a:rPr lang="en-GB" dirty="0"/>
              <a:t>“The trouble with LT planning is the number of imponderables involved. The answer is to make planning flexible enough to cope with change”                                             IOC (2017)</a:t>
            </a:r>
          </a:p>
          <a:p>
            <a:endParaRPr lang="en-GB" dirty="0"/>
          </a:p>
        </p:txBody>
      </p:sp>
    </p:spTree>
    <p:extLst>
      <p:ext uri="{BB962C8B-B14F-4D97-AF65-F5344CB8AC3E}">
        <p14:creationId xmlns:p14="http://schemas.microsoft.com/office/powerpoint/2010/main" val="260601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D05C-3B91-E4E0-B58C-39EF1305A748}"/>
              </a:ext>
            </a:extLst>
          </p:cNvPr>
          <p:cNvSpPr>
            <a:spLocks noGrp="1"/>
          </p:cNvSpPr>
          <p:nvPr>
            <p:ph type="title"/>
          </p:nvPr>
        </p:nvSpPr>
        <p:spPr/>
        <p:txBody>
          <a:bodyPr/>
          <a:lstStyle/>
          <a:p>
            <a:r>
              <a:rPr lang="en-GB" dirty="0"/>
              <a:t>Olympic Bidding Issues</a:t>
            </a:r>
          </a:p>
        </p:txBody>
      </p:sp>
      <p:sp>
        <p:nvSpPr>
          <p:cNvPr id="3" name="Content Placeholder 2">
            <a:extLst>
              <a:ext uri="{FF2B5EF4-FFF2-40B4-BE49-F238E27FC236}">
                <a16:creationId xmlns:a16="http://schemas.microsoft.com/office/drawing/2014/main" id="{AB299AED-D6D4-4801-59AA-6BF133CF86E3}"/>
              </a:ext>
            </a:extLst>
          </p:cNvPr>
          <p:cNvSpPr>
            <a:spLocks noGrp="1"/>
          </p:cNvSpPr>
          <p:nvPr>
            <p:ph idx="1"/>
          </p:nvPr>
        </p:nvSpPr>
        <p:spPr>
          <a:xfrm>
            <a:off x="838200" y="1437861"/>
            <a:ext cx="10515600" cy="4739102"/>
          </a:xfrm>
        </p:spPr>
        <p:txBody>
          <a:bodyPr/>
          <a:lstStyle/>
          <a:p>
            <a:r>
              <a:rPr lang="en-GB" dirty="0"/>
              <a:t>Sustainability</a:t>
            </a:r>
          </a:p>
          <a:p>
            <a:r>
              <a:rPr lang="en-GB" dirty="0"/>
              <a:t>Safety</a:t>
            </a:r>
          </a:p>
          <a:p>
            <a:r>
              <a:rPr lang="en-GB" dirty="0"/>
              <a:t>Environment</a:t>
            </a:r>
          </a:p>
          <a:p>
            <a:r>
              <a:rPr lang="en-GB" dirty="0"/>
              <a:t>Legacy</a:t>
            </a:r>
          </a:p>
          <a:p>
            <a:r>
              <a:rPr lang="en-GB" dirty="0"/>
              <a:t>Masterplans</a:t>
            </a:r>
          </a:p>
          <a:p>
            <a:r>
              <a:rPr lang="en-GB" dirty="0"/>
              <a:t>Winter Games</a:t>
            </a:r>
          </a:p>
          <a:p>
            <a:r>
              <a:rPr lang="en-GB" dirty="0"/>
              <a:t>Thomas Bach IOC President - Uphold Values of Flagship Event</a:t>
            </a:r>
          </a:p>
          <a:p>
            <a:r>
              <a:rPr lang="en-GB" dirty="0"/>
              <a:t>Need to be more attractive to TV &amp; Media</a:t>
            </a:r>
          </a:p>
        </p:txBody>
      </p:sp>
      <p:pic>
        <p:nvPicPr>
          <p:cNvPr id="13314" name="Picture 2" descr="Olympic Oath For Tokyo Opening Ceremonies Changed To Stress Inclusion –  Deadline">
            <a:extLst>
              <a:ext uri="{FF2B5EF4-FFF2-40B4-BE49-F238E27FC236}">
                <a16:creationId xmlns:a16="http://schemas.microsoft.com/office/drawing/2014/main" id="{92C12341-0B91-0BA7-CCB3-26B6965F1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5874" y="1358949"/>
            <a:ext cx="4466961" cy="2533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938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A1705-68B3-7B0D-DA46-EF96C2BA842A}"/>
              </a:ext>
            </a:extLst>
          </p:cNvPr>
          <p:cNvSpPr>
            <a:spLocks noGrp="1"/>
          </p:cNvSpPr>
          <p:nvPr>
            <p:ph type="title"/>
          </p:nvPr>
        </p:nvSpPr>
        <p:spPr>
          <a:xfrm>
            <a:off x="838200" y="-284921"/>
            <a:ext cx="10515600" cy="1975610"/>
          </a:xfrm>
        </p:spPr>
        <p:txBody>
          <a:bodyPr/>
          <a:lstStyle/>
          <a:p>
            <a:r>
              <a:rPr lang="en-GB" dirty="0"/>
              <a:t>IOC Vision of Sustainability</a:t>
            </a:r>
          </a:p>
        </p:txBody>
      </p:sp>
      <p:sp>
        <p:nvSpPr>
          <p:cNvPr id="3" name="Content Placeholder 2">
            <a:extLst>
              <a:ext uri="{FF2B5EF4-FFF2-40B4-BE49-F238E27FC236}">
                <a16:creationId xmlns:a16="http://schemas.microsoft.com/office/drawing/2014/main" id="{2D275FC1-63DF-2DF7-A508-09A42575E958}"/>
              </a:ext>
            </a:extLst>
          </p:cNvPr>
          <p:cNvSpPr>
            <a:spLocks noGrp="1"/>
          </p:cNvSpPr>
          <p:nvPr>
            <p:ph idx="1"/>
          </p:nvPr>
        </p:nvSpPr>
        <p:spPr>
          <a:xfrm>
            <a:off x="838200" y="980661"/>
            <a:ext cx="10515600" cy="5196302"/>
          </a:xfrm>
        </p:spPr>
        <p:txBody>
          <a:bodyPr>
            <a:normAutofit/>
          </a:bodyPr>
          <a:lstStyle/>
          <a:p>
            <a:r>
              <a:rPr lang="en-GB" dirty="0"/>
              <a:t>De Coubertin’s Olympia Vision in 1906 of a </a:t>
            </a:r>
            <a:r>
              <a:rPr lang="en-GB" dirty="0" err="1"/>
              <a:t>permenant</a:t>
            </a:r>
            <a:r>
              <a:rPr lang="en-GB" dirty="0"/>
              <a:t> Olympic home to host the games on the banks of Lake Geneva and raise visibility</a:t>
            </a:r>
          </a:p>
          <a:p>
            <a:r>
              <a:rPr lang="en-GB" dirty="0"/>
              <a:t>“It is now for the architects to fulfil the great dream, to let soar from their brains a </a:t>
            </a:r>
            <a:r>
              <a:rPr lang="en-GB" dirty="0" err="1"/>
              <a:t>replendent</a:t>
            </a:r>
            <a:r>
              <a:rPr lang="en-GB" dirty="0"/>
              <a:t> Olympia, at once original in it modernism and imposing in its traditionalism, but above all perfectly suited to it’s function. ……Perhaps the hour will strike when the dream already committed to paper will be built in reality…..”     De Coubertin, P (1906)</a:t>
            </a:r>
          </a:p>
          <a:p>
            <a:r>
              <a:rPr lang="en-GB" dirty="0"/>
              <a:t>“Stadium cannot be called Sustainable on basis of its finished product” IOC (2017)</a:t>
            </a:r>
          </a:p>
          <a:p>
            <a:endParaRPr lang="en-GB" dirty="0"/>
          </a:p>
        </p:txBody>
      </p:sp>
    </p:spTree>
    <p:extLst>
      <p:ext uri="{BB962C8B-B14F-4D97-AF65-F5344CB8AC3E}">
        <p14:creationId xmlns:p14="http://schemas.microsoft.com/office/powerpoint/2010/main" val="3081900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19AD9-B79C-5004-DE49-756FDDBF8AD1}"/>
              </a:ext>
            </a:extLst>
          </p:cNvPr>
          <p:cNvSpPr>
            <a:spLocks noGrp="1"/>
          </p:cNvSpPr>
          <p:nvPr>
            <p:ph type="title"/>
          </p:nvPr>
        </p:nvSpPr>
        <p:spPr/>
        <p:txBody>
          <a:bodyPr/>
          <a:lstStyle/>
          <a:p>
            <a:r>
              <a:rPr lang="en-GB" dirty="0"/>
              <a:t>Sustainable Development &amp; Legacy</a:t>
            </a:r>
          </a:p>
        </p:txBody>
      </p:sp>
      <p:sp>
        <p:nvSpPr>
          <p:cNvPr id="3" name="Content Placeholder 2">
            <a:extLst>
              <a:ext uri="{FF2B5EF4-FFF2-40B4-BE49-F238E27FC236}">
                <a16:creationId xmlns:a16="http://schemas.microsoft.com/office/drawing/2014/main" id="{2754B90B-69DC-4320-EE19-B61A4960E89B}"/>
              </a:ext>
            </a:extLst>
          </p:cNvPr>
          <p:cNvSpPr>
            <a:spLocks noGrp="1"/>
          </p:cNvSpPr>
          <p:nvPr>
            <p:ph idx="1"/>
          </p:nvPr>
        </p:nvSpPr>
        <p:spPr/>
        <p:txBody>
          <a:bodyPr>
            <a:normAutofit lnSpcReduction="10000"/>
          </a:bodyPr>
          <a:lstStyle/>
          <a:p>
            <a:r>
              <a:rPr lang="en-GB" dirty="0"/>
              <a:t>IOC (2017) “Like intertwined DNA helixes, sustainable development and legacy are intrinsically connected notions”</a:t>
            </a:r>
          </a:p>
          <a:p>
            <a:r>
              <a:rPr lang="en-GB" dirty="0"/>
              <a:t>Key IOC Principles</a:t>
            </a:r>
          </a:p>
          <a:p>
            <a:r>
              <a:rPr lang="en-GB" dirty="0"/>
              <a:t>IOC Sustainable Stadium Labels</a:t>
            </a:r>
          </a:p>
          <a:p>
            <a:endParaRPr lang="en-GB" dirty="0"/>
          </a:p>
          <a:p>
            <a:r>
              <a:rPr lang="en-GB" dirty="0"/>
              <a:t>Build the Olympic Stadium of tomorrow?</a:t>
            </a:r>
          </a:p>
          <a:p>
            <a:pPr marL="0" indent="0">
              <a:buNone/>
            </a:pPr>
            <a:endParaRPr lang="en-GB" dirty="0"/>
          </a:p>
          <a:p>
            <a:endParaRPr lang="en-GB" dirty="0"/>
          </a:p>
          <a:p>
            <a:pPr marL="0" indent="0">
              <a:buNone/>
            </a:pPr>
            <a:r>
              <a:rPr lang="en-GB" dirty="0"/>
              <a:t>www.olympic.org/serious-game-olympic-stadium</a:t>
            </a:r>
          </a:p>
          <a:p>
            <a:endParaRPr lang="en-GB" dirty="0"/>
          </a:p>
        </p:txBody>
      </p:sp>
    </p:spTree>
    <p:extLst>
      <p:ext uri="{BB962C8B-B14F-4D97-AF65-F5344CB8AC3E}">
        <p14:creationId xmlns:p14="http://schemas.microsoft.com/office/powerpoint/2010/main" val="1935830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B1AA7-4FD7-1C06-CB7C-5E02E37684FE}"/>
              </a:ext>
            </a:extLst>
          </p:cNvPr>
          <p:cNvSpPr>
            <a:spLocks noGrp="1"/>
          </p:cNvSpPr>
          <p:nvPr>
            <p:ph type="title"/>
          </p:nvPr>
        </p:nvSpPr>
        <p:spPr/>
        <p:txBody>
          <a:bodyPr/>
          <a:lstStyle/>
          <a:p>
            <a:r>
              <a:rPr lang="en-GB" dirty="0"/>
              <a:t>Olympic Bidding Gamble!     </a:t>
            </a:r>
            <a:r>
              <a:rPr lang="en-GB" sz="2800" dirty="0"/>
              <a:t>IOC Website (2017)</a:t>
            </a:r>
            <a:r>
              <a:rPr lang="en-GB" dirty="0"/>
              <a:t> </a:t>
            </a:r>
          </a:p>
        </p:txBody>
      </p:sp>
      <p:sp>
        <p:nvSpPr>
          <p:cNvPr id="3" name="Content Placeholder 2">
            <a:extLst>
              <a:ext uri="{FF2B5EF4-FFF2-40B4-BE49-F238E27FC236}">
                <a16:creationId xmlns:a16="http://schemas.microsoft.com/office/drawing/2014/main" id="{3F644663-5088-3B29-36B0-9969D73BD26D}"/>
              </a:ext>
            </a:extLst>
          </p:cNvPr>
          <p:cNvSpPr>
            <a:spLocks noGrp="1"/>
          </p:cNvSpPr>
          <p:nvPr>
            <p:ph idx="1"/>
          </p:nvPr>
        </p:nvSpPr>
        <p:spPr/>
        <p:txBody>
          <a:bodyPr/>
          <a:lstStyle/>
          <a:p>
            <a:r>
              <a:rPr lang="en-GB" dirty="0"/>
              <a:t>“Hosting the Olympics means placing a bet on the future. Host cities have 7 years in which to plan, from election to opening ceremony. 7 long years during which time anything can  and happen: a financial crisis, a natural disaster, a change of Government and so on. The key is not to panic, learn to compromise and not to lose sight of the goal.”</a:t>
            </a:r>
          </a:p>
          <a:p>
            <a:r>
              <a:rPr lang="en-GB" dirty="0"/>
              <a:t>Legacy 1</a:t>
            </a:r>
            <a:r>
              <a:rPr lang="en-GB" baseline="30000" dirty="0"/>
              <a:t>st</a:t>
            </a:r>
            <a:r>
              <a:rPr lang="en-GB" dirty="0"/>
              <a:t> appeared in the Olympic Charter in 2003</a:t>
            </a:r>
          </a:p>
          <a:p>
            <a:r>
              <a:rPr lang="en-GB" dirty="0"/>
              <a:t>London 1</a:t>
            </a:r>
            <a:r>
              <a:rPr lang="en-GB" baseline="30000" dirty="0"/>
              <a:t>st</a:t>
            </a:r>
            <a:r>
              <a:rPr lang="en-GB" dirty="0"/>
              <a:t> City to include LT planning in the bid 2005</a:t>
            </a:r>
          </a:p>
          <a:p>
            <a:r>
              <a:rPr lang="en-GB" dirty="0"/>
              <a:t>London turned to the future</a:t>
            </a:r>
          </a:p>
          <a:p>
            <a:endParaRPr lang="en-GB" dirty="0"/>
          </a:p>
        </p:txBody>
      </p:sp>
    </p:spTree>
    <p:extLst>
      <p:ext uri="{BB962C8B-B14F-4D97-AF65-F5344CB8AC3E}">
        <p14:creationId xmlns:p14="http://schemas.microsoft.com/office/powerpoint/2010/main" val="430597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2579-9A41-F4A1-7506-F4F70BD9B09E}"/>
              </a:ext>
            </a:extLst>
          </p:cNvPr>
          <p:cNvSpPr>
            <a:spLocks noGrp="1"/>
          </p:cNvSpPr>
          <p:nvPr>
            <p:ph type="title"/>
          </p:nvPr>
        </p:nvSpPr>
        <p:spPr/>
        <p:txBody>
          <a:bodyPr/>
          <a:lstStyle/>
          <a:p>
            <a:r>
              <a:rPr lang="en-GB" dirty="0"/>
              <a:t>Tokyo Vision</a:t>
            </a:r>
          </a:p>
        </p:txBody>
      </p:sp>
      <p:sp>
        <p:nvSpPr>
          <p:cNvPr id="3" name="Content Placeholder 2">
            <a:extLst>
              <a:ext uri="{FF2B5EF4-FFF2-40B4-BE49-F238E27FC236}">
                <a16:creationId xmlns:a16="http://schemas.microsoft.com/office/drawing/2014/main" id="{98FAC0A0-0DF3-6793-7857-1F1057C07D86}"/>
              </a:ext>
            </a:extLst>
          </p:cNvPr>
          <p:cNvSpPr>
            <a:spLocks noGrp="1"/>
          </p:cNvSpPr>
          <p:nvPr>
            <p:ph idx="1"/>
          </p:nvPr>
        </p:nvSpPr>
        <p:spPr/>
        <p:txBody>
          <a:bodyPr/>
          <a:lstStyle/>
          <a:p>
            <a:r>
              <a:rPr lang="en-GB" dirty="0"/>
              <a:t>Stadium in the middle of Tokyo Time stopping sensory experience</a:t>
            </a:r>
          </a:p>
          <a:p>
            <a:r>
              <a:rPr lang="en-GB" dirty="0"/>
              <a:t>Transport audiences just as opera does at it’s best</a:t>
            </a:r>
          </a:p>
          <a:p>
            <a:r>
              <a:rPr lang="en-GB" dirty="0"/>
              <a:t>Evoke the spirit of rooms in which Japanese tea ceremonies are conducted using minimal or spare forms</a:t>
            </a:r>
          </a:p>
          <a:p>
            <a:r>
              <a:rPr lang="en-GB" dirty="0"/>
              <a:t>Make a roof of water around which the Olympic flame can run</a:t>
            </a:r>
          </a:p>
          <a:p>
            <a:r>
              <a:rPr lang="en-GB" dirty="0"/>
              <a:t>Offer places for walks surrounded by greenery and gardens</a:t>
            </a:r>
          </a:p>
          <a:p>
            <a:endParaRPr lang="en-GB" dirty="0"/>
          </a:p>
        </p:txBody>
      </p:sp>
    </p:spTree>
    <p:extLst>
      <p:ext uri="{BB962C8B-B14F-4D97-AF65-F5344CB8AC3E}">
        <p14:creationId xmlns:p14="http://schemas.microsoft.com/office/powerpoint/2010/main" val="1850927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4AA92-0F7C-0136-E8EA-F4C0D924CF06}"/>
              </a:ext>
            </a:extLst>
          </p:cNvPr>
          <p:cNvSpPr>
            <a:spLocks noGrp="1"/>
          </p:cNvSpPr>
          <p:nvPr>
            <p:ph type="title"/>
          </p:nvPr>
        </p:nvSpPr>
        <p:spPr>
          <a:xfrm>
            <a:off x="838200" y="92765"/>
            <a:ext cx="10515600" cy="874645"/>
          </a:xfrm>
        </p:spPr>
        <p:txBody>
          <a:bodyPr>
            <a:normAutofit/>
          </a:bodyPr>
          <a:lstStyle/>
          <a:p>
            <a:r>
              <a:rPr lang="en-GB" dirty="0"/>
              <a:t>Olympic Bid Process Pre-Change</a:t>
            </a:r>
          </a:p>
        </p:txBody>
      </p:sp>
      <p:sp>
        <p:nvSpPr>
          <p:cNvPr id="3" name="Content Placeholder 2">
            <a:extLst>
              <a:ext uri="{FF2B5EF4-FFF2-40B4-BE49-F238E27FC236}">
                <a16:creationId xmlns:a16="http://schemas.microsoft.com/office/drawing/2014/main" id="{6B624589-B0B6-C91F-E482-3FB164D50081}"/>
              </a:ext>
            </a:extLst>
          </p:cNvPr>
          <p:cNvSpPr>
            <a:spLocks noGrp="1"/>
          </p:cNvSpPr>
          <p:nvPr>
            <p:ph idx="1"/>
          </p:nvPr>
        </p:nvSpPr>
        <p:spPr>
          <a:xfrm>
            <a:off x="838200" y="967410"/>
            <a:ext cx="10515600" cy="5209553"/>
          </a:xfrm>
        </p:spPr>
        <p:txBody>
          <a:bodyPr>
            <a:normAutofit fontScale="70000" lnSpcReduction="20000"/>
          </a:bodyPr>
          <a:lstStyle/>
          <a:p>
            <a:pPr lvl="0"/>
            <a:r>
              <a:rPr lang="en-GB" sz="2800" b="1" dirty="0">
                <a:solidFill>
                  <a:srgbClr val="FF0000"/>
                </a:solidFill>
              </a:rPr>
              <a:t>Phase 1 APPLICATION</a:t>
            </a:r>
          </a:p>
          <a:p>
            <a:pPr lvl="0"/>
            <a:r>
              <a:rPr lang="en-GB" sz="2800" dirty="0">
                <a:solidFill>
                  <a:prstClr val="black"/>
                </a:solidFill>
              </a:rPr>
              <a:t>NOA put forward applicant City</a:t>
            </a:r>
          </a:p>
          <a:p>
            <a:pPr lvl="0"/>
            <a:r>
              <a:rPr lang="en-GB" sz="2800" dirty="0">
                <a:solidFill>
                  <a:prstClr val="black"/>
                </a:solidFill>
              </a:rPr>
              <a:t>Complete questionnaire in “IOC’s Candidate Acceptance Procedures” to provide overview</a:t>
            </a:r>
          </a:p>
          <a:p>
            <a:pPr lvl="0"/>
            <a:r>
              <a:rPr lang="en-GB" sz="2800" dirty="0">
                <a:solidFill>
                  <a:prstClr val="black"/>
                </a:solidFill>
              </a:rPr>
              <a:t>Used by working group to produce report to determine hosts potential</a:t>
            </a:r>
          </a:p>
          <a:p>
            <a:pPr lvl="0"/>
            <a:r>
              <a:rPr lang="en-GB" sz="2800" dirty="0">
                <a:solidFill>
                  <a:prstClr val="black"/>
                </a:solidFill>
              </a:rPr>
              <a:t>IOC Exec Board decides which Cities to be accepted  based on report</a:t>
            </a:r>
          </a:p>
          <a:p>
            <a:pPr lvl="0"/>
            <a:endParaRPr lang="en-GB" sz="2800" dirty="0">
              <a:solidFill>
                <a:prstClr val="black"/>
              </a:solidFill>
            </a:endParaRPr>
          </a:p>
          <a:p>
            <a:pPr lvl="0"/>
            <a:r>
              <a:rPr lang="en-GB" sz="2800" b="1" dirty="0">
                <a:solidFill>
                  <a:srgbClr val="FF0000"/>
                </a:solidFill>
              </a:rPr>
              <a:t>Phase 2 CANDIDATURE</a:t>
            </a:r>
          </a:p>
          <a:p>
            <a:pPr lvl="0"/>
            <a:r>
              <a:rPr lang="en-GB" sz="2800" dirty="0">
                <a:solidFill>
                  <a:prstClr val="black"/>
                </a:solidFill>
              </a:rPr>
              <a:t>Submit Candidature File to IOC completing questions in IOC Candidature Procedure and Questionnaire</a:t>
            </a:r>
          </a:p>
          <a:p>
            <a:pPr lvl="0"/>
            <a:r>
              <a:rPr lang="en-GB" sz="2800" dirty="0">
                <a:solidFill>
                  <a:prstClr val="black"/>
                </a:solidFill>
              </a:rPr>
              <a:t>Evaluation Commission (IOC members and reps from </a:t>
            </a:r>
            <a:r>
              <a:rPr lang="en-GB" sz="2800" dirty="0" err="1">
                <a:solidFill>
                  <a:prstClr val="black"/>
                </a:solidFill>
              </a:rPr>
              <a:t>Internatonal</a:t>
            </a:r>
            <a:r>
              <a:rPr lang="en-GB" sz="2800" dirty="0">
                <a:solidFill>
                  <a:prstClr val="black"/>
                </a:solidFill>
              </a:rPr>
              <a:t> Feds, NOA’s, IOC Athletes Commission and International Paralympics) analyses Candidature File</a:t>
            </a:r>
          </a:p>
          <a:p>
            <a:pPr lvl="0"/>
            <a:r>
              <a:rPr lang="en-GB" sz="2800" dirty="0">
                <a:solidFill>
                  <a:prstClr val="black"/>
                </a:solidFill>
              </a:rPr>
              <a:t>Evaluation Commission City Inspection Visits (1999 IOC member visits stopped)</a:t>
            </a:r>
          </a:p>
          <a:p>
            <a:pPr lvl="0"/>
            <a:r>
              <a:rPr lang="en-GB" sz="2800" dirty="0">
                <a:solidFill>
                  <a:prstClr val="black"/>
                </a:solidFill>
              </a:rPr>
              <a:t>EC prepares report</a:t>
            </a:r>
          </a:p>
          <a:p>
            <a:pPr lvl="0"/>
            <a:r>
              <a:rPr lang="en-GB" sz="2800" dirty="0">
                <a:solidFill>
                  <a:prstClr val="black"/>
                </a:solidFill>
              </a:rPr>
              <a:t>Final Candidate Cities list determined by IOC Exec Board </a:t>
            </a:r>
          </a:p>
          <a:p>
            <a:pPr lvl="0"/>
            <a:r>
              <a:rPr lang="en-GB" sz="2800" dirty="0">
                <a:solidFill>
                  <a:prstClr val="black"/>
                </a:solidFill>
              </a:rPr>
              <a:t>IOC members at IOC General Assembly elect the host City by a process of elimination</a:t>
            </a:r>
          </a:p>
          <a:p>
            <a:endParaRPr lang="en-GB" dirty="0"/>
          </a:p>
          <a:p>
            <a:endParaRPr lang="en-GB" dirty="0"/>
          </a:p>
        </p:txBody>
      </p:sp>
    </p:spTree>
    <p:extLst>
      <p:ext uri="{BB962C8B-B14F-4D97-AF65-F5344CB8AC3E}">
        <p14:creationId xmlns:p14="http://schemas.microsoft.com/office/powerpoint/2010/main" val="4030105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EE848-4AD9-696B-CE9D-C5ECA5FFDDF0}"/>
              </a:ext>
            </a:extLst>
          </p:cNvPr>
          <p:cNvSpPr>
            <a:spLocks noGrp="1"/>
          </p:cNvSpPr>
          <p:nvPr>
            <p:ph type="title"/>
          </p:nvPr>
        </p:nvSpPr>
        <p:spPr>
          <a:xfrm>
            <a:off x="838200" y="1"/>
            <a:ext cx="10515600" cy="987286"/>
          </a:xfrm>
        </p:spPr>
        <p:txBody>
          <a:bodyPr/>
          <a:lstStyle/>
          <a:p>
            <a:r>
              <a:rPr lang="en-GB" dirty="0"/>
              <a:t>Criteria for Judging Bids</a:t>
            </a:r>
          </a:p>
        </p:txBody>
      </p:sp>
      <p:sp>
        <p:nvSpPr>
          <p:cNvPr id="3" name="Content Placeholder 2">
            <a:extLst>
              <a:ext uri="{FF2B5EF4-FFF2-40B4-BE49-F238E27FC236}">
                <a16:creationId xmlns:a16="http://schemas.microsoft.com/office/drawing/2014/main" id="{C6738AEA-F5E7-D06F-896F-46FEAFCC00E4}"/>
              </a:ext>
            </a:extLst>
          </p:cNvPr>
          <p:cNvSpPr>
            <a:spLocks noGrp="1"/>
          </p:cNvSpPr>
          <p:nvPr>
            <p:ph idx="1"/>
          </p:nvPr>
        </p:nvSpPr>
        <p:spPr>
          <a:xfrm>
            <a:off x="838200" y="987287"/>
            <a:ext cx="10515600" cy="4611756"/>
          </a:xfrm>
        </p:spPr>
        <p:txBody>
          <a:bodyPr>
            <a:normAutofit fontScale="70000" lnSpcReduction="20000"/>
          </a:bodyPr>
          <a:lstStyle/>
          <a:p>
            <a:r>
              <a:rPr lang="en-GB" dirty="0">
                <a:solidFill>
                  <a:srgbClr val="FF0000"/>
                </a:solidFill>
              </a:rPr>
              <a:t>Operational Factors </a:t>
            </a:r>
            <a:r>
              <a:rPr lang="en-GB" dirty="0"/>
              <a:t>(Ability to Organise &amp; Host)</a:t>
            </a:r>
          </a:p>
          <a:p>
            <a:r>
              <a:rPr lang="en-GB" dirty="0"/>
              <a:t>Political Support</a:t>
            </a:r>
          </a:p>
          <a:p>
            <a:r>
              <a:rPr lang="en-GB" dirty="0"/>
              <a:t>Infrastructure</a:t>
            </a:r>
          </a:p>
          <a:p>
            <a:r>
              <a:rPr lang="en-GB" dirty="0"/>
              <a:t>Existing Facilities</a:t>
            </a:r>
          </a:p>
          <a:p>
            <a:endParaRPr lang="en-GB" dirty="0"/>
          </a:p>
          <a:p>
            <a:r>
              <a:rPr lang="en-GB" dirty="0">
                <a:solidFill>
                  <a:srgbClr val="FF0000"/>
                </a:solidFill>
              </a:rPr>
              <a:t>Supporting Factors</a:t>
            </a:r>
          </a:p>
          <a:p>
            <a:r>
              <a:rPr lang="en-GB" dirty="0"/>
              <a:t>Communication</a:t>
            </a:r>
          </a:p>
          <a:p>
            <a:r>
              <a:rPr lang="en-GB" dirty="0"/>
              <a:t>Exposure</a:t>
            </a:r>
          </a:p>
          <a:p>
            <a:r>
              <a:rPr lang="en-GB" dirty="0"/>
              <a:t>Stakeholders</a:t>
            </a:r>
          </a:p>
          <a:p>
            <a:r>
              <a:rPr lang="en-GB" dirty="0"/>
              <a:t>Communities</a:t>
            </a:r>
          </a:p>
          <a:p>
            <a:r>
              <a:rPr lang="en-GB" dirty="0"/>
              <a:t>Accountability</a:t>
            </a:r>
          </a:p>
          <a:p>
            <a:r>
              <a:rPr lang="en-GB" dirty="0"/>
              <a:t>Relationship Marketing</a:t>
            </a:r>
          </a:p>
          <a:p>
            <a:r>
              <a:rPr lang="en-GB" dirty="0"/>
              <a:t>Bid Team Composition</a:t>
            </a:r>
          </a:p>
          <a:p>
            <a:endParaRPr lang="en-GB" dirty="0"/>
          </a:p>
        </p:txBody>
      </p:sp>
      <p:pic>
        <p:nvPicPr>
          <p:cNvPr id="4" name="Picture 7" descr="Majority of British athletes to shun Olympic opening ceremony in Rio |  Olympics News | Sky Sports">
            <a:extLst>
              <a:ext uri="{FF2B5EF4-FFF2-40B4-BE49-F238E27FC236}">
                <a16:creationId xmlns:a16="http://schemas.microsoft.com/office/drawing/2014/main" id="{B9E2A5EB-E6BF-2FD6-2D86-8DEA5DCE3D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4568" y="1421295"/>
            <a:ext cx="7223619" cy="404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0860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26183-E24C-F2B7-E5F1-FB43E89CDB06}"/>
              </a:ext>
            </a:extLst>
          </p:cNvPr>
          <p:cNvSpPr>
            <a:spLocks noGrp="1"/>
          </p:cNvSpPr>
          <p:nvPr>
            <p:ph type="title"/>
          </p:nvPr>
        </p:nvSpPr>
        <p:spPr>
          <a:xfrm>
            <a:off x="838200" y="72887"/>
            <a:ext cx="10515600" cy="1007165"/>
          </a:xfrm>
        </p:spPr>
        <p:txBody>
          <a:bodyPr/>
          <a:lstStyle/>
          <a:p>
            <a:r>
              <a:rPr lang="en-GB" dirty="0"/>
              <a:t>Additional Bid Considerations</a:t>
            </a:r>
          </a:p>
        </p:txBody>
      </p:sp>
      <p:sp>
        <p:nvSpPr>
          <p:cNvPr id="3" name="Content Placeholder 2">
            <a:extLst>
              <a:ext uri="{FF2B5EF4-FFF2-40B4-BE49-F238E27FC236}">
                <a16:creationId xmlns:a16="http://schemas.microsoft.com/office/drawing/2014/main" id="{120D574E-F2D3-04FB-F9AF-6676F3BF474F}"/>
              </a:ext>
            </a:extLst>
          </p:cNvPr>
          <p:cNvSpPr>
            <a:spLocks noGrp="1"/>
          </p:cNvSpPr>
          <p:nvPr>
            <p:ph idx="1"/>
          </p:nvPr>
        </p:nvSpPr>
        <p:spPr>
          <a:xfrm>
            <a:off x="838200" y="987287"/>
            <a:ext cx="10515600" cy="5189676"/>
          </a:xfrm>
        </p:spPr>
        <p:txBody>
          <a:bodyPr>
            <a:normAutofit fontScale="92500" lnSpcReduction="20000"/>
          </a:bodyPr>
          <a:lstStyle/>
          <a:p>
            <a:r>
              <a:rPr lang="en-GB" dirty="0"/>
              <a:t>Stability</a:t>
            </a:r>
          </a:p>
          <a:p>
            <a:r>
              <a:rPr lang="en-GB" dirty="0"/>
              <a:t>Security</a:t>
            </a:r>
          </a:p>
          <a:p>
            <a:r>
              <a:rPr lang="en-GB" dirty="0"/>
              <a:t>Government Support</a:t>
            </a:r>
          </a:p>
          <a:p>
            <a:r>
              <a:rPr lang="en-GB" dirty="0"/>
              <a:t>Taxation for Athletes</a:t>
            </a:r>
          </a:p>
          <a:p>
            <a:r>
              <a:rPr lang="en-GB" dirty="0"/>
              <a:t>VAT on Sports Events</a:t>
            </a:r>
          </a:p>
          <a:p>
            <a:r>
              <a:rPr lang="en-GB" dirty="0"/>
              <a:t>Migration</a:t>
            </a:r>
          </a:p>
          <a:p>
            <a:r>
              <a:rPr lang="en-GB" dirty="0"/>
              <a:t>Cost of Bid</a:t>
            </a:r>
          </a:p>
          <a:p>
            <a:r>
              <a:rPr lang="en-GB" dirty="0"/>
              <a:t>Cost of Hosting the Event </a:t>
            </a:r>
          </a:p>
          <a:p>
            <a:r>
              <a:rPr lang="en-GB" dirty="0"/>
              <a:t>Commercial Sponsorship</a:t>
            </a:r>
          </a:p>
          <a:p>
            <a:r>
              <a:rPr lang="en-GB" dirty="0"/>
              <a:t>Competition</a:t>
            </a:r>
          </a:p>
          <a:p>
            <a:r>
              <a:rPr lang="en-GB" dirty="0"/>
              <a:t>Emerging Nations</a:t>
            </a:r>
          </a:p>
          <a:p>
            <a:r>
              <a:rPr lang="en-GB" dirty="0"/>
              <a:t>Sport Development</a:t>
            </a:r>
          </a:p>
          <a:p>
            <a:endParaRPr lang="en-GB" dirty="0"/>
          </a:p>
        </p:txBody>
      </p:sp>
      <p:pic>
        <p:nvPicPr>
          <p:cNvPr id="14338" name="Picture 2" descr="Opening Ceremony of the London Olympics: Review – The Hollywood Reporter">
            <a:extLst>
              <a:ext uri="{FF2B5EF4-FFF2-40B4-BE49-F238E27FC236}">
                <a16:creationId xmlns:a16="http://schemas.microsoft.com/office/drawing/2014/main" id="{D567333C-8724-8E34-E4F8-92BF07DECE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7818" y="1616859"/>
            <a:ext cx="5967017" cy="3352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9560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A215-4B79-2616-20F5-9A49F40BE519}"/>
              </a:ext>
            </a:extLst>
          </p:cNvPr>
          <p:cNvSpPr>
            <a:spLocks noGrp="1"/>
          </p:cNvSpPr>
          <p:nvPr>
            <p:ph type="title"/>
          </p:nvPr>
        </p:nvSpPr>
        <p:spPr>
          <a:xfrm>
            <a:off x="838200" y="1"/>
            <a:ext cx="10515600" cy="901147"/>
          </a:xfrm>
        </p:spPr>
        <p:txBody>
          <a:bodyPr/>
          <a:lstStyle/>
          <a:p>
            <a:r>
              <a:rPr lang="en-GB" dirty="0"/>
              <a:t>IOC 2020 Strategic Agenda</a:t>
            </a:r>
          </a:p>
        </p:txBody>
      </p:sp>
      <p:sp>
        <p:nvSpPr>
          <p:cNvPr id="3" name="Content Placeholder 2">
            <a:extLst>
              <a:ext uri="{FF2B5EF4-FFF2-40B4-BE49-F238E27FC236}">
                <a16:creationId xmlns:a16="http://schemas.microsoft.com/office/drawing/2014/main" id="{9209D93A-5A19-D249-F84F-F752F25C403D}"/>
              </a:ext>
            </a:extLst>
          </p:cNvPr>
          <p:cNvSpPr>
            <a:spLocks noGrp="1"/>
          </p:cNvSpPr>
          <p:nvPr>
            <p:ph idx="1"/>
          </p:nvPr>
        </p:nvSpPr>
        <p:spPr>
          <a:xfrm>
            <a:off x="970721" y="815009"/>
            <a:ext cx="10515600" cy="5275815"/>
          </a:xfrm>
        </p:spPr>
        <p:txBody>
          <a:bodyPr>
            <a:normAutofit fontScale="92500" lnSpcReduction="10000"/>
          </a:bodyPr>
          <a:lstStyle/>
          <a:p>
            <a:r>
              <a:rPr lang="en-GB" dirty="0"/>
              <a:t>New IOC President – Thomas Bach (2013) Focus on Updating Bid Process</a:t>
            </a:r>
          </a:p>
          <a:p>
            <a:r>
              <a:rPr lang="en-GB" dirty="0"/>
              <a:t>3 new Themes</a:t>
            </a:r>
          </a:p>
          <a:p>
            <a:r>
              <a:rPr lang="en-GB" dirty="0"/>
              <a:t>Sustainability</a:t>
            </a:r>
          </a:p>
          <a:p>
            <a:r>
              <a:rPr lang="en-GB" dirty="0"/>
              <a:t>Credibility</a:t>
            </a:r>
          </a:p>
          <a:p>
            <a:r>
              <a:rPr lang="en-GB" dirty="0"/>
              <a:t>Youth</a:t>
            </a:r>
          </a:p>
          <a:p>
            <a:endParaRPr lang="en-GB" dirty="0"/>
          </a:p>
          <a:p>
            <a:r>
              <a:rPr lang="en-GB" dirty="0"/>
              <a:t>Promote Social and Economic Benefits of Hosting</a:t>
            </a:r>
          </a:p>
          <a:p>
            <a:r>
              <a:rPr lang="en-GB" dirty="0"/>
              <a:t>Maximise use of existing and temp facilities</a:t>
            </a:r>
          </a:p>
          <a:p>
            <a:r>
              <a:rPr lang="en-GB" dirty="0"/>
              <a:t>Financial Transparency</a:t>
            </a:r>
          </a:p>
          <a:p>
            <a:r>
              <a:rPr lang="en-GB" dirty="0"/>
              <a:t>Increased Gender Equality</a:t>
            </a:r>
          </a:p>
          <a:p>
            <a:r>
              <a:rPr lang="en-GB" dirty="0"/>
              <a:t>Improved Decision Making on Bids</a:t>
            </a:r>
          </a:p>
          <a:p>
            <a:endParaRPr lang="en-GB" dirty="0"/>
          </a:p>
        </p:txBody>
      </p:sp>
      <p:pic>
        <p:nvPicPr>
          <p:cNvPr id="15362" name="Picture 2" descr="Tokyo 2020 Olympics opening ceremony: Every piece of music played at the  event - Classic FM">
            <a:extLst>
              <a:ext uri="{FF2B5EF4-FFF2-40B4-BE49-F238E27FC236}">
                <a16:creationId xmlns:a16="http://schemas.microsoft.com/office/drawing/2014/main" id="{79F0F30B-512A-CC9A-4B10-01D388CCC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7196" y="1364974"/>
            <a:ext cx="3185845" cy="17840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3129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p:txBody>
          <a:bodyPr/>
          <a:lstStyle/>
          <a:p>
            <a:r>
              <a:rPr lang="en-GB" dirty="0"/>
              <a:t>Olympic Bidding Changes 2019</a:t>
            </a:r>
          </a:p>
        </p:txBody>
      </p:sp>
      <p:sp>
        <p:nvSpPr>
          <p:cNvPr id="3" name="Content Placeholder 2">
            <a:extLst>
              <a:ext uri="{FF2B5EF4-FFF2-40B4-BE49-F238E27FC236}">
                <a16:creationId xmlns:a16="http://schemas.microsoft.com/office/drawing/2014/main" id="{81C6E5AF-6822-2F75-2DF4-9A3934F9D7BA}"/>
              </a:ext>
            </a:extLst>
          </p:cNvPr>
          <p:cNvSpPr>
            <a:spLocks noGrp="1"/>
          </p:cNvSpPr>
          <p:nvPr>
            <p:ph idx="1"/>
          </p:nvPr>
        </p:nvSpPr>
        <p:spPr>
          <a:xfrm>
            <a:off x="838200" y="1825625"/>
            <a:ext cx="10515600" cy="3891684"/>
          </a:xfrm>
        </p:spPr>
        <p:txBody>
          <a:bodyPr>
            <a:normAutofit/>
          </a:bodyPr>
          <a:lstStyle/>
          <a:p>
            <a:r>
              <a:rPr lang="en-GB" dirty="0"/>
              <a:t>Radical Changes</a:t>
            </a:r>
          </a:p>
          <a:p>
            <a:r>
              <a:rPr lang="en-GB" dirty="0"/>
              <a:t>Change to Olympic Charter</a:t>
            </a:r>
          </a:p>
          <a:p>
            <a:r>
              <a:rPr lang="en-GB" dirty="0"/>
              <a:t>Ended 7 years before announcement to Flexible Timeline</a:t>
            </a:r>
          </a:p>
          <a:p>
            <a:r>
              <a:rPr lang="en-GB" dirty="0"/>
              <a:t>Separate Host Commissions for Summer (8) &amp; Winter (10) to replace Local Evaluation Commission</a:t>
            </a:r>
          </a:p>
          <a:p>
            <a:r>
              <a:rPr lang="en-GB" dirty="0"/>
              <a:t>Selected by IOC </a:t>
            </a:r>
          </a:p>
          <a:p>
            <a:r>
              <a:rPr lang="en-GB" dirty="0"/>
              <a:t>If Officials Nation / City is expressing an interest then Officials to be removed</a:t>
            </a:r>
          </a:p>
        </p:txBody>
      </p:sp>
    </p:spTree>
    <p:extLst>
      <p:ext uri="{BB962C8B-B14F-4D97-AF65-F5344CB8AC3E}">
        <p14:creationId xmlns:p14="http://schemas.microsoft.com/office/powerpoint/2010/main" val="281225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BF899-DA6C-DAB7-8886-02F1746C01D4}"/>
              </a:ext>
            </a:extLst>
          </p:cNvPr>
          <p:cNvSpPr>
            <a:spLocks noGrp="1"/>
          </p:cNvSpPr>
          <p:nvPr>
            <p:ph type="title"/>
          </p:nvPr>
        </p:nvSpPr>
        <p:spPr>
          <a:xfrm>
            <a:off x="5241234" y="-331303"/>
            <a:ext cx="6112565" cy="1424607"/>
          </a:xfrm>
        </p:spPr>
        <p:txBody>
          <a:bodyPr/>
          <a:lstStyle/>
          <a:p>
            <a:r>
              <a:rPr lang="en-GB" dirty="0"/>
              <a:t>New Approaches</a:t>
            </a:r>
          </a:p>
        </p:txBody>
      </p:sp>
      <p:sp>
        <p:nvSpPr>
          <p:cNvPr id="3" name="Content Placeholder 2">
            <a:extLst>
              <a:ext uri="{FF2B5EF4-FFF2-40B4-BE49-F238E27FC236}">
                <a16:creationId xmlns:a16="http://schemas.microsoft.com/office/drawing/2014/main" id="{413A2525-D36E-49E6-9E69-3F77DC54EAC1}"/>
              </a:ext>
            </a:extLst>
          </p:cNvPr>
          <p:cNvSpPr>
            <a:spLocks noGrp="1"/>
          </p:cNvSpPr>
          <p:nvPr>
            <p:ph idx="1"/>
          </p:nvPr>
        </p:nvSpPr>
        <p:spPr>
          <a:xfrm>
            <a:off x="838200" y="742122"/>
            <a:ext cx="10515600" cy="5434841"/>
          </a:xfrm>
        </p:spPr>
        <p:txBody>
          <a:bodyPr/>
          <a:lstStyle/>
          <a:p>
            <a:r>
              <a:rPr lang="en-GB" dirty="0"/>
              <a:t>Thomas Bach IOC President (2019) </a:t>
            </a:r>
          </a:p>
          <a:p>
            <a:r>
              <a:rPr lang="en-GB" dirty="0"/>
              <a:t>Future may only be 1 Candidate City</a:t>
            </a:r>
          </a:p>
          <a:p>
            <a:r>
              <a:rPr lang="en-GB" dirty="0"/>
              <a:t>May be No Elections</a:t>
            </a:r>
          </a:p>
          <a:p>
            <a:r>
              <a:rPr lang="en-GB" dirty="0"/>
              <a:t>Current Model = Too Many Losers</a:t>
            </a:r>
          </a:p>
          <a:p>
            <a:r>
              <a:rPr lang="en-GB" dirty="0"/>
              <a:t>New System requires Government Support</a:t>
            </a:r>
          </a:p>
          <a:p>
            <a:r>
              <a:rPr lang="en-GB" dirty="0"/>
              <a:t>Referendums </a:t>
            </a:r>
          </a:p>
          <a:p>
            <a:r>
              <a:rPr lang="en-GB" dirty="0"/>
              <a:t>Increase in Appraisals</a:t>
            </a:r>
          </a:p>
          <a:p>
            <a:r>
              <a:rPr lang="en-GB" dirty="0"/>
              <a:t>Joint Bids </a:t>
            </a:r>
          </a:p>
          <a:p>
            <a:r>
              <a:rPr lang="en-GB" dirty="0"/>
              <a:t>More Double Awards – Paris &amp; LA</a:t>
            </a:r>
          </a:p>
          <a:p>
            <a:r>
              <a:rPr lang="en-GB" dirty="0"/>
              <a:t>Attract New Nations to Host </a:t>
            </a:r>
          </a:p>
        </p:txBody>
      </p:sp>
      <p:pic>
        <p:nvPicPr>
          <p:cNvPr id="16386" name="Picture 2" descr="London 2012 opening ceremony audience hit 900 million predicts IOC | The  Independent | The Independent">
            <a:extLst>
              <a:ext uri="{FF2B5EF4-FFF2-40B4-BE49-F238E27FC236}">
                <a16:creationId xmlns:a16="http://schemas.microsoft.com/office/drawing/2014/main" id="{FF275F18-9001-80E5-870C-C02F22AB9E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2037" y="1544291"/>
            <a:ext cx="3891762" cy="2915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84959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C69DA-EDCA-691D-AEA4-3ED5ED18865D}"/>
              </a:ext>
            </a:extLst>
          </p:cNvPr>
          <p:cNvSpPr>
            <a:spLocks noGrp="1"/>
          </p:cNvSpPr>
          <p:nvPr>
            <p:ph type="title"/>
          </p:nvPr>
        </p:nvSpPr>
        <p:spPr/>
        <p:txBody>
          <a:bodyPr/>
          <a:lstStyle/>
          <a:p>
            <a:r>
              <a:rPr lang="en-GB" dirty="0"/>
              <a:t>Olympic Reforms</a:t>
            </a:r>
          </a:p>
        </p:txBody>
      </p:sp>
      <p:sp>
        <p:nvSpPr>
          <p:cNvPr id="3" name="Content Placeholder 2">
            <a:extLst>
              <a:ext uri="{FF2B5EF4-FFF2-40B4-BE49-F238E27FC236}">
                <a16:creationId xmlns:a16="http://schemas.microsoft.com/office/drawing/2014/main" id="{A06577A0-AD3C-6319-1955-79578F285163}"/>
              </a:ext>
            </a:extLst>
          </p:cNvPr>
          <p:cNvSpPr>
            <a:spLocks noGrp="1"/>
          </p:cNvSpPr>
          <p:nvPr>
            <p:ph idx="1"/>
          </p:nvPr>
        </p:nvSpPr>
        <p:spPr/>
        <p:txBody>
          <a:bodyPr/>
          <a:lstStyle/>
          <a:p>
            <a:r>
              <a:rPr lang="en-GB" dirty="0"/>
              <a:t>Long Term Development Plans</a:t>
            </a:r>
          </a:p>
          <a:p>
            <a:r>
              <a:rPr lang="en-GB" dirty="0"/>
              <a:t>Maintain the Magic</a:t>
            </a:r>
          </a:p>
          <a:p>
            <a:r>
              <a:rPr lang="en-GB" dirty="0"/>
              <a:t>Best Athlete Experience</a:t>
            </a:r>
          </a:p>
          <a:p>
            <a:r>
              <a:rPr lang="en-GB" dirty="0"/>
              <a:t>Significant Cost Savings </a:t>
            </a:r>
          </a:p>
          <a:p>
            <a:r>
              <a:rPr lang="en-GB" dirty="0"/>
              <a:t>Re-use of Facilities</a:t>
            </a:r>
          </a:p>
          <a:p>
            <a:r>
              <a:rPr lang="en-GB" dirty="0"/>
              <a:t>Use of Existing Facilities</a:t>
            </a:r>
          </a:p>
          <a:p>
            <a:r>
              <a:rPr lang="en-GB" dirty="0"/>
              <a:t>2024 Paris, 2028 LA &amp; 2032 Brisbane</a:t>
            </a:r>
          </a:p>
        </p:txBody>
      </p:sp>
      <p:pic>
        <p:nvPicPr>
          <p:cNvPr id="17410" name="Picture 2" descr="Need cheering up? Try rewatching the London 2012 Olympics opening ceremony">
            <a:extLst>
              <a:ext uri="{FF2B5EF4-FFF2-40B4-BE49-F238E27FC236}">
                <a16:creationId xmlns:a16="http://schemas.microsoft.com/office/drawing/2014/main" id="{0990D4DA-643A-9583-5F4B-592106017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7106" y="1220600"/>
            <a:ext cx="5069068" cy="3159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8488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2BC72-06C2-5F67-D170-8F5576D70F9F}"/>
              </a:ext>
            </a:extLst>
          </p:cNvPr>
          <p:cNvSpPr>
            <a:spLocks noGrp="1"/>
          </p:cNvSpPr>
          <p:nvPr>
            <p:ph type="title"/>
          </p:nvPr>
        </p:nvSpPr>
        <p:spPr>
          <a:xfrm>
            <a:off x="583095" y="-337929"/>
            <a:ext cx="11105321" cy="1384851"/>
          </a:xfrm>
        </p:spPr>
        <p:txBody>
          <a:bodyPr/>
          <a:lstStyle/>
          <a:p>
            <a:r>
              <a:rPr lang="en-GB" dirty="0"/>
              <a:t>Olympic Future Host Docs – IOC Website 2023</a:t>
            </a:r>
          </a:p>
        </p:txBody>
      </p:sp>
      <p:sp>
        <p:nvSpPr>
          <p:cNvPr id="3" name="Content Placeholder 2">
            <a:extLst>
              <a:ext uri="{FF2B5EF4-FFF2-40B4-BE49-F238E27FC236}">
                <a16:creationId xmlns:a16="http://schemas.microsoft.com/office/drawing/2014/main" id="{482369D4-CB36-F329-1504-1F4F29564362}"/>
              </a:ext>
            </a:extLst>
          </p:cNvPr>
          <p:cNvSpPr>
            <a:spLocks noGrp="1"/>
          </p:cNvSpPr>
          <p:nvPr>
            <p:ph idx="1"/>
          </p:nvPr>
        </p:nvSpPr>
        <p:spPr>
          <a:xfrm>
            <a:off x="72887" y="967409"/>
            <a:ext cx="11280913" cy="5209554"/>
          </a:xfrm>
        </p:spPr>
        <p:txBody>
          <a:bodyPr/>
          <a:lstStyle/>
          <a:p>
            <a:r>
              <a:rPr lang="en-GB" dirty="0"/>
              <a:t>Framework</a:t>
            </a:r>
          </a:p>
          <a:p>
            <a:r>
              <a:rPr lang="en-GB" dirty="0"/>
              <a:t>Terms of Reference</a:t>
            </a:r>
          </a:p>
          <a:p>
            <a:r>
              <a:rPr lang="en-GB" dirty="0"/>
              <a:t>Questions</a:t>
            </a:r>
          </a:p>
          <a:p>
            <a:r>
              <a:rPr lang="en-GB" dirty="0"/>
              <a:t>Host Questions &amp; Guarantees</a:t>
            </a:r>
          </a:p>
          <a:p>
            <a:r>
              <a:rPr lang="en-GB" dirty="0"/>
              <a:t>Host Contracts </a:t>
            </a:r>
          </a:p>
          <a:p>
            <a:r>
              <a:rPr lang="en-GB" dirty="0"/>
              <a:t>Operational Requirements</a:t>
            </a:r>
          </a:p>
          <a:p>
            <a:r>
              <a:rPr lang="en-GB" dirty="0"/>
              <a:t>Rules of Conduct</a:t>
            </a:r>
          </a:p>
          <a:p>
            <a:r>
              <a:rPr lang="en-GB" dirty="0"/>
              <a:t>Voting Regs 2032 Hosts</a:t>
            </a:r>
          </a:p>
          <a:p>
            <a:r>
              <a:rPr lang="en-GB" dirty="0"/>
              <a:t>Approach to Elections </a:t>
            </a:r>
          </a:p>
          <a:p>
            <a:pPr marL="0" indent="0">
              <a:buNone/>
            </a:pPr>
            <a:endParaRPr lang="en-GB" dirty="0"/>
          </a:p>
        </p:txBody>
      </p:sp>
      <p:pic>
        <p:nvPicPr>
          <p:cNvPr id="18434" name="Picture 2" descr="Ratings for Olympics Opening Ceremony Fall 36% From 2016 - WSJ">
            <a:extLst>
              <a:ext uri="{FF2B5EF4-FFF2-40B4-BE49-F238E27FC236}">
                <a16:creationId xmlns:a16="http://schemas.microsoft.com/office/drawing/2014/main" id="{6124428F-3B5E-F736-3956-BEBFBD81F1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5788" y="1391272"/>
            <a:ext cx="4849484" cy="3227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808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CC6E-F104-7F15-A586-7FB1765E2077}"/>
              </a:ext>
            </a:extLst>
          </p:cNvPr>
          <p:cNvSpPr>
            <a:spLocks noGrp="1"/>
          </p:cNvSpPr>
          <p:nvPr>
            <p:ph type="title"/>
          </p:nvPr>
        </p:nvSpPr>
        <p:spPr/>
        <p:txBody>
          <a:bodyPr/>
          <a:lstStyle/>
          <a:p>
            <a:r>
              <a:rPr lang="en-GB" dirty="0"/>
              <a:t>Brisbane 2032 –New Norms Post Pandemic</a:t>
            </a:r>
          </a:p>
        </p:txBody>
      </p:sp>
      <p:sp>
        <p:nvSpPr>
          <p:cNvPr id="3" name="Content Placeholder 2">
            <a:extLst>
              <a:ext uri="{FF2B5EF4-FFF2-40B4-BE49-F238E27FC236}">
                <a16:creationId xmlns:a16="http://schemas.microsoft.com/office/drawing/2014/main" id="{9D254084-A9BD-71E2-3438-EF6912ECEF10}"/>
              </a:ext>
            </a:extLst>
          </p:cNvPr>
          <p:cNvSpPr>
            <a:spLocks noGrp="1"/>
          </p:cNvSpPr>
          <p:nvPr>
            <p:ph idx="1"/>
          </p:nvPr>
        </p:nvSpPr>
        <p:spPr/>
        <p:txBody>
          <a:bodyPr/>
          <a:lstStyle/>
          <a:p>
            <a:r>
              <a:rPr lang="en-GB" dirty="0"/>
              <a:t>Event Pitching </a:t>
            </a:r>
          </a:p>
          <a:p>
            <a:r>
              <a:rPr lang="en-GB" dirty="0"/>
              <a:t>Cut Costs</a:t>
            </a:r>
          </a:p>
          <a:p>
            <a:r>
              <a:rPr lang="en-GB" dirty="0"/>
              <a:t>Sustainability </a:t>
            </a:r>
            <a:r>
              <a:rPr lang="en-GB" dirty="0" err="1"/>
              <a:t>Focis</a:t>
            </a:r>
            <a:r>
              <a:rPr lang="en-GB" dirty="0"/>
              <a:t> </a:t>
            </a:r>
          </a:p>
          <a:p>
            <a:r>
              <a:rPr lang="en-GB" dirty="0"/>
              <a:t>Living Legacy</a:t>
            </a:r>
          </a:p>
          <a:p>
            <a:r>
              <a:rPr lang="en-GB" dirty="0"/>
              <a:t>Benefits Supersized</a:t>
            </a:r>
          </a:p>
          <a:p>
            <a:r>
              <a:rPr lang="en-GB" dirty="0"/>
              <a:t>Aims to Increase Participation</a:t>
            </a:r>
          </a:p>
          <a:p>
            <a:r>
              <a:rPr lang="en-GB" dirty="0"/>
              <a:t>Healthier &amp; More Active City </a:t>
            </a:r>
          </a:p>
        </p:txBody>
      </p:sp>
      <p:pic>
        <p:nvPicPr>
          <p:cNvPr id="19458" name="Picture 2" descr="Tokyo Olympics 2021: Patty Mills and Cate Campbell create history at Opening  Ceremony">
            <a:extLst>
              <a:ext uri="{FF2B5EF4-FFF2-40B4-BE49-F238E27FC236}">
                <a16:creationId xmlns:a16="http://schemas.microsoft.com/office/drawing/2014/main" id="{E5CA42B4-8F43-1D30-B1C3-40A0DE126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77368" y="1825624"/>
            <a:ext cx="4614971" cy="3071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3942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876D-678A-AC87-3B6A-45AA0A71825A}"/>
              </a:ext>
            </a:extLst>
          </p:cNvPr>
          <p:cNvSpPr>
            <a:spLocks noGrp="1"/>
          </p:cNvSpPr>
          <p:nvPr>
            <p:ph type="title"/>
          </p:nvPr>
        </p:nvSpPr>
        <p:spPr>
          <a:xfrm>
            <a:off x="838200" y="72888"/>
            <a:ext cx="10515600" cy="901148"/>
          </a:xfrm>
        </p:spPr>
        <p:txBody>
          <a:bodyPr/>
          <a:lstStyle/>
          <a:p>
            <a:r>
              <a:rPr lang="en-GB" dirty="0"/>
              <a:t>Football World  Cups</a:t>
            </a:r>
          </a:p>
        </p:txBody>
      </p:sp>
      <p:sp>
        <p:nvSpPr>
          <p:cNvPr id="3" name="Content Placeholder 2">
            <a:extLst>
              <a:ext uri="{FF2B5EF4-FFF2-40B4-BE49-F238E27FC236}">
                <a16:creationId xmlns:a16="http://schemas.microsoft.com/office/drawing/2014/main" id="{AF9860A0-8826-EB6F-2ED3-BBBBC24EF13C}"/>
              </a:ext>
            </a:extLst>
          </p:cNvPr>
          <p:cNvSpPr>
            <a:spLocks noGrp="1"/>
          </p:cNvSpPr>
          <p:nvPr>
            <p:ph idx="1"/>
          </p:nvPr>
        </p:nvSpPr>
        <p:spPr>
          <a:xfrm>
            <a:off x="165652" y="1027043"/>
            <a:ext cx="11188148" cy="4691270"/>
          </a:xfrm>
        </p:spPr>
        <p:txBody>
          <a:bodyPr>
            <a:normAutofit fontScale="77500" lnSpcReduction="20000"/>
          </a:bodyPr>
          <a:lstStyle/>
          <a:p>
            <a:r>
              <a:rPr lang="en-GB" dirty="0"/>
              <a:t>1974 Germany</a:t>
            </a:r>
          </a:p>
          <a:p>
            <a:r>
              <a:rPr lang="en-GB" dirty="0"/>
              <a:t>1978 Argentina</a:t>
            </a:r>
          </a:p>
          <a:p>
            <a:r>
              <a:rPr lang="en-GB" dirty="0"/>
              <a:t>1982 Spain</a:t>
            </a:r>
          </a:p>
          <a:p>
            <a:r>
              <a:rPr lang="en-GB" dirty="0"/>
              <a:t>1986 Mexico</a:t>
            </a:r>
          </a:p>
          <a:p>
            <a:r>
              <a:rPr lang="en-GB" dirty="0"/>
              <a:t>1990 Italy</a:t>
            </a:r>
          </a:p>
          <a:p>
            <a:r>
              <a:rPr lang="en-GB" dirty="0"/>
              <a:t>1994 USA</a:t>
            </a:r>
          </a:p>
          <a:p>
            <a:r>
              <a:rPr lang="en-GB" dirty="0"/>
              <a:t>1998 France</a:t>
            </a:r>
          </a:p>
          <a:p>
            <a:r>
              <a:rPr lang="en-GB" dirty="0"/>
              <a:t>2002 Japan &amp; Korea </a:t>
            </a:r>
          </a:p>
          <a:p>
            <a:r>
              <a:rPr lang="en-GB" dirty="0"/>
              <a:t>2006 Germany</a:t>
            </a:r>
          </a:p>
          <a:p>
            <a:r>
              <a:rPr lang="en-GB" dirty="0"/>
              <a:t>2010 South Africa</a:t>
            </a:r>
          </a:p>
          <a:p>
            <a:r>
              <a:rPr lang="en-GB" dirty="0"/>
              <a:t>2014 Brazil</a:t>
            </a:r>
          </a:p>
          <a:p>
            <a:r>
              <a:rPr lang="en-GB" dirty="0"/>
              <a:t>2018 Russia</a:t>
            </a:r>
          </a:p>
          <a:p>
            <a:r>
              <a:rPr lang="en-GB" dirty="0"/>
              <a:t>2022 Qatar</a:t>
            </a:r>
          </a:p>
          <a:p>
            <a:endParaRPr lang="en-GB" dirty="0"/>
          </a:p>
        </p:txBody>
      </p:sp>
      <p:pic>
        <p:nvPicPr>
          <p:cNvPr id="7" name="Picture 2" descr="FIFA World Cup - Their journey begins! 🔥 Here come Europe's biggest stars.  Destination: FIFA World Cup Qatar 2022. | Facebook">
            <a:extLst>
              <a:ext uri="{FF2B5EF4-FFF2-40B4-BE49-F238E27FC236}">
                <a16:creationId xmlns:a16="http://schemas.microsoft.com/office/drawing/2014/main" id="{5573F5DD-3352-CD64-E6C7-1A4FDC2CC4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1087" y="1096617"/>
            <a:ext cx="8128791" cy="4552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709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1086-3BBF-2851-A2AD-75064B0FD01E}"/>
              </a:ext>
            </a:extLst>
          </p:cNvPr>
          <p:cNvSpPr>
            <a:spLocks noGrp="1"/>
          </p:cNvSpPr>
          <p:nvPr>
            <p:ph type="title"/>
          </p:nvPr>
        </p:nvSpPr>
        <p:spPr/>
        <p:txBody>
          <a:bodyPr/>
          <a:lstStyle/>
          <a:p>
            <a:r>
              <a:rPr lang="en-GB" dirty="0"/>
              <a:t>Traditional World Cup Bid Processes</a:t>
            </a:r>
          </a:p>
        </p:txBody>
      </p:sp>
      <p:sp>
        <p:nvSpPr>
          <p:cNvPr id="3" name="Content Placeholder 2">
            <a:extLst>
              <a:ext uri="{FF2B5EF4-FFF2-40B4-BE49-F238E27FC236}">
                <a16:creationId xmlns:a16="http://schemas.microsoft.com/office/drawing/2014/main" id="{1F377852-9D72-CACF-4530-7901723A7A55}"/>
              </a:ext>
            </a:extLst>
          </p:cNvPr>
          <p:cNvSpPr>
            <a:spLocks noGrp="1"/>
          </p:cNvSpPr>
          <p:nvPr>
            <p:ph idx="1"/>
          </p:nvPr>
        </p:nvSpPr>
        <p:spPr/>
        <p:txBody>
          <a:bodyPr/>
          <a:lstStyle/>
          <a:p>
            <a:r>
              <a:rPr lang="en-GB" dirty="0"/>
              <a:t>CANDIDATE CITIES PRESENT</a:t>
            </a:r>
          </a:p>
          <a:p>
            <a:endParaRPr lang="en-GB" dirty="0"/>
          </a:p>
          <a:p>
            <a:r>
              <a:rPr lang="en-GB" dirty="0"/>
              <a:t>2. PREPARATION OF BID DOCUMENTS</a:t>
            </a:r>
          </a:p>
          <a:p>
            <a:endParaRPr lang="en-GB" dirty="0"/>
          </a:p>
          <a:p>
            <a:r>
              <a:rPr lang="en-GB" dirty="0"/>
              <a:t>3.POLITICAL LOBBYING</a:t>
            </a:r>
          </a:p>
          <a:p>
            <a:endParaRPr lang="en-GB" dirty="0"/>
          </a:p>
          <a:p>
            <a:r>
              <a:rPr lang="en-GB" dirty="0"/>
              <a:t>4. INTERNATIONAL FEDERATION ELECTIONS</a:t>
            </a:r>
          </a:p>
          <a:p>
            <a:endParaRPr lang="en-GB" dirty="0"/>
          </a:p>
        </p:txBody>
      </p:sp>
      <p:pic>
        <p:nvPicPr>
          <p:cNvPr id="20482" name="Picture 2" descr="The World Cup Effect: Requirements and Costs of Infrastructure">
            <a:extLst>
              <a:ext uri="{FF2B5EF4-FFF2-40B4-BE49-F238E27FC236}">
                <a16:creationId xmlns:a16="http://schemas.microsoft.com/office/drawing/2014/main" id="{C154BC53-31F5-96A7-616E-8396B7193C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3535" y="1898511"/>
            <a:ext cx="4620265" cy="2587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420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37C0D-8A01-C258-35BB-25A33F68B011}"/>
              </a:ext>
            </a:extLst>
          </p:cNvPr>
          <p:cNvSpPr>
            <a:spLocks noGrp="1"/>
          </p:cNvSpPr>
          <p:nvPr>
            <p:ph type="title"/>
          </p:nvPr>
        </p:nvSpPr>
        <p:spPr>
          <a:xfrm>
            <a:off x="838200" y="-72886"/>
            <a:ext cx="10515600" cy="1073426"/>
          </a:xfrm>
        </p:spPr>
        <p:txBody>
          <a:bodyPr/>
          <a:lstStyle/>
          <a:p>
            <a:r>
              <a:rPr lang="en-GB" dirty="0"/>
              <a:t>2018 UK FIFA Bid Process</a:t>
            </a:r>
          </a:p>
        </p:txBody>
      </p:sp>
      <p:sp>
        <p:nvSpPr>
          <p:cNvPr id="3" name="Content Placeholder 2">
            <a:extLst>
              <a:ext uri="{FF2B5EF4-FFF2-40B4-BE49-F238E27FC236}">
                <a16:creationId xmlns:a16="http://schemas.microsoft.com/office/drawing/2014/main" id="{0529F91B-1AA3-6C4D-D488-50F180035874}"/>
              </a:ext>
            </a:extLst>
          </p:cNvPr>
          <p:cNvSpPr>
            <a:spLocks noGrp="1"/>
          </p:cNvSpPr>
          <p:nvPr>
            <p:ph idx="1"/>
          </p:nvPr>
        </p:nvSpPr>
        <p:spPr>
          <a:xfrm>
            <a:off x="944217" y="1000540"/>
            <a:ext cx="10515600" cy="4951137"/>
          </a:xfrm>
        </p:spPr>
        <p:txBody>
          <a:bodyPr>
            <a:normAutofit fontScale="55000" lnSpcReduction="20000"/>
          </a:bodyPr>
          <a:lstStyle/>
          <a:p>
            <a:r>
              <a:rPr lang="en-GB" dirty="0"/>
              <a:t>HM Treasury Feasibility Study</a:t>
            </a:r>
          </a:p>
          <a:p>
            <a:r>
              <a:rPr lang="en-GB" dirty="0"/>
              <a:t>Chance for Success</a:t>
            </a:r>
          </a:p>
          <a:p>
            <a:r>
              <a:rPr lang="en-GB" dirty="0"/>
              <a:t>FA Decision to Bid</a:t>
            </a:r>
          </a:p>
          <a:p>
            <a:r>
              <a:rPr lang="en-GB" dirty="0">
                <a:solidFill>
                  <a:srgbClr val="FF0000"/>
                </a:solidFill>
              </a:rPr>
              <a:t>Positives</a:t>
            </a:r>
          </a:p>
          <a:p>
            <a:r>
              <a:rPr lang="en-GB" dirty="0"/>
              <a:t>Economic Impacts</a:t>
            </a:r>
          </a:p>
          <a:p>
            <a:r>
              <a:rPr lang="en-GB" dirty="0"/>
              <a:t>11 suitable existing Stadia </a:t>
            </a:r>
          </a:p>
          <a:p>
            <a:r>
              <a:rPr lang="en-GB" dirty="0"/>
              <a:t>Solid Foundation of Public Support</a:t>
            </a:r>
          </a:p>
          <a:p>
            <a:r>
              <a:rPr lang="en-GB" dirty="0"/>
              <a:t>Well placed to handle international visitors</a:t>
            </a:r>
          </a:p>
          <a:p>
            <a:r>
              <a:rPr lang="en-GB" dirty="0"/>
              <a:t>Excellent recent record in bidding and winning</a:t>
            </a:r>
          </a:p>
          <a:p>
            <a:r>
              <a:rPr lang="en-GB" dirty="0">
                <a:solidFill>
                  <a:srgbClr val="FF0000"/>
                </a:solidFill>
              </a:rPr>
              <a:t>Negatives</a:t>
            </a:r>
          </a:p>
          <a:p>
            <a:r>
              <a:rPr lang="en-GB" dirty="0"/>
              <a:t>Costs</a:t>
            </a:r>
          </a:p>
          <a:p>
            <a:r>
              <a:rPr lang="en-GB" dirty="0"/>
              <a:t>Responsibilities for costs need to be established before bid</a:t>
            </a:r>
          </a:p>
          <a:p>
            <a:r>
              <a:rPr lang="en-GB" dirty="0"/>
              <a:t>Only 6 of the 11 Stadia reach FIFA Standards</a:t>
            </a:r>
          </a:p>
          <a:p>
            <a:r>
              <a:rPr lang="en-GB" dirty="0"/>
              <a:t>Uneven spread of stadia</a:t>
            </a:r>
          </a:p>
          <a:p>
            <a:r>
              <a:rPr lang="en-GB" dirty="0"/>
              <a:t>FA need to implement recs from Burns Structural Review to have Corporate Decision making and Structures to bid</a:t>
            </a:r>
          </a:p>
          <a:p>
            <a:r>
              <a:rPr lang="en-GB" dirty="0"/>
              <a:t>Need to do more to overcome fear of football related violence and potential costs</a:t>
            </a:r>
          </a:p>
          <a:p>
            <a:endParaRPr lang="en-GB" dirty="0"/>
          </a:p>
        </p:txBody>
      </p:sp>
      <p:pic>
        <p:nvPicPr>
          <p:cNvPr id="22530" name="Picture 2" descr="Looking back on the 2022 FIFA World Cup: A tournament of surprises and  controversy">
            <a:extLst>
              <a:ext uri="{FF2B5EF4-FFF2-40B4-BE49-F238E27FC236}">
                <a16:creationId xmlns:a16="http://schemas.microsoft.com/office/drawing/2014/main" id="{89F45949-8179-4509-288D-B6B55E05A5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418" y="815007"/>
            <a:ext cx="5806191" cy="3849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4347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3EA6A-8475-2035-77C6-E0CE006A97D0}"/>
              </a:ext>
            </a:extLst>
          </p:cNvPr>
          <p:cNvSpPr>
            <a:spLocks noGrp="1"/>
          </p:cNvSpPr>
          <p:nvPr>
            <p:ph type="title"/>
          </p:nvPr>
        </p:nvSpPr>
        <p:spPr>
          <a:xfrm>
            <a:off x="838200" y="-79513"/>
            <a:ext cx="10515600" cy="887897"/>
          </a:xfrm>
        </p:spPr>
        <p:txBody>
          <a:bodyPr>
            <a:normAutofit/>
          </a:bodyPr>
          <a:lstStyle/>
          <a:p>
            <a:r>
              <a:rPr lang="en-GB" dirty="0"/>
              <a:t>World Cup Corruption Scandals</a:t>
            </a:r>
          </a:p>
        </p:txBody>
      </p:sp>
      <p:sp>
        <p:nvSpPr>
          <p:cNvPr id="3" name="Content Placeholder 2">
            <a:extLst>
              <a:ext uri="{FF2B5EF4-FFF2-40B4-BE49-F238E27FC236}">
                <a16:creationId xmlns:a16="http://schemas.microsoft.com/office/drawing/2014/main" id="{E8DA7B1A-E2F2-E57C-0739-3FAF2A0EA0B6}"/>
              </a:ext>
            </a:extLst>
          </p:cNvPr>
          <p:cNvSpPr>
            <a:spLocks noGrp="1"/>
          </p:cNvSpPr>
          <p:nvPr>
            <p:ph idx="1"/>
          </p:nvPr>
        </p:nvSpPr>
        <p:spPr>
          <a:xfrm>
            <a:off x="838200" y="748748"/>
            <a:ext cx="10515600" cy="4976191"/>
          </a:xfrm>
        </p:spPr>
        <p:txBody>
          <a:bodyPr>
            <a:normAutofit lnSpcReduction="10000"/>
          </a:bodyPr>
          <a:lstStyle/>
          <a:p>
            <a:r>
              <a:rPr lang="en-GB" dirty="0"/>
              <a:t>Alleged Corruption and Scandal surrounding 2018 (Russia) and 2022 (Qatar)</a:t>
            </a:r>
          </a:p>
          <a:p>
            <a:r>
              <a:rPr lang="en-GB" dirty="0"/>
              <a:t>Qatar – Controversial</a:t>
            </a:r>
          </a:p>
          <a:p>
            <a:r>
              <a:rPr lang="en-GB" dirty="0"/>
              <a:t>40 Degrees </a:t>
            </a:r>
            <a:r>
              <a:rPr lang="en-GB" dirty="0" err="1"/>
              <a:t>Celcius</a:t>
            </a:r>
            <a:r>
              <a:rPr lang="en-GB" dirty="0"/>
              <a:t> (100 Degrees Fahrenheit)</a:t>
            </a:r>
          </a:p>
          <a:p>
            <a:r>
              <a:rPr lang="en-GB" dirty="0"/>
              <a:t>Country’s lack of football tradition</a:t>
            </a:r>
          </a:p>
          <a:p>
            <a:r>
              <a:rPr lang="en-GB" dirty="0"/>
              <a:t>Lack of existing Facilities</a:t>
            </a:r>
          </a:p>
          <a:p>
            <a:r>
              <a:rPr lang="en-GB" dirty="0"/>
              <a:t>Human Rights Issues</a:t>
            </a:r>
          </a:p>
          <a:p>
            <a:r>
              <a:rPr lang="en-GB" dirty="0"/>
              <a:t>Alleged treatment of migrant workers</a:t>
            </a:r>
          </a:p>
          <a:p>
            <a:r>
              <a:rPr lang="en-GB" dirty="0"/>
              <a:t>Harold Mayne- Nicholls Chair of Bid  Evaluation Group asked personal favours from Qatar shortly before publishing report…</a:t>
            </a:r>
          </a:p>
          <a:p>
            <a:r>
              <a:rPr lang="en-GB" dirty="0"/>
              <a:t>Compare Qatar and England Reports</a:t>
            </a:r>
          </a:p>
          <a:p>
            <a:endParaRPr lang="en-GB" dirty="0"/>
          </a:p>
        </p:txBody>
      </p:sp>
      <p:pic>
        <p:nvPicPr>
          <p:cNvPr id="23556" name="Picture 4" descr="Qatar wins 2022 World Cup bid | World Cup 2022 | The Guardian">
            <a:extLst>
              <a:ext uri="{FF2B5EF4-FFF2-40B4-BE49-F238E27FC236}">
                <a16:creationId xmlns:a16="http://schemas.microsoft.com/office/drawing/2014/main" id="{27D910FD-C92F-3F35-72D7-5C76E170E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7109" y="1542801"/>
            <a:ext cx="3347969" cy="2008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1984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0878-CE40-C8C5-76E7-0F8C8A078AF1}"/>
              </a:ext>
            </a:extLst>
          </p:cNvPr>
          <p:cNvSpPr>
            <a:spLocks noGrp="1"/>
          </p:cNvSpPr>
          <p:nvPr>
            <p:ph type="title"/>
          </p:nvPr>
        </p:nvSpPr>
        <p:spPr/>
        <p:txBody>
          <a:bodyPr/>
          <a:lstStyle/>
          <a:p>
            <a:r>
              <a:rPr lang="en-GB" dirty="0"/>
              <a:t>FIFA Corruption</a:t>
            </a:r>
          </a:p>
        </p:txBody>
      </p:sp>
      <p:sp>
        <p:nvSpPr>
          <p:cNvPr id="3" name="Content Placeholder 2">
            <a:extLst>
              <a:ext uri="{FF2B5EF4-FFF2-40B4-BE49-F238E27FC236}">
                <a16:creationId xmlns:a16="http://schemas.microsoft.com/office/drawing/2014/main" id="{1A14D5DD-0059-032C-6C68-BA99512E66EF}"/>
              </a:ext>
            </a:extLst>
          </p:cNvPr>
          <p:cNvSpPr>
            <a:spLocks noGrp="1"/>
          </p:cNvSpPr>
          <p:nvPr>
            <p:ph idx="1"/>
          </p:nvPr>
        </p:nvSpPr>
        <p:spPr>
          <a:xfrm>
            <a:off x="838200" y="1325217"/>
            <a:ext cx="10515600" cy="4851746"/>
          </a:xfrm>
        </p:spPr>
        <p:txBody>
          <a:bodyPr/>
          <a:lstStyle/>
          <a:p>
            <a:r>
              <a:rPr lang="en-GB" dirty="0"/>
              <a:t>2010 Cash for votes 1</a:t>
            </a:r>
            <a:r>
              <a:rPr lang="en-GB" baseline="30000" dirty="0"/>
              <a:t>st</a:t>
            </a:r>
            <a:r>
              <a:rPr lang="en-GB" dirty="0"/>
              <a:t> exposed</a:t>
            </a:r>
          </a:p>
          <a:p>
            <a:r>
              <a:rPr lang="en-GB" dirty="0"/>
              <a:t>Oceania President recorded admitting being offered “huge” payments for his support with 2018 and he had received $10-20m</a:t>
            </a:r>
          </a:p>
          <a:p>
            <a:r>
              <a:rPr lang="en-GB" dirty="0"/>
              <a:t>Nigeria $800k to build 4 artificial pitches</a:t>
            </a:r>
          </a:p>
          <a:p>
            <a:r>
              <a:rPr lang="en-GB" dirty="0"/>
              <a:t>Referees committee also exposed and Exec member</a:t>
            </a:r>
          </a:p>
          <a:p>
            <a:r>
              <a:rPr lang="en-GB" dirty="0"/>
              <a:t>Blatter promises full investigation</a:t>
            </a:r>
          </a:p>
          <a:p>
            <a:r>
              <a:rPr lang="en-GB" dirty="0"/>
              <a:t>Spain and Portugal bid accused of concluding with Qatar and then they accuse UK of colluding with USA</a:t>
            </a:r>
          </a:p>
          <a:p>
            <a:r>
              <a:rPr lang="en-GB" dirty="0"/>
              <a:t>Dec 2010 Russia and Qatar win bid</a:t>
            </a:r>
          </a:p>
          <a:p>
            <a:endParaRPr lang="en-GB" dirty="0"/>
          </a:p>
        </p:txBody>
      </p:sp>
    </p:spTree>
    <p:extLst>
      <p:ext uri="{BB962C8B-B14F-4D97-AF65-F5344CB8AC3E}">
        <p14:creationId xmlns:p14="http://schemas.microsoft.com/office/powerpoint/2010/main" val="2064199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E9F5-5822-3836-7DD5-7A523947FCEB}"/>
              </a:ext>
            </a:extLst>
          </p:cNvPr>
          <p:cNvSpPr>
            <a:spLocks noGrp="1"/>
          </p:cNvSpPr>
          <p:nvPr>
            <p:ph type="title"/>
          </p:nvPr>
        </p:nvSpPr>
        <p:spPr>
          <a:xfrm>
            <a:off x="4247322" y="-79512"/>
            <a:ext cx="7106478" cy="980660"/>
          </a:xfrm>
        </p:spPr>
        <p:txBody>
          <a:bodyPr/>
          <a:lstStyle/>
          <a:p>
            <a:r>
              <a:rPr lang="en-GB" dirty="0"/>
              <a:t>Road to Bribery</a:t>
            </a:r>
          </a:p>
        </p:txBody>
      </p:sp>
      <p:sp>
        <p:nvSpPr>
          <p:cNvPr id="3" name="Content Placeholder 2">
            <a:extLst>
              <a:ext uri="{FF2B5EF4-FFF2-40B4-BE49-F238E27FC236}">
                <a16:creationId xmlns:a16="http://schemas.microsoft.com/office/drawing/2014/main" id="{BD5F80CF-8EA8-C127-3B67-7BCED5AFA9D3}"/>
              </a:ext>
            </a:extLst>
          </p:cNvPr>
          <p:cNvSpPr>
            <a:spLocks noGrp="1"/>
          </p:cNvSpPr>
          <p:nvPr>
            <p:ph idx="1"/>
          </p:nvPr>
        </p:nvSpPr>
        <p:spPr>
          <a:xfrm>
            <a:off x="838200" y="669236"/>
            <a:ext cx="10515600" cy="5507728"/>
          </a:xfrm>
        </p:spPr>
        <p:txBody>
          <a:bodyPr>
            <a:normAutofit fontScale="55000" lnSpcReduction="20000"/>
          </a:bodyPr>
          <a:lstStyle/>
          <a:p>
            <a:r>
              <a:rPr lang="en-GB" dirty="0"/>
              <a:t>Jan 2011 Qatar Corruption revealed</a:t>
            </a:r>
          </a:p>
          <a:p>
            <a:r>
              <a:rPr lang="en-GB" dirty="0"/>
              <a:t>Evidence of Qatar – Spain and Portugal collusion</a:t>
            </a:r>
          </a:p>
          <a:p>
            <a:r>
              <a:rPr lang="en-GB" dirty="0"/>
              <a:t>FA v VIFA</a:t>
            </a:r>
          </a:p>
          <a:p>
            <a:r>
              <a:rPr lang="en-GB" dirty="0"/>
              <a:t>Blatter re – elected offering $1b in development funds to the 208 member </a:t>
            </a:r>
            <a:r>
              <a:rPr lang="en-GB" dirty="0" err="1"/>
              <a:t>assocs</a:t>
            </a:r>
            <a:r>
              <a:rPr lang="en-GB" dirty="0"/>
              <a:t> that decide his fate</a:t>
            </a:r>
          </a:p>
          <a:p>
            <a:r>
              <a:rPr lang="en-GB" dirty="0"/>
              <a:t>Bin Hamman potential candidate suspended as </a:t>
            </a:r>
            <a:r>
              <a:rPr lang="en-GB" dirty="0" err="1"/>
              <a:t>Guinei</a:t>
            </a:r>
            <a:r>
              <a:rPr lang="en-GB" dirty="0"/>
              <a:t> Parliament accuse him of facilitating bribes on behalf of Qatar and he and VP Jack Warner accused of trading bribes for votes in the election</a:t>
            </a:r>
          </a:p>
          <a:p>
            <a:r>
              <a:rPr lang="en-GB" dirty="0"/>
              <a:t>Qatar bribery claim dismissed</a:t>
            </a:r>
          </a:p>
          <a:p>
            <a:r>
              <a:rPr lang="en-GB" dirty="0"/>
              <a:t>Dec 2011 FBI investigation into FIFA</a:t>
            </a:r>
          </a:p>
          <a:p>
            <a:r>
              <a:rPr lang="en-GB" dirty="0"/>
              <a:t>July 2012 FIFA launches investigation  </a:t>
            </a:r>
          </a:p>
          <a:p>
            <a:r>
              <a:rPr lang="en-GB" dirty="0"/>
              <a:t>August 2013 Blatter accepts Qatar mistake</a:t>
            </a:r>
          </a:p>
          <a:p>
            <a:r>
              <a:rPr lang="en-GB" dirty="0"/>
              <a:t>June 2014 Fresh allegations of </a:t>
            </a:r>
            <a:r>
              <a:rPr lang="en-GB" dirty="0" err="1"/>
              <a:t>bribary</a:t>
            </a:r>
            <a:endParaRPr lang="en-GB" dirty="0"/>
          </a:p>
          <a:p>
            <a:r>
              <a:rPr lang="en-GB" dirty="0"/>
              <a:t>Sept 2014 Garcia Report Blocked</a:t>
            </a:r>
          </a:p>
          <a:p>
            <a:r>
              <a:rPr lang="en-GB" dirty="0"/>
              <a:t>Nov 2014 Summary released clearing Russia and Qatar and Garcia resigns</a:t>
            </a:r>
          </a:p>
          <a:p>
            <a:r>
              <a:rPr lang="en-GB" dirty="0"/>
              <a:t>Jan 2015 FIFA sponsors withdraw</a:t>
            </a:r>
          </a:p>
          <a:p>
            <a:r>
              <a:rPr lang="en-GB" dirty="0"/>
              <a:t>Jan 2015 Blatter faces challenge from Prince Ali Bin Hussein of Jordan and Greg Dyke</a:t>
            </a:r>
          </a:p>
          <a:p>
            <a:r>
              <a:rPr lang="en-GB" dirty="0"/>
              <a:t>March 2015 Documentary evidence that Warner was paid $1.2m by Qatari’s</a:t>
            </a:r>
          </a:p>
          <a:p>
            <a:r>
              <a:rPr lang="en-GB" dirty="0"/>
              <a:t>Qatar World Cup Moved to the winter</a:t>
            </a:r>
          </a:p>
          <a:p>
            <a:r>
              <a:rPr lang="en-GB" dirty="0"/>
              <a:t>May 2015 FIFA Officials arrested in US Corruption Case</a:t>
            </a:r>
          </a:p>
          <a:p>
            <a:endParaRPr lang="en-GB" dirty="0"/>
          </a:p>
        </p:txBody>
      </p:sp>
    </p:spTree>
    <p:extLst>
      <p:ext uri="{BB962C8B-B14F-4D97-AF65-F5344CB8AC3E}">
        <p14:creationId xmlns:p14="http://schemas.microsoft.com/office/powerpoint/2010/main" val="2214158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8B118-DCF9-C01F-21E4-6CA72E5611C6}"/>
              </a:ext>
            </a:extLst>
          </p:cNvPr>
          <p:cNvSpPr>
            <a:spLocks noGrp="1"/>
          </p:cNvSpPr>
          <p:nvPr>
            <p:ph type="title"/>
          </p:nvPr>
        </p:nvSpPr>
        <p:spPr>
          <a:xfrm>
            <a:off x="5320748" y="59636"/>
            <a:ext cx="6033052" cy="894522"/>
          </a:xfrm>
        </p:spPr>
        <p:txBody>
          <a:bodyPr/>
          <a:lstStyle/>
          <a:p>
            <a:r>
              <a:rPr lang="en-GB" dirty="0"/>
              <a:t>FIFA Investigations …….</a:t>
            </a:r>
          </a:p>
        </p:txBody>
      </p:sp>
      <p:sp>
        <p:nvSpPr>
          <p:cNvPr id="3" name="Content Placeholder 2">
            <a:extLst>
              <a:ext uri="{FF2B5EF4-FFF2-40B4-BE49-F238E27FC236}">
                <a16:creationId xmlns:a16="http://schemas.microsoft.com/office/drawing/2014/main" id="{200D219C-EE95-BB58-CB4B-B0EA62277D8B}"/>
              </a:ext>
            </a:extLst>
          </p:cNvPr>
          <p:cNvSpPr>
            <a:spLocks noGrp="1"/>
          </p:cNvSpPr>
          <p:nvPr>
            <p:ph idx="1"/>
          </p:nvPr>
        </p:nvSpPr>
        <p:spPr>
          <a:xfrm>
            <a:off x="838200" y="781878"/>
            <a:ext cx="10515600" cy="5395085"/>
          </a:xfrm>
        </p:spPr>
        <p:txBody>
          <a:bodyPr>
            <a:normAutofit fontScale="55000" lnSpcReduction="20000"/>
          </a:bodyPr>
          <a:lstStyle/>
          <a:p>
            <a:r>
              <a:rPr lang="en-GB" dirty="0"/>
              <a:t>Jan 2011 Qatar Corruption revealed</a:t>
            </a:r>
          </a:p>
          <a:p>
            <a:r>
              <a:rPr lang="en-GB" dirty="0"/>
              <a:t>Evidence of Qatar – Spain and Portugal collusion</a:t>
            </a:r>
          </a:p>
          <a:p>
            <a:r>
              <a:rPr lang="en-GB" dirty="0"/>
              <a:t>FA v VIFA</a:t>
            </a:r>
          </a:p>
          <a:p>
            <a:r>
              <a:rPr lang="en-GB" dirty="0"/>
              <a:t>Blatter re – elected offering $1b in development funds to the 208 member </a:t>
            </a:r>
            <a:r>
              <a:rPr lang="en-GB" dirty="0" err="1"/>
              <a:t>assocs</a:t>
            </a:r>
            <a:r>
              <a:rPr lang="en-GB" dirty="0"/>
              <a:t> that decide his fate</a:t>
            </a:r>
          </a:p>
          <a:p>
            <a:r>
              <a:rPr lang="en-GB" dirty="0"/>
              <a:t>Bin Hamman potential candidate suspended as </a:t>
            </a:r>
            <a:r>
              <a:rPr lang="en-GB" dirty="0" err="1"/>
              <a:t>Guinei</a:t>
            </a:r>
            <a:r>
              <a:rPr lang="en-GB" dirty="0"/>
              <a:t> Parliament accuse him of facilitating bribes on behalf of Qatar and he and VP Jack Warner accused of trading bribes for votes in the election</a:t>
            </a:r>
          </a:p>
          <a:p>
            <a:r>
              <a:rPr lang="en-GB" dirty="0"/>
              <a:t>Qatar bribery claim dismissed</a:t>
            </a:r>
          </a:p>
          <a:p>
            <a:r>
              <a:rPr lang="en-GB" dirty="0"/>
              <a:t>Dec 2011 FBI investigation into FIFA</a:t>
            </a:r>
          </a:p>
          <a:p>
            <a:r>
              <a:rPr lang="en-GB" dirty="0"/>
              <a:t>July 2012 FIFA launches investigation  </a:t>
            </a:r>
          </a:p>
          <a:p>
            <a:r>
              <a:rPr lang="en-GB" dirty="0"/>
              <a:t>August 2013 Blatter accepts Qatar mistake</a:t>
            </a:r>
          </a:p>
          <a:p>
            <a:r>
              <a:rPr lang="en-GB" dirty="0"/>
              <a:t>June 2014 Fresh allegations of </a:t>
            </a:r>
            <a:r>
              <a:rPr lang="en-GB" dirty="0" err="1"/>
              <a:t>bribary</a:t>
            </a:r>
            <a:endParaRPr lang="en-GB" dirty="0"/>
          </a:p>
          <a:p>
            <a:r>
              <a:rPr lang="en-GB" dirty="0"/>
              <a:t>Sept 2014 Garcia Report Blocked</a:t>
            </a:r>
          </a:p>
          <a:p>
            <a:r>
              <a:rPr lang="en-GB" dirty="0"/>
              <a:t>Nov 2014 Summary released clearing Russia and Qatar and Garcia resigns</a:t>
            </a:r>
          </a:p>
          <a:p>
            <a:r>
              <a:rPr lang="en-GB" dirty="0"/>
              <a:t>Jan 2015 FIFA sponsors withdraw</a:t>
            </a:r>
          </a:p>
          <a:p>
            <a:r>
              <a:rPr lang="en-GB" dirty="0"/>
              <a:t>Jan 2015 Blatter faces challenge from Prince Ali Bin Hussein of Jordan and Greg Dyke</a:t>
            </a:r>
          </a:p>
          <a:p>
            <a:r>
              <a:rPr lang="en-GB" dirty="0"/>
              <a:t>March 2015 Documentary evidence that Warner was paid $1.2m by Qatari’s</a:t>
            </a:r>
          </a:p>
          <a:p>
            <a:r>
              <a:rPr lang="en-GB" dirty="0"/>
              <a:t>Qatar World Cup Moved to the winter</a:t>
            </a:r>
          </a:p>
          <a:p>
            <a:r>
              <a:rPr lang="en-GB" dirty="0"/>
              <a:t>May 2015 FIFA Officials arrested in US Corruption Case</a:t>
            </a:r>
          </a:p>
          <a:p>
            <a:endParaRPr lang="en-GB" dirty="0"/>
          </a:p>
        </p:txBody>
      </p:sp>
    </p:spTree>
    <p:extLst>
      <p:ext uri="{BB962C8B-B14F-4D97-AF65-F5344CB8AC3E}">
        <p14:creationId xmlns:p14="http://schemas.microsoft.com/office/powerpoint/2010/main" val="99496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2C214-3F04-3A4D-23F7-0025D1BBF41C}"/>
              </a:ext>
            </a:extLst>
          </p:cNvPr>
          <p:cNvSpPr>
            <a:spLocks noGrp="1"/>
          </p:cNvSpPr>
          <p:nvPr>
            <p:ph type="title"/>
          </p:nvPr>
        </p:nvSpPr>
        <p:spPr>
          <a:xfrm>
            <a:off x="838200" y="-344556"/>
            <a:ext cx="10515600" cy="1383402"/>
          </a:xfrm>
        </p:spPr>
        <p:txBody>
          <a:bodyPr/>
          <a:lstStyle/>
          <a:p>
            <a:r>
              <a:rPr lang="en-GB" dirty="0"/>
              <a:t>World Cup Qatar – World 1</a:t>
            </a:r>
            <a:r>
              <a:rPr lang="en-GB" baseline="30000" dirty="0"/>
              <a:t>st</a:t>
            </a:r>
            <a:endParaRPr lang="en-GB" dirty="0"/>
          </a:p>
        </p:txBody>
      </p:sp>
      <p:sp>
        <p:nvSpPr>
          <p:cNvPr id="3" name="Content Placeholder 2">
            <a:extLst>
              <a:ext uri="{FF2B5EF4-FFF2-40B4-BE49-F238E27FC236}">
                <a16:creationId xmlns:a16="http://schemas.microsoft.com/office/drawing/2014/main" id="{A1E976DD-6E7E-F09B-1F4B-EAD57A936B00}"/>
              </a:ext>
            </a:extLst>
          </p:cNvPr>
          <p:cNvSpPr>
            <a:spLocks noGrp="1"/>
          </p:cNvSpPr>
          <p:nvPr>
            <p:ph idx="1"/>
          </p:nvPr>
        </p:nvSpPr>
        <p:spPr>
          <a:xfrm>
            <a:off x="92765" y="980662"/>
            <a:ext cx="11261035" cy="5196302"/>
          </a:xfrm>
        </p:spPr>
        <p:txBody>
          <a:bodyPr/>
          <a:lstStyle/>
          <a:p>
            <a:r>
              <a:rPr lang="en-GB" dirty="0"/>
              <a:t>Middle East Bribery New Market &amp; Commercial Impact</a:t>
            </a:r>
          </a:p>
          <a:p>
            <a:r>
              <a:rPr lang="en-GB" dirty="0"/>
              <a:t>Time of Year</a:t>
            </a:r>
          </a:p>
          <a:p>
            <a:r>
              <a:rPr lang="en-GB" dirty="0"/>
              <a:t>Temperatures</a:t>
            </a:r>
          </a:p>
          <a:p>
            <a:r>
              <a:rPr lang="en-GB" dirty="0"/>
              <a:t>Discrimination</a:t>
            </a:r>
          </a:p>
          <a:p>
            <a:r>
              <a:rPr lang="en-GB" dirty="0"/>
              <a:t>Alcohol</a:t>
            </a:r>
          </a:p>
          <a:p>
            <a:r>
              <a:rPr lang="en-GB" dirty="0"/>
              <a:t>Stadium Development </a:t>
            </a:r>
          </a:p>
          <a:p>
            <a:r>
              <a:rPr lang="en-GB" dirty="0"/>
              <a:t>Tourism Strategy</a:t>
            </a:r>
          </a:p>
          <a:p>
            <a:r>
              <a:rPr lang="en-GB" dirty="0"/>
              <a:t>Cruise Ships</a:t>
            </a:r>
          </a:p>
          <a:p>
            <a:r>
              <a:rPr lang="en-GB" dirty="0"/>
              <a:t>Beckham </a:t>
            </a:r>
          </a:p>
        </p:txBody>
      </p:sp>
      <p:pic>
        <p:nvPicPr>
          <p:cNvPr id="1026" name="Picture 2" descr="FIFA World Cup Trophy">
            <a:extLst>
              <a:ext uri="{FF2B5EF4-FFF2-40B4-BE49-F238E27FC236}">
                <a16:creationId xmlns:a16="http://schemas.microsoft.com/office/drawing/2014/main" id="{EE4AE4D3-E54C-8B75-625A-A7DF898FA7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3960" y="1540463"/>
            <a:ext cx="7239000" cy="4076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7342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79A51-A576-BB6A-B746-18DA81B4A437}"/>
              </a:ext>
            </a:extLst>
          </p:cNvPr>
          <p:cNvSpPr>
            <a:spLocks noGrp="1"/>
          </p:cNvSpPr>
          <p:nvPr>
            <p:ph type="title"/>
          </p:nvPr>
        </p:nvSpPr>
        <p:spPr>
          <a:xfrm>
            <a:off x="838200" y="365126"/>
            <a:ext cx="10515600" cy="628788"/>
          </a:xfrm>
        </p:spPr>
        <p:txBody>
          <a:bodyPr>
            <a:normAutofit fontScale="90000"/>
          </a:bodyPr>
          <a:lstStyle/>
          <a:p>
            <a:r>
              <a:rPr lang="en-GB" dirty="0"/>
              <a:t>Future Football World Cups</a:t>
            </a:r>
          </a:p>
        </p:txBody>
      </p:sp>
      <p:sp>
        <p:nvSpPr>
          <p:cNvPr id="3" name="Content Placeholder 2">
            <a:extLst>
              <a:ext uri="{FF2B5EF4-FFF2-40B4-BE49-F238E27FC236}">
                <a16:creationId xmlns:a16="http://schemas.microsoft.com/office/drawing/2014/main" id="{71A28FAB-E241-8DF8-2F62-5C15AF51E7CE}"/>
              </a:ext>
            </a:extLst>
          </p:cNvPr>
          <p:cNvSpPr>
            <a:spLocks noGrp="1"/>
          </p:cNvSpPr>
          <p:nvPr>
            <p:ph idx="1"/>
          </p:nvPr>
        </p:nvSpPr>
        <p:spPr>
          <a:xfrm>
            <a:off x="838200" y="1219200"/>
            <a:ext cx="10515600" cy="4957763"/>
          </a:xfrm>
        </p:spPr>
        <p:txBody>
          <a:bodyPr/>
          <a:lstStyle/>
          <a:p>
            <a:r>
              <a:rPr lang="en-GB" dirty="0"/>
              <a:t>2026 – US, Canada &amp; Mexico</a:t>
            </a:r>
          </a:p>
          <a:p>
            <a:r>
              <a:rPr lang="en-GB" dirty="0"/>
              <a:t>FIFA World Cup in 2030 set to unite the world in unique global celebration</a:t>
            </a:r>
          </a:p>
          <a:p>
            <a:r>
              <a:rPr lang="en-GB" dirty="0"/>
              <a:t>Morocco, Portugal and Spain joint bid is the sole candidate to host FIFA World Cup 2030</a:t>
            </a:r>
          </a:p>
          <a:p>
            <a:r>
              <a:rPr lang="en-GB" dirty="0"/>
              <a:t>2030 celebratory matches in Argentina, Paraguay &amp; </a:t>
            </a:r>
            <a:r>
              <a:rPr lang="en-GB" dirty="0" err="1"/>
              <a:t>Urugauy</a:t>
            </a:r>
            <a:endParaRPr lang="en-GB" dirty="0"/>
          </a:p>
          <a:p>
            <a:r>
              <a:rPr lang="en-GB" dirty="0"/>
              <a:t>2034 Saudi Arabia as Australia withdraw</a:t>
            </a:r>
          </a:p>
          <a:p>
            <a:endParaRPr lang="en-GB" dirty="0"/>
          </a:p>
          <a:p>
            <a:r>
              <a:rPr lang="en-GB" dirty="0"/>
              <a:t>Women’s World Cups &amp; Youth World Cups</a:t>
            </a:r>
          </a:p>
          <a:p>
            <a:endParaRPr lang="en-GB" dirty="0"/>
          </a:p>
        </p:txBody>
      </p:sp>
    </p:spTree>
    <p:extLst>
      <p:ext uri="{BB962C8B-B14F-4D97-AF65-F5344CB8AC3E}">
        <p14:creationId xmlns:p14="http://schemas.microsoft.com/office/powerpoint/2010/main" val="41133920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9EB09-26E3-0F8A-5B6D-7B70877678AC}"/>
              </a:ext>
            </a:extLst>
          </p:cNvPr>
          <p:cNvSpPr>
            <a:spLocks noGrp="1"/>
          </p:cNvSpPr>
          <p:nvPr>
            <p:ph type="title"/>
          </p:nvPr>
        </p:nvSpPr>
        <p:spPr>
          <a:xfrm>
            <a:off x="838200" y="119271"/>
            <a:ext cx="10515600" cy="1571418"/>
          </a:xfrm>
        </p:spPr>
        <p:txBody>
          <a:bodyPr>
            <a:normAutofit/>
          </a:bodyPr>
          <a:lstStyle/>
          <a:p>
            <a:r>
              <a:rPr lang="en-GB" dirty="0"/>
              <a:t>Euro’s </a:t>
            </a:r>
          </a:p>
        </p:txBody>
      </p:sp>
      <p:sp>
        <p:nvSpPr>
          <p:cNvPr id="3" name="Content Placeholder 2">
            <a:extLst>
              <a:ext uri="{FF2B5EF4-FFF2-40B4-BE49-F238E27FC236}">
                <a16:creationId xmlns:a16="http://schemas.microsoft.com/office/drawing/2014/main" id="{14A53526-CFDF-2E58-24AA-72FC1BF6973E}"/>
              </a:ext>
            </a:extLst>
          </p:cNvPr>
          <p:cNvSpPr>
            <a:spLocks noGrp="1"/>
          </p:cNvSpPr>
          <p:nvPr>
            <p:ph idx="1"/>
          </p:nvPr>
        </p:nvSpPr>
        <p:spPr>
          <a:xfrm>
            <a:off x="838200" y="1543878"/>
            <a:ext cx="10515600" cy="4134679"/>
          </a:xfrm>
        </p:spPr>
        <p:txBody>
          <a:bodyPr>
            <a:normAutofit/>
          </a:bodyPr>
          <a:lstStyle/>
          <a:p>
            <a:r>
              <a:rPr lang="en-GB" dirty="0"/>
              <a:t>2020 (2021) 13 Different European Countries </a:t>
            </a:r>
          </a:p>
          <a:p>
            <a:r>
              <a:rPr lang="en-GB" dirty="0"/>
              <a:t>Pandemic – Covid Issues &amp; Reduced Capacities</a:t>
            </a:r>
          </a:p>
          <a:p>
            <a:r>
              <a:rPr lang="en-GB" dirty="0"/>
              <a:t>Wembley &amp; St Petersburg took over Dublin’s Matches </a:t>
            </a:r>
          </a:p>
          <a:p>
            <a:r>
              <a:rPr lang="en-GB" dirty="0"/>
              <a:t>51 Matches over 31 Days  across Europe</a:t>
            </a:r>
          </a:p>
          <a:p>
            <a:endParaRPr lang="en-GB" dirty="0"/>
          </a:p>
          <a:p>
            <a:r>
              <a:rPr lang="en-GB" dirty="0"/>
              <a:t>2024 Germany</a:t>
            </a:r>
          </a:p>
          <a:p>
            <a:r>
              <a:rPr lang="en-GB" dirty="0"/>
              <a:t>2028 UK &amp; Ireland including Cardiff</a:t>
            </a:r>
          </a:p>
          <a:p>
            <a:r>
              <a:rPr lang="en-GB" dirty="0"/>
              <a:t>2032 Turkey &amp; Italy</a:t>
            </a:r>
          </a:p>
        </p:txBody>
      </p:sp>
      <p:pic>
        <p:nvPicPr>
          <p:cNvPr id="25602" name="Picture 2" descr="FIFA Women's World Cup 2023: All previous World Cup winners - complete list">
            <a:extLst>
              <a:ext uri="{FF2B5EF4-FFF2-40B4-BE49-F238E27FC236}">
                <a16:creationId xmlns:a16="http://schemas.microsoft.com/office/drawing/2014/main" id="{D942C203-107E-8C80-2416-799F74FDEA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4247" y="3366051"/>
            <a:ext cx="3668013" cy="2054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70294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5732E-9878-FD51-3DD1-0AF17C47DD79}"/>
              </a:ext>
            </a:extLst>
          </p:cNvPr>
          <p:cNvSpPr>
            <a:spLocks noGrp="1"/>
          </p:cNvSpPr>
          <p:nvPr>
            <p:ph type="title"/>
          </p:nvPr>
        </p:nvSpPr>
        <p:spPr>
          <a:xfrm>
            <a:off x="838200" y="-417442"/>
            <a:ext cx="10515600" cy="1550504"/>
          </a:xfrm>
        </p:spPr>
        <p:txBody>
          <a:bodyPr/>
          <a:lstStyle/>
          <a:p>
            <a:r>
              <a:rPr lang="en-GB" dirty="0"/>
              <a:t>New Approaches and Developments</a:t>
            </a:r>
          </a:p>
        </p:txBody>
      </p:sp>
      <p:sp>
        <p:nvSpPr>
          <p:cNvPr id="3" name="Content Placeholder 2">
            <a:extLst>
              <a:ext uri="{FF2B5EF4-FFF2-40B4-BE49-F238E27FC236}">
                <a16:creationId xmlns:a16="http://schemas.microsoft.com/office/drawing/2014/main" id="{D1EC8421-3962-29E5-6684-C8DBE523099A}"/>
              </a:ext>
            </a:extLst>
          </p:cNvPr>
          <p:cNvSpPr>
            <a:spLocks noGrp="1"/>
          </p:cNvSpPr>
          <p:nvPr>
            <p:ph idx="1"/>
          </p:nvPr>
        </p:nvSpPr>
        <p:spPr>
          <a:xfrm>
            <a:off x="838200" y="702365"/>
            <a:ext cx="10515600" cy="5474598"/>
          </a:xfrm>
        </p:spPr>
        <p:txBody>
          <a:bodyPr/>
          <a:lstStyle/>
          <a:p>
            <a:r>
              <a:rPr lang="en-GB" b="1" dirty="0">
                <a:solidFill>
                  <a:srgbClr val="FF0000"/>
                </a:solidFill>
              </a:rPr>
              <a:t>FIFA</a:t>
            </a:r>
          </a:p>
          <a:p>
            <a:r>
              <a:rPr lang="en-GB" dirty="0"/>
              <a:t>Women’s</a:t>
            </a:r>
          </a:p>
          <a:p>
            <a:r>
              <a:rPr lang="en-GB" dirty="0"/>
              <a:t>Beach Soccer</a:t>
            </a:r>
          </a:p>
          <a:p>
            <a:r>
              <a:rPr lang="en-GB" dirty="0"/>
              <a:t>Club Soccer</a:t>
            </a:r>
          </a:p>
          <a:p>
            <a:r>
              <a:rPr lang="en-GB" dirty="0"/>
              <a:t>U17</a:t>
            </a:r>
          </a:p>
          <a:p>
            <a:r>
              <a:rPr lang="en-GB" dirty="0"/>
              <a:t>U20 </a:t>
            </a:r>
            <a:r>
              <a:rPr lang="en-GB" dirty="0" err="1"/>
              <a:t>Womens</a:t>
            </a:r>
            <a:endParaRPr lang="en-GB" dirty="0"/>
          </a:p>
          <a:p>
            <a:r>
              <a:rPr lang="en-GB" dirty="0"/>
              <a:t>Commercial Approach</a:t>
            </a:r>
          </a:p>
          <a:p>
            <a:r>
              <a:rPr lang="en-GB" b="1" dirty="0">
                <a:solidFill>
                  <a:srgbClr val="FF0000"/>
                </a:solidFill>
              </a:rPr>
              <a:t>UEFA – </a:t>
            </a:r>
            <a:r>
              <a:rPr lang="en-GB" b="1" dirty="0"/>
              <a:t>Euros </a:t>
            </a:r>
            <a:endParaRPr lang="en-GB" b="1" dirty="0">
              <a:solidFill>
                <a:srgbClr val="FF0000"/>
              </a:solidFill>
            </a:endParaRPr>
          </a:p>
          <a:p>
            <a:r>
              <a:rPr lang="en-GB" b="1" dirty="0">
                <a:solidFill>
                  <a:srgbClr val="FF0000"/>
                </a:solidFill>
              </a:rPr>
              <a:t>Rugby World Cup </a:t>
            </a:r>
            <a:r>
              <a:rPr lang="en-GB" dirty="0"/>
              <a:t>– Japan, USA</a:t>
            </a:r>
          </a:p>
          <a:p>
            <a:r>
              <a:rPr lang="en-GB" b="1" dirty="0">
                <a:solidFill>
                  <a:srgbClr val="FF0000"/>
                </a:solidFill>
              </a:rPr>
              <a:t>Olympics </a:t>
            </a:r>
            <a:r>
              <a:rPr lang="en-GB" dirty="0"/>
              <a:t>– Youth Olympics / Winter Olympics / Summer Olympics</a:t>
            </a:r>
            <a:endParaRPr lang="en-GB" b="1" dirty="0">
              <a:solidFill>
                <a:srgbClr val="FF0000"/>
              </a:solidFill>
            </a:endParaRPr>
          </a:p>
        </p:txBody>
      </p:sp>
      <p:pic>
        <p:nvPicPr>
          <p:cNvPr id="24578" name="Picture 2" descr="World Cup 2018: First final for Croatia, second title for France | World Cup  News | Al Jazeera">
            <a:extLst>
              <a:ext uri="{FF2B5EF4-FFF2-40B4-BE49-F238E27FC236}">
                <a16:creationId xmlns:a16="http://schemas.microsoft.com/office/drawing/2014/main" id="{1B12D724-7AC6-8146-11C4-6B2B931A8D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2078" y="795131"/>
            <a:ext cx="4419600" cy="441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048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A26D-8C63-E7CF-A6B3-05807CBDE333}"/>
              </a:ext>
            </a:extLst>
          </p:cNvPr>
          <p:cNvSpPr>
            <a:spLocks noGrp="1"/>
          </p:cNvSpPr>
          <p:nvPr>
            <p:ph type="title"/>
          </p:nvPr>
        </p:nvSpPr>
        <p:spPr>
          <a:xfrm>
            <a:off x="838200" y="0"/>
            <a:ext cx="10515600" cy="967410"/>
          </a:xfrm>
        </p:spPr>
        <p:txBody>
          <a:bodyPr>
            <a:normAutofit/>
          </a:bodyPr>
          <a:lstStyle/>
          <a:p>
            <a:r>
              <a:rPr lang="en-GB" dirty="0"/>
              <a:t>Rugby World Cup Development Strategy</a:t>
            </a:r>
          </a:p>
        </p:txBody>
      </p:sp>
      <p:sp>
        <p:nvSpPr>
          <p:cNvPr id="3" name="Content Placeholder 2">
            <a:extLst>
              <a:ext uri="{FF2B5EF4-FFF2-40B4-BE49-F238E27FC236}">
                <a16:creationId xmlns:a16="http://schemas.microsoft.com/office/drawing/2014/main" id="{2527CDBA-FD47-0C15-B0EF-DADA2A5307CF}"/>
              </a:ext>
            </a:extLst>
          </p:cNvPr>
          <p:cNvSpPr>
            <a:spLocks noGrp="1"/>
          </p:cNvSpPr>
          <p:nvPr>
            <p:ph idx="1"/>
          </p:nvPr>
        </p:nvSpPr>
        <p:spPr>
          <a:xfrm>
            <a:off x="106017" y="874643"/>
            <a:ext cx="11247783" cy="5302320"/>
          </a:xfrm>
        </p:spPr>
        <p:txBody>
          <a:bodyPr>
            <a:normAutofit fontScale="92500" lnSpcReduction="10000"/>
          </a:bodyPr>
          <a:lstStyle/>
          <a:p>
            <a:pPr algn="l">
              <a:buFont typeface="Arial" panose="020B0604020202020204" pitchFamily="34" charset="0"/>
              <a:buChar char="•"/>
            </a:pPr>
            <a:r>
              <a:rPr lang="en-GB" dirty="0">
                <a:solidFill>
                  <a:srgbClr val="2A2A2A"/>
                </a:solidFill>
                <a:latin typeface="WebbEllisCup"/>
              </a:rPr>
              <a:t>3 W</a:t>
            </a:r>
            <a:r>
              <a:rPr lang="en-GB" b="0" i="0" dirty="0">
                <a:solidFill>
                  <a:srgbClr val="2A2A2A"/>
                </a:solidFill>
                <a:effectLst/>
                <a:latin typeface="WebbEllisCup"/>
              </a:rPr>
              <a:t>omen’s and 2 </a:t>
            </a:r>
            <a:r>
              <a:rPr lang="en-GB" dirty="0">
                <a:solidFill>
                  <a:srgbClr val="2A2A2A"/>
                </a:solidFill>
                <a:latin typeface="WebbEllisCup"/>
              </a:rPr>
              <a:t>M</a:t>
            </a:r>
            <a:r>
              <a:rPr lang="en-GB" b="0" i="0" dirty="0">
                <a:solidFill>
                  <a:srgbClr val="2A2A2A"/>
                </a:solidFill>
                <a:effectLst/>
                <a:latin typeface="WebbEllisCup"/>
              </a:rPr>
              <a:t>en’s Rugby World Cup locations confirmed creating a golden decade for the sport</a:t>
            </a:r>
          </a:p>
          <a:p>
            <a:pPr algn="l">
              <a:buFont typeface="Arial" panose="020B0604020202020204" pitchFamily="34" charset="0"/>
              <a:buChar char="•"/>
            </a:pPr>
            <a:r>
              <a:rPr lang="en-GB" b="0" i="0" dirty="0">
                <a:solidFill>
                  <a:srgbClr val="2A2A2A"/>
                </a:solidFill>
                <a:effectLst/>
                <a:latin typeface="WebbEllisCup"/>
              </a:rPr>
              <a:t>World Rugby Council approves new partnership model for Rugby World Cup delivery to optimise game growth opportunities</a:t>
            </a:r>
          </a:p>
          <a:p>
            <a:pPr algn="l">
              <a:buFont typeface="Arial" panose="020B0604020202020204" pitchFamily="34" charset="0"/>
              <a:buChar char="•"/>
            </a:pPr>
            <a:r>
              <a:rPr lang="en-GB" b="0" i="0" dirty="0">
                <a:solidFill>
                  <a:srgbClr val="2A2A2A"/>
                </a:solidFill>
                <a:effectLst/>
                <a:latin typeface="WebbEllisCup"/>
              </a:rPr>
              <a:t>Women’s Rugby World Cup 2025 England – momentum &amp; inspiring young people to get into rugby</a:t>
            </a:r>
          </a:p>
          <a:p>
            <a:pPr algn="l">
              <a:buFont typeface="Arial" panose="020B0604020202020204" pitchFamily="34" charset="0"/>
              <a:buChar char="•"/>
            </a:pPr>
            <a:r>
              <a:rPr lang="en-GB" b="0" i="0" dirty="0">
                <a:solidFill>
                  <a:srgbClr val="2A2A2A"/>
                </a:solidFill>
                <a:effectLst/>
                <a:latin typeface="WebbEllisCup"/>
              </a:rPr>
              <a:t>Australia’s Rugby World Cup confirmation creates golden decade of world-class rugby in nation, building on Olympic Games, Commonwealth Games and British and Irish Lions hosting</a:t>
            </a:r>
          </a:p>
          <a:p>
            <a:pPr algn="l">
              <a:buFont typeface="Arial" panose="020B0604020202020204" pitchFamily="34" charset="0"/>
              <a:buChar char="•"/>
            </a:pPr>
            <a:r>
              <a:rPr lang="en-GB" b="0" i="0" dirty="0">
                <a:solidFill>
                  <a:srgbClr val="2A2A2A"/>
                </a:solidFill>
                <a:effectLst/>
                <a:latin typeface="WebbEllisCup"/>
              </a:rPr>
              <a:t>USA to host 15s Rugby World Cups for the first time as highlight in wider long-term growth plan</a:t>
            </a:r>
          </a:p>
          <a:p>
            <a:pPr algn="l">
              <a:buFont typeface="Arial" panose="020B0604020202020204" pitchFamily="34" charset="0"/>
              <a:buChar char="•"/>
            </a:pPr>
            <a:r>
              <a:rPr lang="en-GB" dirty="0">
                <a:solidFill>
                  <a:srgbClr val="2A2A2A"/>
                </a:solidFill>
                <a:latin typeface="WebbEllisCup"/>
              </a:rPr>
              <a:t>S</a:t>
            </a:r>
            <a:r>
              <a:rPr lang="en-GB" b="0" i="0" dirty="0">
                <a:solidFill>
                  <a:srgbClr val="2A2A2A"/>
                </a:solidFill>
                <a:effectLst/>
                <a:latin typeface="WebbEllisCup"/>
              </a:rPr>
              <a:t>ecures long-term growth opportunity for the sport to unlock the true potential of a global sport for all</a:t>
            </a:r>
          </a:p>
          <a:p>
            <a:pPr marL="0" indent="0">
              <a:buNone/>
            </a:pPr>
            <a:endParaRPr lang="en-GB" dirty="0"/>
          </a:p>
          <a:p>
            <a:endParaRPr lang="en-GB" dirty="0"/>
          </a:p>
        </p:txBody>
      </p:sp>
    </p:spTree>
    <p:extLst>
      <p:ext uri="{BB962C8B-B14F-4D97-AF65-F5344CB8AC3E}">
        <p14:creationId xmlns:p14="http://schemas.microsoft.com/office/powerpoint/2010/main" val="16602309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CA60-D99B-77CA-65B9-7F04545B86C9}"/>
              </a:ext>
            </a:extLst>
          </p:cNvPr>
          <p:cNvSpPr>
            <a:spLocks noGrp="1"/>
          </p:cNvSpPr>
          <p:nvPr>
            <p:ph type="title"/>
          </p:nvPr>
        </p:nvSpPr>
        <p:spPr>
          <a:xfrm>
            <a:off x="838200" y="-131832"/>
            <a:ext cx="10515600" cy="999849"/>
          </a:xfrm>
        </p:spPr>
        <p:txBody>
          <a:bodyPr/>
          <a:lstStyle/>
          <a:p>
            <a:r>
              <a:rPr lang="en-GB" dirty="0"/>
              <a:t>Rugby World Cup Hosts &amp; Winners</a:t>
            </a:r>
          </a:p>
        </p:txBody>
      </p:sp>
      <p:sp>
        <p:nvSpPr>
          <p:cNvPr id="3" name="Content Placeholder 2">
            <a:extLst>
              <a:ext uri="{FF2B5EF4-FFF2-40B4-BE49-F238E27FC236}">
                <a16:creationId xmlns:a16="http://schemas.microsoft.com/office/drawing/2014/main" id="{0BD69A31-1002-E4C0-417C-3D77BEFF3ABD}"/>
              </a:ext>
            </a:extLst>
          </p:cNvPr>
          <p:cNvSpPr>
            <a:spLocks noGrp="1"/>
          </p:cNvSpPr>
          <p:nvPr>
            <p:ph idx="1"/>
          </p:nvPr>
        </p:nvSpPr>
        <p:spPr>
          <a:xfrm>
            <a:off x="838200" y="967409"/>
            <a:ext cx="10515600" cy="4691269"/>
          </a:xfrm>
        </p:spPr>
        <p:txBody>
          <a:bodyPr>
            <a:normAutofit fontScale="85000" lnSpcReduction="20000"/>
          </a:bodyPr>
          <a:lstStyle/>
          <a:p>
            <a:r>
              <a:rPr lang="en-GB" dirty="0"/>
              <a:t>1987 NZ &amp; Australia – New Zealand</a:t>
            </a:r>
          </a:p>
          <a:p>
            <a:r>
              <a:rPr lang="en-GB" dirty="0"/>
              <a:t>1991 UK &amp; France final at Twickenham – Australia </a:t>
            </a:r>
          </a:p>
          <a:p>
            <a:r>
              <a:rPr lang="en-GB" dirty="0"/>
              <a:t>1995 South Africa – South Africa </a:t>
            </a:r>
          </a:p>
          <a:p>
            <a:r>
              <a:rPr lang="en-GB" dirty="0"/>
              <a:t>1999 Wales (with other 5 nations) - Australia</a:t>
            </a:r>
          </a:p>
          <a:p>
            <a:r>
              <a:rPr lang="en-GB" dirty="0"/>
              <a:t>2003 Australia - England</a:t>
            </a:r>
          </a:p>
          <a:p>
            <a:r>
              <a:rPr lang="en-GB" dirty="0"/>
              <a:t>2007 France  - South Africa</a:t>
            </a:r>
          </a:p>
          <a:p>
            <a:r>
              <a:rPr lang="en-GB" dirty="0"/>
              <a:t>2011 New Zealand – New Zealand</a:t>
            </a:r>
          </a:p>
          <a:p>
            <a:r>
              <a:rPr lang="en-GB" dirty="0"/>
              <a:t>2015 England (&amp; Wales) – New Zealand</a:t>
            </a:r>
          </a:p>
          <a:p>
            <a:r>
              <a:rPr lang="en-GB" dirty="0"/>
              <a:t>2019 Japan – South Africa</a:t>
            </a:r>
          </a:p>
          <a:p>
            <a:r>
              <a:rPr lang="en-GB" dirty="0"/>
              <a:t>2023 France – South Africa</a:t>
            </a:r>
          </a:p>
          <a:p>
            <a:r>
              <a:rPr lang="en-GB" dirty="0"/>
              <a:t>2027 Australia</a:t>
            </a:r>
          </a:p>
          <a:p>
            <a:r>
              <a:rPr lang="en-GB" dirty="0"/>
              <a:t>2031 USA</a:t>
            </a:r>
          </a:p>
        </p:txBody>
      </p:sp>
      <p:pic>
        <p:nvPicPr>
          <p:cNvPr id="26626" name="Picture 2" descr="Rugby World Cup predictions: Winner, top try scorer, surprise package and  more | The Independent">
            <a:extLst>
              <a:ext uri="{FF2B5EF4-FFF2-40B4-BE49-F238E27FC236}">
                <a16:creationId xmlns:a16="http://schemas.microsoft.com/office/drawing/2014/main" id="{2328BDC1-C8F4-B14B-0812-FE63F934C9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225" y="1927387"/>
            <a:ext cx="5119228" cy="3406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0833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C9FF7-DD14-35CF-460A-178A0C94ACC7}"/>
              </a:ext>
            </a:extLst>
          </p:cNvPr>
          <p:cNvSpPr>
            <a:spLocks noGrp="1"/>
          </p:cNvSpPr>
          <p:nvPr>
            <p:ph type="title"/>
          </p:nvPr>
        </p:nvSpPr>
        <p:spPr>
          <a:xfrm>
            <a:off x="838200" y="1"/>
            <a:ext cx="10515600" cy="1338470"/>
          </a:xfrm>
        </p:spPr>
        <p:txBody>
          <a:bodyPr/>
          <a:lstStyle/>
          <a:p>
            <a:r>
              <a:rPr lang="en-GB" dirty="0"/>
              <a:t>Critical Reflection &amp; Review</a:t>
            </a:r>
          </a:p>
        </p:txBody>
      </p:sp>
      <p:sp>
        <p:nvSpPr>
          <p:cNvPr id="3" name="Content Placeholder 2">
            <a:extLst>
              <a:ext uri="{FF2B5EF4-FFF2-40B4-BE49-F238E27FC236}">
                <a16:creationId xmlns:a16="http://schemas.microsoft.com/office/drawing/2014/main" id="{D8AC98B6-4560-68BB-63BC-DF28108D434C}"/>
              </a:ext>
            </a:extLst>
          </p:cNvPr>
          <p:cNvSpPr>
            <a:spLocks noGrp="1"/>
          </p:cNvSpPr>
          <p:nvPr>
            <p:ph idx="1"/>
          </p:nvPr>
        </p:nvSpPr>
        <p:spPr>
          <a:xfrm>
            <a:off x="838200" y="1613117"/>
            <a:ext cx="10515600" cy="4563846"/>
          </a:xfrm>
        </p:spPr>
        <p:txBody>
          <a:bodyPr>
            <a:normAutofit lnSpcReduction="10000"/>
          </a:bodyPr>
          <a:lstStyle/>
          <a:p>
            <a:r>
              <a:rPr lang="en-GB" dirty="0"/>
              <a:t>All Change!</a:t>
            </a:r>
          </a:p>
          <a:p>
            <a:endParaRPr lang="en-GB" dirty="0"/>
          </a:p>
          <a:p>
            <a:r>
              <a:rPr lang="en-GB" dirty="0"/>
              <a:t>Strategic Approach</a:t>
            </a:r>
          </a:p>
          <a:p>
            <a:endParaRPr lang="en-GB" dirty="0"/>
          </a:p>
          <a:p>
            <a:r>
              <a:rPr lang="en-GB" dirty="0"/>
              <a:t>Impacts of Changes</a:t>
            </a:r>
          </a:p>
          <a:p>
            <a:endParaRPr lang="en-GB" dirty="0"/>
          </a:p>
          <a:p>
            <a:r>
              <a:rPr lang="en-GB" dirty="0"/>
              <a:t>Impacts of Covid</a:t>
            </a:r>
          </a:p>
          <a:p>
            <a:endParaRPr lang="en-GB" dirty="0"/>
          </a:p>
          <a:p>
            <a:r>
              <a:rPr lang="en-GB" dirty="0"/>
              <a:t>Future?</a:t>
            </a:r>
          </a:p>
        </p:txBody>
      </p:sp>
      <p:pic>
        <p:nvPicPr>
          <p:cNvPr id="27650" name="Picture 2" descr="Rugby World Cup lands ball in the wall of Cardiff Castle">
            <a:extLst>
              <a:ext uri="{FF2B5EF4-FFF2-40B4-BE49-F238E27FC236}">
                <a16:creationId xmlns:a16="http://schemas.microsoft.com/office/drawing/2014/main" id="{185C5BBE-0CEE-81C4-C2F9-27F82851F9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8524" y="1613117"/>
            <a:ext cx="5521789" cy="367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286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2267</Words>
  <Application>Microsoft Office PowerPoint</Application>
  <PresentationFormat>Widescreen</PresentationFormat>
  <Paragraphs>401</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WebbEllisCup</vt:lpstr>
      <vt:lpstr>Arial</vt:lpstr>
      <vt:lpstr>Calibri</vt:lpstr>
      <vt:lpstr>Calibri Light</vt:lpstr>
      <vt:lpstr>Office Theme</vt:lpstr>
      <vt:lpstr>PowerPoint Presentation</vt:lpstr>
      <vt:lpstr>Aims of the Session</vt:lpstr>
      <vt:lpstr>Event Bidding – Strategic Approach </vt:lpstr>
      <vt:lpstr>Bidding Benefits v Costs</vt:lpstr>
      <vt:lpstr>Traditional Processes</vt:lpstr>
      <vt:lpstr>Traditional Bidding Processes</vt:lpstr>
      <vt:lpstr>International Concepts</vt:lpstr>
      <vt:lpstr>Olympic Bidding Controversies</vt:lpstr>
      <vt:lpstr>Olympic Bribery </vt:lpstr>
      <vt:lpstr>Olympic Issues</vt:lpstr>
      <vt:lpstr>Olympics Left or Legacies</vt:lpstr>
      <vt:lpstr>Olympic Legacy</vt:lpstr>
      <vt:lpstr>Olympic Bidding Issues</vt:lpstr>
      <vt:lpstr>IOC Vision of Sustainability</vt:lpstr>
      <vt:lpstr>Sustainable Development &amp; Legacy</vt:lpstr>
      <vt:lpstr>Olympic Bidding Gamble!     IOC Website (2017) </vt:lpstr>
      <vt:lpstr>Tokyo Vision</vt:lpstr>
      <vt:lpstr>Olympic Bid Process Pre-Change</vt:lpstr>
      <vt:lpstr>Criteria for Judging Bids</vt:lpstr>
      <vt:lpstr>Additional Bid Considerations</vt:lpstr>
      <vt:lpstr>IOC 2020 Strategic Agenda</vt:lpstr>
      <vt:lpstr>Olympic Bidding Changes 2019</vt:lpstr>
      <vt:lpstr>New Approaches</vt:lpstr>
      <vt:lpstr>Olympic Reforms</vt:lpstr>
      <vt:lpstr>Olympic Future Host Docs – IOC Website 2023</vt:lpstr>
      <vt:lpstr>Brisbane 2032 –New Norms Post Pandemic</vt:lpstr>
      <vt:lpstr>Football World  Cups</vt:lpstr>
      <vt:lpstr>Traditional World Cup Bid Processes</vt:lpstr>
      <vt:lpstr>2018 UK FIFA Bid Process</vt:lpstr>
      <vt:lpstr>World Cup Corruption Scandals</vt:lpstr>
      <vt:lpstr>FIFA Corruption</vt:lpstr>
      <vt:lpstr>Road to Bribery</vt:lpstr>
      <vt:lpstr>FIFA Investigations …….</vt:lpstr>
      <vt:lpstr>World Cup Qatar – World 1st</vt:lpstr>
      <vt:lpstr>Future Football World Cups</vt:lpstr>
      <vt:lpstr>Euro’s </vt:lpstr>
      <vt:lpstr>New Approaches and Developments</vt:lpstr>
      <vt:lpstr>Rugby World Cup Development Strategy</vt:lpstr>
      <vt:lpstr>Rugby World Cup Hosts &amp; Winners</vt:lpstr>
      <vt:lpstr>Critical Reflection &amp; Review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5</cp:revision>
  <dcterms:created xsi:type="dcterms:W3CDTF">2023-09-15T09:31:09Z</dcterms:created>
  <dcterms:modified xsi:type="dcterms:W3CDTF">2023-11-13T23:41:09Z</dcterms:modified>
</cp:coreProperties>
</file>