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4F0B5-A2FD-9951-689D-094F145D55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41512F-6991-905F-1CB6-963F259A7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87234-56EC-949C-7BC3-9689E8ED2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3E15C9-B6C2-A982-12D3-F4133FC6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D8072-9A75-1553-213F-13FC4FC64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6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1DCC3-6E08-F782-628A-3F871273B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43438-D076-BA8F-DDA4-9B9A93D1B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16030-052D-ED03-A541-8504B70A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04965-C1BC-499D-E36E-C50F9DE74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4F44D-F884-B9F6-AE25-08D4F64B3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5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A124-8AAB-0793-8FF9-355BE076B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AD6334-F981-B159-1870-D7E0B11FA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4B007-FE53-B698-A095-DF0885133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CB2D3-2C59-B855-3ED5-D7A2FD5BC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CDBC7-055C-B1F1-B847-4AA1E47F0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36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572AD-8AE2-43DB-7F61-7DFB6D7E4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DBEFF-7F59-41CC-CFAE-D3CBDECD0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29DD3-4BB8-46ED-22EE-5DDD5F656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0B34A4-4561-3220-EB09-8A7B97CFD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988E4-4188-322D-475A-6CFB241A8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7960E1-DB87-B98C-9FE6-F69BCBF6E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62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99986-8D33-9549-D6A6-72CA9CC40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0E88FE-F22B-BBBE-20AB-DB9DF963C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AF38D-538A-126A-1C4D-778E052FE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0AAB0-C246-6102-C935-445340991F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89FC8D-0D65-F595-4C06-DB05C6EB4E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E1C900-671E-1164-3F05-A80B03B95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86A36B-13E9-0DF4-C4E2-90D0D80E6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E8CD8-0BA9-349C-B5B3-7A9FA542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785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C8419-8AE2-3161-135F-AB28A5D4F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EECCC1-CE76-1B73-93D5-9A833A67D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3F81F0-8D51-DAE0-273D-A240C513E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6547B9-0501-36EB-415C-9E99B91BF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07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0C3B39-6F84-06EA-3552-D19CBCF4D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DDBD54-70BB-036E-B607-52595906F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C796F-1312-7FDD-D84E-2F0E274D0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65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BE5B3-B130-18C9-80E3-0A0AE4A4F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7F0BC-A705-690D-DF6E-522276D3C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31FE55-4D86-52F2-3B8C-544E6E2682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285CC-E3A2-5FB4-C46C-0EE89E6B9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CDCA94-F463-4114-12FE-3C738CBF1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D7F59-EEAE-C873-49C4-DB2BA82B4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8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6030F-44C5-5A9E-B2C7-D9505A378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236EB6-4DF6-811F-8FCF-7068A9FBA8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24DCC-FEB4-781A-5FFA-04EAE52EB1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E483D-FF01-D705-5A37-1CB0BB0F4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3C01F5-9075-C0B4-8DF8-69687F05B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0B3771-7E46-DE6C-F8B3-82C395F16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918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FD177-2702-9E2F-C6B2-B7CF8954C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DEA9C2-8E71-F3A5-F4DB-8178A6FCA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82EE5-C71F-7421-F107-5BC3BA4A1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E368A-88C3-D424-5278-0F6079C21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84B39-C740-F971-89BE-48459669A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740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0340E1-0E2F-3B3C-243B-B33FC839A2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E577E1-72CD-6046-F580-C51865A064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7EA91-A814-08A5-7D46-DE3CE409A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48BC8-EE64-81A8-C796-216641FEE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4D011-250D-D458-D800-788E6185B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10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19573C-3412-7894-8280-7A57280A7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A63B7-8EA8-138A-CF24-417B9875F9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09177-BFFD-EA6C-D0E0-108960778D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9031ED-47B3-4E54-95B7-797E7B39B21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72345-E7A4-F94E-64F9-855B86D3EE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F77F0-CD9B-1C4A-A607-6F1BE6E818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46BBD-BF3F-4EDA-AEE7-CF0247DA7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5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451DB-95B2-6780-F29F-FC52328394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Community Profiling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0039A-D495-61EA-336D-BFA0E7314C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411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F1C908-A3B3-EFB3-122F-2650F176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Profile: National Occupational Standards for Youth Work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FA78AC-B280-2789-8FFA-3CE98836D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Why Profile a Community?</a:t>
            </a:r>
          </a:p>
          <a:p>
            <a:r>
              <a:rPr lang="en-GB" dirty="0"/>
              <a:t>Standard 1.1.3 Encourage young people to broaden their horizons to be active citizens </a:t>
            </a:r>
          </a:p>
          <a:p>
            <a:pPr lvl="1"/>
            <a:r>
              <a:rPr lang="en-GB" dirty="0"/>
              <a:t>Facilitate relevant activities designed to develop young people’s engagement as active citizens and to become involved with, and to contribute positively to the wider community.</a:t>
            </a:r>
          </a:p>
          <a:p>
            <a:r>
              <a:rPr lang="en-GB" dirty="0"/>
              <a:t>Section 4 S4.1.1 Investigate the needs of young people and the community in relation to youth work (CLD Scotland, 2019, p. 113).</a:t>
            </a:r>
          </a:p>
        </p:txBody>
      </p:sp>
      <p:pic>
        <p:nvPicPr>
          <p:cNvPr id="1026" name="Picture 2" descr="Community profiling: a practical guide: Auditing social needs:  Amazon.co.uk: Hawtin, .: 9780335221646: Books">
            <a:extLst>
              <a:ext uri="{FF2B5EF4-FFF2-40B4-BE49-F238E27FC236}">
                <a16:creationId xmlns:a16="http://schemas.microsoft.com/office/drawing/2014/main" id="{B9A949FB-DBF4-77B8-9A5E-42975B75757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88" y="1825625"/>
            <a:ext cx="288562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524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56929-F16F-731E-2162-CC33CFC03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British Community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F1DD9-8A44-9BD8-6696-D85CE0584F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Towards the end of the Victorian era British society became dominated by two major forces: the growing bourgeoisie and the development of the urban working class (People, 2000, p. 8).</a:t>
            </a:r>
          </a:p>
          <a:p>
            <a:r>
              <a:rPr lang="en-GB" dirty="0"/>
              <a:t>The ‘golden age of Community Work’ mid 1960’s to mid 1970’s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05A3F-1AF8-1064-F15E-25069047FD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Urban projects in response to Enoch Powell’s ‘Rivers of Blood speech’</a:t>
            </a:r>
          </a:p>
          <a:p>
            <a:r>
              <a:rPr lang="en-GB" dirty="0"/>
              <a:t>The Community Development Projects (1968-83)</a:t>
            </a:r>
          </a:p>
          <a:p>
            <a:r>
              <a:rPr lang="en-GB" dirty="0"/>
              <a:t>Feminism (</a:t>
            </a:r>
            <a:r>
              <a:rPr lang="en-GB" dirty="0" err="1"/>
              <a:t>Merched</a:t>
            </a:r>
            <a:r>
              <a:rPr lang="en-GB" dirty="0"/>
              <a:t> y </a:t>
            </a:r>
            <a:r>
              <a:rPr lang="en-GB" dirty="0" err="1"/>
              <a:t>wawr</a:t>
            </a:r>
            <a:r>
              <a:rPr lang="en-GB" dirty="0"/>
              <a:t>, Equal Pay Act, 1970, Sex Discrimination Act, 1975  Gender bias)</a:t>
            </a:r>
          </a:p>
          <a:p>
            <a:r>
              <a:rPr lang="en-GB" dirty="0"/>
              <a:t>Mid 1970’s recession</a:t>
            </a:r>
          </a:p>
        </p:txBody>
      </p:sp>
    </p:spTree>
    <p:extLst>
      <p:ext uri="{BB962C8B-B14F-4D97-AF65-F5344CB8AC3E}">
        <p14:creationId xmlns:p14="http://schemas.microsoft.com/office/powerpoint/2010/main" val="1918765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F7FE3-B17A-B4E1-9111-DF1BAEDB0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1980’s ripples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452C2-3A70-B1F1-8FDB-D1A94E8A8C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Thatcherism</a:t>
            </a:r>
          </a:p>
          <a:p>
            <a:r>
              <a:rPr lang="en-GB" dirty="0"/>
              <a:t>Huge social change</a:t>
            </a:r>
          </a:p>
          <a:p>
            <a:r>
              <a:rPr lang="en-GB" dirty="0"/>
              <a:t>Shift from Industrial economy</a:t>
            </a:r>
          </a:p>
          <a:p>
            <a:r>
              <a:rPr lang="en-GB" dirty="0"/>
              <a:t>Shift towards knowledge/ service based economy</a:t>
            </a:r>
          </a:p>
          <a:p>
            <a:r>
              <a:rPr lang="en-GB" dirty="0"/>
              <a:t>This signalled a significant challenge to the traditional working class who had relied on a certain type of work for generations.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EE9584-8DA3-D757-67D8-490914234D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significant changes which took hold as a result of Thatcherism are arguably still rippling out today.  If you would like to read more about that, please research the concept of neoliberalism.</a:t>
            </a:r>
          </a:p>
          <a:p>
            <a:r>
              <a:rPr lang="en-GB" dirty="0"/>
              <a:t>This week you might have heard the term ‘trickle down economics’?  </a:t>
            </a:r>
          </a:p>
          <a:p>
            <a:r>
              <a:rPr lang="en-GB" dirty="0"/>
              <a:t>Have you heard of that phrase? </a:t>
            </a:r>
          </a:p>
        </p:txBody>
      </p:sp>
    </p:spTree>
    <p:extLst>
      <p:ext uri="{BB962C8B-B14F-4D97-AF65-F5344CB8AC3E}">
        <p14:creationId xmlns:p14="http://schemas.microsoft.com/office/powerpoint/2010/main" val="504150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E4E23-E261-B288-C4CB-1CE2DC6D6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a tradition in Community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96729-452D-1784-B252-9CD1485A62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Knowing and respecting the people and their lives.</a:t>
            </a:r>
          </a:p>
          <a:p>
            <a:endParaRPr lang="en-GB" dirty="0"/>
          </a:p>
          <a:p>
            <a:r>
              <a:rPr lang="en-GB" dirty="0"/>
              <a:t>It has been suggested that we can do good work:</a:t>
            </a:r>
          </a:p>
          <a:p>
            <a:r>
              <a:rPr lang="en-GB" dirty="0"/>
              <a:t>Reaching out to people on their own patch, territory, call it what you want, and initiating projects where they are at’ (Smith, 1994, p. 7).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8385E-1015-3C46-B564-29F4CB773F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involves learning in detail about the participants in practice, their lives, their histories, and their relations to one another.  It includes learning the characteristics that define a place: family, neighbourhood, community, culture. It also includes learning aspects of the physical world defining a place (</a:t>
            </a:r>
            <a:r>
              <a:rPr lang="en-GB" dirty="0" err="1"/>
              <a:t>Yinger</a:t>
            </a:r>
            <a:r>
              <a:rPr lang="en-GB" dirty="0"/>
              <a:t>, 1990, p.90-1, in Smith, 1994, p. 15)  </a:t>
            </a:r>
          </a:p>
        </p:txBody>
      </p:sp>
    </p:spTree>
    <p:extLst>
      <p:ext uri="{BB962C8B-B14F-4D97-AF65-F5344CB8AC3E}">
        <p14:creationId xmlns:p14="http://schemas.microsoft.com/office/powerpoint/2010/main" val="2586239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84D6F-BCAB-5B9D-87D3-F2D6A59C9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Bradshaw’s Taxonomy of Social Need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8F593-FE33-B94B-8AF2-95931E862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In a sociological environment, Bradshaw defined need as: </a:t>
            </a:r>
            <a:r>
              <a:rPr lang="en-GB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normative 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(distinguished by professionals, such as vaccination), </a:t>
            </a:r>
            <a:r>
              <a:rPr lang="en-GB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felt 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(wants, wishes and desires), </a:t>
            </a:r>
            <a:r>
              <a:rPr lang="en-GB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expressed 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(vocalised needs or how people use services) and </a:t>
            </a:r>
            <a:r>
              <a:rPr lang="en-GB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comparative needs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, which indicates that needs arising in one location may be similar for people with similar socio-demographic characteristics living in another location.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Cambria" panose="02040503050406030204" pitchFamily="18" charset="0"/>
            </a:endParaRPr>
          </a:p>
          <a:p>
            <a:pPr marL="457200" lvl="1" indent="0">
              <a:buNone/>
            </a:pP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Bradshaw J. A taxonomy of social need. In: </a:t>
            </a:r>
            <a:r>
              <a:rPr lang="en-GB" b="0" i="0" dirty="0" err="1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Mclachlan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 G, editor. </a:t>
            </a:r>
            <a:r>
              <a:rPr lang="en-GB" b="0" i="1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Problems and progress in medical care: essays on current research.</a:t>
            </a:r>
            <a:r>
              <a:rPr lang="en-GB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 7th series. Oxford, Nuffield Provincial Hospital Trust; 1972.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009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F6E0B-F088-8833-3957-28774CE39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the Youth and Community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F671C-AA26-23B5-0D6E-3FB3E557E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need and want</a:t>
            </a:r>
          </a:p>
          <a:p>
            <a:r>
              <a:rPr lang="en-GB" dirty="0"/>
              <a:t>Understanding the key purpose of YCW</a:t>
            </a:r>
          </a:p>
          <a:p>
            <a:r>
              <a:rPr lang="en-GB" dirty="0"/>
              <a:t>Responding as an educator</a:t>
            </a:r>
          </a:p>
          <a:p>
            <a:endParaRPr lang="en-GB" dirty="0"/>
          </a:p>
          <a:p>
            <a:pPr lvl="1"/>
            <a:r>
              <a:rPr lang="en-GB" dirty="0"/>
              <a:t>How can you respond? </a:t>
            </a:r>
          </a:p>
        </p:txBody>
      </p:sp>
    </p:spTree>
    <p:extLst>
      <p:ext uri="{BB962C8B-B14F-4D97-AF65-F5344CB8AC3E}">
        <p14:creationId xmlns:p14="http://schemas.microsoft.com/office/powerpoint/2010/main" val="288672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1138</TotalTime>
  <Words>543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Cambria</vt:lpstr>
      <vt:lpstr>Office Theme</vt:lpstr>
      <vt:lpstr>Community Profiling</vt:lpstr>
      <vt:lpstr>Community Profile: National Occupational Standards for Youth Work</vt:lpstr>
      <vt:lpstr>Origins of British Community Work</vt:lpstr>
      <vt:lpstr>1980’s ripples</vt:lpstr>
      <vt:lpstr>So, a tradition in Community Work</vt:lpstr>
      <vt:lpstr>Bradshaw’s Taxonomy of Social Need</vt:lpstr>
      <vt:lpstr>The Role of the Youth and Community Worker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Profiling</dc:title>
  <dc:creator>Darrel Williams</dc:creator>
  <cp:lastModifiedBy>Darrel Williams</cp:lastModifiedBy>
  <cp:revision>1</cp:revision>
  <dcterms:created xsi:type="dcterms:W3CDTF">2022-10-18T15:16:01Z</dcterms:created>
  <dcterms:modified xsi:type="dcterms:W3CDTF">2022-10-19T10:14:29Z</dcterms:modified>
</cp:coreProperties>
</file>