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58" r:id="rId5"/>
    <p:sldId id="260" r:id="rId6"/>
    <p:sldId id="261" r:id="rId7"/>
    <p:sldId id="262" r:id="rId8"/>
    <p:sldId id="263" r:id="rId9"/>
    <p:sldId id="264" r:id="rId10"/>
    <p:sldId id="266"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16"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US" smtClean="0"/>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FFED019B-5B1D-4255-A819-042502C0C94E}" type="datetimeFigureOut">
              <a:rPr lang="en-GB" smtClean="0"/>
              <a:t>19/09/2018</a:t>
            </a:fld>
            <a:endParaRPr lang="en-GB"/>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GB"/>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FE6ECA4B-7848-4B41-9CA9-68B69C2062F8}" type="slidenum">
              <a:rPr lang="en-GB" smtClean="0"/>
              <a:t>‹#›</a:t>
            </a:fld>
            <a:endParaRPr lang="en-GB"/>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FED019B-5B1D-4255-A819-042502C0C94E}" type="datetimeFigureOut">
              <a:rPr lang="en-GB" smtClean="0"/>
              <a:t>19/09/2018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6ECA4B-7848-4B41-9CA9-68B69C2062F8}"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FED019B-5B1D-4255-A819-042502C0C94E}" type="datetimeFigureOut">
              <a:rPr lang="en-GB" smtClean="0"/>
              <a:t>19/09/2018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6ECA4B-7848-4B41-9CA9-68B69C2062F8}"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FFED019B-5B1D-4255-A819-042502C0C94E}" type="datetimeFigureOut">
              <a:rPr lang="en-GB" smtClean="0"/>
              <a:t>19/09/2018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6ECA4B-7848-4B41-9CA9-68B69C2062F8}" type="slidenum">
              <a:rPr lang="en-GB" smtClean="0"/>
              <a:t>‹#›</a:t>
            </a:fld>
            <a:endParaRPr lang="en-GB"/>
          </a:p>
        </p:txBody>
      </p:sp>
      <p:sp>
        <p:nvSpPr>
          <p:cNvPr id="9" name="Content Placeholder 8"/>
          <p:cNvSpPr>
            <a:spLocks noGrp="1"/>
          </p:cNvSpPr>
          <p:nvPr>
            <p:ph sz="quarter" idx="13"/>
          </p:nvPr>
        </p:nvSpPr>
        <p:spPr>
          <a:xfrm>
            <a:off x="1042416" y="2313432"/>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FED019B-5B1D-4255-A819-042502C0C94E}" type="datetimeFigureOut">
              <a:rPr lang="en-GB" smtClean="0"/>
              <a:t>19/09/2018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E6ECA4B-7848-4B41-9CA9-68B69C2062F8}"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FFED019B-5B1D-4255-A819-042502C0C94E}" type="datetimeFigureOut">
              <a:rPr lang="en-GB" smtClean="0"/>
              <a:t>19/09/2018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E6ECA4B-7848-4B41-9CA9-68B69C2062F8}"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ED019B-5B1D-4255-A819-042502C0C94E}" type="datetimeFigureOut">
              <a:rPr lang="en-GB" smtClean="0"/>
              <a:t>19/09/2018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E6ECA4B-7848-4B41-9CA9-68B69C2062F8}"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FFED019B-5B1D-4255-A819-042502C0C94E}" type="datetimeFigureOut">
              <a:rPr lang="en-GB" smtClean="0"/>
              <a:t>19/09/2018</a:t>
            </a:fld>
            <a:endParaRPr lang="en-GB"/>
          </a:p>
        </p:txBody>
      </p:sp>
      <p:sp>
        <p:nvSpPr>
          <p:cNvPr id="7" name="Slide Number Placeholder 6"/>
          <p:cNvSpPr>
            <a:spLocks noGrp="1"/>
          </p:cNvSpPr>
          <p:nvPr>
            <p:ph type="sldNum" sz="quarter" idx="12"/>
          </p:nvPr>
        </p:nvSpPr>
        <p:spPr/>
        <p:txBody>
          <a:bodyPr/>
          <a:lstStyle/>
          <a:p>
            <a:fld id="{FE6ECA4B-7848-4B41-9CA9-68B69C2062F8}" type="slidenum">
              <a:rPr lang="en-GB" smtClean="0"/>
              <a:t>‹#›</a:t>
            </a:fld>
            <a:endParaRPr lang="en-GB"/>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US" smtClean="0"/>
              <a:t>Click to edit Master title style</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US" smtClean="0"/>
              <a:t>Click to edit Master title style</a:t>
            </a:r>
            <a:endParaRPr lang="en-US"/>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FED019B-5B1D-4255-A819-042502C0C94E}" type="datetimeFigureOut">
              <a:rPr lang="en-GB" smtClean="0"/>
              <a:t>19/09/2018</a:t>
            </a:fld>
            <a:endParaRPr lang="en-GB"/>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7" name="Slide Number Placeholder 6"/>
          <p:cNvSpPr>
            <a:spLocks noGrp="1"/>
          </p:cNvSpPr>
          <p:nvPr>
            <p:ph type="sldNum" sz="quarter" idx="12"/>
          </p:nvPr>
        </p:nvSpPr>
        <p:spPr/>
        <p:txBody>
          <a:bodyPr/>
          <a:lstStyle/>
          <a:p>
            <a:fld id="{FE6ECA4B-7848-4B41-9CA9-68B69C2062F8}"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FED019B-5B1D-4255-A819-042502C0C94E}" type="datetimeFigureOut">
              <a:rPr lang="en-GB" smtClean="0"/>
              <a:t>19/09/2018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6ECA4B-7848-4B41-9CA9-68B69C2062F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US" smtClean="0"/>
              <a:t>Click to edit Master title style</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FED019B-5B1D-4255-A819-042502C0C94E}" type="datetimeFigureOut">
              <a:rPr lang="en-GB" smtClean="0"/>
              <a:t>19/09/2018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6ECA4B-7848-4B41-9CA9-68B69C2062F8}"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FFED019B-5B1D-4255-A819-042502C0C94E}" type="datetimeFigureOut">
              <a:rPr lang="en-GB" smtClean="0"/>
              <a:t>19/09/2018</a:t>
            </a:fld>
            <a:endParaRPr lang="en-GB"/>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FE6ECA4B-7848-4B41-9CA9-68B69C2062F8}"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332656"/>
            <a:ext cx="7772400" cy="3267795"/>
          </a:xfrm>
        </p:spPr>
        <p:txBody>
          <a:bodyPr>
            <a:normAutofit/>
          </a:bodyPr>
          <a:lstStyle/>
          <a:p>
            <a:r>
              <a:rPr lang="en-GB" dirty="0" smtClean="0"/>
              <a:t>The abbots of Cistercian monasteries in Wales in the later Middle Ages</a:t>
            </a:r>
            <a:br>
              <a:rPr lang="en-GB" dirty="0" smtClean="0"/>
            </a:br>
            <a:r>
              <a:rPr lang="en-GB" dirty="0" err="1" smtClean="0"/>
              <a:t>AHSK6002</a:t>
            </a:r>
            <a:endParaRPr lang="en-GB" dirty="0"/>
          </a:p>
        </p:txBody>
      </p:sp>
      <p:sp>
        <p:nvSpPr>
          <p:cNvPr id="3" name="Subtitle 2"/>
          <p:cNvSpPr>
            <a:spLocks noGrp="1"/>
          </p:cNvSpPr>
          <p:nvPr>
            <p:ph type="subTitle" idx="1"/>
          </p:nvPr>
        </p:nvSpPr>
        <p:spPr/>
        <p:txBody>
          <a:bodyPr/>
          <a:lstStyle/>
          <a:p>
            <a:r>
              <a:rPr lang="en-GB" dirty="0" smtClean="0"/>
              <a:t>Janet Burton</a:t>
            </a:r>
          </a:p>
          <a:p>
            <a:r>
              <a:rPr lang="en-GB" dirty="0" smtClean="0"/>
              <a:t>1500007</a:t>
            </a:r>
          </a:p>
          <a:p>
            <a:r>
              <a:rPr lang="en-GB" dirty="0" err="1" smtClean="0"/>
              <a:t>SH</a:t>
            </a:r>
            <a:r>
              <a:rPr lang="en-GB" dirty="0" smtClean="0"/>
              <a:t> Medieval Studies</a:t>
            </a:r>
          </a:p>
          <a:p>
            <a:endParaRPr lang="en-GB" dirty="0"/>
          </a:p>
        </p:txBody>
      </p:sp>
    </p:spTree>
    <p:extLst>
      <p:ext uri="{BB962C8B-B14F-4D97-AF65-F5344CB8AC3E}">
        <p14:creationId xmlns:p14="http://schemas.microsoft.com/office/powerpoint/2010/main" val="784213658"/>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457120"/>
          </a:xfrm>
        </p:spPr>
        <p:txBody>
          <a:bodyPr>
            <a:normAutofit fontScale="90000"/>
          </a:bodyPr>
          <a:lstStyle/>
          <a:p>
            <a:r>
              <a:rPr lang="en-GB" dirty="0" smtClean="0"/>
              <a:t>Aims and Objectives</a:t>
            </a:r>
            <a:endParaRPr lang="en-GB" dirty="0"/>
          </a:p>
        </p:txBody>
      </p:sp>
      <p:sp>
        <p:nvSpPr>
          <p:cNvPr id="4" name="Text Placeholder 3"/>
          <p:cNvSpPr>
            <a:spLocks noGrp="1"/>
          </p:cNvSpPr>
          <p:nvPr>
            <p:ph sz="quarter" idx="13"/>
          </p:nvPr>
        </p:nvSpPr>
        <p:spPr>
          <a:xfrm>
            <a:off x="457200" y="1600200"/>
            <a:ext cx="3250704" cy="4525963"/>
          </a:xfrm>
        </p:spPr>
        <p:txBody>
          <a:bodyPr>
            <a:normAutofit fontScale="70000" lnSpcReduction="20000"/>
          </a:bodyPr>
          <a:lstStyle/>
          <a:p>
            <a:pPr marL="0" indent="0">
              <a:buNone/>
            </a:pPr>
            <a:r>
              <a:rPr lang="en-GB" dirty="0" smtClean="0">
                <a:solidFill>
                  <a:schemeClr val="accent1">
                    <a:lumMod val="60000"/>
                    <a:lumOff val="40000"/>
                  </a:schemeClr>
                </a:solidFill>
              </a:rPr>
              <a:t>I started by reading lots of books on Cistercians. I quite liked the idea of writing about them. They were not exactly fun but I was looking for a dissertation not fun. Anyway I thought as I been to a few of these places I should look at them a bit more closely. Abbots seemed like a good idea. They were the guys in charge. I wondered if we could find out more about them. So I decided to investigate the abbots of Wales in the late medieval period, focussing on a number of research questions</a:t>
            </a:r>
          </a:p>
          <a:p>
            <a:endParaRPr lang="en-GB" dirty="0"/>
          </a:p>
        </p:txBody>
      </p:sp>
      <p:pic>
        <p:nvPicPr>
          <p:cNvPr id="6" name="Content Placeholder 5"/>
          <p:cNvPicPr>
            <a:picLocks noGrp="1" noChangeAspect="1"/>
          </p:cNvPicPr>
          <p:nvPr>
            <p:ph sz="quarter" idx="14"/>
          </p:nvPr>
        </p:nvPicPr>
        <p:blipFill>
          <a:blip r:embed="rId2" cstate="print">
            <a:extLst>
              <a:ext uri="{28A0092B-C50C-407E-A947-70E740481C1C}">
                <a14:useLocalDpi xmlns:a14="http://schemas.microsoft.com/office/drawing/2010/main" val="0"/>
              </a:ext>
            </a:extLst>
          </a:blip>
          <a:stretch>
            <a:fillRect/>
          </a:stretch>
        </p:blipFill>
        <p:spPr>
          <a:xfrm>
            <a:off x="3851919" y="1700808"/>
            <a:ext cx="4800533" cy="3600400"/>
          </a:xfrm>
        </p:spPr>
      </p:pic>
    </p:spTree>
    <p:extLst>
      <p:ext uri="{BB962C8B-B14F-4D97-AF65-F5344CB8AC3E}">
        <p14:creationId xmlns:p14="http://schemas.microsoft.com/office/powerpoint/2010/main" val="697384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2000"/>
                                        <p:tgtEl>
                                          <p:spTgt spid="4">
                                            <p:txEl>
                                              <p:pRg st="0" end="0"/>
                                            </p:txEl>
                                          </p:spTgt>
                                        </p:tgtEl>
                                      </p:cBhvr>
                                    </p:animEffect>
                                    <p:anim calcmode="lin" valueType="num">
                                      <p:cBhvr>
                                        <p:cTn id="8" dur="2000" fill="hold"/>
                                        <p:tgtEl>
                                          <p:spTgt spid="4">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4">
                                            <p:txEl>
                                              <p:pRg st="0" end="0"/>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questions</a:t>
            </a:r>
            <a:endParaRPr lang="en-GB" dirty="0"/>
          </a:p>
        </p:txBody>
      </p:sp>
      <p:sp>
        <p:nvSpPr>
          <p:cNvPr id="3" name="Content Placeholder 2"/>
          <p:cNvSpPr>
            <a:spLocks noGrp="1"/>
          </p:cNvSpPr>
          <p:nvPr>
            <p:ph idx="1"/>
          </p:nvPr>
        </p:nvSpPr>
        <p:spPr/>
        <p:txBody>
          <a:bodyPr>
            <a:normAutofit fontScale="92500"/>
          </a:bodyPr>
          <a:lstStyle/>
          <a:p>
            <a:r>
              <a:rPr lang="en-GB" dirty="0" smtClean="0">
                <a:solidFill>
                  <a:schemeClr val="accent1">
                    <a:lumMod val="60000"/>
                    <a:lumOff val="40000"/>
                  </a:schemeClr>
                </a:solidFill>
              </a:rPr>
              <a:t>Origins: Do we know anything of their geographical origins?</a:t>
            </a:r>
          </a:p>
          <a:p>
            <a:r>
              <a:rPr lang="en-GB" dirty="0" smtClean="0">
                <a:solidFill>
                  <a:schemeClr val="accent1">
                    <a:lumMod val="60000"/>
                    <a:lumOff val="40000"/>
                  </a:schemeClr>
                </a:solidFill>
              </a:rPr>
              <a:t>Ethnicity: Do we know if they </a:t>
            </a:r>
            <a:r>
              <a:rPr lang="en-GB" dirty="0">
                <a:solidFill>
                  <a:schemeClr val="accent1">
                    <a:lumMod val="60000"/>
                    <a:lumOff val="40000"/>
                  </a:schemeClr>
                </a:solidFill>
              </a:rPr>
              <a:t>w</a:t>
            </a:r>
            <a:r>
              <a:rPr lang="en-GB" dirty="0" smtClean="0">
                <a:solidFill>
                  <a:schemeClr val="accent1">
                    <a:lumMod val="60000"/>
                    <a:lumOff val="40000"/>
                  </a:schemeClr>
                </a:solidFill>
              </a:rPr>
              <a:t>ere of Welsh or English origin? The significance of 1284.</a:t>
            </a:r>
          </a:p>
          <a:p>
            <a:r>
              <a:rPr lang="en-GB" dirty="0" smtClean="0">
                <a:solidFill>
                  <a:schemeClr val="accent1">
                    <a:lumMod val="60000"/>
                    <a:lumOff val="40000"/>
                  </a:schemeClr>
                </a:solidFill>
              </a:rPr>
              <a:t>Previous careers: Do we know what offices abbots held before their promotion?</a:t>
            </a:r>
          </a:p>
          <a:p>
            <a:r>
              <a:rPr lang="en-GB" dirty="0" smtClean="0">
                <a:solidFill>
                  <a:schemeClr val="accent1">
                    <a:lumMod val="60000"/>
                    <a:lumOff val="40000"/>
                  </a:schemeClr>
                </a:solidFill>
              </a:rPr>
              <a:t>Movement: Were abbots ever transferred from one monastery to another?</a:t>
            </a:r>
            <a:endParaRPr lang="en-GB" dirty="0">
              <a:solidFill>
                <a:schemeClr val="accent1">
                  <a:lumMod val="60000"/>
                  <a:lumOff val="40000"/>
                </a:schemeClr>
              </a:solidFill>
            </a:endParaRPr>
          </a:p>
        </p:txBody>
      </p:sp>
    </p:spTree>
    <p:extLst>
      <p:ext uri="{BB962C8B-B14F-4D97-AF65-F5344CB8AC3E}">
        <p14:creationId xmlns:p14="http://schemas.microsoft.com/office/powerpoint/2010/main" val="4121404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p:cTn id="31"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34"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Why?</a:t>
            </a:r>
            <a:endParaRPr lang="en-GB" dirty="0"/>
          </a:p>
        </p:txBody>
      </p:sp>
      <p:sp>
        <p:nvSpPr>
          <p:cNvPr id="6" name="Content Placeholder 5"/>
          <p:cNvSpPr>
            <a:spLocks noGrp="1"/>
          </p:cNvSpPr>
          <p:nvPr>
            <p:ph idx="1"/>
          </p:nvPr>
        </p:nvSpPr>
        <p:spPr/>
        <p:txBody>
          <a:bodyPr>
            <a:normAutofit fontScale="92500" lnSpcReduction="20000"/>
          </a:bodyPr>
          <a:lstStyle/>
          <a:p>
            <a:pPr marL="0" indent="0">
              <a:buNone/>
            </a:pPr>
            <a:r>
              <a:rPr lang="en-GB" dirty="0" smtClean="0">
                <a:solidFill>
                  <a:srgbClr val="FFFF00"/>
                </a:solidFill>
              </a:rPr>
              <a:t>These guys had a bad press. Traditional historiography of the Cistercians in Wales sees the late medieval period as an era of decline in which unworthy abbots held office. Surely they could not have been all bad.</a:t>
            </a:r>
          </a:p>
          <a:p>
            <a:pPr marL="0" indent="0">
              <a:buNone/>
            </a:pPr>
            <a:r>
              <a:rPr lang="en-GB" dirty="0" smtClean="0">
                <a:solidFill>
                  <a:srgbClr val="FFFF00"/>
                </a:solidFill>
              </a:rPr>
              <a:t>Traditional historiography has suggested that the Edwardian Conquest culminating in 1284 saw the replacement of all Welsh abbots by English ones. How do we know?</a:t>
            </a:r>
          </a:p>
          <a:p>
            <a:pPr marL="0" indent="0">
              <a:buNone/>
            </a:pPr>
            <a:r>
              <a:rPr lang="en-GB" dirty="0" smtClean="0">
                <a:solidFill>
                  <a:srgbClr val="FFFF00"/>
                </a:solidFill>
              </a:rPr>
              <a:t>It has been argued that the Cistercians ceased to operate as an ‘order’ in medieval Wales.</a:t>
            </a:r>
          </a:p>
        </p:txBody>
      </p:sp>
    </p:spTree>
    <p:extLst>
      <p:ext uri="{BB962C8B-B14F-4D97-AF65-F5344CB8AC3E}">
        <p14:creationId xmlns:p14="http://schemas.microsoft.com/office/powerpoint/2010/main" val="3049155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wheel(1)">
                                      <p:cBhvr>
                                        <p:cTn id="7" dur="20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wheel(1)">
                                      <p:cBhvr>
                                        <p:cTn id="12" dur="20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wheel(1)">
                                      <p:cBhvr>
                                        <p:cTn id="17" dur="20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Starting my research</a:t>
            </a:r>
            <a:endParaRPr lang="en-GB" dirty="0"/>
          </a:p>
        </p:txBody>
      </p:sp>
      <p:sp>
        <p:nvSpPr>
          <p:cNvPr id="3" name="Content Placeholder 2"/>
          <p:cNvSpPr>
            <a:spLocks noGrp="1"/>
          </p:cNvSpPr>
          <p:nvPr>
            <p:ph sz="quarter" idx="13"/>
          </p:nvPr>
        </p:nvSpPr>
        <p:spPr/>
        <p:txBody>
          <a:bodyPr>
            <a:normAutofit fontScale="85000" lnSpcReduction="10000"/>
          </a:bodyPr>
          <a:lstStyle/>
          <a:p>
            <a:r>
              <a:rPr lang="en-GB" dirty="0" smtClean="0">
                <a:solidFill>
                  <a:schemeClr val="bg2">
                    <a:lumMod val="60000"/>
                    <a:lumOff val="40000"/>
                  </a:schemeClr>
                </a:solidFill>
              </a:rPr>
              <a:t>Basic data on abbots found in the three volumes of </a:t>
            </a:r>
            <a:r>
              <a:rPr lang="en-GB" i="1" dirty="0" smtClean="0">
                <a:solidFill>
                  <a:schemeClr val="bg2">
                    <a:lumMod val="60000"/>
                    <a:lumOff val="40000"/>
                  </a:schemeClr>
                </a:solidFill>
              </a:rPr>
              <a:t>Heads of Religious Houses England and Wales.</a:t>
            </a:r>
          </a:p>
          <a:p>
            <a:r>
              <a:rPr lang="en-GB" i="1" dirty="0" smtClean="0">
                <a:solidFill>
                  <a:schemeClr val="accent3"/>
                </a:solidFill>
              </a:rPr>
              <a:t>This was a bit tedious and took a long time. Most of the time it was just a load of names. And there were a lot of them.</a:t>
            </a:r>
            <a:endParaRPr lang="en-GB" dirty="0">
              <a:solidFill>
                <a:schemeClr val="accent3"/>
              </a:solidFill>
            </a:endParaRPr>
          </a:p>
        </p:txBody>
      </p:sp>
      <p:pic>
        <p:nvPicPr>
          <p:cNvPr id="5" name="Content Placeholder 4"/>
          <p:cNvPicPr>
            <a:picLocks noGrp="1" noChangeAspect="1"/>
          </p:cNvPicPr>
          <p:nvPr>
            <p:ph sz="quarter" idx="14"/>
          </p:nvPr>
        </p:nvPicPr>
        <p:blipFill>
          <a:blip r:embed="rId2" cstate="print">
            <a:extLst>
              <a:ext uri="{28A0092B-C50C-407E-A947-70E740481C1C}">
                <a14:useLocalDpi xmlns:a14="http://schemas.microsoft.com/office/drawing/2010/main" val="0"/>
              </a:ext>
            </a:extLst>
          </a:blip>
          <a:stretch>
            <a:fillRect/>
          </a:stretch>
        </p:blipFill>
        <p:spPr>
          <a:xfrm>
            <a:off x="5045281" y="2312988"/>
            <a:ext cx="2618962" cy="3494087"/>
          </a:xfrm>
        </p:spPr>
      </p:pic>
    </p:spTree>
    <p:extLst>
      <p:ext uri="{BB962C8B-B14F-4D97-AF65-F5344CB8AC3E}">
        <p14:creationId xmlns:p14="http://schemas.microsoft.com/office/powerpoint/2010/main" val="1264020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3">
                                            <p:txEl>
                                              <p:pRg st="0" end="0"/>
                                            </p:txEl>
                                          </p:spTgt>
                                        </p:tgtEl>
                                      </p:cBhvr>
                                    </p:animEffect>
                                    <p:animScale>
                                      <p:cBhvr>
                                        <p:cTn id="7" dur="250" autoRev="1" fill="hold"/>
                                        <p:tgtEl>
                                          <p:spTgt spid="3">
                                            <p:txEl>
                                              <p:pRg st="0" end="0"/>
                                            </p:txEl>
                                          </p:spTgt>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6" presetClass="emph" presetSubtype="0" fill="hold" grpId="0" nodeType="clickEffect">
                                  <p:stCondLst>
                                    <p:cond delay="0"/>
                                  </p:stCondLst>
                                  <p:childTnLst>
                                    <p:animEffect transition="out" filter="fade">
                                      <p:cBhvr>
                                        <p:cTn id="11" dur="500" tmFilter="0, 0; .2, .5; .8, .5; 1, 0"/>
                                        <p:tgtEl>
                                          <p:spTgt spid="3">
                                            <p:txEl>
                                              <p:pRg st="1" end="1"/>
                                            </p:txEl>
                                          </p:spTgt>
                                        </p:tgtEl>
                                      </p:cBhvr>
                                    </p:animEffect>
                                    <p:animScale>
                                      <p:cBhvr>
                                        <p:cTn id="12" dur="250" autoRev="1" fill="hold"/>
                                        <p:tgtEl>
                                          <p:spTgt spid="3">
                                            <p:txEl>
                                              <p:pRg st="1" end="1"/>
                                            </p:tx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6632"/>
            <a:ext cx="4932040" cy="1301006"/>
          </a:xfrm>
        </p:spPr>
        <p:txBody>
          <a:bodyPr>
            <a:normAutofit fontScale="90000"/>
          </a:bodyPr>
          <a:lstStyle/>
          <a:p>
            <a:r>
              <a:rPr lang="en-GB" dirty="0" smtClean="0"/>
              <a:t>Focussing my research</a:t>
            </a:r>
            <a:endParaRPr lang="en-GB" dirty="0"/>
          </a:p>
        </p:txBody>
      </p:sp>
      <p:sp>
        <p:nvSpPr>
          <p:cNvPr id="3" name="Content Placeholder 2"/>
          <p:cNvSpPr>
            <a:spLocks noGrp="1"/>
          </p:cNvSpPr>
          <p:nvPr>
            <p:ph sz="quarter" idx="13"/>
          </p:nvPr>
        </p:nvSpPr>
        <p:spPr>
          <a:xfrm>
            <a:off x="107504" y="1052736"/>
            <a:ext cx="4398640" cy="2836912"/>
          </a:xfrm>
        </p:spPr>
        <p:txBody>
          <a:bodyPr>
            <a:normAutofit/>
          </a:bodyPr>
          <a:lstStyle/>
          <a:p>
            <a:pPr marL="0" indent="0">
              <a:buNone/>
            </a:pPr>
            <a:r>
              <a:rPr lang="en-GB" dirty="0" smtClean="0"/>
              <a:t>The topic was too wide and I had to narrow my study to just three abbeys:</a:t>
            </a:r>
          </a:p>
          <a:p>
            <a:pPr lvl="1"/>
            <a:r>
              <a:rPr lang="en-GB" dirty="0" smtClean="0"/>
              <a:t>Strata Florida</a:t>
            </a:r>
          </a:p>
          <a:p>
            <a:pPr lvl="1"/>
            <a:r>
              <a:rPr lang="en-GB" dirty="0" smtClean="0"/>
              <a:t>Abbey </a:t>
            </a:r>
            <a:r>
              <a:rPr lang="en-GB" dirty="0" err="1" smtClean="0"/>
              <a:t>Cwmhir</a:t>
            </a:r>
            <a:endParaRPr lang="en-GB" dirty="0" smtClean="0"/>
          </a:p>
          <a:p>
            <a:pPr lvl="1"/>
            <a:r>
              <a:rPr lang="en-GB" dirty="0" smtClean="0"/>
              <a:t>Valle </a:t>
            </a:r>
            <a:r>
              <a:rPr lang="en-GB" dirty="0" err="1" smtClean="0"/>
              <a:t>Crucis</a:t>
            </a:r>
            <a:endParaRPr lang="en-GB" dirty="0"/>
          </a:p>
        </p:txBody>
      </p:sp>
      <p:pic>
        <p:nvPicPr>
          <p:cNvPr id="5" name="Content Placeholder 4"/>
          <p:cNvPicPr>
            <a:picLocks noGrp="1" noChangeAspect="1"/>
          </p:cNvPicPr>
          <p:nvPr>
            <p:ph sz="quarter" idx="14"/>
          </p:nvPr>
        </p:nvPicPr>
        <p:blipFill>
          <a:blip r:embed="rId2" cstate="print">
            <a:extLst>
              <a:ext uri="{28A0092B-C50C-407E-A947-70E740481C1C}">
                <a14:useLocalDpi xmlns:a14="http://schemas.microsoft.com/office/drawing/2010/main" val="0"/>
              </a:ext>
            </a:extLst>
          </a:blip>
          <a:stretch>
            <a:fillRect/>
          </a:stretch>
        </p:blipFill>
        <p:spPr>
          <a:xfrm>
            <a:off x="4943615" y="548680"/>
            <a:ext cx="3744416" cy="2808312"/>
          </a:xfrm>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4008" y="3814822"/>
            <a:ext cx="4254024" cy="2828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1560" y="3789040"/>
            <a:ext cx="3810000" cy="2828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39346786"/>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Sources</a:t>
            </a:r>
            <a:endParaRPr lang="en-GB" dirty="0"/>
          </a:p>
        </p:txBody>
      </p:sp>
      <p:sp>
        <p:nvSpPr>
          <p:cNvPr id="3" name="Content Placeholder 2"/>
          <p:cNvSpPr>
            <a:spLocks noGrp="1"/>
          </p:cNvSpPr>
          <p:nvPr>
            <p:ph sz="quarter" idx="13"/>
          </p:nvPr>
        </p:nvSpPr>
        <p:spPr/>
        <p:txBody>
          <a:bodyPr>
            <a:normAutofit/>
          </a:bodyPr>
          <a:lstStyle/>
          <a:p>
            <a:r>
              <a:rPr lang="en-GB" sz="1100" dirty="0" smtClean="0"/>
              <a:t>Narrative histories, such as the </a:t>
            </a:r>
            <a:r>
              <a:rPr lang="en-GB" sz="1100" i="1" dirty="0" smtClean="0"/>
              <a:t>Brut y </a:t>
            </a:r>
            <a:r>
              <a:rPr lang="en-GB" sz="1100" i="1" dirty="0" err="1" smtClean="0"/>
              <a:t>Tywysogion</a:t>
            </a:r>
            <a:endParaRPr lang="en-GB" sz="1100" i="1" dirty="0" smtClean="0"/>
          </a:p>
          <a:p>
            <a:r>
              <a:rPr lang="en-GB" sz="1100" dirty="0" smtClean="0"/>
              <a:t>Charters</a:t>
            </a:r>
          </a:p>
          <a:p>
            <a:r>
              <a:rPr lang="en-GB" sz="1100" dirty="0" smtClean="0"/>
              <a:t>Petitions from Welsh monasteries to the English crown</a:t>
            </a:r>
          </a:p>
          <a:p>
            <a:r>
              <a:rPr lang="en-GB" sz="1100" dirty="0" smtClean="0"/>
              <a:t>Other governmental records</a:t>
            </a:r>
            <a:endParaRPr lang="en-GB" sz="1100" dirty="0"/>
          </a:p>
        </p:txBody>
      </p:sp>
      <p:sp>
        <p:nvSpPr>
          <p:cNvPr id="4" name="Content Placeholder 3"/>
          <p:cNvSpPr>
            <a:spLocks noGrp="1"/>
          </p:cNvSpPr>
          <p:nvPr>
            <p:ph sz="quarter" idx="14"/>
          </p:nvPr>
        </p:nvSpPr>
        <p:spPr/>
        <p:txBody>
          <a:bodyPr/>
          <a:lstStyle/>
          <a:p>
            <a:r>
              <a:rPr lang="en-GB" dirty="0" smtClean="0"/>
              <a:t>Literary sources such as the poetry of the Welsh bards</a:t>
            </a:r>
          </a:p>
          <a:p>
            <a:pPr marL="0" indent="0">
              <a:buNone/>
            </a:pPr>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85354" y="3212976"/>
            <a:ext cx="2664296" cy="26642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8179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2000"/>
                                        <p:tgtEl>
                                          <p:spTgt spid="3">
                                            <p:txEl>
                                              <p:pRg st="1" end="1"/>
                                            </p:txEl>
                                          </p:spTgt>
                                        </p:tgtEl>
                                      </p:cBhvr>
                                    </p:animEffect>
                                    <p:anim calcmode="lin" valueType="num">
                                      <p:cBhvr>
                                        <p:cTn id="15" dur="2000" fill="hold"/>
                                        <p:tgtEl>
                                          <p:spTgt spid="3">
                                            <p:txEl>
                                              <p:pRg st="1" end="1"/>
                                            </p:txEl>
                                          </p:spTgt>
                                        </p:tgtEl>
                                        <p:attrNameLst>
                                          <p:attrName>ppt_w</p:attrName>
                                        </p:attrNameLst>
                                      </p:cBhvr>
                                      <p:tavLst>
                                        <p:tav tm="0" fmla="#ppt_w*sin(2.5*pi*$)">
                                          <p:val>
                                            <p:fltVal val="0"/>
                                          </p:val>
                                        </p:tav>
                                        <p:tav tm="100000">
                                          <p:val>
                                            <p:fltVal val="1"/>
                                          </p:val>
                                        </p:tav>
                                      </p:tavLst>
                                    </p:anim>
                                    <p:anim calcmode="lin" valueType="num">
                                      <p:cBhvr>
                                        <p:cTn id="16" dur="2000" fill="hold"/>
                                        <p:tgtEl>
                                          <p:spTgt spid="3">
                                            <p:txEl>
                                              <p:pRg st="1" end="1"/>
                                            </p:txEl>
                                          </p:spTgt>
                                        </p:tgtEl>
                                        <p:attrNameLst>
                                          <p:attrName>ppt_h</p:attrName>
                                        </p:attrNameLst>
                                      </p:cBhvr>
                                      <p:tavLst>
                                        <p:tav tm="0">
                                          <p:val>
                                            <p:strVal val="#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45"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2000"/>
                                        <p:tgtEl>
                                          <p:spTgt spid="3">
                                            <p:txEl>
                                              <p:pRg st="2" end="2"/>
                                            </p:txEl>
                                          </p:spTgt>
                                        </p:tgtEl>
                                      </p:cBhvr>
                                    </p:animEffect>
                                    <p:anim calcmode="lin" valueType="num">
                                      <p:cBhvr>
                                        <p:cTn id="22" dur="200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23" dur="2000" fill="hold"/>
                                        <p:tgtEl>
                                          <p:spTgt spid="3">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24" fill="hold">
                      <p:stCondLst>
                        <p:cond delay="indefinite"/>
                      </p:stCondLst>
                      <p:childTnLst>
                        <p:par>
                          <p:cTn id="25" fill="hold">
                            <p:stCondLst>
                              <p:cond delay="0"/>
                            </p:stCondLst>
                            <p:childTnLst>
                              <p:par>
                                <p:cTn id="26" presetID="45"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2000"/>
                                        <p:tgtEl>
                                          <p:spTgt spid="3">
                                            <p:txEl>
                                              <p:pRg st="3" end="3"/>
                                            </p:txEl>
                                          </p:spTgt>
                                        </p:tgtEl>
                                      </p:cBhvr>
                                    </p:animEffect>
                                    <p:anim calcmode="lin" valueType="num">
                                      <p:cBhvr>
                                        <p:cTn id="29" dur="2000" fill="hold"/>
                                        <p:tgtEl>
                                          <p:spTgt spid="3">
                                            <p:txEl>
                                              <p:pRg st="3" end="3"/>
                                            </p:txEl>
                                          </p:spTgt>
                                        </p:tgtEl>
                                        <p:attrNameLst>
                                          <p:attrName>ppt_w</p:attrName>
                                        </p:attrNameLst>
                                      </p:cBhvr>
                                      <p:tavLst>
                                        <p:tav tm="0" fmla="#ppt_w*sin(2.5*pi*$)">
                                          <p:val>
                                            <p:fltVal val="0"/>
                                          </p:val>
                                        </p:tav>
                                        <p:tav tm="100000">
                                          <p:val>
                                            <p:fltVal val="1"/>
                                          </p:val>
                                        </p:tav>
                                      </p:tavLst>
                                    </p:anim>
                                    <p:anim calcmode="lin" valueType="num">
                                      <p:cBhvr>
                                        <p:cTn id="30" dur="2000" fill="hold"/>
                                        <p:tgtEl>
                                          <p:spTgt spid="3">
                                            <p:txEl>
                                              <p:pRg st="3" end="3"/>
                                            </p:txEl>
                                          </p:spTgt>
                                        </p:tgtEl>
                                        <p:attrNameLst>
                                          <p:attrName>ppt_h</p:attrName>
                                        </p:attrNameLst>
                                      </p:cBhvr>
                                      <p:tavLst>
                                        <p:tav tm="0">
                                          <p:val>
                                            <p:strVal val="#ppt_h"/>
                                          </p:val>
                                        </p:tav>
                                        <p:tav tm="100000">
                                          <p:val>
                                            <p:strVal val="#ppt_h"/>
                                          </p:val>
                                        </p:tav>
                                      </p:tavLst>
                                    </p:anim>
                                  </p:childTnLst>
                                </p:cTn>
                              </p:par>
                            </p:childTnLst>
                          </p:cTn>
                        </p:par>
                      </p:childTnLst>
                    </p:cTn>
                  </p:par>
                  <p:par>
                    <p:cTn id="31" fill="hold">
                      <p:stCondLst>
                        <p:cond delay="indefinite"/>
                      </p:stCondLst>
                      <p:childTnLst>
                        <p:par>
                          <p:cTn id="32" fill="hold">
                            <p:stCondLst>
                              <p:cond delay="0"/>
                            </p:stCondLst>
                            <p:childTnLst>
                              <p:par>
                                <p:cTn id="33" presetID="45" presetClass="entr" presetSubtype="0" fill="hold" grpId="0" nodeType="clickEffect">
                                  <p:stCondLst>
                                    <p:cond delay="0"/>
                                  </p:stCondLst>
                                  <p:childTnLst>
                                    <p:set>
                                      <p:cBhvr>
                                        <p:cTn id="34" dur="1" fill="hold">
                                          <p:stCondLst>
                                            <p:cond delay="0"/>
                                          </p:stCondLst>
                                        </p:cTn>
                                        <p:tgtEl>
                                          <p:spTgt spid="4">
                                            <p:txEl>
                                              <p:pRg st="0" end="0"/>
                                            </p:txEl>
                                          </p:spTgt>
                                        </p:tgtEl>
                                        <p:attrNameLst>
                                          <p:attrName>style.visibility</p:attrName>
                                        </p:attrNameLst>
                                      </p:cBhvr>
                                      <p:to>
                                        <p:strVal val="visible"/>
                                      </p:to>
                                    </p:set>
                                    <p:animEffect transition="in" filter="fade">
                                      <p:cBhvr>
                                        <p:cTn id="35" dur="2000"/>
                                        <p:tgtEl>
                                          <p:spTgt spid="4">
                                            <p:txEl>
                                              <p:pRg st="0" end="0"/>
                                            </p:txEl>
                                          </p:spTgt>
                                        </p:tgtEl>
                                      </p:cBhvr>
                                    </p:animEffect>
                                    <p:anim calcmode="lin" valueType="num">
                                      <p:cBhvr>
                                        <p:cTn id="36" dur="2000" fill="hold"/>
                                        <p:tgtEl>
                                          <p:spTgt spid="4">
                                            <p:txEl>
                                              <p:pRg st="0" end="0"/>
                                            </p:txEl>
                                          </p:spTgt>
                                        </p:tgtEl>
                                        <p:attrNameLst>
                                          <p:attrName>ppt_w</p:attrName>
                                        </p:attrNameLst>
                                      </p:cBhvr>
                                      <p:tavLst>
                                        <p:tav tm="0" fmla="#ppt_w*sin(2.5*pi*$)">
                                          <p:val>
                                            <p:fltVal val="0"/>
                                          </p:val>
                                        </p:tav>
                                        <p:tav tm="100000">
                                          <p:val>
                                            <p:fltVal val="1"/>
                                          </p:val>
                                        </p:tav>
                                      </p:tavLst>
                                    </p:anim>
                                    <p:anim calcmode="lin" valueType="num">
                                      <p:cBhvr>
                                        <p:cTn id="37" dur="2000" fill="hold"/>
                                        <p:tgtEl>
                                          <p:spTgt spid="4">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38" fill="hold">
                      <p:stCondLst>
                        <p:cond delay="indefinite"/>
                      </p:stCondLst>
                      <p:childTnLst>
                        <p:par>
                          <p:cTn id="39" fill="hold">
                            <p:stCondLst>
                              <p:cond delay="0"/>
                            </p:stCondLst>
                            <p:childTnLst>
                              <p:par>
                                <p:cTn id="40" presetID="26" presetClass="entr" presetSubtype="0" fill="hold" nodeType="clickEffect">
                                  <p:stCondLst>
                                    <p:cond delay="0"/>
                                  </p:stCondLst>
                                  <p:childTnLst>
                                    <p:set>
                                      <p:cBhvr>
                                        <p:cTn id="41" dur="1" fill="hold">
                                          <p:stCondLst>
                                            <p:cond delay="0"/>
                                          </p:stCondLst>
                                        </p:cTn>
                                        <p:tgtEl>
                                          <p:spTgt spid="2050"/>
                                        </p:tgtEl>
                                        <p:attrNameLst>
                                          <p:attrName>style.visibility</p:attrName>
                                        </p:attrNameLst>
                                      </p:cBhvr>
                                      <p:to>
                                        <p:strVal val="visible"/>
                                      </p:to>
                                    </p:set>
                                    <p:animEffect transition="in" filter="wipe(down)">
                                      <p:cBhvr>
                                        <p:cTn id="42" dur="580">
                                          <p:stCondLst>
                                            <p:cond delay="0"/>
                                          </p:stCondLst>
                                        </p:cTn>
                                        <p:tgtEl>
                                          <p:spTgt spid="2050"/>
                                        </p:tgtEl>
                                      </p:cBhvr>
                                    </p:animEffect>
                                    <p:anim calcmode="lin" valueType="num">
                                      <p:cBhvr>
                                        <p:cTn id="43" dur="1822" tmFilter="0,0; 0.14,0.36; 0.43,0.73; 0.71,0.91; 1.0,1.0">
                                          <p:stCondLst>
                                            <p:cond delay="0"/>
                                          </p:stCondLst>
                                        </p:cTn>
                                        <p:tgtEl>
                                          <p:spTgt spid="2050"/>
                                        </p:tgtEl>
                                        <p:attrNameLst>
                                          <p:attrName>ppt_x</p:attrName>
                                        </p:attrNameLst>
                                      </p:cBhvr>
                                      <p:tavLst>
                                        <p:tav tm="0">
                                          <p:val>
                                            <p:strVal val="#ppt_x-0.25"/>
                                          </p:val>
                                        </p:tav>
                                        <p:tav tm="100000">
                                          <p:val>
                                            <p:strVal val="#ppt_x"/>
                                          </p:val>
                                        </p:tav>
                                      </p:tavLst>
                                    </p:anim>
                                    <p:anim calcmode="lin" valueType="num">
                                      <p:cBhvr>
                                        <p:cTn id="44" dur="664" tmFilter="0.0,0.0; 0.25,0.07; 0.50,0.2; 0.75,0.467; 1.0,1.0">
                                          <p:stCondLst>
                                            <p:cond delay="0"/>
                                          </p:stCondLst>
                                        </p:cTn>
                                        <p:tgtEl>
                                          <p:spTgt spid="2050"/>
                                        </p:tgtEl>
                                        <p:attrNameLst>
                                          <p:attrName>ppt_y</p:attrName>
                                        </p:attrNameLst>
                                      </p:cBhvr>
                                      <p:tavLst>
                                        <p:tav tm="0" fmla="#ppt_y-sin(pi*$)/3">
                                          <p:val>
                                            <p:fltVal val="0.5"/>
                                          </p:val>
                                        </p:tav>
                                        <p:tav tm="100000">
                                          <p:val>
                                            <p:fltVal val="1"/>
                                          </p:val>
                                        </p:tav>
                                      </p:tavLst>
                                    </p:anim>
                                    <p:anim calcmode="lin" valueType="num">
                                      <p:cBhvr>
                                        <p:cTn id="45" dur="664" tmFilter="0, 0; 0.125,0.2665; 0.25,0.4; 0.375,0.465; 0.5,0.5;  0.625,0.535; 0.75,0.6; 0.875,0.7335; 1,1">
                                          <p:stCondLst>
                                            <p:cond delay="664"/>
                                          </p:stCondLst>
                                        </p:cTn>
                                        <p:tgtEl>
                                          <p:spTgt spid="2050"/>
                                        </p:tgtEl>
                                        <p:attrNameLst>
                                          <p:attrName>ppt_y</p:attrName>
                                        </p:attrNameLst>
                                      </p:cBhvr>
                                      <p:tavLst>
                                        <p:tav tm="0" fmla="#ppt_y-sin(pi*$)/9">
                                          <p:val>
                                            <p:fltVal val="0"/>
                                          </p:val>
                                        </p:tav>
                                        <p:tav tm="100000">
                                          <p:val>
                                            <p:fltVal val="1"/>
                                          </p:val>
                                        </p:tav>
                                      </p:tavLst>
                                    </p:anim>
                                    <p:anim calcmode="lin" valueType="num">
                                      <p:cBhvr>
                                        <p:cTn id="46" dur="332" tmFilter="0, 0; 0.125,0.2665; 0.25,0.4; 0.375,0.465; 0.5,0.5;  0.625,0.535; 0.75,0.6; 0.875,0.7335; 1,1">
                                          <p:stCondLst>
                                            <p:cond delay="1324"/>
                                          </p:stCondLst>
                                        </p:cTn>
                                        <p:tgtEl>
                                          <p:spTgt spid="2050"/>
                                        </p:tgtEl>
                                        <p:attrNameLst>
                                          <p:attrName>ppt_y</p:attrName>
                                        </p:attrNameLst>
                                      </p:cBhvr>
                                      <p:tavLst>
                                        <p:tav tm="0" fmla="#ppt_y-sin(pi*$)/27">
                                          <p:val>
                                            <p:fltVal val="0"/>
                                          </p:val>
                                        </p:tav>
                                        <p:tav tm="100000">
                                          <p:val>
                                            <p:fltVal val="1"/>
                                          </p:val>
                                        </p:tav>
                                      </p:tavLst>
                                    </p:anim>
                                    <p:anim calcmode="lin" valueType="num">
                                      <p:cBhvr>
                                        <p:cTn id="47" dur="164" tmFilter="0, 0; 0.125,0.2665; 0.25,0.4; 0.375,0.465; 0.5,0.5;  0.625,0.535; 0.75,0.6; 0.875,0.7335; 1,1">
                                          <p:stCondLst>
                                            <p:cond delay="1656"/>
                                          </p:stCondLst>
                                        </p:cTn>
                                        <p:tgtEl>
                                          <p:spTgt spid="2050"/>
                                        </p:tgtEl>
                                        <p:attrNameLst>
                                          <p:attrName>ppt_y</p:attrName>
                                        </p:attrNameLst>
                                      </p:cBhvr>
                                      <p:tavLst>
                                        <p:tav tm="0" fmla="#ppt_y-sin(pi*$)/81">
                                          <p:val>
                                            <p:fltVal val="0"/>
                                          </p:val>
                                        </p:tav>
                                        <p:tav tm="100000">
                                          <p:val>
                                            <p:fltVal val="1"/>
                                          </p:val>
                                        </p:tav>
                                      </p:tavLst>
                                    </p:anim>
                                    <p:animScale>
                                      <p:cBhvr>
                                        <p:cTn id="48" dur="26">
                                          <p:stCondLst>
                                            <p:cond delay="650"/>
                                          </p:stCondLst>
                                        </p:cTn>
                                        <p:tgtEl>
                                          <p:spTgt spid="2050"/>
                                        </p:tgtEl>
                                      </p:cBhvr>
                                      <p:to x="100000" y="60000"/>
                                    </p:animScale>
                                    <p:animScale>
                                      <p:cBhvr>
                                        <p:cTn id="49" dur="166" decel="50000">
                                          <p:stCondLst>
                                            <p:cond delay="676"/>
                                          </p:stCondLst>
                                        </p:cTn>
                                        <p:tgtEl>
                                          <p:spTgt spid="2050"/>
                                        </p:tgtEl>
                                      </p:cBhvr>
                                      <p:to x="100000" y="100000"/>
                                    </p:animScale>
                                    <p:animScale>
                                      <p:cBhvr>
                                        <p:cTn id="50" dur="26">
                                          <p:stCondLst>
                                            <p:cond delay="1312"/>
                                          </p:stCondLst>
                                        </p:cTn>
                                        <p:tgtEl>
                                          <p:spTgt spid="2050"/>
                                        </p:tgtEl>
                                      </p:cBhvr>
                                      <p:to x="100000" y="80000"/>
                                    </p:animScale>
                                    <p:animScale>
                                      <p:cBhvr>
                                        <p:cTn id="51" dur="166" decel="50000">
                                          <p:stCondLst>
                                            <p:cond delay="1338"/>
                                          </p:stCondLst>
                                        </p:cTn>
                                        <p:tgtEl>
                                          <p:spTgt spid="2050"/>
                                        </p:tgtEl>
                                      </p:cBhvr>
                                      <p:to x="100000" y="100000"/>
                                    </p:animScale>
                                    <p:animScale>
                                      <p:cBhvr>
                                        <p:cTn id="52" dur="26">
                                          <p:stCondLst>
                                            <p:cond delay="1642"/>
                                          </p:stCondLst>
                                        </p:cTn>
                                        <p:tgtEl>
                                          <p:spTgt spid="2050"/>
                                        </p:tgtEl>
                                      </p:cBhvr>
                                      <p:to x="100000" y="90000"/>
                                    </p:animScale>
                                    <p:animScale>
                                      <p:cBhvr>
                                        <p:cTn id="53" dur="166" decel="50000">
                                          <p:stCondLst>
                                            <p:cond delay="1668"/>
                                          </p:stCondLst>
                                        </p:cTn>
                                        <p:tgtEl>
                                          <p:spTgt spid="2050"/>
                                        </p:tgtEl>
                                      </p:cBhvr>
                                      <p:to x="100000" y="100000"/>
                                    </p:animScale>
                                    <p:animScale>
                                      <p:cBhvr>
                                        <p:cTn id="54" dur="26">
                                          <p:stCondLst>
                                            <p:cond delay="1808"/>
                                          </p:stCondLst>
                                        </p:cTn>
                                        <p:tgtEl>
                                          <p:spTgt spid="2050"/>
                                        </p:tgtEl>
                                      </p:cBhvr>
                                      <p:to x="100000" y="95000"/>
                                    </p:animScale>
                                    <p:animScale>
                                      <p:cBhvr>
                                        <p:cTn id="55" dur="166" decel="50000">
                                          <p:stCondLst>
                                            <p:cond delay="1834"/>
                                          </p:stCondLst>
                                        </p:cTn>
                                        <p:tgtEl>
                                          <p:spTgt spid="2050"/>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Findings so far</a:t>
            </a:r>
            <a:endParaRPr lang="en-GB" dirty="0"/>
          </a:p>
        </p:txBody>
      </p:sp>
      <p:sp>
        <p:nvSpPr>
          <p:cNvPr id="3" name="Content Placeholder 2"/>
          <p:cNvSpPr>
            <a:spLocks noGrp="1"/>
          </p:cNvSpPr>
          <p:nvPr>
            <p:ph sz="quarter" idx="13"/>
          </p:nvPr>
        </p:nvSpPr>
        <p:spPr/>
        <p:txBody>
          <a:bodyPr>
            <a:normAutofit fontScale="92500"/>
          </a:bodyPr>
          <a:lstStyle/>
          <a:p>
            <a:r>
              <a:rPr lang="en-GB" dirty="0" smtClean="0"/>
              <a:t>Origins</a:t>
            </a:r>
          </a:p>
          <a:p>
            <a:pPr lvl="1"/>
            <a:r>
              <a:rPr lang="en-GB" dirty="0" smtClean="0"/>
              <a:t>Sources show that abbots were drawn from a wider geographical region</a:t>
            </a:r>
          </a:p>
          <a:p>
            <a:pPr lvl="1"/>
            <a:r>
              <a:rPr lang="en-GB" dirty="0" smtClean="0"/>
              <a:t>They suggest that the abbots of north and central Wales were likely to be of Welsh origin</a:t>
            </a:r>
            <a:endParaRPr lang="en-GB" dirty="0"/>
          </a:p>
        </p:txBody>
      </p:sp>
      <p:sp>
        <p:nvSpPr>
          <p:cNvPr id="4" name="Content Placeholder 3"/>
          <p:cNvSpPr>
            <a:spLocks noGrp="1"/>
          </p:cNvSpPr>
          <p:nvPr>
            <p:ph sz="quarter" idx="14"/>
          </p:nvPr>
        </p:nvSpPr>
        <p:spPr/>
        <p:txBody>
          <a:bodyPr/>
          <a:lstStyle/>
          <a:p>
            <a:r>
              <a:rPr lang="en-GB" dirty="0" smtClean="0"/>
              <a:t>1284</a:t>
            </a:r>
          </a:p>
          <a:p>
            <a:pPr lvl="1"/>
            <a:r>
              <a:rPr lang="en-GB" dirty="0" smtClean="0"/>
              <a:t>They suggest that the evidence for the replacement of Welsh abbots by English ones has been overestimated</a:t>
            </a:r>
          </a:p>
          <a:p>
            <a:pPr marL="457200" lvl="1" indent="0">
              <a:buNone/>
            </a:pPr>
            <a:endParaRPr lang="en-GB" dirty="0"/>
          </a:p>
        </p:txBody>
      </p:sp>
    </p:spTree>
    <p:extLst>
      <p:ext uri="{BB962C8B-B14F-4D97-AF65-F5344CB8AC3E}">
        <p14:creationId xmlns:p14="http://schemas.microsoft.com/office/powerpoint/2010/main" val="7831375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Movement</a:t>
            </a:r>
            <a:endParaRPr lang="en-GB" dirty="0"/>
          </a:p>
        </p:txBody>
      </p:sp>
      <p:sp>
        <p:nvSpPr>
          <p:cNvPr id="3" name="Content Placeholder 2"/>
          <p:cNvSpPr>
            <a:spLocks noGrp="1"/>
          </p:cNvSpPr>
          <p:nvPr>
            <p:ph sz="quarter" idx="13"/>
          </p:nvPr>
        </p:nvSpPr>
        <p:spPr/>
        <p:txBody>
          <a:bodyPr>
            <a:normAutofit fontScale="92500" lnSpcReduction="10000"/>
          </a:bodyPr>
          <a:lstStyle/>
          <a:p>
            <a:r>
              <a:rPr lang="en-GB" dirty="0" smtClean="0"/>
              <a:t>There is considerable evidence to suggest that abbots were regularly promoted from one house to another, which further suggests that the Cistercians continued to think of themselves as a distinct group </a:t>
            </a:r>
            <a:endParaRPr lang="en-GB" dirty="0"/>
          </a:p>
        </p:txBody>
      </p:sp>
      <p:pic>
        <p:nvPicPr>
          <p:cNvPr id="3074" name="Picture 2"/>
          <p:cNvPicPr>
            <a:picLocks noGrp="1" noChangeAspect="1" noChangeArrowheads="1"/>
          </p:cNvPicPr>
          <p:nvPr>
            <p:ph sz="quarter" idx="14"/>
          </p:nvPr>
        </p:nvPicPr>
        <p:blipFill>
          <a:blip r:embed="rId2" cstate="print">
            <a:extLst>
              <a:ext uri="{28A0092B-C50C-407E-A947-70E740481C1C}">
                <a14:useLocalDpi xmlns:a14="http://schemas.microsoft.com/office/drawing/2010/main" val="0"/>
              </a:ext>
            </a:extLst>
          </a:blip>
          <a:stretch>
            <a:fillRect/>
          </a:stretch>
        </p:blipFill>
        <p:spPr bwMode="auto">
          <a:xfrm>
            <a:off x="4645025" y="2559614"/>
            <a:ext cx="3419475" cy="30008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34133543"/>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sz="half" idx="4294967295"/>
          </p:nvPr>
        </p:nvSpPr>
        <p:spPr>
          <a:xfrm>
            <a:off x="457200" y="1600200"/>
            <a:ext cx="4038600" cy="4525963"/>
          </a:xfrm>
          <a:prstGeom prst="rect">
            <a:avLst/>
          </a:prstGeom>
        </p:spPr>
        <p:txBody>
          <a:bodyPr>
            <a:normAutofit/>
          </a:bodyPr>
          <a:lstStyle/>
          <a:p>
            <a:r>
              <a:rPr lang="en-GB" dirty="0" smtClean="0"/>
              <a:t>My research is showing that I can challenge traditional interpretations. It suggests that there was greater diversity in the origins, ethnicity, experience and careers of Welsh Cistercian abbots than has been thought.</a:t>
            </a:r>
            <a:endParaRPr lang="en-GB" dirty="0"/>
          </a:p>
        </p:txBody>
      </p:sp>
      <p:sp>
        <p:nvSpPr>
          <p:cNvPr id="4" name="Content Placeholder 3"/>
          <p:cNvSpPr>
            <a:spLocks noGrp="1"/>
          </p:cNvSpPr>
          <p:nvPr>
            <p:ph sz="half" idx="4294967295"/>
          </p:nvPr>
        </p:nvSpPr>
        <p:spPr>
          <a:xfrm>
            <a:off x="4648200" y="1600200"/>
            <a:ext cx="4038600" cy="4525963"/>
          </a:xfrm>
          <a:prstGeom prst="rect">
            <a:avLst/>
          </a:prstGeom>
        </p:spPr>
        <p:txBody>
          <a:bodyPr>
            <a:normAutofit/>
          </a:bodyPr>
          <a:lstStyle/>
          <a:p>
            <a:r>
              <a:rPr lang="en-GB" dirty="0" smtClean="0"/>
              <a:t>My research also suggests that the Cistercian Order in Wales was alive and well right up to the Dissolution.</a:t>
            </a:r>
            <a:endParaRPr lang="en-GB" dirty="0"/>
          </a:p>
        </p:txBody>
      </p:sp>
      <p:pic>
        <p:nvPicPr>
          <p:cNvPr id="1026" name="Picture 2" descr="U:\MYDOCS\MONASTIC WALES\llanthony 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908035" y="4149080"/>
            <a:ext cx="3227851" cy="24208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158225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emplate>
  <TotalTime>41</TotalTime>
  <Words>521</Words>
  <Application>Microsoft Office PowerPoint</Application>
  <PresentationFormat>On-screen Show (4:3)</PresentationFormat>
  <Paragraphs>40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Austin</vt:lpstr>
      <vt:lpstr>The abbots of Cistercian monasteries in Wales in the later Middle Ages AHSK6002</vt:lpstr>
      <vt:lpstr>Aims and Objectives</vt:lpstr>
      <vt:lpstr>Research questions</vt:lpstr>
      <vt:lpstr>Why?</vt:lpstr>
      <vt:lpstr>Starting my research</vt:lpstr>
      <vt:lpstr>Focussing my research</vt:lpstr>
      <vt:lpstr>Sources</vt:lpstr>
      <vt:lpstr>Findings so far</vt:lpstr>
      <vt:lpstr>Movement</vt:lpstr>
      <vt:lpstr>Conclusion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Lester Mason</cp:lastModifiedBy>
  <cp:revision>7</cp:revision>
  <dcterms:created xsi:type="dcterms:W3CDTF">2016-11-25T16:14:42Z</dcterms:created>
  <dcterms:modified xsi:type="dcterms:W3CDTF">2018-09-19T11:54:06Z</dcterms:modified>
</cp:coreProperties>
</file>