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6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  <p:sldMasterId id="2147483721" r:id="rId10"/>
  </p:sldMasterIdLst>
  <p:notesMasterIdLst>
    <p:notesMasterId r:id="rId23"/>
  </p:notesMasterIdLst>
  <p:sldIdLst>
    <p:sldId id="473" r:id="rId11"/>
    <p:sldId id="479" r:id="rId12"/>
    <p:sldId id="480" r:id="rId13"/>
    <p:sldId id="482" r:id="rId14"/>
    <p:sldId id="484" r:id="rId15"/>
    <p:sldId id="485" r:id="rId16"/>
    <p:sldId id="486" r:id="rId17"/>
    <p:sldId id="487" r:id="rId18"/>
    <p:sldId id="489" r:id="rId19"/>
    <p:sldId id="490" r:id="rId20"/>
    <p:sldId id="491" r:id="rId21"/>
    <p:sldId id="40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C5E83"/>
    <a:srgbClr val="2D5E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415A6C-FC7D-4F89-9257-57F3A3902B7A}" v="17" dt="2023-11-23T08:59:07.0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704" autoAdjust="0"/>
    <p:restoredTop sz="95583" autoAdjust="0"/>
  </p:normalViewPr>
  <p:slideViewPr>
    <p:cSldViewPr snapToGrid="0">
      <p:cViewPr varScale="1">
        <p:scale>
          <a:sx n="84" d="100"/>
          <a:sy n="84" d="100"/>
        </p:scale>
        <p:origin x="57" y="1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3930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209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7E4DE034-ECE3-C946-ADE2-B6AC739A39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E42AFAF-88B3-AE40-8D02-04368C3FC9ED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EC2811A-7B53-174A-805C-D5251B142F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3E237A6-E367-6745-8407-5CF18829F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48251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7E4DE034-ECE3-C946-ADE2-B6AC739A39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E42AFAF-88B3-AE40-8D02-04368C3FC9ED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EC2811A-7B53-174A-805C-D5251B142F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3E237A6-E367-6745-8407-5CF18829F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522752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7E4DE034-ECE3-C946-ADE2-B6AC739A39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E42AFAF-88B3-AE40-8D02-04368C3FC9ED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EC2811A-7B53-174A-805C-D5251B142F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3E237A6-E367-6745-8407-5CF18829F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662957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7E4DE034-ECE3-C946-ADE2-B6AC739A39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E42AFAF-88B3-AE40-8D02-04368C3FC9ED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EC2811A-7B53-174A-805C-D5251B142F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3E237A6-E367-6745-8407-5CF18829F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05130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7E4DE034-ECE3-C946-ADE2-B6AC739A39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E42AFAF-88B3-AE40-8D02-04368C3FC9ED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EC2811A-7B53-174A-805C-D5251B142F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3E237A6-E367-6745-8407-5CF18829F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303828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982B9DA2-C87C-4043-A58F-9A33FB5073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F14E54A-E1A8-F145-B1E7-923B22983339}" type="slidenum">
              <a:rPr lang="en-US" altLang="en-US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C10FC464-51E1-084F-87C5-41E9CA9F1D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914B330-04E0-3E47-9ED8-0E36FB0704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15447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7E4DE034-ECE3-C946-ADE2-B6AC739A39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E42AFAF-88B3-AE40-8D02-04368C3FC9ED}" type="slidenum">
              <a:rPr lang="en-US" altLang="en-US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EC2811A-7B53-174A-805C-D5251B142F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3E237A6-E367-6745-8407-5CF18829F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409982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7E4DE034-ECE3-C946-ADE2-B6AC739A39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E42AFAF-88B3-AE40-8D02-04368C3FC9ED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EC2811A-7B53-174A-805C-D5251B142F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3E237A6-E367-6745-8407-5CF18829F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999625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A1BC1A31-322C-B842-9AAF-4CA22E122C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5B7A50F-1BB7-344C-91CF-6B34CD410DF4}" type="slidenum">
              <a:rPr lang="en-US" altLang="en-US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C8AE03DD-B1AE-EC45-8845-7A4920F520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CF0A36CE-C71E-FA4E-A043-990F46FCC5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52610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A1BC1A31-322C-B842-9AAF-4CA22E122C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5B7A50F-1BB7-344C-91CF-6B34CD410DF4}" type="slidenum">
              <a:rPr lang="en-US" altLang="en-US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C8AE03DD-B1AE-EC45-8845-7A4920F520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CF0A36CE-C71E-FA4E-A043-990F46FCC5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63671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175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22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0062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5534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6529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7574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0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3247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8352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3610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69423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6531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9857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3358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38209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9456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3278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27025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76609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9285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21889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6591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68176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49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image" Target="../media/image5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94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452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255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F17D5-EC98-47E5-81CF-6B48C453B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" y="838364"/>
            <a:ext cx="6159690" cy="3859788"/>
          </a:xfrm>
        </p:spPr>
        <p:txBody>
          <a:bodyPr>
            <a:noAutofit/>
          </a:bodyPr>
          <a:lstStyle/>
          <a:p>
            <a:pPr algn="ctr"/>
            <a:br>
              <a:rPr lang="en-GB" sz="1800" i="1" dirty="0">
                <a:solidFill>
                  <a:schemeClr val="bg1"/>
                </a:solidFill>
              </a:rPr>
            </a:br>
            <a:r>
              <a:rPr lang="en-GB" sz="1800" dirty="0"/>
              <a:t>Practical teaching session : </a:t>
            </a:r>
            <a:r>
              <a:rPr lang="en-US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Art of Napkin Folding</a:t>
            </a:r>
            <a:b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b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b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Programme:</a:t>
            </a:r>
            <a: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400" dirty="0"/>
              <a:t>Professional Graduate Certificate in Education (PCET) </a:t>
            </a:r>
            <a:b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Module:</a:t>
            </a:r>
            <a: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400" dirty="0"/>
              <a:t>The Teaching Toolkit 1</a:t>
            </a:r>
            <a:b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Module code:</a:t>
            </a:r>
            <a: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400" dirty="0"/>
              <a:t>ECPT6003</a:t>
            </a:r>
            <a:b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Lecturer: </a:t>
            </a:r>
            <a:r>
              <a:rPr lang="en-GB" sz="1400" dirty="0"/>
              <a:t>Caroline Lewis, Katie Gardner, Marion Phillips, Mark Flagg</a:t>
            </a:r>
            <a:b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Student name:</a:t>
            </a:r>
            <a: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Lola Villard-Coles</a:t>
            </a:r>
            <a:b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Student ID:</a:t>
            </a:r>
            <a:r>
              <a:rPr lang="en-GB" sz="2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2114927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75930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F17D5-EC98-47E5-81CF-6B48C453B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8" y="1921137"/>
            <a:ext cx="6495093" cy="3859788"/>
          </a:xfrm>
        </p:spPr>
        <p:txBody>
          <a:bodyPr>
            <a:noAutofit/>
          </a:bodyPr>
          <a:lstStyle/>
          <a:p>
            <a:pPr algn="ctr"/>
            <a:br>
              <a:rPr lang="en-GB" sz="1600" i="1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rgbClr val="FFC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Art de la table: </a:t>
            </a:r>
            <a:br>
              <a:rPr lang="en-GB" sz="4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US" sz="4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art of napkin </a:t>
            </a:r>
            <a:r>
              <a:rPr lang="en-US" sz="4000" b="1" dirty="0">
                <a:latin typeface="Calibri" panose="020F0502020204030204" pitchFamily="34" charset="0"/>
                <a:ea typeface="Times New Roman" panose="02020603050405020304" pitchFamily="18" charset="0"/>
              </a:rPr>
              <a:t>f</a:t>
            </a:r>
            <a:r>
              <a:rPr lang="en-US" sz="4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olding</a:t>
            </a: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0D1778-E09F-D393-0EE0-A120B2CE5C89}"/>
              </a:ext>
            </a:extLst>
          </p:cNvPr>
          <p:cNvSpPr txBox="1"/>
          <p:nvPr/>
        </p:nvSpPr>
        <p:spPr>
          <a:xfrm>
            <a:off x="136279" y="5022127"/>
            <a:ext cx="4198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Lola Villard-Coles – 27</a:t>
            </a:r>
            <a:r>
              <a:rPr lang="en-GB" sz="1800" baseline="300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8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of November 2023</a:t>
            </a:r>
            <a:endParaRPr lang="en-GB" dirty="0"/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DD36B797-7CDA-B381-A365-6F20127898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9381" y="574177"/>
            <a:ext cx="3219327" cy="48172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6466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1CB64C-B3B3-ADA7-1FD1-3B30B2F88D99}"/>
              </a:ext>
            </a:extLst>
          </p:cNvPr>
          <p:cNvSpPr txBox="1"/>
          <p:nvPr/>
        </p:nvSpPr>
        <p:spPr>
          <a:xfrm>
            <a:off x="1662074" y="465169"/>
            <a:ext cx="9107694" cy="769441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C000"/>
                </a:solidFill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</a:t>
            </a:r>
            <a:r>
              <a:rPr lang="en-GB" sz="44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ntroduction to the topic</a:t>
            </a:r>
            <a:endParaRPr lang="en-US" altLang="en-US" sz="6600" b="1" dirty="0">
              <a:solidFill>
                <a:srgbClr val="FFC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C70722-D4B6-DD3F-2256-B3CA7C31E230}"/>
              </a:ext>
            </a:extLst>
          </p:cNvPr>
          <p:cNvSpPr txBox="1"/>
          <p:nvPr/>
        </p:nvSpPr>
        <p:spPr>
          <a:xfrm>
            <a:off x="2196662" y="1764416"/>
            <a:ext cx="7798675" cy="1569660"/>
          </a:xfrm>
          <a:prstGeom prst="rect">
            <a:avLst/>
          </a:prstGeom>
          <a:ln w="38100">
            <a:solidFill>
              <a:srgbClr val="2C5E83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“Art de la table” / Art of the table</a:t>
            </a:r>
          </a:p>
          <a:p>
            <a:endParaRPr lang="en-GB" sz="2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does this mean to you?  How would you define this?</a:t>
            </a:r>
            <a:endParaRPr lang="en-US" altLang="en-US" sz="4000" dirty="0"/>
          </a:p>
          <a:p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C4248E-A035-78F7-652B-5C96C99BE771}"/>
              </a:ext>
            </a:extLst>
          </p:cNvPr>
          <p:cNvSpPr txBox="1"/>
          <p:nvPr/>
        </p:nvSpPr>
        <p:spPr>
          <a:xfrm>
            <a:off x="467193" y="3863882"/>
            <a:ext cx="114974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i="0" dirty="0">
                <a:effectLst/>
                <a:latin typeface="Söhne"/>
              </a:rPr>
              <a:t>“Art de la table" is the meticulous arrangement and presentation of table settings, encompassing a thoughtful consideration of design, style, and etiquette to enhance the overall dining experience </a:t>
            </a:r>
            <a:r>
              <a:rPr lang="fr-FR" sz="2400" dirty="0">
                <a:latin typeface="Söhne"/>
              </a:rPr>
              <a:t>(Chevallier, 2008).</a:t>
            </a:r>
            <a:endParaRPr lang="en-GB" sz="2400" dirty="0"/>
          </a:p>
          <a:p>
            <a:pPr algn="just"/>
            <a:endParaRPr lang="en-GB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422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5" name="Rectangle 3">
            <a:extLst>
              <a:ext uri="{FF2B5EF4-FFF2-40B4-BE49-F238E27FC236}">
                <a16:creationId xmlns:a16="http://schemas.microsoft.com/office/drawing/2014/main" id="{BD167002-93CF-7449-A87B-FBBD5EE2C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9888" y="1854243"/>
            <a:ext cx="8336322" cy="4351338"/>
          </a:xfrm>
          <a:ln>
            <a:noFill/>
          </a:ln>
        </p:spPr>
        <p:txBody>
          <a:bodyPr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History - 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origins of napkins and their use throughout history</a:t>
            </a:r>
          </a:p>
          <a:p>
            <a:pPr algn="just">
              <a:spcAft>
                <a:spcPts val="600"/>
              </a:spcAft>
            </a:pPr>
            <a:r>
              <a:rPr lang="en-GB" sz="1800" b="1" dirty="0">
                <a:latin typeface="Söhne"/>
              </a:rPr>
              <a:t>Role of Napkins in Modern Dining – </a:t>
            </a:r>
            <a:r>
              <a:rPr lang="en-GB" sz="1800" dirty="0">
                <a:latin typeface="Söhne"/>
              </a:rPr>
              <a:t>Practical, decor, communication</a:t>
            </a:r>
            <a:endParaRPr lang="en-US" altLang="en-US" sz="4400" dirty="0"/>
          </a:p>
          <a:p>
            <a:pPr algn="just">
              <a:spcAft>
                <a:spcPts val="600"/>
              </a:spcAft>
            </a:pPr>
            <a:r>
              <a:rPr lang="en-US" sz="1800" b="1" dirty="0">
                <a:latin typeface="Calibri" panose="020F0502020204030204" pitchFamily="34" charset="0"/>
                <a:ea typeface="Times New Roman" panose="02020603050405020304" pitchFamily="18" charset="0"/>
              </a:rPr>
              <a:t>The Evolution as a Form of Art – </a:t>
            </a:r>
            <a:r>
              <a:rPr lang="en-US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Applied in different cultures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sz="1800" b="1" dirty="0">
                <a:latin typeface="Calibri" panose="020F0502020204030204" pitchFamily="34" charset="0"/>
                <a:ea typeface="Times New Roman" panose="02020603050405020304" pitchFamily="18" charset="0"/>
              </a:rPr>
              <a:t>Demonstration - </a:t>
            </a:r>
            <a:r>
              <a:rPr lang="en-US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B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asic and intermediate napkin </a:t>
            </a:r>
            <a:r>
              <a:rPr lang="en-US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f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olding </a:t>
            </a:r>
            <a:r>
              <a:rPr lang="en-US" sz="1800" dirty="0">
                <a:latin typeface="Calibri" panose="020F0502020204030204" pitchFamily="34" charset="0"/>
                <a:ea typeface="Times New Roman" panose="02020603050405020304" pitchFamily="18" charset="0"/>
              </a:rPr>
              <a:t>t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echniques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Practical Activity - 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Demonstrate learning and show creativity</a:t>
            </a:r>
          </a:p>
          <a:p>
            <a:pPr algn="just">
              <a:spcAft>
                <a:spcPts val="6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Practical Tips and Tricks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ea typeface="Times New Roman" panose="02020603050405020304" pitchFamily="18" charset="0"/>
              </a:rPr>
              <a:t>Napkin material, maintenance, accessories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Resources and Inspiration -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Books, websites, social media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US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Q&amp;A / Feedback Session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1CB64C-B3B3-ADA7-1FD1-3B30B2F88D99}"/>
              </a:ext>
            </a:extLst>
          </p:cNvPr>
          <p:cNvSpPr txBox="1"/>
          <p:nvPr/>
        </p:nvSpPr>
        <p:spPr>
          <a:xfrm>
            <a:off x="2738450" y="652419"/>
            <a:ext cx="6715100" cy="707886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Overview of today’s session</a:t>
            </a:r>
            <a:endParaRPr lang="en-US" altLang="en-US" sz="6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899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23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3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3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3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3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3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35" grpId="0" uiExpand="1" build="p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9A46D63B-2513-08C8-5300-10D3082FE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18" y="151504"/>
            <a:ext cx="285750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3235" name="Rectangle 3">
            <a:extLst>
              <a:ext uri="{FF2B5EF4-FFF2-40B4-BE49-F238E27FC236}">
                <a16:creationId xmlns:a16="http://schemas.microsoft.com/office/drawing/2014/main" id="{BD167002-93CF-7449-A87B-FBBD5EE2C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3183" y="1572806"/>
            <a:ext cx="8336322" cy="707886"/>
          </a:xfrm>
          <a:ln>
            <a:noFill/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i="0" dirty="0">
                <a:effectLst/>
                <a:latin typeface="Söhne"/>
              </a:rPr>
              <a:t>Ancient Rome (1st Century BCE) : </a:t>
            </a:r>
            <a:r>
              <a:rPr lang="en-GB" sz="2000" b="0" i="0" dirty="0">
                <a:effectLst/>
                <a:latin typeface="Söhne"/>
              </a:rPr>
              <a:t>The earliest recorded use of napkins. People used a cloth known as “</a:t>
            </a:r>
            <a:r>
              <a:rPr lang="en-GB" sz="2000" b="0" i="0" dirty="0" err="1">
                <a:effectLst/>
                <a:latin typeface="Söhne"/>
              </a:rPr>
              <a:t>mappa</a:t>
            </a:r>
            <a:r>
              <a:rPr lang="en-GB" sz="2000" b="0" i="0" dirty="0">
                <a:effectLst/>
                <a:latin typeface="Söhne"/>
              </a:rPr>
              <a:t>“.</a:t>
            </a:r>
          </a:p>
          <a:p>
            <a:pPr marL="0" indent="0" algn="just">
              <a:buNone/>
            </a:pPr>
            <a:endParaRPr lang="en-GB" sz="2000" b="1" i="0" dirty="0">
              <a:effectLst/>
              <a:latin typeface="Söhne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1CB64C-B3B3-ADA7-1FD1-3B30B2F88D99}"/>
              </a:ext>
            </a:extLst>
          </p:cNvPr>
          <p:cNvSpPr txBox="1"/>
          <p:nvPr/>
        </p:nvSpPr>
        <p:spPr>
          <a:xfrm>
            <a:off x="2738450" y="264491"/>
            <a:ext cx="6715100" cy="707886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History of Napkin</a:t>
            </a:r>
            <a:endParaRPr lang="en-US" altLang="en-US" sz="6000" b="1" dirty="0">
              <a:solidFill>
                <a:srgbClr val="FFC000"/>
              </a:solidFill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F2809D3E-B4CC-799E-48B1-81E293E07684}"/>
              </a:ext>
            </a:extLst>
          </p:cNvPr>
          <p:cNvSpPr txBox="1">
            <a:spLocks/>
          </p:cNvSpPr>
          <p:nvPr/>
        </p:nvSpPr>
        <p:spPr>
          <a:xfrm>
            <a:off x="2013183" y="3660699"/>
            <a:ext cx="8336322" cy="72379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000" b="1" dirty="0">
                <a:latin typeface="Söhne"/>
              </a:rPr>
              <a:t>17th Century France (1600s):</a:t>
            </a:r>
            <a:r>
              <a:rPr lang="en-GB" sz="2000" dirty="0">
                <a:latin typeface="Söhne"/>
              </a:rPr>
              <a:t> The French popularised the use of napkins in formal dining settings. Napkin folding was more functional than decorative.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8844687-9EE3-2AD1-AAFB-5D7135318917}"/>
              </a:ext>
            </a:extLst>
          </p:cNvPr>
          <p:cNvSpPr txBox="1">
            <a:spLocks/>
          </p:cNvSpPr>
          <p:nvPr/>
        </p:nvSpPr>
        <p:spPr>
          <a:xfrm>
            <a:off x="2013183" y="2305994"/>
            <a:ext cx="8336322" cy="595617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2000" b="1" dirty="0">
                <a:latin typeface="Söhne"/>
              </a:rPr>
              <a:t>Medieval Europe (5th to 15th Century):</a:t>
            </a:r>
            <a:r>
              <a:rPr lang="en-GB" sz="2000" dirty="0">
                <a:latin typeface="Söhne"/>
              </a:rPr>
              <a:t> Napkins were considered a luxury item used by the wealthy. 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GB" sz="2000" dirty="0">
              <a:latin typeface="Söhne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40B102A-180E-3854-705B-F24A4807E785}"/>
              </a:ext>
            </a:extLst>
          </p:cNvPr>
          <p:cNvSpPr txBox="1">
            <a:spLocks/>
          </p:cNvSpPr>
          <p:nvPr/>
        </p:nvSpPr>
        <p:spPr>
          <a:xfrm>
            <a:off x="2013183" y="2936909"/>
            <a:ext cx="8336322" cy="72379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2000" b="1" dirty="0">
                <a:latin typeface="Söhne"/>
              </a:rPr>
              <a:t>The Renaissance (15th to 17th Century): </a:t>
            </a:r>
            <a:r>
              <a:rPr lang="en-GB" sz="2000" dirty="0">
                <a:latin typeface="Söhne"/>
              </a:rPr>
              <a:t>Napkins started to become a more common element on dining tables.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D66D75F-04F9-3DF4-D3E4-765E2DF55917}"/>
              </a:ext>
            </a:extLst>
          </p:cNvPr>
          <p:cNvSpPr txBox="1">
            <a:spLocks/>
          </p:cNvSpPr>
          <p:nvPr/>
        </p:nvSpPr>
        <p:spPr>
          <a:xfrm>
            <a:off x="2013183" y="4419787"/>
            <a:ext cx="8336322" cy="77109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000" b="1" dirty="0">
                <a:latin typeface="Söhne"/>
              </a:rPr>
              <a:t>19th Century : </a:t>
            </a:r>
            <a:r>
              <a:rPr lang="en-GB" sz="2000" dirty="0">
                <a:latin typeface="Söhne"/>
              </a:rPr>
              <a:t>Napkin folding became a form of art and a symbol of hospitality and sophistication. 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306056-71D3-CC4A-0E2A-EB790F4F4872}"/>
              </a:ext>
            </a:extLst>
          </p:cNvPr>
          <p:cNvSpPr txBox="1"/>
          <p:nvPr/>
        </p:nvSpPr>
        <p:spPr>
          <a:xfrm>
            <a:off x="10190885" y="5363570"/>
            <a:ext cx="247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Söhne"/>
              </a:rPr>
              <a:t>(Partridge, 2015)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86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35" grpId="0" uiExpand="1" build="p"/>
      <p:bldP spid="2" grpId="0" animBg="1"/>
      <p:bldP spid="3" grpId="0"/>
      <p:bldP spid="4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5" name="Rectangle 3">
            <a:extLst>
              <a:ext uri="{FF2B5EF4-FFF2-40B4-BE49-F238E27FC236}">
                <a16:creationId xmlns:a16="http://schemas.microsoft.com/office/drawing/2014/main" id="{BD167002-93CF-7449-A87B-FBBD5EE2C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5342" y="1601627"/>
            <a:ext cx="9415106" cy="4351338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2400" b="1" i="0" dirty="0">
                <a:effectLst/>
                <a:latin typeface="Söhne"/>
              </a:rPr>
              <a:t>Practical Functionality</a:t>
            </a:r>
          </a:p>
          <a:p>
            <a:endParaRPr lang="en-GB" sz="2400" b="0" i="0" dirty="0">
              <a:effectLst/>
              <a:latin typeface="Söhne"/>
            </a:endParaRPr>
          </a:p>
          <a:p>
            <a:r>
              <a:rPr lang="en-GB" sz="2400" b="1" i="0" dirty="0">
                <a:effectLst/>
                <a:latin typeface="Söhne"/>
              </a:rPr>
              <a:t>Aesthetics and Presentation</a:t>
            </a:r>
            <a:r>
              <a:rPr lang="en-GB" sz="2400" dirty="0">
                <a:latin typeface="Söhne"/>
              </a:rPr>
              <a:t> - Table decor and atmosphere </a:t>
            </a:r>
          </a:p>
          <a:p>
            <a:endParaRPr lang="en-GB" sz="2400" dirty="0">
              <a:latin typeface="Söhne"/>
            </a:endParaRPr>
          </a:p>
          <a:p>
            <a:r>
              <a:rPr lang="en-GB" sz="2400" b="1" i="0" dirty="0">
                <a:effectLst/>
                <a:latin typeface="Söhne"/>
              </a:rPr>
              <a:t>Symbol of Refinement</a:t>
            </a:r>
            <a:r>
              <a:rPr lang="en-GB" sz="2400" b="1" dirty="0">
                <a:latin typeface="Söhne"/>
              </a:rPr>
              <a:t> - </a:t>
            </a:r>
            <a:r>
              <a:rPr lang="en-GB" sz="2400" dirty="0">
                <a:latin typeface="Söhne"/>
              </a:rPr>
              <a:t>Etiquette and manners</a:t>
            </a:r>
          </a:p>
          <a:p>
            <a:endParaRPr lang="en-GB" sz="2400" b="1" i="0" dirty="0">
              <a:effectLst/>
              <a:latin typeface="Söhne"/>
            </a:endParaRPr>
          </a:p>
          <a:p>
            <a:r>
              <a:rPr lang="en-GB" sz="2400" b="1" dirty="0">
                <a:latin typeface="Söhne"/>
              </a:rPr>
              <a:t>Communication</a:t>
            </a:r>
            <a:r>
              <a:rPr lang="en-GB" sz="2400" dirty="0">
                <a:latin typeface="Söhne"/>
              </a:rPr>
              <a:t> - </a:t>
            </a:r>
            <a:r>
              <a:rPr lang="en-GB" sz="2400" i="0" dirty="0">
                <a:effectLst/>
                <a:latin typeface="Söhne"/>
              </a:rPr>
              <a:t>Branding and personalisation</a:t>
            </a:r>
            <a:endParaRPr lang="en-GB" sz="2400" dirty="0">
              <a:latin typeface="Söhne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1CB64C-B3B3-ADA7-1FD1-3B30B2F88D99}"/>
              </a:ext>
            </a:extLst>
          </p:cNvPr>
          <p:cNvSpPr txBox="1"/>
          <p:nvPr/>
        </p:nvSpPr>
        <p:spPr>
          <a:xfrm>
            <a:off x="2210837" y="299786"/>
            <a:ext cx="7770326" cy="707886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b="1" i="0" dirty="0">
                <a:solidFill>
                  <a:srgbClr val="FFC000"/>
                </a:solidFill>
                <a:effectLst/>
                <a:latin typeface="Söhne"/>
              </a:rPr>
              <a:t>Role of Napkins in Modern Dining</a:t>
            </a:r>
            <a:endParaRPr lang="en-US" altLang="en-US" sz="8000" b="1" dirty="0">
              <a:solidFill>
                <a:srgbClr val="FFC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3DE4EB-5D5E-98D7-B2BA-E72A6D703B5C}"/>
              </a:ext>
            </a:extLst>
          </p:cNvPr>
          <p:cNvSpPr txBox="1"/>
          <p:nvPr/>
        </p:nvSpPr>
        <p:spPr>
          <a:xfrm>
            <a:off x="10363152" y="5308979"/>
            <a:ext cx="247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Söhne"/>
              </a:rPr>
              <a:t>(Smith, 2001)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32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35" grpId="0" build="p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1CB64C-B3B3-ADA7-1FD1-3B30B2F88D99}"/>
              </a:ext>
            </a:extLst>
          </p:cNvPr>
          <p:cNvSpPr txBox="1"/>
          <p:nvPr/>
        </p:nvSpPr>
        <p:spPr>
          <a:xfrm>
            <a:off x="2738450" y="174696"/>
            <a:ext cx="6715100" cy="707886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evolution as a form of art</a:t>
            </a:r>
            <a:endParaRPr lang="en-US" altLang="en-US" sz="4000" b="1" dirty="0">
              <a:solidFill>
                <a:srgbClr val="FFC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7312E7-975E-93A2-4240-09D6AE0A923A}"/>
              </a:ext>
            </a:extLst>
          </p:cNvPr>
          <p:cNvSpPr txBox="1"/>
          <p:nvPr/>
        </p:nvSpPr>
        <p:spPr>
          <a:xfrm>
            <a:off x="554808" y="1111450"/>
            <a:ext cx="43399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dirty="0">
                <a:effectLst/>
                <a:latin typeface="Söhne"/>
              </a:rPr>
              <a:t>France:</a:t>
            </a:r>
            <a:r>
              <a:rPr lang="en-GB" dirty="0">
                <a:latin typeface="Söhne"/>
              </a:rPr>
              <a:t> The </a:t>
            </a:r>
            <a:r>
              <a:rPr lang="en-GB" b="0" i="0" dirty="0">
                <a:effectLst/>
                <a:latin typeface="Söhne"/>
              </a:rPr>
              <a:t>bishop's hat </a:t>
            </a:r>
          </a:p>
          <a:p>
            <a:pPr lvl="1" algn="l"/>
            <a:endParaRPr lang="en-GB" dirty="0">
              <a:latin typeface="Söhne"/>
            </a:endParaRPr>
          </a:p>
        </p:txBody>
      </p:sp>
      <p:pic>
        <p:nvPicPr>
          <p:cNvPr id="4102" name="Picture 6" descr="Bishop’s Hat">
            <a:extLst>
              <a:ext uri="{FF2B5EF4-FFF2-40B4-BE49-F238E27FC236}">
                <a16:creationId xmlns:a16="http://schemas.microsoft.com/office/drawing/2014/main" id="{8FA24EFE-5205-B188-16F3-18FB9DF3B0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97" y="1464679"/>
            <a:ext cx="2248165" cy="194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F450FD-6C8A-99EE-B873-BE7800203372}"/>
              </a:ext>
            </a:extLst>
          </p:cNvPr>
          <p:cNvSpPr txBox="1"/>
          <p:nvPr/>
        </p:nvSpPr>
        <p:spPr>
          <a:xfrm>
            <a:off x="4725302" y="1111450"/>
            <a:ext cx="2087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dirty="0">
                <a:effectLst/>
                <a:latin typeface="Söhne"/>
              </a:rPr>
              <a:t>China : </a:t>
            </a:r>
            <a:r>
              <a:rPr lang="en-GB" i="0" dirty="0">
                <a:effectLst/>
                <a:latin typeface="Söhne"/>
              </a:rPr>
              <a:t>The Fan</a:t>
            </a:r>
            <a:endParaRPr lang="en-GB" dirty="0">
              <a:latin typeface="Söhne"/>
            </a:endParaRPr>
          </a:p>
        </p:txBody>
      </p:sp>
      <p:pic>
        <p:nvPicPr>
          <p:cNvPr id="4104" name="Picture 8" descr="Standing Fan">
            <a:extLst>
              <a:ext uri="{FF2B5EF4-FFF2-40B4-BE49-F238E27FC236}">
                <a16:creationId xmlns:a16="http://schemas.microsoft.com/office/drawing/2014/main" id="{9525CFAB-E72F-364E-F701-F68D61733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191" y="1511560"/>
            <a:ext cx="2905836" cy="180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andle">
            <a:extLst>
              <a:ext uri="{FF2B5EF4-FFF2-40B4-BE49-F238E27FC236}">
                <a16:creationId xmlns:a16="http://schemas.microsoft.com/office/drawing/2014/main" id="{F0D128EE-2381-F261-5A9E-E27BF3E18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2530" y="1511560"/>
            <a:ext cx="2337366" cy="212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775570-7FB1-93EB-DD8C-D0862D7E81D4}"/>
              </a:ext>
            </a:extLst>
          </p:cNvPr>
          <p:cNvSpPr txBox="1"/>
          <p:nvPr/>
        </p:nvSpPr>
        <p:spPr>
          <a:xfrm>
            <a:off x="9272530" y="1111450"/>
            <a:ext cx="4339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dirty="0">
                <a:effectLst/>
                <a:latin typeface="Söhne"/>
              </a:rPr>
              <a:t>Italy: </a:t>
            </a:r>
            <a:r>
              <a:rPr lang="en-GB" i="0" dirty="0">
                <a:effectLst/>
                <a:latin typeface="Söhne"/>
              </a:rPr>
              <a:t>The Candle </a:t>
            </a:r>
          </a:p>
        </p:txBody>
      </p:sp>
      <p:pic>
        <p:nvPicPr>
          <p:cNvPr id="4108" name="Picture 12" descr="Crown">
            <a:extLst>
              <a:ext uri="{FF2B5EF4-FFF2-40B4-BE49-F238E27FC236}">
                <a16:creationId xmlns:a16="http://schemas.microsoft.com/office/drawing/2014/main" id="{99845751-1BB9-D1AE-27FC-FCA91FA2F7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845" y="3857308"/>
            <a:ext cx="2088951" cy="188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49CB12-E4EF-E5A2-DD32-56F97464F01C}"/>
              </a:ext>
            </a:extLst>
          </p:cNvPr>
          <p:cNvSpPr txBox="1"/>
          <p:nvPr/>
        </p:nvSpPr>
        <p:spPr>
          <a:xfrm>
            <a:off x="6077127" y="3472751"/>
            <a:ext cx="4339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dirty="0">
                <a:effectLst/>
                <a:latin typeface="Söhne"/>
              </a:rPr>
              <a:t>Caribbean : </a:t>
            </a:r>
            <a:r>
              <a:rPr lang="en-GB" i="0" dirty="0">
                <a:effectLst/>
                <a:latin typeface="Söhne"/>
              </a:rPr>
              <a:t>The bird of paradise </a:t>
            </a:r>
          </a:p>
        </p:txBody>
      </p:sp>
      <p:pic>
        <p:nvPicPr>
          <p:cNvPr id="4110" name="Picture 14" descr="Bird Of Paradise">
            <a:extLst>
              <a:ext uri="{FF2B5EF4-FFF2-40B4-BE49-F238E27FC236}">
                <a16:creationId xmlns:a16="http://schemas.microsoft.com/office/drawing/2014/main" id="{3E20CC54-E594-03FB-8BA5-38ACF71AA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108" y="3857308"/>
            <a:ext cx="2513705" cy="188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4C656A-2A1F-0690-8E06-7EB098901B62}"/>
              </a:ext>
            </a:extLst>
          </p:cNvPr>
          <p:cNvSpPr txBox="1"/>
          <p:nvPr/>
        </p:nvSpPr>
        <p:spPr>
          <a:xfrm>
            <a:off x="2778800" y="3472751"/>
            <a:ext cx="2193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dirty="0">
                <a:effectLst/>
                <a:latin typeface="Söhne"/>
              </a:rPr>
              <a:t>UK: </a:t>
            </a:r>
            <a:r>
              <a:rPr lang="en-GB" i="0" dirty="0">
                <a:effectLst/>
                <a:latin typeface="Söhne"/>
              </a:rPr>
              <a:t>The Crown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CD501F-1239-8240-F5A1-DCE69E975D6B}"/>
              </a:ext>
            </a:extLst>
          </p:cNvPr>
          <p:cNvSpPr txBox="1"/>
          <p:nvPr/>
        </p:nvSpPr>
        <p:spPr>
          <a:xfrm>
            <a:off x="10417115" y="5377218"/>
            <a:ext cx="1760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1" dirty="0">
                <a:effectLst/>
                <a:latin typeface="Söhne"/>
              </a:rPr>
              <a:t>(Borger, 2012)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1800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Rectangle 3">
            <a:extLst>
              <a:ext uri="{FF2B5EF4-FFF2-40B4-BE49-F238E27FC236}">
                <a16:creationId xmlns:a16="http://schemas.microsoft.com/office/drawing/2014/main" id="{1C05137D-CA98-A44D-B1DB-70B016A36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1825" y="2165144"/>
            <a:ext cx="4008731" cy="2085518"/>
          </a:xfrm>
          <a:solidFill>
            <a:srgbClr val="2D5E7E"/>
          </a:solidFill>
          <a:ln>
            <a:solidFill>
              <a:srgbClr val="FFC000"/>
            </a:solidFill>
          </a:ln>
        </p:spPr>
        <p:txBody>
          <a:bodyPr>
            <a:normAutofit fontScale="92500"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400" b="1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Basic Napkin Folding Techniques </a:t>
            </a:r>
          </a:p>
          <a:p>
            <a:pPr>
              <a:spcAft>
                <a:spcPts val="600"/>
              </a:spcAft>
            </a:pPr>
            <a:r>
              <a:rPr lang="en-US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Candle Fold</a:t>
            </a:r>
            <a:endParaRPr lang="en-GB" sz="2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US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Pyramid Fold</a:t>
            </a:r>
            <a:endParaRPr lang="en-GB" sz="2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US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Pocket Fold</a:t>
            </a:r>
            <a:endParaRPr lang="en-GB" sz="2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lang="en-GB" sz="2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490A9-C1C3-2B68-4CA9-0FE2CCE42BED}"/>
              </a:ext>
            </a:extLst>
          </p:cNvPr>
          <p:cNvSpPr txBox="1"/>
          <p:nvPr/>
        </p:nvSpPr>
        <p:spPr>
          <a:xfrm>
            <a:off x="2893573" y="493745"/>
            <a:ext cx="6248400" cy="707886"/>
          </a:xfrm>
          <a:prstGeom prst="rect">
            <a:avLst/>
          </a:prstGeom>
          <a:gradFill flip="none" rotWithShape="1">
            <a:gsLst>
              <a:gs pos="0">
                <a:srgbClr val="2C5E83">
                  <a:shade val="30000"/>
                  <a:satMod val="115000"/>
                </a:srgbClr>
              </a:gs>
              <a:gs pos="50000">
                <a:srgbClr val="2C5E83">
                  <a:shade val="67500"/>
                  <a:satMod val="115000"/>
                </a:srgbClr>
              </a:gs>
              <a:gs pos="100000">
                <a:srgbClr val="2C5E83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en-US" sz="4000" b="1" dirty="0">
                <a:solidFill>
                  <a:srgbClr val="FFC000"/>
                </a:solidFill>
              </a:rPr>
              <a:t>Demonstration and practice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981A9FDB-EE5D-258F-3A5A-9C81288059BD}"/>
              </a:ext>
            </a:extLst>
          </p:cNvPr>
          <p:cNvSpPr txBox="1">
            <a:spLocks/>
          </p:cNvSpPr>
          <p:nvPr/>
        </p:nvSpPr>
        <p:spPr>
          <a:xfrm>
            <a:off x="6664536" y="2165144"/>
            <a:ext cx="4145044" cy="2085518"/>
          </a:xfrm>
          <a:prstGeom prst="rect">
            <a:avLst/>
          </a:prstGeom>
          <a:solidFill>
            <a:srgbClr val="2D5E7E"/>
          </a:solidFill>
          <a:ln>
            <a:solidFill>
              <a:srgbClr val="FFC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r>
              <a:rPr lang="en-US" sz="2400" b="1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Intermediate Napkin Folding Techniques</a:t>
            </a:r>
            <a:r>
              <a:rPr lang="en-US" sz="24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2400" dirty="0">
              <a:solidFill>
                <a:srgbClr val="FFC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US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Bishop's Hat Fold</a:t>
            </a:r>
            <a:endParaRPr lang="en-GB" sz="2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US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Rose Fold</a:t>
            </a:r>
            <a:endParaRPr lang="en-GB" sz="2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23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630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630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630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6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6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6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6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6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6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6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6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6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6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6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6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7" grpId="0" uiExpand="1" build="p" animBg="1"/>
      <p:bldP spid="3" grpId="0" animBg="1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1CB64C-B3B3-ADA7-1FD1-3B30B2F88D99}"/>
              </a:ext>
            </a:extLst>
          </p:cNvPr>
          <p:cNvSpPr txBox="1"/>
          <p:nvPr/>
        </p:nvSpPr>
        <p:spPr>
          <a:xfrm>
            <a:off x="2210837" y="299786"/>
            <a:ext cx="7770326" cy="707886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4000" b="1" dirty="0">
                <a:solidFill>
                  <a:srgbClr val="FFC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Practical Tips and Tricks</a:t>
            </a:r>
            <a:endParaRPr lang="en-GB" sz="4000" dirty="0">
              <a:solidFill>
                <a:srgbClr val="FFC000"/>
              </a:solidFill>
              <a:ea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215ED2-62E5-A2C3-6390-E60F5E9ED153}"/>
              </a:ext>
            </a:extLst>
          </p:cNvPr>
          <p:cNvSpPr txBox="1">
            <a:spLocks/>
          </p:cNvSpPr>
          <p:nvPr/>
        </p:nvSpPr>
        <p:spPr>
          <a:xfrm>
            <a:off x="128241" y="2161141"/>
            <a:ext cx="3718546" cy="2085518"/>
          </a:xfrm>
          <a:prstGeom prst="rect">
            <a:avLst/>
          </a:prstGeom>
          <a:solidFill>
            <a:srgbClr val="2D5E7E"/>
          </a:solidFill>
          <a:ln>
            <a:solidFill>
              <a:srgbClr val="FFC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solidFill>
                  <a:srgbClr val="FFC000"/>
                </a:solidFill>
                <a:ea typeface="Times New Roman" panose="02020603050405020304" pitchFamily="18" charset="0"/>
              </a:rPr>
              <a:t>Napkin material :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Paper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– Informal, fast food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Cotton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– Casual occasions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Linen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– Formal settings</a:t>
            </a:r>
          </a:p>
          <a:p>
            <a:pPr>
              <a:spcAft>
                <a:spcPts val="600"/>
              </a:spcAft>
            </a:pP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2543B1B5-F67E-8DD0-A8CF-9182D11C4DA9}"/>
              </a:ext>
            </a:extLst>
          </p:cNvPr>
          <p:cNvSpPr txBox="1">
            <a:spLocks/>
          </p:cNvSpPr>
          <p:nvPr/>
        </p:nvSpPr>
        <p:spPr>
          <a:xfrm>
            <a:off x="4051739" y="2161141"/>
            <a:ext cx="3860436" cy="2085518"/>
          </a:xfrm>
          <a:prstGeom prst="rect">
            <a:avLst/>
          </a:prstGeom>
          <a:solidFill>
            <a:srgbClr val="2D5E7E"/>
          </a:solidFill>
          <a:ln>
            <a:solidFill>
              <a:srgbClr val="FFC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solidFill>
                  <a:srgbClr val="FFC000"/>
                </a:solidFill>
                <a:ea typeface="Times New Roman" panose="02020603050405020304" pitchFamily="18" charset="0"/>
              </a:rPr>
              <a:t>Maintenance: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Care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– Fabric quality, usage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Stains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– Products, allergies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Colours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– Light, dark</a:t>
            </a:r>
          </a:p>
          <a:p>
            <a:pPr>
              <a:spcAft>
                <a:spcPts val="600"/>
              </a:spcAft>
            </a:pP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FA048BE0-EDFD-3447-A388-FF3DF1B49117}"/>
              </a:ext>
            </a:extLst>
          </p:cNvPr>
          <p:cNvSpPr txBox="1">
            <a:spLocks/>
          </p:cNvSpPr>
          <p:nvPr/>
        </p:nvSpPr>
        <p:spPr>
          <a:xfrm>
            <a:off x="8203323" y="2161141"/>
            <a:ext cx="3860436" cy="2085518"/>
          </a:xfrm>
          <a:prstGeom prst="rect">
            <a:avLst/>
          </a:prstGeom>
          <a:solidFill>
            <a:srgbClr val="2D5E7E"/>
          </a:solidFill>
          <a:ln>
            <a:solidFill>
              <a:srgbClr val="FFC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solidFill>
                  <a:srgbClr val="FFC000"/>
                </a:solidFill>
                <a:ea typeface="Times New Roman" panose="02020603050405020304" pitchFamily="18" charset="0"/>
              </a:rPr>
              <a:t>Accessories: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Rings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– Wood, metal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Holders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– Designated place</a:t>
            </a: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Crafts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– String, flowers</a:t>
            </a:r>
          </a:p>
          <a:p>
            <a:pPr>
              <a:spcAft>
                <a:spcPts val="600"/>
              </a:spcAft>
            </a:pP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A0B0B7-4DA5-E60C-3474-01693B998E6F}"/>
              </a:ext>
            </a:extLst>
          </p:cNvPr>
          <p:cNvSpPr txBox="1"/>
          <p:nvPr/>
        </p:nvSpPr>
        <p:spPr>
          <a:xfrm>
            <a:off x="10133541" y="5215462"/>
            <a:ext cx="247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Söhne"/>
              </a:rPr>
              <a:t>(Sandeman, 2014)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530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  <p:bldP spid="5" grpId="0" uiExpand="1" build="p" animBg="1"/>
      <p:bldP spid="6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5" name="Rectangle 3">
            <a:extLst>
              <a:ext uri="{FF2B5EF4-FFF2-40B4-BE49-F238E27FC236}">
                <a16:creationId xmlns:a16="http://schemas.microsoft.com/office/drawing/2014/main" id="{BD167002-93CF-7449-A87B-FBBD5EE2C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9090" y="1253331"/>
            <a:ext cx="7686989" cy="4351338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b="1" dirty="0"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2000" b="1" dirty="0">
                <a:ea typeface="Times New Roman" panose="02020603050405020304" pitchFamily="18" charset="0"/>
              </a:rPr>
              <a:t>Books 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solidFill>
                  <a:srgbClr val="0F1111"/>
                </a:solidFill>
              </a:rPr>
              <a:t>The Simple Art of Napkin Folding</a:t>
            </a:r>
            <a:r>
              <a:rPr lang="en-GB" sz="2000" b="1" dirty="0">
                <a:solidFill>
                  <a:srgbClr val="0F1111"/>
                </a:solidFill>
              </a:rPr>
              <a:t> </a:t>
            </a:r>
            <a:r>
              <a:rPr lang="en-GB" sz="2000" dirty="0">
                <a:solidFill>
                  <a:srgbClr val="0F1111"/>
                </a:solidFill>
              </a:rPr>
              <a:t>by </a:t>
            </a:r>
            <a:r>
              <a:rPr lang="en-GB" sz="2000" dirty="0"/>
              <a:t>Linda </a:t>
            </a:r>
            <a:r>
              <a:rPr lang="en-GB" sz="2000" dirty="0" err="1"/>
              <a:t>Hetzer</a:t>
            </a:r>
            <a:r>
              <a:rPr lang="en-GB" sz="2000" dirty="0"/>
              <a:t>, 2009.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Book of Napkins and Napkin Folding: How to Create Simple and Elegant Displays for Every Occasion by Rick Beech, 2012.</a:t>
            </a:r>
            <a:endParaRPr lang="en-GB" sz="2000" dirty="0">
              <a:ea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000" b="1" dirty="0">
                <a:ea typeface="Times New Roman" panose="02020603050405020304" pitchFamily="18" charset="0"/>
              </a:rPr>
              <a:t>Websites </a:t>
            </a:r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2000" dirty="0">
                <a:solidFill>
                  <a:srgbClr val="0F1111"/>
                </a:solidFill>
              </a:rPr>
              <a:t>https://www.napkinfoldingguide.com – Step by step guides</a:t>
            </a:r>
            <a:endParaRPr lang="en-GB" sz="1900" dirty="0">
              <a:solidFill>
                <a:srgbClr val="4A4A4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2000" dirty="0">
                <a:solidFill>
                  <a:srgbClr val="0F1111"/>
                </a:solidFill>
              </a:rPr>
              <a:t>https://www.animatednapkins.com – Video guides</a:t>
            </a:r>
            <a:endParaRPr lang="en-GB" sz="2000" b="1" dirty="0">
              <a:ea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000" b="1" dirty="0">
                <a:ea typeface="Times New Roman" panose="02020603050405020304" pitchFamily="18" charset="0"/>
              </a:rPr>
              <a:t>Social media</a:t>
            </a:r>
          </a:p>
          <a:p>
            <a:pPr>
              <a:lnSpc>
                <a:spcPct val="120000"/>
              </a:lnSpc>
            </a:pPr>
            <a:r>
              <a:rPr lang="en-GB" sz="2000" i="0" dirty="0">
                <a:effectLst/>
              </a:rPr>
              <a:t>Instagram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Facebook</a:t>
            </a:r>
          </a:p>
          <a:p>
            <a:pPr>
              <a:lnSpc>
                <a:spcPct val="120000"/>
              </a:lnSpc>
            </a:pPr>
            <a:r>
              <a:rPr lang="en-GB" sz="2000" i="0" dirty="0">
                <a:effectLst/>
              </a:rPr>
              <a:t>TikTok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1CB64C-B3B3-ADA7-1FD1-3B30B2F88D99}"/>
              </a:ext>
            </a:extLst>
          </p:cNvPr>
          <p:cNvSpPr txBox="1"/>
          <p:nvPr/>
        </p:nvSpPr>
        <p:spPr>
          <a:xfrm>
            <a:off x="2210837" y="299786"/>
            <a:ext cx="7770326" cy="707886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4000" b="1" dirty="0">
                <a:solidFill>
                  <a:srgbClr val="FFC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Resources and Inspiration</a:t>
            </a:r>
            <a:endParaRPr lang="en-GB" sz="4000" dirty="0">
              <a:solidFill>
                <a:srgbClr val="FFC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22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23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23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3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3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23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3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3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232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232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232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32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32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32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35" grpId="0" uiExpand="1" build="p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7AB63248-9033-2584-ACBD-BFCB8C443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255" y="542587"/>
            <a:ext cx="4876800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The art of giving feedback">
            <a:extLst>
              <a:ext uri="{FF2B5EF4-FFF2-40B4-BE49-F238E27FC236}">
                <a16:creationId xmlns:a16="http://schemas.microsoft.com/office/drawing/2014/main" id="{E0359F02-A2DE-C4BC-E6C8-EF36841F6B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9" b="19527"/>
          <a:stretch/>
        </p:blipFill>
        <p:spPr bwMode="auto">
          <a:xfrm>
            <a:off x="6738950" y="126441"/>
            <a:ext cx="5062443" cy="2149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272751-0031-BB45-6BF6-58F9FB058D4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121" t="25847" r="3839"/>
          <a:stretch/>
        </p:blipFill>
        <p:spPr>
          <a:xfrm>
            <a:off x="7837713" y="2650275"/>
            <a:ext cx="3155181" cy="26276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DEB109-EF51-BF64-E155-CD3201BD65CB}"/>
              </a:ext>
            </a:extLst>
          </p:cNvPr>
          <p:cNvSpPr txBox="1"/>
          <p:nvPr/>
        </p:nvSpPr>
        <p:spPr>
          <a:xfrm>
            <a:off x="7521678" y="5391703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2C5E83"/>
                </a:solidFill>
              </a:rPr>
              <a:t>https://forms.office.com/e/6SuKK5UFRp</a:t>
            </a:r>
            <a:endParaRPr lang="en-GB" dirty="0">
              <a:solidFill>
                <a:srgbClr val="2C5E8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479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B25381-8EE0-B343-9E08-3D4E333CD306}"/>
              </a:ext>
            </a:extLst>
          </p:cNvPr>
          <p:cNvSpPr txBox="1"/>
          <p:nvPr/>
        </p:nvSpPr>
        <p:spPr>
          <a:xfrm>
            <a:off x="160637" y="148700"/>
            <a:ext cx="121920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sz="3200" b="1" i="0" dirty="0" err="1">
                <a:solidFill>
                  <a:srgbClr val="2C5E83"/>
                </a:solidFill>
                <a:effectLst/>
              </a:rPr>
              <a:t>References</a:t>
            </a:r>
            <a:r>
              <a:rPr lang="fr-FR" sz="3200" b="1" i="0" dirty="0">
                <a:solidFill>
                  <a:srgbClr val="2C5E83"/>
                </a:solidFill>
                <a:effectLst/>
              </a:rPr>
              <a:t>:</a:t>
            </a:r>
            <a:endParaRPr lang="fr-FR" sz="3200" b="0" i="0" dirty="0">
              <a:solidFill>
                <a:srgbClr val="2C5E83"/>
              </a:solidFill>
              <a:effectLst/>
            </a:endParaRPr>
          </a:p>
          <a:p>
            <a:pPr algn="l">
              <a:buFont typeface="Arial" panose="020B0604020202020204" pitchFamily="34" charset="0"/>
              <a:buNone/>
            </a:pPr>
            <a:endParaRPr lang="fr-FR" b="0" i="0" dirty="0">
              <a:effectLst/>
            </a:endParaRPr>
          </a:p>
          <a:p>
            <a:pPr lvl="0">
              <a:defRPr/>
            </a:pPr>
            <a:r>
              <a:rPr lang="en-GB" b="0" i="0" dirty="0" err="1">
                <a:effectLst/>
              </a:rPr>
              <a:t>Animatednapkins</a:t>
            </a:r>
            <a:r>
              <a:rPr lang="en-GB" b="0" i="0" dirty="0">
                <a:effectLst/>
              </a:rPr>
              <a:t> (2023)</a:t>
            </a:r>
            <a:r>
              <a:rPr lang="en-GB" dirty="0">
                <a:solidFill>
                  <a:srgbClr val="333333"/>
                </a:solidFill>
                <a:latin typeface="Aspira Webfont"/>
              </a:rPr>
              <a:t> </a:t>
            </a:r>
            <a:r>
              <a:rPr lang="en-GB" i="1" dirty="0">
                <a:solidFill>
                  <a:srgbClr val="333333"/>
                </a:solidFill>
                <a:latin typeface="Aspira Webfont"/>
              </a:rPr>
              <a:t>An</a:t>
            </a:r>
            <a:r>
              <a:rPr lang="en-GB" b="0" i="1" dirty="0">
                <a:solidFill>
                  <a:srgbClr val="333333"/>
                </a:solidFill>
                <a:effectLst/>
                <a:latin typeface="Aspira Webfont"/>
              </a:rPr>
              <a:t>imated Napkin Folds by Grog, </a:t>
            </a:r>
            <a:r>
              <a:rPr lang="en-GB" b="0" dirty="0">
                <a:effectLst/>
              </a:rPr>
              <a:t>available at </a:t>
            </a:r>
            <a:r>
              <a:rPr lang="en-GB" b="0" i="0" dirty="0">
                <a:effectLst/>
              </a:rPr>
              <a:t>Animatednapkins.com </a:t>
            </a:r>
            <a:r>
              <a:rPr lang="en-GB" b="0" dirty="0">
                <a:effectLst/>
              </a:rPr>
              <a:t>(Accessed 19 November 2023)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400" b="0" i="0" dirty="0">
              <a:effectLst/>
            </a:endParaRPr>
          </a:p>
          <a:p>
            <a:pPr>
              <a:defRPr/>
            </a:pPr>
            <a:r>
              <a:rPr lang="en-GB" b="0" strike="noStrike" dirty="0">
                <a:effectLst/>
              </a:rPr>
              <a:t>Beech R. </a:t>
            </a:r>
            <a:r>
              <a:rPr lang="en-GB" strike="noStrike" dirty="0">
                <a:effectLst/>
              </a:rPr>
              <a:t>(2012) </a:t>
            </a:r>
            <a:r>
              <a:rPr lang="en-GB" i="1" strike="noStrike" dirty="0">
                <a:effectLst/>
              </a:rPr>
              <a:t>‘</a:t>
            </a:r>
            <a:r>
              <a:rPr lang="en-GB" i="1" dirty="0">
                <a:effectLst/>
              </a:rPr>
              <a:t>Book of Napkins and Napkin Folding: How to Create Simple and Elegant Displays for Every Occasion’, </a:t>
            </a:r>
            <a:r>
              <a:rPr lang="en-GB" dirty="0" err="1">
                <a:effectLst/>
              </a:rPr>
              <a:t>Anness</a:t>
            </a:r>
            <a:r>
              <a:rPr lang="en-GB" dirty="0">
                <a:effectLst/>
              </a:rPr>
              <a:t> Publishing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400" b="0" i="0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0" i="0" dirty="0">
                <a:effectLst/>
              </a:rPr>
              <a:t>Borger L. (2012) </a:t>
            </a:r>
            <a:r>
              <a:rPr lang="en-GB" b="0" i="1" dirty="0">
                <a:effectLst/>
              </a:rPr>
              <a:t>‘The Art of Napkin Folding’, </a:t>
            </a:r>
            <a:r>
              <a:rPr lang="en-GB" b="0" i="0" dirty="0">
                <a:effectLst/>
              </a:rPr>
              <a:t>Ryland Peters &amp; Small.</a:t>
            </a:r>
          </a:p>
          <a:p>
            <a:pPr algn="l">
              <a:buFont typeface="Arial" panose="020B0604020202020204" pitchFamily="34" charset="0"/>
              <a:buNone/>
            </a:pPr>
            <a:endParaRPr lang="fr-FR" sz="1400" b="0" i="0" dirty="0">
              <a:effectLst/>
            </a:endParaRPr>
          </a:p>
          <a:p>
            <a:pPr algn="l">
              <a:buFont typeface="Arial" panose="020B0604020202020204" pitchFamily="34" charset="0"/>
              <a:buNone/>
            </a:pPr>
            <a:r>
              <a:rPr lang="fr-FR" b="0" i="0" dirty="0">
                <a:effectLst/>
              </a:rPr>
              <a:t>Chevallier M. (2008) </a:t>
            </a:r>
            <a:r>
              <a:rPr lang="fr-FR" b="0" i="1" dirty="0">
                <a:effectLst/>
              </a:rPr>
              <a:t>‘Art de la table: Les secrets d'une ambiance réussie’, </a:t>
            </a:r>
            <a:r>
              <a:rPr lang="fr-FR" b="0" i="0" dirty="0">
                <a:effectLst/>
              </a:rPr>
              <a:t>Éditions Artémis.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400" b="0" i="0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0" i="0" strike="noStrike" dirty="0" err="1">
                <a:effectLst/>
              </a:rPr>
              <a:t>Hetzer</a:t>
            </a:r>
            <a:r>
              <a:rPr lang="en-GB" b="0" i="0" strike="noStrike" dirty="0">
                <a:effectLst/>
              </a:rPr>
              <a:t> L.</a:t>
            </a:r>
            <a:r>
              <a:rPr lang="en-GB" b="0" i="0" dirty="0">
                <a:effectLst/>
              </a:rPr>
              <a:t> (2009) ‘</a:t>
            </a:r>
            <a:r>
              <a:rPr lang="en-GB" b="0" i="1" dirty="0">
                <a:effectLst/>
              </a:rPr>
              <a:t>The Simple Art of Napkin Folding: 94 Fancy Folds for Every Tabletop Occasion’, </a:t>
            </a:r>
            <a:r>
              <a:rPr lang="en-GB" b="0" i="0" dirty="0">
                <a:effectLst/>
              </a:rPr>
              <a:t>Harper Collins Publishers.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400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 err="1">
                <a:effectLst/>
              </a:rPr>
              <a:t>Napkinfoldingguide</a:t>
            </a:r>
            <a:r>
              <a:rPr lang="en-GB" dirty="0">
                <a:effectLst/>
              </a:rPr>
              <a:t> (2023) </a:t>
            </a:r>
            <a:r>
              <a:rPr lang="en-GB" i="1" dirty="0">
                <a:effectLst/>
              </a:rPr>
              <a:t>Napkin Folding</a:t>
            </a:r>
            <a:r>
              <a:rPr lang="en-GB" dirty="0">
                <a:effectLst/>
              </a:rPr>
              <a:t>, available at www.napkinfoldingguide.com (Accessed 19 November 2023)</a:t>
            </a:r>
            <a:endParaRPr lang="en-GB" b="0" i="0" dirty="0">
              <a:effectLst/>
            </a:endParaRPr>
          </a:p>
          <a:p>
            <a:pPr algn="l">
              <a:buFont typeface="Arial" panose="020B0604020202020204" pitchFamily="34" charset="0"/>
              <a:buNone/>
            </a:pPr>
            <a:endParaRPr lang="en-GB" sz="1400" b="0" i="0" dirty="0">
              <a:effectLst/>
            </a:endParaRPr>
          </a:p>
          <a:p>
            <a:pPr algn="l">
              <a:buFont typeface="Arial" panose="020B0604020202020204" pitchFamily="34" charset="0"/>
              <a:buNone/>
            </a:pPr>
            <a:r>
              <a:rPr lang="en-GB" b="0" i="0" dirty="0">
                <a:effectLst/>
              </a:rPr>
              <a:t>Partridge F. (2015) ‘</a:t>
            </a:r>
            <a:r>
              <a:rPr lang="en-GB" b="0" i="1" dirty="0">
                <a:effectLst/>
              </a:rPr>
              <a:t>Dining Out: A Global History of Restaurants’, </a:t>
            </a:r>
            <a:r>
              <a:rPr lang="en-GB" b="0" i="0" dirty="0" err="1">
                <a:effectLst/>
              </a:rPr>
              <a:t>Reaktion</a:t>
            </a:r>
            <a:r>
              <a:rPr lang="en-GB" b="0" i="0" dirty="0">
                <a:effectLst/>
              </a:rPr>
              <a:t> Books.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0" i="0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strike="noStrike" dirty="0">
                <a:effectLst/>
              </a:rPr>
              <a:t>Sandeman F. </a:t>
            </a:r>
            <a:r>
              <a:rPr lang="en-US" altLang="en-US" dirty="0"/>
              <a:t>(2014) </a:t>
            </a:r>
            <a:r>
              <a:rPr lang="en-US" altLang="en-US" i="1" dirty="0"/>
              <a:t>‘The art of Napkin folding’, </a:t>
            </a:r>
            <a:r>
              <a:rPr lang="en-GB" b="0" i="0" dirty="0">
                <a:effectLst/>
              </a:rPr>
              <a:t>Arcturus Publishing Ltd, London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0" i="0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effectLst/>
              </a:rPr>
              <a:t>Smith, A. F. (2001) </a:t>
            </a:r>
            <a:r>
              <a:rPr lang="en-GB" b="0" i="1" dirty="0">
                <a:effectLst/>
              </a:rPr>
              <a:t>‘Napkin Folding for Every Occasion’, </a:t>
            </a:r>
            <a:r>
              <a:rPr lang="en-GB" b="0" i="0" dirty="0">
                <a:effectLst/>
              </a:rPr>
              <a:t>St. Martin's Press.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07A30-ABE1-4988-86BE-C80E6C31A2D7}">
  <ds:schemaRefs>
    <ds:schemaRef ds:uri="http://www.w3.org/XML/1998/namespace"/>
    <ds:schemaRef ds:uri="http://purl.org/dc/elements/1.1/"/>
    <ds:schemaRef ds:uri="http://schemas.openxmlformats.org/package/2006/metadata/core-properties"/>
    <ds:schemaRef ds:uri="32cf4773-4f40-40c5-b712-949156571374"/>
    <ds:schemaRef ds:uri="http://schemas.microsoft.com/office/2006/documentManagement/types"/>
    <ds:schemaRef ds:uri="http://purl.org/dc/dcmitype/"/>
    <ds:schemaRef ds:uri="http://schemas.microsoft.com/office/infopath/2007/PartnerControls"/>
    <ds:schemaRef ds:uri="74243a2f-f39c-4e43-9810-58f2f548e0d4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E011B643-606F-43A6-818B-3C7336F92A1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D58644-A16F-4E7E-AE3E-7731F1424F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798</Words>
  <Application>Microsoft Office PowerPoint</Application>
  <PresentationFormat>Widescreen</PresentationFormat>
  <Paragraphs>104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12</vt:i4>
      </vt:variant>
    </vt:vector>
  </HeadingPairs>
  <TitlesOfParts>
    <vt:vector size="25" baseType="lpstr">
      <vt:lpstr>Aspira Webfont</vt:lpstr>
      <vt:lpstr>Söhne</vt:lpstr>
      <vt:lpstr>Arial</vt:lpstr>
      <vt:lpstr>Calibri</vt:lpstr>
      <vt:lpstr>Calibri Light</vt:lpstr>
      <vt:lpstr>Times New Roman</vt:lpstr>
      <vt:lpstr>Title Slide 1</vt:lpstr>
      <vt:lpstr>Sub Title 1</vt:lpstr>
      <vt:lpstr>1_Text Break Info Slide 2</vt:lpstr>
      <vt:lpstr>1_Title Slide 1</vt:lpstr>
      <vt:lpstr>Text 1</vt:lpstr>
      <vt:lpstr>Theme1</vt:lpstr>
      <vt:lpstr>Theme3</vt:lpstr>
      <vt:lpstr> Practical teaching session : The Art of Napkin Folding     Programme: Professional Graduate Certificate in Education (PCET)  Module: The Teaching Toolkit 1 Module code: ECPT6003 Lecturer: Caroline Lewis, Katie Gardner, Marion Phillips, Mark Flagg Student name: Lola Villard-Coles Student ID: 2114927</vt:lpstr>
      <vt:lpstr> Art de la table:  The art of napkin folding     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l.villard-coles@uwtsd.ac.uk</dc:creator>
  <cp:lastModifiedBy>Lola Villard-Coles</cp:lastModifiedBy>
  <cp:revision>14</cp:revision>
  <dcterms:created xsi:type="dcterms:W3CDTF">2023-01-31T21:01:37Z</dcterms:created>
  <dcterms:modified xsi:type="dcterms:W3CDTF">2023-11-23T08:59:17Z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