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7"/>
  </p:notesMasterIdLst>
  <p:handoutMasterIdLst>
    <p:handoutMasterId r:id="rId48"/>
  </p:handoutMasterIdLst>
  <p:sldIdLst>
    <p:sldId id="291" r:id="rId2"/>
    <p:sldId id="421" r:id="rId3"/>
    <p:sldId id="292" r:id="rId4"/>
    <p:sldId id="753" r:id="rId5"/>
    <p:sldId id="435" r:id="rId6"/>
    <p:sldId id="407" r:id="rId7"/>
    <p:sldId id="416" r:id="rId8"/>
    <p:sldId id="406" r:id="rId9"/>
    <p:sldId id="414" r:id="rId10"/>
    <p:sldId id="349" r:id="rId11"/>
    <p:sldId id="424" r:id="rId12"/>
    <p:sldId id="431" r:id="rId13"/>
    <p:sldId id="271" r:id="rId14"/>
    <p:sldId id="263" r:id="rId15"/>
    <p:sldId id="267" r:id="rId16"/>
    <p:sldId id="740" r:id="rId17"/>
    <p:sldId id="752" r:id="rId18"/>
    <p:sldId id="259" r:id="rId19"/>
    <p:sldId id="257" r:id="rId20"/>
    <p:sldId id="290" r:id="rId21"/>
    <p:sldId id="440" r:id="rId22"/>
    <p:sldId id="398" r:id="rId23"/>
    <p:sldId id="428" r:id="rId24"/>
    <p:sldId id="399" r:id="rId25"/>
    <p:sldId id="397" r:id="rId26"/>
    <p:sldId id="402" r:id="rId27"/>
    <p:sldId id="403" r:id="rId28"/>
    <p:sldId id="395" r:id="rId29"/>
    <p:sldId id="404" r:id="rId30"/>
    <p:sldId id="415" r:id="rId31"/>
    <p:sldId id="401" r:id="rId32"/>
    <p:sldId id="405" r:id="rId33"/>
    <p:sldId id="393" r:id="rId34"/>
    <p:sldId id="754" r:id="rId35"/>
    <p:sldId id="412" r:id="rId36"/>
    <p:sldId id="437" r:id="rId37"/>
    <p:sldId id="433" r:id="rId38"/>
    <p:sldId id="314" r:id="rId39"/>
    <p:sldId id="417" r:id="rId40"/>
    <p:sldId id="419" r:id="rId41"/>
    <p:sldId id="441" r:id="rId42"/>
    <p:sldId id="408" r:id="rId43"/>
    <p:sldId id="423" r:id="rId44"/>
    <p:sldId id="410" r:id="rId45"/>
    <p:sldId id="438" r:id="rId46"/>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093" autoAdjust="0"/>
    <p:restoredTop sz="93769" autoAdjust="0"/>
  </p:normalViewPr>
  <p:slideViewPr>
    <p:cSldViewPr>
      <p:cViewPr varScale="1">
        <p:scale>
          <a:sx n="105" d="100"/>
          <a:sy n="105" d="100"/>
        </p:scale>
        <p:origin x="1352" y="18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DEE234-9101-41D6-81E3-EAFCD3C9F76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526D397-95ED-4FE4-965E-B8B07DD79509}">
      <dgm:prSet phldrT="[Text]"/>
      <dgm:spPr/>
      <dgm:t>
        <a:bodyPr/>
        <a:lstStyle/>
        <a:p>
          <a:r>
            <a:rPr lang="en-US" dirty="0"/>
            <a:t>DoLS</a:t>
          </a:r>
        </a:p>
      </dgm:t>
    </dgm:pt>
    <dgm:pt modelId="{09464722-07F3-4E27-A26C-F1BD2C68A398}" type="parTrans" cxnId="{C3FC91DF-B811-4512-9D16-2AED1E982CC7}">
      <dgm:prSet/>
      <dgm:spPr/>
      <dgm:t>
        <a:bodyPr/>
        <a:lstStyle/>
        <a:p>
          <a:endParaRPr lang="en-US"/>
        </a:p>
      </dgm:t>
    </dgm:pt>
    <dgm:pt modelId="{25F53100-C518-47B1-870D-A123E05B19F2}" type="sibTrans" cxnId="{C3FC91DF-B811-4512-9D16-2AED1E982CC7}">
      <dgm:prSet/>
      <dgm:spPr/>
      <dgm:t>
        <a:bodyPr/>
        <a:lstStyle/>
        <a:p>
          <a:endParaRPr lang="en-US"/>
        </a:p>
      </dgm:t>
    </dgm:pt>
    <dgm:pt modelId="{EBD1EDF3-1948-48B7-A9BD-3540B8B818C9}">
      <dgm:prSet phldrT="[Text]"/>
      <dgm:spPr/>
      <dgm:t>
        <a:bodyPr/>
        <a:lstStyle/>
        <a:p>
          <a:r>
            <a:rPr lang="en-US" dirty="0"/>
            <a:t>Liberty Protection Safeguards</a:t>
          </a:r>
        </a:p>
      </dgm:t>
    </dgm:pt>
    <dgm:pt modelId="{BC736A0A-FB8A-4FA6-8BC8-952689285C38}" type="parTrans" cxnId="{DE2F8852-694E-4445-A058-2E384B9CD78B}">
      <dgm:prSet/>
      <dgm:spPr/>
      <dgm:t>
        <a:bodyPr/>
        <a:lstStyle/>
        <a:p>
          <a:endParaRPr lang="en-US"/>
        </a:p>
      </dgm:t>
    </dgm:pt>
    <dgm:pt modelId="{3A001F56-611F-4909-8446-D3CDBFAE95D5}" type="sibTrans" cxnId="{DE2F8852-694E-4445-A058-2E384B9CD78B}">
      <dgm:prSet/>
      <dgm:spPr/>
      <dgm:t>
        <a:bodyPr/>
        <a:lstStyle/>
        <a:p>
          <a:endParaRPr lang="en-US"/>
        </a:p>
      </dgm:t>
    </dgm:pt>
    <dgm:pt modelId="{66D39B34-A431-4DB6-B122-661B00EDFBFF}">
      <dgm:prSet phldrT="[Text]"/>
      <dgm:spPr/>
      <dgm:t>
        <a:bodyPr/>
        <a:lstStyle/>
        <a:p>
          <a:r>
            <a:rPr lang="en-US" dirty="0"/>
            <a:t>Aged 18+</a:t>
          </a:r>
        </a:p>
      </dgm:t>
    </dgm:pt>
    <dgm:pt modelId="{99743FF2-CB13-4C4F-807C-3DCBA9527F77}" type="parTrans" cxnId="{F6C73A20-641B-402D-8828-C9F4ECC0CD2B}">
      <dgm:prSet/>
      <dgm:spPr/>
      <dgm:t>
        <a:bodyPr/>
        <a:lstStyle/>
        <a:p>
          <a:endParaRPr lang="en-US"/>
        </a:p>
      </dgm:t>
    </dgm:pt>
    <dgm:pt modelId="{C1653FD3-FE1E-4D87-8E03-332ACBCF8EBD}" type="sibTrans" cxnId="{F6C73A20-641B-402D-8828-C9F4ECC0CD2B}">
      <dgm:prSet/>
      <dgm:spPr/>
      <dgm:t>
        <a:bodyPr/>
        <a:lstStyle/>
        <a:p>
          <a:endParaRPr lang="en-US"/>
        </a:p>
      </dgm:t>
    </dgm:pt>
    <dgm:pt modelId="{BDCD17C2-6F9C-4CDD-A2A2-0830947A97E0}">
      <dgm:prSet phldrT="[Text]"/>
      <dgm:spPr/>
      <dgm:t>
        <a:bodyPr/>
        <a:lstStyle/>
        <a:p>
          <a:r>
            <a:rPr lang="en-US" dirty="0"/>
            <a:t>Aged 16+</a:t>
          </a:r>
        </a:p>
      </dgm:t>
    </dgm:pt>
    <dgm:pt modelId="{D3E35975-2C8A-49CD-9F29-E62FA23E646A}" type="parTrans" cxnId="{913C8C12-3FDF-4170-BB66-A8C2026AEEE5}">
      <dgm:prSet/>
      <dgm:spPr/>
      <dgm:t>
        <a:bodyPr/>
        <a:lstStyle/>
        <a:p>
          <a:endParaRPr lang="en-US"/>
        </a:p>
      </dgm:t>
    </dgm:pt>
    <dgm:pt modelId="{9D934EBF-B25C-44FA-8D22-20239E3013CF}" type="sibTrans" cxnId="{913C8C12-3FDF-4170-BB66-A8C2026AEEE5}">
      <dgm:prSet/>
      <dgm:spPr/>
      <dgm:t>
        <a:bodyPr/>
        <a:lstStyle/>
        <a:p>
          <a:endParaRPr lang="en-US"/>
        </a:p>
      </dgm:t>
    </dgm:pt>
    <dgm:pt modelId="{FC906E65-8A5D-4FE2-B409-C0AB74183EEF}">
      <dgm:prSet phldrT="[Text]"/>
      <dgm:spPr/>
      <dgm:t>
        <a:bodyPr/>
        <a:lstStyle/>
        <a:p>
          <a:r>
            <a:rPr lang="en-US" dirty="0"/>
            <a:t>Care Homes &amp; Hospitals</a:t>
          </a:r>
        </a:p>
      </dgm:t>
    </dgm:pt>
    <dgm:pt modelId="{B2F210F4-5836-42ED-91DE-858962E8F92A}" type="parTrans" cxnId="{37E321A3-4B8D-48FD-99B1-7F992E29B71A}">
      <dgm:prSet/>
      <dgm:spPr/>
      <dgm:t>
        <a:bodyPr/>
        <a:lstStyle/>
        <a:p>
          <a:endParaRPr lang="en-US"/>
        </a:p>
      </dgm:t>
    </dgm:pt>
    <dgm:pt modelId="{6CE15779-9642-4346-B25E-DC8C283BF697}" type="sibTrans" cxnId="{37E321A3-4B8D-48FD-99B1-7F992E29B71A}">
      <dgm:prSet/>
      <dgm:spPr/>
      <dgm:t>
        <a:bodyPr/>
        <a:lstStyle/>
        <a:p>
          <a:endParaRPr lang="en-US"/>
        </a:p>
      </dgm:t>
    </dgm:pt>
    <dgm:pt modelId="{C9D2B4B0-9644-4ADE-8A14-E5A7CB9ED5C5}">
      <dgm:prSet phldrT="[Text]"/>
      <dgm:spPr/>
      <dgm:t>
        <a:bodyPr/>
        <a:lstStyle/>
        <a:p>
          <a:r>
            <a:rPr lang="en-US" dirty="0"/>
            <a:t>Anywhere: supported living, extra care, residential school, care home, domestic home, hospital.</a:t>
          </a:r>
        </a:p>
      </dgm:t>
    </dgm:pt>
    <dgm:pt modelId="{3EB8FB8F-D351-47F7-8B11-DB8800DEFE81}" type="parTrans" cxnId="{5602B389-68CD-484B-9299-32C8328CA177}">
      <dgm:prSet/>
      <dgm:spPr/>
      <dgm:t>
        <a:bodyPr/>
        <a:lstStyle/>
        <a:p>
          <a:endParaRPr lang="en-US"/>
        </a:p>
      </dgm:t>
    </dgm:pt>
    <dgm:pt modelId="{FD083AA1-EF86-4887-918B-247A7128906A}" type="sibTrans" cxnId="{5602B389-68CD-484B-9299-32C8328CA177}">
      <dgm:prSet/>
      <dgm:spPr/>
      <dgm:t>
        <a:bodyPr/>
        <a:lstStyle/>
        <a:p>
          <a:endParaRPr lang="en-US"/>
        </a:p>
      </dgm:t>
    </dgm:pt>
    <dgm:pt modelId="{4E54220C-F9B5-4029-8F22-6B107145BA6F}" type="pres">
      <dgm:prSet presAssocID="{C5DEE234-9101-41D6-81E3-EAFCD3C9F76F}" presName="Name0" presStyleCnt="0">
        <dgm:presLayoutVars>
          <dgm:dir/>
          <dgm:animLvl val="lvl"/>
          <dgm:resizeHandles val="exact"/>
        </dgm:presLayoutVars>
      </dgm:prSet>
      <dgm:spPr/>
    </dgm:pt>
    <dgm:pt modelId="{E184BBB6-5787-484F-988A-2685D0F74B57}" type="pres">
      <dgm:prSet presAssocID="{8526D397-95ED-4FE4-965E-B8B07DD79509}" presName="linNode" presStyleCnt="0"/>
      <dgm:spPr/>
    </dgm:pt>
    <dgm:pt modelId="{1B50A892-58BC-4958-98F9-FD870C5FBEB7}" type="pres">
      <dgm:prSet presAssocID="{8526D397-95ED-4FE4-965E-B8B07DD79509}" presName="parentText" presStyleLbl="node1" presStyleIdx="0" presStyleCnt="3">
        <dgm:presLayoutVars>
          <dgm:chMax val="1"/>
          <dgm:bulletEnabled val="1"/>
        </dgm:presLayoutVars>
      </dgm:prSet>
      <dgm:spPr/>
    </dgm:pt>
    <dgm:pt modelId="{E2F9259A-0FAB-4144-A425-AD96B3C157A8}" type="pres">
      <dgm:prSet presAssocID="{8526D397-95ED-4FE4-965E-B8B07DD79509}" presName="descendantText" presStyleLbl="alignAccFollowNode1" presStyleIdx="0" presStyleCnt="3">
        <dgm:presLayoutVars>
          <dgm:bulletEnabled val="1"/>
        </dgm:presLayoutVars>
      </dgm:prSet>
      <dgm:spPr/>
    </dgm:pt>
    <dgm:pt modelId="{0F1B9E7F-84DA-44EC-A226-CD00300E1320}" type="pres">
      <dgm:prSet presAssocID="{25F53100-C518-47B1-870D-A123E05B19F2}" presName="sp" presStyleCnt="0"/>
      <dgm:spPr/>
    </dgm:pt>
    <dgm:pt modelId="{2FBD63BE-400F-4E67-82CE-FD7ACFCF048F}" type="pres">
      <dgm:prSet presAssocID="{66D39B34-A431-4DB6-B122-661B00EDFBFF}" presName="linNode" presStyleCnt="0"/>
      <dgm:spPr/>
    </dgm:pt>
    <dgm:pt modelId="{6C6AD39D-C53B-462D-8C4A-A9EB32A3E969}" type="pres">
      <dgm:prSet presAssocID="{66D39B34-A431-4DB6-B122-661B00EDFBFF}" presName="parentText" presStyleLbl="node1" presStyleIdx="1" presStyleCnt="3">
        <dgm:presLayoutVars>
          <dgm:chMax val="1"/>
          <dgm:bulletEnabled val="1"/>
        </dgm:presLayoutVars>
      </dgm:prSet>
      <dgm:spPr/>
    </dgm:pt>
    <dgm:pt modelId="{7DC1232A-E9D0-445A-8C84-AEEF1AB23C24}" type="pres">
      <dgm:prSet presAssocID="{66D39B34-A431-4DB6-B122-661B00EDFBFF}" presName="descendantText" presStyleLbl="alignAccFollowNode1" presStyleIdx="1" presStyleCnt="3">
        <dgm:presLayoutVars>
          <dgm:bulletEnabled val="1"/>
        </dgm:presLayoutVars>
      </dgm:prSet>
      <dgm:spPr/>
    </dgm:pt>
    <dgm:pt modelId="{5FD75D6B-2985-4CB6-9D8D-88EF649BCBDA}" type="pres">
      <dgm:prSet presAssocID="{C1653FD3-FE1E-4D87-8E03-332ACBCF8EBD}" presName="sp" presStyleCnt="0"/>
      <dgm:spPr/>
    </dgm:pt>
    <dgm:pt modelId="{DDA927F7-631B-41EC-A417-D14F4DCA51B3}" type="pres">
      <dgm:prSet presAssocID="{FC906E65-8A5D-4FE2-B409-C0AB74183EEF}" presName="linNode" presStyleCnt="0"/>
      <dgm:spPr/>
    </dgm:pt>
    <dgm:pt modelId="{E5702590-3788-4CF0-B453-5E446A72FABD}" type="pres">
      <dgm:prSet presAssocID="{FC906E65-8A5D-4FE2-B409-C0AB74183EEF}" presName="parentText" presStyleLbl="node1" presStyleIdx="2" presStyleCnt="3">
        <dgm:presLayoutVars>
          <dgm:chMax val="1"/>
          <dgm:bulletEnabled val="1"/>
        </dgm:presLayoutVars>
      </dgm:prSet>
      <dgm:spPr/>
    </dgm:pt>
    <dgm:pt modelId="{7BD13AA3-5F17-4842-8178-0D92CAFA6402}" type="pres">
      <dgm:prSet presAssocID="{FC906E65-8A5D-4FE2-B409-C0AB74183EEF}" presName="descendantText" presStyleLbl="alignAccFollowNode1" presStyleIdx="2" presStyleCnt="3">
        <dgm:presLayoutVars>
          <dgm:bulletEnabled val="1"/>
        </dgm:presLayoutVars>
      </dgm:prSet>
      <dgm:spPr/>
    </dgm:pt>
  </dgm:ptLst>
  <dgm:cxnLst>
    <dgm:cxn modelId="{F7522602-FB5C-48A0-A777-7C68E54D3382}" type="presOf" srcId="{BDCD17C2-6F9C-4CDD-A2A2-0830947A97E0}" destId="{7DC1232A-E9D0-445A-8C84-AEEF1AB23C24}" srcOrd="0" destOrd="0" presId="urn:microsoft.com/office/officeart/2005/8/layout/vList5"/>
    <dgm:cxn modelId="{35498A0D-14A4-4271-9E86-B3F74C022A9D}" type="presOf" srcId="{66D39B34-A431-4DB6-B122-661B00EDFBFF}" destId="{6C6AD39D-C53B-462D-8C4A-A9EB32A3E969}" srcOrd="0" destOrd="0" presId="urn:microsoft.com/office/officeart/2005/8/layout/vList5"/>
    <dgm:cxn modelId="{913C8C12-3FDF-4170-BB66-A8C2026AEEE5}" srcId="{66D39B34-A431-4DB6-B122-661B00EDFBFF}" destId="{BDCD17C2-6F9C-4CDD-A2A2-0830947A97E0}" srcOrd="0" destOrd="0" parTransId="{D3E35975-2C8A-49CD-9F29-E62FA23E646A}" sibTransId="{9D934EBF-B25C-44FA-8D22-20239E3013CF}"/>
    <dgm:cxn modelId="{5048B31D-C2D5-4453-ABB3-65C4912FDF3E}" type="presOf" srcId="{EBD1EDF3-1948-48B7-A9BD-3540B8B818C9}" destId="{E2F9259A-0FAB-4144-A425-AD96B3C157A8}" srcOrd="0" destOrd="0" presId="urn:microsoft.com/office/officeart/2005/8/layout/vList5"/>
    <dgm:cxn modelId="{F6C73A20-641B-402D-8828-C9F4ECC0CD2B}" srcId="{C5DEE234-9101-41D6-81E3-EAFCD3C9F76F}" destId="{66D39B34-A431-4DB6-B122-661B00EDFBFF}" srcOrd="1" destOrd="0" parTransId="{99743FF2-CB13-4C4F-807C-3DCBA9527F77}" sibTransId="{C1653FD3-FE1E-4D87-8E03-332ACBCF8EBD}"/>
    <dgm:cxn modelId="{0E1D4223-0936-4F24-AC50-45594E0D2D4E}" type="presOf" srcId="{8526D397-95ED-4FE4-965E-B8B07DD79509}" destId="{1B50A892-58BC-4958-98F9-FD870C5FBEB7}" srcOrd="0" destOrd="0" presId="urn:microsoft.com/office/officeart/2005/8/layout/vList5"/>
    <dgm:cxn modelId="{EBCC9931-8FC9-4306-9C5D-8D8066F8B105}" type="presOf" srcId="{FC906E65-8A5D-4FE2-B409-C0AB74183EEF}" destId="{E5702590-3788-4CF0-B453-5E446A72FABD}" srcOrd="0" destOrd="0" presId="urn:microsoft.com/office/officeart/2005/8/layout/vList5"/>
    <dgm:cxn modelId="{DE2F8852-694E-4445-A058-2E384B9CD78B}" srcId="{8526D397-95ED-4FE4-965E-B8B07DD79509}" destId="{EBD1EDF3-1948-48B7-A9BD-3540B8B818C9}" srcOrd="0" destOrd="0" parTransId="{BC736A0A-FB8A-4FA6-8BC8-952689285C38}" sibTransId="{3A001F56-611F-4909-8446-D3CDBFAE95D5}"/>
    <dgm:cxn modelId="{43029784-D32C-45BB-B842-80562B652C67}" type="presOf" srcId="{C9D2B4B0-9644-4ADE-8A14-E5A7CB9ED5C5}" destId="{7BD13AA3-5F17-4842-8178-0D92CAFA6402}" srcOrd="0" destOrd="0" presId="urn:microsoft.com/office/officeart/2005/8/layout/vList5"/>
    <dgm:cxn modelId="{5602B389-68CD-484B-9299-32C8328CA177}" srcId="{FC906E65-8A5D-4FE2-B409-C0AB74183EEF}" destId="{C9D2B4B0-9644-4ADE-8A14-E5A7CB9ED5C5}" srcOrd="0" destOrd="0" parTransId="{3EB8FB8F-D351-47F7-8B11-DB8800DEFE81}" sibTransId="{FD083AA1-EF86-4887-918B-247A7128906A}"/>
    <dgm:cxn modelId="{34A8B694-EF12-40F3-9A19-B6A529ED9DA5}" type="presOf" srcId="{C5DEE234-9101-41D6-81E3-EAFCD3C9F76F}" destId="{4E54220C-F9B5-4029-8F22-6B107145BA6F}" srcOrd="0" destOrd="0" presId="urn:microsoft.com/office/officeart/2005/8/layout/vList5"/>
    <dgm:cxn modelId="{37E321A3-4B8D-48FD-99B1-7F992E29B71A}" srcId="{C5DEE234-9101-41D6-81E3-EAFCD3C9F76F}" destId="{FC906E65-8A5D-4FE2-B409-C0AB74183EEF}" srcOrd="2" destOrd="0" parTransId="{B2F210F4-5836-42ED-91DE-858962E8F92A}" sibTransId="{6CE15779-9642-4346-B25E-DC8C283BF697}"/>
    <dgm:cxn modelId="{C3FC91DF-B811-4512-9D16-2AED1E982CC7}" srcId="{C5DEE234-9101-41D6-81E3-EAFCD3C9F76F}" destId="{8526D397-95ED-4FE4-965E-B8B07DD79509}" srcOrd="0" destOrd="0" parTransId="{09464722-07F3-4E27-A26C-F1BD2C68A398}" sibTransId="{25F53100-C518-47B1-870D-A123E05B19F2}"/>
    <dgm:cxn modelId="{F1DAD57E-7A09-416E-8CB2-D138E5F311B3}" type="presParOf" srcId="{4E54220C-F9B5-4029-8F22-6B107145BA6F}" destId="{E184BBB6-5787-484F-988A-2685D0F74B57}" srcOrd="0" destOrd="0" presId="urn:microsoft.com/office/officeart/2005/8/layout/vList5"/>
    <dgm:cxn modelId="{39309D46-5B2D-4DAF-A99A-7C7777C5A191}" type="presParOf" srcId="{E184BBB6-5787-484F-988A-2685D0F74B57}" destId="{1B50A892-58BC-4958-98F9-FD870C5FBEB7}" srcOrd="0" destOrd="0" presId="urn:microsoft.com/office/officeart/2005/8/layout/vList5"/>
    <dgm:cxn modelId="{8F2B673F-B89A-4858-8F6C-9B424288BD27}" type="presParOf" srcId="{E184BBB6-5787-484F-988A-2685D0F74B57}" destId="{E2F9259A-0FAB-4144-A425-AD96B3C157A8}" srcOrd="1" destOrd="0" presId="urn:microsoft.com/office/officeart/2005/8/layout/vList5"/>
    <dgm:cxn modelId="{7A4D5370-7CB4-4796-971A-E7F8E1D4F3C0}" type="presParOf" srcId="{4E54220C-F9B5-4029-8F22-6B107145BA6F}" destId="{0F1B9E7F-84DA-44EC-A226-CD00300E1320}" srcOrd="1" destOrd="0" presId="urn:microsoft.com/office/officeart/2005/8/layout/vList5"/>
    <dgm:cxn modelId="{CBC1C32E-FE63-4F61-BBBE-5AC82110DBC8}" type="presParOf" srcId="{4E54220C-F9B5-4029-8F22-6B107145BA6F}" destId="{2FBD63BE-400F-4E67-82CE-FD7ACFCF048F}" srcOrd="2" destOrd="0" presId="urn:microsoft.com/office/officeart/2005/8/layout/vList5"/>
    <dgm:cxn modelId="{D296AAE1-77D2-4222-A14A-AA0FBA09ACEA}" type="presParOf" srcId="{2FBD63BE-400F-4E67-82CE-FD7ACFCF048F}" destId="{6C6AD39D-C53B-462D-8C4A-A9EB32A3E969}" srcOrd="0" destOrd="0" presId="urn:microsoft.com/office/officeart/2005/8/layout/vList5"/>
    <dgm:cxn modelId="{A2C1DF37-460B-4F7F-87EE-AA41BBDAA496}" type="presParOf" srcId="{2FBD63BE-400F-4E67-82CE-FD7ACFCF048F}" destId="{7DC1232A-E9D0-445A-8C84-AEEF1AB23C24}" srcOrd="1" destOrd="0" presId="urn:microsoft.com/office/officeart/2005/8/layout/vList5"/>
    <dgm:cxn modelId="{7072BA7A-78D6-47C9-82F2-0BE45A499380}" type="presParOf" srcId="{4E54220C-F9B5-4029-8F22-6B107145BA6F}" destId="{5FD75D6B-2985-4CB6-9D8D-88EF649BCBDA}" srcOrd="3" destOrd="0" presId="urn:microsoft.com/office/officeart/2005/8/layout/vList5"/>
    <dgm:cxn modelId="{9E7FE03A-23A3-4FE7-BD01-9604754B400E}" type="presParOf" srcId="{4E54220C-F9B5-4029-8F22-6B107145BA6F}" destId="{DDA927F7-631B-41EC-A417-D14F4DCA51B3}" srcOrd="4" destOrd="0" presId="urn:microsoft.com/office/officeart/2005/8/layout/vList5"/>
    <dgm:cxn modelId="{ED52132F-91D4-4AD6-B32B-214DECBB078C}" type="presParOf" srcId="{DDA927F7-631B-41EC-A417-D14F4DCA51B3}" destId="{E5702590-3788-4CF0-B453-5E446A72FABD}" srcOrd="0" destOrd="0" presId="urn:microsoft.com/office/officeart/2005/8/layout/vList5"/>
    <dgm:cxn modelId="{373CB7E3-BD2E-481C-A416-25A45965F731}" type="presParOf" srcId="{DDA927F7-631B-41EC-A417-D14F4DCA51B3}" destId="{7BD13AA3-5F17-4842-8178-0D92CAFA640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9259A-0FAB-4144-A425-AD96B3C157A8}">
      <dsp:nvSpPr>
        <dsp:cNvPr id="0" name=""/>
        <dsp:cNvSpPr/>
      </dsp:nvSpPr>
      <dsp:spPr>
        <a:xfrm rot="5400000">
          <a:off x="3716120" y="-14126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Liberty Protection Safeguards</a:t>
          </a:r>
        </a:p>
      </dsp:txBody>
      <dsp:txXfrm rot="-5400000">
        <a:off x="2194560" y="150816"/>
        <a:ext cx="3859540" cy="774519"/>
      </dsp:txXfrm>
    </dsp:sp>
    <dsp:sp modelId="{1B50A892-58BC-4958-98F9-FD870C5FBEB7}">
      <dsp:nvSpPr>
        <dsp:cNvPr id="0" name=""/>
        <dsp:cNvSpPr/>
      </dsp:nvSpPr>
      <dsp:spPr>
        <a:xfrm>
          <a:off x="0" y="1625"/>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DoLS</a:t>
          </a:r>
        </a:p>
      </dsp:txBody>
      <dsp:txXfrm>
        <a:off x="52375" y="54000"/>
        <a:ext cx="2089810" cy="968149"/>
      </dsp:txXfrm>
    </dsp:sp>
    <dsp:sp modelId="{7DC1232A-E9D0-445A-8C84-AEEF1AB23C24}">
      <dsp:nvSpPr>
        <dsp:cNvPr id="0" name=""/>
        <dsp:cNvSpPr/>
      </dsp:nvSpPr>
      <dsp:spPr>
        <a:xfrm rot="5400000">
          <a:off x="3716120" y="-286100"/>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Aged 16+</a:t>
          </a:r>
        </a:p>
      </dsp:txBody>
      <dsp:txXfrm rot="-5400000">
        <a:off x="2194560" y="1277360"/>
        <a:ext cx="3859540" cy="774519"/>
      </dsp:txXfrm>
    </dsp:sp>
    <dsp:sp modelId="{6C6AD39D-C53B-462D-8C4A-A9EB32A3E969}">
      <dsp:nvSpPr>
        <dsp:cNvPr id="0" name=""/>
        <dsp:cNvSpPr/>
      </dsp:nvSpPr>
      <dsp:spPr>
        <a:xfrm>
          <a:off x="0" y="1128170"/>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Aged 18+</a:t>
          </a:r>
        </a:p>
      </dsp:txBody>
      <dsp:txXfrm>
        <a:off x="52375" y="1180545"/>
        <a:ext cx="2089810" cy="968149"/>
      </dsp:txXfrm>
    </dsp:sp>
    <dsp:sp modelId="{7BD13AA3-5F17-4842-8178-0D92CAFA6402}">
      <dsp:nvSpPr>
        <dsp:cNvPr id="0" name=""/>
        <dsp:cNvSpPr/>
      </dsp:nvSpPr>
      <dsp:spPr>
        <a:xfrm rot="5400000">
          <a:off x="3716120" y="840444"/>
          <a:ext cx="858319" cy="3901440"/>
        </a:xfrm>
        <a:prstGeom prst="round2Same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Anywhere: supported living, extra care, residential school, care home, domestic home, hospital.</a:t>
          </a:r>
        </a:p>
      </dsp:txBody>
      <dsp:txXfrm rot="-5400000">
        <a:off x="2194560" y="2403904"/>
        <a:ext cx="3859540" cy="774519"/>
      </dsp:txXfrm>
    </dsp:sp>
    <dsp:sp modelId="{E5702590-3788-4CF0-B453-5E446A72FABD}">
      <dsp:nvSpPr>
        <dsp:cNvPr id="0" name=""/>
        <dsp:cNvSpPr/>
      </dsp:nvSpPr>
      <dsp:spPr>
        <a:xfrm>
          <a:off x="0" y="2254714"/>
          <a:ext cx="2194560" cy="10728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Care Homes &amp; Hospitals</a:t>
          </a:r>
        </a:p>
      </dsp:txBody>
      <dsp:txXfrm>
        <a:off x="52375" y="2307089"/>
        <a:ext cx="2089810" cy="968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Empowering</a:t>
          </a:r>
          <a:r>
            <a:rPr lang="en-GB" sz="12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09/03/2023</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09/03/2023</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16</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17</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22</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23</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24</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25</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26</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27</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29</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31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32</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35</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36</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38</a:t>
            </a:fld>
            <a:endParaRPr lang="en-GB"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40</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14039237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42</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44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3/9/23</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3/9/23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3/9/23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3/9/23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3/9/23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3/9/23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3/9/23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3/9/23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3/9/23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3/9/23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3/9/23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3/9/23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600" dirty="0"/>
              <a:t>Confidentiality </a:t>
            </a:r>
          </a:p>
          <a:p>
            <a:r>
              <a:rPr lang="en-GB" sz="2600" dirty="0"/>
              <a:t>Respect </a:t>
            </a:r>
          </a:p>
          <a:p>
            <a:r>
              <a:rPr lang="en-GB" sz="2600" dirty="0"/>
              <a:t>One person speaking at one time, please raise</a:t>
            </a:r>
            <a:r>
              <a:rPr lang="en-GB" sz="2600" i="1" dirty="0"/>
              <a:t> </a:t>
            </a:r>
            <a:r>
              <a:rPr lang="en-GB" sz="2600" dirty="0"/>
              <a:t>your hand if you would like to make a comment or if online please use the hands up emoji</a:t>
            </a:r>
          </a:p>
          <a:p>
            <a:r>
              <a:rPr lang="en-GB" sz="2600" dirty="0"/>
              <a:t>Use the discussion box during the presentation to type in any question</a:t>
            </a:r>
            <a:r>
              <a:rPr lang="en-GB" sz="2600" i="1" dirty="0"/>
              <a:t>s</a:t>
            </a:r>
            <a:r>
              <a:rPr lang="en-GB" sz="2600" dirty="0"/>
              <a:t> you have if on line</a:t>
            </a:r>
          </a:p>
          <a:p>
            <a:r>
              <a:rPr lang="en-GB" sz="2600" dirty="0"/>
              <a:t>Participation – please ensure you engage and focus.</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628800"/>
            <a:ext cx="7776864" cy="371483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that links to task 3 and 4</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457200" y="1268760"/>
            <a:ext cx="8229600" cy="4525962"/>
          </a:xfrm>
        </p:spPr>
        <p:txBody>
          <a:bodyPr/>
          <a:lstStyle/>
          <a:p>
            <a:r>
              <a:rPr lang="en-GB" sz="2400" dirty="0"/>
              <a:t>To explore the legislative framework in relation to safeguarding adults/children</a:t>
            </a:r>
          </a:p>
          <a:p>
            <a:r>
              <a:rPr lang="en-GB" sz="2400" dirty="0"/>
              <a:t>To clarify requirements relating to the safeguarding assignment - Task 3</a:t>
            </a:r>
          </a:p>
          <a:p>
            <a:r>
              <a:rPr lang="en-GB" sz="2400" dirty="0"/>
              <a:t>To critically reflect upon some of the potential tensions and conflicts social workers may encounter in engaging in safeguarding work</a:t>
            </a:r>
          </a:p>
          <a:p>
            <a:r>
              <a:rPr lang="en-GB" sz="2400" dirty="0"/>
              <a:t>To consider and explain safeguarding in an area that is not your main area of work and reflect upon some of the similarities and differences between safeguarding social work with children, young people and adults at risk – Task 4</a:t>
            </a:r>
          </a:p>
          <a:p>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p:txBody>
          <a:bodyPr/>
          <a:lstStyle/>
          <a:p>
            <a:r>
              <a:rPr lang="en-US" dirty="0"/>
              <a:t>Aims </a:t>
            </a:r>
          </a:p>
        </p:txBody>
      </p:sp>
      <p:sp>
        <p:nvSpPr>
          <p:cNvPr id="4" name="Slide Number Placeholder 3">
            <a:extLst>
              <a:ext uri="{FF2B5EF4-FFF2-40B4-BE49-F238E27FC236}">
                <a16:creationId xmlns:a16="http://schemas.microsoft.com/office/drawing/2014/main" id="{E54A13F5-BDD8-FB89-E488-3800E0D00ACE}"/>
              </a:ext>
            </a:extLst>
          </p:cNvPr>
          <p:cNvSpPr>
            <a:spLocks noGrp="1"/>
          </p:cNvSpPr>
          <p:nvPr>
            <p:ph type="sldNum" sz="quarter" idx="12"/>
          </p:nvPr>
        </p:nvSpPr>
        <p:spPr/>
        <p:txBody>
          <a:bodyPr/>
          <a:lstStyle/>
          <a:p>
            <a:pPr>
              <a:defRPr/>
            </a:pPr>
            <a:fld id="{B279AC3C-9A7B-46D6-8EDB-3083219B5F49}" type="slidenum">
              <a:rPr lang="en-GB" altLang="en-US" smtClean="0"/>
              <a:pPr>
                <a:defRPr/>
              </a:pPr>
              <a:t>4</a:t>
            </a:fld>
            <a:endParaRPr lang="en-GB" altLang="en-US"/>
          </a:p>
        </p:txBody>
      </p:sp>
    </p:spTree>
    <p:extLst>
      <p:ext uri="{BB962C8B-B14F-4D97-AF65-F5344CB8AC3E}">
        <p14:creationId xmlns:p14="http://schemas.microsoft.com/office/powerpoint/2010/main" val="158395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25009"/>
            <a:ext cx="3072143" cy="3072143"/>
          </a:xfrm>
          <a:prstGeom prst="rect">
            <a:avLst/>
          </a:prstGeom>
          <a:no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139952" y="1481328"/>
            <a:ext cx="4546848" cy="4755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2400" b="1" dirty="0">
                <a:latin typeface="+mn-lt"/>
                <a:cs typeface="+mn-cs"/>
              </a:rPr>
              <a:t>Exercise 1</a:t>
            </a:r>
          </a:p>
          <a:p>
            <a:pPr eaLnBrk="1" hangingPunct="1">
              <a:lnSpc>
                <a:spcPct val="90000"/>
              </a:lnSpc>
              <a:spcBef>
                <a:spcPct val="0"/>
              </a:spcBef>
              <a:buClrTx/>
              <a:buSzTx/>
              <a:buFontTx/>
              <a:buNone/>
            </a:pPr>
            <a:r>
              <a:rPr lang="en-US" altLang="en-US" sz="2400" dirty="0">
                <a:latin typeface="+mn-lt"/>
                <a:cs typeface="+mn-cs"/>
              </a:rPr>
              <a:t>Why it is important for social workers to have a knowledge of the law? </a:t>
            </a:r>
          </a:p>
          <a:p>
            <a:pPr eaLnBrk="1" hangingPunct="1">
              <a:lnSpc>
                <a:spcPct val="90000"/>
              </a:lnSpc>
              <a:spcBef>
                <a:spcPct val="0"/>
              </a:spcBef>
              <a:buClrTx/>
              <a:buSzTx/>
              <a:buFontTx/>
              <a:buNone/>
            </a:pPr>
            <a:r>
              <a:rPr lang="en-US" altLang="en-US" sz="2400" dirty="0">
                <a:latin typeface="+mn-lt"/>
                <a:cs typeface="+mn-cs"/>
              </a:rPr>
              <a:t>What depth of knowledge do you think practitioners need to practice effectively?</a:t>
            </a:r>
          </a:p>
          <a:p>
            <a:pPr eaLnBrk="1" hangingPunct="1">
              <a:lnSpc>
                <a:spcPct val="90000"/>
              </a:lnSpc>
              <a:buNone/>
            </a:pPr>
            <a:r>
              <a:rPr lang="en-US" altLang="en-US" sz="2400" dirty="0">
                <a:latin typeface="+mn-lt"/>
                <a:cs typeface="+mn-cs"/>
              </a:rPr>
              <a:t>What do you consider to be </a:t>
            </a:r>
            <a:r>
              <a:rPr lang="en-US" altLang="en-US" sz="2400" b="1" dirty="0">
                <a:latin typeface="+mn-lt"/>
                <a:cs typeface="+mn-cs"/>
              </a:rPr>
              <a:t>key pieces of legislation/policy/procedure</a:t>
            </a:r>
            <a:r>
              <a:rPr lang="en-US" altLang="en-US" sz="2400" dirty="0">
                <a:latin typeface="+mn-lt"/>
                <a:cs typeface="+mn-cs"/>
              </a:rPr>
              <a:t> which underpin your area of practice?</a:t>
            </a:r>
          </a:p>
          <a:p>
            <a:pPr eaLnBrk="1" hangingPunct="1">
              <a:lnSpc>
                <a:spcPct val="90000"/>
              </a:lnSpc>
            </a:pPr>
            <a:r>
              <a:rPr lang="en-US" altLang="en-US" sz="2400" dirty="0">
                <a:latin typeface="+mn-lt"/>
                <a:cs typeface="+mn-cs"/>
              </a:rPr>
              <a:t> Consider legislation in </a:t>
            </a:r>
            <a:r>
              <a:rPr lang="en-US" sz="2400" dirty="0">
                <a:latin typeface="+mn-lt"/>
                <a:cs typeface="+mn-cs"/>
              </a:rPr>
              <a:t>Wales, the United Kingdom, the European Union (EU) and outside the EU).</a:t>
            </a:r>
            <a:endParaRPr lang="en-US" altLang="en-US" sz="2400" dirty="0">
              <a:latin typeface="+mn-lt"/>
              <a:cs typeface="+mn-cs"/>
            </a:endParaRPr>
          </a:p>
          <a:p>
            <a:pPr eaLnBrk="1" hangingPunct="1">
              <a:lnSpc>
                <a:spcPct val="90000"/>
              </a:lnSpc>
              <a:spcBef>
                <a:spcPct val="0"/>
              </a:spcBef>
              <a:buClrTx/>
              <a:buSzTx/>
              <a:buFontTx/>
              <a:buNone/>
            </a:pPr>
            <a:endParaRPr lang="en-US" altLang="en-US" sz="1800" dirty="0">
              <a:latin typeface="+mn-lt"/>
              <a:cs typeface="+mn-cs"/>
            </a:endParaRPr>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(SSWBA) Act, 2014 was introduced in April 2016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57200" y="273050"/>
            <a:ext cx="8229600" cy="491654"/>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2" name="Content Placeholder 1">
            <a:extLst>
              <a:ext uri="{FF2B5EF4-FFF2-40B4-BE49-F238E27FC236}">
                <a16:creationId xmlns:a16="http://schemas.microsoft.com/office/drawing/2014/main" id="{08AF0AB4-5398-49C0-AFAB-DC9CD50C8286}"/>
              </a:ext>
            </a:extLst>
          </p:cNvPr>
          <p:cNvSpPr>
            <a:spLocks noGrp="1"/>
          </p:cNvSpPr>
          <p:nvPr>
            <p:ph sz="quarter" idx="2"/>
          </p:nvPr>
        </p:nvSpPr>
        <p:spPr>
          <a:xfrm>
            <a:off x="457200" y="1124744"/>
            <a:ext cx="4040188" cy="4896544"/>
          </a:xfrm>
        </p:spPr>
        <p:txBody>
          <a:bodyPr/>
          <a:lstStyle/>
          <a:p>
            <a:r>
              <a:rPr lang="en-US" sz="1800" dirty="0"/>
              <a:t>The Social Services and Well-being (Wales) Act 2014 - Part 7 Safeguarding</a:t>
            </a:r>
          </a:p>
          <a:p>
            <a:r>
              <a:rPr lang="en-US" sz="1800" dirty="0"/>
              <a:t>Working Together to Safeguard People</a:t>
            </a:r>
          </a:p>
          <a:p>
            <a:r>
              <a:rPr lang="en-US" sz="1800" dirty="0"/>
              <a:t>Code of Practice under Part 10 of the Social Services and Well-being (Wales) Act 2014 </a:t>
            </a:r>
          </a:p>
          <a:p>
            <a:pPr marL="342900" indent="-342900">
              <a:defRPr/>
            </a:pPr>
            <a:r>
              <a:rPr lang="en-GB" sz="1800" dirty="0"/>
              <a:t>Children Act 1989 and 2004 </a:t>
            </a:r>
          </a:p>
          <a:p>
            <a:pPr marL="342900" indent="-342900">
              <a:defRPr/>
            </a:pPr>
            <a:r>
              <a:rPr lang="en-GB" sz="1800" dirty="0"/>
              <a:t>Mental Capacity Act 2005 and the Mental Health Act 1983 </a:t>
            </a:r>
          </a:p>
          <a:p>
            <a:pPr marL="342900" indent="-342900">
              <a:defRPr/>
            </a:pPr>
            <a:r>
              <a:rPr lang="en-GB" sz="1800" dirty="0"/>
              <a:t>Equality Act 2010</a:t>
            </a:r>
          </a:p>
          <a:p>
            <a:pPr marL="342900" indent="-342900">
              <a:defRPr/>
            </a:pPr>
            <a:r>
              <a:rPr lang="en-GB" sz="1800" dirty="0"/>
              <a:t>Freedom of Information Act 2000 and Data Protection GDPR</a:t>
            </a:r>
          </a:p>
          <a:p>
            <a:pPr marL="342900" indent="-342900">
              <a:defRPr/>
            </a:pPr>
            <a:endParaRPr lang="en-GB" sz="2000" dirty="0"/>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noGrp="1"/>
          </p:cNvSpPr>
          <p:nvPr>
            <p:ph sz="quarter" idx="4"/>
          </p:nvPr>
        </p:nvSpPr>
        <p:spPr>
          <a:xfrm>
            <a:off x="4662450" y="1073115"/>
            <a:ext cx="4041774" cy="5532214"/>
          </a:xfrm>
        </p:spPr>
        <p:txBody>
          <a:bodyPr/>
          <a:lstStyle/>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a:t>
            </a:r>
          </a:p>
          <a:p>
            <a:pPr marL="342900" indent="-342900">
              <a:defRPr/>
            </a:pPr>
            <a:r>
              <a:rPr lang="en-GB" sz="2000" dirty="0"/>
              <a:t>Liberty Protection Safeguarding (LPS) </a:t>
            </a:r>
          </a:p>
          <a:p>
            <a:pPr marL="109537" indent="0">
              <a:buNone/>
            </a:pPr>
            <a:endParaRPr lang="en-US"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Social Services and Well 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legislation/policy and procedure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10</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Act (Wales) 2014 embeds principles of UNCRC 1989 into its own laws. Wales is the first and only country in UK to do this: </a:t>
            </a:r>
          </a:p>
          <a:p>
            <a:pPr marL="109537"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273050"/>
            <a:ext cx="8229600" cy="1143000"/>
          </a:xfrm>
        </p:spPr>
        <p:txBody>
          <a:bodyPr anchor="ctr">
            <a:normAutofit fontScale="90000"/>
          </a:bodyPr>
          <a:lstStyle/>
          <a:p>
            <a:pPr>
              <a:lnSpc>
                <a:spcPct val="90000"/>
              </a:lnSpc>
            </a:pPr>
            <a:r>
              <a:rPr lang="en-GB" sz="3200" dirty="0"/>
              <a:t>Safeguarding legislation, policies, strategies and procedures </a:t>
            </a:r>
            <a:br>
              <a:rPr lang="en-GB" sz="2300" dirty="0"/>
            </a:br>
            <a:endParaRPr lang="en-US" sz="23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D1B3C949-6CF6-4E5B-805B-99F7D9D18E1D}"/>
              </a:ext>
            </a:extLst>
          </p:cNvPr>
          <p:cNvSpPr>
            <a:spLocks noGrp="1"/>
          </p:cNvSpPr>
          <p:nvPr>
            <p:ph sz="quarter" idx="4"/>
          </p:nvPr>
        </p:nvSpPr>
        <p:spPr>
          <a:xfrm>
            <a:off x="3347864" y="1458118"/>
            <a:ext cx="5338937" cy="5126832"/>
          </a:xfrm>
        </p:spPr>
        <p:txBody>
          <a:bodyPr wrap="square" anchor="t">
            <a:normAutofit/>
          </a:bodyPr>
          <a:lstStyle/>
          <a:p>
            <a:pPr>
              <a:lnSpc>
                <a:spcPct val="90000"/>
              </a:lnSpc>
              <a:spcAft>
                <a:spcPts val="600"/>
              </a:spcAft>
            </a:pPr>
            <a:r>
              <a:rPr lang="en-GB" sz="2200"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Act 2014. The procedures are updated regularly to keep in line with changes to legislation, guidance and practice developments. </a:t>
            </a:r>
          </a:p>
          <a:p>
            <a:pPr>
              <a:lnSpc>
                <a:spcPct val="90000"/>
              </a:lnSpc>
              <a:spcAft>
                <a:spcPts val="600"/>
              </a:spcAft>
            </a:pPr>
            <a:endParaRPr lang="en-GB" sz="1700"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4" y="297082"/>
            <a:ext cx="8613775" cy="1143000"/>
          </a:xfrm>
        </p:spPr>
        <p:txBody>
          <a:bodyPr>
            <a:normAutofit fontScale="90000"/>
          </a:bodyPr>
          <a:lstStyle/>
          <a:p>
            <a:r>
              <a:rPr lang="en-GB" sz="3100" dirty="0"/>
              <a:t>The Wales Safeguarding Procedures – Adults (principles also applies to children)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05657" y="1440082"/>
            <a:ext cx="4258816" cy="5040560"/>
          </a:xfrm>
        </p:spPr>
        <p:txBody>
          <a:bodyPr>
            <a:normAutofit fontScale="85000" lnSpcReduction="20000"/>
          </a:bodyPr>
          <a:lstStyle/>
          <a:p>
            <a:pPr marL="109537" indent="0">
              <a:spcBef>
                <a:spcPts val="0"/>
              </a:spcBef>
              <a:spcAft>
                <a:spcPts val="450"/>
              </a:spcAft>
              <a:buNone/>
            </a:pPr>
            <a:r>
              <a:rPr lang="en-GB" b="1" dirty="0"/>
              <a:t>Gathering information </a:t>
            </a:r>
            <a:endParaRPr lang="en-US" sz="2400" b="1" dirty="0"/>
          </a:p>
          <a:p>
            <a:pPr>
              <a:spcBef>
                <a:spcPts val="0"/>
              </a:spcBef>
              <a:spcAft>
                <a:spcPts val="450"/>
              </a:spcAft>
            </a:pPr>
            <a:r>
              <a:rPr lang="en-US" dirty="0"/>
              <a:t>F</a:t>
            </a:r>
            <a:r>
              <a:rPr lang="en-US" sz="2400" dirty="0"/>
              <a:t>ocus on the </a:t>
            </a:r>
            <a:r>
              <a:rPr lang="en-US" sz="2400" b="1" dirty="0"/>
              <a:t>signs and indicators </a:t>
            </a:r>
            <a:r>
              <a:rPr lang="en-US" sz="2400" dirty="0"/>
              <a:t>of possible abuse and/or neglect</a:t>
            </a:r>
          </a:p>
          <a:p>
            <a:pPr>
              <a:spcBef>
                <a:spcPts val="0"/>
              </a:spcBef>
              <a:spcAft>
                <a:spcPts val="450"/>
              </a:spcAft>
            </a:pPr>
            <a:r>
              <a:rPr lang="en-US" dirty="0"/>
              <a:t>B</a:t>
            </a:r>
            <a:r>
              <a:rPr lang="en-US" sz="2400" dirty="0"/>
              <a:t>e </a:t>
            </a:r>
            <a:r>
              <a:rPr lang="en-US" sz="2400" b="1" dirty="0"/>
              <a:t>proportionate</a:t>
            </a:r>
            <a:r>
              <a:rPr lang="en-US" sz="2400" dirty="0"/>
              <a:t> </a:t>
            </a:r>
          </a:p>
          <a:p>
            <a:pPr>
              <a:spcBef>
                <a:spcPts val="0"/>
              </a:spcBef>
              <a:spcAft>
                <a:spcPts val="450"/>
              </a:spcAft>
            </a:pPr>
            <a:r>
              <a:rPr lang="en-US" dirty="0"/>
              <a:t>I</a:t>
            </a:r>
            <a:r>
              <a:rPr lang="en-US" sz="2400" dirty="0"/>
              <a:t>nclude </a:t>
            </a:r>
            <a:r>
              <a:rPr lang="en-US" sz="2400" b="1" dirty="0"/>
              <a:t>details and evidence </a:t>
            </a:r>
            <a:r>
              <a:rPr lang="en-US" sz="2400" dirty="0"/>
              <a:t>of concerns about harm </a:t>
            </a:r>
          </a:p>
          <a:p>
            <a:pPr>
              <a:spcBef>
                <a:spcPts val="0"/>
              </a:spcBef>
              <a:spcAft>
                <a:spcPts val="450"/>
              </a:spcAft>
            </a:pPr>
            <a:r>
              <a:rPr lang="en-US" dirty="0"/>
              <a:t>M</a:t>
            </a:r>
            <a:r>
              <a:rPr lang="en-US" sz="2400" dirty="0"/>
              <a:t>ake it clear whether information is </a:t>
            </a:r>
            <a:r>
              <a:rPr lang="en-US" sz="2400" b="1" dirty="0"/>
              <a:t>hearsay or professional opinion</a:t>
            </a:r>
            <a:r>
              <a:rPr lang="en-US" sz="2400" dirty="0"/>
              <a:t> </a:t>
            </a:r>
          </a:p>
          <a:p>
            <a:pPr>
              <a:spcBef>
                <a:spcPts val="0"/>
              </a:spcBef>
              <a:spcAft>
                <a:spcPts val="450"/>
              </a:spcAft>
            </a:pPr>
            <a:r>
              <a:rPr lang="en-US" b="1" dirty="0"/>
              <a:t>I</a:t>
            </a:r>
            <a:r>
              <a:rPr lang="en-US" sz="2400" b="1" dirty="0"/>
              <a:t>nclude input </a:t>
            </a:r>
            <a:r>
              <a:rPr lang="en-US" sz="2400" dirty="0"/>
              <a:t>from the adult at risk and/or their </a:t>
            </a:r>
            <a:r>
              <a:rPr lang="en-US" sz="2400" dirty="0" err="1"/>
              <a:t>carer</a:t>
            </a:r>
            <a:r>
              <a:rPr lang="en-US" sz="2400" dirty="0"/>
              <a:t>/s </a:t>
            </a:r>
          </a:p>
          <a:p>
            <a:pPr>
              <a:spcBef>
                <a:spcPts val="0"/>
              </a:spcBef>
              <a:spcAft>
                <a:spcPts val="450"/>
              </a:spcAft>
            </a:pPr>
            <a:r>
              <a:rPr lang="en-US" dirty="0"/>
              <a:t>B</a:t>
            </a:r>
            <a:r>
              <a:rPr lang="en-US" sz="2400" dirty="0"/>
              <a:t>e </a:t>
            </a:r>
            <a:r>
              <a:rPr lang="en-US" sz="2400" b="1" dirty="0"/>
              <a:t>transparent</a:t>
            </a:r>
            <a:r>
              <a:rPr lang="en-US" sz="2400" dirty="0"/>
              <a:t> to the adult at risk about why you’re gathering information and have their consent</a:t>
            </a:r>
          </a:p>
          <a:p>
            <a:pPr>
              <a:spcBef>
                <a:spcPts val="0"/>
              </a:spcBef>
              <a:spcAft>
                <a:spcPts val="450"/>
              </a:spcAft>
            </a:pPr>
            <a:r>
              <a:rPr lang="en-US" b="1" dirty="0"/>
              <a:t>R</a:t>
            </a:r>
            <a:r>
              <a:rPr lang="en-US" sz="2400" b="1" dirty="0"/>
              <a:t>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00537" y="144008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chemeClr val="tx1"/>
                </a:solidFill>
              </a:rPr>
              <a:t>All Wales Practice Guides</a:t>
            </a: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Sections</a:t>
            </a: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Sections</a:t>
            </a:r>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chemeClr val="tx1"/>
                </a:solidFill>
              </a:rPr>
              <a:t>Pointers for Practice</a:t>
            </a: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Procedures for safeguarding </a:t>
            </a:r>
            <a:br>
              <a:rPr lang="en-US" sz="2400" dirty="0"/>
            </a:br>
            <a:r>
              <a:rPr lang="en-US" sz="2400" dirty="0"/>
              <a:t>ADULTS AT RISK</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ysClr val="windowText" lastClr="000000"/>
                </a:solidFill>
              </a:rPr>
              <a:t>Pointers for Practice</a:t>
            </a: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Procedures for Safeguarding </a:t>
            </a:r>
            <a:br>
              <a:rPr lang="en-US" sz="2400" dirty="0"/>
            </a:br>
            <a:r>
              <a:rPr lang="en-US" sz="2400" dirty="0"/>
              <a:t>CHILDREN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Wales Safeguarding Procedures</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en-GB"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Tree>
    <p:extLst>
      <p:ext uri="{BB962C8B-B14F-4D97-AF65-F5344CB8AC3E}">
        <p14:creationId xmlns:p14="http://schemas.microsoft.com/office/powerpoint/2010/main" val="2177111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404664"/>
            <a:ext cx="6408712" cy="1510678"/>
          </a:xfrm>
        </p:spPr>
        <p:txBody>
          <a:bodyPr>
            <a:normAutofit/>
          </a:bodyPr>
          <a:lstStyle/>
          <a:p>
            <a:r>
              <a:rPr lang="en-GB" dirty="0"/>
              <a:t>DoLS &gt; LPS: What is changing?</a:t>
            </a:r>
          </a:p>
        </p:txBody>
      </p:sp>
      <p:sp>
        <p:nvSpPr>
          <p:cNvPr id="3" name="Content Placeholder 2"/>
          <p:cNvSpPr>
            <a:spLocks noGrp="1"/>
          </p:cNvSpPr>
          <p:nvPr>
            <p:ph idx="1"/>
          </p:nvPr>
        </p:nvSpPr>
        <p:spPr>
          <a:xfrm>
            <a:off x="1070799" y="2076615"/>
            <a:ext cx="6885577" cy="3368427"/>
          </a:xfrm>
        </p:spPr>
        <p:txBody>
          <a:bodyPr>
            <a:normAutofit/>
          </a:bodyPr>
          <a:lstStyle/>
          <a:p>
            <a:pPr marL="0" indent="0">
              <a:buNone/>
            </a:pPr>
            <a:endParaRPr lang="en-GB" dirty="0"/>
          </a:p>
          <a:p>
            <a:pPr marL="0" indent="0">
              <a:buNone/>
            </a:pPr>
            <a:r>
              <a:rPr lang="en-GB" dirty="0"/>
              <a:t>       </a:t>
            </a:r>
            <a:endParaRPr lang="en-GB" sz="1800" dirty="0"/>
          </a:p>
        </p:txBody>
      </p:sp>
      <p:graphicFrame>
        <p:nvGraphicFramePr>
          <p:cNvPr id="4" name="Diagram 3"/>
          <p:cNvGraphicFramePr/>
          <p:nvPr>
            <p:extLst>
              <p:ext uri="{D42A27DB-BD31-4B8C-83A1-F6EECF244321}">
                <p14:modId xmlns:p14="http://schemas.microsoft.com/office/powerpoint/2010/main" val="3809771740"/>
              </p:ext>
            </p:extLst>
          </p:nvPr>
        </p:nvGraphicFramePr>
        <p:xfrm>
          <a:off x="1465587" y="2151110"/>
          <a:ext cx="6096000" cy="332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2155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19B3-E71F-4C7E-83A2-51A22F8FF71D}"/>
              </a:ext>
            </a:extLst>
          </p:cNvPr>
          <p:cNvSpPr>
            <a:spLocks noGrp="1"/>
          </p:cNvSpPr>
          <p:nvPr>
            <p:ph type="title"/>
          </p:nvPr>
        </p:nvSpPr>
        <p:spPr>
          <a:xfrm>
            <a:off x="457200" y="273050"/>
            <a:ext cx="8229600" cy="762000"/>
          </a:xfrm>
        </p:spPr>
        <p:txBody>
          <a:bodyPr>
            <a:normAutofit fontScale="90000"/>
          </a:bodyPr>
          <a:lstStyle/>
          <a:p>
            <a:r>
              <a:rPr lang="en-GB" dirty="0"/>
              <a:t>Liberty Protection Safeguards (LPS)</a:t>
            </a:r>
          </a:p>
        </p:txBody>
      </p:sp>
      <p:sp>
        <p:nvSpPr>
          <p:cNvPr id="3" name="Content Placeholder 2">
            <a:extLst>
              <a:ext uri="{FF2B5EF4-FFF2-40B4-BE49-F238E27FC236}">
                <a16:creationId xmlns:a16="http://schemas.microsoft.com/office/drawing/2014/main" id="{B62045C7-6EF8-4332-8617-EC4B1B3C5095}"/>
              </a:ext>
            </a:extLst>
          </p:cNvPr>
          <p:cNvSpPr>
            <a:spLocks noGrp="1"/>
          </p:cNvSpPr>
          <p:nvPr>
            <p:ph sz="quarter" idx="2"/>
          </p:nvPr>
        </p:nvSpPr>
        <p:spPr>
          <a:xfrm>
            <a:off x="323528" y="1679343"/>
            <a:ext cx="4040188" cy="4261313"/>
          </a:xfrm>
        </p:spPr>
        <p:txBody>
          <a:bodyPr/>
          <a:lstStyle/>
          <a:p>
            <a:r>
              <a:rPr lang="en-GB" sz="2000" dirty="0"/>
              <a:t>The Mental Capacity (Amendment) Act 2019 received Royal Assent on 16 May 2019. The Act introduces the Liberty Protection Safeguards (LPS) which will replace the current Deprivation of Liberty Safeguards (</a:t>
            </a:r>
            <a:r>
              <a:rPr lang="en-GB" sz="2000" dirty="0" err="1"/>
              <a:t>DoLS</a:t>
            </a:r>
            <a:r>
              <a:rPr lang="en-GB" sz="2000" dirty="0"/>
              <a:t>)</a:t>
            </a:r>
          </a:p>
          <a:p>
            <a:endParaRPr lang="en-GB" sz="2000" dirty="0"/>
          </a:p>
        </p:txBody>
      </p:sp>
      <p:sp>
        <p:nvSpPr>
          <p:cNvPr id="6" name="Content Placeholder 5">
            <a:extLst>
              <a:ext uri="{FF2B5EF4-FFF2-40B4-BE49-F238E27FC236}">
                <a16:creationId xmlns:a16="http://schemas.microsoft.com/office/drawing/2014/main" id="{210DC947-46C4-48CF-C97A-4BD93692CDAE}"/>
              </a:ext>
            </a:extLst>
          </p:cNvPr>
          <p:cNvSpPr>
            <a:spLocks noGrp="1"/>
          </p:cNvSpPr>
          <p:nvPr>
            <p:ph sz="quarter" idx="4"/>
          </p:nvPr>
        </p:nvSpPr>
        <p:spPr>
          <a:xfrm>
            <a:off x="4780286" y="1035050"/>
            <a:ext cx="4041775" cy="5549900"/>
          </a:xfrm>
        </p:spPr>
        <p:txBody>
          <a:bodyPr/>
          <a:lstStyle/>
          <a:p>
            <a:pPr marL="0" indent="0">
              <a:buNone/>
            </a:pPr>
            <a:r>
              <a:rPr lang="en-GB" sz="2000" dirty="0"/>
              <a:t>What is a Deprivation of Liberty?</a:t>
            </a:r>
            <a:r>
              <a:rPr lang="en-GB" sz="2000" b="1" dirty="0"/>
              <a:t> </a:t>
            </a:r>
          </a:p>
          <a:p>
            <a:pPr marL="0" indent="0">
              <a:buNone/>
            </a:pPr>
            <a:r>
              <a:rPr lang="en-GB" sz="2000" b="1" dirty="0"/>
              <a:t>‘Acid Test’</a:t>
            </a:r>
            <a:endParaRPr lang="en-GB" sz="2000" dirty="0"/>
          </a:p>
          <a:p>
            <a:pPr marL="0" indent="0">
              <a:buNone/>
            </a:pPr>
            <a:r>
              <a:rPr lang="en-GB" sz="2000" dirty="0"/>
              <a:t>In 2014 the Supreme Court ruling clarified the definition and widened the scope of when someone is being deprived of their liberty and introduced the ‘ACID TEST’</a:t>
            </a:r>
          </a:p>
          <a:p>
            <a:pPr marL="342900" indent="-342900"/>
            <a:r>
              <a:rPr lang="en-GB" sz="2000" dirty="0"/>
              <a:t>Person lacks capacity to consent to arrangements</a:t>
            </a:r>
          </a:p>
          <a:p>
            <a:r>
              <a:rPr lang="en-GB" sz="2000" dirty="0"/>
              <a:t>Continuous Supervision &amp; Control</a:t>
            </a:r>
          </a:p>
          <a:p>
            <a:r>
              <a:rPr lang="en-GB" sz="2000" dirty="0"/>
              <a:t>Not free to leave</a:t>
            </a:r>
          </a:p>
          <a:p>
            <a:pPr marL="0" indent="0">
              <a:buNone/>
            </a:pPr>
            <a:r>
              <a:rPr lang="en-GB" sz="1400" dirty="0"/>
              <a:t>P v Cheshire West &amp; Chester Council, P &amp; Q v Surrey CC [2014] UKSC 19</a:t>
            </a:r>
          </a:p>
          <a:p>
            <a:endParaRPr lang="en-US" dirty="0"/>
          </a:p>
        </p:txBody>
      </p:sp>
    </p:spTree>
    <p:extLst>
      <p:ext uri="{BB962C8B-B14F-4D97-AF65-F5344CB8AC3E}">
        <p14:creationId xmlns:p14="http://schemas.microsoft.com/office/powerpoint/2010/main" val="1619612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dirty="0"/>
              <a:t>Assessment: Some theory and practice –Surviving  safeguarding </a:t>
            </a:r>
            <a:br>
              <a:rPr lang="en-US" sz="4400" dirty="0"/>
            </a:br>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extLst>
      <p:ext uri="{BB962C8B-B14F-4D97-AF65-F5344CB8AC3E}">
        <p14:creationId xmlns:p14="http://schemas.microsoft.com/office/powerpoint/2010/main" val="96238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Safeguarding Task 3</a:t>
            </a:r>
            <a:br>
              <a:rPr lang="en-GB" dirty="0"/>
            </a:br>
            <a:r>
              <a:rPr lang="en-GB" dirty="0"/>
              <a:t>The Question</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pPr marL="109537" indent="0">
              <a:buNone/>
            </a:pPr>
            <a:r>
              <a:rPr lang="en-GB" sz="2000" dirty="0"/>
              <a:t>SCW learning outcomes:</a:t>
            </a:r>
          </a:p>
          <a:p>
            <a:pPr>
              <a:buFont typeface="Wingdings" pitchFamily="2" charset="2"/>
              <a:buChar char="v"/>
            </a:pPr>
            <a:r>
              <a:rPr lang="en-GB" sz="2000" dirty="0"/>
              <a:t>The integration of analysis in assessment</a:t>
            </a:r>
          </a:p>
          <a:p>
            <a:pPr>
              <a:buFont typeface="Wingdings" pitchFamily="2" charset="2"/>
              <a:buChar char="v"/>
            </a:pPr>
            <a:r>
              <a:rPr lang="en-GB" sz="2000" dirty="0"/>
              <a:t>Collaborative working</a:t>
            </a:r>
          </a:p>
          <a:p>
            <a:pPr>
              <a:buFont typeface="Wingdings" pitchFamily="2" charset="2"/>
              <a:buChar char="v"/>
            </a:pPr>
            <a:r>
              <a:rPr lang="en-GB" sz="2000" dirty="0"/>
              <a:t>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29</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196752"/>
            <a:ext cx="8189913" cy="5388198"/>
          </a:xfrm>
        </p:spPr>
        <p:txBody>
          <a:bodyPr wrap="square" anchor="t">
            <a:normAutofit/>
          </a:bodyPr>
          <a:lstStyle/>
          <a:p>
            <a:pPr marL="109537" indent="0">
              <a:lnSpc>
                <a:spcPct val="90000"/>
              </a:lnSpc>
              <a:buFont typeface="Wingdings 3" panose="05040102010807070707" pitchFamily="18" charset="2"/>
              <a:buNone/>
              <a:defRPr/>
            </a:pPr>
            <a:r>
              <a:rPr lang="en-GB" altLang="en-US" b="1" dirty="0"/>
              <a:t>Exercise 4:</a:t>
            </a:r>
          </a:p>
          <a:p>
            <a:pPr>
              <a:lnSpc>
                <a:spcPct val="90000"/>
              </a:lnSpc>
              <a:defRPr/>
            </a:pPr>
            <a:r>
              <a:rPr lang="en-GB" altLang="en-US" dirty="0"/>
              <a:t>Which theories can you identify in the case you intend to use for the assignment?</a:t>
            </a:r>
          </a:p>
          <a:p>
            <a:pPr>
              <a:lnSpc>
                <a:spcPct val="90000"/>
              </a:lnSpc>
              <a:defRPr/>
            </a:pPr>
            <a:endParaRPr lang="en-GB" altLang="en-US" dirty="0"/>
          </a:p>
          <a:p>
            <a:pPr>
              <a:lnSpc>
                <a:spcPct val="90000"/>
              </a:lnSpc>
              <a:defRPr/>
            </a:pPr>
            <a:r>
              <a:rPr lang="en-GB" altLang="en-US" dirty="0"/>
              <a:t>How will you ensure they are integrated throughout? (Make sure you reference them)</a:t>
            </a:r>
          </a:p>
          <a:p>
            <a:pPr>
              <a:lnSpc>
                <a:spcPct val="90000"/>
              </a:lnSpc>
              <a:defRPr/>
            </a:pPr>
            <a:r>
              <a:rPr lang="en-GB" altLang="en-US" dirty="0"/>
              <a:t>What other theories might you use?</a:t>
            </a:r>
          </a:p>
          <a:p>
            <a:pPr marL="109537" indent="0">
              <a:lnSpc>
                <a:spcPct val="90000"/>
              </a:lnSpc>
              <a:buNone/>
              <a:defRPr/>
            </a:pPr>
            <a:endParaRPr lang="en-GB" altLang="en-US" dirty="0"/>
          </a:p>
          <a:p>
            <a:pPr>
              <a:lnSpc>
                <a:spcPct val="90000"/>
              </a:lnSpc>
              <a:defRPr/>
            </a:pPr>
            <a:endParaRPr lang="en-GB" altLang="en-US" sz="20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5160" y="0"/>
            <a:ext cx="2304256" cy="153579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CE40932-16B2-5B1C-F96F-37D0ED5B7D11}"/>
              </a:ext>
            </a:extLst>
          </p:cNvPr>
          <p:cNvSpPr>
            <a:spLocks noGrp="1"/>
          </p:cNvSpPr>
          <p:nvPr>
            <p:ph idx="1"/>
          </p:nvPr>
        </p:nvSpPr>
        <p:spPr/>
        <p:txBody>
          <a:bodyPr/>
          <a:lstStyle/>
          <a:p>
            <a:pPr marL="109537" indent="0">
              <a:lnSpc>
                <a:spcPct val="90000"/>
              </a:lnSpc>
              <a:buNone/>
              <a:defRPr/>
            </a:pPr>
            <a:r>
              <a:rPr lang="en-GB" altLang="en-US" dirty="0"/>
              <a:t>Reminder of some possible theories you might use:</a:t>
            </a:r>
          </a:p>
          <a:p>
            <a:pPr>
              <a:lnSpc>
                <a:spcPct val="90000"/>
              </a:lnSpc>
              <a:defRPr/>
            </a:pPr>
            <a:r>
              <a:rPr lang="en-GB" altLang="en-US" dirty="0"/>
              <a:t>Crisis intervention, Attachment, Task Centred, Systems, Strengths Approach (Signs of Safety), Person Centred (should be central to practice). Strength's approach can be linked to The SSWBA etc. </a:t>
            </a:r>
          </a:p>
          <a:p>
            <a:pPr>
              <a:lnSpc>
                <a:spcPct val="90000"/>
              </a:lnSpc>
              <a:defRPr/>
            </a:pPr>
            <a:r>
              <a:rPr lang="en-GB" altLang="en-US" dirty="0"/>
              <a:t>Please make sure you reference all theories and models. </a:t>
            </a:r>
          </a:p>
          <a:p>
            <a:endParaRPr lang="en-US" dirty="0"/>
          </a:p>
        </p:txBody>
      </p:sp>
      <p:sp>
        <p:nvSpPr>
          <p:cNvPr id="8" name="Title 7">
            <a:extLst>
              <a:ext uri="{FF2B5EF4-FFF2-40B4-BE49-F238E27FC236}">
                <a16:creationId xmlns:a16="http://schemas.microsoft.com/office/drawing/2014/main" id="{8787654C-7453-A1B8-7437-ACF3CE52BEFE}"/>
              </a:ext>
            </a:extLst>
          </p:cNvPr>
          <p:cNvSpPr>
            <a:spLocks noGrp="1"/>
          </p:cNvSpPr>
          <p:nvPr>
            <p:ph type="title"/>
          </p:nvPr>
        </p:nvSpPr>
        <p:spPr/>
        <p:txBody>
          <a:bodyPr/>
          <a:lstStyle/>
          <a:p>
            <a:r>
              <a:rPr lang="en-US" dirty="0"/>
              <a:t>Theories </a:t>
            </a:r>
          </a:p>
        </p:txBody>
      </p:sp>
      <p:sp>
        <p:nvSpPr>
          <p:cNvPr id="7" name="Slide Number Placeholder 6">
            <a:extLst>
              <a:ext uri="{FF2B5EF4-FFF2-40B4-BE49-F238E27FC236}">
                <a16:creationId xmlns:a16="http://schemas.microsoft.com/office/drawing/2014/main" id="{0077546B-D01C-AAEF-D015-6161220BD601}"/>
              </a:ext>
            </a:extLst>
          </p:cNvPr>
          <p:cNvSpPr>
            <a:spLocks noGrp="1"/>
          </p:cNvSpPr>
          <p:nvPr>
            <p:ph type="sldNum" sz="quarter" idx="12"/>
          </p:nvPr>
        </p:nvSpPr>
        <p:spPr/>
        <p:txBody>
          <a:bodyPr/>
          <a:lstStyle/>
          <a:p>
            <a:pPr>
              <a:defRPr/>
            </a:pPr>
            <a:fld id="{07C15AAB-93E2-498D-96AC-3B90A4A92671}" type="slidenum">
              <a:rPr lang="en-GB" altLang="en-US" smtClean="0"/>
              <a:pPr>
                <a:defRPr/>
              </a:pPr>
              <a:t>34</a:t>
            </a:fld>
            <a:endParaRPr lang="en-GB" altLang="en-US"/>
          </a:p>
        </p:txBody>
      </p:sp>
    </p:spTree>
    <p:extLst>
      <p:ext uri="{BB962C8B-B14F-4D97-AF65-F5344CB8AC3E}">
        <p14:creationId xmlns:p14="http://schemas.microsoft.com/office/powerpoint/2010/main" val="1386879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quarter" idx="2"/>
          </p:nvPr>
        </p:nvSpPr>
        <p:spPr>
          <a:xfrm>
            <a:off x="457200" y="1444294"/>
            <a:ext cx="4114800" cy="4576994"/>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altLang="en-US" dirty="0"/>
              <a:t>This section needs to:</a:t>
            </a:r>
          </a:p>
          <a:p>
            <a:pPr marL="109537" indent="0">
              <a:lnSpc>
                <a:spcPct val="90000"/>
              </a:lnSpc>
              <a:buFont typeface="Wingdings 3" panose="05040102010807070707" pitchFamily="18" charset="2"/>
              <a:buNone/>
              <a:defRPr/>
            </a:pPr>
            <a:r>
              <a:rPr lang="en-GB" altLang="en-US" dirty="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dirty="0"/>
              <a:t>Including:</a:t>
            </a:r>
          </a:p>
          <a:p>
            <a:pPr>
              <a:lnSpc>
                <a:spcPct val="90000"/>
              </a:lnSpc>
              <a:defRPr/>
            </a:pPr>
            <a:r>
              <a:rPr lang="en-GB" altLang="en-US" dirty="0"/>
              <a:t>Geographical context, understanding of culture, institutions and languages spoken</a:t>
            </a:r>
          </a:p>
          <a:p>
            <a:pPr>
              <a:lnSpc>
                <a:spcPct val="90000"/>
              </a:lnSpc>
              <a:defRPr/>
            </a:pPr>
            <a:r>
              <a:rPr lang="en-GB" altLang="en-US" dirty="0"/>
              <a:t>Legislation, Safeguarding boards and Welsh Standards.</a:t>
            </a:r>
          </a:p>
          <a:p>
            <a:pPr marL="109537" indent="0">
              <a:lnSpc>
                <a:spcPct val="90000"/>
              </a:lnSpc>
              <a:buNone/>
              <a:defRPr/>
            </a:pPr>
            <a:r>
              <a:rPr lang="en-GB" altLang="en-US" sz="1900" dirty="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3790" y="1444294"/>
            <a:ext cx="3924244" cy="3941763"/>
          </a:xfrm>
          <a:prstGeom prst="rect">
            <a:avLst/>
          </a:prstGeom>
          <a:noFill/>
          <a:ln>
            <a:noFill/>
            <a:prstDash val="sysDash"/>
            <a:miter lim="800000"/>
          </a:ln>
        </p:spPr>
      </p:pic>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36</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37</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4177432344"/>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38</a:t>
            </a:fld>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124744"/>
            <a:ext cx="8229600" cy="4882357"/>
          </a:xfrm>
        </p:spPr>
        <p:txBody>
          <a:bodyPr/>
          <a:lstStyle/>
          <a:p>
            <a:pPr marL="109537" indent="0">
              <a:buNone/>
            </a:pPr>
            <a:r>
              <a:rPr lang="en-GB" altLang="en-US" sz="2800" b="1" dirty="0"/>
              <a:t>Exercise 5- part a</a:t>
            </a:r>
          </a:p>
          <a:p>
            <a:pPr hangingPunct="0"/>
            <a:r>
              <a:rPr lang="en-GB" dirty="0"/>
              <a:t>In groups discuss an area that is not your main focus of work and identify and explain the relevant legislation, and the national, local and organisational policies and procedures for safeguarding. </a:t>
            </a:r>
          </a:p>
          <a:p>
            <a:pPr marL="109537" indent="0">
              <a:buNone/>
            </a:pPr>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107282"/>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280C37-72F6-5AFD-4D8D-E680A7C3523B}"/>
              </a:ext>
            </a:extLst>
          </p:cNvPr>
          <p:cNvSpPr>
            <a:spLocks noGrp="1"/>
          </p:cNvSpPr>
          <p:nvPr>
            <p:ph idx="1"/>
          </p:nvPr>
        </p:nvSpPr>
        <p:spPr/>
        <p:txBody>
          <a:bodyPr/>
          <a:lstStyle/>
          <a:p>
            <a:pPr marL="109537" indent="0">
              <a:buNone/>
            </a:pPr>
            <a:r>
              <a:rPr lang="en-GB" altLang="en-US" sz="2400" b="1" dirty="0"/>
              <a:t>Task 4 – part b</a:t>
            </a:r>
          </a:p>
          <a:p>
            <a:pPr marL="109537" indent="0">
              <a:buNone/>
            </a:pPr>
            <a:endParaRPr lang="en-GB" altLang="en-US" sz="2400" b="1" dirty="0"/>
          </a:p>
          <a:p>
            <a:pPr marL="109537" indent="0">
              <a:buNone/>
            </a:pPr>
            <a:r>
              <a:rPr lang="en-GB" altLang="en-US" sz="2400" b="1" dirty="0"/>
              <a:t>Exercise 6</a:t>
            </a:r>
          </a:p>
          <a:p>
            <a:pPr marL="109537" indent="0">
              <a:buNone/>
            </a:pPr>
            <a:r>
              <a:rPr lang="en-GB" altLang="en-US" sz="2400" dirty="0"/>
              <a:t>Reflect on the differences between safeguarding in adults’ and children’s work?                            </a:t>
            </a:r>
          </a:p>
          <a:p>
            <a:endParaRPr lang="en-US" dirty="0"/>
          </a:p>
        </p:txBody>
      </p:sp>
      <p:sp>
        <p:nvSpPr>
          <p:cNvPr id="3" name="Title 2">
            <a:extLst>
              <a:ext uri="{FF2B5EF4-FFF2-40B4-BE49-F238E27FC236}">
                <a16:creationId xmlns:a16="http://schemas.microsoft.com/office/drawing/2014/main" id="{0FCBC5C2-43B6-A9B9-A005-11EB555FBA86}"/>
              </a:ext>
            </a:extLst>
          </p:cNvPr>
          <p:cNvSpPr>
            <a:spLocks noGrp="1"/>
          </p:cNvSpPr>
          <p:nvPr>
            <p:ph type="title"/>
          </p:nvPr>
        </p:nvSpPr>
        <p:spPr/>
        <p:txBody>
          <a:bodyPr/>
          <a:lstStyle/>
          <a:p>
            <a:r>
              <a:rPr lang="en-GB" dirty="0"/>
              <a:t>Safeguarding Task 4</a:t>
            </a:r>
            <a:endParaRPr lang="en-US" dirty="0"/>
          </a:p>
        </p:txBody>
      </p:sp>
      <p:sp>
        <p:nvSpPr>
          <p:cNvPr id="4" name="Slide Number Placeholder 3">
            <a:extLst>
              <a:ext uri="{FF2B5EF4-FFF2-40B4-BE49-F238E27FC236}">
                <a16:creationId xmlns:a16="http://schemas.microsoft.com/office/drawing/2014/main" id="{A8149F39-499A-8EFC-2E4A-0F366ADA4902}"/>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Tree>
    <p:extLst>
      <p:ext uri="{BB962C8B-B14F-4D97-AF65-F5344CB8AC3E}">
        <p14:creationId xmlns:p14="http://schemas.microsoft.com/office/powerpoint/2010/main" val="585788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a:t>
            </a:r>
            <a:r>
              <a:rPr lang="en-GB" altLang="en-US" sz="1800">
                <a:latin typeface="Arial" panose="020B0604020202020204" pitchFamily="34" charset="0"/>
                <a:cs typeface="Arial" panose="020B0604020202020204" pitchFamily="34" charset="0"/>
              </a:rPr>
              <a:t>out tasks </a:t>
            </a:r>
            <a:r>
              <a:rPr lang="en-GB" altLang="en-US" sz="1800" dirty="0">
                <a:latin typeface="Arial" panose="020B0604020202020204" pitchFamily="34" charset="0"/>
                <a:cs typeface="Arial" panose="020B0604020202020204" pitchFamily="34" charset="0"/>
              </a:rPr>
              <a:t>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45</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7367</TotalTime>
  <Words>3466</Words>
  <Application>Microsoft Macintosh PowerPoint</Application>
  <PresentationFormat>On-screen Show (4:3)</PresentationFormat>
  <Paragraphs>409</Paragraphs>
  <Slides>45</Slides>
  <Notes>35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Aims </vt:lpstr>
      <vt:lpstr>PowerPoint Presentation</vt:lpstr>
      <vt:lpstr>Overarching Legislation </vt:lpstr>
      <vt:lpstr>  Overarching Safeguarding Legislation </vt:lpstr>
      <vt:lpstr>Social Services and Well Being (Wales) Act: Human Rights</vt:lpstr>
      <vt:lpstr>Tensions and Conflicts Exercise 2</vt:lpstr>
      <vt:lpstr>  </vt:lpstr>
      <vt:lpstr> Welsh Legislation </vt:lpstr>
      <vt:lpstr>Safeguarding legislation, policies, strategies and procedures  </vt:lpstr>
      <vt:lpstr>Wales Safeguarding Procedures</vt:lpstr>
      <vt:lpstr>The Wales Safeguarding Procedures – Adults (principles also applies to children)  </vt:lpstr>
      <vt:lpstr>Decision-making and planning</vt:lpstr>
      <vt:lpstr>PowerPoint Presentation</vt:lpstr>
      <vt:lpstr>Children At Risk</vt:lpstr>
      <vt:lpstr>DoLS &gt; LPS: What is changing?</vt:lpstr>
      <vt:lpstr>Liberty Protection Safeguards (LPS)</vt:lpstr>
      <vt:lpstr>In General</vt:lpstr>
      <vt:lpstr>  Assessment: Some theory and practice –Surviving  safeguarding  </vt:lpstr>
      <vt:lpstr>Safeguarding Task 3 The Question</vt:lpstr>
      <vt:lpstr>Safeguarding Task 3 The Question</vt:lpstr>
      <vt:lpstr>Exercise 3- Safeguarding</vt:lpstr>
      <vt:lpstr>Intervention and Application of Professional Judgement in Increasingly Complex Situations</vt:lpstr>
      <vt:lpstr>Consider Complexity</vt:lpstr>
      <vt:lpstr>Complex Thinking</vt:lpstr>
      <vt:lpstr>Professional Judgement</vt:lpstr>
      <vt:lpstr>Ethics and Effective Practice</vt:lpstr>
      <vt:lpstr> Appreciating Biases within the Risk Assessment Process </vt:lpstr>
      <vt:lpstr>Risk, Protection and Values</vt:lpstr>
      <vt:lpstr>Theory - Underpins professional decision making  </vt:lpstr>
      <vt:lpstr>Theory</vt:lpstr>
      <vt:lpstr>Theories </vt:lpstr>
      <vt:lpstr>Welsh Context</vt:lpstr>
      <vt:lpstr>Professional Curiosity - Collaboration </vt:lpstr>
      <vt:lpstr>Advocacy</vt:lpstr>
      <vt:lpstr>Principles of advocacy</vt:lpstr>
      <vt:lpstr> Safeguarding Task 3 Hints and Tips </vt:lpstr>
      <vt:lpstr> Safeguarding Task 4   </vt:lpstr>
      <vt:lpstr>Safeguarding Task 4</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12</cp:revision>
  <dcterms:created xsi:type="dcterms:W3CDTF">2021-01-05T17:31:28Z</dcterms:created>
  <dcterms:modified xsi:type="dcterms:W3CDTF">2023-03-09T18:10:15Z</dcterms:modified>
</cp:coreProperties>
</file>