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26"/>
  </p:normalViewPr>
  <p:slideViewPr>
    <p:cSldViewPr snapToGrid="0" snapToObjects="1">
      <p:cViewPr varScale="1">
        <p:scale>
          <a:sx n="93" d="100"/>
          <a:sy n="93" d="100"/>
        </p:scale>
        <p:origin x="216" y="4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GB"/>
  <c:roundedCorners val="1"/>
  <c:style val="2"/>
  <c:chart>
    <c:title>
      <c:tx>
        <c:rich>
          <a:bodyPr/>
          <a:lstStyle/>
          <a:p>
            <a:r>
              <a:rPr lang="en-GB"/>
              <a:t>Pilot regression coefficients (unstandardised B)</a:t>
            </a:r>
          </a:p>
        </c:rich>
      </c:tx>
      <c:overlay val="0"/>
    </c:title>
    <c:autoTitleDeleted val="0"/>
    <c:plotArea>
      <c:layout/>
      <c:barChart>
        <c:barDir val="col"/>
        <c:grouping val="clustered"/>
        <c:varyColors val="0"/>
        <c:ser>
          <c:idx val="0"/>
          <c:order val="0"/>
          <c:tx>
            <c:strRef>
              <c:f>Sheet1!$B$1</c:f>
              <c:strCache>
                <c:ptCount val="1"/>
                <c:pt idx="0">
                  <c:v>Pilot support</c:v>
                </c:pt>
              </c:strCache>
            </c:strRef>
          </c:tx>
          <c:spPr>
            <a:solidFill>
              <a:srgbClr val="C0504D"/>
            </a:solidFill>
          </c:spPr>
          <c:invertIfNegative val="0"/>
          <c:dLbls>
            <c:spPr>
              <a:noFill/>
              <a:ln>
                <a:noFill/>
              </a:ln>
              <a:effectLst/>
            </c:sp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SM exposure → awareness</c:v>
                </c:pt>
                <c:pt idx="1">
                  <c:v>Authenticity → awareness</c:v>
                </c:pt>
                <c:pt idx="2">
                  <c:v>Awareness → intention</c:v>
                </c:pt>
                <c:pt idx="3">
                  <c:v>Influencer credibility</c:v>
                </c:pt>
                <c:pt idx="4">
                  <c:v>Stigma → intention</c:v>
                </c:pt>
              </c:strCache>
            </c:strRef>
          </c:cat>
          <c:val>
            <c:numRef>
              <c:f>Sheet1!$B$2:$B$6</c:f>
              <c:numCache>
                <c:formatCode>General</c:formatCode>
                <c:ptCount val="5"/>
                <c:pt idx="0">
                  <c:v>0.63600000000000001</c:v>
                </c:pt>
                <c:pt idx="1">
                  <c:v>0.22700000000000001</c:v>
                </c:pt>
                <c:pt idx="2">
                  <c:v>0.39900000000000002</c:v>
                </c:pt>
                <c:pt idx="3">
                  <c:v>-1.6E-2</c:v>
                </c:pt>
                <c:pt idx="4">
                  <c:v>0.23100000000000001</c:v>
                </c:pt>
              </c:numCache>
            </c:numRef>
          </c:val>
          <c:extLst>
            <c:ext xmlns:c16="http://schemas.microsoft.com/office/drawing/2014/chart" uri="{C3380CC4-5D6E-409C-BE32-E72D297353CC}">
              <c16:uniqueId val="{00000000-7219-E84E-80D4-7AD7A7DAFF78}"/>
            </c:ext>
          </c:extLst>
        </c:ser>
        <c:dLbls>
          <c:dLblPos val="outEnd"/>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a:solidFill>
              <a:srgbClr val="888888"/>
            </a:solidFill>
            <a:prstDash val="solid"/>
          </a:ln>
        </c:spPr>
        <c:crossAx val="2094734552"/>
        <c:crosses val="autoZero"/>
        <c:auto val="1"/>
        <c:lblAlgn val="ctr"/>
        <c:lblOffset val="100"/>
        <c:noMultiLvlLbl val="1"/>
      </c:catAx>
      <c:valAx>
        <c:axId val="2094734552"/>
        <c:scaling>
          <c:orientation val="minMax"/>
          <c:max val="0.7"/>
          <c:min val="-0.1"/>
        </c:scaling>
        <c:delete val="0"/>
        <c:axPos val="l"/>
        <c:majorGridlines>
          <c:spPr>
            <a:ln w="9525">
              <a:solidFill>
                <a:srgbClr val="D1D5DB"/>
              </a:solidFill>
              <a:prstDash val="solid"/>
            </a:ln>
          </c:spPr>
        </c:majorGridlines>
        <c:title>
          <c:tx>
            <c:rich>
              <a:bodyPr/>
              <a:lstStyle/>
              <a:p>
                <a:r>
                  <a:rPr lang="en-GB"/>
                  <a:t>B</a:t>
                </a:r>
              </a:p>
            </c:rich>
          </c:tx>
          <c:overlay val="0"/>
        </c:title>
        <c:numFmt formatCode="0.00" sourceLinked="0"/>
        <c:majorTickMark val="out"/>
        <c:minorTickMark val="none"/>
        <c:tickLblPos val="nextTo"/>
        <c:spPr>
          <a:ln w="12700">
            <a:solidFill>
              <a:srgbClr val="888888"/>
            </a:solidFill>
            <a:prstDash val="solid"/>
          </a:ln>
        </c:spPr>
        <c:crossAx val="2094734554"/>
        <c:crosses val="autoZero"/>
        <c:crossBetween val="between"/>
        <c:majorUnit val="0.2"/>
      </c:valAx>
      <c:spPr>
        <a:noFill/>
        <a:ln>
          <a:noFill/>
        </a:ln>
      </c:spPr>
    </c:plotArea>
    <c:plotVisOnly val="1"/>
    <c:dispBlanksAs val="zero"/>
    <c:showDLblsOverMax val="1"/>
  </c:chart>
  <c:spPr>
    <a:noFill/>
    <a:ln>
      <a:noFill/>
    </a:ln>
  </c:spPr>
  <c:txPr>
    <a:bodyPr/>
    <a:lstStyle/>
    <a:p>
      <a:pPr>
        <a:defRPr sz="1050"/>
      </a:pPr>
      <a:endParaRPr lang="en-US"/>
    </a:p>
  </c:txPr>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My project focuses on designing and validating a strategic marketing framework for professional mental health help-seeking intention among UK Generation Z adults.</a:t>
            </a:r>
          </a:p>
          <a:p>
            <a:endParaRPr lang="en-GB" sz="1200" kern="1200" dirty="0">
              <a:effectLst/>
            </a:endParaRPr>
          </a:p>
          <a:p>
            <a:r>
              <a:rPr lang="en-GB" sz="1200" kern="1200" dirty="0">
                <a:effectLst/>
              </a:rPr>
              <a:t>This is not just a general topic about mental health, and it is not just a topic about social media. The real focus is on how strategic marketing communication may influence whether young adults become more willing to seek professional mental health support.</a:t>
            </a:r>
          </a:p>
          <a:p>
            <a:endParaRPr lang="en-GB" sz="1200" kern="1200" dirty="0">
              <a:effectLst/>
            </a:endParaRPr>
          </a:p>
          <a:p>
            <a:r>
              <a:rPr lang="en-GB" sz="1200" kern="1200" dirty="0">
                <a:effectLst/>
              </a:rPr>
              <a:t>In this presentation, I will explain how my research has developed through three connected areas: my philosophical position, my evidence base, and my pilot study. I will also show how these have shaped the final methodology for the DBA.</a:t>
            </a:r>
          </a:p>
          <a:p>
            <a:endParaRPr lang="en-GB" sz="1200" kern="1200" dirty="0">
              <a:effectLst/>
            </a:endParaRPr>
          </a:p>
          <a:p>
            <a:r>
              <a:rPr lang="en-GB" sz="1200" kern="1200" dirty="0">
                <a:effectLst/>
              </a:rPr>
              <a:t>I will use Kuhn’s idea of a paradigm to frame the discussion. In simple terms, a paradigm shapes what researchers see as a valid problem, what counts as evidence, and what standards they use to judge whether a study is credible.</a:t>
            </a:r>
          </a:p>
          <a:p>
            <a:endParaRPr lang="en-GB" sz="1200" kern="1200" dirty="0">
              <a:effectLst/>
            </a:endParaRPr>
          </a:p>
          <a:p>
            <a:r>
              <a:rPr lang="en-GB" sz="1200" kern="1200" dirty="0">
                <a:effectLst/>
              </a:rPr>
              <a:t>My argument today is not that the thesis has already been proven. My argument is that the project is now coherent, focused and ready for doctoral-level research.</a:t>
            </a:r>
          </a:p>
          <a:p>
            <a:endParaRPr lang="en-GB" sz="1200" kern="1200" dirty="0">
              <a:effectLst/>
            </a:endParaRPr>
          </a:p>
          <a:p>
            <a:r>
              <a:rPr lang="en-GB" sz="1200" kern="1200" dirty="0">
                <a:effectLst/>
              </a:rPr>
              <a:t>Sources: Kuhn (1970).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shows how Kuhn’s cycle helps explain the development of my DBA.</a:t>
            </a:r>
          </a:p>
          <a:p>
            <a:endParaRPr lang="en-GB" sz="1200" kern="1200" dirty="0">
              <a:effectLst/>
            </a:endParaRPr>
          </a:p>
          <a:p>
            <a:r>
              <a:rPr lang="en-GB" sz="1200" kern="1200" dirty="0">
                <a:effectLst/>
              </a:rPr>
              <a:t>At the beginning, my topic was quite broad. I was interested in Gen Z and mental health awareness. That was the early stage, before the research problem had become fully defined.</a:t>
            </a:r>
          </a:p>
          <a:p>
            <a:endParaRPr lang="en-GB" sz="1200" kern="1200" dirty="0">
              <a:effectLst/>
            </a:endParaRPr>
          </a:p>
          <a:p>
            <a:r>
              <a:rPr lang="en-GB" sz="1200" kern="1200" dirty="0">
                <a:effectLst/>
              </a:rPr>
              <a:t>Then, through my RPP and CLR’s coursework, I began to work within accepted academic standards. I developed my philosophical position, reviewed relevant theory, and identified the main concepts in the field.</a:t>
            </a:r>
          </a:p>
          <a:p>
            <a:endParaRPr lang="en-GB" sz="1200" kern="1200" dirty="0">
              <a:effectLst/>
            </a:endParaRPr>
          </a:p>
          <a:p>
            <a:r>
              <a:rPr lang="en-GB" sz="1200" kern="1200" dirty="0">
                <a:effectLst/>
              </a:rPr>
              <a:t>However, the literature also created a problem. It showed that awareness and digital engagement were not enough. Many studies talk about visibility, likes, views, or exposure, but these do not necessarily show real movement towards professional help-seeking.</a:t>
            </a:r>
          </a:p>
          <a:p>
            <a:endParaRPr lang="en-GB" sz="1200" kern="1200" dirty="0">
              <a:effectLst/>
            </a:endParaRPr>
          </a:p>
          <a:p>
            <a:r>
              <a:rPr lang="en-GB" sz="1200" kern="1200" dirty="0">
                <a:effectLst/>
              </a:rPr>
              <a:t>The pilot study then created a stronger turning point. Some findings were useful, but there were also weaknesses. For example, the stigma scale was unreliable, influencer credibility was weaker than expected, and the sample was too narrow.</a:t>
            </a:r>
          </a:p>
          <a:p>
            <a:endParaRPr lang="en-GB" sz="1200" kern="1200" dirty="0">
              <a:effectLst/>
            </a:endParaRPr>
          </a:p>
          <a:p>
            <a:r>
              <a:rPr lang="en-GB" sz="1200" kern="1200" dirty="0">
                <a:effectLst/>
              </a:rPr>
              <a:t>So, the final DBA plan had to change. I now need clearer constructs, stronger measurement, expert review, cognitive pretesting, and confirmatory factor analysis before structural equation modelling.</a:t>
            </a:r>
          </a:p>
          <a:p>
            <a:endParaRPr lang="en-GB" sz="1200" kern="1200" dirty="0">
              <a:effectLst/>
            </a:endParaRPr>
          </a:p>
          <a:p>
            <a:r>
              <a:rPr lang="en-GB" sz="1200" kern="1200" dirty="0">
                <a:effectLst/>
              </a:rPr>
              <a:t>The important point is that this is not a full scientific revolution in the Kuhnian sense. I am not claiming to change the whole discipline. I am using Kuhn’s cycle to explain how anomalies in my own research process helped me refine the final DBA design.</a:t>
            </a:r>
          </a:p>
          <a:p>
            <a:endParaRPr lang="en-GB" sz="1200" kern="1200" dirty="0">
              <a:effectLst/>
            </a:endParaRPr>
          </a:p>
          <a:p>
            <a:r>
              <a:rPr lang="en-GB" sz="1200" kern="1200" dirty="0">
                <a:effectLst/>
              </a:rPr>
              <a:t>Sources: Kuhn (1970); McLeod (2020); Caliendo-Chan (2026a, 2026b, 2026c).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answers the first two paradigm questions.</a:t>
            </a:r>
          </a:p>
          <a:p>
            <a:endParaRPr lang="en-GB" sz="1200" kern="1200" dirty="0">
              <a:effectLst/>
            </a:endParaRPr>
          </a:p>
          <a:p>
            <a:r>
              <a:rPr lang="en-GB" sz="1200" kern="1200" dirty="0">
                <a:effectLst/>
              </a:rPr>
              <a:t>Kuhn argues that researchers do not work in isolation. They work within communities that share assumptions about what counts as a legitimate problem and what counts as an acceptable solution.</a:t>
            </a:r>
          </a:p>
          <a:p>
            <a:endParaRPr lang="en-GB" sz="1200" kern="1200" dirty="0">
              <a:effectLst/>
            </a:endParaRPr>
          </a:p>
          <a:p>
            <a:r>
              <a:rPr lang="en-GB" sz="1200" kern="1200" dirty="0">
                <a:effectLst/>
              </a:rPr>
              <a:t>For my DBA, this means I cannot simply say that social media affects mental health help-seeking without defining what I mean and measuring it properly. A credible study needs clear construct definitions, valid measures, transparent sampling, reliability and validity testing, and theory-led interpretation.</a:t>
            </a:r>
          </a:p>
          <a:p>
            <a:endParaRPr lang="en-GB" sz="1200" kern="1200" dirty="0">
              <a:effectLst/>
            </a:endParaRPr>
          </a:p>
          <a:p>
            <a:r>
              <a:rPr lang="en-GB" sz="1200" kern="1200" dirty="0">
                <a:effectLst/>
              </a:rPr>
              <a:t>The second point is that a paradigm also shapes what researchers treat as reality and knowledge. In this project, I accept post-positivist testing standards. That means I can test relationships between variables, but I must also accept that the results will be probabilistic, not absolute.</a:t>
            </a:r>
          </a:p>
          <a:p>
            <a:endParaRPr lang="en-GB" sz="1200" kern="1200" dirty="0">
              <a:effectLst/>
            </a:endParaRPr>
          </a:p>
          <a:p>
            <a:r>
              <a:rPr lang="en-GB" sz="1200" kern="1200" dirty="0">
                <a:effectLst/>
              </a:rPr>
              <a:t>This matters because my study challenges a common assumption in digital campaign research. Clicks, likes, shares and exposure may show engagement, but they do not automatically show meaningful help-seeking change.</a:t>
            </a:r>
          </a:p>
          <a:p>
            <a:endParaRPr lang="en-GB" sz="1200" kern="1200" dirty="0">
              <a:effectLst/>
            </a:endParaRPr>
          </a:p>
          <a:p>
            <a:r>
              <a:rPr lang="en-GB" sz="1200" kern="1200" dirty="0">
                <a:effectLst/>
              </a:rPr>
              <a:t>So, Kuhn helps me explain why the final DBA must follow stronger standards. His role here is not to give me the method directly. His role is to show why shared academic standards matter when deciding whether a research design is credible.</a:t>
            </a:r>
          </a:p>
          <a:p>
            <a:endParaRPr lang="en-GB" sz="1200" kern="1200" dirty="0">
              <a:effectLst/>
            </a:endParaRPr>
          </a:p>
          <a:p>
            <a:r>
              <a:rPr lang="en-GB" sz="1200" kern="1200" dirty="0">
                <a:effectLst/>
              </a:rPr>
              <a:t>Sources: Kuhn (1970).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doctoral problem is not simply that young people lack mental health awareness. The stronger problem is that we do not yet understand the communication mechanisms clearly enough.</a:t>
            </a:r>
          </a:p>
          <a:p>
            <a:endParaRPr lang="en-GB" sz="1200" kern="1200" dirty="0">
              <a:effectLst/>
            </a:endParaRPr>
          </a:p>
          <a:p>
            <a:r>
              <a:rPr lang="en-GB" sz="1200" kern="1200" dirty="0">
                <a:effectLst/>
              </a:rPr>
              <a:t>Recent evidence shows that mental health difficulties among young people have increased over time. For example, Dykxhoorn and colleagues used UK data from 2009 to 2019 and found increases in recorded common mental disorders and psychological distress symptoms.</a:t>
            </a:r>
          </a:p>
          <a:p>
            <a:endParaRPr lang="en-GB" sz="1200" kern="1200" dirty="0">
              <a:effectLst/>
            </a:endParaRPr>
          </a:p>
          <a:p>
            <a:r>
              <a:rPr lang="en-GB" sz="1200" kern="1200" dirty="0">
                <a:effectLst/>
              </a:rPr>
              <a:t>However, I am careful with this evidence. I use it as historical trend evidence. I do not treat it as a direct measure of help-seeking, and I do not claim that it proves a treatment gap by itself.</a:t>
            </a:r>
          </a:p>
          <a:p>
            <a:endParaRPr lang="en-GB" sz="1200" kern="1200" dirty="0">
              <a:effectLst/>
            </a:endParaRPr>
          </a:p>
          <a:p>
            <a:r>
              <a:rPr lang="en-GB" sz="1200" kern="1200" dirty="0">
                <a:effectLst/>
              </a:rPr>
              <a:t>The more important gap comes from recent reviews. These reviews show that digital and media-based mental health interventions often produce inconsistent or short-lived behavioural outcomes. They also call for stronger theory, standardised outcomes and clearer mechanisms of change.</a:t>
            </a:r>
          </a:p>
          <a:p>
            <a:endParaRPr lang="en-GB" sz="1200" kern="1200" dirty="0">
              <a:effectLst/>
            </a:endParaRPr>
          </a:p>
          <a:p>
            <a:r>
              <a:rPr lang="en-GB" sz="1200" kern="1200" dirty="0">
                <a:effectLst/>
              </a:rPr>
              <a:t>That is where my DBA fits. I am asking which controllable communication factors, such as message framing, authenticity, source credibility and platform-message alignment, may relate to psychological mechanisms and professional help-seeking intention among UK Gen Z adults.</a:t>
            </a:r>
          </a:p>
          <a:p>
            <a:endParaRPr lang="en-GB" sz="1200" kern="1200" dirty="0">
              <a:effectLst/>
            </a:endParaRPr>
          </a:p>
          <a:p>
            <a:r>
              <a:rPr lang="en-GB" sz="1200" kern="1200" dirty="0">
                <a:effectLst/>
              </a:rPr>
              <a:t>So, the contribution is not just to say, “digital communication matters.” The contribution is to explain how it may matter, under what conditions, and through which mechanisms.</a:t>
            </a:r>
          </a:p>
          <a:p>
            <a:endParaRPr lang="en-GB" sz="1200" kern="1200" dirty="0">
              <a:effectLst/>
            </a:endParaRPr>
          </a:p>
          <a:p>
            <a:r>
              <a:rPr lang="en-GB" sz="1200" kern="1200" dirty="0">
                <a:effectLst/>
              </a:rPr>
              <a:t>Sources: Dykxhoorn et al. (2025); Plackett et al. (2025); Bora et al. (2026).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explains how ontology, epistemology and methodology fit together in my DBA.</a:t>
            </a:r>
          </a:p>
          <a:p>
            <a:endParaRPr lang="en-GB" sz="1200" kern="1200" dirty="0">
              <a:effectLst/>
            </a:endParaRPr>
          </a:p>
          <a:p>
            <a:r>
              <a:rPr lang="en-GB" sz="1200" kern="1200" dirty="0">
                <a:effectLst/>
              </a:rPr>
              <a:t>Ontology is about what I assume exists. My position is critical realist. I treat mental health need, stigma, communication exposure and help-seeking mechanisms as real. However, I do not treat them as simple or fixed. Their effects depend on social, psychological and communication contexts.</a:t>
            </a:r>
          </a:p>
          <a:p>
            <a:endParaRPr lang="en-GB" sz="1200" kern="1200" dirty="0">
              <a:effectLst/>
            </a:endParaRPr>
          </a:p>
          <a:p>
            <a:r>
              <a:rPr lang="en-GB" sz="1200" kern="1200" dirty="0">
                <a:effectLst/>
              </a:rPr>
              <a:t>Epistemology is about what can be known. My position is post-positivist. I can estimate patterns and test theoretically specified relationships, but my findings will still be imperfect, sample-bound and open to revision.</a:t>
            </a:r>
          </a:p>
          <a:p>
            <a:endParaRPr lang="en-GB" sz="1200" kern="1200" dirty="0">
              <a:effectLst/>
            </a:endParaRPr>
          </a:p>
          <a:p>
            <a:r>
              <a:rPr lang="en-GB" sz="1200" kern="1200" dirty="0">
                <a:effectLst/>
              </a:rPr>
              <a:t>Methodology follows from that position. Because I want to validate a framework, I propose a deductive quantitative survey. The analysis will follow a two-step process. First, I will test the measurement model through confirmatory factor analysis. Then, if the measurement model is acceptable, I will test the structural relationships using SEM.</a:t>
            </a:r>
          </a:p>
          <a:p>
            <a:endParaRPr lang="en-GB" sz="1200" kern="1200" dirty="0">
              <a:effectLst/>
            </a:endParaRPr>
          </a:p>
          <a:p>
            <a:r>
              <a:rPr lang="en-GB" sz="1200" kern="1200" dirty="0">
                <a:effectLst/>
              </a:rPr>
              <a:t>Axiology is also important because this study involves mental health. The value position is not just campaign efficiency. The study must also be guided by beneficence, non-maleficence and respect for participants.</a:t>
            </a:r>
          </a:p>
          <a:p>
            <a:endParaRPr lang="en-GB" sz="1200" kern="1200" dirty="0">
              <a:effectLst/>
            </a:endParaRPr>
          </a:p>
          <a:p>
            <a:r>
              <a:rPr lang="en-GB" sz="1200" kern="1200" dirty="0">
                <a:effectLst/>
              </a:rPr>
              <a:t>Other paradigms could produce different studies. An interpretivist study could explore how Gen Z adults make meaning around stigma and support. A pragmatic mixed-methods study could combine interviews and survey testing. But for my aim, which is framework validation, the critical-realist and post-positivist position gives the clearest alignment.</a:t>
            </a:r>
          </a:p>
          <a:p>
            <a:endParaRPr lang="en-GB" sz="1200" kern="1200" dirty="0">
              <a:effectLst/>
            </a:endParaRPr>
          </a:p>
          <a:p>
            <a:r>
              <a:rPr lang="en-GB" sz="1200" kern="1200" dirty="0">
                <a:effectLst/>
              </a:rPr>
              <a:t>The key point is consistency. Because my epistemology is fallible, I must report uncertainty and avoid causal claims that a cross-sectional design cannot support.</a:t>
            </a:r>
          </a:p>
          <a:p>
            <a:endParaRPr lang="en-GB" sz="1200" kern="1200" dirty="0">
              <a:effectLst/>
            </a:endParaRPr>
          </a:p>
          <a:p>
            <a:r>
              <a:rPr lang="en-GB" sz="1200" kern="1200" dirty="0">
                <a:effectLst/>
              </a:rPr>
              <a:t>Sources: Kuhn (1970); Caliendo-Chan (2026a); Anderson and Gerbing (1988); Kline (2016).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literature is strong in one area, but weaker in another.</a:t>
            </a:r>
          </a:p>
          <a:p>
            <a:endParaRPr lang="en-GB" sz="1200" kern="1200" dirty="0">
              <a:effectLst/>
            </a:endParaRPr>
          </a:p>
          <a:p>
            <a:r>
              <a:rPr lang="en-GB" sz="1200" kern="1200" dirty="0">
                <a:effectLst/>
              </a:rPr>
              <a:t>It is strong at explaining barriers to help-seeking. We already know that help-seeking is not a single action. A young person may first recognise distress, then talk to friends, search online, compare options, worry about stigma, and only later contact professional support.</a:t>
            </a:r>
          </a:p>
          <a:p>
            <a:endParaRPr lang="en-GB" sz="1200" kern="1200" dirty="0">
              <a:effectLst/>
            </a:endParaRPr>
          </a:p>
          <a:p>
            <a:r>
              <a:rPr lang="en-GB" sz="1200" kern="1200" dirty="0">
                <a:effectLst/>
              </a:rPr>
              <a:t>The literature also shows that mental health literacy and stigma matter throughout this process. Social media is important too, because it shapes information, social norms, visibility and credibility.</a:t>
            </a:r>
          </a:p>
          <a:p>
            <a:endParaRPr lang="en-GB" sz="1200" kern="1200" dirty="0">
              <a:effectLst/>
            </a:endParaRPr>
          </a:p>
          <a:p>
            <a:r>
              <a:rPr lang="en-GB" sz="1200" kern="1200" dirty="0">
                <a:effectLst/>
              </a:rPr>
              <a:t>But the literature is weaker when it comes to explaining how strategic communication actually moves someone closer to professional help-seeking. Many studies focus on awareness, engagement, or short-term self-report outcomes. Campaigns also vary a lot in terms of audience, content, duration and measurement.</a:t>
            </a:r>
          </a:p>
          <a:p>
            <a:endParaRPr lang="en-GB" sz="1200" kern="1200" dirty="0">
              <a:effectLst/>
            </a:endParaRPr>
          </a:p>
          <a:p>
            <a:r>
              <a:rPr lang="en-GB" sz="1200" kern="1200" dirty="0">
                <a:effectLst/>
              </a:rPr>
              <a:t>This means we cannot treat all positive campaign findings as one simple effect. It is not enough to say that a campaign increased awareness. We need to know what kind of message worked, which source was trusted, which platform was suitable, and whether the outcome moved beyond engagement.</a:t>
            </a:r>
          </a:p>
          <a:p>
            <a:endParaRPr lang="en-GB" sz="1200" kern="1200" dirty="0">
              <a:effectLst/>
            </a:endParaRPr>
          </a:p>
          <a:p>
            <a:r>
              <a:rPr lang="en-GB" sz="1200" kern="1200" dirty="0">
                <a:effectLst/>
              </a:rPr>
              <a:t>That is why my DBA focuses on an integrative model. It connects communication inputs that organisations can control with psychological mediators and professional help-seeking intention.</a:t>
            </a:r>
          </a:p>
          <a:p>
            <a:endParaRPr lang="en-GB" sz="1200" kern="1200" dirty="0">
              <a:effectLst/>
            </a:endParaRPr>
          </a:p>
          <a:p>
            <a:r>
              <a:rPr lang="en-GB" sz="1200" kern="1200" dirty="0">
                <a:effectLst/>
              </a:rPr>
              <a:t>A thesis that only says “social media raises awareness” would not be strong enough. The DBA needs to explain mechanisms and boundaries.</a:t>
            </a:r>
          </a:p>
          <a:p>
            <a:endParaRPr lang="en-GB" sz="1200" kern="1200" dirty="0">
              <a:effectLst/>
            </a:endParaRPr>
          </a:p>
          <a:p>
            <a:r>
              <a:rPr lang="en-GB" sz="1200" kern="1200" dirty="0">
                <a:effectLst/>
              </a:rPr>
              <a:t>Sources: Gulliver, Griffiths and Christensen (2010); Kutcher, Wei and Coniglio (2016); Draganidis et al. (2024); Plackett et al. (2025); Bora et al. (2026).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presents my proposed Strategic Marketing for Mental Health framework, or SMMH framework.</a:t>
            </a:r>
          </a:p>
          <a:p>
            <a:endParaRPr lang="en-GB" sz="1200" kern="1200" dirty="0">
              <a:effectLst/>
            </a:endParaRPr>
          </a:p>
          <a:p>
            <a:r>
              <a:rPr lang="en-GB" sz="1200" kern="1200" dirty="0">
                <a:effectLst/>
              </a:rPr>
              <a:t>The first part of the model is strategic communication inputs. These include digital exposure, message framing, perceived authenticity, source credibility and platform-message alignment.</a:t>
            </a:r>
          </a:p>
          <a:p>
            <a:endParaRPr lang="en-GB" sz="1200" kern="1200" dirty="0">
              <a:effectLst/>
            </a:endParaRPr>
          </a:p>
          <a:p>
            <a:r>
              <a:rPr lang="en-GB" sz="1200" kern="1200" dirty="0">
                <a:effectLst/>
              </a:rPr>
              <a:t>I separate these variables because they are not the same thing. Someone may see mental health content frequently, but the content may still feel fake, irrelevant or untrustworthy. So, exposure alone is not enough.</a:t>
            </a:r>
          </a:p>
          <a:p>
            <a:endParaRPr lang="en-GB" sz="1200" kern="1200" dirty="0">
              <a:effectLst/>
            </a:endParaRPr>
          </a:p>
          <a:p>
            <a:r>
              <a:rPr lang="en-GB" sz="1200" kern="1200" dirty="0">
                <a:effectLst/>
              </a:rPr>
              <a:t>The second part of the model is the psychological mechanism layer. This includes mental health literacy, perceived stigma, subjective norms and perceived behavioural control.</a:t>
            </a:r>
          </a:p>
          <a:p>
            <a:endParaRPr lang="en-GB" sz="1200" kern="1200" dirty="0">
              <a:effectLst/>
            </a:endParaRPr>
          </a:p>
          <a:p>
            <a:r>
              <a:rPr lang="en-GB" sz="1200" kern="1200" dirty="0">
                <a:effectLst/>
              </a:rPr>
              <a:t>Mental health literacy may help people recognise symptoms and understand support options. Perceived stigma may make people fear judgement or disclosure. Subjective norms show whether people feel support-seeking is socially acceptable. Perceived behavioural control shows whether they feel able to seek professional help.</a:t>
            </a:r>
          </a:p>
          <a:p>
            <a:endParaRPr lang="en-GB" sz="1200" kern="1200" dirty="0">
              <a:effectLst/>
            </a:endParaRPr>
          </a:p>
          <a:p>
            <a:r>
              <a:rPr lang="en-GB" sz="1200" kern="1200" dirty="0">
                <a:effectLst/>
              </a:rPr>
              <a:t>The outcome is professional help-seeking intention. This is deliberate. I am not measuring general engagement, and I am not claiming to measure actual service use. Intention is a realistic outcome for a survey study, but I must clearly acknowledge the boundary between intention and actual behaviour.</a:t>
            </a:r>
          </a:p>
          <a:p>
            <a:endParaRPr lang="en-GB" sz="1200" kern="1200" dirty="0">
              <a:effectLst/>
            </a:endParaRPr>
          </a:p>
          <a:p>
            <a:r>
              <a:rPr lang="en-GB" sz="1200" kern="1200" dirty="0">
                <a:effectLst/>
              </a:rPr>
              <a:t>The model also includes controls and possible moderators, because UK Generation Z is not one identical group. Gender, ethnicity, region, student or employment status, prior experience and digital-use intensity may all affect how messages are received.</a:t>
            </a:r>
          </a:p>
          <a:p>
            <a:endParaRPr lang="en-GB" sz="1200" kern="1200" dirty="0">
              <a:effectLst/>
            </a:endParaRPr>
          </a:p>
          <a:p>
            <a:r>
              <a:rPr lang="en-GB" sz="1200" kern="1200" dirty="0">
                <a:effectLst/>
              </a:rPr>
              <a:t>So, the model asks not only whether communication matters, but how it matters and for whom.</a:t>
            </a:r>
          </a:p>
          <a:p>
            <a:endParaRPr lang="en-GB" sz="1200" kern="1200" dirty="0">
              <a:effectLst/>
            </a:endParaRPr>
          </a:p>
          <a:p>
            <a:r>
              <a:rPr lang="en-GB" sz="1200" kern="1200" dirty="0">
                <a:effectLst/>
              </a:rPr>
              <a:t>Sources: Ajzen (1991); Bandura (1986); Kotler and Zaltman (1971); Petty and Cacioppo (1986); Kaňková, Binder and Matthes (2025).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pilot study was useful because it showed both strengths and weaknesses.</a:t>
            </a:r>
          </a:p>
          <a:p>
            <a:endParaRPr lang="en-GB" sz="1200" kern="1200" dirty="0">
              <a:effectLst/>
            </a:endParaRPr>
          </a:p>
          <a:p>
            <a:r>
              <a:rPr lang="en-GB" sz="1200" kern="1200" dirty="0">
                <a:effectLst/>
              </a:rPr>
              <a:t>Three pathways were supported. Social media exposure predicted mental health awareness. Message authenticity also predicted awareness. Mental health awareness predicted help-seeking intention.</a:t>
            </a:r>
          </a:p>
          <a:p>
            <a:endParaRPr lang="en-GB" sz="1200" kern="1200" dirty="0">
              <a:effectLst/>
            </a:endParaRPr>
          </a:p>
          <a:p>
            <a:r>
              <a:rPr lang="en-GB" sz="1200" kern="1200" dirty="0">
                <a:effectLst/>
              </a:rPr>
              <a:t>These findings suggest that exposure and authenticity are worth retaining in the final model. In particular, authenticity seems important because young people often respond better to communication that feels genuine, honest and relatable.</a:t>
            </a:r>
          </a:p>
          <a:p>
            <a:endParaRPr lang="en-GB" sz="1200" kern="1200" dirty="0">
              <a:effectLst/>
            </a:endParaRPr>
          </a:p>
          <a:p>
            <a:r>
              <a:rPr lang="en-GB" sz="1200" kern="1200" dirty="0">
                <a:effectLst/>
              </a:rPr>
              <a:t>However, the pilot also showed problems. Influencer credibility did not predict awareness in the regression model. That means I should not assume that influencer-led communication is automatically effective.</a:t>
            </a:r>
          </a:p>
          <a:p>
            <a:endParaRPr lang="en-GB" sz="1200" kern="1200" dirty="0">
              <a:effectLst/>
            </a:endParaRPr>
          </a:p>
          <a:p>
            <a:r>
              <a:rPr lang="en-GB" sz="1200" kern="1200" dirty="0">
                <a:effectLst/>
              </a:rPr>
              <a:t>The stigma measure was the biggest issue. Its Cronbach’s alpha was only .205, which means the scale was not reliable enough. So, I cannot strongly interpret the stigma findings. This must be repaired in the final DBA using stronger, validated measurement.</a:t>
            </a:r>
          </a:p>
          <a:p>
            <a:endParaRPr lang="en-GB" sz="1200" kern="1200" dirty="0">
              <a:effectLst/>
            </a:endParaRPr>
          </a:p>
          <a:p>
            <a:r>
              <a:rPr lang="en-GB" sz="1200" kern="1200" dirty="0">
                <a:effectLst/>
              </a:rPr>
              <a:t>The pilot sample was also limited. It had 126 responses and was convenience-based and student-heavy. That is acceptable for a pilot, but not enough to validate the final framework.</a:t>
            </a:r>
          </a:p>
          <a:p>
            <a:endParaRPr lang="en-GB" sz="1200" kern="1200" dirty="0">
              <a:effectLst/>
            </a:endParaRPr>
          </a:p>
          <a:p>
            <a:r>
              <a:rPr lang="en-GB" sz="1200" kern="1200" dirty="0">
                <a:effectLst/>
              </a:rPr>
              <a:t>So, the pilot does not prove the model. Its value is diagnostic. It shows what to keep, what to revise, and what must be tested more rigorously in the final study.</a:t>
            </a:r>
          </a:p>
          <a:p>
            <a:endParaRPr lang="en-GB" sz="1200" kern="1200" dirty="0">
              <a:effectLst/>
            </a:endParaRPr>
          </a:p>
          <a:p>
            <a:r>
              <a:rPr lang="en-GB" sz="1200" kern="1200" dirty="0">
                <a:effectLst/>
              </a:rPr>
              <a:t>Sources: Caliendo-Chan (2026c); DeVellis (2017); Link and Phelan (2001); Kline (2016).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final methodology is built around decision gates. This is important because a doctoral study cannot rely on hope that the model will work.</a:t>
            </a:r>
          </a:p>
          <a:p>
            <a:endParaRPr lang="en-GB" sz="1200" kern="1200" dirty="0">
              <a:effectLst/>
            </a:endParaRPr>
          </a:p>
          <a:p>
            <a:r>
              <a:rPr lang="en-GB" sz="1200" kern="1200" dirty="0">
                <a:effectLst/>
              </a:rPr>
              <a:t>The first gate is conceptual readiness. Each construct must be clearly defined and clearly different from related constructs. For example, authenticity, credibility and trust cannot be treated as vague overlapping ideas.</a:t>
            </a:r>
          </a:p>
          <a:p>
            <a:endParaRPr lang="en-GB" sz="1200" kern="1200" dirty="0">
              <a:effectLst/>
            </a:endParaRPr>
          </a:p>
          <a:p>
            <a:r>
              <a:rPr lang="en-GB" sz="1200" kern="1200" dirty="0">
                <a:effectLst/>
              </a:rPr>
              <a:t>The second gate is measurement readiness. Items must either come from established scales or be adapted with a clear justification. They should also go through expert review and cognitive pretesting.</a:t>
            </a:r>
          </a:p>
          <a:p>
            <a:endParaRPr lang="en-GB" sz="1200" kern="1200" dirty="0">
              <a:effectLst/>
            </a:endParaRPr>
          </a:p>
          <a:p>
            <a:r>
              <a:rPr lang="en-GB" sz="1200" kern="1200" dirty="0">
                <a:effectLst/>
              </a:rPr>
              <a:t>The third gate is ethical readiness. Because this is a mental health topic, recruitment cannot begin until consent, distress minimisation, data handling and support signposting are properly approved.</a:t>
            </a:r>
          </a:p>
          <a:p>
            <a:endParaRPr lang="en-GB" sz="1200" kern="1200" dirty="0">
              <a:effectLst/>
            </a:endParaRPr>
          </a:p>
          <a:p>
            <a:r>
              <a:rPr lang="en-GB" sz="1200" kern="1200" dirty="0">
                <a:effectLst/>
              </a:rPr>
              <a:t>The target population is UK-resident Gen Z adults aged 18 to 29. </a:t>
            </a:r>
          </a:p>
          <a:p>
            <a:endParaRPr lang="en-GB" sz="1200" kern="1200" dirty="0">
              <a:effectLst/>
            </a:endParaRPr>
          </a:p>
          <a:p>
            <a:r>
              <a:rPr lang="en-GB" sz="1200" kern="1200" dirty="0">
                <a:effectLst/>
              </a:rPr>
              <a:t>For the final study, I am planning for approximately 400 to 600 usable responses. This is not because 400 is a magic number. The final sample size must be justified through power analysis, number of model parameters, missing data expectations and model complexity.</a:t>
            </a:r>
          </a:p>
          <a:p>
            <a:endParaRPr lang="en-GB" sz="1200" kern="1200" dirty="0">
              <a:effectLst/>
            </a:endParaRPr>
          </a:p>
          <a:p>
            <a:r>
              <a:rPr lang="en-GB" sz="1200" kern="1200" dirty="0">
                <a:effectLst/>
              </a:rPr>
              <a:t>The analysis will move from data cleaning, to CFA, and then to SEM. Exploratory factor analysis will only be used if genuine scale development or adaptation requires it.</a:t>
            </a:r>
          </a:p>
          <a:p>
            <a:r>
              <a:rPr lang="en-GB" sz="1200" kern="1200" dirty="0">
                <a:effectLst/>
              </a:rPr>
              <a:t>The failure rule is simple. If a construct is weak, it must be revised or removed. I should not hide poor measurement by adding post-hoc paths to make the model look better.</a:t>
            </a:r>
          </a:p>
          <a:p>
            <a:endParaRPr lang="en-GB" sz="1200" kern="1200" dirty="0">
              <a:effectLst/>
            </a:endParaRPr>
          </a:p>
          <a:p>
            <a:r>
              <a:rPr lang="en-GB" sz="1200" kern="1200" dirty="0">
                <a:effectLst/>
              </a:rPr>
              <a:t>Sources: Churchill (1979); Anderson and Gerbing (1988); Fornell and Larcker (1981); Henseler, Ringle and Sarstedt (2015); Podsakoff et al. (2003); Kline (2016); Wolf et al. (2013).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Ethics and validity are not the things I add at the end. They must shape the design from the beginning.</a:t>
            </a:r>
          </a:p>
          <a:p>
            <a:endParaRPr lang="en-GB" sz="1200" kern="1200" dirty="0">
              <a:effectLst/>
            </a:endParaRPr>
          </a:p>
          <a:p>
            <a:r>
              <a:rPr lang="en-GB" sz="1200" kern="1200" dirty="0">
                <a:effectLst/>
              </a:rPr>
              <a:t>Participants need clear information. They must understand the purpose of the study, what participation involves, how their data will be used, and their right to withdraw within the stated limits.</a:t>
            </a:r>
          </a:p>
          <a:p>
            <a:endParaRPr lang="en-GB" sz="1200" kern="1200" dirty="0">
              <a:effectLst/>
            </a:endParaRPr>
          </a:p>
          <a:p>
            <a:r>
              <a:rPr lang="en-GB" sz="1200" kern="1200" dirty="0">
                <a:effectLst/>
              </a:rPr>
              <a:t>The survey should be anonymous, and it should avoid asking for unnecessary diagnostic or clinical details. I am not trying to diagnose participants. I am studying communication, awareness, stigma-related perceptions and help-seeking intention.</a:t>
            </a:r>
          </a:p>
          <a:p>
            <a:endParaRPr lang="en-GB" sz="1200" kern="1200" dirty="0">
              <a:effectLst/>
            </a:endParaRPr>
          </a:p>
          <a:p>
            <a:r>
              <a:rPr lang="en-GB" sz="1200" kern="1200" dirty="0">
                <a:effectLst/>
              </a:rPr>
              <a:t>Because mental health is a sensitive topic, the questionnaire should minimise distress. The wording should be careful, and participants should receive appropriate support signposting.</a:t>
            </a:r>
          </a:p>
          <a:p>
            <a:endParaRPr lang="en-GB" sz="1200" kern="1200" dirty="0">
              <a:effectLst/>
            </a:endParaRPr>
          </a:p>
          <a:p>
            <a:r>
              <a:rPr lang="en-GB" sz="1200" kern="1200" dirty="0">
                <a:effectLst/>
              </a:rPr>
              <a:t>Validity also starts before the main survey. Expert review and cognitive pretesting help check whether the questions make sense and whether they actually measure the intended constructs.</a:t>
            </a:r>
          </a:p>
          <a:p>
            <a:endParaRPr lang="en-GB" sz="1200" kern="1200" dirty="0">
              <a:effectLst/>
            </a:endParaRPr>
          </a:p>
          <a:p>
            <a:r>
              <a:rPr lang="en-GB" sz="1200" kern="1200" dirty="0">
                <a:effectLst/>
              </a:rPr>
              <a:t>In the final analysis, I need to test reliability, factor structure, convergent validity, discriminant validity and common-method risk. If the measures do not perform well, I must report that honestly.</a:t>
            </a:r>
          </a:p>
          <a:p>
            <a:endParaRPr lang="en-GB" sz="1200" kern="1200" dirty="0">
              <a:effectLst/>
            </a:endParaRPr>
          </a:p>
          <a:p>
            <a:r>
              <a:rPr lang="en-GB" sz="1200" kern="1200" dirty="0">
                <a:effectLst/>
              </a:rPr>
              <a:t>Sampling is also part of validity. A student-only sample would be easy to collect, but it would weaken claims about UK Gen Z adults. So, the final recruitment should use multiple channels and, where possible, monitor gender, ethnicity, region and student or employment status.</a:t>
            </a:r>
          </a:p>
          <a:p>
            <a:endParaRPr lang="en-GB" sz="1200" kern="1200" dirty="0">
              <a:effectLst/>
            </a:endParaRPr>
          </a:p>
          <a:p>
            <a:r>
              <a:rPr lang="en-GB" sz="1200" kern="1200" dirty="0">
                <a:effectLst/>
              </a:rPr>
              <a:t>The ethical boundary is clear. This research should improve support communication. It should never become a toolkit for exploiting vulnerability.</a:t>
            </a:r>
          </a:p>
          <a:p>
            <a:endParaRPr lang="en-GB" sz="1200" kern="1200" dirty="0">
              <a:effectLst/>
            </a:endParaRPr>
          </a:p>
          <a:p>
            <a:r>
              <a:rPr lang="en-GB" sz="1200" kern="1200" dirty="0">
                <a:effectLst/>
              </a:rPr>
              <a:t>Sources: Murray et al. (2016); Smith, Thew and Graham (2018); Podsakoff et al. (2003).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The DBA needs to contribute at three levels.</a:t>
            </a:r>
          </a:p>
          <a:p>
            <a:endParaRPr lang="en-GB" sz="1200" kern="1200" dirty="0">
              <a:effectLst/>
            </a:endParaRPr>
          </a:p>
          <a:p>
            <a:r>
              <a:rPr lang="en-GB" sz="1200" kern="1200" dirty="0">
                <a:effectLst/>
              </a:rPr>
              <a:t>First, it needs a theoretical contribution. It connects strategic communication inputs with psychological mechanisms and professional help-seeking intention. This brings together social marketing, communication theory and help-seeking research in one testable framework.</a:t>
            </a:r>
          </a:p>
          <a:p>
            <a:endParaRPr lang="en-GB" sz="1200" kern="1200" dirty="0">
              <a:effectLst/>
            </a:endParaRPr>
          </a:p>
          <a:p>
            <a:r>
              <a:rPr lang="en-GB" sz="1200" kern="1200" dirty="0">
                <a:effectLst/>
              </a:rPr>
              <a:t>Second, it needs a methodological contribution. The pilot used regression, which was suitable for an early test. But the final DBA must go further by using validated latent-variable modelling. This means checking the quality of the constructs before interpreting the relationships between them.</a:t>
            </a:r>
          </a:p>
          <a:p>
            <a:endParaRPr lang="en-GB" sz="1200" kern="1200" dirty="0">
              <a:effectLst/>
            </a:endParaRPr>
          </a:p>
          <a:p>
            <a:r>
              <a:rPr lang="en-GB" sz="1200" kern="1200" dirty="0">
                <a:effectLst/>
              </a:rPr>
              <a:t>Third, it needs a practical contribution. Charities, universities, employers, public-health bodies and social enterprises all need better guidance on mental health communication for young adults.</a:t>
            </a:r>
          </a:p>
          <a:p>
            <a:endParaRPr lang="en-GB" sz="1200" kern="1200" dirty="0">
              <a:effectLst/>
            </a:endParaRPr>
          </a:p>
          <a:p>
            <a:r>
              <a:rPr lang="en-GB" sz="1200" kern="1200" dirty="0">
                <a:effectLst/>
              </a:rPr>
              <a:t>Many organisations focus heavily on likes, views and shares. Those metrics may show reach, but they should not automatically be called impact.</a:t>
            </a:r>
          </a:p>
          <a:p>
            <a:endParaRPr lang="en-GB" sz="1200" kern="1200" dirty="0">
              <a:effectLst/>
            </a:endParaRPr>
          </a:p>
          <a:p>
            <a:r>
              <a:rPr lang="en-GB" sz="1200" kern="1200" dirty="0">
                <a:effectLst/>
              </a:rPr>
              <a:t>A stronger framework should help decision-makers understand whether message authenticity, source credibility, framing and platform fit are associated with more meaningful outcomes, such as mental health literacy, stigma-related perceptions, perceived control and professional help-seeking intention.</a:t>
            </a:r>
          </a:p>
          <a:p>
            <a:endParaRPr lang="en-GB" sz="1200" kern="1200" dirty="0">
              <a:effectLst/>
            </a:endParaRPr>
          </a:p>
          <a:p>
            <a:r>
              <a:rPr lang="en-GB" sz="1200" kern="1200" dirty="0">
                <a:effectLst/>
              </a:rPr>
              <a:t>The practical value of this DBA is not to offer a generic communication checklist. It is to help organisations make more evidence-informed and ethically responsible decisions.</a:t>
            </a:r>
          </a:p>
          <a:p>
            <a:endParaRPr lang="en-GB" sz="1200" kern="1200" dirty="0">
              <a:effectLst/>
            </a:endParaRPr>
          </a:p>
          <a:p>
            <a:r>
              <a:rPr lang="en-GB" sz="1200" kern="1200" dirty="0">
                <a:effectLst/>
              </a:rPr>
              <a:t>Sources: Grier and Bryant (2005); Tam et al. (2024); Draganidis et al. (2024); Bora et al. (2026).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This slide stress-tests the project.</a:t>
            </a:r>
          </a:p>
          <a:p>
            <a:endParaRPr lang="en-GB" sz="1200" kern="1200" dirty="0">
              <a:effectLst/>
            </a:endParaRPr>
          </a:p>
          <a:p>
            <a:r>
              <a:rPr lang="en-GB" sz="1200" kern="1200" dirty="0">
                <a:effectLst/>
              </a:rPr>
              <a:t>The first question is: why UK Gen Z adults aged 18 to 29? The reason is precision and ethics. This population keeps the project focused while avoiding the additional safeguarding issues involved in recruiting minors.</a:t>
            </a:r>
          </a:p>
          <a:p>
            <a:endParaRPr lang="en-GB" sz="1200" kern="1200" dirty="0">
              <a:effectLst/>
            </a:endParaRPr>
          </a:p>
          <a:p>
            <a:r>
              <a:rPr lang="en-GB" sz="1200" kern="1200" dirty="0">
                <a:effectLst/>
              </a:rPr>
              <a:t>The second question is: why measure intention rather than actual behaviour? Actual professional help-seeking would be valuable, but it is difficult to measure properly in a cross-sectional survey. Intention is a realistic proximal outcome, but I must be clear that intention is not the same as actual service use.</a:t>
            </a:r>
          </a:p>
          <a:p>
            <a:endParaRPr lang="en-GB" sz="1200" kern="1200" dirty="0">
              <a:effectLst/>
            </a:endParaRPr>
          </a:p>
          <a:p>
            <a:r>
              <a:rPr lang="en-GB" sz="1200" kern="1200" dirty="0">
                <a:effectLst/>
              </a:rPr>
              <a:t>The third question is: why use SEM? SEM is appropriate because the framework includes latent constructs and mediated pathways. But SEM is only justified if the measurement model is credible first.</a:t>
            </a:r>
          </a:p>
          <a:p>
            <a:endParaRPr lang="en-GB" sz="1200" kern="1200" dirty="0">
              <a:effectLst/>
            </a:endParaRPr>
          </a:p>
          <a:p>
            <a:r>
              <a:rPr lang="en-GB" sz="1200" kern="1200" dirty="0">
                <a:effectLst/>
              </a:rPr>
              <a:t>The fourth question is: can cross-sectional data support causal claims? No. This study can test theoretically specified associations and indirect pathways, but it cannot prove temporal causality. That means I must avoid strong causal language.</a:t>
            </a:r>
          </a:p>
          <a:p>
            <a:endParaRPr lang="en-GB" sz="1200" kern="1200" dirty="0">
              <a:effectLst/>
            </a:endParaRPr>
          </a:p>
          <a:p>
            <a:r>
              <a:rPr lang="en-GB" sz="1200" kern="1200" dirty="0">
                <a:effectLst/>
              </a:rPr>
              <a:t>Another important question is what happens if influencer credibility remains weak. That would not destroy the thesis. It may actually be a useful finding. It could show that organisations should focus less on influencer status and more on message quality, authenticity and trust.</a:t>
            </a:r>
          </a:p>
          <a:p>
            <a:endParaRPr lang="en-GB" sz="1200" kern="1200" dirty="0">
              <a:effectLst/>
            </a:endParaRPr>
          </a:p>
          <a:p>
            <a:r>
              <a:rPr lang="en-GB" sz="1200" kern="1200" dirty="0">
                <a:effectLst/>
              </a:rPr>
              <a:t>So, the project must be strong enough to handle negative or unexpected findings. A doctoral study should not depend on every hypothesis being supported.</a:t>
            </a:r>
          </a:p>
          <a:p>
            <a:endParaRPr lang="en-GB" sz="1200" kern="1200" dirty="0">
              <a:effectLst/>
            </a:endParaRPr>
          </a:p>
          <a:p>
            <a:r>
              <a:rPr lang="en-GB" sz="1200" kern="1200" dirty="0">
                <a:effectLst/>
              </a:rPr>
              <a:t>Sources: Ajzen (1991); Anderson and Gerbing (1988); Kline (2016); Caliendo-Chan (2026c).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effectLst/>
              </a:rPr>
              <a:t>To conclude, the final DBA plan is now narrower, more coherent and more testable.</a:t>
            </a:r>
          </a:p>
          <a:p>
            <a:endParaRPr lang="en-GB" sz="1200" kern="1200" dirty="0">
              <a:effectLst/>
            </a:endParaRPr>
          </a:p>
          <a:p>
            <a:r>
              <a:rPr lang="en-GB" sz="1200" kern="1200" dirty="0">
                <a:effectLst/>
              </a:rPr>
              <a:t>The project focuses on designing and validating a strategic marketing framework for professional mental health help-seeking intention among UK Gen Z adults.</a:t>
            </a:r>
          </a:p>
          <a:p>
            <a:endParaRPr lang="en-GB" sz="1200" kern="1200" dirty="0">
              <a:effectLst/>
            </a:endParaRPr>
          </a:p>
          <a:p>
            <a:r>
              <a:rPr lang="en-GB" sz="1200" kern="1200" dirty="0">
                <a:effectLst/>
              </a:rPr>
              <a:t>The philosophical position is critical realist and post-positivist. The project treats mental health communication mechanisms as real but complex, and it tests relationships probabilistically rather than claiming certainty.</a:t>
            </a:r>
          </a:p>
          <a:p>
            <a:endParaRPr lang="en-GB" sz="1200" kern="1200" dirty="0">
              <a:effectLst/>
            </a:endParaRPr>
          </a:p>
          <a:p>
            <a:r>
              <a:rPr lang="en-GB" sz="1200" kern="1200" dirty="0">
                <a:effectLst/>
              </a:rPr>
              <a:t>The methodology is a deductive cross-sectional survey with careful instrument development. The analysis will use CFA before SEM, and the thesis will be clear about the limits of causal inference.</a:t>
            </a:r>
          </a:p>
          <a:p>
            <a:endParaRPr lang="en-GB" sz="1200" kern="1200" dirty="0">
              <a:effectLst/>
            </a:endParaRPr>
          </a:p>
          <a:p>
            <a:r>
              <a:rPr lang="en-GB" sz="1200" kern="1200" dirty="0">
                <a:effectLst/>
              </a:rPr>
              <a:t>The contribution is not to claim that social media solves mental health help-seeking. That would be too broad and too simplistic.</a:t>
            </a:r>
          </a:p>
          <a:p>
            <a:endParaRPr lang="en-GB" sz="1200" kern="1200" dirty="0">
              <a:effectLst/>
            </a:endParaRPr>
          </a:p>
          <a:p>
            <a:r>
              <a:rPr lang="en-GB" sz="1200" kern="1200" dirty="0">
                <a:effectLst/>
              </a:rPr>
              <a:t>The contribution is to develop and test a framework showing how controllable communication factors may connect with psychological mechanisms and professional help-seeking intention.</a:t>
            </a:r>
          </a:p>
          <a:p>
            <a:endParaRPr lang="en-GB" sz="1200" kern="1200" dirty="0">
              <a:effectLst/>
            </a:endParaRPr>
          </a:p>
          <a:p>
            <a:r>
              <a:rPr lang="en-GB" sz="1200" kern="1200" dirty="0">
                <a:effectLst/>
              </a:rPr>
              <a:t>The main defence is alignment. The paradigm shapes the standards. The standards shape the design. The design shapes the limits of the contribution.</a:t>
            </a:r>
          </a:p>
          <a:p>
            <a:endParaRPr lang="en-GB" sz="1200" kern="1200" dirty="0">
              <a:effectLst/>
            </a:endParaRPr>
          </a:p>
          <a:p>
            <a:r>
              <a:rPr lang="en-GB" sz="1200" kern="1200" dirty="0">
                <a:effectLst/>
              </a:rPr>
              <a:t>Thank you. I welcome questions on the paradigm choice, the framework, the pilot findings, ethics, sampling or the analytical plan.</a:t>
            </a:r>
          </a:p>
          <a:p>
            <a:endParaRPr lang="en-GB" sz="1200" kern="1200" dirty="0">
              <a:effectLst/>
            </a:endParaRPr>
          </a:p>
          <a:p>
            <a:r>
              <a:rPr lang="en-GB" sz="1200" kern="1200" dirty="0">
                <a:effectLst/>
              </a:rPr>
              <a:t>Sources: Kuhn (1970); Anderson and Gerbing (1988); Caliendo-Chan (2026a, 2026b, 2026c). </a:t>
            </a: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a:spcBef>
          <a:spcPct val="0"/>
        </a:spcBef>
        <a:buNone/>
        <a:defRPr sz="4400" kern="1200">
          <a:solidFill>
            <a:schemeClr val="tx1"/>
          </a:solidFill>
          <a:latin typeface="+mj-lt"/>
          <a:ea typeface="+mj-lt"/>
          <a:cs typeface="+mj-lt"/>
        </a:defRPr>
      </a:lvl1pPr>
    </p:titleStyle>
    <p:bodyStyle>
      <a:lvl1pPr marL="342900" indent="-342900" algn="l" defTabSz="914400">
        <a:spcBef>
          <a:spcPct val="20000"/>
        </a:spcBef>
        <a:buFont typeface="Arial"/>
        <a:buChar char="•"/>
        <a:defRPr sz="3200" kern="1200">
          <a:solidFill>
            <a:schemeClr val="tx1"/>
          </a:solidFill>
          <a:latin typeface="+mn-lt"/>
          <a:ea typeface="+mn-lt"/>
          <a:cs typeface="+mn-lt"/>
        </a:defRPr>
      </a:lvl1pPr>
      <a:lvl2pPr marL="742950" indent="-285750" algn="l" defTabSz="914400">
        <a:spcBef>
          <a:spcPct val="20000"/>
        </a:spcBef>
        <a:buFont typeface="Arial"/>
        <a:buChar char="–"/>
        <a:defRPr sz="2800" kern="1200">
          <a:solidFill>
            <a:schemeClr val="tx1"/>
          </a:solidFill>
          <a:latin typeface="+mn-lt"/>
          <a:ea typeface="+mn-lt"/>
          <a:cs typeface="+mn-lt"/>
        </a:defRPr>
      </a:lvl2pPr>
      <a:lvl3pPr marL="1143000" indent="-228600" algn="l" defTabSz="914400">
        <a:spcBef>
          <a:spcPct val="20000"/>
        </a:spcBef>
        <a:buFont typeface="Arial"/>
        <a:buChar char="•"/>
        <a:defRPr sz="2400" kern="1200">
          <a:solidFill>
            <a:schemeClr val="tx1"/>
          </a:solidFill>
          <a:latin typeface="+mn-lt"/>
          <a:ea typeface="+mn-lt"/>
          <a:cs typeface="+mn-lt"/>
        </a:defRPr>
      </a:lvl3pPr>
      <a:lvl4pPr marL="1600200" indent="-228600" algn="l" defTabSz="914400">
        <a:spcBef>
          <a:spcPct val="20000"/>
        </a:spcBef>
        <a:buFont typeface="Arial"/>
        <a:buChar char="–"/>
        <a:defRPr sz="2000" kern="1200">
          <a:solidFill>
            <a:schemeClr val="tx1"/>
          </a:solidFill>
          <a:latin typeface="+mn-lt"/>
          <a:ea typeface="+mn-lt"/>
          <a:cs typeface="+mn-lt"/>
        </a:defRPr>
      </a:lvl4pPr>
      <a:lvl5pPr marL="2057400" indent="-228600" algn="l" defTabSz="914400">
        <a:spcBef>
          <a:spcPct val="20000"/>
        </a:spcBef>
        <a:buFont typeface="Arial"/>
        <a:buChar char="»"/>
        <a:defRPr sz="2000" kern="1200">
          <a:solidFill>
            <a:schemeClr val="tx1"/>
          </a:solidFill>
          <a:latin typeface="+mn-lt"/>
          <a:ea typeface="+mn-lt"/>
          <a:cs typeface="+mn-lt"/>
        </a:defRPr>
      </a:lvl5pPr>
      <a:lvl6pPr marL="2514600" indent="-228600" algn="l" defTabSz="914400">
        <a:spcBef>
          <a:spcPct val="20000"/>
        </a:spcBef>
        <a:buFont typeface="Arial"/>
        <a:buChar char="•"/>
        <a:defRPr sz="2000" kern="1200">
          <a:solidFill>
            <a:schemeClr val="tx1"/>
          </a:solidFill>
          <a:latin typeface="+mn-lt"/>
          <a:ea typeface="+mn-lt"/>
          <a:cs typeface="+mn-lt"/>
        </a:defRPr>
      </a:lvl6pPr>
      <a:lvl7pPr marL="2971800" indent="-228600" algn="l" defTabSz="914400">
        <a:spcBef>
          <a:spcPct val="20000"/>
        </a:spcBef>
        <a:buFont typeface="Arial"/>
        <a:buChar char="•"/>
        <a:defRPr sz="2000" kern="1200">
          <a:solidFill>
            <a:schemeClr val="tx1"/>
          </a:solidFill>
          <a:latin typeface="+mn-lt"/>
          <a:ea typeface="+mn-lt"/>
          <a:cs typeface="+mn-lt"/>
        </a:defRPr>
      </a:lvl7pPr>
      <a:lvl8pPr marL="3429000" indent="-228600" algn="l" defTabSz="914400">
        <a:spcBef>
          <a:spcPct val="20000"/>
        </a:spcBef>
        <a:buFont typeface="Arial"/>
        <a:buChar char="•"/>
        <a:defRPr sz="2000" kern="1200">
          <a:solidFill>
            <a:schemeClr val="tx1"/>
          </a:solidFill>
          <a:latin typeface="+mn-lt"/>
          <a:ea typeface="+mn-lt"/>
          <a:cs typeface="+mn-lt"/>
        </a:defRPr>
      </a:lvl8pPr>
      <a:lvl9pPr marL="3886200" indent="-228600" algn="l" defTabSz="914400">
        <a:spcBef>
          <a:spcPct val="20000"/>
        </a:spcBef>
        <a:buFont typeface="Arial"/>
        <a:buChar char="•"/>
        <a:defRPr sz="2000" kern="1200">
          <a:solidFill>
            <a:schemeClr val="tx1"/>
          </a:solidFill>
          <a:latin typeface="+mn-lt"/>
          <a:ea typeface="+mn-lt"/>
          <a:cs typeface="+mn-lt"/>
        </a:defRPr>
      </a:lvl9pPr>
    </p:bodyStyle>
    <p:otherStyle>
      <a:lvl1pPr marL="0" algn="l" defTabSz="914400">
        <a:buNone/>
        <a:defRPr sz="1800" kern="1200">
          <a:solidFill>
            <a:schemeClr val="tx1"/>
          </a:solidFill>
          <a:latin typeface="+mn-lt"/>
          <a:ea typeface="+mn-lt"/>
          <a:cs typeface="+mn-lt"/>
        </a:defRPr>
      </a:lvl1pPr>
      <a:lvl2pPr marL="457200" algn="l" defTabSz="914400">
        <a:buNone/>
        <a:defRPr sz="1800" kern="1200">
          <a:solidFill>
            <a:schemeClr val="tx1"/>
          </a:solidFill>
          <a:latin typeface="+mn-lt"/>
          <a:ea typeface="+mn-lt"/>
          <a:cs typeface="+mn-lt"/>
        </a:defRPr>
      </a:lvl2pPr>
      <a:lvl3pPr marL="914400" algn="l" defTabSz="914400">
        <a:buNone/>
        <a:defRPr sz="1800" kern="1200">
          <a:solidFill>
            <a:schemeClr val="tx1"/>
          </a:solidFill>
          <a:latin typeface="+mn-lt"/>
          <a:ea typeface="+mn-lt"/>
          <a:cs typeface="+mn-lt"/>
        </a:defRPr>
      </a:lvl3pPr>
      <a:lvl4pPr marL="1371600" algn="l" defTabSz="914400">
        <a:buNone/>
        <a:defRPr sz="1800" kern="1200">
          <a:solidFill>
            <a:schemeClr val="tx1"/>
          </a:solidFill>
          <a:latin typeface="+mn-lt"/>
          <a:ea typeface="+mn-lt"/>
          <a:cs typeface="+mn-lt"/>
        </a:defRPr>
      </a:lvl4pPr>
      <a:lvl5pPr marL="1828800" algn="l" defTabSz="914400">
        <a:buNone/>
        <a:defRPr sz="1800" kern="1200">
          <a:solidFill>
            <a:schemeClr val="tx1"/>
          </a:solidFill>
          <a:latin typeface="+mn-lt"/>
          <a:ea typeface="+mn-lt"/>
          <a:cs typeface="+mn-lt"/>
        </a:defRPr>
      </a:lvl5pPr>
      <a:lvl6pPr marL="2286000" algn="l" defTabSz="914400">
        <a:buNone/>
        <a:defRPr sz="1800" kern="1200">
          <a:solidFill>
            <a:schemeClr val="tx1"/>
          </a:solidFill>
          <a:latin typeface="+mn-lt"/>
          <a:ea typeface="+mn-lt"/>
          <a:cs typeface="+mn-lt"/>
        </a:defRPr>
      </a:lvl6pPr>
      <a:lvl7pPr marL="2743200" algn="l" defTabSz="914400">
        <a:buNone/>
        <a:defRPr sz="1800" kern="1200">
          <a:solidFill>
            <a:schemeClr val="tx1"/>
          </a:solidFill>
          <a:latin typeface="+mn-lt"/>
          <a:ea typeface="+mn-lt"/>
          <a:cs typeface="+mn-lt"/>
        </a:defRPr>
      </a:lvl7pPr>
      <a:lvl8pPr marL="3200400" algn="l" defTabSz="914400">
        <a:buNone/>
        <a:defRPr sz="1800" kern="1200">
          <a:solidFill>
            <a:schemeClr val="tx1"/>
          </a:solidFill>
          <a:latin typeface="+mn-lt"/>
          <a:ea typeface="+mn-lt"/>
          <a:cs typeface="+mn-lt"/>
        </a:defRPr>
      </a:lvl8pPr>
      <a:lvl9pPr marL="3657600" algn="l" defTabSz="914400">
        <a:buNone/>
        <a:defRPr sz="1800" kern="12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36/bmjment-2024-301457" TargetMode="External"/><Relationship Id="rId3" Type="http://schemas.openxmlformats.org/officeDocument/2006/relationships/hyperlink" Target="https://doi.org/10.1016/0749-5978(91)90020-T" TargetMode="External"/><Relationship Id="rId7" Type="http://schemas.openxmlformats.org/officeDocument/2006/relationships/hyperlink" Target="https://doi.org/10.1016/j.socscimed.2024.117231"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doi.org/10.1177/002224377901600110" TargetMode="External"/><Relationship Id="rId11" Type="http://schemas.openxmlformats.org/officeDocument/2006/relationships/hyperlink" Target="https://doi.org/10.1186/1471-244X-10-113" TargetMode="External"/><Relationship Id="rId5" Type="http://schemas.openxmlformats.org/officeDocument/2006/relationships/hyperlink" Target="https://doi.org/10.1017/gmh.2026.10183" TargetMode="External"/><Relationship Id="rId10" Type="http://schemas.openxmlformats.org/officeDocument/2006/relationships/hyperlink" Target="https://doi.org/10.1146/annurev.publhealth.26.021304.144610" TargetMode="External"/><Relationship Id="rId4" Type="http://schemas.openxmlformats.org/officeDocument/2006/relationships/hyperlink" Target="https://doi.org/10.1037/0033-2909.103.3.411" TargetMode="External"/><Relationship Id="rId9" Type="http://schemas.openxmlformats.org/officeDocument/2006/relationships/hyperlink" Target="https://doi.org/10.1177/002224378101800104"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simplypsychology.org/kuhn-paradigm.html" TargetMode="External"/><Relationship Id="rId3" Type="http://schemas.openxmlformats.org/officeDocument/2006/relationships/hyperlink" Target="https://doi.org/10.1007/s11747-014-0403-8" TargetMode="External"/><Relationship Id="rId7" Type="http://schemas.openxmlformats.org/officeDocument/2006/relationships/hyperlink" Target="https://doi.org/10.1146/annurev.soc.27.1.363"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doi.org/10.1177/0706743715616609" TargetMode="External"/><Relationship Id="rId11" Type="http://schemas.openxmlformats.org/officeDocument/2006/relationships/hyperlink" Target="https://doi.org/10.2196/68124" TargetMode="External"/><Relationship Id="rId5" Type="http://schemas.openxmlformats.org/officeDocument/2006/relationships/hyperlink" Target="https://doi.org/10.1177/002224297103500302" TargetMode="External"/><Relationship Id="rId10" Type="http://schemas.openxmlformats.org/officeDocument/2006/relationships/hyperlink" Target="https://doi.org/10.1007/978-1-4612-4964-1" TargetMode="External"/><Relationship Id="rId4" Type="http://schemas.openxmlformats.org/officeDocument/2006/relationships/hyperlink" Target="https://doi.org/10.1080/10410236.2024.2397268" TargetMode="External"/><Relationship Id="rId9" Type="http://schemas.openxmlformats.org/officeDocument/2006/relationships/hyperlink" Target="https://doi.org/10.1017/gmh.2016.6"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37/0021-9010.88.5.879"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oi.org/10.1177/0013164413495237" TargetMode="External"/><Relationship Id="rId5" Type="http://schemas.openxmlformats.org/officeDocument/2006/relationships/hyperlink" Target="https://doi.org/10.1177/15248399241232646" TargetMode="External"/><Relationship Id="rId4" Type="http://schemas.openxmlformats.org/officeDocument/2006/relationships/hyperlink" Target="https://doi.org/10.1080/20008198.2018.1506231"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AFC"/>
        </a:solidFill>
        <a:effectLst/>
      </p:bgPr>
    </p:bg>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24908110-6A7F-4EC1-9770-DD3887E223E3}"/>
              </a:ext>
            </a:extLst>
          </p:cNvPr>
          <p:cNvSpPr>
            <a:spLocks noGrp="1"/>
          </p:cNvSpPr>
          <p:nvPr/>
        </p:nvSpPr>
        <p:spPr>
          <a:xfrm>
            <a:off x="640080" y="777240"/>
            <a:ext cx="10789920" cy="411480"/>
          </a:xfrm>
          <a:prstGeom prst="rect">
            <a:avLst/>
          </a:prstGeom>
          <a:noFill/>
        </p:spPr>
        <p:txBody>
          <a:bodyPr wrap="square" lIns="0" tIns="0" rIns="0" bIns="0" anchor="ctr"/>
          <a:lstStyle/>
          <a:p>
            <a:pPr marL="0" indent="0">
              <a:buNone/>
            </a:pPr>
            <a:r>
              <a:rPr sz="2000" b="1">
                <a:solidFill>
                  <a:srgbClr val="37608E"/>
                </a:solidFill>
              </a:rPr>
              <a:t>Advancing to Doctoral Research Stage</a:t>
            </a:r>
          </a:p>
        </p:txBody>
      </p:sp>
      <p:sp>
        <p:nvSpPr>
          <p:cNvPr id="3" name="Text 1">
            <a:extLst>
              <a:ext uri="{FF2B5EF4-FFF2-40B4-BE49-F238E27FC236}">
                <a16:creationId xmlns:a16="http://schemas.microsoft.com/office/drawing/2014/main" id="{94C121E1-DBE1-4D3C-AC39-8BA73F9CC706}"/>
              </a:ext>
            </a:extLst>
          </p:cNvPr>
          <p:cNvSpPr>
            <a:spLocks noGrp="1"/>
          </p:cNvSpPr>
          <p:nvPr/>
        </p:nvSpPr>
        <p:spPr>
          <a:xfrm>
            <a:off x="640080" y="1325880"/>
            <a:ext cx="10881360" cy="1325880"/>
          </a:xfrm>
          <a:prstGeom prst="rect">
            <a:avLst/>
          </a:prstGeom>
          <a:noFill/>
        </p:spPr>
        <p:txBody>
          <a:bodyPr wrap="square" lIns="0" tIns="0" rIns="0" bIns="0" anchor="ctr">
            <a:noAutofit/>
          </a:bodyPr>
          <a:lstStyle/>
          <a:p>
            <a:pPr marL="0" indent="0">
              <a:buNone/>
            </a:pPr>
            <a:r>
              <a:rPr sz="2900" b="1" dirty="0">
                <a:solidFill>
                  <a:srgbClr val="1F3656"/>
                </a:solidFill>
              </a:rPr>
              <a:t>Designing and Validating a Strategic Marketing Framework</a:t>
            </a:r>
          </a:p>
          <a:p>
            <a:pPr marL="0" indent="0">
              <a:buNone/>
            </a:pPr>
            <a:r>
              <a:rPr sz="2900" b="1" dirty="0">
                <a:solidFill>
                  <a:srgbClr val="1F3656"/>
                </a:solidFill>
              </a:rPr>
              <a:t>for Professional Mental Health Help-Seeking Intention</a:t>
            </a:r>
          </a:p>
          <a:p>
            <a:pPr marL="0" indent="0">
              <a:buNone/>
            </a:pPr>
            <a:r>
              <a:rPr sz="2900" b="1" dirty="0">
                <a:solidFill>
                  <a:srgbClr val="1F3656"/>
                </a:solidFill>
              </a:rPr>
              <a:t>among UK Generation Z Adults</a:t>
            </a:r>
          </a:p>
        </p:txBody>
      </p:sp>
      <p:sp>
        <p:nvSpPr>
          <p:cNvPr id="4" name="Shape 2">
            <a:extLst>
              <a:ext uri="{FF2B5EF4-FFF2-40B4-BE49-F238E27FC236}">
                <a16:creationId xmlns:a16="http://schemas.microsoft.com/office/drawing/2014/main" id="{48CE2C62-2E03-4E55-9398-BB9909A0A8D3}"/>
              </a:ext>
            </a:extLst>
          </p:cNvPr>
          <p:cNvSpPr>
            <a:spLocks noGrp="1"/>
          </p:cNvSpPr>
          <p:nvPr/>
        </p:nvSpPr>
        <p:spPr>
          <a:xfrm>
            <a:off x="640080" y="2880360"/>
            <a:ext cx="5303520" cy="0"/>
          </a:xfrm>
          <a:prstGeom prst="line">
            <a:avLst/>
          </a:prstGeom>
          <a:noFill/>
          <a:ln w="38100">
            <a:solidFill>
              <a:srgbClr val="C59B3D"/>
            </a:solidFill>
            <a:prstDash val="solid"/>
          </a:ln>
        </p:spPr>
        <p:txBody>
          <a:bodyPr/>
          <a:lstStyle/>
          <a:p>
            <a:endParaRPr/>
          </a:p>
        </p:txBody>
      </p:sp>
      <p:sp>
        <p:nvSpPr>
          <p:cNvPr id="5" name="Text 3">
            <a:extLst>
              <a:ext uri="{FF2B5EF4-FFF2-40B4-BE49-F238E27FC236}">
                <a16:creationId xmlns:a16="http://schemas.microsoft.com/office/drawing/2014/main" id="{EF69D42C-FAAE-4347-B3BE-090604C75933}"/>
              </a:ext>
            </a:extLst>
          </p:cNvPr>
          <p:cNvSpPr>
            <a:spLocks noGrp="1"/>
          </p:cNvSpPr>
          <p:nvPr/>
        </p:nvSpPr>
        <p:spPr>
          <a:xfrm>
            <a:off x="658368" y="3182112"/>
            <a:ext cx="9875520" cy="347472"/>
          </a:xfrm>
          <a:prstGeom prst="rect">
            <a:avLst/>
          </a:prstGeom>
          <a:noFill/>
        </p:spPr>
        <p:txBody>
          <a:bodyPr wrap="square" lIns="0" tIns="0" rIns="0" bIns="0" anchor="ctr"/>
          <a:lstStyle/>
          <a:p>
            <a:pPr marL="0" indent="0">
              <a:buNone/>
            </a:pPr>
            <a:r>
              <a:rPr sz="1800" dirty="0">
                <a:solidFill>
                  <a:srgbClr val="1C1F24"/>
                </a:solidFill>
              </a:rPr>
              <a:t>Kuhn, </a:t>
            </a:r>
            <a:r>
              <a:rPr sz="2000" dirty="0">
                <a:solidFill>
                  <a:srgbClr val="1C1F24"/>
                </a:solidFill>
              </a:rPr>
              <a:t>paradigm</a:t>
            </a:r>
            <a:r>
              <a:rPr sz="1800" dirty="0">
                <a:solidFill>
                  <a:srgbClr val="1C1F24"/>
                </a:solidFill>
              </a:rPr>
              <a:t> alignment and the final DBA plan</a:t>
            </a:r>
          </a:p>
        </p:txBody>
      </p:sp>
      <p:sp>
        <p:nvSpPr>
          <p:cNvPr id="6" name="Text 4">
            <a:extLst>
              <a:ext uri="{FF2B5EF4-FFF2-40B4-BE49-F238E27FC236}">
                <a16:creationId xmlns:a16="http://schemas.microsoft.com/office/drawing/2014/main" id="{FEC1BC76-BEF7-4888-B878-589638EF3200}"/>
              </a:ext>
            </a:extLst>
          </p:cNvPr>
          <p:cNvSpPr>
            <a:spLocks noGrp="1"/>
          </p:cNvSpPr>
          <p:nvPr/>
        </p:nvSpPr>
        <p:spPr>
          <a:xfrm>
            <a:off x="658368" y="3703320"/>
            <a:ext cx="9326880" cy="274320"/>
          </a:xfrm>
          <a:prstGeom prst="rect">
            <a:avLst/>
          </a:prstGeom>
          <a:noFill/>
        </p:spPr>
        <p:txBody>
          <a:bodyPr wrap="square" lIns="0" tIns="0" rIns="0" bIns="0" anchor="ctr"/>
          <a:lstStyle/>
          <a:p>
            <a:pPr marL="0" indent="0">
              <a:buNone/>
            </a:pPr>
            <a:r>
              <a:rPr sz="1400" dirty="0">
                <a:solidFill>
                  <a:srgbClr val="5D6B7A"/>
                </a:solidFill>
              </a:rPr>
              <a:t>Ratchada Caliendo-Chan  |  Student ID: 1916134  |  UWTSD DBA</a:t>
            </a:r>
          </a:p>
        </p:txBody>
      </p:sp>
      <p:sp>
        <p:nvSpPr>
          <p:cNvPr id="8" name="Text 6">
            <a:extLst>
              <a:ext uri="{FF2B5EF4-FFF2-40B4-BE49-F238E27FC236}">
                <a16:creationId xmlns:a16="http://schemas.microsoft.com/office/drawing/2014/main" id="{E9CFB3E6-0AFC-498B-A66F-7C2C1F161ED6}"/>
              </a:ext>
            </a:extLst>
          </p:cNvPr>
          <p:cNvSpPr>
            <a:spLocks noGrp="1"/>
          </p:cNvSpPr>
          <p:nvPr/>
        </p:nvSpPr>
        <p:spPr>
          <a:xfrm>
            <a:off x="9134856" y="4818888"/>
            <a:ext cx="2075688" cy="841248"/>
          </a:xfrm>
          <a:prstGeom prst="rect">
            <a:avLst/>
          </a:prstGeom>
          <a:noFill/>
        </p:spPr>
        <p:txBody>
          <a:bodyPr wrap="square" lIns="0" tIns="0" rIns="0" bIns="0" anchor="ctr">
            <a:normAutofit/>
          </a:bodyPr>
          <a:lstStyle/>
          <a:p>
            <a:pPr marL="0" indent="0" algn="ctr">
              <a:buNone/>
            </a:pPr>
            <a:endParaRPr/>
          </a:p>
        </p:txBody>
      </p:sp>
      <p:sp>
        <p:nvSpPr>
          <p:cNvPr id="10" name="Text 7">
            <a:extLst>
              <a:ext uri="{FF2B5EF4-FFF2-40B4-BE49-F238E27FC236}">
                <a16:creationId xmlns:a16="http://schemas.microsoft.com/office/drawing/2014/main" id="{43E036DB-DD56-49B8-AB25-9D57FF7D69D6}"/>
              </a:ext>
            </a:extLst>
          </p:cNvPr>
          <p:cNvSpPr>
            <a:spLocks noGrp="1"/>
          </p:cNvSpPr>
          <p:nvPr/>
        </p:nvSpPr>
        <p:spPr>
          <a:xfrm>
            <a:off x="457200" y="6501384"/>
            <a:ext cx="11155680" cy="201168"/>
          </a:xfrm>
          <a:prstGeom prst="rect">
            <a:avLst/>
          </a:prstGeom>
          <a:noFill/>
        </p:spPr>
        <p:txBody>
          <a:bodyPr wrap="square" lIns="0" tIns="0" rIns="0" bIns="0" anchor="ctr"/>
          <a:lstStyle/>
          <a:p>
            <a:pPr marL="0" indent="0">
              <a:buNone/>
            </a:pPr>
            <a:r>
              <a:rPr sz="1100" dirty="0">
                <a:solidFill>
                  <a:srgbClr val="7A8694"/>
                </a:solidFill>
              </a:rPr>
              <a:t>ADRS LCDB7012  |  Ratchada Caliendo-Chan</a:t>
            </a:r>
            <a:r>
              <a:rPr lang="en-GB" sz="1100" dirty="0">
                <a:solidFill>
                  <a:srgbClr val="7A8694"/>
                </a:solidFill>
              </a:rPr>
              <a:t>  </a:t>
            </a:r>
            <a:r>
              <a:rPr sz="1100" dirty="0">
                <a:solidFill>
                  <a:srgbClr val="7A8694"/>
                </a:solidFill>
              </a:rPr>
              <a:t>|</a:t>
            </a:r>
            <a:r>
              <a:rPr lang="en-GB" sz="1100" dirty="0">
                <a:solidFill>
                  <a:srgbClr val="7A8694"/>
                </a:solidFill>
              </a:rPr>
              <a:t>  1916134  |  </a:t>
            </a:r>
            <a:r>
              <a:rPr sz="1100" dirty="0">
                <a:solidFill>
                  <a:srgbClr val="7A8694"/>
                </a:solidFill>
              </a:rPr>
              <a:t>1</a:t>
            </a:r>
          </a:p>
        </p:txBody>
      </p:sp>
      <p:sp>
        <p:nvSpPr>
          <p:cNvPr id="11" name="TextBox 10">
            <a:extLst>
              <a:ext uri="{FF2B5EF4-FFF2-40B4-BE49-F238E27FC236}">
                <a16:creationId xmlns:a16="http://schemas.microsoft.com/office/drawing/2014/main" id="{07DCD81F-DFA8-48A0-BAB4-6BB85C673C72}"/>
              </a:ext>
            </a:extLst>
          </p:cNvPr>
          <p:cNvSpPr>
            <a:spLocks noGrp="1"/>
          </p:cNvSpPr>
          <p:nvPr/>
        </p:nvSpPr>
        <p:spPr>
          <a:xfrm>
            <a:off x="365760" y="6199632"/>
            <a:ext cx="1523174"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 Kuhn (1970).</a:t>
            </a:r>
          </a:p>
        </p:txBody>
      </p:sp>
    </p:spTree>
    <p:extLst>
      <p:ext uri="{BB962C8B-B14F-4D97-AF65-F5344CB8AC3E}">
        <p14:creationId xmlns:p14="http://schemas.microsoft.com/office/powerpoint/2010/main" val="1033863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879892A2-F5F6-4D16-93BB-19B487F45959}"/>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dirty="0">
                <a:solidFill>
                  <a:srgbClr val="1F3656"/>
                </a:solidFill>
                <a:latin typeface="Aptos Display"/>
                <a:ea typeface="Aptos Display"/>
                <a:cs typeface="Aptos Display"/>
              </a:rPr>
              <a:t>The Kuhn cycle maps how evidence changed the DBA plan</a:t>
            </a:r>
          </a:p>
        </p:txBody>
      </p:sp>
      <p:sp>
        <p:nvSpPr>
          <p:cNvPr id="3" name="Text 1">
            <a:extLst>
              <a:ext uri="{FF2B5EF4-FFF2-40B4-BE49-F238E27FC236}">
                <a16:creationId xmlns:a16="http://schemas.microsoft.com/office/drawing/2014/main" id="{2FA7595C-CDF5-4529-B35C-90685D6F67A2}"/>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sz="1600" dirty="0">
                <a:solidFill>
                  <a:srgbClr val="5D6B7A"/>
                </a:solidFill>
              </a:rPr>
              <a:t>Applied as a reflective heuristic—not a claim of a discipline-wide scientific revolution.</a:t>
            </a:r>
          </a:p>
        </p:txBody>
      </p:sp>
      <p:sp>
        <p:nvSpPr>
          <p:cNvPr id="4" name="Shape 2">
            <a:extLst>
              <a:ext uri="{FF2B5EF4-FFF2-40B4-BE49-F238E27FC236}">
                <a16:creationId xmlns:a16="http://schemas.microsoft.com/office/drawing/2014/main" id="{0A0206FD-AED7-43BF-93DB-C1FE2E29D057}"/>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F8CC39D5-0D5F-4D06-A498-3AEF0B84E17E}"/>
              </a:ext>
            </a:extLst>
          </p:cNvPr>
          <p:cNvSpPr>
            <a:spLocks noGrp="1"/>
          </p:cNvSpPr>
          <p:nvPr/>
        </p:nvSpPr>
        <p:spPr>
          <a:xfrm>
            <a:off x="685800" y="1952625"/>
            <a:ext cx="1762125" cy="904875"/>
          </a:xfrm>
          <a:prstGeom prst="roundRect">
            <a:avLst>
              <a:gd name="adj" fmla="val 12632"/>
            </a:avLst>
          </a:prstGeom>
          <a:solidFill>
            <a:srgbClr val="3F6994"/>
          </a:solidFill>
          <a:ln w="9525">
            <a:solidFill>
              <a:srgbClr val="3F6994"/>
            </a:solidFill>
            <a:prstDash val="solid"/>
          </a:ln>
        </p:spPr>
        <p:style>
          <a:lnRef idx="0">
            <a:scrgbClr r="0" g="0" b="0"/>
          </a:lnRef>
          <a:fillRef idx="0">
            <a:scrgbClr r="0" g="0" b="0"/>
          </a:fillRef>
          <a:effectRef idx="4">
            <a:scrgbClr r="0" g="0" b="0"/>
          </a:effectRef>
          <a:fontRef idx="major"/>
        </p:style>
        <p:txBody>
          <a:bodyPr/>
          <a:lstStyle/>
          <a:p>
            <a:endParaRPr sz="3200"/>
          </a:p>
        </p:txBody>
      </p:sp>
      <p:sp>
        <p:nvSpPr>
          <p:cNvPr id="6" name="Text 4">
            <a:extLst>
              <a:ext uri="{FF2B5EF4-FFF2-40B4-BE49-F238E27FC236}">
                <a16:creationId xmlns:a16="http://schemas.microsoft.com/office/drawing/2014/main" id="{685FAE20-6C0A-4E79-8C4B-074F5DD77D4F}"/>
              </a:ext>
            </a:extLst>
          </p:cNvPr>
          <p:cNvSpPr>
            <a:spLocks noGrp="1"/>
          </p:cNvSpPr>
          <p:nvPr/>
        </p:nvSpPr>
        <p:spPr>
          <a:xfrm>
            <a:off x="685800" y="1952625"/>
            <a:ext cx="1762125" cy="904875"/>
          </a:xfrm>
          <a:prstGeom prst="rect">
            <a:avLst/>
          </a:prstGeom>
          <a:noFill/>
          <a:ln w="0">
            <a:noFill/>
            <a:prstDash val="solid"/>
          </a:ln>
        </p:spPr>
        <p:txBody>
          <a:bodyPr wrap="square" lIns="0" tIns="0" rIns="0" bIns="0" anchor="ctr">
            <a:normAutofit/>
          </a:bodyPr>
          <a:lstStyle/>
          <a:p>
            <a:pPr marL="0" indent="0" algn="ctr">
              <a:buNone/>
            </a:pPr>
            <a:r>
              <a:rPr sz="1600" b="1" dirty="0">
                <a:solidFill>
                  <a:srgbClr val="FFFFFF"/>
                </a:solidFill>
              </a:rPr>
              <a:t>1  Pre-science</a:t>
            </a:r>
          </a:p>
          <a:p>
            <a:pPr marL="0" indent="0" algn="ctr">
              <a:buNone/>
            </a:pPr>
            <a:r>
              <a:rPr sz="1600" b="1" dirty="0">
                <a:solidFill>
                  <a:srgbClr val="FFFFFF"/>
                </a:solidFill>
              </a:rPr>
              <a:t>Broad awareness problem</a:t>
            </a:r>
          </a:p>
        </p:txBody>
      </p:sp>
      <p:sp>
        <p:nvSpPr>
          <p:cNvPr id="7" name="Text 5">
            <a:extLst>
              <a:ext uri="{FF2B5EF4-FFF2-40B4-BE49-F238E27FC236}">
                <a16:creationId xmlns:a16="http://schemas.microsoft.com/office/drawing/2014/main" id="{7F0177D3-11CD-444E-A790-5A18B8D61DEE}"/>
              </a:ext>
            </a:extLst>
          </p:cNvPr>
          <p:cNvSpPr>
            <a:spLocks noGrp="1"/>
          </p:cNvSpPr>
          <p:nvPr/>
        </p:nvSpPr>
        <p:spPr>
          <a:xfrm>
            <a:off x="2476500" y="3714750"/>
            <a:ext cx="1952625" cy="904875"/>
          </a:xfrm>
          <a:prstGeom prst="roundRect">
            <a:avLst>
              <a:gd name="adj" fmla="val 12632"/>
            </a:avLst>
          </a:prstGeom>
          <a:solidFill>
            <a:srgbClr val="635B8F"/>
          </a:solidFill>
          <a:ln w="0">
            <a:noFill/>
            <a:prstDash val="solid"/>
          </a:ln>
        </p:spPr>
        <p:txBody>
          <a:bodyPr wrap="square" lIns="508" tIns="508" rIns="508" bIns="508" anchor="ctr">
            <a:normAutofit/>
          </a:bodyPr>
          <a:lstStyle/>
          <a:p>
            <a:pPr marL="0" indent="0" algn="ctr">
              <a:buNone/>
            </a:pPr>
            <a:r>
              <a:rPr sz="1600" b="1" dirty="0">
                <a:solidFill>
                  <a:srgbClr val="FFFFFF"/>
                </a:solidFill>
              </a:rPr>
              <a:t>6  Paradigm change</a:t>
            </a:r>
          </a:p>
          <a:p>
            <a:pPr marL="0" indent="0" algn="ctr">
              <a:buNone/>
            </a:pPr>
            <a:r>
              <a:rPr sz="1600" b="1" dirty="0">
                <a:solidFill>
                  <a:srgbClr val="FFFFFF"/>
                </a:solidFill>
              </a:rPr>
              <a:t>Defended plan; new normal</a:t>
            </a:r>
          </a:p>
        </p:txBody>
      </p:sp>
      <p:sp>
        <p:nvSpPr>
          <p:cNvPr id="8" name="Shape 6">
            <a:extLst>
              <a:ext uri="{FF2B5EF4-FFF2-40B4-BE49-F238E27FC236}">
                <a16:creationId xmlns:a16="http://schemas.microsoft.com/office/drawing/2014/main" id="{5D483597-4024-4EC2-9B8D-AC6A5A1E4E0D}"/>
              </a:ext>
            </a:extLst>
          </p:cNvPr>
          <p:cNvSpPr>
            <a:spLocks noGrp="1"/>
          </p:cNvSpPr>
          <p:nvPr/>
        </p:nvSpPr>
        <p:spPr>
          <a:xfrm rot="-900000">
            <a:off x="2524125" y="1981200"/>
            <a:ext cx="552450" cy="0"/>
          </a:xfrm>
          <a:prstGeom prst="line">
            <a:avLst/>
          </a:prstGeom>
          <a:noFill/>
          <a:ln w="19050">
            <a:solidFill>
              <a:srgbClr val="5D6B7A"/>
            </a:solidFill>
            <a:prstDash val="solid"/>
            <a:headEnd type="none"/>
            <a:tailEnd type="triangle"/>
          </a:ln>
        </p:spPr>
        <p:txBody>
          <a:bodyPr/>
          <a:lstStyle/>
          <a:p>
            <a:endParaRPr/>
          </a:p>
        </p:txBody>
      </p:sp>
      <p:sp>
        <p:nvSpPr>
          <p:cNvPr id="9" name="Shape 7">
            <a:extLst>
              <a:ext uri="{FF2B5EF4-FFF2-40B4-BE49-F238E27FC236}">
                <a16:creationId xmlns:a16="http://schemas.microsoft.com/office/drawing/2014/main" id="{6ADB7BFE-7BDC-4961-B54B-1581371610E3}"/>
              </a:ext>
            </a:extLst>
          </p:cNvPr>
          <p:cNvSpPr>
            <a:spLocks noGrp="1"/>
          </p:cNvSpPr>
          <p:nvPr/>
        </p:nvSpPr>
        <p:spPr>
          <a:xfrm>
            <a:off x="3143250" y="1476375"/>
            <a:ext cx="1909953" cy="1763268"/>
          </a:xfrm>
          <a:prstGeom prst="roundRect">
            <a:avLst>
              <a:gd name="adj" fmla="val 12632"/>
            </a:avLst>
          </a:prstGeom>
          <a:solidFill>
            <a:srgbClr val="5595A3"/>
          </a:solidFill>
          <a:ln w="9525">
            <a:solidFill>
              <a:srgbClr val="5595A3"/>
            </a:solidFill>
            <a:prstDash val="solid"/>
          </a:ln>
        </p:spPr>
        <p:style>
          <a:lnRef idx="0">
            <a:scrgbClr r="0" g="0" b="0"/>
          </a:lnRef>
          <a:fillRef idx="0">
            <a:scrgbClr r="0" g="0" b="0"/>
          </a:fillRef>
          <a:effectRef idx="4">
            <a:scrgbClr r="0" g="0" b="0"/>
          </a:effectRef>
          <a:fontRef idx="major"/>
        </p:style>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FFFFFF"/>
                </a:solidFill>
                <a:effectLst/>
                <a:uLnTx/>
                <a:uFillTx/>
                <a:latin typeface="Aptos"/>
                <a:ea typeface="+mn-ea"/>
                <a:cs typeface="+mn-cs"/>
              </a:rPr>
              <a:t>2</a:t>
            </a:r>
            <a:r>
              <a:rPr kumimoji="0" lang="en-GB" sz="1500" b="1" i="0" u="none" strike="noStrike" kern="1200" cap="none" spc="0" normalizeH="0" baseline="0" noProof="0" dirty="0">
                <a:ln>
                  <a:noFill/>
                </a:ln>
                <a:solidFill>
                  <a:srgbClr val="FFFFFF"/>
                </a:solidFill>
                <a:effectLst/>
                <a:uLnTx/>
                <a:uFillTx/>
                <a:latin typeface="Aptos"/>
                <a:ea typeface="+mn-ea"/>
                <a:cs typeface="+mn-cs"/>
              </a:rPr>
              <a:t>  Normal science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dirty="0">
                <a:ln>
                  <a:noFill/>
                </a:ln>
                <a:solidFill>
                  <a:srgbClr val="FFFFFF"/>
                </a:solidFill>
                <a:effectLst/>
                <a:uLnTx/>
                <a:uFillTx/>
                <a:latin typeface="Aptos"/>
                <a:ea typeface="+mn-ea"/>
                <a:cs typeface="+mn-cs"/>
              </a:rPr>
              <a:t>Rresearch Principles &amp; Philosophy (RPP) + Critical  Literature Review (CLR) foundation</a:t>
            </a:r>
          </a:p>
        </p:txBody>
      </p:sp>
      <p:sp>
        <p:nvSpPr>
          <p:cNvPr id="11" name="Text 9">
            <a:extLst>
              <a:ext uri="{FF2B5EF4-FFF2-40B4-BE49-F238E27FC236}">
                <a16:creationId xmlns:a16="http://schemas.microsoft.com/office/drawing/2014/main" id="{55FF6332-BC57-4E6C-A10E-7530DC2DF8BC}"/>
              </a:ext>
            </a:extLst>
          </p:cNvPr>
          <p:cNvSpPr>
            <a:spLocks noGrp="1"/>
          </p:cNvSpPr>
          <p:nvPr/>
        </p:nvSpPr>
        <p:spPr>
          <a:xfrm>
            <a:off x="7762875" y="3714750"/>
            <a:ext cx="1952625" cy="904875"/>
          </a:xfrm>
          <a:prstGeom prst="roundRect">
            <a:avLst>
              <a:gd name="adj" fmla="val 12632"/>
            </a:avLst>
          </a:prstGeom>
          <a:solidFill>
            <a:srgbClr val="6E916C"/>
          </a:solidFill>
          <a:ln w="0">
            <a:noFill/>
            <a:prstDash val="solid"/>
          </a:ln>
        </p:spPr>
        <p:txBody>
          <a:bodyPr wrap="square" lIns="508" tIns="508" rIns="508" bIns="508" anchor="ctr">
            <a:normAutofit/>
          </a:bodyPr>
          <a:lstStyle/>
          <a:p>
            <a:pPr marL="0" indent="0" algn="ctr">
              <a:buNone/>
            </a:pPr>
            <a:r>
              <a:rPr sz="1600" b="1" dirty="0">
                <a:solidFill>
                  <a:srgbClr val="FFFFFF"/>
                </a:solidFill>
              </a:rPr>
              <a:t>5  Model revolution</a:t>
            </a:r>
          </a:p>
          <a:p>
            <a:pPr marL="0" indent="0" algn="ctr">
              <a:buNone/>
            </a:pPr>
            <a:r>
              <a:rPr sz="1600" b="1" dirty="0">
                <a:solidFill>
                  <a:srgbClr val="FFFFFF"/>
                </a:solidFill>
              </a:rPr>
              <a:t>←  Measurement-first redesign</a:t>
            </a:r>
          </a:p>
        </p:txBody>
      </p:sp>
      <p:sp>
        <p:nvSpPr>
          <p:cNvPr id="12" name="Shape 10">
            <a:extLst>
              <a:ext uri="{FF2B5EF4-FFF2-40B4-BE49-F238E27FC236}">
                <a16:creationId xmlns:a16="http://schemas.microsoft.com/office/drawing/2014/main" id="{8C309A28-69FE-4C05-852E-B9340AAD8CCC}"/>
              </a:ext>
            </a:extLst>
          </p:cNvPr>
          <p:cNvSpPr>
            <a:spLocks noGrp="1"/>
          </p:cNvSpPr>
          <p:nvPr/>
        </p:nvSpPr>
        <p:spPr>
          <a:xfrm>
            <a:off x="5172075" y="1978111"/>
            <a:ext cx="1924318" cy="0"/>
          </a:xfrm>
          <a:prstGeom prst="line">
            <a:avLst/>
          </a:prstGeom>
          <a:noFill/>
          <a:ln w="19050">
            <a:solidFill>
              <a:srgbClr val="5D6B7A"/>
            </a:solidFill>
            <a:prstDash val="solid"/>
            <a:headEnd type="none"/>
            <a:tailEnd type="triangle"/>
          </a:ln>
        </p:spPr>
        <p:txBody>
          <a:bodyPr/>
          <a:lstStyle/>
          <a:p>
            <a:endParaRPr/>
          </a:p>
        </p:txBody>
      </p:sp>
      <p:sp>
        <p:nvSpPr>
          <p:cNvPr id="13" name="Shape 11">
            <a:extLst>
              <a:ext uri="{FF2B5EF4-FFF2-40B4-BE49-F238E27FC236}">
                <a16:creationId xmlns:a16="http://schemas.microsoft.com/office/drawing/2014/main" id="{E710EA28-3A02-43A9-AA21-9E0C4C0C2DE6}"/>
              </a:ext>
            </a:extLst>
          </p:cNvPr>
          <p:cNvSpPr>
            <a:spLocks noGrp="1"/>
          </p:cNvSpPr>
          <p:nvPr/>
        </p:nvSpPr>
        <p:spPr>
          <a:xfrm>
            <a:off x="7286625" y="1476375"/>
            <a:ext cx="1762125" cy="904875"/>
          </a:xfrm>
          <a:prstGeom prst="roundRect">
            <a:avLst>
              <a:gd name="adj" fmla="val 12632"/>
            </a:avLst>
          </a:prstGeom>
          <a:solidFill>
            <a:srgbClr val="C99E39"/>
          </a:solidFill>
          <a:ln w="9525">
            <a:solidFill>
              <a:srgbClr val="C99E39"/>
            </a:solidFill>
            <a:prstDash val="solid"/>
          </a:ln>
        </p:spPr>
        <p:style>
          <a:lnRef idx="0">
            <a:scrgbClr r="0" g="0" b="0"/>
          </a:lnRef>
          <a:fillRef idx="0">
            <a:scrgbClr r="0" g="0" b="0"/>
          </a:fillRef>
          <a:effectRef idx="4">
            <a:scrgbClr r="0" g="0" b="0"/>
          </a:effectRef>
          <a:fontRef idx="major"/>
        </p:style>
        <p:txBody>
          <a:bodyPr/>
          <a:lstStyle/>
          <a:p>
            <a:endParaRPr/>
          </a:p>
        </p:txBody>
      </p:sp>
      <p:sp>
        <p:nvSpPr>
          <p:cNvPr id="14" name="Text 12">
            <a:extLst>
              <a:ext uri="{FF2B5EF4-FFF2-40B4-BE49-F238E27FC236}">
                <a16:creationId xmlns:a16="http://schemas.microsoft.com/office/drawing/2014/main" id="{6581D151-95C8-42FA-A5D2-B9C8953B84B9}"/>
              </a:ext>
            </a:extLst>
          </p:cNvPr>
          <p:cNvSpPr>
            <a:spLocks noGrp="1"/>
          </p:cNvSpPr>
          <p:nvPr/>
        </p:nvSpPr>
        <p:spPr>
          <a:xfrm>
            <a:off x="7286625" y="1476375"/>
            <a:ext cx="1762125" cy="904875"/>
          </a:xfrm>
          <a:prstGeom prst="rect">
            <a:avLst/>
          </a:prstGeom>
          <a:noFill/>
          <a:ln w="0">
            <a:noFill/>
            <a:prstDash val="solid"/>
          </a:ln>
        </p:spPr>
        <p:txBody>
          <a:bodyPr wrap="square" lIns="0" tIns="0" rIns="0" bIns="0" anchor="ctr">
            <a:normAutofit/>
          </a:bodyPr>
          <a:lstStyle/>
          <a:p>
            <a:pPr marL="0" indent="0" algn="ctr">
              <a:buNone/>
            </a:pPr>
            <a:r>
              <a:rPr sz="1600" b="1" dirty="0">
                <a:solidFill>
                  <a:srgbClr val="FFFFFF"/>
                </a:solidFill>
              </a:rPr>
              <a:t>3  Model drift</a:t>
            </a:r>
          </a:p>
          <a:p>
            <a:pPr marL="0" indent="0" algn="ctr">
              <a:buNone/>
            </a:pPr>
            <a:r>
              <a:rPr sz="1600" b="1" dirty="0">
                <a:solidFill>
                  <a:srgbClr val="FFFFFF"/>
                </a:solidFill>
              </a:rPr>
              <a:t>Mechanism gap exposed  →</a:t>
            </a:r>
          </a:p>
        </p:txBody>
      </p:sp>
      <p:sp>
        <p:nvSpPr>
          <p:cNvPr id="15" name="Text 13">
            <a:extLst>
              <a:ext uri="{FF2B5EF4-FFF2-40B4-BE49-F238E27FC236}">
                <a16:creationId xmlns:a16="http://schemas.microsoft.com/office/drawing/2014/main" id="{24871641-59AA-40C5-AE3D-28846CC1D776}"/>
              </a:ext>
            </a:extLst>
          </p:cNvPr>
          <p:cNvSpPr>
            <a:spLocks noGrp="1"/>
          </p:cNvSpPr>
          <p:nvPr/>
        </p:nvSpPr>
        <p:spPr>
          <a:xfrm>
            <a:off x="5361963" y="2152035"/>
            <a:ext cx="1533107" cy="759526"/>
          </a:xfrm>
          <a:prstGeom prst="rect">
            <a:avLst/>
          </a:prstGeom>
          <a:noFill/>
          <a:ln w="0">
            <a:noFill/>
            <a:prstDash val="solid"/>
          </a:ln>
        </p:spPr>
        <p:txBody>
          <a:bodyPr wrap="square" lIns="508" tIns="508" rIns="508" bIns="508" anchor="ctr">
            <a:normAutofit lnSpcReduction="10000"/>
          </a:bodyPr>
          <a:lstStyle/>
          <a:p>
            <a:pPr marL="0" indent="0" algn="ctr">
              <a:buNone/>
            </a:pPr>
            <a:r>
              <a:rPr sz="5400" b="1" dirty="0">
                <a:solidFill>
                  <a:srgbClr val="64748B"/>
                </a:solidFill>
              </a:rPr>
              <a:t>↻</a:t>
            </a:r>
          </a:p>
        </p:txBody>
      </p:sp>
      <p:sp>
        <p:nvSpPr>
          <p:cNvPr id="16" name="Shape 14">
            <a:extLst>
              <a:ext uri="{FF2B5EF4-FFF2-40B4-BE49-F238E27FC236}">
                <a16:creationId xmlns:a16="http://schemas.microsoft.com/office/drawing/2014/main" id="{9FDC0B1A-E29B-4943-B057-62D8A93E6764}"/>
              </a:ext>
            </a:extLst>
          </p:cNvPr>
          <p:cNvSpPr>
            <a:spLocks noGrp="1"/>
          </p:cNvSpPr>
          <p:nvPr/>
        </p:nvSpPr>
        <p:spPr>
          <a:xfrm flipH="1">
            <a:off x="4524375" y="4162425"/>
            <a:ext cx="3143250" cy="0"/>
          </a:xfrm>
          <a:prstGeom prst="line">
            <a:avLst/>
          </a:prstGeom>
          <a:noFill/>
          <a:ln w="19050">
            <a:solidFill>
              <a:srgbClr val="5D6B7A"/>
            </a:solidFill>
            <a:prstDash val="solid"/>
            <a:headEnd type="none"/>
            <a:tailEnd type="triangle"/>
          </a:ln>
        </p:spPr>
        <p:txBody>
          <a:bodyPr/>
          <a:lstStyle/>
          <a:p>
            <a:endParaRPr/>
          </a:p>
        </p:txBody>
      </p:sp>
      <p:sp>
        <p:nvSpPr>
          <p:cNvPr id="17" name="Shape 15">
            <a:extLst>
              <a:ext uri="{FF2B5EF4-FFF2-40B4-BE49-F238E27FC236}">
                <a16:creationId xmlns:a16="http://schemas.microsoft.com/office/drawing/2014/main" id="{A28C872B-2154-49F5-B96A-16EAFFAF33F6}"/>
              </a:ext>
            </a:extLst>
          </p:cNvPr>
          <p:cNvSpPr>
            <a:spLocks noGrp="1"/>
          </p:cNvSpPr>
          <p:nvPr/>
        </p:nvSpPr>
        <p:spPr>
          <a:xfrm>
            <a:off x="9744075" y="1952625"/>
            <a:ext cx="1762125" cy="904875"/>
          </a:xfrm>
          <a:prstGeom prst="roundRect">
            <a:avLst>
              <a:gd name="adj" fmla="val 12632"/>
            </a:avLst>
          </a:prstGeom>
          <a:solidFill>
            <a:srgbClr val="B76659"/>
          </a:solidFill>
          <a:ln w="9525">
            <a:solidFill>
              <a:srgbClr val="B76659"/>
            </a:solidFill>
            <a:prstDash val="solid"/>
          </a:ln>
        </p:spPr>
        <p:style>
          <a:lnRef idx="0">
            <a:scrgbClr r="0" g="0" b="0"/>
          </a:lnRef>
          <a:fillRef idx="0">
            <a:scrgbClr r="0" g="0" b="0"/>
          </a:fillRef>
          <a:effectRef idx="4">
            <a:scrgbClr r="0" g="0" b="0"/>
          </a:effectRef>
          <a:fontRef idx="major"/>
        </p:style>
        <p:txBody>
          <a:bodyPr/>
          <a:lstStyle/>
          <a:p>
            <a:endParaRPr/>
          </a:p>
        </p:txBody>
      </p:sp>
      <p:sp>
        <p:nvSpPr>
          <p:cNvPr id="18" name="Text 16">
            <a:extLst>
              <a:ext uri="{FF2B5EF4-FFF2-40B4-BE49-F238E27FC236}">
                <a16:creationId xmlns:a16="http://schemas.microsoft.com/office/drawing/2014/main" id="{923D838F-351A-4841-BE03-617ACF2310B0}"/>
              </a:ext>
            </a:extLst>
          </p:cNvPr>
          <p:cNvSpPr>
            <a:spLocks noGrp="1"/>
          </p:cNvSpPr>
          <p:nvPr/>
        </p:nvSpPr>
        <p:spPr>
          <a:xfrm>
            <a:off x="9744075" y="1952625"/>
            <a:ext cx="1762125" cy="904875"/>
          </a:xfrm>
          <a:prstGeom prst="rect">
            <a:avLst/>
          </a:prstGeom>
          <a:noFill/>
          <a:ln w="0">
            <a:noFill/>
            <a:prstDash val="solid"/>
          </a:ln>
        </p:spPr>
        <p:txBody>
          <a:bodyPr wrap="square" lIns="0" tIns="0" rIns="0" bIns="0" anchor="ctr">
            <a:normAutofit/>
          </a:bodyPr>
          <a:lstStyle/>
          <a:p>
            <a:pPr marL="0" indent="0" algn="ctr">
              <a:buNone/>
            </a:pPr>
            <a:r>
              <a:rPr sz="1600" b="1" dirty="0">
                <a:solidFill>
                  <a:srgbClr val="FFFFFF"/>
                </a:solidFill>
              </a:rPr>
              <a:t>4  Model crisis</a:t>
            </a:r>
          </a:p>
          <a:p>
            <a:pPr marL="0" indent="0" algn="ctr">
              <a:buNone/>
            </a:pPr>
            <a:r>
              <a:rPr sz="1600" b="1" dirty="0">
                <a:solidFill>
                  <a:srgbClr val="FFFFFF"/>
                </a:solidFill>
              </a:rPr>
              <a:t>Pilot anomalies  ↓</a:t>
            </a:r>
          </a:p>
        </p:txBody>
      </p:sp>
      <p:sp>
        <p:nvSpPr>
          <p:cNvPr id="19" name="Text 17">
            <a:extLst>
              <a:ext uri="{FF2B5EF4-FFF2-40B4-BE49-F238E27FC236}">
                <a16:creationId xmlns:a16="http://schemas.microsoft.com/office/drawing/2014/main" id="{D014928A-5682-4060-A5AE-B0D8A8407D2B}"/>
              </a:ext>
            </a:extLst>
          </p:cNvPr>
          <p:cNvSpPr>
            <a:spLocks noGrp="1"/>
          </p:cNvSpPr>
          <p:nvPr/>
        </p:nvSpPr>
        <p:spPr>
          <a:xfrm>
            <a:off x="4953392" y="3155906"/>
            <a:ext cx="2433045" cy="498387"/>
          </a:xfrm>
          <a:prstGeom prst="rect">
            <a:avLst/>
          </a:prstGeom>
          <a:noFill/>
          <a:ln w="0">
            <a:noFill/>
            <a:prstDash val="solid"/>
          </a:ln>
        </p:spPr>
        <p:txBody>
          <a:bodyPr wrap="square" lIns="508" tIns="508" rIns="508" bIns="508" anchor="ctr">
            <a:noAutofit/>
          </a:bodyPr>
          <a:lstStyle/>
          <a:p>
            <a:pPr marL="0" indent="0" algn="ctr">
              <a:buNone/>
            </a:pPr>
            <a:r>
              <a:rPr sz="2000" b="1" dirty="0">
                <a:solidFill>
                  <a:srgbClr val="1F3656"/>
                </a:solidFill>
              </a:rPr>
              <a:t>Kuhn cycle</a:t>
            </a:r>
          </a:p>
          <a:p>
            <a:pPr marL="0" indent="0" algn="ctr">
              <a:buNone/>
            </a:pPr>
            <a:r>
              <a:rPr sz="2000" b="1" dirty="0">
                <a:solidFill>
                  <a:srgbClr val="1F3656"/>
                </a:solidFill>
              </a:rPr>
              <a:t>applied at project scale</a:t>
            </a:r>
          </a:p>
        </p:txBody>
      </p:sp>
      <p:sp>
        <p:nvSpPr>
          <p:cNvPr id="20" name="Text 18">
            <a:extLst>
              <a:ext uri="{FF2B5EF4-FFF2-40B4-BE49-F238E27FC236}">
                <a16:creationId xmlns:a16="http://schemas.microsoft.com/office/drawing/2014/main" id="{38114973-9309-4D9A-ABDA-AD2F21EF31DD}"/>
              </a:ext>
            </a:extLst>
          </p:cNvPr>
          <p:cNvSpPr>
            <a:spLocks noGrp="1"/>
          </p:cNvSpPr>
          <p:nvPr/>
        </p:nvSpPr>
        <p:spPr>
          <a:xfrm>
            <a:off x="1314450" y="5008204"/>
            <a:ext cx="9715500" cy="819150"/>
          </a:xfrm>
          <a:prstGeom prst="roundRect">
            <a:avLst>
              <a:gd name="adj" fmla="val 11628"/>
            </a:avLst>
          </a:prstGeom>
          <a:solidFill>
            <a:srgbClr val="F3F5F7"/>
          </a:solidFill>
          <a:ln w="9525">
            <a:solidFill>
              <a:srgbClr val="E2E8F0"/>
            </a:solidFill>
            <a:prstDash val="solid"/>
          </a:ln>
        </p:spPr>
        <p:txBody>
          <a:bodyPr wrap="square" lIns="635" tIns="635" rIns="635" bIns="635" anchor="ctr">
            <a:normAutofit/>
          </a:bodyPr>
          <a:lstStyle/>
          <a:p>
            <a:pPr algn="ctr"/>
            <a:r>
              <a:rPr sz="1700" dirty="0">
                <a:solidFill>
                  <a:srgbClr val="1F2937"/>
                </a:solidFill>
              </a:rPr>
              <a:t>The pilot created a crisis in the provisional model: weak measurement became a redesign requirement.</a:t>
            </a:r>
          </a:p>
          <a:p>
            <a:pPr algn="ctr"/>
            <a:r>
              <a:rPr sz="1700" dirty="0">
                <a:solidFill>
                  <a:srgbClr val="1F2937"/>
                </a:solidFill>
              </a:rPr>
              <a:t>The final DBA remains puzzle-solving within critical-realist and post-positivist commitments.</a:t>
            </a:r>
          </a:p>
        </p:txBody>
      </p:sp>
      <p:sp>
        <p:nvSpPr>
          <p:cNvPr id="22" name="Text 19">
            <a:extLst>
              <a:ext uri="{FF2B5EF4-FFF2-40B4-BE49-F238E27FC236}">
                <a16:creationId xmlns:a16="http://schemas.microsoft.com/office/drawing/2014/main" id="{9E22758A-A863-4E20-AFD3-F72F1C0DC5A7}"/>
              </a:ext>
            </a:extLst>
          </p:cNvPr>
          <p:cNvSpPr>
            <a:spLocks noGrp="1"/>
          </p:cNvSpPr>
          <p:nvPr/>
        </p:nvSpPr>
        <p:spPr>
          <a:xfrm>
            <a:off x="502920" y="6473952"/>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2</a:t>
            </a:r>
          </a:p>
        </p:txBody>
      </p:sp>
      <p:sp>
        <p:nvSpPr>
          <p:cNvPr id="23" name="TextBox 22">
            <a:extLst>
              <a:ext uri="{FF2B5EF4-FFF2-40B4-BE49-F238E27FC236}">
                <a16:creationId xmlns:a16="http://schemas.microsoft.com/office/drawing/2014/main" id="{00399CD2-2ABB-476E-BA97-5460B113A2CF}"/>
              </a:ext>
            </a:extLst>
          </p:cNvPr>
          <p:cNvSpPr>
            <a:spLocks noGrp="1"/>
          </p:cNvSpPr>
          <p:nvPr/>
        </p:nvSpPr>
        <p:spPr>
          <a:xfrm>
            <a:off x="365760" y="6199632"/>
            <a:ext cx="6776214"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Kuhn (1970); cycle stages adapted from McLeod (2020); Caliendo-Chan (2026a, 2026b, 2026c).</a:t>
            </a:r>
          </a:p>
        </p:txBody>
      </p:sp>
    </p:spTree>
    <p:extLst>
      <p:ext uri="{BB962C8B-B14F-4D97-AF65-F5344CB8AC3E}">
        <p14:creationId xmlns:p14="http://schemas.microsoft.com/office/powerpoint/2010/main" val="832142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EA313754-3AE7-4CD7-A69C-95C19AC50EAB}"/>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dirty="0">
                <a:solidFill>
                  <a:srgbClr val="1F3656"/>
                </a:solidFill>
                <a:latin typeface="Aptos Display"/>
                <a:ea typeface="Aptos Display"/>
                <a:cs typeface="Aptos Display"/>
              </a:rPr>
              <a:t>Questions 1–2 | How paradigms make research possible</a:t>
            </a:r>
          </a:p>
        </p:txBody>
      </p:sp>
      <p:sp>
        <p:nvSpPr>
          <p:cNvPr id="3" name="Text 1">
            <a:extLst>
              <a:ext uri="{FF2B5EF4-FFF2-40B4-BE49-F238E27FC236}">
                <a16:creationId xmlns:a16="http://schemas.microsoft.com/office/drawing/2014/main" id="{A79C41D2-67FB-45EF-B604-ECD0B1F8F81E}"/>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Kuhn: normal science rests on shared commitments—not a fully explicit rulebook.</a:t>
            </a:r>
          </a:p>
        </p:txBody>
      </p:sp>
      <p:sp>
        <p:nvSpPr>
          <p:cNvPr id="4" name="Shape 2">
            <a:extLst>
              <a:ext uri="{FF2B5EF4-FFF2-40B4-BE49-F238E27FC236}">
                <a16:creationId xmlns:a16="http://schemas.microsoft.com/office/drawing/2014/main" id="{38E0DF2C-5513-4100-A4DA-8A0F5D7FDF13}"/>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3A73CEA3-E928-4875-8F05-FD668270591B}"/>
              </a:ext>
            </a:extLst>
          </p:cNvPr>
          <p:cNvSpPr>
            <a:spLocks noGrp="1"/>
          </p:cNvSpPr>
          <p:nvPr/>
        </p:nvSpPr>
        <p:spPr>
          <a:xfrm>
            <a:off x="822960" y="1691640"/>
            <a:ext cx="2834640" cy="1234440"/>
          </a:xfrm>
          <a:prstGeom prst="roundRect">
            <a:avLst>
              <a:gd name="adj" fmla="val 5926"/>
            </a:avLst>
          </a:prstGeom>
          <a:solidFill>
            <a:srgbClr val="EAF3F7"/>
          </a:solidFill>
          <a:ln w="12700">
            <a:solidFill>
              <a:srgbClr val="EAF3F7">
                <a:alpha val="0"/>
              </a:srgbClr>
            </a:solidFill>
            <a:prstDash val="solid"/>
          </a:ln>
        </p:spPr>
        <p:txBody>
          <a:bodyPr/>
          <a:lstStyle/>
          <a:p>
            <a:endParaRPr sz="2000"/>
          </a:p>
        </p:txBody>
      </p:sp>
      <p:sp>
        <p:nvSpPr>
          <p:cNvPr id="6" name="Text 4">
            <a:extLst>
              <a:ext uri="{FF2B5EF4-FFF2-40B4-BE49-F238E27FC236}">
                <a16:creationId xmlns:a16="http://schemas.microsoft.com/office/drawing/2014/main" id="{EF95E49A-0C1B-4890-8A7B-C30766A0EE6E}"/>
              </a:ext>
            </a:extLst>
          </p:cNvPr>
          <p:cNvSpPr>
            <a:spLocks noGrp="1"/>
          </p:cNvSpPr>
          <p:nvPr/>
        </p:nvSpPr>
        <p:spPr>
          <a:xfrm>
            <a:off x="950976" y="1801368"/>
            <a:ext cx="2578608" cy="1069848"/>
          </a:xfrm>
          <a:prstGeom prst="rect">
            <a:avLst/>
          </a:prstGeom>
          <a:noFill/>
        </p:spPr>
        <p:txBody>
          <a:bodyPr wrap="square" lIns="0" tIns="0" rIns="0" bIns="0" anchor="ctr">
            <a:normAutofit/>
          </a:bodyPr>
          <a:lstStyle/>
          <a:p>
            <a:pPr marL="0" indent="0" algn="ctr">
              <a:buNone/>
            </a:pPr>
            <a:r>
              <a:rPr sz="2000" b="1" dirty="0">
                <a:solidFill>
                  <a:srgbClr val="1F3656"/>
                </a:solidFill>
              </a:rPr>
              <a:t>Rules + standards</a:t>
            </a:r>
          </a:p>
          <a:p>
            <a:pPr marL="0" indent="0" algn="ctr">
              <a:buNone/>
            </a:pPr>
            <a:r>
              <a:rPr sz="2000" b="1" dirty="0">
                <a:solidFill>
                  <a:srgbClr val="1F3656"/>
                </a:solidFill>
              </a:rPr>
              <a:t>Which problems and solutions count?</a:t>
            </a:r>
          </a:p>
        </p:txBody>
      </p:sp>
      <p:sp>
        <p:nvSpPr>
          <p:cNvPr id="7" name="Shape 5">
            <a:extLst>
              <a:ext uri="{FF2B5EF4-FFF2-40B4-BE49-F238E27FC236}">
                <a16:creationId xmlns:a16="http://schemas.microsoft.com/office/drawing/2014/main" id="{3FDCAEE4-6C76-462D-B00F-16BA6BD40169}"/>
              </a:ext>
            </a:extLst>
          </p:cNvPr>
          <p:cNvSpPr>
            <a:spLocks noGrp="1"/>
          </p:cNvSpPr>
          <p:nvPr/>
        </p:nvSpPr>
        <p:spPr>
          <a:xfrm>
            <a:off x="4663440" y="1691640"/>
            <a:ext cx="2834640" cy="1234440"/>
          </a:xfrm>
          <a:prstGeom prst="roundRect">
            <a:avLst>
              <a:gd name="adj" fmla="val 5926"/>
            </a:avLst>
          </a:prstGeom>
          <a:solidFill>
            <a:srgbClr val="EEF4EA"/>
          </a:solidFill>
          <a:ln w="12700">
            <a:solidFill>
              <a:srgbClr val="EEF4EA">
                <a:alpha val="0"/>
              </a:srgbClr>
            </a:solidFill>
            <a:prstDash val="solid"/>
          </a:ln>
        </p:spPr>
        <p:txBody>
          <a:bodyPr/>
          <a:lstStyle/>
          <a:p>
            <a:endParaRPr/>
          </a:p>
        </p:txBody>
      </p:sp>
      <p:sp>
        <p:nvSpPr>
          <p:cNvPr id="8" name="Text 6">
            <a:extLst>
              <a:ext uri="{FF2B5EF4-FFF2-40B4-BE49-F238E27FC236}">
                <a16:creationId xmlns:a16="http://schemas.microsoft.com/office/drawing/2014/main" id="{A99887AD-D9A2-4918-A0B3-A70D76365B0A}"/>
              </a:ext>
            </a:extLst>
          </p:cNvPr>
          <p:cNvSpPr>
            <a:spLocks noGrp="1"/>
          </p:cNvSpPr>
          <p:nvPr/>
        </p:nvSpPr>
        <p:spPr>
          <a:xfrm>
            <a:off x="4791456" y="1801368"/>
            <a:ext cx="2578608" cy="1069848"/>
          </a:xfrm>
          <a:prstGeom prst="rect">
            <a:avLst/>
          </a:prstGeom>
          <a:noFill/>
        </p:spPr>
        <p:txBody>
          <a:bodyPr wrap="square" lIns="0" tIns="0" rIns="0" bIns="0" anchor="ctr">
            <a:normAutofit/>
          </a:bodyPr>
          <a:lstStyle/>
          <a:p>
            <a:pPr marL="0" indent="0" algn="ctr">
              <a:buNone/>
            </a:pPr>
            <a:r>
              <a:rPr sz="2000" b="1" dirty="0">
                <a:solidFill>
                  <a:srgbClr val="638A62"/>
                </a:solidFill>
              </a:rPr>
              <a:t>Exemplars</a:t>
            </a:r>
          </a:p>
          <a:p>
            <a:pPr marL="0" indent="0" algn="ctr">
              <a:buNone/>
            </a:pPr>
            <a:r>
              <a:rPr sz="2000" b="1" dirty="0">
                <a:solidFill>
                  <a:srgbClr val="638A62"/>
                </a:solidFill>
              </a:rPr>
              <a:t>Which models guide puzzle-solving?</a:t>
            </a:r>
          </a:p>
        </p:txBody>
      </p:sp>
      <p:sp>
        <p:nvSpPr>
          <p:cNvPr id="9" name="Shape 7">
            <a:extLst>
              <a:ext uri="{FF2B5EF4-FFF2-40B4-BE49-F238E27FC236}">
                <a16:creationId xmlns:a16="http://schemas.microsoft.com/office/drawing/2014/main" id="{1CC4CE7D-2B9A-40A3-966C-C3ED2B7B170D}"/>
              </a:ext>
            </a:extLst>
          </p:cNvPr>
          <p:cNvSpPr>
            <a:spLocks noGrp="1"/>
          </p:cNvSpPr>
          <p:nvPr/>
        </p:nvSpPr>
        <p:spPr>
          <a:xfrm>
            <a:off x="8458200" y="1691640"/>
            <a:ext cx="2834640" cy="1234440"/>
          </a:xfrm>
          <a:prstGeom prst="roundRect">
            <a:avLst>
              <a:gd name="adj" fmla="val 5926"/>
            </a:avLst>
          </a:prstGeom>
          <a:solidFill>
            <a:srgbClr val="FFF4DD"/>
          </a:solidFill>
          <a:ln w="12700">
            <a:solidFill>
              <a:srgbClr val="FFF4DD">
                <a:alpha val="0"/>
              </a:srgbClr>
            </a:solidFill>
            <a:prstDash val="solid"/>
          </a:ln>
        </p:spPr>
        <p:txBody>
          <a:bodyPr/>
          <a:lstStyle/>
          <a:p>
            <a:endParaRPr/>
          </a:p>
        </p:txBody>
      </p:sp>
      <p:sp>
        <p:nvSpPr>
          <p:cNvPr id="10" name="Text 8">
            <a:extLst>
              <a:ext uri="{FF2B5EF4-FFF2-40B4-BE49-F238E27FC236}">
                <a16:creationId xmlns:a16="http://schemas.microsoft.com/office/drawing/2014/main" id="{4C76479B-1F89-4483-B6B6-B805CD612568}"/>
              </a:ext>
            </a:extLst>
          </p:cNvPr>
          <p:cNvSpPr>
            <a:spLocks noGrp="1"/>
          </p:cNvSpPr>
          <p:nvPr/>
        </p:nvSpPr>
        <p:spPr>
          <a:xfrm>
            <a:off x="8586216" y="1801368"/>
            <a:ext cx="2578608" cy="1069848"/>
          </a:xfrm>
          <a:prstGeom prst="rect">
            <a:avLst/>
          </a:prstGeom>
          <a:noFill/>
        </p:spPr>
        <p:txBody>
          <a:bodyPr wrap="square" lIns="0" tIns="0" rIns="0" bIns="0" anchor="ctr">
            <a:normAutofit/>
          </a:bodyPr>
          <a:lstStyle/>
          <a:p>
            <a:pPr marL="0" indent="0" algn="ctr">
              <a:buNone/>
            </a:pPr>
            <a:r>
              <a:rPr sz="2000" b="1" dirty="0">
                <a:solidFill>
                  <a:srgbClr val="7E5B13"/>
                </a:solidFill>
              </a:rPr>
              <a:t>Shared outlook</a:t>
            </a:r>
          </a:p>
          <a:p>
            <a:pPr marL="0" indent="0" algn="ctr">
              <a:buNone/>
            </a:pPr>
            <a:r>
              <a:rPr sz="2000" b="1" dirty="0">
                <a:solidFill>
                  <a:srgbClr val="7E5B13"/>
                </a:solidFill>
              </a:rPr>
              <a:t>What is real—and how can it be known?</a:t>
            </a:r>
          </a:p>
        </p:txBody>
      </p:sp>
      <p:sp>
        <p:nvSpPr>
          <p:cNvPr id="11" name="Shape 9">
            <a:extLst>
              <a:ext uri="{FF2B5EF4-FFF2-40B4-BE49-F238E27FC236}">
                <a16:creationId xmlns:a16="http://schemas.microsoft.com/office/drawing/2014/main" id="{6926E9EE-4CCD-419C-8BF8-B41CC1CD7D91}"/>
              </a:ext>
            </a:extLst>
          </p:cNvPr>
          <p:cNvSpPr>
            <a:spLocks noGrp="1"/>
          </p:cNvSpPr>
          <p:nvPr/>
        </p:nvSpPr>
        <p:spPr>
          <a:xfrm>
            <a:off x="3730752" y="2313432"/>
            <a:ext cx="841248" cy="0"/>
          </a:xfrm>
          <a:prstGeom prst="line">
            <a:avLst/>
          </a:prstGeom>
          <a:noFill/>
          <a:ln w="16510">
            <a:solidFill>
              <a:srgbClr val="5D6B7A"/>
            </a:solidFill>
            <a:prstDash val="solid"/>
            <a:tailEnd type="triangle"/>
          </a:ln>
        </p:spPr>
        <p:txBody>
          <a:bodyPr/>
          <a:lstStyle/>
          <a:p>
            <a:endParaRPr/>
          </a:p>
        </p:txBody>
      </p:sp>
      <p:sp>
        <p:nvSpPr>
          <p:cNvPr id="12" name="Shape 10">
            <a:extLst>
              <a:ext uri="{FF2B5EF4-FFF2-40B4-BE49-F238E27FC236}">
                <a16:creationId xmlns:a16="http://schemas.microsoft.com/office/drawing/2014/main" id="{F744656B-A60A-4F12-A6BF-320E0AB5ACD7}"/>
              </a:ext>
            </a:extLst>
          </p:cNvPr>
          <p:cNvSpPr>
            <a:spLocks noGrp="1"/>
          </p:cNvSpPr>
          <p:nvPr/>
        </p:nvSpPr>
        <p:spPr>
          <a:xfrm>
            <a:off x="7571232" y="2313432"/>
            <a:ext cx="749808" cy="0"/>
          </a:xfrm>
          <a:prstGeom prst="line">
            <a:avLst/>
          </a:prstGeom>
          <a:noFill/>
          <a:ln w="16510">
            <a:solidFill>
              <a:srgbClr val="5D6B7A"/>
            </a:solidFill>
            <a:prstDash val="solid"/>
            <a:tailEnd type="triangle"/>
          </a:ln>
        </p:spPr>
        <p:txBody>
          <a:bodyPr/>
          <a:lstStyle/>
          <a:p>
            <a:endParaRPr/>
          </a:p>
        </p:txBody>
      </p:sp>
      <p:sp>
        <p:nvSpPr>
          <p:cNvPr id="13" name="Text 11">
            <a:extLst>
              <a:ext uri="{FF2B5EF4-FFF2-40B4-BE49-F238E27FC236}">
                <a16:creationId xmlns:a16="http://schemas.microsoft.com/office/drawing/2014/main" id="{2B86414A-7C63-4948-8F3B-679E0B6632C2}"/>
              </a:ext>
            </a:extLst>
          </p:cNvPr>
          <p:cNvSpPr>
            <a:spLocks noGrp="1"/>
          </p:cNvSpPr>
          <p:nvPr/>
        </p:nvSpPr>
        <p:spPr>
          <a:xfrm>
            <a:off x="1028700" y="3648456"/>
            <a:ext cx="10104120" cy="914400"/>
          </a:xfrm>
          <a:prstGeom prst="rect">
            <a:avLst/>
          </a:prstGeom>
          <a:noFill/>
        </p:spPr>
        <p:txBody>
          <a:bodyPr wrap="square" lIns="0" tIns="0" rIns="0" bIns="0" anchor="ctr">
            <a:normAutofit/>
          </a:bodyPr>
          <a:lstStyle/>
          <a:p>
            <a:pPr marL="0" indent="0" algn="ctr">
              <a:buNone/>
            </a:pPr>
            <a:r>
              <a:rPr b="1" dirty="0">
                <a:solidFill>
                  <a:srgbClr val="1C1F24"/>
                </a:solidFill>
              </a:rPr>
              <a:t>Applied to this DBA: </a:t>
            </a:r>
            <a:r>
              <a:rPr dirty="0">
                <a:solidFill>
                  <a:srgbClr val="1C1F24"/>
                </a:solidFill>
              </a:rPr>
              <a:t>construct definitions, valid measures, transparent sampling and theory-led </a:t>
            </a:r>
            <a:r>
              <a:rPr lang="en-GB" dirty="0">
                <a:solidFill>
                  <a:srgbClr val="1C1F24"/>
                </a:solidFill>
              </a:rPr>
              <a:t>structural equation modelling (</a:t>
            </a:r>
            <a:r>
              <a:rPr dirty="0">
                <a:solidFill>
                  <a:srgbClr val="1C1F24"/>
                </a:solidFill>
              </a:rPr>
              <a:t>SEM</a:t>
            </a:r>
            <a:r>
              <a:rPr lang="en-GB" dirty="0">
                <a:solidFill>
                  <a:srgbClr val="1C1F24"/>
                </a:solidFill>
              </a:rPr>
              <a:t>)</a:t>
            </a:r>
            <a:r>
              <a:rPr dirty="0">
                <a:solidFill>
                  <a:srgbClr val="1C1F24"/>
                </a:solidFill>
              </a:rPr>
              <a:t> define credible puzzle-solving within the chosen paradigm.</a:t>
            </a:r>
          </a:p>
        </p:txBody>
      </p:sp>
      <p:sp>
        <p:nvSpPr>
          <p:cNvPr id="14" name="Shape 12">
            <a:extLst>
              <a:ext uri="{FF2B5EF4-FFF2-40B4-BE49-F238E27FC236}">
                <a16:creationId xmlns:a16="http://schemas.microsoft.com/office/drawing/2014/main" id="{06070505-C2CF-4E25-9ED7-78B6ADD7048A}"/>
              </a:ext>
            </a:extLst>
          </p:cNvPr>
          <p:cNvSpPr>
            <a:spLocks noGrp="1"/>
          </p:cNvSpPr>
          <p:nvPr/>
        </p:nvSpPr>
        <p:spPr>
          <a:xfrm>
            <a:off x="1028700" y="4898659"/>
            <a:ext cx="9966960" cy="640080"/>
          </a:xfrm>
          <a:prstGeom prst="roundRect">
            <a:avLst>
              <a:gd name="adj" fmla="val 11429"/>
            </a:avLst>
          </a:prstGeom>
          <a:solidFill>
            <a:srgbClr val="F2F4F7"/>
          </a:solidFill>
          <a:ln w="12700">
            <a:solidFill>
              <a:srgbClr val="F2F4F7">
                <a:alpha val="0"/>
              </a:srgbClr>
            </a:solidFill>
            <a:prstDash val="solid"/>
          </a:ln>
        </p:spPr>
        <p:txBody>
          <a:bodyPr/>
          <a:lstStyle/>
          <a:p>
            <a:endParaRPr/>
          </a:p>
        </p:txBody>
      </p:sp>
      <p:sp>
        <p:nvSpPr>
          <p:cNvPr id="15" name="Text 13">
            <a:extLst>
              <a:ext uri="{FF2B5EF4-FFF2-40B4-BE49-F238E27FC236}">
                <a16:creationId xmlns:a16="http://schemas.microsoft.com/office/drawing/2014/main" id="{4E74D5DA-7038-4A08-8AC8-17727E40C012}"/>
              </a:ext>
            </a:extLst>
          </p:cNvPr>
          <p:cNvSpPr>
            <a:spLocks noGrp="1"/>
          </p:cNvSpPr>
          <p:nvPr/>
        </p:nvSpPr>
        <p:spPr>
          <a:xfrm>
            <a:off x="1028700" y="4956049"/>
            <a:ext cx="9710928" cy="582690"/>
          </a:xfrm>
          <a:prstGeom prst="rect">
            <a:avLst/>
          </a:prstGeom>
          <a:noFill/>
        </p:spPr>
        <p:txBody>
          <a:bodyPr wrap="square" lIns="0" tIns="0" rIns="0" bIns="0" anchor="ctr">
            <a:noAutofit/>
          </a:bodyPr>
          <a:lstStyle/>
          <a:p>
            <a:pPr marL="0" indent="0" algn="ctr">
              <a:buNone/>
            </a:pPr>
            <a:r>
              <a:rPr b="1" dirty="0">
                <a:solidFill>
                  <a:srgbClr val="1F3656"/>
                </a:solidFill>
              </a:rPr>
              <a:t>Critical stance: </a:t>
            </a:r>
            <a:r>
              <a:rPr dirty="0">
                <a:solidFill>
                  <a:srgbClr val="1F3656"/>
                </a:solidFill>
              </a:rPr>
              <a:t>use post-positivist standards while challenging the field’s equation of digital engagement with meaningful help-seeking change.</a:t>
            </a:r>
          </a:p>
        </p:txBody>
      </p:sp>
      <p:sp>
        <p:nvSpPr>
          <p:cNvPr id="17" name="Text 14">
            <a:extLst>
              <a:ext uri="{FF2B5EF4-FFF2-40B4-BE49-F238E27FC236}">
                <a16:creationId xmlns:a16="http://schemas.microsoft.com/office/drawing/2014/main" id="{7B2CF74E-3B94-4C4C-904B-8CDD3B225192}"/>
              </a:ext>
            </a:extLst>
          </p:cNvPr>
          <p:cNvSpPr>
            <a:spLocks noGrp="1"/>
          </p:cNvSpPr>
          <p:nvPr/>
        </p:nvSpPr>
        <p:spPr>
          <a:xfrm>
            <a:off x="475488" y="6514623"/>
            <a:ext cx="11155680" cy="201168"/>
          </a:xfrm>
          <a:prstGeom prst="rect">
            <a:avLst/>
          </a:prstGeom>
          <a:noFill/>
        </p:spPr>
        <p:txBody>
          <a:bodyPr wrap="square" lIns="0" tIns="0" rIns="0" bIns="0" anchor="ctr"/>
          <a:lstStyle/>
          <a:p>
            <a:r>
              <a:rPr sz="1100" dirty="0">
                <a:solidFill>
                  <a:srgbClr val="7A8694"/>
                </a:solidFill>
              </a:rPr>
              <a:t>ADRS LCDB7012  |  Ratchada Caliendo-Chan  </a:t>
            </a:r>
            <a:r>
              <a:rPr lang="en-GB" sz="1100" dirty="0">
                <a:solidFill>
                  <a:srgbClr val="7A8694"/>
                </a:solidFill>
              </a:rPr>
              <a:t>| 1916134  |  </a:t>
            </a:r>
            <a:r>
              <a:rPr sz="1100" dirty="0">
                <a:solidFill>
                  <a:srgbClr val="7A8694"/>
                </a:solidFill>
              </a:rPr>
              <a:t>3</a:t>
            </a:r>
          </a:p>
        </p:txBody>
      </p:sp>
      <p:sp>
        <p:nvSpPr>
          <p:cNvPr id="18" name="TextBox 17">
            <a:extLst>
              <a:ext uri="{FF2B5EF4-FFF2-40B4-BE49-F238E27FC236}">
                <a16:creationId xmlns:a16="http://schemas.microsoft.com/office/drawing/2014/main" id="{D80DEF64-5860-483C-A74B-FA13F840651E}"/>
              </a:ext>
            </a:extLst>
          </p:cNvPr>
          <p:cNvSpPr>
            <a:spLocks noGrp="1"/>
          </p:cNvSpPr>
          <p:nvPr/>
        </p:nvSpPr>
        <p:spPr>
          <a:xfrm>
            <a:off x="365760" y="6199632"/>
            <a:ext cx="2592376" cy="261610"/>
          </a:xfrm>
          <a:prstGeom prst="rect">
            <a:avLst/>
          </a:prstGeom>
          <a:noFill/>
        </p:spPr>
        <p:txBody>
          <a:bodyPr wrap="none">
            <a:spAutoFit/>
          </a:bodyPr>
          <a:lstStyle/>
          <a:p>
            <a:r>
              <a:rPr sz="1100" dirty="0"/>
              <a:t>Author synthesis based on Kuhn (1970).</a:t>
            </a:r>
          </a:p>
        </p:txBody>
      </p:sp>
    </p:spTree>
    <p:extLst>
      <p:ext uri="{BB962C8B-B14F-4D97-AF65-F5344CB8AC3E}">
        <p14:creationId xmlns:p14="http://schemas.microsoft.com/office/powerpoint/2010/main" val="350438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A650DB4E-6853-45DA-B971-1E6075C12479}"/>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dirty="0">
                <a:solidFill>
                  <a:srgbClr val="1F3656"/>
                </a:solidFill>
                <a:latin typeface="Aptos Display"/>
                <a:ea typeface="Aptos Display"/>
                <a:cs typeface="Aptos Display"/>
              </a:rPr>
              <a:t>The DBA addresses a mechanism gap, not an awareness gap</a:t>
            </a:r>
          </a:p>
        </p:txBody>
      </p:sp>
      <p:sp>
        <p:nvSpPr>
          <p:cNvPr id="3" name="Text 1">
            <a:extLst>
              <a:ext uri="{FF2B5EF4-FFF2-40B4-BE49-F238E27FC236}">
                <a16:creationId xmlns:a16="http://schemas.microsoft.com/office/drawing/2014/main" id="{740AE117-6B31-4EEC-9701-A827C86FAB55}"/>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A 2025 study reports a historical trend; recent reviews establish the current mechanism gap.</a:t>
            </a:r>
          </a:p>
        </p:txBody>
      </p:sp>
      <p:sp>
        <p:nvSpPr>
          <p:cNvPr id="4" name="Shape 2">
            <a:extLst>
              <a:ext uri="{FF2B5EF4-FFF2-40B4-BE49-F238E27FC236}">
                <a16:creationId xmlns:a16="http://schemas.microsoft.com/office/drawing/2014/main" id="{17720AD5-AD61-4593-8F8E-F6C405F96D16}"/>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81024458-03A8-473F-BF77-3727F2E99B98}"/>
              </a:ext>
            </a:extLst>
          </p:cNvPr>
          <p:cNvSpPr>
            <a:spLocks noGrp="1"/>
          </p:cNvSpPr>
          <p:nvPr/>
        </p:nvSpPr>
        <p:spPr>
          <a:xfrm>
            <a:off x="822960" y="1600199"/>
            <a:ext cx="2423160" cy="1068847"/>
          </a:xfrm>
          <a:prstGeom prst="roundRect">
            <a:avLst>
              <a:gd name="adj" fmla="val 8000"/>
            </a:avLst>
          </a:prstGeom>
          <a:solidFill>
            <a:srgbClr val="EAF3F7"/>
          </a:solidFill>
          <a:ln w="12700">
            <a:solidFill>
              <a:srgbClr val="EAF3F7">
                <a:alpha val="0"/>
              </a:srgbClr>
            </a:solidFill>
            <a:prstDash val="solid"/>
          </a:ln>
        </p:spPr>
        <p:txBody>
          <a:bodyPr/>
          <a:lstStyle/>
          <a:p>
            <a:endParaRPr sz="2000"/>
          </a:p>
        </p:txBody>
      </p:sp>
      <p:sp>
        <p:nvSpPr>
          <p:cNvPr id="6" name="Text 4">
            <a:extLst>
              <a:ext uri="{FF2B5EF4-FFF2-40B4-BE49-F238E27FC236}">
                <a16:creationId xmlns:a16="http://schemas.microsoft.com/office/drawing/2014/main" id="{A5CC3009-B5BF-4EF3-868D-811BC20ACA9E}"/>
              </a:ext>
            </a:extLst>
          </p:cNvPr>
          <p:cNvSpPr>
            <a:spLocks noGrp="1"/>
          </p:cNvSpPr>
          <p:nvPr/>
        </p:nvSpPr>
        <p:spPr>
          <a:xfrm>
            <a:off x="950976" y="1709928"/>
            <a:ext cx="2194560" cy="959118"/>
          </a:xfrm>
          <a:prstGeom prst="rect">
            <a:avLst/>
          </a:prstGeom>
          <a:noFill/>
        </p:spPr>
        <p:txBody>
          <a:bodyPr wrap="square" lIns="0" tIns="0" rIns="0" bIns="0" anchor="ctr">
            <a:normAutofit fontScale="61111" lnSpcReduction="20000"/>
          </a:bodyPr>
          <a:lstStyle/>
          <a:p>
            <a:pPr marL="0" indent="0" algn="ctr">
              <a:buNone/>
            </a:pPr>
            <a:r>
              <a:rPr sz="2900" b="1" dirty="0">
                <a:solidFill>
                  <a:srgbClr val="1F3656"/>
                </a:solidFill>
              </a:rPr>
              <a:t>Psychological distress</a:t>
            </a:r>
          </a:p>
          <a:p>
            <a:pPr marL="0" indent="0" algn="ctr">
              <a:buNone/>
            </a:pPr>
            <a:r>
              <a:rPr sz="2900" b="1" dirty="0">
                <a:solidFill>
                  <a:srgbClr val="1F3656"/>
                </a:solidFill>
              </a:rPr>
              <a:t>+19.33% </a:t>
            </a:r>
            <a:r>
              <a:rPr lang="en-GB" sz="2900" b="1" dirty="0">
                <a:solidFill>
                  <a:srgbClr val="1F3656"/>
                </a:solidFill>
              </a:rPr>
              <a:t>(</a:t>
            </a:r>
            <a:r>
              <a:rPr sz="2900" b="1" dirty="0">
                <a:solidFill>
                  <a:srgbClr val="1F3656"/>
                </a:solidFill>
              </a:rPr>
              <a:t>2009–2019</a:t>
            </a:r>
            <a:r>
              <a:rPr lang="en-GB" sz="2900" b="1" dirty="0">
                <a:solidFill>
                  <a:srgbClr val="1F3656"/>
                </a:solidFill>
              </a:rPr>
              <a:t>)</a:t>
            </a:r>
            <a:endParaRPr sz="2000" b="1" dirty="0">
              <a:solidFill>
                <a:srgbClr val="1F3656"/>
              </a:solidFill>
            </a:endParaRPr>
          </a:p>
        </p:txBody>
      </p:sp>
      <p:sp>
        <p:nvSpPr>
          <p:cNvPr id="7" name="Shape 5">
            <a:extLst>
              <a:ext uri="{FF2B5EF4-FFF2-40B4-BE49-F238E27FC236}">
                <a16:creationId xmlns:a16="http://schemas.microsoft.com/office/drawing/2014/main" id="{081B97D4-B100-46BA-B4CA-259C9CC2DB5A}"/>
              </a:ext>
            </a:extLst>
          </p:cNvPr>
          <p:cNvSpPr>
            <a:spLocks noGrp="1"/>
          </p:cNvSpPr>
          <p:nvPr/>
        </p:nvSpPr>
        <p:spPr>
          <a:xfrm>
            <a:off x="3520440" y="1600200"/>
            <a:ext cx="2423160" cy="914400"/>
          </a:xfrm>
          <a:prstGeom prst="roundRect">
            <a:avLst>
              <a:gd name="adj" fmla="val 8000"/>
            </a:avLst>
          </a:prstGeom>
          <a:solidFill>
            <a:srgbClr val="F4EEEE"/>
          </a:solidFill>
          <a:ln w="12700">
            <a:solidFill>
              <a:srgbClr val="F4EEEE">
                <a:alpha val="0"/>
              </a:srgbClr>
            </a:solidFill>
            <a:prstDash val="solid"/>
          </a:ln>
        </p:spPr>
        <p:txBody>
          <a:bodyPr/>
          <a:lstStyle/>
          <a:p>
            <a:endParaRPr/>
          </a:p>
        </p:txBody>
      </p:sp>
      <p:sp>
        <p:nvSpPr>
          <p:cNvPr id="8" name="Text 6">
            <a:extLst>
              <a:ext uri="{FF2B5EF4-FFF2-40B4-BE49-F238E27FC236}">
                <a16:creationId xmlns:a16="http://schemas.microsoft.com/office/drawing/2014/main" id="{91498EEA-4C94-4597-8730-1C6374A45A53}"/>
              </a:ext>
            </a:extLst>
          </p:cNvPr>
          <p:cNvSpPr>
            <a:spLocks noGrp="1"/>
          </p:cNvSpPr>
          <p:nvPr/>
        </p:nvSpPr>
        <p:spPr>
          <a:xfrm>
            <a:off x="3648456" y="1709928"/>
            <a:ext cx="2167128" cy="749808"/>
          </a:xfrm>
          <a:prstGeom prst="rect">
            <a:avLst/>
          </a:prstGeom>
          <a:noFill/>
        </p:spPr>
        <p:txBody>
          <a:bodyPr wrap="square" lIns="0" tIns="0" rIns="0" bIns="0" anchor="ctr">
            <a:normAutofit fontScale="91111" lnSpcReduction="10000"/>
          </a:bodyPr>
          <a:lstStyle/>
          <a:p>
            <a:pPr marL="0" indent="0" algn="ctr">
              <a:buNone/>
            </a:pPr>
            <a:r>
              <a:rPr sz="2000" b="1" dirty="0">
                <a:solidFill>
                  <a:srgbClr val="A6534E"/>
                </a:solidFill>
              </a:rPr>
              <a:t>Possible distress–care</a:t>
            </a:r>
          </a:p>
          <a:p>
            <a:pPr marL="0" indent="0" algn="ctr">
              <a:buNone/>
            </a:pPr>
            <a:r>
              <a:rPr sz="2000" b="1" dirty="0">
                <a:solidFill>
                  <a:srgbClr val="A6534E"/>
                </a:solidFill>
              </a:rPr>
              <a:t>misalignment</a:t>
            </a:r>
          </a:p>
        </p:txBody>
      </p:sp>
      <p:sp>
        <p:nvSpPr>
          <p:cNvPr id="9" name="Shape 7">
            <a:extLst>
              <a:ext uri="{FF2B5EF4-FFF2-40B4-BE49-F238E27FC236}">
                <a16:creationId xmlns:a16="http://schemas.microsoft.com/office/drawing/2014/main" id="{1EF5D72A-55A0-4A46-B597-B85318D4C41D}"/>
              </a:ext>
            </a:extLst>
          </p:cNvPr>
          <p:cNvSpPr>
            <a:spLocks noGrp="1"/>
          </p:cNvSpPr>
          <p:nvPr/>
        </p:nvSpPr>
        <p:spPr>
          <a:xfrm>
            <a:off x="6217920" y="1600200"/>
            <a:ext cx="2423160" cy="914400"/>
          </a:xfrm>
          <a:prstGeom prst="roundRect">
            <a:avLst>
              <a:gd name="adj" fmla="val 8000"/>
            </a:avLst>
          </a:prstGeom>
          <a:solidFill>
            <a:srgbClr val="EEF4EA"/>
          </a:solidFill>
          <a:ln w="12700">
            <a:solidFill>
              <a:srgbClr val="EEF4EA">
                <a:alpha val="0"/>
              </a:srgbClr>
            </a:solidFill>
            <a:prstDash val="solid"/>
          </a:ln>
        </p:spPr>
        <p:txBody>
          <a:bodyPr/>
          <a:lstStyle/>
          <a:p>
            <a:endParaRPr/>
          </a:p>
        </p:txBody>
      </p:sp>
      <p:sp>
        <p:nvSpPr>
          <p:cNvPr id="10" name="Text 8">
            <a:extLst>
              <a:ext uri="{FF2B5EF4-FFF2-40B4-BE49-F238E27FC236}">
                <a16:creationId xmlns:a16="http://schemas.microsoft.com/office/drawing/2014/main" id="{4EEE6668-887C-44EB-A689-FB8520BB6072}"/>
              </a:ext>
            </a:extLst>
          </p:cNvPr>
          <p:cNvSpPr>
            <a:spLocks noGrp="1"/>
          </p:cNvSpPr>
          <p:nvPr/>
        </p:nvSpPr>
        <p:spPr>
          <a:xfrm>
            <a:off x="6345936" y="1709928"/>
            <a:ext cx="2167128" cy="749808"/>
          </a:xfrm>
          <a:prstGeom prst="rect">
            <a:avLst/>
          </a:prstGeom>
          <a:noFill/>
        </p:spPr>
        <p:txBody>
          <a:bodyPr wrap="square" lIns="0" tIns="0" rIns="0" bIns="0" anchor="ctr">
            <a:normAutofit fontScale="98611" lnSpcReduction="10000"/>
          </a:bodyPr>
          <a:lstStyle/>
          <a:p>
            <a:pPr marL="0" indent="0" algn="ctr">
              <a:buNone/>
            </a:pPr>
            <a:r>
              <a:rPr sz="1800" b="1" dirty="0">
                <a:solidFill>
                  <a:srgbClr val="638A62"/>
                </a:solidFill>
              </a:rPr>
              <a:t>Behavioural outcomes</a:t>
            </a:r>
          </a:p>
          <a:p>
            <a:pPr marL="0" indent="0" algn="ctr">
              <a:buNone/>
            </a:pPr>
            <a:r>
              <a:rPr sz="1800" b="1" dirty="0">
                <a:solidFill>
                  <a:srgbClr val="638A62"/>
                </a:solidFill>
              </a:rPr>
              <a:t>inconsistent</a:t>
            </a:r>
          </a:p>
        </p:txBody>
      </p:sp>
      <p:sp>
        <p:nvSpPr>
          <p:cNvPr id="11" name="Shape 9">
            <a:extLst>
              <a:ext uri="{FF2B5EF4-FFF2-40B4-BE49-F238E27FC236}">
                <a16:creationId xmlns:a16="http://schemas.microsoft.com/office/drawing/2014/main" id="{EC6597FB-E60B-41A2-A8E5-3A0AF0D55969}"/>
              </a:ext>
            </a:extLst>
          </p:cNvPr>
          <p:cNvSpPr>
            <a:spLocks noGrp="1"/>
          </p:cNvSpPr>
          <p:nvPr/>
        </p:nvSpPr>
        <p:spPr>
          <a:xfrm>
            <a:off x="8915400" y="1600200"/>
            <a:ext cx="2423160" cy="914400"/>
          </a:xfrm>
          <a:prstGeom prst="roundRect">
            <a:avLst>
              <a:gd name="adj" fmla="val 8000"/>
            </a:avLst>
          </a:prstGeom>
          <a:solidFill>
            <a:srgbClr val="FFF4DD"/>
          </a:solidFill>
          <a:ln w="12700">
            <a:solidFill>
              <a:srgbClr val="FFF4DD">
                <a:alpha val="0"/>
              </a:srgbClr>
            </a:solidFill>
            <a:prstDash val="solid"/>
          </a:ln>
        </p:spPr>
        <p:txBody>
          <a:bodyPr/>
          <a:lstStyle/>
          <a:p>
            <a:endParaRPr/>
          </a:p>
        </p:txBody>
      </p:sp>
      <p:sp>
        <p:nvSpPr>
          <p:cNvPr id="12" name="Text 10">
            <a:extLst>
              <a:ext uri="{FF2B5EF4-FFF2-40B4-BE49-F238E27FC236}">
                <a16:creationId xmlns:a16="http://schemas.microsoft.com/office/drawing/2014/main" id="{07C325A3-03B5-4EBD-9659-674A31C4439A}"/>
              </a:ext>
            </a:extLst>
          </p:cNvPr>
          <p:cNvSpPr>
            <a:spLocks noGrp="1"/>
          </p:cNvSpPr>
          <p:nvPr/>
        </p:nvSpPr>
        <p:spPr>
          <a:xfrm>
            <a:off x="9043416" y="1709928"/>
            <a:ext cx="2167128" cy="749808"/>
          </a:xfrm>
          <a:prstGeom prst="rect">
            <a:avLst/>
          </a:prstGeom>
          <a:noFill/>
        </p:spPr>
        <p:txBody>
          <a:bodyPr wrap="square" lIns="0" tIns="0" rIns="0" bIns="0" anchor="ctr">
            <a:normAutofit/>
          </a:bodyPr>
          <a:lstStyle/>
          <a:p>
            <a:pPr marL="0" indent="0" algn="ctr">
              <a:buNone/>
            </a:pPr>
            <a:r>
              <a:rPr sz="1800" b="1">
                <a:solidFill>
                  <a:srgbClr val="7E5B13"/>
                </a:solidFill>
              </a:rPr>
              <a:t>Mechanisms</a:t>
            </a:r>
          </a:p>
          <a:p>
            <a:pPr marL="0" indent="0" algn="ctr">
              <a:buNone/>
            </a:pPr>
            <a:r>
              <a:rPr sz="1800" b="1">
                <a:solidFill>
                  <a:srgbClr val="7E5B13"/>
                </a:solidFill>
              </a:rPr>
              <a:t>under-specified</a:t>
            </a:r>
          </a:p>
        </p:txBody>
      </p:sp>
      <p:sp>
        <p:nvSpPr>
          <p:cNvPr id="13" name="Shape 11">
            <a:extLst>
              <a:ext uri="{FF2B5EF4-FFF2-40B4-BE49-F238E27FC236}">
                <a16:creationId xmlns:a16="http://schemas.microsoft.com/office/drawing/2014/main" id="{F2229C31-3D96-40A6-A421-ECA6FD3F4594}"/>
              </a:ext>
            </a:extLst>
          </p:cNvPr>
          <p:cNvSpPr>
            <a:spLocks noGrp="1"/>
          </p:cNvSpPr>
          <p:nvPr/>
        </p:nvSpPr>
        <p:spPr>
          <a:xfrm>
            <a:off x="3273552" y="2057400"/>
            <a:ext cx="201168" cy="0"/>
          </a:xfrm>
          <a:prstGeom prst="line">
            <a:avLst/>
          </a:prstGeom>
          <a:noFill/>
          <a:ln w="15240">
            <a:solidFill>
              <a:srgbClr val="5D6B7A"/>
            </a:solidFill>
            <a:prstDash val="solid"/>
            <a:tailEnd type="triangle"/>
          </a:ln>
        </p:spPr>
        <p:txBody>
          <a:bodyPr/>
          <a:lstStyle/>
          <a:p>
            <a:endParaRPr/>
          </a:p>
        </p:txBody>
      </p:sp>
      <p:sp>
        <p:nvSpPr>
          <p:cNvPr id="14" name="Shape 12">
            <a:extLst>
              <a:ext uri="{FF2B5EF4-FFF2-40B4-BE49-F238E27FC236}">
                <a16:creationId xmlns:a16="http://schemas.microsoft.com/office/drawing/2014/main" id="{99413792-8A74-464A-800D-AF826EC7FFAC}"/>
              </a:ext>
            </a:extLst>
          </p:cNvPr>
          <p:cNvSpPr>
            <a:spLocks noGrp="1"/>
          </p:cNvSpPr>
          <p:nvPr/>
        </p:nvSpPr>
        <p:spPr>
          <a:xfrm>
            <a:off x="5971032" y="2057400"/>
            <a:ext cx="201168" cy="0"/>
          </a:xfrm>
          <a:prstGeom prst="line">
            <a:avLst/>
          </a:prstGeom>
          <a:noFill/>
          <a:ln w="15240">
            <a:solidFill>
              <a:srgbClr val="5D6B7A"/>
            </a:solidFill>
            <a:prstDash val="solid"/>
            <a:tailEnd type="triangle"/>
          </a:ln>
        </p:spPr>
        <p:txBody>
          <a:bodyPr/>
          <a:lstStyle/>
          <a:p>
            <a:endParaRPr/>
          </a:p>
        </p:txBody>
      </p:sp>
      <p:sp>
        <p:nvSpPr>
          <p:cNvPr id="15" name="Shape 13">
            <a:extLst>
              <a:ext uri="{FF2B5EF4-FFF2-40B4-BE49-F238E27FC236}">
                <a16:creationId xmlns:a16="http://schemas.microsoft.com/office/drawing/2014/main" id="{B6B41790-8625-445A-A8D2-6B6AEA6A3286}"/>
              </a:ext>
            </a:extLst>
          </p:cNvPr>
          <p:cNvSpPr>
            <a:spLocks noGrp="1"/>
          </p:cNvSpPr>
          <p:nvPr/>
        </p:nvSpPr>
        <p:spPr>
          <a:xfrm>
            <a:off x="8668512" y="2057400"/>
            <a:ext cx="201168" cy="0"/>
          </a:xfrm>
          <a:prstGeom prst="line">
            <a:avLst/>
          </a:prstGeom>
          <a:noFill/>
          <a:ln w="15240">
            <a:solidFill>
              <a:srgbClr val="5D6B7A"/>
            </a:solidFill>
            <a:prstDash val="solid"/>
            <a:tailEnd type="triangle"/>
          </a:ln>
        </p:spPr>
        <p:txBody>
          <a:bodyPr/>
          <a:lstStyle/>
          <a:p>
            <a:endParaRPr/>
          </a:p>
        </p:txBody>
      </p:sp>
      <p:sp>
        <p:nvSpPr>
          <p:cNvPr id="16" name="Text 14">
            <a:extLst>
              <a:ext uri="{FF2B5EF4-FFF2-40B4-BE49-F238E27FC236}">
                <a16:creationId xmlns:a16="http://schemas.microsoft.com/office/drawing/2014/main" id="{B5538A75-F5C3-4A14-AC91-264A2BB2189B}"/>
              </a:ext>
            </a:extLst>
          </p:cNvPr>
          <p:cNvSpPr>
            <a:spLocks noGrp="1"/>
          </p:cNvSpPr>
          <p:nvPr/>
        </p:nvSpPr>
        <p:spPr>
          <a:xfrm>
            <a:off x="822960" y="3657099"/>
            <a:ext cx="9875520" cy="1554480"/>
          </a:xfrm>
          <a:prstGeom prst="rect">
            <a:avLst/>
          </a:prstGeom>
          <a:noFill/>
        </p:spPr>
        <p:txBody>
          <a:bodyPr wrap="square" lIns="635" tIns="635" rIns="635" bIns="635" anchor="ctr">
            <a:normAutofit fontScale="99931" lnSpcReduction="10000"/>
          </a:bodyPr>
          <a:lstStyle/>
          <a:p>
            <a:r>
              <a:rPr lang="en-GB" dirty="0">
                <a:solidFill>
                  <a:srgbClr val="1C1F24"/>
                </a:solidFill>
              </a:rPr>
              <a:t>A 2025 UK study analysing 2009–2019 data reported +9.90% recorded </a:t>
            </a:r>
            <a:r>
              <a:rPr lang="en-GB" dirty="0"/>
              <a:t>common mental disorders </a:t>
            </a:r>
            <a:r>
              <a:rPr lang="en-GB" dirty="0">
                <a:solidFill>
                  <a:srgbClr val="1C1F24"/>
                </a:solidFill>
              </a:rPr>
              <a:t>and +19.33% psychological distress. </a:t>
            </a:r>
            <a:r>
              <a:rPr dirty="0">
                <a:solidFill>
                  <a:srgbClr val="1C1F24"/>
                </a:solidFill>
              </a:rPr>
              <a:t>This suggests possible misalignment with recorded care; it does not prove a help-seeking or treatment gap.</a:t>
            </a:r>
            <a:endParaRPr lang="en-GB" dirty="0">
              <a:solidFill>
                <a:srgbClr val="1C1F24"/>
              </a:solidFill>
            </a:endParaRPr>
          </a:p>
          <a:p>
            <a:endParaRPr dirty="0">
              <a:solidFill>
                <a:srgbClr val="1C1F24"/>
              </a:solidFill>
            </a:endParaRPr>
          </a:p>
          <a:p>
            <a:r>
              <a:rPr dirty="0">
                <a:solidFill>
                  <a:srgbClr val="1C1F24"/>
                </a:solidFill>
              </a:rPr>
              <a:t>Recent 2025–2026 reviews identify inconsistent behavioural outcomes and under-examined mechanisms—the current DBA gap.</a:t>
            </a:r>
          </a:p>
        </p:txBody>
      </p:sp>
      <p:sp>
        <p:nvSpPr>
          <p:cNvPr id="18" name="Text 15">
            <a:extLst>
              <a:ext uri="{FF2B5EF4-FFF2-40B4-BE49-F238E27FC236}">
                <a16:creationId xmlns:a16="http://schemas.microsoft.com/office/drawing/2014/main" id="{1FE35195-F213-4DF2-A966-0D89D625BA19}"/>
              </a:ext>
            </a:extLst>
          </p:cNvPr>
          <p:cNvSpPr>
            <a:spLocks noGrp="1"/>
          </p:cNvSpPr>
          <p:nvPr/>
        </p:nvSpPr>
        <p:spPr>
          <a:xfrm>
            <a:off x="502920" y="6473952"/>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4</a:t>
            </a:r>
          </a:p>
        </p:txBody>
      </p:sp>
      <p:sp>
        <p:nvSpPr>
          <p:cNvPr id="19" name="TextBox 18">
            <a:extLst>
              <a:ext uri="{FF2B5EF4-FFF2-40B4-BE49-F238E27FC236}">
                <a16:creationId xmlns:a16="http://schemas.microsoft.com/office/drawing/2014/main" id="{EAC081EC-A85B-49D9-8D62-E33B306C0B23}"/>
              </a:ext>
            </a:extLst>
          </p:cNvPr>
          <p:cNvSpPr>
            <a:spLocks noGrp="1"/>
          </p:cNvSpPr>
          <p:nvPr/>
        </p:nvSpPr>
        <p:spPr>
          <a:xfrm>
            <a:off x="365760" y="6199632"/>
            <a:ext cx="4812536"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Sources: Dykxhoorn et al. (2025); Plackett et al. (2025); Bora et al. (2026).</a:t>
            </a:r>
          </a:p>
        </p:txBody>
      </p:sp>
    </p:spTree>
    <p:extLst>
      <p:ext uri="{BB962C8B-B14F-4D97-AF65-F5344CB8AC3E}">
        <p14:creationId xmlns:p14="http://schemas.microsoft.com/office/powerpoint/2010/main" val="250364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77E100E7-D70A-4E89-B210-CCDBB4601207}"/>
              </a:ext>
            </a:extLst>
          </p:cNvPr>
          <p:cNvSpPr>
            <a:spLocks noGrp="1"/>
          </p:cNvSpPr>
          <p:nvPr/>
        </p:nvSpPr>
        <p:spPr>
          <a:xfrm>
            <a:off x="566928" y="310896"/>
            <a:ext cx="10972800" cy="438912"/>
          </a:xfrm>
          <a:prstGeom prst="rect">
            <a:avLst/>
          </a:prstGeom>
          <a:noFill/>
        </p:spPr>
        <p:txBody>
          <a:bodyPr wrap="square" lIns="0" tIns="0" rIns="0" bIns="0" anchor="ctr">
            <a:noAutofit/>
          </a:bodyPr>
          <a:lstStyle/>
          <a:p>
            <a:pPr marL="0" indent="0">
              <a:buNone/>
            </a:pPr>
            <a:r>
              <a:rPr sz="2900" b="1" dirty="0">
                <a:solidFill>
                  <a:srgbClr val="1F3656"/>
                </a:solidFill>
                <a:latin typeface="Aptos Display"/>
                <a:ea typeface="Aptos Display"/>
                <a:cs typeface="Aptos Display"/>
              </a:rPr>
              <a:t>Question 3 | Ontology, epistemology and methodology must align</a:t>
            </a:r>
          </a:p>
        </p:txBody>
      </p:sp>
      <p:sp>
        <p:nvSpPr>
          <p:cNvPr id="3" name="Text 1">
            <a:extLst>
              <a:ext uri="{FF2B5EF4-FFF2-40B4-BE49-F238E27FC236}">
                <a16:creationId xmlns:a16="http://schemas.microsoft.com/office/drawing/2014/main" id="{1ACC6017-2B4B-400E-9AAB-E3C155B7AF56}"/>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a:solidFill>
                  <a:srgbClr val="5D6B7A"/>
                </a:solidFill>
              </a:rPr>
              <a:t>The DBA’s intellectual contract links what is real, what can be known and how it will be tested.</a:t>
            </a:r>
          </a:p>
        </p:txBody>
      </p:sp>
      <p:sp>
        <p:nvSpPr>
          <p:cNvPr id="4" name="Shape 2">
            <a:extLst>
              <a:ext uri="{FF2B5EF4-FFF2-40B4-BE49-F238E27FC236}">
                <a16:creationId xmlns:a16="http://schemas.microsoft.com/office/drawing/2014/main" id="{9820D500-1C09-4C5C-941F-AF4C5C98BA63}"/>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C3920648-DC14-4B78-A8F0-CDBA018902E2}"/>
              </a:ext>
            </a:extLst>
          </p:cNvPr>
          <p:cNvSpPr>
            <a:spLocks noGrp="1"/>
          </p:cNvSpPr>
          <p:nvPr/>
        </p:nvSpPr>
        <p:spPr>
          <a:xfrm>
            <a:off x="822960" y="1481328"/>
            <a:ext cx="2560320" cy="1097280"/>
          </a:xfrm>
          <a:prstGeom prst="roundRect">
            <a:avLst>
              <a:gd name="adj" fmla="val 6667"/>
            </a:avLst>
          </a:prstGeom>
          <a:solidFill>
            <a:srgbClr val="EAF3F7"/>
          </a:solidFill>
          <a:ln w="12700">
            <a:solidFill>
              <a:srgbClr val="EAF3F7">
                <a:alpha val="0"/>
              </a:srgbClr>
            </a:solidFill>
            <a:prstDash val="solid"/>
          </a:ln>
        </p:spPr>
        <p:txBody>
          <a:bodyPr/>
          <a:lstStyle/>
          <a:p>
            <a:endParaRPr/>
          </a:p>
        </p:txBody>
      </p:sp>
      <p:sp>
        <p:nvSpPr>
          <p:cNvPr id="6" name="Text 4">
            <a:extLst>
              <a:ext uri="{FF2B5EF4-FFF2-40B4-BE49-F238E27FC236}">
                <a16:creationId xmlns:a16="http://schemas.microsoft.com/office/drawing/2014/main" id="{F0D414AB-455B-4F05-BA4A-CF812C0D5408}"/>
              </a:ext>
            </a:extLst>
          </p:cNvPr>
          <p:cNvSpPr>
            <a:spLocks noGrp="1"/>
          </p:cNvSpPr>
          <p:nvPr/>
        </p:nvSpPr>
        <p:spPr>
          <a:xfrm>
            <a:off x="950976" y="1591056"/>
            <a:ext cx="2304288" cy="932688"/>
          </a:xfrm>
          <a:prstGeom prst="rect">
            <a:avLst/>
          </a:prstGeom>
          <a:noFill/>
        </p:spPr>
        <p:txBody>
          <a:bodyPr wrap="square" lIns="0" tIns="0" rIns="0" bIns="0" anchor="ctr">
            <a:normAutofit/>
          </a:bodyPr>
          <a:lstStyle/>
          <a:p>
            <a:pPr marL="0" indent="0" algn="ctr">
              <a:buNone/>
            </a:pPr>
            <a:r>
              <a:rPr sz="2000" b="1" dirty="0">
                <a:solidFill>
                  <a:srgbClr val="1F3656"/>
                </a:solidFill>
              </a:rPr>
              <a:t>Ontology</a:t>
            </a:r>
          </a:p>
          <a:p>
            <a:pPr marL="0" indent="0" algn="ctr">
              <a:buNone/>
            </a:pPr>
            <a:r>
              <a:rPr sz="2000" b="1" dirty="0">
                <a:solidFill>
                  <a:srgbClr val="1F3656"/>
                </a:solidFill>
              </a:rPr>
              <a:t>Critical realism</a:t>
            </a:r>
          </a:p>
        </p:txBody>
      </p:sp>
      <p:sp>
        <p:nvSpPr>
          <p:cNvPr id="7" name="Shape 5">
            <a:extLst>
              <a:ext uri="{FF2B5EF4-FFF2-40B4-BE49-F238E27FC236}">
                <a16:creationId xmlns:a16="http://schemas.microsoft.com/office/drawing/2014/main" id="{1DA40BC8-0FD4-4495-A9E4-1381D9616B37}"/>
              </a:ext>
            </a:extLst>
          </p:cNvPr>
          <p:cNvSpPr>
            <a:spLocks noGrp="1"/>
          </p:cNvSpPr>
          <p:nvPr/>
        </p:nvSpPr>
        <p:spPr>
          <a:xfrm>
            <a:off x="3657600" y="1481328"/>
            <a:ext cx="2560320" cy="1097280"/>
          </a:xfrm>
          <a:prstGeom prst="roundRect">
            <a:avLst>
              <a:gd name="adj" fmla="val 6667"/>
            </a:avLst>
          </a:prstGeom>
          <a:solidFill>
            <a:srgbClr val="EEF4EA"/>
          </a:solidFill>
          <a:ln w="12700">
            <a:solidFill>
              <a:srgbClr val="EEF4EA">
                <a:alpha val="0"/>
              </a:srgbClr>
            </a:solidFill>
            <a:prstDash val="solid"/>
          </a:ln>
        </p:spPr>
        <p:txBody>
          <a:bodyPr/>
          <a:lstStyle/>
          <a:p>
            <a:endParaRPr/>
          </a:p>
        </p:txBody>
      </p:sp>
      <p:sp>
        <p:nvSpPr>
          <p:cNvPr id="8" name="Text 6">
            <a:extLst>
              <a:ext uri="{FF2B5EF4-FFF2-40B4-BE49-F238E27FC236}">
                <a16:creationId xmlns:a16="http://schemas.microsoft.com/office/drawing/2014/main" id="{9FBDD8C8-79BC-481F-A6C2-3C3112B923B5}"/>
              </a:ext>
            </a:extLst>
          </p:cNvPr>
          <p:cNvSpPr>
            <a:spLocks noGrp="1"/>
          </p:cNvSpPr>
          <p:nvPr/>
        </p:nvSpPr>
        <p:spPr>
          <a:xfrm>
            <a:off x="3785616" y="1591056"/>
            <a:ext cx="2304288" cy="932688"/>
          </a:xfrm>
          <a:prstGeom prst="rect">
            <a:avLst/>
          </a:prstGeom>
          <a:noFill/>
        </p:spPr>
        <p:txBody>
          <a:bodyPr wrap="square" lIns="0" tIns="0" rIns="0" bIns="0" anchor="ctr">
            <a:normAutofit/>
          </a:bodyPr>
          <a:lstStyle/>
          <a:p>
            <a:pPr marL="0" indent="0" algn="ctr">
              <a:buNone/>
            </a:pPr>
            <a:r>
              <a:rPr sz="2000" b="1" dirty="0">
                <a:solidFill>
                  <a:srgbClr val="638A62"/>
                </a:solidFill>
              </a:rPr>
              <a:t>Epistemology</a:t>
            </a:r>
          </a:p>
          <a:p>
            <a:pPr marL="0" indent="0" algn="ctr">
              <a:buNone/>
            </a:pPr>
            <a:r>
              <a:rPr sz="2000" b="1" dirty="0">
                <a:solidFill>
                  <a:srgbClr val="638A62"/>
                </a:solidFill>
              </a:rPr>
              <a:t>Post-positivism</a:t>
            </a:r>
          </a:p>
        </p:txBody>
      </p:sp>
      <p:sp>
        <p:nvSpPr>
          <p:cNvPr id="9" name="Shape 7">
            <a:extLst>
              <a:ext uri="{FF2B5EF4-FFF2-40B4-BE49-F238E27FC236}">
                <a16:creationId xmlns:a16="http://schemas.microsoft.com/office/drawing/2014/main" id="{20E7BCFE-4776-4301-B369-B343DA872F53}"/>
              </a:ext>
            </a:extLst>
          </p:cNvPr>
          <p:cNvSpPr>
            <a:spLocks noGrp="1"/>
          </p:cNvSpPr>
          <p:nvPr/>
        </p:nvSpPr>
        <p:spPr>
          <a:xfrm>
            <a:off x="6492240" y="1481328"/>
            <a:ext cx="2560320" cy="1097280"/>
          </a:xfrm>
          <a:prstGeom prst="roundRect">
            <a:avLst>
              <a:gd name="adj" fmla="val 6667"/>
            </a:avLst>
          </a:prstGeom>
          <a:solidFill>
            <a:srgbClr val="FFF4DD"/>
          </a:solidFill>
          <a:ln w="12700">
            <a:solidFill>
              <a:srgbClr val="FFF4DD">
                <a:alpha val="0"/>
              </a:srgbClr>
            </a:solidFill>
            <a:prstDash val="solid"/>
          </a:ln>
        </p:spPr>
        <p:txBody>
          <a:bodyPr/>
          <a:lstStyle/>
          <a:p>
            <a:endParaRPr/>
          </a:p>
        </p:txBody>
      </p:sp>
      <p:sp>
        <p:nvSpPr>
          <p:cNvPr id="10" name="Text 8">
            <a:extLst>
              <a:ext uri="{FF2B5EF4-FFF2-40B4-BE49-F238E27FC236}">
                <a16:creationId xmlns:a16="http://schemas.microsoft.com/office/drawing/2014/main" id="{7ED418F9-92C1-40C7-A312-ECC0AFED5B7A}"/>
              </a:ext>
            </a:extLst>
          </p:cNvPr>
          <p:cNvSpPr>
            <a:spLocks noGrp="1"/>
          </p:cNvSpPr>
          <p:nvPr/>
        </p:nvSpPr>
        <p:spPr>
          <a:xfrm>
            <a:off x="6620256" y="1591056"/>
            <a:ext cx="2304288" cy="932688"/>
          </a:xfrm>
          <a:prstGeom prst="rect">
            <a:avLst/>
          </a:prstGeom>
          <a:noFill/>
        </p:spPr>
        <p:txBody>
          <a:bodyPr wrap="square" lIns="0" tIns="0" rIns="0" bIns="0" anchor="ctr">
            <a:normAutofit/>
          </a:bodyPr>
          <a:lstStyle/>
          <a:p>
            <a:pPr marL="0" indent="0" algn="ctr">
              <a:buNone/>
            </a:pPr>
            <a:r>
              <a:rPr sz="2000" b="1">
                <a:solidFill>
                  <a:srgbClr val="7E5B13"/>
                </a:solidFill>
              </a:rPr>
              <a:t>Methodology</a:t>
            </a:r>
          </a:p>
          <a:p>
            <a:pPr marL="0" indent="0" algn="ctr">
              <a:buNone/>
            </a:pPr>
            <a:r>
              <a:rPr sz="2000" b="1">
                <a:solidFill>
                  <a:srgbClr val="7E5B13"/>
                </a:solidFill>
              </a:rPr>
              <a:t>Deductive survey + SEM</a:t>
            </a:r>
          </a:p>
        </p:txBody>
      </p:sp>
      <p:sp>
        <p:nvSpPr>
          <p:cNvPr id="11" name="Shape 9">
            <a:extLst>
              <a:ext uri="{FF2B5EF4-FFF2-40B4-BE49-F238E27FC236}">
                <a16:creationId xmlns:a16="http://schemas.microsoft.com/office/drawing/2014/main" id="{8AFB0AB4-373A-42FD-A3E6-8BCB693E9A1A}"/>
              </a:ext>
            </a:extLst>
          </p:cNvPr>
          <p:cNvSpPr>
            <a:spLocks noGrp="1"/>
          </p:cNvSpPr>
          <p:nvPr/>
        </p:nvSpPr>
        <p:spPr>
          <a:xfrm>
            <a:off x="9326880" y="1481328"/>
            <a:ext cx="2560320" cy="1097280"/>
          </a:xfrm>
          <a:prstGeom prst="roundRect">
            <a:avLst>
              <a:gd name="adj" fmla="val 6667"/>
            </a:avLst>
          </a:prstGeom>
          <a:solidFill>
            <a:srgbClr val="F4EEEE"/>
          </a:solidFill>
          <a:ln w="12700">
            <a:solidFill>
              <a:srgbClr val="F4EEEE">
                <a:alpha val="0"/>
              </a:srgbClr>
            </a:solidFill>
            <a:prstDash val="solid"/>
          </a:ln>
        </p:spPr>
        <p:txBody>
          <a:bodyPr/>
          <a:lstStyle/>
          <a:p>
            <a:endParaRPr/>
          </a:p>
        </p:txBody>
      </p:sp>
      <p:sp>
        <p:nvSpPr>
          <p:cNvPr id="12" name="Text 10">
            <a:extLst>
              <a:ext uri="{FF2B5EF4-FFF2-40B4-BE49-F238E27FC236}">
                <a16:creationId xmlns:a16="http://schemas.microsoft.com/office/drawing/2014/main" id="{09646C1D-0B28-4592-AC7C-8BB04F16347E}"/>
              </a:ext>
            </a:extLst>
          </p:cNvPr>
          <p:cNvSpPr>
            <a:spLocks noGrp="1"/>
          </p:cNvSpPr>
          <p:nvPr/>
        </p:nvSpPr>
        <p:spPr>
          <a:xfrm>
            <a:off x="9454896" y="1591056"/>
            <a:ext cx="2304288" cy="932688"/>
          </a:xfrm>
          <a:prstGeom prst="rect">
            <a:avLst/>
          </a:prstGeom>
          <a:noFill/>
        </p:spPr>
        <p:txBody>
          <a:bodyPr wrap="square" lIns="0" tIns="0" rIns="0" bIns="0" anchor="ctr">
            <a:normAutofit/>
          </a:bodyPr>
          <a:lstStyle/>
          <a:p>
            <a:pPr marL="0" indent="0" algn="ctr">
              <a:buNone/>
            </a:pPr>
            <a:r>
              <a:rPr sz="2000" b="1">
                <a:solidFill>
                  <a:srgbClr val="A6534E"/>
                </a:solidFill>
              </a:rPr>
              <a:t>Axiology</a:t>
            </a:r>
          </a:p>
          <a:p>
            <a:pPr marL="0" indent="0" algn="ctr">
              <a:buNone/>
            </a:pPr>
            <a:r>
              <a:rPr sz="2000" b="1">
                <a:solidFill>
                  <a:srgbClr val="A6534E"/>
                </a:solidFill>
              </a:rPr>
              <a:t>Ethical youth wellbeing</a:t>
            </a:r>
          </a:p>
        </p:txBody>
      </p:sp>
      <p:sp>
        <p:nvSpPr>
          <p:cNvPr id="13" name="Text 11">
            <a:extLst>
              <a:ext uri="{FF2B5EF4-FFF2-40B4-BE49-F238E27FC236}">
                <a16:creationId xmlns:a16="http://schemas.microsoft.com/office/drawing/2014/main" id="{D0DCA5A4-C69D-4234-A1C1-632973768623}"/>
              </a:ext>
            </a:extLst>
          </p:cNvPr>
          <p:cNvSpPr>
            <a:spLocks noGrp="1"/>
          </p:cNvSpPr>
          <p:nvPr/>
        </p:nvSpPr>
        <p:spPr>
          <a:xfrm>
            <a:off x="914400" y="3337560"/>
            <a:ext cx="10424160" cy="1828800"/>
          </a:xfrm>
          <a:prstGeom prst="rect">
            <a:avLst/>
          </a:prstGeom>
          <a:noFill/>
        </p:spPr>
        <p:txBody>
          <a:bodyPr wrap="square" lIns="635" tIns="635" rIns="635" bIns="635" anchor="ctr">
            <a:normAutofit lnSpcReduction="10000"/>
          </a:bodyPr>
          <a:lstStyle/>
          <a:p>
            <a:r>
              <a:rPr sz="1900" b="1" dirty="0">
                <a:solidFill>
                  <a:srgbClr val="1C1F24"/>
                </a:solidFill>
              </a:rPr>
              <a:t>Ontology</a:t>
            </a:r>
            <a:r>
              <a:rPr sz="1900" dirty="0">
                <a:solidFill>
                  <a:srgbClr val="1C1F24"/>
                </a:solidFill>
              </a:rPr>
              <a:t>:</a:t>
            </a:r>
            <a:r>
              <a:rPr sz="1900" b="1" dirty="0">
                <a:solidFill>
                  <a:srgbClr val="1C1F24"/>
                </a:solidFill>
              </a:rPr>
              <a:t> </a:t>
            </a:r>
            <a:r>
              <a:rPr sz="1900" dirty="0">
                <a:solidFill>
                  <a:srgbClr val="1C1F24"/>
                </a:solidFill>
              </a:rPr>
              <a:t>real but context-dependent mechanisms shape help-seeking.</a:t>
            </a:r>
            <a:endParaRPr lang="en-GB" sz="1900" dirty="0">
              <a:solidFill>
                <a:srgbClr val="1C1F24"/>
              </a:solidFill>
            </a:endParaRPr>
          </a:p>
          <a:p>
            <a:endParaRPr sz="1900" dirty="0">
              <a:solidFill>
                <a:srgbClr val="1C1F24"/>
              </a:solidFill>
            </a:endParaRPr>
          </a:p>
          <a:p>
            <a:r>
              <a:rPr sz="1900" b="1" dirty="0">
                <a:solidFill>
                  <a:srgbClr val="1C1F24"/>
                </a:solidFill>
              </a:rPr>
              <a:t>Epistemology</a:t>
            </a:r>
            <a:r>
              <a:rPr sz="1900" dirty="0">
                <a:solidFill>
                  <a:srgbClr val="1C1F24"/>
                </a:solidFill>
              </a:rPr>
              <a:t>:</a:t>
            </a:r>
            <a:r>
              <a:rPr sz="1900" b="1" dirty="0">
                <a:solidFill>
                  <a:srgbClr val="1C1F24"/>
                </a:solidFill>
              </a:rPr>
              <a:t> </a:t>
            </a:r>
            <a:r>
              <a:rPr sz="1900" dirty="0">
                <a:solidFill>
                  <a:srgbClr val="1C1F24"/>
                </a:solidFill>
              </a:rPr>
              <a:t>evidence is provisional, probabilistic and open to revision.</a:t>
            </a:r>
            <a:endParaRPr lang="en-GB" sz="1900" dirty="0">
              <a:solidFill>
                <a:srgbClr val="1C1F24"/>
              </a:solidFill>
            </a:endParaRPr>
          </a:p>
          <a:p>
            <a:endParaRPr sz="1900" dirty="0">
              <a:solidFill>
                <a:srgbClr val="1C1F24"/>
              </a:solidFill>
            </a:endParaRPr>
          </a:p>
          <a:p>
            <a:r>
              <a:rPr sz="1900" b="1" dirty="0">
                <a:solidFill>
                  <a:srgbClr val="1C1F24"/>
                </a:solidFill>
              </a:rPr>
              <a:t>Methodology</a:t>
            </a:r>
            <a:r>
              <a:rPr sz="1900" dirty="0">
                <a:solidFill>
                  <a:srgbClr val="1C1F24"/>
                </a:solidFill>
              </a:rPr>
              <a:t>: deductive survey; measurement model before structural model.</a:t>
            </a:r>
            <a:endParaRPr lang="en-GB" sz="1900" dirty="0">
              <a:solidFill>
                <a:srgbClr val="1C1F24"/>
              </a:solidFill>
            </a:endParaRPr>
          </a:p>
          <a:p>
            <a:endParaRPr sz="1900" dirty="0">
              <a:solidFill>
                <a:srgbClr val="1C1F24"/>
              </a:solidFill>
            </a:endParaRPr>
          </a:p>
          <a:p>
            <a:r>
              <a:rPr sz="1900" b="1" dirty="0">
                <a:solidFill>
                  <a:srgbClr val="1C1F24"/>
                </a:solidFill>
              </a:rPr>
              <a:t>Axiology</a:t>
            </a:r>
            <a:r>
              <a:rPr sz="1900" dirty="0">
                <a:solidFill>
                  <a:srgbClr val="1C1F24"/>
                </a:solidFill>
              </a:rPr>
              <a:t>:</a:t>
            </a:r>
            <a:r>
              <a:rPr sz="1900" b="1" dirty="0">
                <a:solidFill>
                  <a:srgbClr val="1C1F24"/>
                </a:solidFill>
              </a:rPr>
              <a:t> </a:t>
            </a:r>
            <a:r>
              <a:rPr sz="1900" dirty="0">
                <a:solidFill>
                  <a:srgbClr val="1C1F24"/>
                </a:solidFill>
              </a:rPr>
              <a:t>beneficence, non-maleficence and non-exploitative communication.</a:t>
            </a:r>
          </a:p>
        </p:txBody>
      </p:sp>
      <p:sp>
        <p:nvSpPr>
          <p:cNvPr id="15" name="Text 12">
            <a:extLst>
              <a:ext uri="{FF2B5EF4-FFF2-40B4-BE49-F238E27FC236}">
                <a16:creationId xmlns:a16="http://schemas.microsoft.com/office/drawing/2014/main" id="{425BFF95-F4AC-4533-9E1A-5C57989D9A66}"/>
              </a:ext>
            </a:extLst>
          </p:cNvPr>
          <p:cNvSpPr>
            <a:spLocks noGrp="1"/>
          </p:cNvSpPr>
          <p:nvPr/>
        </p:nvSpPr>
        <p:spPr>
          <a:xfrm>
            <a:off x="475488" y="6526980"/>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5</a:t>
            </a:r>
          </a:p>
        </p:txBody>
      </p:sp>
      <p:sp>
        <p:nvSpPr>
          <p:cNvPr id="16" name="TextBox 15">
            <a:extLst>
              <a:ext uri="{FF2B5EF4-FFF2-40B4-BE49-F238E27FC236}">
                <a16:creationId xmlns:a16="http://schemas.microsoft.com/office/drawing/2014/main" id="{5059EF60-2E3C-4967-8326-22F8A7F7B800}"/>
              </a:ext>
            </a:extLst>
          </p:cNvPr>
          <p:cNvSpPr>
            <a:spLocks noGrp="1"/>
          </p:cNvSpPr>
          <p:nvPr/>
        </p:nvSpPr>
        <p:spPr>
          <a:xfrm>
            <a:off x="365760" y="6199632"/>
            <a:ext cx="4851008" cy="261610"/>
          </a:xfrm>
          <a:prstGeom prst="rect">
            <a:avLst/>
          </a:prstGeom>
          <a:noFill/>
        </p:spPr>
        <p:txBody>
          <a:bodyPr wrap="none">
            <a:spAutoFit/>
          </a:bodyPr>
          <a:lstStyle/>
          <a:p>
            <a:r>
              <a:rPr sz="1100" dirty="0"/>
              <a:t>Sources: Kuhn (1970); Caliendo-Chan (2026a); Anderson and Gerbing (1988).</a:t>
            </a:r>
          </a:p>
        </p:txBody>
      </p:sp>
    </p:spTree>
    <p:extLst>
      <p:ext uri="{BB962C8B-B14F-4D97-AF65-F5344CB8AC3E}">
        <p14:creationId xmlns:p14="http://schemas.microsoft.com/office/powerpoint/2010/main" val="1298541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B2FF217E-0465-45F5-A5E8-1BCFCA8A8577}"/>
              </a:ext>
            </a:extLst>
          </p:cNvPr>
          <p:cNvSpPr>
            <a:spLocks noGrp="1"/>
          </p:cNvSpPr>
          <p:nvPr/>
        </p:nvSpPr>
        <p:spPr>
          <a:xfrm>
            <a:off x="566928" y="310896"/>
            <a:ext cx="10972800" cy="438912"/>
          </a:xfrm>
          <a:prstGeom prst="rect">
            <a:avLst/>
          </a:prstGeom>
          <a:noFill/>
        </p:spPr>
        <p:txBody>
          <a:bodyPr wrap="square" lIns="0" tIns="0" rIns="0" bIns="0" anchor="ctr">
            <a:noAutofit/>
          </a:bodyPr>
          <a:lstStyle/>
          <a:p>
            <a:pPr marL="0" indent="0">
              <a:buNone/>
            </a:pPr>
            <a:r>
              <a:rPr sz="2800" b="1" dirty="0">
                <a:solidFill>
                  <a:srgbClr val="1F3656"/>
                </a:solidFill>
                <a:latin typeface="Aptos Display"/>
                <a:ea typeface="Aptos Display"/>
                <a:cs typeface="Aptos Display"/>
              </a:rPr>
              <a:t>The literature explains barriers better than communication mechanisms</a:t>
            </a:r>
          </a:p>
        </p:txBody>
      </p:sp>
      <p:sp>
        <p:nvSpPr>
          <p:cNvPr id="3" name="Text 1">
            <a:extLst>
              <a:ext uri="{FF2B5EF4-FFF2-40B4-BE49-F238E27FC236}">
                <a16:creationId xmlns:a16="http://schemas.microsoft.com/office/drawing/2014/main" id="{B04E827C-4CEC-47D9-BFE2-0DA5368C1BBE}"/>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Public health, psychology, communication and marketing remain only partly integrated.</a:t>
            </a:r>
          </a:p>
        </p:txBody>
      </p:sp>
      <p:sp>
        <p:nvSpPr>
          <p:cNvPr id="4" name="Shape 2">
            <a:extLst>
              <a:ext uri="{FF2B5EF4-FFF2-40B4-BE49-F238E27FC236}">
                <a16:creationId xmlns:a16="http://schemas.microsoft.com/office/drawing/2014/main" id="{01D8EE3D-9F55-4313-AE11-D519F2F396DC}"/>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Text 3">
            <a:extLst>
              <a:ext uri="{FF2B5EF4-FFF2-40B4-BE49-F238E27FC236}">
                <a16:creationId xmlns:a16="http://schemas.microsoft.com/office/drawing/2014/main" id="{8D76EDAC-B128-4F3A-B6CE-5F5A79012AC7}"/>
              </a:ext>
            </a:extLst>
          </p:cNvPr>
          <p:cNvSpPr>
            <a:spLocks noGrp="1"/>
          </p:cNvSpPr>
          <p:nvPr/>
        </p:nvSpPr>
        <p:spPr>
          <a:xfrm>
            <a:off x="1042416" y="1866901"/>
            <a:ext cx="963168" cy="262122"/>
          </a:xfrm>
          <a:prstGeom prst="rect">
            <a:avLst/>
          </a:prstGeom>
          <a:noFill/>
        </p:spPr>
        <p:txBody>
          <a:bodyPr wrap="square" lIns="0" tIns="0" rIns="0" bIns="0" anchor="ctr">
            <a:noAutofit/>
          </a:bodyPr>
          <a:lstStyle/>
          <a:p>
            <a:pPr marL="0" indent="0" algn="ctr">
              <a:buNone/>
            </a:pPr>
            <a:r>
              <a:rPr sz="2400" b="1" dirty="0">
                <a:solidFill>
                  <a:srgbClr val="638A62"/>
                </a:solidFill>
              </a:rPr>
              <a:t>Known</a:t>
            </a:r>
          </a:p>
        </p:txBody>
      </p:sp>
      <p:sp>
        <p:nvSpPr>
          <p:cNvPr id="6" name="Text 4">
            <a:extLst>
              <a:ext uri="{FF2B5EF4-FFF2-40B4-BE49-F238E27FC236}">
                <a16:creationId xmlns:a16="http://schemas.microsoft.com/office/drawing/2014/main" id="{6467EA5D-7950-484B-8310-AC7A5E4347D6}"/>
              </a:ext>
            </a:extLst>
          </p:cNvPr>
          <p:cNvSpPr>
            <a:spLocks noGrp="1"/>
          </p:cNvSpPr>
          <p:nvPr/>
        </p:nvSpPr>
        <p:spPr>
          <a:xfrm>
            <a:off x="694944" y="1766317"/>
            <a:ext cx="2926080" cy="2514600"/>
          </a:xfrm>
          <a:prstGeom prst="rect">
            <a:avLst/>
          </a:prstGeom>
          <a:noFill/>
        </p:spPr>
        <p:txBody>
          <a:bodyPr wrap="square" lIns="1016" tIns="1016" rIns="1016" bIns="1016" anchor="ctr">
            <a:normAutofit/>
          </a:bodyPr>
          <a:lstStyle/>
          <a:p>
            <a:pPr marL="0" indent="0">
              <a:buNone/>
            </a:pPr>
            <a:r>
              <a:rPr sz="1700" dirty="0">
                <a:solidFill>
                  <a:srgbClr val="1C1F24"/>
                </a:solidFill>
              </a:rPr>
              <a:t>Help-seeking is staged and social.</a:t>
            </a:r>
          </a:p>
          <a:p>
            <a:pPr marL="0" indent="0">
              <a:buNone/>
            </a:pPr>
            <a:r>
              <a:rPr sz="1700" dirty="0">
                <a:solidFill>
                  <a:srgbClr val="1C1F24"/>
                </a:solidFill>
              </a:rPr>
              <a:t>Stigma and literacy matter.</a:t>
            </a:r>
          </a:p>
          <a:p>
            <a:pPr marL="0" indent="0">
              <a:buNone/>
            </a:pPr>
            <a:r>
              <a:rPr sz="1700" dirty="0">
                <a:solidFill>
                  <a:srgbClr val="1C1F24"/>
                </a:solidFill>
              </a:rPr>
              <a:t>Social media shapes the information environment.</a:t>
            </a:r>
          </a:p>
        </p:txBody>
      </p:sp>
      <p:sp>
        <p:nvSpPr>
          <p:cNvPr id="7" name="Text 5">
            <a:extLst>
              <a:ext uri="{FF2B5EF4-FFF2-40B4-BE49-F238E27FC236}">
                <a16:creationId xmlns:a16="http://schemas.microsoft.com/office/drawing/2014/main" id="{7C476B84-B881-41A4-8C1F-F6EAF97E99F2}"/>
              </a:ext>
            </a:extLst>
          </p:cNvPr>
          <p:cNvSpPr>
            <a:spLocks noGrp="1"/>
          </p:cNvSpPr>
          <p:nvPr/>
        </p:nvSpPr>
        <p:spPr>
          <a:xfrm>
            <a:off x="4791455" y="1828800"/>
            <a:ext cx="880295" cy="338325"/>
          </a:xfrm>
          <a:prstGeom prst="rect">
            <a:avLst/>
          </a:prstGeom>
          <a:noFill/>
        </p:spPr>
        <p:txBody>
          <a:bodyPr wrap="square" lIns="0" tIns="0" rIns="0" bIns="0" anchor="ctr">
            <a:noAutofit/>
          </a:bodyPr>
          <a:lstStyle/>
          <a:p>
            <a:pPr marL="0" indent="0" algn="ctr">
              <a:buNone/>
            </a:pPr>
            <a:r>
              <a:rPr sz="2400" b="1" dirty="0">
                <a:solidFill>
                  <a:srgbClr val="A6534E"/>
                </a:solidFill>
              </a:rPr>
              <a:t>Weak</a:t>
            </a:r>
          </a:p>
        </p:txBody>
      </p:sp>
      <p:sp>
        <p:nvSpPr>
          <p:cNvPr id="8" name="Text 6">
            <a:extLst>
              <a:ext uri="{FF2B5EF4-FFF2-40B4-BE49-F238E27FC236}">
                <a16:creationId xmlns:a16="http://schemas.microsoft.com/office/drawing/2014/main" id="{2EAAB528-D550-4ACE-BC6D-5BCA9B95592E}"/>
              </a:ext>
            </a:extLst>
          </p:cNvPr>
          <p:cNvSpPr>
            <a:spLocks noGrp="1"/>
          </p:cNvSpPr>
          <p:nvPr/>
        </p:nvSpPr>
        <p:spPr>
          <a:xfrm>
            <a:off x="4572000" y="1828800"/>
            <a:ext cx="2926080" cy="2514600"/>
          </a:xfrm>
          <a:prstGeom prst="rect">
            <a:avLst/>
          </a:prstGeom>
          <a:noFill/>
        </p:spPr>
        <p:txBody>
          <a:bodyPr wrap="square" lIns="1016" tIns="1016" rIns="1016" bIns="1016" anchor="ctr">
            <a:normAutofit/>
          </a:bodyPr>
          <a:lstStyle/>
          <a:p>
            <a:pPr marL="0" indent="0">
              <a:buNone/>
            </a:pPr>
            <a:r>
              <a:rPr sz="1700" dirty="0">
                <a:solidFill>
                  <a:srgbClr val="1C1F24"/>
                </a:solidFill>
              </a:rPr>
              <a:t>Campaign evidence is heterogeneous.</a:t>
            </a:r>
          </a:p>
          <a:p>
            <a:pPr marL="0" indent="0">
              <a:buNone/>
            </a:pPr>
            <a:r>
              <a:rPr sz="1700" dirty="0">
                <a:solidFill>
                  <a:srgbClr val="1C1F24"/>
                </a:solidFill>
              </a:rPr>
              <a:t>Engagement is a weak behavioural proxy.</a:t>
            </a:r>
          </a:p>
          <a:p>
            <a:pPr marL="0" indent="0">
              <a:buNone/>
            </a:pPr>
            <a:r>
              <a:rPr sz="1700" dirty="0">
                <a:solidFill>
                  <a:srgbClr val="1C1F24"/>
                </a:solidFill>
              </a:rPr>
              <a:t>Professional help-seeking is rarely measured.</a:t>
            </a:r>
          </a:p>
        </p:txBody>
      </p:sp>
      <p:sp>
        <p:nvSpPr>
          <p:cNvPr id="9" name="Text 7">
            <a:extLst>
              <a:ext uri="{FF2B5EF4-FFF2-40B4-BE49-F238E27FC236}">
                <a16:creationId xmlns:a16="http://schemas.microsoft.com/office/drawing/2014/main" id="{7D18BEFE-D709-454A-8941-D1BE61FE4A19}"/>
              </a:ext>
            </a:extLst>
          </p:cNvPr>
          <p:cNvSpPr>
            <a:spLocks noGrp="1"/>
          </p:cNvSpPr>
          <p:nvPr/>
        </p:nvSpPr>
        <p:spPr>
          <a:xfrm>
            <a:off x="8449056" y="1863915"/>
            <a:ext cx="1275712" cy="303210"/>
          </a:xfrm>
          <a:prstGeom prst="rect">
            <a:avLst/>
          </a:prstGeom>
          <a:noFill/>
        </p:spPr>
        <p:txBody>
          <a:bodyPr wrap="square" lIns="0" tIns="0" rIns="0" bIns="0" anchor="ctr">
            <a:noAutofit/>
          </a:bodyPr>
          <a:lstStyle/>
          <a:p>
            <a:pPr marL="0" indent="0" algn="ctr">
              <a:buNone/>
            </a:pPr>
            <a:r>
              <a:rPr sz="2400" b="1" dirty="0">
                <a:solidFill>
                  <a:srgbClr val="37608E"/>
                </a:solidFill>
              </a:rPr>
              <a:t>DBA gap</a:t>
            </a:r>
          </a:p>
        </p:txBody>
      </p:sp>
      <p:sp>
        <p:nvSpPr>
          <p:cNvPr id="10" name="Text 8">
            <a:extLst>
              <a:ext uri="{FF2B5EF4-FFF2-40B4-BE49-F238E27FC236}">
                <a16:creationId xmlns:a16="http://schemas.microsoft.com/office/drawing/2014/main" id="{4CF13B5F-630B-4650-B94A-B7F7ECAB8FA3}"/>
              </a:ext>
            </a:extLst>
          </p:cNvPr>
          <p:cNvSpPr>
            <a:spLocks noGrp="1"/>
          </p:cNvSpPr>
          <p:nvPr/>
        </p:nvSpPr>
        <p:spPr>
          <a:xfrm>
            <a:off x="8229600" y="1691640"/>
            <a:ext cx="2926080" cy="2514600"/>
          </a:xfrm>
          <a:prstGeom prst="rect">
            <a:avLst/>
          </a:prstGeom>
          <a:noFill/>
        </p:spPr>
        <p:txBody>
          <a:bodyPr wrap="square" lIns="1016" tIns="1016" rIns="1016" bIns="1016" anchor="ctr">
            <a:normAutofit/>
          </a:bodyPr>
          <a:lstStyle/>
          <a:p>
            <a:pPr marL="0" indent="0">
              <a:buNone/>
            </a:pPr>
            <a:r>
              <a:rPr sz="1700" dirty="0">
                <a:solidFill>
                  <a:srgbClr val="1C1F24"/>
                </a:solidFill>
              </a:rPr>
              <a:t>Connect controllable communication factors with psychological mediators and professional help-seeking intention.</a:t>
            </a:r>
          </a:p>
        </p:txBody>
      </p:sp>
      <p:sp>
        <p:nvSpPr>
          <p:cNvPr id="11" name="Text 9">
            <a:extLst>
              <a:ext uri="{FF2B5EF4-FFF2-40B4-BE49-F238E27FC236}">
                <a16:creationId xmlns:a16="http://schemas.microsoft.com/office/drawing/2014/main" id="{29DD02A2-FC6A-4973-B5F2-82D21E4521D3}"/>
              </a:ext>
            </a:extLst>
          </p:cNvPr>
          <p:cNvSpPr>
            <a:spLocks noGrp="1"/>
          </p:cNvSpPr>
          <p:nvPr/>
        </p:nvSpPr>
        <p:spPr>
          <a:xfrm>
            <a:off x="813816" y="4754879"/>
            <a:ext cx="10195560" cy="548640"/>
          </a:xfrm>
          <a:prstGeom prst="rect">
            <a:avLst/>
          </a:prstGeom>
          <a:noFill/>
        </p:spPr>
        <p:txBody>
          <a:bodyPr wrap="square" lIns="0" tIns="0" rIns="0" bIns="0" anchor="ctr"/>
          <a:lstStyle/>
          <a:p>
            <a:pPr marL="0" indent="0" algn="ctr">
              <a:buNone/>
            </a:pPr>
            <a:r>
              <a:rPr sz="2200" b="1" dirty="0">
                <a:solidFill>
                  <a:srgbClr val="1F3656"/>
                </a:solidFill>
              </a:rPr>
              <a:t>Contribution test: identify mechanisms and boundary conditions—not merely claim that social media raises awareness.</a:t>
            </a:r>
          </a:p>
        </p:txBody>
      </p:sp>
      <p:sp>
        <p:nvSpPr>
          <p:cNvPr id="13" name="Text 10">
            <a:extLst>
              <a:ext uri="{FF2B5EF4-FFF2-40B4-BE49-F238E27FC236}">
                <a16:creationId xmlns:a16="http://schemas.microsoft.com/office/drawing/2014/main" id="{75C1A4A3-F602-4CD5-9F66-DBB9A14D1949}"/>
              </a:ext>
            </a:extLst>
          </p:cNvPr>
          <p:cNvSpPr>
            <a:spLocks noGrp="1"/>
          </p:cNvSpPr>
          <p:nvPr/>
        </p:nvSpPr>
        <p:spPr>
          <a:xfrm>
            <a:off x="457200" y="6461242"/>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6</a:t>
            </a:r>
          </a:p>
        </p:txBody>
      </p:sp>
      <p:sp>
        <p:nvSpPr>
          <p:cNvPr id="14" name="TextBox 13">
            <a:extLst>
              <a:ext uri="{FF2B5EF4-FFF2-40B4-BE49-F238E27FC236}">
                <a16:creationId xmlns:a16="http://schemas.microsoft.com/office/drawing/2014/main" id="{AF89D587-D834-49B3-8973-FAC4BD85B225}"/>
              </a:ext>
            </a:extLst>
          </p:cNvPr>
          <p:cNvSpPr>
            <a:spLocks noGrp="1"/>
          </p:cNvSpPr>
          <p:nvPr/>
        </p:nvSpPr>
        <p:spPr>
          <a:xfrm>
            <a:off x="365760" y="6199632"/>
            <a:ext cx="7443063"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Gulliver, Griffiths and Christensen (2010); Draganidis et al. (2024); Plackett et al. (2025); Bora et al. (2026).</a:t>
            </a:r>
          </a:p>
        </p:txBody>
      </p:sp>
    </p:spTree>
    <p:extLst>
      <p:ext uri="{BB962C8B-B14F-4D97-AF65-F5344CB8AC3E}">
        <p14:creationId xmlns:p14="http://schemas.microsoft.com/office/powerpoint/2010/main" val="1265945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3504" y="164592"/>
            <a:ext cx="10972800" cy="438912"/>
          </a:xfrm>
          <a:prstGeom prst="rect">
            <a:avLst/>
          </a:prstGeom>
          <a:noFill/>
        </p:spPr>
        <p:txBody>
          <a:bodyPr wrap="square" lIns="0" tIns="0" rIns="0" bIns="0" anchor="ctr">
            <a:spAutoFit/>
          </a:bodyPr>
          <a:lstStyle/>
          <a:p>
            <a:pPr algn="l"/>
            <a:r>
              <a:rPr sz="2700" b="1">
                <a:solidFill>
                  <a:srgbClr val="1F3656"/>
                </a:solidFill>
                <a:latin typeface="Aptos Display"/>
              </a:rPr>
              <a:t>Proposed Strategic Marketing for Mental Health (SMMH) Framework</a:t>
            </a:r>
          </a:p>
        </p:txBody>
      </p:sp>
      <p:sp>
        <p:nvSpPr>
          <p:cNvPr id="3" name="TextBox 2"/>
          <p:cNvSpPr txBox="1"/>
          <p:nvPr/>
        </p:nvSpPr>
        <p:spPr>
          <a:xfrm>
            <a:off x="603504" y="713232"/>
            <a:ext cx="10972800" cy="310896"/>
          </a:xfrm>
          <a:prstGeom prst="rect">
            <a:avLst/>
          </a:prstGeom>
          <a:noFill/>
        </p:spPr>
        <p:txBody>
          <a:bodyPr wrap="square" lIns="0" tIns="0" rIns="0" bIns="0" anchor="ctr">
            <a:spAutoFit/>
          </a:bodyPr>
          <a:lstStyle/>
          <a:p>
            <a:pPr algn="l"/>
            <a:r>
              <a:rPr sz="1650" b="0">
                <a:solidFill>
                  <a:srgbClr val="5D6B7A"/>
                </a:solidFill>
                <a:latin typeface="Aptos"/>
              </a:rPr>
              <a:t>Strategic communication inputs → psychological mechanisms → professional help-seeking intention</a:t>
            </a:r>
          </a:p>
        </p:txBody>
      </p:sp>
      <p:sp>
        <p:nvSpPr>
          <p:cNvPr id="5" name="Rounded Rectangle 4"/>
          <p:cNvSpPr/>
          <p:nvPr/>
        </p:nvSpPr>
        <p:spPr>
          <a:xfrm>
            <a:off x="658368" y="1481328"/>
            <a:ext cx="3127248" cy="2761488"/>
          </a:xfrm>
          <a:prstGeom prst="roundRect">
            <a:avLst/>
          </a:prstGeom>
          <a:solidFill>
            <a:srgbClr val="EAF3F7"/>
          </a:solidFill>
          <a:ln w="12700">
            <a:solidFill>
              <a:srgbClr val="EAF3F7"/>
            </a:solidFill>
          </a:ln>
        </p:spPr>
        <p:style>
          <a:lnRef idx="1">
            <a:schemeClr val="accent1"/>
          </a:lnRef>
          <a:fillRef idx="3">
            <a:schemeClr val="accent1"/>
          </a:fillRef>
          <a:effectRef idx="2">
            <a:schemeClr val="accent1"/>
          </a:effectRef>
          <a:fontRef idx="minor">
            <a:schemeClr val="lt1"/>
          </a:fontRef>
        </p:style>
        <p:txBody>
          <a:bodyPr wrap="square" lIns="219456" tIns="182880" rIns="201168" bIns="146304" rtlCol="0" anchor="t"/>
          <a:lstStyle/>
          <a:p>
            <a:pPr algn="ctr">
              <a:spcAft>
                <a:spcPts val="1100"/>
              </a:spcAft>
            </a:pPr>
            <a:r>
              <a:rPr sz="1800" b="1">
                <a:solidFill>
                  <a:srgbClr val="1F3656"/>
                </a:solidFill>
                <a:latin typeface="Aptos Display"/>
              </a:rPr>
              <a:t>Strategic Communication Inputs</a:t>
            </a:r>
          </a:p>
          <a:p>
            <a:pPr algn="l">
              <a:spcAft>
                <a:spcPts val="600"/>
              </a:spcAft>
            </a:pPr>
            <a:r>
              <a:rPr sz="1520" b="0">
                <a:solidFill>
                  <a:srgbClr val="1F3656"/>
                </a:solidFill>
                <a:latin typeface="Aptos"/>
              </a:rPr>
              <a:t>•  Social media exposure</a:t>
            </a:r>
          </a:p>
          <a:p>
            <a:pPr algn="l">
              <a:spcAft>
                <a:spcPts val="600"/>
              </a:spcAft>
            </a:pPr>
            <a:r>
              <a:rPr sz="1520" b="0">
                <a:solidFill>
                  <a:srgbClr val="1F3656"/>
                </a:solidFill>
                <a:latin typeface="Aptos"/>
              </a:rPr>
              <a:t>•  Message framing</a:t>
            </a:r>
          </a:p>
          <a:p>
            <a:pPr algn="l">
              <a:spcAft>
                <a:spcPts val="600"/>
              </a:spcAft>
            </a:pPr>
            <a:r>
              <a:rPr sz="1520" b="0">
                <a:solidFill>
                  <a:srgbClr val="1F3656"/>
                </a:solidFill>
                <a:latin typeface="Aptos"/>
              </a:rPr>
              <a:t>•  Message authenticity</a:t>
            </a:r>
          </a:p>
          <a:p>
            <a:pPr algn="l">
              <a:spcAft>
                <a:spcPts val="600"/>
              </a:spcAft>
            </a:pPr>
            <a:r>
              <a:rPr sz="1520" b="0">
                <a:solidFill>
                  <a:srgbClr val="1F3656"/>
                </a:solidFill>
                <a:latin typeface="Aptos"/>
              </a:rPr>
              <a:t>•  Source credibility</a:t>
            </a:r>
          </a:p>
          <a:p>
            <a:pPr algn="l">
              <a:spcAft>
                <a:spcPts val="600"/>
              </a:spcAft>
            </a:pPr>
            <a:r>
              <a:rPr sz="1520" b="0">
                <a:solidFill>
                  <a:srgbClr val="1F3656"/>
                </a:solidFill>
                <a:latin typeface="Aptos"/>
              </a:rPr>
              <a:t>•  Platform–message alignment</a:t>
            </a:r>
          </a:p>
        </p:txBody>
      </p:sp>
      <p:sp>
        <p:nvSpPr>
          <p:cNvPr id="6" name="Rounded Rectangle 5"/>
          <p:cNvSpPr/>
          <p:nvPr/>
        </p:nvSpPr>
        <p:spPr>
          <a:xfrm>
            <a:off x="4526280" y="1481328"/>
            <a:ext cx="3127248" cy="2761488"/>
          </a:xfrm>
          <a:prstGeom prst="roundRect">
            <a:avLst/>
          </a:prstGeom>
          <a:solidFill>
            <a:srgbClr val="EEF4EA"/>
          </a:solidFill>
          <a:ln w="12700">
            <a:solidFill>
              <a:srgbClr val="EEF4EA"/>
            </a:solidFill>
          </a:ln>
        </p:spPr>
        <p:style>
          <a:lnRef idx="1">
            <a:schemeClr val="accent1"/>
          </a:lnRef>
          <a:fillRef idx="3">
            <a:schemeClr val="accent1"/>
          </a:fillRef>
          <a:effectRef idx="2">
            <a:schemeClr val="accent1"/>
          </a:effectRef>
          <a:fontRef idx="minor">
            <a:schemeClr val="lt1"/>
          </a:fontRef>
        </p:style>
        <p:txBody>
          <a:bodyPr wrap="square" lIns="219456" tIns="182880" rIns="201168" bIns="146304" rtlCol="0" anchor="t"/>
          <a:lstStyle/>
          <a:p>
            <a:pPr algn="ctr">
              <a:spcAft>
                <a:spcPts val="1100"/>
              </a:spcAft>
            </a:pPr>
            <a:r>
              <a:rPr sz="1800" b="1">
                <a:solidFill>
                  <a:srgbClr val="638A62"/>
                </a:solidFill>
                <a:latin typeface="Aptos Display"/>
              </a:rPr>
              <a:t>Psychological Mechanisms</a:t>
            </a:r>
          </a:p>
          <a:p>
            <a:pPr algn="l">
              <a:spcAft>
                <a:spcPts val="600"/>
              </a:spcAft>
            </a:pPr>
            <a:r>
              <a:rPr sz="1520" b="0">
                <a:solidFill>
                  <a:srgbClr val="638A62"/>
                </a:solidFill>
                <a:latin typeface="Aptos"/>
              </a:rPr>
              <a:t>•  Mental health literacy</a:t>
            </a:r>
          </a:p>
          <a:p>
            <a:pPr algn="l">
              <a:spcAft>
                <a:spcPts val="600"/>
              </a:spcAft>
            </a:pPr>
            <a:r>
              <a:rPr sz="1520" b="0">
                <a:solidFill>
                  <a:srgbClr val="638A62"/>
                </a:solidFill>
                <a:latin typeface="Aptos"/>
              </a:rPr>
              <a:t>•  Perceived stigma</a:t>
            </a:r>
          </a:p>
          <a:p>
            <a:pPr algn="l">
              <a:spcAft>
                <a:spcPts val="600"/>
              </a:spcAft>
            </a:pPr>
            <a:r>
              <a:rPr sz="1520" b="0">
                <a:solidFill>
                  <a:srgbClr val="638A62"/>
                </a:solidFill>
                <a:latin typeface="Aptos"/>
              </a:rPr>
              <a:t>•  Subjective norms</a:t>
            </a:r>
          </a:p>
          <a:p>
            <a:pPr algn="l">
              <a:spcAft>
                <a:spcPts val="600"/>
              </a:spcAft>
            </a:pPr>
            <a:r>
              <a:rPr sz="1520" b="0">
                <a:solidFill>
                  <a:srgbClr val="638A62"/>
                </a:solidFill>
                <a:latin typeface="Aptos"/>
              </a:rPr>
              <a:t>•  Perceived behavioural control</a:t>
            </a:r>
          </a:p>
        </p:txBody>
      </p:sp>
      <p:sp>
        <p:nvSpPr>
          <p:cNvPr id="7" name="Rounded Rectangle 6"/>
          <p:cNvSpPr/>
          <p:nvPr/>
        </p:nvSpPr>
        <p:spPr>
          <a:xfrm>
            <a:off x="8394192" y="1481328"/>
            <a:ext cx="3127248" cy="2761488"/>
          </a:xfrm>
          <a:prstGeom prst="roundRect">
            <a:avLst/>
          </a:prstGeom>
          <a:solidFill>
            <a:srgbClr val="FFF4DD"/>
          </a:solidFill>
          <a:ln w="12700">
            <a:solidFill>
              <a:srgbClr val="FFF4DD"/>
            </a:solidFill>
          </a:ln>
        </p:spPr>
        <p:style>
          <a:lnRef idx="1">
            <a:schemeClr val="accent1"/>
          </a:lnRef>
          <a:fillRef idx="3">
            <a:schemeClr val="accent1"/>
          </a:fillRef>
          <a:effectRef idx="2">
            <a:schemeClr val="accent1"/>
          </a:effectRef>
          <a:fontRef idx="minor">
            <a:schemeClr val="lt1"/>
          </a:fontRef>
        </p:style>
        <p:txBody>
          <a:bodyPr wrap="square" lIns="219456" tIns="182880" rIns="201168" bIns="146304" rtlCol="0" anchor="t"/>
          <a:lstStyle/>
          <a:p>
            <a:pPr algn="ctr">
              <a:spcAft>
                <a:spcPts val="1100"/>
              </a:spcAft>
            </a:pPr>
            <a:r>
              <a:rPr sz="1800" b="1">
                <a:solidFill>
                  <a:srgbClr val="7E5B13"/>
                </a:solidFill>
                <a:latin typeface="Aptos Display"/>
              </a:rPr>
              <a:t>Principal Outcome</a:t>
            </a:r>
          </a:p>
          <a:p>
            <a:pPr algn="l">
              <a:spcAft>
                <a:spcPts val="600"/>
              </a:spcAft>
            </a:pPr>
            <a:r>
              <a:rPr sz="1520" b="0">
                <a:solidFill>
                  <a:srgbClr val="7E5B13"/>
                </a:solidFill>
                <a:latin typeface="Aptos"/>
              </a:rPr>
              <a:t>•  Professional help-seeking intention</a:t>
            </a:r>
          </a:p>
          <a:p>
            <a:pPr algn="l">
              <a:spcAft>
                <a:spcPts val="600"/>
              </a:spcAft>
            </a:pPr>
            <a:r>
              <a:rPr sz="1520" b="0">
                <a:solidFill>
                  <a:srgbClr val="7E5B13"/>
                </a:solidFill>
                <a:latin typeface="Aptos"/>
              </a:rPr>
              <a:t>•  Likely support route (contextual measure)</a:t>
            </a:r>
          </a:p>
        </p:txBody>
      </p:sp>
      <p:sp>
        <p:nvSpPr>
          <p:cNvPr id="10" name="Rounded Rectangle 9"/>
          <p:cNvSpPr/>
          <p:nvPr/>
        </p:nvSpPr>
        <p:spPr>
          <a:xfrm>
            <a:off x="722376" y="4599432"/>
            <a:ext cx="10753344" cy="1042415"/>
          </a:xfrm>
          <a:prstGeom prst="roundRect">
            <a:avLst/>
          </a:prstGeom>
          <a:solidFill>
            <a:srgbClr val="F2F4F7"/>
          </a:solidFill>
          <a:ln>
            <a:solidFill>
              <a:srgbClr val="F2F4F7"/>
            </a:solidFill>
          </a:ln>
        </p:spPr>
        <p:style>
          <a:lnRef idx="1">
            <a:schemeClr val="accent1"/>
          </a:lnRef>
          <a:fillRef idx="3">
            <a:schemeClr val="accent1"/>
          </a:fillRef>
          <a:effectRef idx="2">
            <a:schemeClr val="accent1"/>
          </a:effectRef>
          <a:fontRef idx="minor">
            <a:schemeClr val="lt1"/>
          </a:fontRef>
        </p:style>
        <p:txBody>
          <a:bodyPr wrap="square" lIns="182880" tIns="118872" rIns="182880" bIns="91440" rtlCol="0" anchor="ctr"/>
          <a:lstStyle/>
          <a:p>
            <a:pPr algn="ctr">
              <a:spcAft>
                <a:spcPts val="600"/>
              </a:spcAft>
            </a:pPr>
            <a:r>
              <a:rPr sz="1650" b="1">
                <a:solidFill>
                  <a:srgbClr val="1F3656"/>
                </a:solidFill>
                <a:latin typeface="Aptos Display"/>
              </a:rPr>
              <a:t>Controls and Potential Moderators</a:t>
            </a:r>
          </a:p>
          <a:p>
            <a:pPr algn="ctr"/>
            <a:r>
              <a:rPr sz="1320" b="0">
                <a:solidFill>
                  <a:srgbClr val="1F3656"/>
                </a:solidFill>
                <a:latin typeface="Aptos"/>
              </a:rPr>
              <a:t>Gender  |  Ethnicity  |  Region  |  Student/Employment Status  |  Prior Mental Health Experience  |  Intensity of Digital Use</a:t>
            </a:r>
          </a:p>
        </p:txBody>
      </p:sp>
      <p:sp>
        <p:nvSpPr>
          <p:cNvPr id="11" name="TextBox 10"/>
          <p:cNvSpPr txBox="1"/>
          <p:nvPr/>
        </p:nvSpPr>
        <p:spPr>
          <a:xfrm>
            <a:off x="365760" y="6144768"/>
            <a:ext cx="8412480" cy="256032"/>
          </a:xfrm>
          <a:prstGeom prst="rect">
            <a:avLst/>
          </a:prstGeom>
          <a:noFill/>
        </p:spPr>
        <p:txBody>
          <a:bodyPr wrap="square" lIns="0" tIns="0" rIns="0" bIns="0" anchor="ctr">
            <a:spAutoFit/>
          </a:bodyPr>
          <a:lstStyle/>
          <a:p>
            <a:pPr algn="l"/>
            <a:r>
              <a:rPr sz="1050" b="0">
                <a:solidFill>
                  <a:srgbClr val="5D6B7A"/>
                </a:solidFill>
                <a:latin typeface="Aptos"/>
              </a:rPr>
              <a:t>Sources: Ajzen (1991); Bandura (1986); Kotler and Zaltman (1971); Petty and Cacioppo (1986).</a:t>
            </a:r>
          </a:p>
        </p:txBody>
      </p:sp>
      <p:sp>
        <p:nvSpPr>
          <p:cNvPr id="12" name="TextBox 11"/>
          <p:cNvSpPr txBox="1"/>
          <p:nvPr/>
        </p:nvSpPr>
        <p:spPr>
          <a:xfrm>
            <a:off x="475488" y="6473952"/>
            <a:ext cx="11155680" cy="201168"/>
          </a:xfrm>
          <a:prstGeom prst="rect">
            <a:avLst/>
          </a:prstGeom>
          <a:noFill/>
        </p:spPr>
        <p:txBody>
          <a:bodyPr wrap="square" lIns="0" tIns="0" rIns="0" bIns="0" anchor="ctr">
            <a:spAutoFit/>
          </a:bodyPr>
          <a:lstStyle/>
          <a:p>
            <a:pPr algn="l"/>
            <a:r>
              <a:rPr sz="1050" b="0">
                <a:solidFill>
                  <a:srgbClr val="7A8694"/>
                </a:solidFill>
                <a:latin typeface="Aptos"/>
              </a:rPr>
              <a:t>ADRS LCDB7012  |  Ratchada Caliendo-Chan  |  1916134  |  7</a:t>
            </a:r>
          </a:p>
        </p:txBody>
      </p:sp>
      <p:sp>
        <p:nvSpPr>
          <p:cNvPr id="13" name="Right Arrow 12"/>
          <p:cNvSpPr/>
          <p:nvPr/>
        </p:nvSpPr>
        <p:spPr>
          <a:xfrm>
            <a:off x="3904487" y="2688336"/>
            <a:ext cx="475488" cy="329184"/>
          </a:xfrm>
          <a:prstGeom prst="rightArrow">
            <a:avLst/>
          </a:prstGeom>
          <a:solidFill>
            <a:srgbClr val="7F8A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ight Arrow 13"/>
          <p:cNvSpPr/>
          <p:nvPr/>
        </p:nvSpPr>
        <p:spPr>
          <a:xfrm>
            <a:off x="7772400" y="2688336"/>
            <a:ext cx="475488" cy="329184"/>
          </a:xfrm>
          <a:prstGeom prst="rightArrow">
            <a:avLst/>
          </a:prstGeom>
          <a:solidFill>
            <a:srgbClr val="7F8A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813157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5AAD1E47-0CA7-4D3B-BF9E-781C65A1337F}"/>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dirty="0">
                <a:solidFill>
                  <a:srgbClr val="1F3656"/>
                </a:solidFill>
                <a:latin typeface="Aptos Display"/>
                <a:ea typeface="Aptos Display"/>
                <a:cs typeface="Aptos Display"/>
              </a:rPr>
              <a:t>Pilot evidence identifies what to retain—and what to repair</a:t>
            </a:r>
          </a:p>
        </p:txBody>
      </p:sp>
      <p:sp>
        <p:nvSpPr>
          <p:cNvPr id="3" name="Text 1">
            <a:extLst>
              <a:ext uri="{FF2B5EF4-FFF2-40B4-BE49-F238E27FC236}">
                <a16:creationId xmlns:a16="http://schemas.microsoft.com/office/drawing/2014/main" id="{735A3019-F176-498E-A3A3-2EEB5AF298B1}"/>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126 valid UK Gen Z adult responses informed the model; they did not prove it.</a:t>
            </a:r>
          </a:p>
        </p:txBody>
      </p:sp>
      <p:sp>
        <p:nvSpPr>
          <p:cNvPr id="4" name="Shape 2">
            <a:extLst>
              <a:ext uri="{FF2B5EF4-FFF2-40B4-BE49-F238E27FC236}">
                <a16:creationId xmlns:a16="http://schemas.microsoft.com/office/drawing/2014/main" id="{DE7AA1B7-9407-44E5-BEB3-F2B3B3226A3A}"/>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graphicFrame>
        <p:nvGraphicFramePr>
          <p:cNvPr id="15" name="Chart 0"/>
          <p:cNvGraphicFramePr/>
          <p:nvPr>
            <p:extLst>
              <p:ext uri="{D42A27DB-BD31-4B8C-83A1-F6EECF244321}">
                <p14:modId xmlns:p14="http://schemas.microsoft.com/office/powerpoint/2010/main" val="2219077323"/>
              </p:ext>
            </p:extLst>
          </p:nvPr>
        </p:nvGraphicFramePr>
        <p:xfrm>
          <a:off x="822960" y="1417320"/>
          <a:ext cx="4800600" cy="333756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 3">
            <a:extLst>
              <a:ext uri="{FF2B5EF4-FFF2-40B4-BE49-F238E27FC236}">
                <a16:creationId xmlns:a16="http://schemas.microsoft.com/office/drawing/2014/main" id="{7FB94D1C-2C51-49E9-85F8-EDEDBF92B086}"/>
              </a:ext>
            </a:extLst>
          </p:cNvPr>
          <p:cNvSpPr>
            <a:spLocks noGrp="1"/>
          </p:cNvSpPr>
          <p:nvPr/>
        </p:nvSpPr>
        <p:spPr>
          <a:xfrm>
            <a:off x="6080760" y="1508760"/>
            <a:ext cx="5120640" cy="2971800"/>
          </a:xfrm>
          <a:prstGeom prst="rect">
            <a:avLst/>
          </a:prstGeom>
          <a:noFill/>
        </p:spPr>
        <p:txBody>
          <a:bodyPr wrap="square" lIns="635" tIns="635" rIns="635" bIns="635" anchor="ctr">
            <a:normAutofit lnSpcReduction="10000"/>
          </a:bodyPr>
          <a:lstStyle/>
          <a:p>
            <a:r>
              <a:rPr sz="1900" b="1" dirty="0">
                <a:solidFill>
                  <a:srgbClr val="1C1F24"/>
                </a:solidFill>
              </a:rPr>
              <a:t>Retain: </a:t>
            </a:r>
            <a:r>
              <a:rPr sz="1900" dirty="0">
                <a:solidFill>
                  <a:srgbClr val="1C1F24"/>
                </a:solidFill>
              </a:rPr>
              <a:t>exposure → awareness; authenticity → awareness; awareness → intention.</a:t>
            </a:r>
            <a:endParaRPr lang="en-GB" sz="1900" dirty="0">
              <a:solidFill>
                <a:srgbClr val="1C1F24"/>
              </a:solidFill>
            </a:endParaRPr>
          </a:p>
          <a:p>
            <a:endParaRPr sz="1900" dirty="0">
              <a:solidFill>
                <a:srgbClr val="1C1F24"/>
              </a:solidFill>
            </a:endParaRPr>
          </a:p>
          <a:p>
            <a:r>
              <a:rPr sz="1900" b="1" dirty="0">
                <a:solidFill>
                  <a:srgbClr val="1C1F24"/>
                </a:solidFill>
              </a:rPr>
              <a:t>Do not </a:t>
            </a:r>
            <a:r>
              <a:rPr lang="en-GB" sz="1900" b="1" dirty="0">
                <a:solidFill>
                  <a:srgbClr val="1C1F24"/>
                </a:solidFill>
              </a:rPr>
              <a:t>overclaim: </a:t>
            </a:r>
            <a:r>
              <a:rPr sz="1900" dirty="0">
                <a:solidFill>
                  <a:srgbClr val="1C1F24"/>
                </a:solidFill>
              </a:rPr>
              <a:t>cross-sectional convenience sample, student-heavy, n=126.</a:t>
            </a:r>
            <a:endParaRPr lang="en-GB" sz="1900" dirty="0">
              <a:solidFill>
                <a:srgbClr val="1C1F24"/>
              </a:solidFill>
            </a:endParaRPr>
          </a:p>
          <a:p>
            <a:endParaRPr sz="1900" dirty="0">
              <a:solidFill>
                <a:srgbClr val="1C1F24"/>
              </a:solidFill>
            </a:endParaRPr>
          </a:p>
          <a:p>
            <a:r>
              <a:rPr sz="1900" b="1" dirty="0">
                <a:solidFill>
                  <a:srgbClr val="1C1F24"/>
                </a:solidFill>
              </a:rPr>
              <a:t>Repair: </a:t>
            </a:r>
            <a:r>
              <a:rPr sz="1900" dirty="0">
                <a:solidFill>
                  <a:srgbClr val="1C1F24"/>
                </a:solidFill>
              </a:rPr>
              <a:t>stigma reliability α=.205; credibility needs sharper dimensions.</a:t>
            </a:r>
            <a:endParaRPr lang="en-GB" sz="1900" dirty="0">
              <a:solidFill>
                <a:srgbClr val="1C1F24"/>
              </a:solidFill>
            </a:endParaRPr>
          </a:p>
          <a:p>
            <a:endParaRPr sz="1900" dirty="0">
              <a:solidFill>
                <a:srgbClr val="1C1F24"/>
              </a:solidFill>
            </a:endParaRPr>
          </a:p>
          <a:p>
            <a:r>
              <a:rPr sz="1900" b="1" dirty="0">
                <a:solidFill>
                  <a:srgbClr val="1C1F24"/>
                </a:solidFill>
              </a:rPr>
              <a:t>Upgrade: </a:t>
            </a:r>
            <a:r>
              <a:rPr sz="1900" dirty="0">
                <a:solidFill>
                  <a:srgbClr val="1C1F24"/>
                </a:solidFill>
              </a:rPr>
              <a:t>validated scales, broader sample, </a:t>
            </a:r>
            <a:r>
              <a:rPr lang="en-GB" sz="1900" dirty="0">
                <a:solidFill>
                  <a:srgbClr val="1C1F24"/>
                </a:solidFill>
              </a:rPr>
              <a:t>confirmatory factor analysis (</a:t>
            </a:r>
            <a:r>
              <a:rPr sz="1900" dirty="0">
                <a:solidFill>
                  <a:srgbClr val="1C1F24"/>
                </a:solidFill>
              </a:rPr>
              <a:t>CFA</a:t>
            </a:r>
            <a:r>
              <a:rPr lang="en-GB" sz="1900" dirty="0">
                <a:solidFill>
                  <a:srgbClr val="1C1F24"/>
                </a:solidFill>
              </a:rPr>
              <a:t>)</a:t>
            </a:r>
            <a:r>
              <a:rPr sz="1900" dirty="0">
                <a:solidFill>
                  <a:srgbClr val="1C1F24"/>
                </a:solidFill>
              </a:rPr>
              <a:t> before SEM.</a:t>
            </a:r>
          </a:p>
        </p:txBody>
      </p:sp>
      <p:sp>
        <p:nvSpPr>
          <p:cNvPr id="7" name="Text 4">
            <a:extLst>
              <a:ext uri="{FF2B5EF4-FFF2-40B4-BE49-F238E27FC236}">
                <a16:creationId xmlns:a16="http://schemas.microsoft.com/office/drawing/2014/main" id="{26AA53B5-D79E-4360-91D9-65D64A8532F6}"/>
              </a:ext>
            </a:extLst>
          </p:cNvPr>
          <p:cNvSpPr>
            <a:spLocks noGrp="1"/>
          </p:cNvSpPr>
          <p:nvPr/>
        </p:nvSpPr>
        <p:spPr>
          <a:xfrm>
            <a:off x="822960" y="5120640"/>
            <a:ext cx="10149840" cy="502920"/>
          </a:xfrm>
          <a:prstGeom prst="rect">
            <a:avLst/>
          </a:prstGeom>
          <a:noFill/>
        </p:spPr>
        <p:txBody>
          <a:bodyPr wrap="square" lIns="0" tIns="0" rIns="0" bIns="0" anchor="ctr"/>
          <a:lstStyle/>
          <a:p>
            <a:pPr marL="0" indent="0" algn="ctr">
              <a:buNone/>
            </a:pPr>
            <a:r>
              <a:rPr sz="1900" b="1" dirty="0">
                <a:solidFill>
                  <a:srgbClr val="1F3656"/>
                </a:solidFill>
              </a:rPr>
              <a:t>Pilot value = diagnosis of the model and measurement, not proof of causality.</a:t>
            </a:r>
          </a:p>
        </p:txBody>
      </p:sp>
      <p:sp>
        <p:nvSpPr>
          <p:cNvPr id="9" name="Text 5">
            <a:extLst>
              <a:ext uri="{FF2B5EF4-FFF2-40B4-BE49-F238E27FC236}">
                <a16:creationId xmlns:a16="http://schemas.microsoft.com/office/drawing/2014/main" id="{3473B9F9-0477-47B0-86F0-323EA4978E2D}"/>
              </a:ext>
            </a:extLst>
          </p:cNvPr>
          <p:cNvSpPr>
            <a:spLocks noGrp="1"/>
          </p:cNvSpPr>
          <p:nvPr/>
        </p:nvSpPr>
        <p:spPr>
          <a:xfrm>
            <a:off x="457200" y="6492241"/>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8</a:t>
            </a:r>
          </a:p>
        </p:txBody>
      </p:sp>
      <p:sp>
        <p:nvSpPr>
          <p:cNvPr id="10" name="TextBox 9">
            <a:extLst>
              <a:ext uri="{FF2B5EF4-FFF2-40B4-BE49-F238E27FC236}">
                <a16:creationId xmlns:a16="http://schemas.microsoft.com/office/drawing/2014/main" id="{4BD8168D-6999-4985-BE56-A5AEBBF65868}"/>
              </a:ext>
            </a:extLst>
          </p:cNvPr>
          <p:cNvSpPr>
            <a:spLocks noGrp="1"/>
          </p:cNvSpPr>
          <p:nvPr/>
        </p:nvSpPr>
        <p:spPr>
          <a:xfrm>
            <a:off x="365760" y="6199632"/>
            <a:ext cx="4160113"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Sources: Caliendo-Chan (2026c); DeVellis (2017); Kline (2016).</a:t>
            </a:r>
          </a:p>
        </p:txBody>
      </p:sp>
    </p:spTree>
    <p:extLst>
      <p:ext uri="{BB962C8B-B14F-4D97-AF65-F5344CB8AC3E}">
        <p14:creationId xmlns:p14="http://schemas.microsoft.com/office/powerpoint/2010/main" val="1879585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B08ABA27-F0E8-4791-B1F0-69A030F52C42}"/>
              </a:ext>
            </a:extLst>
          </p:cNvPr>
          <p:cNvSpPr>
            <a:spLocks noGrp="1"/>
          </p:cNvSpPr>
          <p:nvPr/>
        </p:nvSpPr>
        <p:spPr>
          <a:xfrm>
            <a:off x="566928" y="310896"/>
            <a:ext cx="10972800" cy="438912"/>
          </a:xfrm>
          <a:prstGeom prst="rect">
            <a:avLst/>
          </a:prstGeom>
          <a:noFill/>
        </p:spPr>
        <p:txBody>
          <a:bodyPr wrap="square" lIns="0" tIns="0" rIns="0" bIns="0" anchor="ctr">
            <a:normAutofit lnSpcReduction="10000"/>
          </a:bodyPr>
          <a:lstStyle/>
          <a:p>
            <a:pPr marL="0" indent="0">
              <a:buNone/>
            </a:pPr>
            <a:r>
              <a:rPr sz="3000" b="1" dirty="0">
                <a:solidFill>
                  <a:srgbClr val="1F3656"/>
                </a:solidFill>
                <a:latin typeface="Aptos Display"/>
                <a:ea typeface="Aptos Display"/>
                <a:cs typeface="Aptos Display"/>
              </a:rPr>
              <a:t>Final methodology: decision gates, not wishful thinking</a:t>
            </a:r>
          </a:p>
        </p:txBody>
      </p:sp>
      <p:sp>
        <p:nvSpPr>
          <p:cNvPr id="3" name="Text 1">
            <a:extLst>
              <a:ext uri="{FF2B5EF4-FFF2-40B4-BE49-F238E27FC236}">
                <a16:creationId xmlns:a16="http://schemas.microsoft.com/office/drawing/2014/main" id="{532DA44E-0D1F-4ED2-A500-9DDFDC372AC3}"/>
              </a:ext>
            </a:extLst>
          </p:cNvPr>
          <p:cNvSpPr>
            <a:spLocks noGrp="1"/>
          </p:cNvSpPr>
          <p:nvPr/>
        </p:nvSpPr>
        <p:spPr>
          <a:xfrm>
            <a:off x="585216" y="841248"/>
            <a:ext cx="10424160" cy="274320"/>
          </a:xfrm>
          <a:prstGeom prst="rect">
            <a:avLst/>
          </a:prstGeom>
          <a:noFill/>
        </p:spPr>
        <p:txBody>
          <a:bodyPr wrap="square" lIns="0" tIns="0" rIns="0" bIns="0" anchor="ctr">
            <a:normAutofit fontScale="92500" lnSpcReduction="10000"/>
          </a:bodyPr>
          <a:lstStyle/>
          <a:p>
            <a:pPr marL="0" indent="0">
              <a:buNone/>
            </a:pPr>
            <a:r>
              <a:rPr sz="2000">
                <a:solidFill>
                  <a:srgbClr val="5D6B7A"/>
                </a:solidFill>
              </a:rPr>
              <a:t>The design earns credibility only if conceptual, measurement and ethical gates are passed.</a:t>
            </a:r>
          </a:p>
        </p:txBody>
      </p:sp>
      <p:sp>
        <p:nvSpPr>
          <p:cNvPr id="4" name="Shape 2">
            <a:extLst>
              <a:ext uri="{FF2B5EF4-FFF2-40B4-BE49-F238E27FC236}">
                <a16:creationId xmlns:a16="http://schemas.microsoft.com/office/drawing/2014/main" id="{2CE87217-C009-41A0-BC26-83975F7C6A9E}"/>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7440EDC4-0674-4923-826C-195B6B90EF9A}"/>
              </a:ext>
            </a:extLst>
          </p:cNvPr>
          <p:cNvSpPr>
            <a:spLocks noGrp="1"/>
          </p:cNvSpPr>
          <p:nvPr/>
        </p:nvSpPr>
        <p:spPr>
          <a:xfrm>
            <a:off x="68580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6" name="Text 4">
            <a:extLst>
              <a:ext uri="{FF2B5EF4-FFF2-40B4-BE49-F238E27FC236}">
                <a16:creationId xmlns:a16="http://schemas.microsoft.com/office/drawing/2014/main" id="{DF5B09ED-DBB4-41AC-B9B8-C89759530678}"/>
              </a:ext>
            </a:extLst>
          </p:cNvPr>
          <p:cNvSpPr>
            <a:spLocks noGrp="1"/>
          </p:cNvSpPr>
          <p:nvPr/>
        </p:nvSpPr>
        <p:spPr>
          <a:xfrm>
            <a:off x="81381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1</a:t>
            </a:r>
          </a:p>
        </p:txBody>
      </p:sp>
      <p:sp>
        <p:nvSpPr>
          <p:cNvPr id="7" name="Text 5">
            <a:extLst>
              <a:ext uri="{FF2B5EF4-FFF2-40B4-BE49-F238E27FC236}">
                <a16:creationId xmlns:a16="http://schemas.microsoft.com/office/drawing/2014/main" id="{68F38DF3-1E9C-48CA-8DA2-4EAB0BFE8909}"/>
              </a:ext>
            </a:extLst>
          </p:cNvPr>
          <p:cNvSpPr>
            <a:spLocks noGrp="1"/>
          </p:cNvSpPr>
          <p:nvPr/>
        </p:nvSpPr>
        <p:spPr>
          <a:xfrm>
            <a:off x="36576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Construct map</a:t>
            </a:r>
          </a:p>
        </p:txBody>
      </p:sp>
      <p:sp>
        <p:nvSpPr>
          <p:cNvPr id="8" name="Shape 6">
            <a:extLst>
              <a:ext uri="{FF2B5EF4-FFF2-40B4-BE49-F238E27FC236}">
                <a16:creationId xmlns:a16="http://schemas.microsoft.com/office/drawing/2014/main" id="{794E569B-D663-4222-8E1A-40F23F8F98EF}"/>
              </a:ext>
            </a:extLst>
          </p:cNvPr>
          <p:cNvSpPr>
            <a:spLocks noGrp="1"/>
          </p:cNvSpPr>
          <p:nvPr/>
        </p:nvSpPr>
        <p:spPr>
          <a:xfrm>
            <a:off x="1271016" y="2084832"/>
            <a:ext cx="914400" cy="0"/>
          </a:xfrm>
          <a:prstGeom prst="line">
            <a:avLst/>
          </a:prstGeom>
          <a:noFill/>
          <a:ln w="12700">
            <a:solidFill>
              <a:srgbClr val="5D6B7A"/>
            </a:solidFill>
            <a:prstDash val="solid"/>
            <a:tailEnd type="triangle"/>
          </a:ln>
        </p:spPr>
        <p:txBody>
          <a:bodyPr/>
          <a:lstStyle/>
          <a:p>
            <a:endParaRPr/>
          </a:p>
        </p:txBody>
      </p:sp>
      <p:sp>
        <p:nvSpPr>
          <p:cNvPr id="9" name="Shape 7">
            <a:extLst>
              <a:ext uri="{FF2B5EF4-FFF2-40B4-BE49-F238E27FC236}">
                <a16:creationId xmlns:a16="http://schemas.microsoft.com/office/drawing/2014/main" id="{39D55D1B-F00B-42D8-989F-E0DAE1B38729}"/>
              </a:ext>
            </a:extLst>
          </p:cNvPr>
          <p:cNvSpPr>
            <a:spLocks noGrp="1"/>
          </p:cNvSpPr>
          <p:nvPr/>
        </p:nvSpPr>
        <p:spPr>
          <a:xfrm>
            <a:off x="256032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0" name="Text 8">
            <a:extLst>
              <a:ext uri="{FF2B5EF4-FFF2-40B4-BE49-F238E27FC236}">
                <a16:creationId xmlns:a16="http://schemas.microsoft.com/office/drawing/2014/main" id="{2349D9A4-8B02-4F1A-B0B8-9CE463BA041E}"/>
              </a:ext>
            </a:extLst>
          </p:cNvPr>
          <p:cNvSpPr>
            <a:spLocks noGrp="1"/>
          </p:cNvSpPr>
          <p:nvPr/>
        </p:nvSpPr>
        <p:spPr>
          <a:xfrm>
            <a:off x="268833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2</a:t>
            </a:r>
          </a:p>
        </p:txBody>
      </p:sp>
      <p:sp>
        <p:nvSpPr>
          <p:cNvPr id="11" name="Text 9">
            <a:extLst>
              <a:ext uri="{FF2B5EF4-FFF2-40B4-BE49-F238E27FC236}">
                <a16:creationId xmlns:a16="http://schemas.microsoft.com/office/drawing/2014/main" id="{8ECF2BEE-E497-4C99-BBA1-FFC9ED3CA8A7}"/>
              </a:ext>
            </a:extLst>
          </p:cNvPr>
          <p:cNvSpPr>
            <a:spLocks noGrp="1"/>
          </p:cNvSpPr>
          <p:nvPr/>
        </p:nvSpPr>
        <p:spPr>
          <a:xfrm>
            <a:off x="2240280" y="2578608"/>
            <a:ext cx="1143000" cy="502920"/>
          </a:xfrm>
          <a:prstGeom prst="rect">
            <a:avLst/>
          </a:prstGeom>
          <a:noFill/>
        </p:spPr>
        <p:txBody>
          <a:bodyPr wrap="square" lIns="0" tIns="0" rIns="0" bIns="0" anchor="ctr">
            <a:normAutofit/>
          </a:bodyPr>
          <a:lstStyle/>
          <a:p>
            <a:pPr marL="0" indent="0" algn="ctr">
              <a:buNone/>
            </a:pPr>
            <a:r>
              <a:rPr sz="1600" b="1" dirty="0">
                <a:solidFill>
                  <a:srgbClr val="1C1F24"/>
                </a:solidFill>
              </a:rPr>
              <a:t>Scale selection</a:t>
            </a:r>
          </a:p>
        </p:txBody>
      </p:sp>
      <p:sp>
        <p:nvSpPr>
          <p:cNvPr id="12" name="Shape 10">
            <a:extLst>
              <a:ext uri="{FF2B5EF4-FFF2-40B4-BE49-F238E27FC236}">
                <a16:creationId xmlns:a16="http://schemas.microsoft.com/office/drawing/2014/main" id="{0426DB06-736D-4A9B-8582-84936C669584}"/>
              </a:ext>
            </a:extLst>
          </p:cNvPr>
          <p:cNvSpPr>
            <a:spLocks noGrp="1"/>
          </p:cNvSpPr>
          <p:nvPr/>
        </p:nvSpPr>
        <p:spPr>
          <a:xfrm>
            <a:off x="3145536" y="2084832"/>
            <a:ext cx="914400" cy="0"/>
          </a:xfrm>
          <a:prstGeom prst="line">
            <a:avLst/>
          </a:prstGeom>
          <a:noFill/>
          <a:ln w="12700">
            <a:solidFill>
              <a:srgbClr val="5D6B7A"/>
            </a:solidFill>
            <a:prstDash val="solid"/>
            <a:tailEnd type="triangle"/>
          </a:ln>
        </p:spPr>
        <p:txBody>
          <a:bodyPr/>
          <a:lstStyle/>
          <a:p>
            <a:endParaRPr/>
          </a:p>
        </p:txBody>
      </p:sp>
      <p:sp>
        <p:nvSpPr>
          <p:cNvPr id="13" name="Shape 11">
            <a:extLst>
              <a:ext uri="{FF2B5EF4-FFF2-40B4-BE49-F238E27FC236}">
                <a16:creationId xmlns:a16="http://schemas.microsoft.com/office/drawing/2014/main" id="{4AC6E20A-54DB-4641-84F6-7FACAD520998}"/>
              </a:ext>
            </a:extLst>
          </p:cNvPr>
          <p:cNvSpPr>
            <a:spLocks noGrp="1"/>
          </p:cNvSpPr>
          <p:nvPr/>
        </p:nvSpPr>
        <p:spPr>
          <a:xfrm>
            <a:off x="443484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4" name="Text 12">
            <a:extLst>
              <a:ext uri="{FF2B5EF4-FFF2-40B4-BE49-F238E27FC236}">
                <a16:creationId xmlns:a16="http://schemas.microsoft.com/office/drawing/2014/main" id="{776A751E-DF51-4D9C-8BF3-0BEA1C8DC712}"/>
              </a:ext>
            </a:extLst>
          </p:cNvPr>
          <p:cNvSpPr>
            <a:spLocks noGrp="1"/>
          </p:cNvSpPr>
          <p:nvPr/>
        </p:nvSpPr>
        <p:spPr>
          <a:xfrm>
            <a:off x="456285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3</a:t>
            </a:r>
          </a:p>
        </p:txBody>
      </p:sp>
      <p:sp>
        <p:nvSpPr>
          <p:cNvPr id="15" name="Text 13">
            <a:extLst>
              <a:ext uri="{FF2B5EF4-FFF2-40B4-BE49-F238E27FC236}">
                <a16:creationId xmlns:a16="http://schemas.microsoft.com/office/drawing/2014/main" id="{A83F7433-561D-4FF5-9009-53349633E811}"/>
              </a:ext>
            </a:extLst>
          </p:cNvPr>
          <p:cNvSpPr>
            <a:spLocks noGrp="1"/>
          </p:cNvSpPr>
          <p:nvPr/>
        </p:nvSpPr>
        <p:spPr>
          <a:xfrm>
            <a:off x="411480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Expert review</a:t>
            </a:r>
          </a:p>
        </p:txBody>
      </p:sp>
      <p:sp>
        <p:nvSpPr>
          <p:cNvPr id="16" name="Shape 14">
            <a:extLst>
              <a:ext uri="{FF2B5EF4-FFF2-40B4-BE49-F238E27FC236}">
                <a16:creationId xmlns:a16="http://schemas.microsoft.com/office/drawing/2014/main" id="{0538DC7E-BE6F-4C28-B0E4-BD996B54224B}"/>
              </a:ext>
            </a:extLst>
          </p:cNvPr>
          <p:cNvSpPr>
            <a:spLocks noGrp="1"/>
          </p:cNvSpPr>
          <p:nvPr/>
        </p:nvSpPr>
        <p:spPr>
          <a:xfrm>
            <a:off x="5020056" y="2084832"/>
            <a:ext cx="914400" cy="0"/>
          </a:xfrm>
          <a:prstGeom prst="line">
            <a:avLst/>
          </a:prstGeom>
          <a:noFill/>
          <a:ln w="12700">
            <a:solidFill>
              <a:srgbClr val="5D6B7A"/>
            </a:solidFill>
            <a:prstDash val="solid"/>
            <a:tailEnd type="triangle"/>
          </a:ln>
        </p:spPr>
        <p:txBody>
          <a:bodyPr/>
          <a:lstStyle/>
          <a:p>
            <a:endParaRPr/>
          </a:p>
        </p:txBody>
      </p:sp>
      <p:sp>
        <p:nvSpPr>
          <p:cNvPr id="17" name="Shape 15">
            <a:extLst>
              <a:ext uri="{FF2B5EF4-FFF2-40B4-BE49-F238E27FC236}">
                <a16:creationId xmlns:a16="http://schemas.microsoft.com/office/drawing/2014/main" id="{F36DD808-3331-4D40-A7EC-214A87C68DB1}"/>
              </a:ext>
            </a:extLst>
          </p:cNvPr>
          <p:cNvSpPr>
            <a:spLocks noGrp="1"/>
          </p:cNvSpPr>
          <p:nvPr/>
        </p:nvSpPr>
        <p:spPr>
          <a:xfrm>
            <a:off x="630936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8" name="Text 16">
            <a:extLst>
              <a:ext uri="{FF2B5EF4-FFF2-40B4-BE49-F238E27FC236}">
                <a16:creationId xmlns:a16="http://schemas.microsoft.com/office/drawing/2014/main" id="{078EC610-EA5C-4D5F-AC81-5E5B76A1B882}"/>
              </a:ext>
            </a:extLst>
          </p:cNvPr>
          <p:cNvSpPr>
            <a:spLocks noGrp="1"/>
          </p:cNvSpPr>
          <p:nvPr/>
        </p:nvSpPr>
        <p:spPr>
          <a:xfrm>
            <a:off x="643737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4</a:t>
            </a:r>
          </a:p>
        </p:txBody>
      </p:sp>
      <p:sp>
        <p:nvSpPr>
          <p:cNvPr id="19" name="Text 17">
            <a:extLst>
              <a:ext uri="{FF2B5EF4-FFF2-40B4-BE49-F238E27FC236}">
                <a16:creationId xmlns:a16="http://schemas.microsoft.com/office/drawing/2014/main" id="{3AA22B0E-D1E6-461F-8F42-80F544789B10}"/>
              </a:ext>
            </a:extLst>
          </p:cNvPr>
          <p:cNvSpPr>
            <a:spLocks noGrp="1"/>
          </p:cNvSpPr>
          <p:nvPr/>
        </p:nvSpPr>
        <p:spPr>
          <a:xfrm>
            <a:off x="598932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Cognitive pretest</a:t>
            </a:r>
          </a:p>
        </p:txBody>
      </p:sp>
      <p:sp>
        <p:nvSpPr>
          <p:cNvPr id="20" name="Shape 18">
            <a:extLst>
              <a:ext uri="{FF2B5EF4-FFF2-40B4-BE49-F238E27FC236}">
                <a16:creationId xmlns:a16="http://schemas.microsoft.com/office/drawing/2014/main" id="{B25B3C8C-6169-4CB6-9288-F163906F2A9D}"/>
              </a:ext>
            </a:extLst>
          </p:cNvPr>
          <p:cNvSpPr>
            <a:spLocks noGrp="1"/>
          </p:cNvSpPr>
          <p:nvPr/>
        </p:nvSpPr>
        <p:spPr>
          <a:xfrm>
            <a:off x="6894576" y="2084832"/>
            <a:ext cx="914400" cy="0"/>
          </a:xfrm>
          <a:prstGeom prst="line">
            <a:avLst/>
          </a:prstGeom>
          <a:noFill/>
          <a:ln w="12700">
            <a:solidFill>
              <a:srgbClr val="5D6B7A"/>
            </a:solidFill>
            <a:prstDash val="solid"/>
            <a:tailEnd type="triangle"/>
          </a:ln>
        </p:spPr>
        <p:txBody>
          <a:bodyPr/>
          <a:lstStyle/>
          <a:p>
            <a:endParaRPr/>
          </a:p>
        </p:txBody>
      </p:sp>
      <p:sp>
        <p:nvSpPr>
          <p:cNvPr id="21" name="Shape 19">
            <a:extLst>
              <a:ext uri="{FF2B5EF4-FFF2-40B4-BE49-F238E27FC236}">
                <a16:creationId xmlns:a16="http://schemas.microsoft.com/office/drawing/2014/main" id="{A6827C6F-94C1-41F3-8FFF-3929EACDBC0D}"/>
              </a:ext>
            </a:extLst>
          </p:cNvPr>
          <p:cNvSpPr>
            <a:spLocks noGrp="1"/>
          </p:cNvSpPr>
          <p:nvPr/>
        </p:nvSpPr>
        <p:spPr>
          <a:xfrm>
            <a:off x="818388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22" name="Text 20">
            <a:extLst>
              <a:ext uri="{FF2B5EF4-FFF2-40B4-BE49-F238E27FC236}">
                <a16:creationId xmlns:a16="http://schemas.microsoft.com/office/drawing/2014/main" id="{159A71D7-889C-4077-8073-2D4F022FA05B}"/>
              </a:ext>
            </a:extLst>
          </p:cNvPr>
          <p:cNvSpPr>
            <a:spLocks noGrp="1"/>
          </p:cNvSpPr>
          <p:nvPr/>
        </p:nvSpPr>
        <p:spPr>
          <a:xfrm>
            <a:off x="831189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5</a:t>
            </a:r>
          </a:p>
        </p:txBody>
      </p:sp>
      <p:sp>
        <p:nvSpPr>
          <p:cNvPr id="23" name="Text 21">
            <a:extLst>
              <a:ext uri="{FF2B5EF4-FFF2-40B4-BE49-F238E27FC236}">
                <a16:creationId xmlns:a16="http://schemas.microsoft.com/office/drawing/2014/main" id="{67A5D37F-381F-42B8-B74B-542D95401EC7}"/>
              </a:ext>
            </a:extLst>
          </p:cNvPr>
          <p:cNvSpPr>
            <a:spLocks noGrp="1"/>
          </p:cNvSpPr>
          <p:nvPr/>
        </p:nvSpPr>
        <p:spPr>
          <a:xfrm>
            <a:off x="786384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Main survey</a:t>
            </a:r>
          </a:p>
        </p:txBody>
      </p:sp>
      <p:sp>
        <p:nvSpPr>
          <p:cNvPr id="24" name="Shape 22">
            <a:extLst>
              <a:ext uri="{FF2B5EF4-FFF2-40B4-BE49-F238E27FC236}">
                <a16:creationId xmlns:a16="http://schemas.microsoft.com/office/drawing/2014/main" id="{83949ED2-A37A-4006-BFF7-0D4432B698B7}"/>
              </a:ext>
            </a:extLst>
          </p:cNvPr>
          <p:cNvSpPr>
            <a:spLocks noGrp="1"/>
          </p:cNvSpPr>
          <p:nvPr/>
        </p:nvSpPr>
        <p:spPr>
          <a:xfrm>
            <a:off x="8769096" y="2084832"/>
            <a:ext cx="914400" cy="0"/>
          </a:xfrm>
          <a:prstGeom prst="line">
            <a:avLst/>
          </a:prstGeom>
          <a:noFill/>
          <a:ln w="12700">
            <a:solidFill>
              <a:srgbClr val="5D6B7A"/>
            </a:solidFill>
            <a:prstDash val="solid"/>
            <a:tailEnd type="triangle"/>
          </a:ln>
        </p:spPr>
        <p:txBody>
          <a:bodyPr/>
          <a:lstStyle/>
          <a:p>
            <a:endParaRPr/>
          </a:p>
        </p:txBody>
      </p:sp>
      <p:sp>
        <p:nvSpPr>
          <p:cNvPr id="25" name="Shape 23">
            <a:extLst>
              <a:ext uri="{FF2B5EF4-FFF2-40B4-BE49-F238E27FC236}">
                <a16:creationId xmlns:a16="http://schemas.microsoft.com/office/drawing/2014/main" id="{9F7A7D96-599E-4B51-BC49-2A3826A8AB74}"/>
              </a:ext>
            </a:extLst>
          </p:cNvPr>
          <p:cNvSpPr>
            <a:spLocks noGrp="1"/>
          </p:cNvSpPr>
          <p:nvPr/>
        </p:nvSpPr>
        <p:spPr>
          <a:xfrm>
            <a:off x="10058400" y="1828800"/>
            <a:ext cx="502920"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26" name="Text 24">
            <a:extLst>
              <a:ext uri="{FF2B5EF4-FFF2-40B4-BE49-F238E27FC236}">
                <a16:creationId xmlns:a16="http://schemas.microsoft.com/office/drawing/2014/main" id="{F1DE855D-3C43-46D9-BB2B-3EDE8C48CB7C}"/>
              </a:ext>
            </a:extLst>
          </p:cNvPr>
          <p:cNvSpPr>
            <a:spLocks noGrp="1"/>
          </p:cNvSpPr>
          <p:nvPr/>
        </p:nvSpPr>
        <p:spPr>
          <a:xfrm>
            <a:off x="10186416" y="1938528"/>
            <a:ext cx="246888" cy="338328"/>
          </a:xfrm>
          <a:prstGeom prst="rect">
            <a:avLst/>
          </a:prstGeom>
          <a:noFill/>
        </p:spPr>
        <p:txBody>
          <a:bodyPr wrap="square" lIns="0" tIns="0" rIns="0" bIns="0" anchor="ctr">
            <a:normAutofit/>
          </a:bodyPr>
          <a:lstStyle/>
          <a:p>
            <a:pPr marL="0" indent="0" algn="ctr">
              <a:buNone/>
            </a:pPr>
            <a:r>
              <a:rPr sz="1800" b="1">
                <a:solidFill>
                  <a:srgbClr val="FFFFFF"/>
                </a:solidFill>
              </a:rPr>
              <a:t>6</a:t>
            </a:r>
          </a:p>
        </p:txBody>
      </p:sp>
      <p:sp>
        <p:nvSpPr>
          <p:cNvPr id="27" name="Text 25">
            <a:extLst>
              <a:ext uri="{FF2B5EF4-FFF2-40B4-BE49-F238E27FC236}">
                <a16:creationId xmlns:a16="http://schemas.microsoft.com/office/drawing/2014/main" id="{DBF6D0AC-8C38-4DAF-803D-884BF8E7C361}"/>
              </a:ext>
            </a:extLst>
          </p:cNvPr>
          <p:cNvSpPr>
            <a:spLocks noGrp="1"/>
          </p:cNvSpPr>
          <p:nvPr/>
        </p:nvSpPr>
        <p:spPr>
          <a:xfrm>
            <a:off x="9738360" y="2578608"/>
            <a:ext cx="1143000" cy="502920"/>
          </a:xfrm>
          <a:prstGeom prst="rect">
            <a:avLst/>
          </a:prstGeom>
          <a:noFill/>
        </p:spPr>
        <p:txBody>
          <a:bodyPr wrap="square" lIns="0" tIns="0" rIns="0" bIns="0" anchor="ctr">
            <a:normAutofit/>
          </a:bodyPr>
          <a:lstStyle/>
          <a:p>
            <a:pPr marL="0" indent="0" algn="ctr">
              <a:buNone/>
            </a:pPr>
            <a:r>
              <a:rPr sz="1600" b="1">
                <a:solidFill>
                  <a:srgbClr val="1C1F24"/>
                </a:solidFill>
              </a:rPr>
              <a:t>CFA + SEM</a:t>
            </a:r>
          </a:p>
        </p:txBody>
      </p:sp>
      <p:sp>
        <p:nvSpPr>
          <p:cNvPr id="28" name="Text 26">
            <a:extLst>
              <a:ext uri="{FF2B5EF4-FFF2-40B4-BE49-F238E27FC236}">
                <a16:creationId xmlns:a16="http://schemas.microsoft.com/office/drawing/2014/main" id="{E2B8A588-660D-4BD1-BEC7-BBD6F7544D91}"/>
              </a:ext>
            </a:extLst>
          </p:cNvPr>
          <p:cNvSpPr>
            <a:spLocks noGrp="1"/>
          </p:cNvSpPr>
          <p:nvPr/>
        </p:nvSpPr>
        <p:spPr>
          <a:xfrm>
            <a:off x="585216" y="3602734"/>
            <a:ext cx="11035077" cy="2112265"/>
          </a:xfrm>
          <a:prstGeom prst="rect">
            <a:avLst/>
          </a:prstGeom>
          <a:noFill/>
        </p:spPr>
        <p:txBody>
          <a:bodyPr wrap="square" lIns="635" tIns="635" rIns="635" bIns="635" anchor="ctr">
            <a:normAutofit/>
          </a:bodyPr>
          <a:lstStyle/>
          <a:p>
            <a:r>
              <a:rPr sz="1600" b="1" dirty="0">
                <a:solidFill>
                  <a:srgbClr val="1C1F24"/>
                </a:solidFill>
              </a:rPr>
              <a:t>Population:</a:t>
            </a:r>
            <a:r>
              <a:rPr sz="1600" dirty="0">
                <a:solidFill>
                  <a:srgbClr val="1C1F24"/>
                </a:solidFill>
              </a:rPr>
              <a:t> UK-resident Gen Z adults, aged 18–29.</a:t>
            </a:r>
            <a:endParaRPr lang="en-GB" sz="1600" dirty="0">
              <a:solidFill>
                <a:srgbClr val="1C1F24"/>
              </a:solidFill>
            </a:endParaRPr>
          </a:p>
          <a:p>
            <a:endParaRPr sz="1600" dirty="0">
              <a:solidFill>
                <a:srgbClr val="1C1F24"/>
              </a:solidFill>
            </a:endParaRPr>
          </a:p>
          <a:p>
            <a:r>
              <a:rPr sz="1600" b="1" dirty="0">
                <a:solidFill>
                  <a:srgbClr val="1C1F24"/>
                </a:solidFill>
              </a:rPr>
              <a:t>Planning range: </a:t>
            </a:r>
            <a:r>
              <a:rPr sz="1600" dirty="0">
                <a:solidFill>
                  <a:srgbClr val="1C1F24"/>
                </a:solidFill>
              </a:rPr>
              <a:t>400–600 usable responses, confirmed by a priori power and model-complexity analysis.</a:t>
            </a:r>
            <a:endParaRPr lang="en-GB" sz="1600" dirty="0">
              <a:solidFill>
                <a:srgbClr val="1C1F24"/>
              </a:solidFill>
            </a:endParaRPr>
          </a:p>
          <a:p>
            <a:endParaRPr sz="1600" dirty="0">
              <a:solidFill>
                <a:srgbClr val="1C1F24"/>
              </a:solidFill>
            </a:endParaRPr>
          </a:p>
          <a:p>
            <a:r>
              <a:rPr sz="1600" b="1" dirty="0">
                <a:solidFill>
                  <a:srgbClr val="1C1F24"/>
                </a:solidFill>
              </a:rPr>
              <a:t>Analysis: </a:t>
            </a:r>
            <a:r>
              <a:rPr sz="1600" dirty="0">
                <a:solidFill>
                  <a:srgbClr val="1C1F24"/>
                </a:solidFill>
              </a:rPr>
              <a:t>data cleaning → CFA (</a:t>
            </a:r>
            <a:r>
              <a:rPr lang="en-GB" sz="1600" dirty="0">
                <a:solidFill>
                  <a:srgbClr val="1C1F24"/>
                </a:solidFill>
              </a:rPr>
              <a:t>exploratory factor analysis (</a:t>
            </a:r>
            <a:r>
              <a:rPr sz="1600" dirty="0">
                <a:solidFill>
                  <a:srgbClr val="1C1F24"/>
                </a:solidFill>
              </a:rPr>
              <a:t>EFA</a:t>
            </a:r>
            <a:r>
              <a:rPr lang="en-GB" sz="1600" dirty="0">
                <a:solidFill>
                  <a:srgbClr val="1C1F24"/>
                </a:solidFill>
              </a:rPr>
              <a:t>)</a:t>
            </a:r>
            <a:r>
              <a:rPr sz="1600" dirty="0">
                <a:solidFill>
                  <a:srgbClr val="1C1F24"/>
                </a:solidFill>
              </a:rPr>
              <a:t> only if justified) → SEM →</a:t>
            </a:r>
            <a:r>
              <a:rPr lang="en-GB" sz="1600" dirty="0">
                <a:solidFill>
                  <a:srgbClr val="1C1F24"/>
                </a:solidFill>
              </a:rPr>
              <a:t> mediation/moderation.</a:t>
            </a:r>
          </a:p>
          <a:p>
            <a:endParaRPr lang="en-GB" sz="1600" b="1" dirty="0">
              <a:solidFill>
                <a:srgbClr val="1C1F24"/>
              </a:solidFill>
            </a:endParaRPr>
          </a:p>
          <a:p>
            <a:r>
              <a:rPr lang="en-GB" sz="1600" b="1" dirty="0">
                <a:solidFill>
                  <a:srgbClr val="1C1F24"/>
                </a:solidFill>
              </a:rPr>
              <a:t>Failure rule: </a:t>
            </a:r>
            <a:r>
              <a:rPr lang="en-GB" sz="1600" dirty="0">
                <a:solidFill>
                  <a:srgbClr val="1C1F24"/>
                </a:solidFill>
              </a:rPr>
              <a:t>weak constructs are revised or removed, not hidden.</a:t>
            </a:r>
          </a:p>
        </p:txBody>
      </p:sp>
      <p:sp>
        <p:nvSpPr>
          <p:cNvPr id="30" name="Text 27">
            <a:extLst>
              <a:ext uri="{FF2B5EF4-FFF2-40B4-BE49-F238E27FC236}">
                <a16:creationId xmlns:a16="http://schemas.microsoft.com/office/drawing/2014/main" id="{30F5A60C-E62B-4202-96E0-56E114232A76}"/>
              </a:ext>
            </a:extLst>
          </p:cNvPr>
          <p:cNvSpPr>
            <a:spLocks noGrp="1"/>
          </p:cNvSpPr>
          <p:nvPr/>
        </p:nvSpPr>
        <p:spPr>
          <a:xfrm>
            <a:off x="457200" y="6476070"/>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9</a:t>
            </a:r>
          </a:p>
        </p:txBody>
      </p:sp>
      <p:sp>
        <p:nvSpPr>
          <p:cNvPr id="31" name="TextBox 30">
            <a:extLst>
              <a:ext uri="{FF2B5EF4-FFF2-40B4-BE49-F238E27FC236}">
                <a16:creationId xmlns:a16="http://schemas.microsoft.com/office/drawing/2014/main" id="{69C1148C-88F0-454F-832B-387E2248377D}"/>
              </a:ext>
            </a:extLst>
          </p:cNvPr>
          <p:cNvSpPr>
            <a:spLocks noGrp="1"/>
          </p:cNvSpPr>
          <p:nvPr/>
        </p:nvSpPr>
        <p:spPr>
          <a:xfrm>
            <a:off x="365760" y="6199632"/>
            <a:ext cx="4668266"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Anderson and Gerbing (1988); Kline (2016); Wolf et al. (2013).</a:t>
            </a:r>
          </a:p>
        </p:txBody>
      </p:sp>
    </p:spTree>
    <p:extLst>
      <p:ext uri="{BB962C8B-B14F-4D97-AF65-F5344CB8AC3E}">
        <p14:creationId xmlns:p14="http://schemas.microsoft.com/office/powerpoint/2010/main" val="127346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069F67B6-C0DF-4EE3-89D4-2F561468B41A}"/>
              </a:ext>
            </a:extLst>
          </p:cNvPr>
          <p:cNvSpPr>
            <a:spLocks noGrp="1"/>
          </p:cNvSpPr>
          <p:nvPr/>
        </p:nvSpPr>
        <p:spPr>
          <a:xfrm>
            <a:off x="566928" y="310896"/>
            <a:ext cx="10972800" cy="438912"/>
          </a:xfrm>
          <a:prstGeom prst="rect">
            <a:avLst/>
          </a:prstGeom>
          <a:noFill/>
        </p:spPr>
        <p:txBody>
          <a:bodyPr wrap="square" lIns="0" tIns="0" rIns="0" bIns="0" anchor="ctr">
            <a:normAutofit fontScale="96000" lnSpcReduction="10000"/>
          </a:bodyPr>
          <a:lstStyle/>
          <a:p>
            <a:pPr marL="0" indent="0">
              <a:buNone/>
            </a:pPr>
            <a:r>
              <a:rPr sz="3000" b="1">
                <a:solidFill>
                  <a:srgbClr val="1F3656"/>
                </a:solidFill>
                <a:latin typeface="Aptos Display"/>
                <a:ea typeface="Aptos Display"/>
                <a:cs typeface="Aptos Display"/>
              </a:rPr>
              <a:t>Ethics and validity are design conditions—not paperwork</a:t>
            </a:r>
          </a:p>
        </p:txBody>
      </p:sp>
      <p:sp>
        <p:nvSpPr>
          <p:cNvPr id="3" name="Text 1">
            <a:extLst>
              <a:ext uri="{FF2B5EF4-FFF2-40B4-BE49-F238E27FC236}">
                <a16:creationId xmlns:a16="http://schemas.microsoft.com/office/drawing/2014/main" id="{FEEEA431-AC6E-45E3-B6BB-92B847F989A6}"/>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Mental health communication research carries duties beyond ordinary consumer research.</a:t>
            </a:r>
          </a:p>
        </p:txBody>
      </p:sp>
      <p:sp>
        <p:nvSpPr>
          <p:cNvPr id="4" name="Shape 2">
            <a:extLst>
              <a:ext uri="{FF2B5EF4-FFF2-40B4-BE49-F238E27FC236}">
                <a16:creationId xmlns:a16="http://schemas.microsoft.com/office/drawing/2014/main" id="{80E318C2-856D-4904-9775-1755CBB8ABC2}"/>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39E48FA1-EDC4-4D5D-85F6-F7D76BF0722F}"/>
              </a:ext>
            </a:extLst>
          </p:cNvPr>
          <p:cNvSpPr>
            <a:spLocks noGrp="1"/>
          </p:cNvSpPr>
          <p:nvPr/>
        </p:nvSpPr>
        <p:spPr>
          <a:xfrm>
            <a:off x="868680" y="1463040"/>
            <a:ext cx="3063240" cy="2743200"/>
          </a:xfrm>
          <a:prstGeom prst="roundRect">
            <a:avLst>
              <a:gd name="adj" fmla="val 2667"/>
            </a:avLst>
          </a:prstGeom>
          <a:solidFill>
            <a:srgbClr val="F4EEEE"/>
          </a:solidFill>
          <a:ln w="12700">
            <a:solidFill>
              <a:srgbClr val="F4EEEE">
                <a:alpha val="0"/>
              </a:srgbClr>
            </a:solidFill>
            <a:prstDash val="solid"/>
          </a:ln>
        </p:spPr>
        <p:txBody>
          <a:bodyPr/>
          <a:lstStyle/>
          <a:p>
            <a:endParaRPr/>
          </a:p>
        </p:txBody>
      </p:sp>
      <p:sp>
        <p:nvSpPr>
          <p:cNvPr id="6" name="Text 4">
            <a:extLst>
              <a:ext uri="{FF2B5EF4-FFF2-40B4-BE49-F238E27FC236}">
                <a16:creationId xmlns:a16="http://schemas.microsoft.com/office/drawing/2014/main" id="{22DB2000-D92F-4F48-9A0A-B6494E280B94}"/>
              </a:ext>
            </a:extLst>
          </p:cNvPr>
          <p:cNvSpPr>
            <a:spLocks noGrp="1"/>
          </p:cNvSpPr>
          <p:nvPr/>
        </p:nvSpPr>
        <p:spPr>
          <a:xfrm>
            <a:off x="996696" y="1572768"/>
            <a:ext cx="2807208" cy="2578608"/>
          </a:xfrm>
          <a:prstGeom prst="rect">
            <a:avLst/>
          </a:prstGeom>
          <a:noFill/>
        </p:spPr>
        <p:txBody>
          <a:bodyPr wrap="square" lIns="0" tIns="0" rIns="0" bIns="0" anchor="ctr">
            <a:normAutofit/>
          </a:bodyPr>
          <a:lstStyle/>
          <a:p>
            <a:pPr marL="0" indent="0" algn="ctr">
              <a:buNone/>
            </a:pPr>
            <a:r>
              <a:rPr sz="2000" b="1" dirty="0">
                <a:solidFill>
                  <a:srgbClr val="A6534E"/>
                </a:solidFill>
              </a:rPr>
              <a:t>Ethics</a:t>
            </a:r>
          </a:p>
          <a:p>
            <a:pPr marL="0" indent="0" algn="ctr">
              <a:buNone/>
            </a:pPr>
            <a:r>
              <a:rPr sz="2000" b="1" dirty="0">
                <a:solidFill>
                  <a:srgbClr val="A6534E"/>
                </a:solidFill>
              </a:rPr>
              <a:t>Informed consent</a:t>
            </a:r>
          </a:p>
          <a:p>
            <a:pPr marL="0" indent="0" algn="ctr">
              <a:buNone/>
            </a:pPr>
            <a:r>
              <a:rPr sz="2000" b="1" dirty="0">
                <a:solidFill>
                  <a:srgbClr val="A6534E"/>
                </a:solidFill>
              </a:rPr>
              <a:t>Anonymity</a:t>
            </a:r>
          </a:p>
          <a:p>
            <a:pPr marL="0" indent="0" algn="ctr">
              <a:buNone/>
            </a:pPr>
            <a:r>
              <a:rPr sz="2000" b="1" dirty="0">
                <a:solidFill>
                  <a:srgbClr val="A6534E"/>
                </a:solidFill>
              </a:rPr>
              <a:t>Right to withdraw</a:t>
            </a:r>
          </a:p>
          <a:p>
            <a:pPr marL="0" indent="0" algn="ctr">
              <a:buNone/>
            </a:pPr>
            <a:r>
              <a:rPr sz="2000" b="1" dirty="0">
                <a:solidFill>
                  <a:srgbClr val="A6534E"/>
                </a:solidFill>
              </a:rPr>
              <a:t>Distress minimisation</a:t>
            </a:r>
          </a:p>
          <a:p>
            <a:pPr marL="0" indent="0" algn="ctr">
              <a:buNone/>
            </a:pPr>
            <a:r>
              <a:rPr sz="2000" b="1" dirty="0">
                <a:solidFill>
                  <a:srgbClr val="A6534E"/>
                </a:solidFill>
              </a:rPr>
              <a:t>Support signposting</a:t>
            </a:r>
          </a:p>
        </p:txBody>
      </p:sp>
      <p:sp>
        <p:nvSpPr>
          <p:cNvPr id="7" name="Shape 5">
            <a:extLst>
              <a:ext uri="{FF2B5EF4-FFF2-40B4-BE49-F238E27FC236}">
                <a16:creationId xmlns:a16="http://schemas.microsoft.com/office/drawing/2014/main" id="{20F2429B-729A-49B7-AD64-5F47661D3DE4}"/>
              </a:ext>
            </a:extLst>
          </p:cNvPr>
          <p:cNvSpPr>
            <a:spLocks noGrp="1"/>
          </p:cNvSpPr>
          <p:nvPr/>
        </p:nvSpPr>
        <p:spPr>
          <a:xfrm>
            <a:off x="4526280" y="1463040"/>
            <a:ext cx="3063240" cy="2743200"/>
          </a:xfrm>
          <a:prstGeom prst="roundRect">
            <a:avLst>
              <a:gd name="adj" fmla="val 2667"/>
            </a:avLst>
          </a:prstGeom>
          <a:solidFill>
            <a:srgbClr val="EAF3F7"/>
          </a:solidFill>
          <a:ln w="12700">
            <a:solidFill>
              <a:srgbClr val="EAF3F7">
                <a:alpha val="0"/>
              </a:srgbClr>
            </a:solidFill>
            <a:prstDash val="solid"/>
          </a:ln>
        </p:spPr>
        <p:txBody>
          <a:bodyPr/>
          <a:lstStyle/>
          <a:p>
            <a:endParaRPr/>
          </a:p>
        </p:txBody>
      </p:sp>
      <p:sp>
        <p:nvSpPr>
          <p:cNvPr id="8" name="Text 6">
            <a:extLst>
              <a:ext uri="{FF2B5EF4-FFF2-40B4-BE49-F238E27FC236}">
                <a16:creationId xmlns:a16="http://schemas.microsoft.com/office/drawing/2014/main" id="{44E435E9-023D-4553-9C9F-534654B917CB}"/>
              </a:ext>
            </a:extLst>
          </p:cNvPr>
          <p:cNvSpPr>
            <a:spLocks noGrp="1"/>
          </p:cNvSpPr>
          <p:nvPr/>
        </p:nvSpPr>
        <p:spPr>
          <a:xfrm>
            <a:off x="4654296" y="1572768"/>
            <a:ext cx="2807208" cy="2578608"/>
          </a:xfrm>
          <a:prstGeom prst="rect">
            <a:avLst/>
          </a:prstGeom>
          <a:noFill/>
        </p:spPr>
        <p:txBody>
          <a:bodyPr wrap="square" lIns="0" tIns="0" rIns="0" bIns="0" anchor="ctr">
            <a:normAutofit/>
          </a:bodyPr>
          <a:lstStyle/>
          <a:p>
            <a:pPr marL="0" indent="0" algn="ctr">
              <a:buNone/>
            </a:pPr>
            <a:r>
              <a:rPr sz="2000" b="1" dirty="0">
                <a:solidFill>
                  <a:srgbClr val="1F3656"/>
                </a:solidFill>
              </a:rPr>
              <a:t>Validity</a:t>
            </a:r>
          </a:p>
          <a:p>
            <a:pPr marL="0" indent="0" algn="ctr">
              <a:buNone/>
            </a:pPr>
            <a:r>
              <a:rPr sz="2000" b="1" dirty="0">
                <a:solidFill>
                  <a:srgbClr val="1F3656"/>
                </a:solidFill>
              </a:rPr>
              <a:t>Expert review</a:t>
            </a:r>
          </a:p>
          <a:p>
            <a:pPr marL="0" indent="0" algn="ctr">
              <a:buNone/>
            </a:pPr>
            <a:r>
              <a:rPr sz="2000" b="1" dirty="0">
                <a:solidFill>
                  <a:srgbClr val="1F3656"/>
                </a:solidFill>
              </a:rPr>
              <a:t>Cognitive pretesting</a:t>
            </a:r>
          </a:p>
          <a:p>
            <a:pPr marL="0" indent="0" algn="ctr">
              <a:buNone/>
            </a:pPr>
            <a:r>
              <a:rPr sz="2000" b="1" dirty="0">
                <a:solidFill>
                  <a:srgbClr val="1F3656"/>
                </a:solidFill>
              </a:rPr>
              <a:t>Reliability</a:t>
            </a:r>
          </a:p>
          <a:p>
            <a:pPr marL="0" indent="0" algn="ctr">
              <a:buNone/>
            </a:pPr>
            <a:r>
              <a:rPr sz="2000" b="1" dirty="0">
                <a:solidFill>
                  <a:srgbClr val="1F3656"/>
                </a:solidFill>
              </a:rPr>
              <a:t>Discriminant validity</a:t>
            </a:r>
          </a:p>
          <a:p>
            <a:pPr marL="0" indent="0" algn="ctr">
              <a:buNone/>
            </a:pPr>
            <a:r>
              <a:rPr sz="2000" b="1" dirty="0">
                <a:solidFill>
                  <a:srgbClr val="1F3656"/>
                </a:solidFill>
              </a:rPr>
              <a:t>Common-method checks</a:t>
            </a:r>
          </a:p>
        </p:txBody>
      </p:sp>
      <p:sp>
        <p:nvSpPr>
          <p:cNvPr id="9" name="Shape 7">
            <a:extLst>
              <a:ext uri="{FF2B5EF4-FFF2-40B4-BE49-F238E27FC236}">
                <a16:creationId xmlns:a16="http://schemas.microsoft.com/office/drawing/2014/main" id="{EF1AE65E-70EF-4BB0-9A68-EE17AB17EC66}"/>
              </a:ext>
            </a:extLst>
          </p:cNvPr>
          <p:cNvSpPr>
            <a:spLocks noGrp="1"/>
          </p:cNvSpPr>
          <p:nvPr/>
        </p:nvSpPr>
        <p:spPr>
          <a:xfrm>
            <a:off x="8183880" y="1463040"/>
            <a:ext cx="3063240" cy="2743200"/>
          </a:xfrm>
          <a:prstGeom prst="roundRect">
            <a:avLst>
              <a:gd name="adj" fmla="val 2667"/>
            </a:avLst>
          </a:prstGeom>
          <a:solidFill>
            <a:srgbClr val="EEF4EA"/>
          </a:solidFill>
          <a:ln w="12700">
            <a:solidFill>
              <a:srgbClr val="EEF4EA">
                <a:alpha val="0"/>
              </a:srgbClr>
            </a:solidFill>
            <a:prstDash val="solid"/>
          </a:ln>
        </p:spPr>
        <p:txBody>
          <a:bodyPr/>
          <a:lstStyle/>
          <a:p>
            <a:endParaRPr/>
          </a:p>
        </p:txBody>
      </p:sp>
      <p:sp>
        <p:nvSpPr>
          <p:cNvPr id="10" name="Text 8">
            <a:extLst>
              <a:ext uri="{FF2B5EF4-FFF2-40B4-BE49-F238E27FC236}">
                <a16:creationId xmlns:a16="http://schemas.microsoft.com/office/drawing/2014/main" id="{05788BCD-9A36-4A23-980D-53F2D686BA9C}"/>
              </a:ext>
            </a:extLst>
          </p:cNvPr>
          <p:cNvSpPr>
            <a:spLocks noGrp="1"/>
          </p:cNvSpPr>
          <p:nvPr/>
        </p:nvSpPr>
        <p:spPr>
          <a:xfrm>
            <a:off x="8311896" y="1572768"/>
            <a:ext cx="2807208" cy="2578608"/>
          </a:xfrm>
          <a:prstGeom prst="rect">
            <a:avLst/>
          </a:prstGeom>
          <a:noFill/>
        </p:spPr>
        <p:txBody>
          <a:bodyPr wrap="square" lIns="0" tIns="0" rIns="0" bIns="0" anchor="ctr">
            <a:normAutofit/>
          </a:bodyPr>
          <a:lstStyle/>
          <a:p>
            <a:pPr marL="0" indent="0" algn="ctr">
              <a:buNone/>
            </a:pPr>
            <a:r>
              <a:rPr sz="2000" b="1" dirty="0">
                <a:solidFill>
                  <a:srgbClr val="638A62"/>
                </a:solidFill>
              </a:rPr>
              <a:t>Sampling</a:t>
            </a:r>
          </a:p>
          <a:p>
            <a:pPr marL="0" indent="0" algn="ctr">
              <a:buNone/>
            </a:pPr>
            <a:r>
              <a:rPr sz="2000" b="1" dirty="0">
                <a:solidFill>
                  <a:srgbClr val="638A62"/>
                </a:solidFill>
              </a:rPr>
              <a:t>Avoid student-only bias</a:t>
            </a:r>
          </a:p>
          <a:p>
            <a:pPr marL="0" indent="0" algn="ctr">
              <a:buNone/>
            </a:pPr>
            <a:r>
              <a:rPr sz="2000" b="1" dirty="0">
                <a:solidFill>
                  <a:srgbClr val="638A62"/>
                </a:solidFill>
              </a:rPr>
              <a:t>Use quotas where feasible</a:t>
            </a:r>
          </a:p>
          <a:p>
            <a:pPr marL="0" indent="0" algn="ctr">
              <a:buNone/>
            </a:pPr>
            <a:r>
              <a:rPr sz="2000" b="1" dirty="0">
                <a:solidFill>
                  <a:srgbClr val="638A62"/>
                </a:solidFill>
              </a:rPr>
              <a:t>Capture digital context</a:t>
            </a:r>
          </a:p>
          <a:p>
            <a:pPr marL="0" indent="0" algn="ctr">
              <a:buNone/>
            </a:pPr>
            <a:r>
              <a:rPr sz="2000" b="1" dirty="0">
                <a:solidFill>
                  <a:srgbClr val="638A62"/>
                </a:solidFill>
              </a:rPr>
              <a:t>Report limitations honestly</a:t>
            </a:r>
          </a:p>
        </p:txBody>
      </p:sp>
      <p:sp>
        <p:nvSpPr>
          <p:cNvPr id="11" name="Text 9">
            <a:extLst>
              <a:ext uri="{FF2B5EF4-FFF2-40B4-BE49-F238E27FC236}">
                <a16:creationId xmlns:a16="http://schemas.microsoft.com/office/drawing/2014/main" id="{F51DCF50-D72C-4151-8223-9703794B887F}"/>
              </a:ext>
            </a:extLst>
          </p:cNvPr>
          <p:cNvSpPr>
            <a:spLocks noGrp="1"/>
          </p:cNvSpPr>
          <p:nvPr/>
        </p:nvSpPr>
        <p:spPr>
          <a:xfrm>
            <a:off x="914400" y="5074920"/>
            <a:ext cx="10195560" cy="594360"/>
          </a:xfrm>
          <a:prstGeom prst="rect">
            <a:avLst/>
          </a:prstGeom>
          <a:noFill/>
        </p:spPr>
        <p:txBody>
          <a:bodyPr wrap="square" lIns="0" tIns="0" rIns="0" bIns="0" anchor="ctr"/>
          <a:lstStyle/>
          <a:p>
            <a:pPr marL="0" indent="0" algn="ctr">
              <a:buNone/>
            </a:pPr>
            <a:r>
              <a:rPr sz="2100" b="1" dirty="0">
                <a:solidFill>
                  <a:srgbClr val="1F3656"/>
                </a:solidFill>
              </a:rPr>
              <a:t>Boundary condition: inform ethical communication; never exploit vulnerability or collect unnecessary diagnostic detail.</a:t>
            </a:r>
          </a:p>
        </p:txBody>
      </p:sp>
      <p:sp>
        <p:nvSpPr>
          <p:cNvPr id="13" name="Text 10">
            <a:extLst>
              <a:ext uri="{FF2B5EF4-FFF2-40B4-BE49-F238E27FC236}">
                <a16:creationId xmlns:a16="http://schemas.microsoft.com/office/drawing/2014/main" id="{0F5DD6B0-3AF7-49C5-98FB-B0F2EDA7200D}"/>
              </a:ext>
            </a:extLst>
          </p:cNvPr>
          <p:cNvSpPr>
            <a:spLocks noGrp="1"/>
          </p:cNvSpPr>
          <p:nvPr/>
        </p:nvSpPr>
        <p:spPr>
          <a:xfrm>
            <a:off x="451650" y="6464808"/>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10</a:t>
            </a:r>
          </a:p>
        </p:txBody>
      </p:sp>
      <p:sp>
        <p:nvSpPr>
          <p:cNvPr id="14" name="TextBox 13">
            <a:extLst>
              <a:ext uri="{FF2B5EF4-FFF2-40B4-BE49-F238E27FC236}">
                <a16:creationId xmlns:a16="http://schemas.microsoft.com/office/drawing/2014/main" id="{E17F25D3-C45C-40C0-A137-1E1DECA4A167}"/>
              </a:ext>
            </a:extLst>
          </p:cNvPr>
          <p:cNvSpPr>
            <a:spLocks noGrp="1"/>
          </p:cNvSpPr>
          <p:nvPr/>
        </p:nvSpPr>
        <p:spPr>
          <a:xfrm>
            <a:off x="365760" y="6199632"/>
            <a:ext cx="5663730"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Murray et al. (2016); Smith, Thew and Graham (2018); Podsakoff et al. (2003).</a:t>
            </a:r>
          </a:p>
        </p:txBody>
      </p:sp>
    </p:spTree>
    <p:extLst>
      <p:ext uri="{BB962C8B-B14F-4D97-AF65-F5344CB8AC3E}">
        <p14:creationId xmlns:p14="http://schemas.microsoft.com/office/powerpoint/2010/main" val="1582125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D9A6FE2A-7EF3-4342-AA77-F88FDCE5E133}"/>
              </a:ext>
            </a:extLst>
          </p:cNvPr>
          <p:cNvSpPr>
            <a:spLocks noGrp="1"/>
          </p:cNvSpPr>
          <p:nvPr/>
        </p:nvSpPr>
        <p:spPr>
          <a:xfrm>
            <a:off x="566928" y="310896"/>
            <a:ext cx="10972800" cy="438912"/>
          </a:xfrm>
          <a:prstGeom prst="rect">
            <a:avLst/>
          </a:prstGeom>
          <a:noFill/>
        </p:spPr>
        <p:txBody>
          <a:bodyPr wrap="square" lIns="0" tIns="0" rIns="0" bIns="0" anchor="ctr">
            <a:normAutofit lnSpcReduction="10000"/>
          </a:bodyPr>
          <a:lstStyle/>
          <a:p>
            <a:pPr marL="0" indent="0">
              <a:buNone/>
            </a:pPr>
            <a:r>
              <a:rPr sz="3000" b="1">
                <a:solidFill>
                  <a:srgbClr val="1F3656"/>
                </a:solidFill>
                <a:latin typeface="Aptos Display"/>
                <a:ea typeface="Aptos Display"/>
                <a:cs typeface="Aptos Display"/>
              </a:rPr>
              <a:t>Contribution: what the DBA must add</a:t>
            </a:r>
          </a:p>
        </p:txBody>
      </p:sp>
      <p:sp>
        <p:nvSpPr>
          <p:cNvPr id="3" name="Text 1">
            <a:extLst>
              <a:ext uri="{FF2B5EF4-FFF2-40B4-BE49-F238E27FC236}">
                <a16:creationId xmlns:a16="http://schemas.microsoft.com/office/drawing/2014/main" id="{9BD6A658-C4A2-4223-9F22-385DB5593847}"/>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a:solidFill>
                  <a:srgbClr val="5D6B7A"/>
                </a:solidFill>
              </a:rPr>
              <a:t>A doctoral contribution must be theoretically useful, methodologically credible and actionable.</a:t>
            </a:r>
          </a:p>
        </p:txBody>
      </p:sp>
      <p:sp>
        <p:nvSpPr>
          <p:cNvPr id="4" name="Shape 2">
            <a:extLst>
              <a:ext uri="{FF2B5EF4-FFF2-40B4-BE49-F238E27FC236}">
                <a16:creationId xmlns:a16="http://schemas.microsoft.com/office/drawing/2014/main" id="{E5C31339-FE7D-4BAF-A1AE-2CE079035F60}"/>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D8DDCCB2-67A6-4B63-B311-7DE6CDC24EFD}"/>
              </a:ext>
            </a:extLst>
          </p:cNvPr>
          <p:cNvSpPr>
            <a:spLocks noGrp="1"/>
          </p:cNvSpPr>
          <p:nvPr/>
        </p:nvSpPr>
        <p:spPr>
          <a:xfrm>
            <a:off x="838201" y="1407829"/>
            <a:ext cx="3261360" cy="1710621"/>
          </a:xfrm>
          <a:prstGeom prst="roundRect">
            <a:avLst>
              <a:gd name="adj" fmla="val 5517"/>
            </a:avLst>
          </a:prstGeom>
          <a:solidFill>
            <a:srgbClr val="EAF3F7"/>
          </a:solidFill>
          <a:ln w="12700">
            <a:solidFill>
              <a:srgbClr val="EAF3F7">
                <a:alpha val="0"/>
              </a:srgbClr>
            </a:solidFill>
            <a:prstDash val="solid"/>
          </a:ln>
        </p:spPr>
        <p:txBody>
          <a:bodyPr/>
          <a:lstStyle/>
          <a:p>
            <a:endParaRPr/>
          </a:p>
        </p:txBody>
      </p:sp>
      <p:sp>
        <p:nvSpPr>
          <p:cNvPr id="6" name="Text 4">
            <a:extLst>
              <a:ext uri="{FF2B5EF4-FFF2-40B4-BE49-F238E27FC236}">
                <a16:creationId xmlns:a16="http://schemas.microsoft.com/office/drawing/2014/main" id="{D04D6F25-229D-4CA6-B6C2-4EAC670AFCE4}"/>
              </a:ext>
            </a:extLst>
          </p:cNvPr>
          <p:cNvSpPr>
            <a:spLocks noGrp="1"/>
          </p:cNvSpPr>
          <p:nvPr/>
        </p:nvSpPr>
        <p:spPr>
          <a:xfrm>
            <a:off x="996696" y="1709928"/>
            <a:ext cx="2990088" cy="1161288"/>
          </a:xfrm>
          <a:prstGeom prst="rect">
            <a:avLst/>
          </a:prstGeom>
          <a:noFill/>
        </p:spPr>
        <p:txBody>
          <a:bodyPr wrap="square" lIns="0" tIns="0" rIns="0" bIns="0" anchor="ctr">
            <a:noAutofit/>
          </a:bodyPr>
          <a:lstStyle/>
          <a:p>
            <a:pPr marL="0" indent="0" algn="ctr">
              <a:buNone/>
            </a:pPr>
            <a:r>
              <a:rPr b="1" dirty="0">
                <a:solidFill>
                  <a:srgbClr val="1F3656"/>
                </a:solidFill>
              </a:rPr>
              <a:t>Theoretical contribution</a:t>
            </a:r>
          </a:p>
          <a:p>
            <a:pPr marL="0" indent="0" algn="ctr">
              <a:buNone/>
            </a:pPr>
            <a:r>
              <a:rPr b="1" dirty="0">
                <a:solidFill>
                  <a:srgbClr val="1F3656"/>
                </a:solidFill>
              </a:rPr>
              <a:t>Connects strategic communication inputs, psychological mechanisms and professional help-seeking intention.</a:t>
            </a:r>
          </a:p>
        </p:txBody>
      </p:sp>
      <p:sp>
        <p:nvSpPr>
          <p:cNvPr id="7" name="Shape 5">
            <a:extLst>
              <a:ext uri="{FF2B5EF4-FFF2-40B4-BE49-F238E27FC236}">
                <a16:creationId xmlns:a16="http://schemas.microsoft.com/office/drawing/2014/main" id="{C710FDFD-B9D2-4940-B006-54CD3B27E6DD}"/>
              </a:ext>
            </a:extLst>
          </p:cNvPr>
          <p:cNvSpPr>
            <a:spLocks noGrp="1"/>
          </p:cNvSpPr>
          <p:nvPr/>
        </p:nvSpPr>
        <p:spPr>
          <a:xfrm>
            <a:off x="4430268" y="1407830"/>
            <a:ext cx="3246120" cy="1710620"/>
          </a:xfrm>
          <a:prstGeom prst="roundRect">
            <a:avLst>
              <a:gd name="adj" fmla="val 5517"/>
            </a:avLst>
          </a:prstGeom>
          <a:solidFill>
            <a:srgbClr val="EEF4EA"/>
          </a:solidFill>
          <a:ln w="12700">
            <a:solidFill>
              <a:srgbClr val="EEF4EA">
                <a:alpha val="0"/>
              </a:srgbClr>
            </a:solidFill>
            <a:prstDash val="solid"/>
          </a:ln>
        </p:spPr>
        <p:txBody>
          <a:bodyPr/>
          <a:lstStyle/>
          <a:p>
            <a:endParaRPr/>
          </a:p>
        </p:txBody>
      </p:sp>
      <p:sp>
        <p:nvSpPr>
          <p:cNvPr id="8" name="Text 6">
            <a:extLst>
              <a:ext uri="{FF2B5EF4-FFF2-40B4-BE49-F238E27FC236}">
                <a16:creationId xmlns:a16="http://schemas.microsoft.com/office/drawing/2014/main" id="{23A7CAB9-C2BC-4710-BB1F-3E1DFC1D0AB0}"/>
              </a:ext>
            </a:extLst>
          </p:cNvPr>
          <p:cNvSpPr>
            <a:spLocks noGrp="1"/>
          </p:cNvSpPr>
          <p:nvPr/>
        </p:nvSpPr>
        <p:spPr>
          <a:xfrm>
            <a:off x="4608576" y="1577341"/>
            <a:ext cx="2990088" cy="1161288"/>
          </a:xfrm>
          <a:prstGeom prst="rect">
            <a:avLst/>
          </a:prstGeom>
          <a:noFill/>
        </p:spPr>
        <p:txBody>
          <a:bodyPr wrap="square" lIns="0" tIns="0" rIns="0" bIns="0" anchor="ctr">
            <a:noAutofit/>
          </a:bodyPr>
          <a:lstStyle/>
          <a:p>
            <a:pPr marL="0" indent="0" algn="ctr">
              <a:buNone/>
            </a:pPr>
            <a:r>
              <a:rPr b="1" dirty="0">
                <a:solidFill>
                  <a:srgbClr val="638A62"/>
                </a:solidFill>
              </a:rPr>
              <a:t>Methodological contribution</a:t>
            </a:r>
          </a:p>
          <a:p>
            <a:pPr marL="0" indent="0" algn="ctr">
              <a:buNone/>
            </a:pPr>
            <a:r>
              <a:rPr b="1" dirty="0">
                <a:solidFill>
                  <a:srgbClr val="638A62"/>
                </a:solidFill>
              </a:rPr>
              <a:t>Moves from pilot regression to validated latent-variable modelling and transparent decision gates.</a:t>
            </a:r>
          </a:p>
        </p:txBody>
      </p:sp>
      <p:sp>
        <p:nvSpPr>
          <p:cNvPr id="9" name="Shape 7">
            <a:extLst>
              <a:ext uri="{FF2B5EF4-FFF2-40B4-BE49-F238E27FC236}">
                <a16:creationId xmlns:a16="http://schemas.microsoft.com/office/drawing/2014/main" id="{A6DF443B-553A-4831-9815-FA39315D1C83}"/>
              </a:ext>
            </a:extLst>
          </p:cNvPr>
          <p:cNvSpPr>
            <a:spLocks noGrp="1"/>
          </p:cNvSpPr>
          <p:nvPr/>
        </p:nvSpPr>
        <p:spPr>
          <a:xfrm>
            <a:off x="8092440" y="1407829"/>
            <a:ext cx="3246120" cy="1710619"/>
          </a:xfrm>
          <a:prstGeom prst="roundRect">
            <a:avLst>
              <a:gd name="adj" fmla="val 5517"/>
            </a:avLst>
          </a:prstGeom>
          <a:solidFill>
            <a:srgbClr val="FFF4DD"/>
          </a:solidFill>
          <a:ln w="12700">
            <a:solidFill>
              <a:srgbClr val="FFF4DD">
                <a:alpha val="0"/>
              </a:srgbClr>
            </a:solidFill>
            <a:prstDash val="solid"/>
          </a:ln>
        </p:spPr>
        <p:txBody>
          <a:bodyPr/>
          <a:lstStyle/>
          <a:p>
            <a:endParaRPr/>
          </a:p>
        </p:txBody>
      </p:sp>
      <p:sp>
        <p:nvSpPr>
          <p:cNvPr id="10" name="Text 8">
            <a:extLst>
              <a:ext uri="{FF2B5EF4-FFF2-40B4-BE49-F238E27FC236}">
                <a16:creationId xmlns:a16="http://schemas.microsoft.com/office/drawing/2014/main" id="{5C6B7F2F-E1C9-4A34-B35C-FAB7591C26DB}"/>
              </a:ext>
            </a:extLst>
          </p:cNvPr>
          <p:cNvSpPr>
            <a:spLocks noGrp="1"/>
          </p:cNvSpPr>
          <p:nvPr/>
        </p:nvSpPr>
        <p:spPr>
          <a:xfrm>
            <a:off x="8220456" y="1709928"/>
            <a:ext cx="2990088" cy="1161288"/>
          </a:xfrm>
          <a:prstGeom prst="rect">
            <a:avLst/>
          </a:prstGeom>
          <a:noFill/>
        </p:spPr>
        <p:txBody>
          <a:bodyPr wrap="square" lIns="0" tIns="0" rIns="0" bIns="0" anchor="ctr">
            <a:noAutofit/>
          </a:bodyPr>
          <a:lstStyle/>
          <a:p>
            <a:pPr marL="0" indent="0" algn="ctr">
              <a:buNone/>
            </a:pPr>
            <a:r>
              <a:rPr b="1" dirty="0">
                <a:solidFill>
                  <a:srgbClr val="7E5B13"/>
                </a:solidFill>
              </a:rPr>
              <a:t>Practical contribution</a:t>
            </a:r>
          </a:p>
          <a:p>
            <a:pPr marL="0" indent="0" algn="ctr">
              <a:buNone/>
            </a:pPr>
            <a:r>
              <a:rPr b="1" dirty="0">
                <a:solidFill>
                  <a:srgbClr val="7E5B13"/>
                </a:solidFill>
              </a:rPr>
              <a:t>Guides charities, universities, employers and public bodies on ethical message, source and platform choices.</a:t>
            </a:r>
          </a:p>
        </p:txBody>
      </p:sp>
      <p:sp>
        <p:nvSpPr>
          <p:cNvPr id="11" name="Text 9">
            <a:extLst>
              <a:ext uri="{FF2B5EF4-FFF2-40B4-BE49-F238E27FC236}">
                <a16:creationId xmlns:a16="http://schemas.microsoft.com/office/drawing/2014/main" id="{64EF435A-9F43-47D7-A4BB-9D709B598DDF}"/>
              </a:ext>
            </a:extLst>
          </p:cNvPr>
          <p:cNvSpPr>
            <a:spLocks noGrp="1"/>
          </p:cNvSpPr>
          <p:nvPr/>
        </p:nvSpPr>
        <p:spPr>
          <a:xfrm>
            <a:off x="1408670" y="3739550"/>
            <a:ext cx="9929890" cy="1710617"/>
          </a:xfrm>
          <a:prstGeom prst="rect">
            <a:avLst/>
          </a:prstGeom>
          <a:noFill/>
        </p:spPr>
        <p:txBody>
          <a:bodyPr wrap="square" lIns="635" tIns="635" rIns="635" bIns="635" anchor="ctr">
            <a:normAutofit fontScale="92500" lnSpcReduction="20000"/>
          </a:bodyPr>
          <a:lstStyle/>
          <a:p>
            <a:r>
              <a:rPr sz="1900" b="1" dirty="0">
                <a:solidFill>
                  <a:srgbClr val="1C1F24"/>
                </a:solidFill>
              </a:rPr>
              <a:t>Stop</a:t>
            </a:r>
            <a:r>
              <a:rPr sz="1900" dirty="0">
                <a:solidFill>
                  <a:srgbClr val="1C1F24"/>
                </a:solidFill>
              </a:rPr>
              <a:t> treating likes, views and shares as impact.</a:t>
            </a:r>
          </a:p>
          <a:p>
            <a:endParaRPr lang="en-GB" sz="1900" b="1" dirty="0">
              <a:solidFill>
                <a:srgbClr val="1C1F24"/>
              </a:solidFill>
            </a:endParaRPr>
          </a:p>
          <a:p>
            <a:r>
              <a:rPr sz="1900" b="1" dirty="0">
                <a:solidFill>
                  <a:srgbClr val="1C1F24"/>
                </a:solidFill>
              </a:rPr>
              <a:t>Identify</a:t>
            </a:r>
            <a:r>
              <a:rPr sz="1900" dirty="0">
                <a:solidFill>
                  <a:srgbClr val="1C1F24"/>
                </a:solidFill>
              </a:rPr>
              <a:t> which communication levers matter for professional help-seeking intention.</a:t>
            </a:r>
          </a:p>
          <a:p>
            <a:endParaRPr lang="en-GB" sz="1900" b="1" dirty="0">
              <a:solidFill>
                <a:srgbClr val="1C1F24"/>
              </a:solidFill>
            </a:endParaRPr>
          </a:p>
          <a:p>
            <a:r>
              <a:rPr sz="1900" b="1" dirty="0">
                <a:solidFill>
                  <a:srgbClr val="1C1F24"/>
                </a:solidFill>
              </a:rPr>
              <a:t>Clarify</a:t>
            </a:r>
            <a:r>
              <a:rPr sz="1900" dirty="0">
                <a:solidFill>
                  <a:srgbClr val="1C1F24"/>
                </a:solidFill>
              </a:rPr>
              <a:t> where influencer strategy is useful, overstated or ethically risky.</a:t>
            </a:r>
          </a:p>
          <a:p>
            <a:endParaRPr lang="en-GB" sz="1900" b="1" dirty="0">
              <a:solidFill>
                <a:srgbClr val="1C1F24"/>
              </a:solidFill>
            </a:endParaRPr>
          </a:p>
          <a:p>
            <a:r>
              <a:rPr sz="1900" b="1" dirty="0">
                <a:solidFill>
                  <a:srgbClr val="1C1F24"/>
                </a:solidFill>
              </a:rPr>
              <a:t>Translate</a:t>
            </a:r>
            <a:r>
              <a:rPr sz="1900" dirty="0">
                <a:solidFill>
                  <a:srgbClr val="1C1F24"/>
                </a:solidFill>
              </a:rPr>
              <a:t> findings into a validated Strategic Marketing for Mental Health framework.</a:t>
            </a:r>
          </a:p>
        </p:txBody>
      </p:sp>
      <p:sp>
        <p:nvSpPr>
          <p:cNvPr id="13" name="Text 10">
            <a:extLst>
              <a:ext uri="{FF2B5EF4-FFF2-40B4-BE49-F238E27FC236}">
                <a16:creationId xmlns:a16="http://schemas.microsoft.com/office/drawing/2014/main" id="{4D992708-9616-48A8-BC18-8379AAE38A95}"/>
              </a:ext>
            </a:extLst>
          </p:cNvPr>
          <p:cNvSpPr>
            <a:spLocks noGrp="1"/>
          </p:cNvSpPr>
          <p:nvPr/>
        </p:nvSpPr>
        <p:spPr>
          <a:xfrm>
            <a:off x="475488" y="6435187"/>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11</a:t>
            </a:r>
          </a:p>
        </p:txBody>
      </p:sp>
      <p:sp>
        <p:nvSpPr>
          <p:cNvPr id="14" name="TextBox 13">
            <a:extLst>
              <a:ext uri="{FF2B5EF4-FFF2-40B4-BE49-F238E27FC236}">
                <a16:creationId xmlns:a16="http://schemas.microsoft.com/office/drawing/2014/main" id="{02AC26EC-A068-45AE-ADE7-871469CAA6EE}"/>
              </a:ext>
            </a:extLst>
          </p:cNvPr>
          <p:cNvSpPr>
            <a:spLocks noGrp="1"/>
          </p:cNvSpPr>
          <p:nvPr/>
        </p:nvSpPr>
        <p:spPr>
          <a:xfrm>
            <a:off x="365760" y="6199632"/>
            <a:ext cx="6149440"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Sources: Grier and Bryant (2005); Tam et al. (2024); Draganidis et al. (2024); Bora et al. (2026).</a:t>
            </a:r>
          </a:p>
        </p:txBody>
      </p:sp>
    </p:spTree>
    <p:extLst>
      <p:ext uri="{BB962C8B-B14F-4D97-AF65-F5344CB8AC3E}">
        <p14:creationId xmlns:p14="http://schemas.microsoft.com/office/powerpoint/2010/main" val="167065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C901F050-21E5-4C53-9195-7A3187BD2BE3}"/>
              </a:ext>
            </a:extLst>
          </p:cNvPr>
          <p:cNvSpPr>
            <a:spLocks noGrp="1"/>
          </p:cNvSpPr>
          <p:nvPr/>
        </p:nvSpPr>
        <p:spPr>
          <a:xfrm>
            <a:off x="566928" y="310896"/>
            <a:ext cx="10972800" cy="438912"/>
          </a:xfrm>
          <a:prstGeom prst="rect">
            <a:avLst/>
          </a:prstGeom>
          <a:noFill/>
        </p:spPr>
        <p:txBody>
          <a:bodyPr wrap="square" lIns="0" tIns="0" rIns="0" bIns="0" anchor="ctr">
            <a:normAutofit lnSpcReduction="10000"/>
          </a:bodyPr>
          <a:lstStyle/>
          <a:p>
            <a:pPr marL="0" indent="0">
              <a:buNone/>
            </a:pPr>
            <a:r>
              <a:rPr sz="3000" b="1">
                <a:solidFill>
                  <a:srgbClr val="1F3656"/>
                </a:solidFill>
                <a:latin typeface="Aptos Display"/>
                <a:ea typeface="Aptos Display"/>
                <a:cs typeface="Aptos Display"/>
              </a:rPr>
              <a:t>Critical defence: the weak points I must not dodge</a:t>
            </a:r>
          </a:p>
        </p:txBody>
      </p:sp>
      <p:sp>
        <p:nvSpPr>
          <p:cNvPr id="3" name="Text 1">
            <a:extLst>
              <a:ext uri="{FF2B5EF4-FFF2-40B4-BE49-F238E27FC236}">
                <a16:creationId xmlns:a16="http://schemas.microsoft.com/office/drawing/2014/main" id="{26D75532-E54D-42F7-BBE1-7FB4C174D1C1}"/>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These questions define the claim boundaries of the final DBA.</a:t>
            </a:r>
          </a:p>
        </p:txBody>
      </p:sp>
      <p:sp>
        <p:nvSpPr>
          <p:cNvPr id="4" name="Shape 2">
            <a:extLst>
              <a:ext uri="{FF2B5EF4-FFF2-40B4-BE49-F238E27FC236}">
                <a16:creationId xmlns:a16="http://schemas.microsoft.com/office/drawing/2014/main" id="{5877E666-8A62-40CF-B0AB-3D3AE2A5AF1F}"/>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005A6E49-6AA8-48F2-BE9C-F7327EF590B9}"/>
              </a:ext>
            </a:extLst>
          </p:cNvPr>
          <p:cNvSpPr>
            <a:spLocks noGrp="1"/>
          </p:cNvSpPr>
          <p:nvPr/>
        </p:nvSpPr>
        <p:spPr>
          <a:xfrm>
            <a:off x="868680" y="1417320"/>
            <a:ext cx="621792" cy="502920"/>
          </a:xfrm>
          <a:prstGeom prst="roundRect">
            <a:avLst>
              <a:gd name="adj" fmla="val 14545"/>
            </a:avLst>
          </a:prstGeom>
          <a:solidFill>
            <a:srgbClr val="37608E"/>
          </a:solidFill>
          <a:ln w="12700">
            <a:solidFill>
              <a:srgbClr val="37608E">
                <a:alpha val="0"/>
              </a:srgbClr>
            </a:solidFill>
            <a:prstDash val="solid"/>
          </a:ln>
        </p:spPr>
        <p:txBody>
          <a:bodyPr/>
          <a:lstStyle/>
          <a:p>
            <a:endParaRPr sz="2000"/>
          </a:p>
        </p:txBody>
      </p:sp>
      <p:sp>
        <p:nvSpPr>
          <p:cNvPr id="6" name="Text 4">
            <a:extLst>
              <a:ext uri="{FF2B5EF4-FFF2-40B4-BE49-F238E27FC236}">
                <a16:creationId xmlns:a16="http://schemas.microsoft.com/office/drawing/2014/main" id="{0CA69D87-4B3A-49C2-B25F-1A1E940830B0}"/>
              </a:ext>
            </a:extLst>
          </p:cNvPr>
          <p:cNvSpPr>
            <a:spLocks noGrp="1"/>
          </p:cNvSpPr>
          <p:nvPr/>
        </p:nvSpPr>
        <p:spPr>
          <a:xfrm>
            <a:off x="996696" y="1527048"/>
            <a:ext cx="365760" cy="338328"/>
          </a:xfrm>
          <a:prstGeom prst="rect">
            <a:avLst/>
          </a:prstGeom>
          <a:noFill/>
        </p:spPr>
        <p:txBody>
          <a:bodyPr wrap="square" lIns="0" tIns="0" rIns="0" bIns="0" anchor="ctr">
            <a:normAutofit/>
          </a:bodyPr>
          <a:lstStyle/>
          <a:p>
            <a:pPr marL="0" indent="0" algn="ctr">
              <a:buNone/>
            </a:pPr>
            <a:r>
              <a:rPr sz="2000" b="1" dirty="0">
                <a:solidFill>
                  <a:srgbClr val="FFFFFF"/>
                </a:solidFill>
              </a:rPr>
              <a:t>Q1</a:t>
            </a:r>
          </a:p>
        </p:txBody>
      </p:sp>
      <p:sp>
        <p:nvSpPr>
          <p:cNvPr id="7" name="Text 5">
            <a:extLst>
              <a:ext uri="{FF2B5EF4-FFF2-40B4-BE49-F238E27FC236}">
                <a16:creationId xmlns:a16="http://schemas.microsoft.com/office/drawing/2014/main" id="{C9D3DCDA-7DFE-4113-A98B-ED750F5D0788}"/>
              </a:ext>
            </a:extLst>
          </p:cNvPr>
          <p:cNvSpPr>
            <a:spLocks noGrp="1"/>
          </p:cNvSpPr>
          <p:nvPr/>
        </p:nvSpPr>
        <p:spPr>
          <a:xfrm>
            <a:off x="1691640" y="1467612"/>
            <a:ext cx="4480560" cy="320040"/>
          </a:xfrm>
          <a:prstGeom prst="rect">
            <a:avLst/>
          </a:prstGeom>
          <a:noFill/>
        </p:spPr>
        <p:txBody>
          <a:bodyPr wrap="square" lIns="0" tIns="0" rIns="0" bIns="0" anchor="ctr">
            <a:normAutofit fontScale="92500"/>
          </a:bodyPr>
          <a:lstStyle/>
          <a:p>
            <a:pPr marL="0" indent="0">
              <a:buNone/>
            </a:pPr>
            <a:r>
              <a:rPr sz="2000" b="1" dirty="0">
                <a:solidFill>
                  <a:srgbClr val="1F3656"/>
                </a:solidFill>
              </a:rPr>
              <a:t>Why Gen Z adults, not all young people?</a:t>
            </a:r>
          </a:p>
        </p:txBody>
      </p:sp>
      <p:sp>
        <p:nvSpPr>
          <p:cNvPr id="8" name="Text 6">
            <a:extLst>
              <a:ext uri="{FF2B5EF4-FFF2-40B4-BE49-F238E27FC236}">
                <a16:creationId xmlns:a16="http://schemas.microsoft.com/office/drawing/2014/main" id="{F65F744A-6F2A-42B3-88F2-EA99530E6090}"/>
              </a:ext>
            </a:extLst>
          </p:cNvPr>
          <p:cNvSpPr>
            <a:spLocks noGrp="1"/>
          </p:cNvSpPr>
          <p:nvPr/>
        </p:nvSpPr>
        <p:spPr>
          <a:xfrm>
            <a:off x="1691640" y="1856232"/>
            <a:ext cx="4480560" cy="411480"/>
          </a:xfrm>
          <a:prstGeom prst="rect">
            <a:avLst/>
          </a:prstGeom>
          <a:noFill/>
        </p:spPr>
        <p:txBody>
          <a:bodyPr wrap="square" lIns="0" tIns="0" rIns="0" bIns="0" anchor="ctr">
            <a:normAutofit/>
          </a:bodyPr>
          <a:lstStyle/>
          <a:p>
            <a:pPr marL="0" indent="0">
              <a:buNone/>
            </a:pPr>
            <a:r>
              <a:rPr sz="1700" dirty="0">
                <a:solidFill>
                  <a:srgbClr val="1C1F24"/>
                </a:solidFill>
              </a:rPr>
              <a:t>Population precision and ethical clarity.</a:t>
            </a:r>
          </a:p>
        </p:txBody>
      </p:sp>
      <p:sp>
        <p:nvSpPr>
          <p:cNvPr id="9" name="Shape 7">
            <a:extLst>
              <a:ext uri="{FF2B5EF4-FFF2-40B4-BE49-F238E27FC236}">
                <a16:creationId xmlns:a16="http://schemas.microsoft.com/office/drawing/2014/main" id="{1B58C8CC-DBB0-41D2-9D08-E51D35D6B1FA}"/>
              </a:ext>
            </a:extLst>
          </p:cNvPr>
          <p:cNvSpPr>
            <a:spLocks noGrp="1"/>
          </p:cNvSpPr>
          <p:nvPr/>
        </p:nvSpPr>
        <p:spPr>
          <a:xfrm>
            <a:off x="6400800" y="1417320"/>
            <a:ext cx="621792" cy="502920"/>
          </a:xfrm>
          <a:prstGeom prst="roundRect">
            <a:avLst>
              <a:gd name="adj" fmla="val 14545"/>
            </a:avLst>
          </a:prstGeom>
          <a:solidFill>
            <a:srgbClr val="37608E"/>
          </a:solidFill>
          <a:ln w="12700">
            <a:solidFill>
              <a:srgbClr val="37608E">
                <a:alpha val="0"/>
              </a:srgbClr>
            </a:solidFill>
            <a:prstDash val="solid"/>
          </a:ln>
        </p:spPr>
        <p:txBody>
          <a:bodyPr/>
          <a:lstStyle/>
          <a:p>
            <a:endParaRPr sz="2000"/>
          </a:p>
        </p:txBody>
      </p:sp>
      <p:sp>
        <p:nvSpPr>
          <p:cNvPr id="10" name="Text 8">
            <a:extLst>
              <a:ext uri="{FF2B5EF4-FFF2-40B4-BE49-F238E27FC236}">
                <a16:creationId xmlns:a16="http://schemas.microsoft.com/office/drawing/2014/main" id="{206E6301-4168-4012-89B5-EE35F10B56AC}"/>
              </a:ext>
            </a:extLst>
          </p:cNvPr>
          <p:cNvSpPr>
            <a:spLocks noGrp="1"/>
          </p:cNvSpPr>
          <p:nvPr/>
        </p:nvSpPr>
        <p:spPr>
          <a:xfrm>
            <a:off x="6528816" y="1527048"/>
            <a:ext cx="365760" cy="338328"/>
          </a:xfrm>
          <a:prstGeom prst="rect">
            <a:avLst/>
          </a:prstGeom>
          <a:noFill/>
        </p:spPr>
        <p:txBody>
          <a:bodyPr wrap="square" lIns="0" tIns="0" rIns="0" bIns="0" anchor="ctr">
            <a:normAutofit/>
          </a:bodyPr>
          <a:lstStyle/>
          <a:p>
            <a:pPr marL="0" indent="0" algn="ctr">
              <a:buNone/>
            </a:pPr>
            <a:r>
              <a:rPr sz="2000" b="1" dirty="0">
                <a:solidFill>
                  <a:srgbClr val="FFFFFF"/>
                </a:solidFill>
              </a:rPr>
              <a:t>Q2</a:t>
            </a:r>
          </a:p>
        </p:txBody>
      </p:sp>
      <p:sp>
        <p:nvSpPr>
          <p:cNvPr id="11" name="Text 9">
            <a:extLst>
              <a:ext uri="{FF2B5EF4-FFF2-40B4-BE49-F238E27FC236}">
                <a16:creationId xmlns:a16="http://schemas.microsoft.com/office/drawing/2014/main" id="{93387CFF-C1C9-41C4-A688-A205EC3ABC3C}"/>
              </a:ext>
            </a:extLst>
          </p:cNvPr>
          <p:cNvSpPr>
            <a:spLocks noGrp="1"/>
          </p:cNvSpPr>
          <p:nvPr/>
        </p:nvSpPr>
        <p:spPr>
          <a:xfrm>
            <a:off x="7223760" y="1470825"/>
            <a:ext cx="4480560" cy="320040"/>
          </a:xfrm>
          <a:prstGeom prst="rect">
            <a:avLst/>
          </a:prstGeom>
          <a:noFill/>
        </p:spPr>
        <p:txBody>
          <a:bodyPr wrap="square" lIns="0" tIns="0" rIns="0" bIns="0" anchor="ctr">
            <a:normAutofit/>
          </a:bodyPr>
          <a:lstStyle/>
          <a:p>
            <a:pPr marL="0" indent="0">
              <a:buNone/>
            </a:pPr>
            <a:r>
              <a:rPr sz="1900" b="1" dirty="0">
                <a:solidFill>
                  <a:srgbClr val="1F3656"/>
                </a:solidFill>
              </a:rPr>
              <a:t>Why intention, not behaviour?</a:t>
            </a:r>
          </a:p>
        </p:txBody>
      </p:sp>
      <p:sp>
        <p:nvSpPr>
          <p:cNvPr id="12" name="Text 10">
            <a:extLst>
              <a:ext uri="{FF2B5EF4-FFF2-40B4-BE49-F238E27FC236}">
                <a16:creationId xmlns:a16="http://schemas.microsoft.com/office/drawing/2014/main" id="{5A981254-A8F3-47A4-B97E-5463D77AFC1E}"/>
              </a:ext>
            </a:extLst>
          </p:cNvPr>
          <p:cNvSpPr>
            <a:spLocks noGrp="1"/>
          </p:cNvSpPr>
          <p:nvPr/>
        </p:nvSpPr>
        <p:spPr>
          <a:xfrm>
            <a:off x="7223760" y="1856232"/>
            <a:ext cx="4480560" cy="411480"/>
          </a:xfrm>
          <a:prstGeom prst="rect">
            <a:avLst/>
          </a:prstGeom>
          <a:noFill/>
        </p:spPr>
        <p:txBody>
          <a:bodyPr wrap="square" lIns="0" tIns="0" rIns="0" bIns="0" anchor="ctr">
            <a:normAutofit fontScale="92500"/>
          </a:bodyPr>
          <a:lstStyle/>
          <a:p>
            <a:pPr marL="0" indent="0">
              <a:buNone/>
            </a:pPr>
            <a:r>
              <a:rPr dirty="0">
                <a:solidFill>
                  <a:srgbClr val="1C1F24"/>
                </a:solidFill>
              </a:rPr>
              <a:t>A feasible proximal outcome—not service use.</a:t>
            </a:r>
          </a:p>
        </p:txBody>
      </p:sp>
      <p:sp>
        <p:nvSpPr>
          <p:cNvPr id="13" name="Shape 11">
            <a:extLst>
              <a:ext uri="{FF2B5EF4-FFF2-40B4-BE49-F238E27FC236}">
                <a16:creationId xmlns:a16="http://schemas.microsoft.com/office/drawing/2014/main" id="{774F24F1-463D-4C3C-88F1-26DB1B7B19AA}"/>
              </a:ext>
            </a:extLst>
          </p:cNvPr>
          <p:cNvSpPr>
            <a:spLocks noGrp="1"/>
          </p:cNvSpPr>
          <p:nvPr/>
        </p:nvSpPr>
        <p:spPr>
          <a:xfrm>
            <a:off x="868680" y="3703320"/>
            <a:ext cx="621792"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4" name="Text 12">
            <a:extLst>
              <a:ext uri="{FF2B5EF4-FFF2-40B4-BE49-F238E27FC236}">
                <a16:creationId xmlns:a16="http://schemas.microsoft.com/office/drawing/2014/main" id="{9FA02A3F-B391-44D1-9030-C33E8AF16F0B}"/>
              </a:ext>
            </a:extLst>
          </p:cNvPr>
          <p:cNvSpPr>
            <a:spLocks noGrp="1"/>
          </p:cNvSpPr>
          <p:nvPr/>
        </p:nvSpPr>
        <p:spPr>
          <a:xfrm>
            <a:off x="996696" y="3813048"/>
            <a:ext cx="365760" cy="338328"/>
          </a:xfrm>
          <a:prstGeom prst="rect">
            <a:avLst/>
          </a:prstGeom>
          <a:noFill/>
        </p:spPr>
        <p:txBody>
          <a:bodyPr wrap="square" lIns="0" tIns="0" rIns="0" bIns="0" anchor="ctr">
            <a:normAutofit/>
          </a:bodyPr>
          <a:lstStyle/>
          <a:p>
            <a:pPr marL="0" indent="0" algn="ctr">
              <a:buNone/>
            </a:pPr>
            <a:r>
              <a:rPr sz="2000" b="1" dirty="0">
                <a:solidFill>
                  <a:srgbClr val="FFFFFF"/>
                </a:solidFill>
              </a:rPr>
              <a:t>Q3</a:t>
            </a:r>
          </a:p>
        </p:txBody>
      </p:sp>
      <p:sp>
        <p:nvSpPr>
          <p:cNvPr id="15" name="Text 13">
            <a:extLst>
              <a:ext uri="{FF2B5EF4-FFF2-40B4-BE49-F238E27FC236}">
                <a16:creationId xmlns:a16="http://schemas.microsoft.com/office/drawing/2014/main" id="{CC5B6F5A-0600-484F-B372-EFA404857ADA}"/>
              </a:ext>
            </a:extLst>
          </p:cNvPr>
          <p:cNvSpPr>
            <a:spLocks noGrp="1"/>
          </p:cNvSpPr>
          <p:nvPr/>
        </p:nvSpPr>
        <p:spPr>
          <a:xfrm>
            <a:off x="1691640" y="3685032"/>
            <a:ext cx="4480560" cy="320040"/>
          </a:xfrm>
          <a:prstGeom prst="rect">
            <a:avLst/>
          </a:prstGeom>
          <a:noFill/>
        </p:spPr>
        <p:txBody>
          <a:bodyPr wrap="square" lIns="0" tIns="0" rIns="0" bIns="0" anchor="ctr">
            <a:normAutofit/>
          </a:bodyPr>
          <a:lstStyle/>
          <a:p>
            <a:pPr marL="0" indent="0">
              <a:buNone/>
            </a:pPr>
            <a:r>
              <a:rPr sz="1900" b="1" dirty="0">
                <a:solidFill>
                  <a:srgbClr val="1F3656"/>
                </a:solidFill>
              </a:rPr>
              <a:t>Why SEM?</a:t>
            </a:r>
          </a:p>
        </p:txBody>
      </p:sp>
      <p:sp>
        <p:nvSpPr>
          <p:cNvPr id="16" name="Text 14">
            <a:extLst>
              <a:ext uri="{FF2B5EF4-FFF2-40B4-BE49-F238E27FC236}">
                <a16:creationId xmlns:a16="http://schemas.microsoft.com/office/drawing/2014/main" id="{C3CCE89A-F46F-423F-BE34-F8DFAA2525B6}"/>
              </a:ext>
            </a:extLst>
          </p:cNvPr>
          <p:cNvSpPr>
            <a:spLocks noGrp="1"/>
          </p:cNvSpPr>
          <p:nvPr/>
        </p:nvSpPr>
        <p:spPr>
          <a:xfrm>
            <a:off x="1691640" y="4142232"/>
            <a:ext cx="4480560" cy="411480"/>
          </a:xfrm>
          <a:prstGeom prst="rect">
            <a:avLst/>
          </a:prstGeom>
          <a:noFill/>
        </p:spPr>
        <p:txBody>
          <a:bodyPr wrap="square" lIns="0" tIns="0" rIns="0" bIns="0" anchor="ctr">
            <a:normAutofit/>
          </a:bodyPr>
          <a:lstStyle/>
          <a:p>
            <a:pPr marL="0" indent="0">
              <a:buNone/>
            </a:pPr>
            <a:r>
              <a:rPr sz="1700" dirty="0">
                <a:solidFill>
                  <a:srgbClr val="1C1F24"/>
                </a:solidFill>
              </a:rPr>
              <a:t>Latent pathways require measurement first.</a:t>
            </a:r>
          </a:p>
        </p:txBody>
      </p:sp>
      <p:sp>
        <p:nvSpPr>
          <p:cNvPr id="17" name="Shape 15">
            <a:extLst>
              <a:ext uri="{FF2B5EF4-FFF2-40B4-BE49-F238E27FC236}">
                <a16:creationId xmlns:a16="http://schemas.microsoft.com/office/drawing/2014/main" id="{0E195DFC-0981-4D6E-A965-330D807D56FD}"/>
              </a:ext>
            </a:extLst>
          </p:cNvPr>
          <p:cNvSpPr>
            <a:spLocks noGrp="1"/>
          </p:cNvSpPr>
          <p:nvPr/>
        </p:nvSpPr>
        <p:spPr>
          <a:xfrm>
            <a:off x="6400800" y="3703320"/>
            <a:ext cx="621792" cy="502920"/>
          </a:xfrm>
          <a:prstGeom prst="roundRect">
            <a:avLst>
              <a:gd name="adj" fmla="val 14545"/>
            </a:avLst>
          </a:prstGeom>
          <a:solidFill>
            <a:srgbClr val="37608E"/>
          </a:solidFill>
          <a:ln w="12700">
            <a:solidFill>
              <a:srgbClr val="37608E">
                <a:alpha val="0"/>
              </a:srgbClr>
            </a:solidFill>
            <a:prstDash val="solid"/>
          </a:ln>
        </p:spPr>
        <p:txBody>
          <a:bodyPr/>
          <a:lstStyle/>
          <a:p>
            <a:endParaRPr/>
          </a:p>
        </p:txBody>
      </p:sp>
      <p:sp>
        <p:nvSpPr>
          <p:cNvPr id="18" name="Text 16">
            <a:extLst>
              <a:ext uri="{FF2B5EF4-FFF2-40B4-BE49-F238E27FC236}">
                <a16:creationId xmlns:a16="http://schemas.microsoft.com/office/drawing/2014/main" id="{F846C94B-39B1-45BC-8BD3-9DFB922E73DE}"/>
              </a:ext>
            </a:extLst>
          </p:cNvPr>
          <p:cNvSpPr>
            <a:spLocks noGrp="1"/>
          </p:cNvSpPr>
          <p:nvPr/>
        </p:nvSpPr>
        <p:spPr>
          <a:xfrm>
            <a:off x="6528816" y="3813048"/>
            <a:ext cx="365760" cy="338328"/>
          </a:xfrm>
          <a:prstGeom prst="rect">
            <a:avLst/>
          </a:prstGeom>
          <a:noFill/>
        </p:spPr>
        <p:txBody>
          <a:bodyPr wrap="square" lIns="0" tIns="0" rIns="0" bIns="0" anchor="ctr">
            <a:normAutofit/>
          </a:bodyPr>
          <a:lstStyle/>
          <a:p>
            <a:pPr marL="0" indent="0" algn="ctr">
              <a:buNone/>
            </a:pPr>
            <a:r>
              <a:rPr sz="2000" b="1" dirty="0">
                <a:solidFill>
                  <a:srgbClr val="FFFFFF"/>
                </a:solidFill>
              </a:rPr>
              <a:t>Q4</a:t>
            </a:r>
          </a:p>
        </p:txBody>
      </p:sp>
      <p:sp>
        <p:nvSpPr>
          <p:cNvPr id="19" name="Text 17">
            <a:extLst>
              <a:ext uri="{FF2B5EF4-FFF2-40B4-BE49-F238E27FC236}">
                <a16:creationId xmlns:a16="http://schemas.microsoft.com/office/drawing/2014/main" id="{583772B4-1318-4923-8661-1139699035EF}"/>
              </a:ext>
            </a:extLst>
          </p:cNvPr>
          <p:cNvSpPr>
            <a:spLocks noGrp="1"/>
          </p:cNvSpPr>
          <p:nvPr/>
        </p:nvSpPr>
        <p:spPr>
          <a:xfrm>
            <a:off x="7223760" y="3685032"/>
            <a:ext cx="4572000" cy="576072"/>
          </a:xfrm>
          <a:prstGeom prst="rect">
            <a:avLst/>
          </a:prstGeom>
          <a:noFill/>
        </p:spPr>
        <p:txBody>
          <a:bodyPr wrap="square" lIns="0" tIns="0" rIns="0" bIns="0" anchor="ctr">
            <a:noAutofit/>
          </a:bodyPr>
          <a:lstStyle/>
          <a:p>
            <a:pPr marL="0" indent="0">
              <a:buNone/>
            </a:pPr>
            <a:r>
              <a:rPr sz="1900" b="1" dirty="0">
                <a:solidFill>
                  <a:srgbClr val="1F3656"/>
                </a:solidFill>
              </a:rPr>
              <a:t>Can cross-sectional data support causal claims?</a:t>
            </a:r>
          </a:p>
        </p:txBody>
      </p:sp>
      <p:sp>
        <p:nvSpPr>
          <p:cNvPr id="20" name="Text 18">
            <a:extLst>
              <a:ext uri="{FF2B5EF4-FFF2-40B4-BE49-F238E27FC236}">
                <a16:creationId xmlns:a16="http://schemas.microsoft.com/office/drawing/2014/main" id="{5454B7A9-FE46-408D-B0FD-DC861FB8A399}"/>
              </a:ext>
            </a:extLst>
          </p:cNvPr>
          <p:cNvSpPr>
            <a:spLocks noGrp="1"/>
          </p:cNvSpPr>
          <p:nvPr/>
        </p:nvSpPr>
        <p:spPr>
          <a:xfrm>
            <a:off x="7223760" y="4248252"/>
            <a:ext cx="4480560" cy="433476"/>
          </a:xfrm>
          <a:prstGeom prst="rect">
            <a:avLst/>
          </a:prstGeom>
          <a:noFill/>
        </p:spPr>
        <p:txBody>
          <a:bodyPr wrap="square" lIns="0" tIns="0" rIns="0" bIns="0" anchor="ctr">
            <a:noAutofit/>
          </a:bodyPr>
          <a:lstStyle/>
          <a:p>
            <a:pPr marL="0" indent="0">
              <a:buNone/>
            </a:pPr>
            <a:endParaRPr lang="en-GB" sz="1600" dirty="0">
              <a:solidFill>
                <a:srgbClr val="1C1F24"/>
              </a:solidFill>
            </a:endParaRPr>
          </a:p>
          <a:p>
            <a:pPr marL="0" indent="0">
              <a:buNone/>
            </a:pPr>
            <a:r>
              <a:rPr sz="1700" dirty="0">
                <a:solidFill>
                  <a:srgbClr val="1C1F24"/>
                </a:solidFill>
              </a:rPr>
              <a:t>No—estimate associations and state temporal limits.</a:t>
            </a:r>
          </a:p>
        </p:txBody>
      </p:sp>
      <p:sp>
        <p:nvSpPr>
          <p:cNvPr id="22" name="Text 19">
            <a:extLst>
              <a:ext uri="{FF2B5EF4-FFF2-40B4-BE49-F238E27FC236}">
                <a16:creationId xmlns:a16="http://schemas.microsoft.com/office/drawing/2014/main" id="{35E5217F-7DDE-4171-B7F6-5A3A740359BC}"/>
              </a:ext>
            </a:extLst>
          </p:cNvPr>
          <p:cNvSpPr>
            <a:spLocks noGrp="1"/>
          </p:cNvSpPr>
          <p:nvPr/>
        </p:nvSpPr>
        <p:spPr>
          <a:xfrm>
            <a:off x="475488" y="6464808"/>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12</a:t>
            </a:r>
          </a:p>
        </p:txBody>
      </p:sp>
      <p:sp>
        <p:nvSpPr>
          <p:cNvPr id="23" name="TextBox 22">
            <a:extLst>
              <a:ext uri="{FF2B5EF4-FFF2-40B4-BE49-F238E27FC236}">
                <a16:creationId xmlns:a16="http://schemas.microsoft.com/office/drawing/2014/main" id="{ED18CBCC-9050-4BB7-81DC-613FB1C6378F}"/>
              </a:ext>
            </a:extLst>
          </p:cNvPr>
          <p:cNvSpPr>
            <a:spLocks noGrp="1"/>
          </p:cNvSpPr>
          <p:nvPr/>
        </p:nvSpPr>
        <p:spPr>
          <a:xfrm>
            <a:off x="365760" y="6199632"/>
            <a:ext cx="5934638"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a:t>Sources: Ajzen (1991); Anderson and Gerbing (1988); Kline (2016); Caliendo-Chan (2026c).</a:t>
            </a:r>
          </a:p>
        </p:txBody>
      </p:sp>
    </p:spTree>
    <p:extLst>
      <p:ext uri="{BB962C8B-B14F-4D97-AF65-F5344CB8AC3E}">
        <p14:creationId xmlns:p14="http://schemas.microsoft.com/office/powerpoint/2010/main" val="1608886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601981DF-A946-49F2-9DDB-ED04E20A0972}"/>
              </a:ext>
            </a:extLst>
          </p:cNvPr>
          <p:cNvSpPr>
            <a:spLocks noGrp="1"/>
          </p:cNvSpPr>
          <p:nvPr/>
        </p:nvSpPr>
        <p:spPr>
          <a:xfrm>
            <a:off x="566928" y="310896"/>
            <a:ext cx="10972800" cy="438912"/>
          </a:xfrm>
          <a:prstGeom prst="rect">
            <a:avLst/>
          </a:prstGeom>
          <a:noFill/>
        </p:spPr>
        <p:txBody>
          <a:bodyPr wrap="square" lIns="0" tIns="0" rIns="0" bIns="0" anchor="ctr">
            <a:normAutofit lnSpcReduction="10000"/>
          </a:bodyPr>
          <a:lstStyle/>
          <a:p>
            <a:pPr marL="0" indent="0">
              <a:buNone/>
            </a:pPr>
            <a:r>
              <a:rPr sz="3000" b="1" dirty="0">
                <a:solidFill>
                  <a:srgbClr val="1F3656"/>
                </a:solidFill>
                <a:latin typeface="Aptos Display"/>
                <a:ea typeface="Aptos Display"/>
                <a:cs typeface="Aptos Display"/>
              </a:rPr>
              <a:t>Final defended plan</a:t>
            </a:r>
          </a:p>
        </p:txBody>
      </p:sp>
      <p:sp>
        <p:nvSpPr>
          <p:cNvPr id="3" name="Text 1">
            <a:extLst>
              <a:ext uri="{FF2B5EF4-FFF2-40B4-BE49-F238E27FC236}">
                <a16:creationId xmlns:a16="http://schemas.microsoft.com/office/drawing/2014/main" id="{66FE85A6-4DD2-4358-A0C3-B7138CD6BEBC}"/>
              </a:ext>
            </a:extLst>
          </p:cNvPr>
          <p:cNvSpPr>
            <a:spLocks noGrp="1"/>
          </p:cNvSpPr>
          <p:nvPr/>
        </p:nvSpPr>
        <p:spPr>
          <a:xfrm>
            <a:off x="585216" y="841248"/>
            <a:ext cx="10424160" cy="274320"/>
          </a:xfrm>
          <a:prstGeom prst="rect">
            <a:avLst/>
          </a:prstGeom>
          <a:noFill/>
        </p:spPr>
        <p:txBody>
          <a:bodyPr wrap="square" lIns="0" tIns="0" rIns="0" bIns="0" anchor="ctr">
            <a:normAutofit/>
          </a:bodyPr>
          <a:lstStyle/>
          <a:p>
            <a:pPr marL="0" indent="0">
              <a:buNone/>
            </a:pPr>
            <a:r>
              <a:rPr dirty="0">
                <a:solidFill>
                  <a:srgbClr val="5D6B7A"/>
                </a:solidFill>
              </a:rPr>
              <a:t>A mechanism-focused, measurable and ethically bounded DBA.</a:t>
            </a:r>
          </a:p>
        </p:txBody>
      </p:sp>
      <p:sp>
        <p:nvSpPr>
          <p:cNvPr id="4" name="Shape 2">
            <a:extLst>
              <a:ext uri="{FF2B5EF4-FFF2-40B4-BE49-F238E27FC236}">
                <a16:creationId xmlns:a16="http://schemas.microsoft.com/office/drawing/2014/main" id="{35564C92-5F8B-46E3-B843-7F38EBF187AD}"/>
              </a:ext>
            </a:extLst>
          </p:cNvPr>
          <p:cNvSpPr>
            <a:spLocks noGrp="1"/>
          </p:cNvSpPr>
          <p:nvPr/>
        </p:nvSpPr>
        <p:spPr>
          <a:xfrm>
            <a:off x="566928" y="1143000"/>
            <a:ext cx="10972800" cy="0"/>
          </a:xfrm>
          <a:prstGeom prst="line">
            <a:avLst/>
          </a:prstGeom>
          <a:noFill/>
          <a:ln w="12700">
            <a:solidFill>
              <a:srgbClr val="E6E8EB"/>
            </a:solidFill>
            <a:prstDash val="solid"/>
          </a:ln>
        </p:spPr>
        <p:txBody>
          <a:bodyPr/>
          <a:lstStyle/>
          <a:p>
            <a:endParaRPr/>
          </a:p>
        </p:txBody>
      </p:sp>
      <p:sp>
        <p:nvSpPr>
          <p:cNvPr id="5" name="Shape 3">
            <a:extLst>
              <a:ext uri="{FF2B5EF4-FFF2-40B4-BE49-F238E27FC236}">
                <a16:creationId xmlns:a16="http://schemas.microsoft.com/office/drawing/2014/main" id="{B03B10FF-A458-4141-A097-81230B1D15A8}"/>
              </a:ext>
            </a:extLst>
          </p:cNvPr>
          <p:cNvSpPr>
            <a:spLocks noGrp="1"/>
          </p:cNvSpPr>
          <p:nvPr/>
        </p:nvSpPr>
        <p:spPr>
          <a:xfrm>
            <a:off x="822960" y="1930307"/>
            <a:ext cx="1828800" cy="763156"/>
          </a:xfrm>
          <a:prstGeom prst="roundRect">
            <a:avLst>
              <a:gd name="adj" fmla="val 16000"/>
            </a:avLst>
          </a:prstGeom>
          <a:solidFill>
            <a:srgbClr val="37608E"/>
          </a:solidFill>
          <a:ln w="12700">
            <a:solidFill>
              <a:srgbClr val="37608E">
                <a:alpha val="0"/>
              </a:srgbClr>
            </a:solidFill>
            <a:prstDash val="solid"/>
          </a:ln>
        </p:spPr>
        <p:txBody>
          <a:bodyPr/>
          <a:lstStyle/>
          <a:p>
            <a:endParaRPr/>
          </a:p>
        </p:txBody>
      </p:sp>
      <p:sp>
        <p:nvSpPr>
          <p:cNvPr id="6" name="Text 4">
            <a:extLst>
              <a:ext uri="{FF2B5EF4-FFF2-40B4-BE49-F238E27FC236}">
                <a16:creationId xmlns:a16="http://schemas.microsoft.com/office/drawing/2014/main" id="{0CFAD6B0-4C5C-4D90-B563-864FC17B1971}"/>
              </a:ext>
            </a:extLst>
          </p:cNvPr>
          <p:cNvSpPr>
            <a:spLocks noGrp="1"/>
          </p:cNvSpPr>
          <p:nvPr/>
        </p:nvSpPr>
        <p:spPr>
          <a:xfrm>
            <a:off x="950976" y="2029969"/>
            <a:ext cx="1572768" cy="292608"/>
          </a:xfrm>
          <a:prstGeom prst="rect">
            <a:avLst/>
          </a:prstGeom>
          <a:noFill/>
        </p:spPr>
        <p:txBody>
          <a:bodyPr wrap="square" lIns="0" tIns="0" rIns="0" bIns="0" anchor="ctr">
            <a:normAutofit lnSpcReduction="10000"/>
          </a:bodyPr>
          <a:lstStyle/>
          <a:p>
            <a:pPr marL="0" indent="0" algn="ctr">
              <a:buNone/>
            </a:pPr>
            <a:r>
              <a:rPr sz="2000" b="1" dirty="0">
                <a:solidFill>
                  <a:srgbClr val="FFFFFF"/>
                </a:solidFill>
              </a:rPr>
              <a:t>Final title</a:t>
            </a:r>
          </a:p>
        </p:txBody>
      </p:sp>
      <p:sp>
        <p:nvSpPr>
          <p:cNvPr id="7" name="Text 5">
            <a:extLst>
              <a:ext uri="{FF2B5EF4-FFF2-40B4-BE49-F238E27FC236}">
                <a16:creationId xmlns:a16="http://schemas.microsoft.com/office/drawing/2014/main" id="{4AFED52C-7E0C-4D08-B0D3-73BA2A76CCB4}"/>
              </a:ext>
            </a:extLst>
          </p:cNvPr>
          <p:cNvSpPr>
            <a:spLocks noGrp="1"/>
          </p:cNvSpPr>
          <p:nvPr/>
        </p:nvSpPr>
        <p:spPr>
          <a:xfrm>
            <a:off x="2834640" y="1895890"/>
            <a:ext cx="8595360" cy="640080"/>
          </a:xfrm>
          <a:prstGeom prst="rect">
            <a:avLst/>
          </a:prstGeom>
          <a:noFill/>
        </p:spPr>
        <p:txBody>
          <a:bodyPr wrap="square" lIns="0" tIns="0" rIns="0" bIns="0" anchor="ctr">
            <a:normAutofit fontScale="94202"/>
          </a:bodyPr>
          <a:lstStyle/>
          <a:p>
            <a:pPr marL="0" indent="0">
              <a:buNone/>
            </a:pPr>
            <a:r>
              <a:rPr sz="2000" dirty="0">
                <a:solidFill>
                  <a:srgbClr val="1F3656"/>
                </a:solidFill>
              </a:rPr>
              <a:t>Designing and Validating a Strategic Marketing Framework for Professional Mental Health Help-Seeking Intention among UK Generation Z Adults</a:t>
            </a:r>
          </a:p>
        </p:txBody>
      </p:sp>
      <p:sp>
        <p:nvSpPr>
          <p:cNvPr id="8" name="Shape 6">
            <a:extLst>
              <a:ext uri="{FF2B5EF4-FFF2-40B4-BE49-F238E27FC236}">
                <a16:creationId xmlns:a16="http://schemas.microsoft.com/office/drawing/2014/main" id="{8FBA2624-98DA-4F3A-B614-21AB5BC8366F}"/>
              </a:ext>
            </a:extLst>
          </p:cNvPr>
          <p:cNvSpPr>
            <a:spLocks noGrp="1"/>
          </p:cNvSpPr>
          <p:nvPr/>
        </p:nvSpPr>
        <p:spPr>
          <a:xfrm>
            <a:off x="838962" y="3015513"/>
            <a:ext cx="1828800" cy="865562"/>
          </a:xfrm>
          <a:prstGeom prst="roundRect">
            <a:avLst>
              <a:gd name="adj" fmla="val 16000"/>
            </a:avLst>
          </a:prstGeom>
          <a:solidFill>
            <a:srgbClr val="638A62"/>
          </a:solidFill>
          <a:ln w="12700">
            <a:solidFill>
              <a:srgbClr val="638A62">
                <a:alpha val="0"/>
              </a:srgbClr>
            </a:solidFill>
            <a:prstDash val="solid"/>
          </a:ln>
        </p:spPr>
        <p:txBody>
          <a:bodyPr/>
          <a:lstStyle/>
          <a:p>
            <a:endParaRPr/>
          </a:p>
        </p:txBody>
      </p:sp>
      <p:sp>
        <p:nvSpPr>
          <p:cNvPr id="9" name="Text 7">
            <a:extLst>
              <a:ext uri="{FF2B5EF4-FFF2-40B4-BE49-F238E27FC236}">
                <a16:creationId xmlns:a16="http://schemas.microsoft.com/office/drawing/2014/main" id="{4F114FB6-8248-43D4-8F03-BC6E7AF22512}"/>
              </a:ext>
            </a:extLst>
          </p:cNvPr>
          <p:cNvSpPr>
            <a:spLocks noGrp="1"/>
          </p:cNvSpPr>
          <p:nvPr/>
        </p:nvSpPr>
        <p:spPr>
          <a:xfrm>
            <a:off x="950976" y="3264655"/>
            <a:ext cx="1572768" cy="292608"/>
          </a:xfrm>
          <a:prstGeom prst="rect">
            <a:avLst/>
          </a:prstGeom>
          <a:noFill/>
        </p:spPr>
        <p:txBody>
          <a:bodyPr wrap="square" lIns="0" tIns="0" rIns="0" bIns="0" anchor="ctr">
            <a:normAutofit lnSpcReduction="10000"/>
          </a:bodyPr>
          <a:lstStyle/>
          <a:p>
            <a:pPr marL="0" indent="0" algn="ctr">
              <a:buNone/>
            </a:pPr>
            <a:r>
              <a:rPr sz="2000" b="1" dirty="0">
                <a:solidFill>
                  <a:srgbClr val="FFFFFF"/>
                </a:solidFill>
              </a:rPr>
              <a:t>Final design</a:t>
            </a:r>
          </a:p>
        </p:txBody>
      </p:sp>
      <p:sp>
        <p:nvSpPr>
          <p:cNvPr id="10" name="Text 8">
            <a:extLst>
              <a:ext uri="{FF2B5EF4-FFF2-40B4-BE49-F238E27FC236}">
                <a16:creationId xmlns:a16="http://schemas.microsoft.com/office/drawing/2014/main" id="{4A026574-85C1-4794-AAFF-ACCA3255A632}"/>
              </a:ext>
            </a:extLst>
          </p:cNvPr>
          <p:cNvSpPr>
            <a:spLocks noGrp="1"/>
          </p:cNvSpPr>
          <p:nvPr/>
        </p:nvSpPr>
        <p:spPr>
          <a:xfrm>
            <a:off x="2834640" y="3128207"/>
            <a:ext cx="8595360" cy="502920"/>
          </a:xfrm>
          <a:prstGeom prst="rect">
            <a:avLst/>
          </a:prstGeom>
          <a:noFill/>
        </p:spPr>
        <p:txBody>
          <a:bodyPr wrap="square" lIns="0" tIns="0" rIns="0" bIns="0" anchor="ctr">
            <a:noAutofit/>
          </a:bodyPr>
          <a:lstStyle/>
          <a:p>
            <a:pPr marL="0" indent="0">
              <a:buNone/>
            </a:pPr>
            <a:r>
              <a:rPr sz="1900" dirty="0">
                <a:solidFill>
                  <a:srgbClr val="1C1F24"/>
                </a:solidFill>
              </a:rPr>
              <a:t>Critical-realist ontology; post-positivist epistemology; deductive cross-sectional survey; CFA before SEM; UK-resident Gen Z adults aged 18–29.</a:t>
            </a:r>
          </a:p>
        </p:txBody>
      </p:sp>
      <p:sp>
        <p:nvSpPr>
          <p:cNvPr id="11" name="Shape 9">
            <a:extLst>
              <a:ext uri="{FF2B5EF4-FFF2-40B4-BE49-F238E27FC236}">
                <a16:creationId xmlns:a16="http://schemas.microsoft.com/office/drawing/2014/main" id="{A9483231-4B5E-4452-B4A8-28F884B2FE5E}"/>
              </a:ext>
            </a:extLst>
          </p:cNvPr>
          <p:cNvSpPr>
            <a:spLocks noGrp="1"/>
          </p:cNvSpPr>
          <p:nvPr/>
        </p:nvSpPr>
        <p:spPr>
          <a:xfrm>
            <a:off x="822960" y="4251961"/>
            <a:ext cx="1828800" cy="818387"/>
          </a:xfrm>
          <a:prstGeom prst="roundRect">
            <a:avLst>
              <a:gd name="adj" fmla="val 16000"/>
            </a:avLst>
          </a:prstGeom>
          <a:solidFill>
            <a:srgbClr val="C59B3D"/>
          </a:solidFill>
          <a:ln w="12700">
            <a:solidFill>
              <a:srgbClr val="C59B3D">
                <a:alpha val="0"/>
              </a:srgbClr>
            </a:solidFill>
            <a:prstDash val="solid"/>
          </a:ln>
        </p:spPr>
        <p:txBody>
          <a:bodyPr/>
          <a:lstStyle/>
          <a:p>
            <a:endParaRPr sz="2000" dirty="0"/>
          </a:p>
        </p:txBody>
      </p:sp>
      <p:sp>
        <p:nvSpPr>
          <p:cNvPr id="12" name="Text 10">
            <a:extLst>
              <a:ext uri="{FF2B5EF4-FFF2-40B4-BE49-F238E27FC236}">
                <a16:creationId xmlns:a16="http://schemas.microsoft.com/office/drawing/2014/main" id="{9C3E9557-1739-4654-BC16-2C7B0D7F8308}"/>
              </a:ext>
            </a:extLst>
          </p:cNvPr>
          <p:cNvSpPr>
            <a:spLocks noGrp="1"/>
          </p:cNvSpPr>
          <p:nvPr/>
        </p:nvSpPr>
        <p:spPr>
          <a:xfrm>
            <a:off x="950976" y="4420877"/>
            <a:ext cx="1572768" cy="512064"/>
          </a:xfrm>
          <a:prstGeom prst="rect">
            <a:avLst/>
          </a:prstGeom>
          <a:noFill/>
        </p:spPr>
        <p:txBody>
          <a:bodyPr wrap="square" lIns="0" tIns="0" rIns="0" bIns="0" anchor="ctr">
            <a:noAutofit/>
          </a:bodyPr>
          <a:lstStyle/>
          <a:p>
            <a:pPr marL="0" indent="0" algn="ctr">
              <a:buNone/>
            </a:pPr>
            <a:r>
              <a:rPr sz="2000" b="1" dirty="0">
                <a:solidFill>
                  <a:srgbClr val="FFFFFF"/>
                </a:solidFill>
              </a:rPr>
              <a:t>Final</a:t>
            </a:r>
            <a:r>
              <a:rPr sz="1600" b="1" dirty="0">
                <a:solidFill>
                  <a:srgbClr val="FFFFFF"/>
                </a:solidFill>
              </a:rPr>
              <a:t> </a:t>
            </a:r>
            <a:r>
              <a:rPr sz="2000" b="1" dirty="0">
                <a:solidFill>
                  <a:srgbClr val="FFFFFF"/>
                </a:solidFill>
              </a:rPr>
              <a:t>contribution</a:t>
            </a:r>
            <a:endParaRPr sz="1600" b="1" dirty="0">
              <a:solidFill>
                <a:srgbClr val="FFFFFF"/>
              </a:solidFill>
            </a:endParaRPr>
          </a:p>
        </p:txBody>
      </p:sp>
      <p:sp>
        <p:nvSpPr>
          <p:cNvPr id="13" name="Text 11">
            <a:extLst>
              <a:ext uri="{FF2B5EF4-FFF2-40B4-BE49-F238E27FC236}">
                <a16:creationId xmlns:a16="http://schemas.microsoft.com/office/drawing/2014/main" id="{E220CACC-0E6E-4267-B1BA-B4F19326DC3C}"/>
              </a:ext>
            </a:extLst>
          </p:cNvPr>
          <p:cNvSpPr>
            <a:spLocks noGrp="1"/>
          </p:cNvSpPr>
          <p:nvPr/>
        </p:nvSpPr>
        <p:spPr>
          <a:xfrm>
            <a:off x="2834640" y="4229347"/>
            <a:ext cx="8796528" cy="914399"/>
          </a:xfrm>
          <a:prstGeom prst="rect">
            <a:avLst/>
          </a:prstGeom>
          <a:noFill/>
        </p:spPr>
        <p:txBody>
          <a:bodyPr wrap="square" lIns="0" tIns="0" rIns="0" bIns="0" anchor="ctr">
            <a:normAutofit/>
          </a:bodyPr>
          <a:lstStyle/>
          <a:p>
            <a:pPr marL="0" indent="0">
              <a:buNone/>
            </a:pPr>
            <a:r>
              <a:rPr sz="1900" dirty="0">
                <a:solidFill>
                  <a:srgbClr val="1C1F24"/>
                </a:solidFill>
              </a:rPr>
              <a:t>A validated </a:t>
            </a:r>
            <a:r>
              <a:rPr lang="en-GB" sz="1900" dirty="0">
                <a:solidFill>
                  <a:srgbClr val="1C1F24"/>
                </a:solidFill>
              </a:rPr>
              <a:t>strategic marketing mental health (</a:t>
            </a:r>
            <a:r>
              <a:rPr sz="1900" dirty="0">
                <a:solidFill>
                  <a:srgbClr val="1C1F24"/>
                </a:solidFill>
              </a:rPr>
              <a:t>SMMH</a:t>
            </a:r>
            <a:r>
              <a:rPr lang="en-GB" sz="1900" dirty="0">
                <a:solidFill>
                  <a:srgbClr val="1C1F24"/>
                </a:solidFill>
              </a:rPr>
              <a:t>)</a:t>
            </a:r>
            <a:r>
              <a:rPr sz="1900" dirty="0">
                <a:solidFill>
                  <a:srgbClr val="1C1F24"/>
                </a:solidFill>
              </a:rPr>
              <a:t> framework that links controllable communication factors to psychological mechanisms and professional help-seeking intention.</a:t>
            </a:r>
          </a:p>
        </p:txBody>
      </p:sp>
      <p:sp>
        <p:nvSpPr>
          <p:cNvPr id="16" name="Text 13">
            <a:extLst>
              <a:ext uri="{FF2B5EF4-FFF2-40B4-BE49-F238E27FC236}">
                <a16:creationId xmlns:a16="http://schemas.microsoft.com/office/drawing/2014/main" id="{4E5D7B88-CEAD-4BA4-BE95-28CA5662E967}"/>
              </a:ext>
            </a:extLst>
          </p:cNvPr>
          <p:cNvSpPr>
            <a:spLocks noGrp="1"/>
          </p:cNvSpPr>
          <p:nvPr/>
        </p:nvSpPr>
        <p:spPr>
          <a:xfrm>
            <a:off x="475488" y="6446520"/>
            <a:ext cx="11155680" cy="201168"/>
          </a:xfrm>
          <a:prstGeom prst="rect">
            <a:avLst/>
          </a:prstGeom>
          <a:noFill/>
        </p:spPr>
        <p:txBody>
          <a:bodyPr wrap="square" lIns="0" tIns="0" rIns="0" bIns="0" anchor="ctr"/>
          <a:lstStyle/>
          <a:p>
            <a:r>
              <a:rPr sz="1100" dirty="0">
                <a:solidFill>
                  <a:srgbClr val="7A8694"/>
                </a:solidFill>
              </a:rPr>
              <a:t>ADRS LCDB7012  |  Ratchada Caliendo-Chan  | </a:t>
            </a:r>
            <a:r>
              <a:rPr lang="en-GB" sz="1100" dirty="0">
                <a:solidFill>
                  <a:srgbClr val="7A8694"/>
                </a:solidFill>
              </a:rPr>
              <a:t>1916134  |  </a:t>
            </a:r>
            <a:r>
              <a:rPr sz="1100" dirty="0">
                <a:solidFill>
                  <a:srgbClr val="7A8694"/>
                </a:solidFill>
              </a:rPr>
              <a:t>13</a:t>
            </a:r>
            <a:r>
              <a:rPr lang="en-GB" sz="1100" dirty="0">
                <a:solidFill>
                  <a:srgbClr val="7A8694"/>
                </a:solidFill>
              </a:rPr>
              <a:t> </a:t>
            </a:r>
            <a:endParaRPr sz="1100" dirty="0">
              <a:solidFill>
                <a:srgbClr val="7A8694"/>
              </a:solidFill>
            </a:endParaRPr>
          </a:p>
        </p:txBody>
      </p:sp>
      <p:sp>
        <p:nvSpPr>
          <p:cNvPr id="17" name="TextBox 16">
            <a:extLst>
              <a:ext uri="{FF2B5EF4-FFF2-40B4-BE49-F238E27FC236}">
                <a16:creationId xmlns:a16="http://schemas.microsoft.com/office/drawing/2014/main" id="{F5F7AAAA-AFD7-4E26-8548-491E05A39C05}"/>
              </a:ext>
            </a:extLst>
          </p:cNvPr>
          <p:cNvSpPr>
            <a:spLocks noGrp="1"/>
          </p:cNvSpPr>
          <p:nvPr/>
        </p:nvSpPr>
        <p:spPr>
          <a:xfrm>
            <a:off x="365760" y="6199632"/>
            <a:ext cx="6011582" cy="261610"/>
          </a:xfrm>
          <a:prstGeom prst="rect">
            <a:avLst/>
          </a:prstGeom>
          <a:noFill/>
        </p:spPr>
        <p:txBody>
          <a:bodyPr wrap="none">
            <a:spAutoFit/>
          </a:bodyPr>
          <a:lstStyle/>
          <a:p>
            <a:pPr algn="l">
              <a:buNone/>
              <a:defRPr sz="720">
                <a:solidFill>
                  <a:srgbClr val="505050"/>
                </a:solidFill>
                <a:latin typeface="Arial"/>
                <a:ea typeface="Arial"/>
                <a:cs typeface="Arial"/>
              </a:defRPr>
            </a:pPr>
            <a:r>
              <a:rPr sz="1100" dirty="0"/>
              <a:t>Sources: Kuhn (1970); Anderson and Gerbing (1988); Caliendo-Chan (2026a, 2026b, 2026c).</a:t>
            </a:r>
          </a:p>
        </p:txBody>
      </p:sp>
    </p:spTree>
    <p:extLst>
      <p:ext uri="{BB962C8B-B14F-4D97-AF65-F5344CB8AC3E}">
        <p14:creationId xmlns:p14="http://schemas.microsoft.com/office/powerpoint/2010/main" val="1240898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A4BE49-4555-45C5-8569-BE233678530A}"/>
              </a:ext>
            </a:extLst>
          </p:cNvPr>
          <p:cNvSpPr>
            <a:spLocks noGrp="1"/>
          </p:cNvSpPr>
          <p:nvPr/>
        </p:nvSpPr>
        <p:spPr>
          <a:xfrm>
            <a:off x="411480" y="274320"/>
            <a:ext cx="3231206" cy="415498"/>
          </a:xfrm>
          <a:prstGeom prst="rect">
            <a:avLst/>
          </a:prstGeom>
          <a:noFill/>
        </p:spPr>
        <p:txBody>
          <a:bodyPr wrap="none">
            <a:spAutoFit/>
          </a:bodyPr>
          <a:lstStyle/>
          <a:p>
            <a:pPr algn="l"/>
            <a:r>
              <a:rPr sz="2100" b="1" dirty="0">
                <a:solidFill>
                  <a:srgbClr val="111827"/>
                </a:solidFill>
              </a:rPr>
              <a:t>Academic references 1/</a:t>
            </a:r>
            <a:r>
              <a:rPr lang="en-GB" sz="2100" b="1" dirty="0">
                <a:solidFill>
                  <a:srgbClr val="111827"/>
                </a:solidFill>
              </a:rPr>
              <a:t>3</a:t>
            </a:r>
            <a:endParaRPr sz="2100" b="1" dirty="0">
              <a:solidFill>
                <a:srgbClr val="111827"/>
              </a:solidFill>
            </a:endParaRPr>
          </a:p>
        </p:txBody>
      </p:sp>
      <p:sp>
        <p:nvSpPr>
          <p:cNvPr id="4" name="TextBox 3">
            <a:extLst>
              <a:ext uri="{FF2B5EF4-FFF2-40B4-BE49-F238E27FC236}">
                <a16:creationId xmlns:a16="http://schemas.microsoft.com/office/drawing/2014/main" id="{2EC5F42E-2371-4B25-953A-79AA62EE5606}"/>
              </a:ext>
            </a:extLst>
          </p:cNvPr>
          <p:cNvSpPr>
            <a:spLocks noGrp="1"/>
          </p:cNvSpPr>
          <p:nvPr/>
        </p:nvSpPr>
        <p:spPr>
          <a:xfrm>
            <a:off x="502920" y="932688"/>
            <a:ext cx="11201400" cy="5321808"/>
          </a:xfrm>
          <a:prstGeom prst="rect">
            <a:avLst/>
          </a:prstGeom>
          <a:noFill/>
        </p:spPr>
        <p:txBody>
          <a:bodyPr wrap="square" anchor="t">
            <a:normAutofit fontScale="85000" lnSpcReduction="10000"/>
          </a:bodyPr>
          <a:lstStyle/>
          <a:p>
            <a:pPr algn="l">
              <a:spcAft>
                <a:spcPts val="459"/>
              </a:spcAft>
              <a:buNone/>
            </a:pPr>
            <a:r>
              <a:rPr sz="1200" b="0" dirty="0">
                <a:solidFill>
                  <a:srgbClr val="111827"/>
                </a:solidFill>
              </a:rPr>
              <a:t>Ajzen, I. (1991) 'The theory of planned behavior', Organizational Behavior and Human Decision Processes, 50(2), pp. 179–211. Available at: </a:t>
            </a:r>
            <a:r>
              <a:rPr sz="1200" b="0" dirty="0">
                <a:solidFill>
                  <a:srgbClr val="111827"/>
                </a:solidFill>
                <a:hlinkClick r:id="rId3"/>
              </a:rPr>
              <a:t>https://doi.org/10.1016/0749-5978(91)90020-T</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Anderson, J.C. and Gerbing, D.W. (1988) 'Structural equation modeling in practice: a review and recommended two-step approach', Psychological Bulletin, 103(3), pp. 411–423. Available at: </a:t>
            </a:r>
            <a:r>
              <a:rPr sz="1200" b="0" dirty="0">
                <a:solidFill>
                  <a:srgbClr val="111827"/>
                </a:solidFill>
                <a:hlinkClick r:id="rId4"/>
              </a:rPr>
              <a:t>https://doi.org/10.1037/0033-2909.103.3.411</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Bandura, A. (1986) Social foundations of thought and action: a social cognitive theory. Englewood Cliffs, NJ: Prentice-Hall.</a:t>
            </a:r>
          </a:p>
          <a:p>
            <a:pPr>
              <a:spcAft>
                <a:spcPts val="459"/>
              </a:spcAft>
              <a:buNone/>
            </a:pPr>
            <a:endParaRPr sz="1200" b="0" dirty="0">
              <a:solidFill>
                <a:srgbClr val="111827"/>
              </a:solidFill>
            </a:endParaRPr>
          </a:p>
          <a:p>
            <a:pPr algn="l">
              <a:spcAft>
                <a:spcPts val="459"/>
              </a:spcAft>
              <a:buNone/>
            </a:pPr>
            <a:r>
              <a:rPr sz="1200" b="0" dirty="0">
                <a:solidFill>
                  <a:srgbClr val="111827"/>
                </a:solidFill>
              </a:rPr>
              <a:t>Bora, S., Biswal, B., Gandhi, Y., Iyengar, S., Velleman, R., Singla, D.R., Patel, V., Pacheco, M.G., Nalawade, N. and Nadkarni, A. (2026) 'Interventions to improve mental health help-seeking attitudes, intentions and behaviors: a systematic review of recent advances', Cambridge Prisms: Global Mental Health, 13, e85. Available at: </a:t>
            </a:r>
            <a:r>
              <a:rPr sz="1200" b="0" dirty="0">
                <a:solidFill>
                  <a:srgbClr val="111827"/>
                </a:solidFill>
                <a:hlinkClick r:id="rId5"/>
              </a:rPr>
              <a:t>https://doi.org/10.1017/gmh.2026.10183</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Churchill, G.A. (1979) 'A paradigm for developing better measures of marketing constructs', Journal of Marketing Research, 16(1), pp. 64–73. Available at: </a:t>
            </a:r>
            <a:r>
              <a:rPr sz="1200" b="0" dirty="0">
                <a:solidFill>
                  <a:srgbClr val="111827"/>
                </a:solidFill>
                <a:hlinkClick r:id="rId6"/>
              </a:rPr>
              <a:t>https://doi.org/10.1177/002224377901600110</a:t>
            </a:r>
            <a:r>
              <a:rPr sz="1200" b="0" dirty="0">
                <a:solidFill>
                  <a:srgbClr val="111827"/>
                </a:solidFill>
              </a:rPr>
              <a:t>.</a:t>
            </a:r>
            <a:endParaRPr lang="en-GB" sz="1200" b="0" dirty="0">
              <a:solidFill>
                <a:srgbClr val="111827"/>
              </a:solidFill>
            </a:endParaRPr>
          </a:p>
          <a:p>
            <a:pPr algn="l">
              <a:spcAft>
                <a:spcPts val="459"/>
              </a:spcAft>
              <a:buNone/>
            </a:pPr>
            <a:endParaRPr lang="en-GB" sz="1200" dirty="0">
              <a:solidFill>
                <a:srgbClr val="111827"/>
              </a:solidFill>
            </a:endParaRPr>
          </a:p>
          <a:p>
            <a:pPr>
              <a:spcAft>
                <a:spcPts val="459"/>
              </a:spcAft>
            </a:pPr>
            <a:r>
              <a:rPr lang="en-GB" sz="1200" dirty="0">
                <a:solidFill>
                  <a:srgbClr val="111827"/>
                </a:solidFill>
              </a:rPr>
              <a:t>DeVellis, R.F. (2017) Scale development: theory and applications. 4th edn. Thousand Oaks, CA: Sage.</a:t>
            </a:r>
          </a:p>
          <a:p>
            <a:pPr>
              <a:spcAft>
                <a:spcPts val="459"/>
              </a:spcAft>
              <a:buNone/>
            </a:pPr>
            <a:endParaRPr lang="en-GB" sz="1200" dirty="0">
              <a:solidFill>
                <a:srgbClr val="111827"/>
              </a:solidFill>
            </a:endParaRPr>
          </a:p>
          <a:p>
            <a:pPr>
              <a:spcAft>
                <a:spcPts val="459"/>
              </a:spcAft>
            </a:pPr>
            <a:r>
              <a:rPr lang="en-GB" sz="1200" dirty="0">
                <a:solidFill>
                  <a:srgbClr val="111827"/>
                </a:solidFill>
              </a:rPr>
              <a:t>Draganidis, A., Fernando, A.N., West, M.L. and Sharp, G. (2024) 'Social media delivered mental health campaigns and public service announcements: a systematic literature review of public engagement and help-seeking behaviours', Social Science &amp; Medicine, 359, article 117231. Available at: </a:t>
            </a:r>
            <a:r>
              <a:rPr lang="en-GB" sz="1200" dirty="0">
                <a:solidFill>
                  <a:srgbClr val="111827"/>
                </a:solidFill>
                <a:hlinkClick r:id="rId7"/>
              </a:rPr>
              <a:t>https://doi.org/10.1016/j.socscimed.2024.117231</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Dykxhoorn, J., </a:t>
            </a:r>
            <a:r>
              <a:rPr lang="en-GB" sz="1200" dirty="0" err="1">
                <a:solidFill>
                  <a:srgbClr val="111827"/>
                </a:solidFill>
              </a:rPr>
              <a:t>Solmi</a:t>
            </a:r>
            <a:r>
              <a:rPr lang="en-GB" sz="1200" dirty="0">
                <a:solidFill>
                  <a:srgbClr val="111827"/>
                </a:solidFill>
              </a:rPr>
              <a:t>, F., Walters, K., Gnani, S., Lazzarino, A., Kidger, J., Kirkbride, J.B. and Osborn, D.P.J. (2025) 'Common mental disorders in young adults: temporal trends in primary care episodes and self-reported symptoms', BMJ Mental Health, 28, e301457. Available at: </a:t>
            </a:r>
            <a:r>
              <a:rPr lang="en-GB" sz="1200" dirty="0">
                <a:solidFill>
                  <a:srgbClr val="111827"/>
                </a:solidFill>
                <a:hlinkClick r:id="rId8"/>
              </a:rPr>
              <a:t>https://doi.org/10.1136/bmjment-2024-301457</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Fornell, C. and Larcker, D.F. (1981) 'Evaluating structural equation models with unobservable variables and measurement error', Journal of Marketing Research, 18(1), pp. 39–50. Available at: </a:t>
            </a:r>
            <a:r>
              <a:rPr lang="en-GB" sz="1200" dirty="0">
                <a:solidFill>
                  <a:srgbClr val="111827"/>
                </a:solidFill>
                <a:hlinkClick r:id="rId9"/>
              </a:rPr>
              <a:t>https://doi.org/10.1177/002224378101800104</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Grier, S. and Bryant, C.A. (2005) 'Social marketing in public health', Annual Review of Public Health, 26(1), pp. 319–339. Available at: </a:t>
            </a:r>
            <a:r>
              <a:rPr lang="en-GB" sz="1200" dirty="0">
                <a:solidFill>
                  <a:srgbClr val="111827"/>
                </a:solidFill>
                <a:hlinkClick r:id="rId10"/>
              </a:rPr>
              <a:t>https://doi.org/10.1146/annurev.publhealth.26.021304.144610</a:t>
            </a:r>
            <a:r>
              <a:rPr lang="en-GB" sz="1200" dirty="0">
                <a:solidFill>
                  <a:srgbClr val="111827"/>
                </a:solidFill>
              </a:rPr>
              <a:t>. </a:t>
            </a:r>
          </a:p>
          <a:p>
            <a:pPr>
              <a:spcAft>
                <a:spcPts val="459"/>
              </a:spcAft>
            </a:pPr>
            <a:endParaRPr lang="en-GB" sz="1200" dirty="0">
              <a:solidFill>
                <a:srgbClr val="111827"/>
              </a:solidFill>
            </a:endParaRPr>
          </a:p>
          <a:p>
            <a:pPr>
              <a:spcAft>
                <a:spcPts val="459"/>
              </a:spcAft>
            </a:pPr>
            <a:r>
              <a:rPr lang="en-GB" sz="1200" dirty="0">
                <a:solidFill>
                  <a:srgbClr val="111827"/>
                </a:solidFill>
              </a:rPr>
              <a:t>Gulliver, A., Griffiths, K.M. and Christensen, H. (2010) 'Perceived barriers and facilitators to mental health help-seeking in young people: a systematic review', BMC Psychiatry, 10, article 113. Available at: </a:t>
            </a:r>
            <a:r>
              <a:rPr lang="en-GB" sz="1200" dirty="0">
                <a:solidFill>
                  <a:srgbClr val="111827"/>
                </a:solidFill>
                <a:hlinkClick r:id="rId11"/>
              </a:rPr>
              <a:t>https://doi.org/10.1186/1471-244X-10-113</a:t>
            </a:r>
            <a:r>
              <a:rPr lang="en-GB" sz="1200" dirty="0">
                <a:solidFill>
                  <a:srgbClr val="111827"/>
                </a:solidFill>
              </a:rPr>
              <a:t>. </a:t>
            </a:r>
          </a:p>
          <a:p>
            <a:pPr>
              <a:spcAft>
                <a:spcPts val="459"/>
              </a:spcAft>
            </a:pPr>
            <a:endParaRPr lang="en-GB" sz="1100" dirty="0">
              <a:solidFill>
                <a:srgbClr val="111827"/>
              </a:solidFill>
            </a:endParaRPr>
          </a:p>
          <a:p>
            <a:pPr>
              <a:spcAft>
                <a:spcPts val="459"/>
              </a:spcAft>
            </a:pPr>
            <a:endParaRPr lang="en-GB" sz="1100" dirty="0">
              <a:solidFill>
                <a:srgbClr val="111827"/>
              </a:solidFill>
            </a:endParaRPr>
          </a:p>
          <a:p>
            <a:pPr>
              <a:spcAft>
                <a:spcPts val="459"/>
              </a:spcAft>
            </a:pPr>
            <a:endParaRPr lang="en-GB" sz="1100" dirty="0">
              <a:solidFill>
                <a:srgbClr val="111827"/>
              </a:solidFill>
            </a:endParaRPr>
          </a:p>
          <a:p>
            <a:pPr algn="l">
              <a:spcAft>
                <a:spcPts val="459"/>
              </a:spcAft>
              <a:buNone/>
            </a:pPr>
            <a:endParaRPr sz="1100" b="0" dirty="0">
              <a:solidFill>
                <a:srgbClr val="111827"/>
              </a:solidFill>
            </a:endParaRPr>
          </a:p>
        </p:txBody>
      </p:sp>
      <p:sp>
        <p:nvSpPr>
          <p:cNvPr id="5" name="TextBox 4">
            <a:extLst>
              <a:ext uri="{FF2B5EF4-FFF2-40B4-BE49-F238E27FC236}">
                <a16:creationId xmlns:a16="http://schemas.microsoft.com/office/drawing/2014/main" id="{6D695E46-51C8-4041-B1EC-CAA8E1417BC9}"/>
              </a:ext>
            </a:extLst>
          </p:cNvPr>
          <p:cNvSpPr>
            <a:spLocks noGrp="1"/>
          </p:cNvSpPr>
          <p:nvPr/>
        </p:nvSpPr>
        <p:spPr>
          <a:xfrm>
            <a:off x="502920" y="6446520"/>
            <a:ext cx="3554178" cy="246221"/>
          </a:xfrm>
          <a:prstGeom prst="rect">
            <a:avLst/>
          </a:prstGeom>
          <a:noFill/>
        </p:spPr>
        <p:txBody>
          <a:bodyPr wrap="none">
            <a:spAutoFit/>
          </a:bodyPr>
          <a:lstStyle/>
          <a:p>
            <a:r>
              <a:rPr sz="1000" dirty="0"/>
              <a:t>ADRS LCDB7012  |  Ratchada Caliendo-Chan  |  </a:t>
            </a:r>
            <a:r>
              <a:rPr lang="en-GB" sz="1000" dirty="0"/>
              <a:t>1916134  |  </a:t>
            </a:r>
            <a:r>
              <a:rPr sz="1000" dirty="0"/>
              <a:t>14</a:t>
            </a:r>
          </a:p>
        </p:txBody>
      </p:sp>
    </p:spTree>
    <p:extLst>
      <p:ext uri="{BB962C8B-B14F-4D97-AF65-F5344CB8AC3E}">
        <p14:creationId xmlns:p14="http://schemas.microsoft.com/office/powerpoint/2010/main" val="1200205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C94EEB-FB73-4916-9091-A6C1650DC793}"/>
              </a:ext>
            </a:extLst>
          </p:cNvPr>
          <p:cNvSpPr>
            <a:spLocks noGrp="1"/>
          </p:cNvSpPr>
          <p:nvPr/>
        </p:nvSpPr>
        <p:spPr>
          <a:xfrm>
            <a:off x="411480" y="274320"/>
            <a:ext cx="3231206" cy="415498"/>
          </a:xfrm>
          <a:prstGeom prst="rect">
            <a:avLst/>
          </a:prstGeom>
          <a:noFill/>
        </p:spPr>
        <p:txBody>
          <a:bodyPr wrap="none">
            <a:spAutoFit/>
          </a:bodyPr>
          <a:lstStyle/>
          <a:p>
            <a:pPr algn="l"/>
            <a:r>
              <a:rPr sz="2100" b="1" dirty="0">
                <a:solidFill>
                  <a:srgbClr val="111827"/>
                </a:solidFill>
              </a:rPr>
              <a:t>Academic references </a:t>
            </a:r>
            <a:r>
              <a:rPr lang="en-GB" sz="2100" b="1" dirty="0">
                <a:solidFill>
                  <a:srgbClr val="111827"/>
                </a:solidFill>
              </a:rPr>
              <a:t>2</a:t>
            </a:r>
            <a:r>
              <a:rPr sz="2100" b="1" dirty="0">
                <a:solidFill>
                  <a:srgbClr val="111827"/>
                </a:solidFill>
              </a:rPr>
              <a:t>/</a:t>
            </a:r>
            <a:r>
              <a:rPr lang="en-GB" sz="2100" b="1" dirty="0">
                <a:solidFill>
                  <a:srgbClr val="111827"/>
                </a:solidFill>
              </a:rPr>
              <a:t>3</a:t>
            </a:r>
            <a:endParaRPr sz="2100" b="1" dirty="0">
              <a:solidFill>
                <a:srgbClr val="111827"/>
              </a:solidFill>
            </a:endParaRPr>
          </a:p>
        </p:txBody>
      </p:sp>
      <p:sp>
        <p:nvSpPr>
          <p:cNvPr id="4" name="TextBox 3">
            <a:extLst>
              <a:ext uri="{FF2B5EF4-FFF2-40B4-BE49-F238E27FC236}">
                <a16:creationId xmlns:a16="http://schemas.microsoft.com/office/drawing/2014/main" id="{1FABD85A-E8AD-4A64-9828-AB1CB6976573}"/>
              </a:ext>
            </a:extLst>
          </p:cNvPr>
          <p:cNvSpPr>
            <a:spLocks noGrp="1"/>
          </p:cNvSpPr>
          <p:nvPr/>
        </p:nvSpPr>
        <p:spPr>
          <a:xfrm>
            <a:off x="502920" y="932688"/>
            <a:ext cx="11201400" cy="5321808"/>
          </a:xfrm>
          <a:prstGeom prst="rect">
            <a:avLst/>
          </a:prstGeom>
          <a:noFill/>
        </p:spPr>
        <p:txBody>
          <a:bodyPr wrap="square" anchor="t">
            <a:normAutofit fontScale="85000" lnSpcReduction="10000"/>
          </a:bodyPr>
          <a:lstStyle/>
          <a:p>
            <a:pPr algn="l">
              <a:spcAft>
                <a:spcPts val="459"/>
              </a:spcAft>
              <a:buNone/>
            </a:pPr>
            <a:r>
              <a:rPr sz="1200" b="0" dirty="0">
                <a:solidFill>
                  <a:srgbClr val="111827"/>
                </a:solidFill>
              </a:rPr>
              <a:t>Henseler, J., Ringle, C.M. and Sarstedt, M. (2015) 'A new criterion for assessing discriminant validity in variance-based structural equation modeling', Journal of the Academy of Marketing Science, 43(1), pp. 115–135. Available at: </a:t>
            </a:r>
            <a:r>
              <a:rPr sz="1200" b="0" dirty="0">
                <a:solidFill>
                  <a:srgbClr val="111827"/>
                </a:solidFill>
                <a:hlinkClick r:id="rId3"/>
              </a:rPr>
              <a:t>https://doi.org/10.1007/s11747-014-0403-8</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Kaňková, J., Binder, A. and Matthes, J. (2025) 'Health-related communication of social media influencers: a scoping review', Health Communication, 40(7), pp. 1300–1313. Available at: </a:t>
            </a:r>
            <a:r>
              <a:rPr sz="1200" b="0" dirty="0">
                <a:solidFill>
                  <a:srgbClr val="111827"/>
                </a:solidFill>
                <a:hlinkClick r:id="rId4"/>
              </a:rPr>
              <a:t>https://doi.org/10.1080/10410236.2024.2397268</a:t>
            </a:r>
            <a:r>
              <a:rPr sz="1200" b="0" dirty="0">
                <a:solidFill>
                  <a:srgbClr val="111827"/>
                </a:solidFill>
              </a:rPr>
              <a:t>.</a:t>
            </a:r>
            <a:r>
              <a:rPr lang="en-GB" sz="1200" b="0" dirty="0">
                <a:solidFill>
                  <a:srgbClr val="111827"/>
                </a:solidFill>
              </a:rPr>
              <a:t> </a:t>
            </a:r>
            <a:endParaRPr sz="1200" b="0" dirty="0">
              <a:solidFill>
                <a:srgbClr val="111827"/>
              </a:solidFill>
            </a:endParaRPr>
          </a:p>
          <a:p>
            <a:pPr>
              <a:spcAft>
                <a:spcPts val="459"/>
              </a:spcAft>
              <a:buNone/>
            </a:pPr>
            <a:endParaRPr sz="1200" b="0" dirty="0">
              <a:solidFill>
                <a:srgbClr val="111827"/>
              </a:solidFill>
            </a:endParaRPr>
          </a:p>
          <a:p>
            <a:pPr algn="l">
              <a:spcAft>
                <a:spcPts val="459"/>
              </a:spcAft>
              <a:buNone/>
            </a:pPr>
            <a:r>
              <a:rPr sz="1200" b="0" dirty="0">
                <a:solidFill>
                  <a:srgbClr val="111827"/>
                </a:solidFill>
              </a:rPr>
              <a:t>Kline, R.B. (2016) Principles and practice of structural equation modeling. 4th edn. New York: Guilford Press.</a:t>
            </a:r>
          </a:p>
          <a:p>
            <a:pPr>
              <a:spcAft>
                <a:spcPts val="459"/>
              </a:spcAft>
              <a:buNone/>
            </a:pPr>
            <a:endParaRPr sz="1200" b="0" dirty="0">
              <a:solidFill>
                <a:srgbClr val="111827"/>
              </a:solidFill>
            </a:endParaRPr>
          </a:p>
          <a:p>
            <a:pPr algn="l">
              <a:spcAft>
                <a:spcPts val="459"/>
              </a:spcAft>
              <a:buNone/>
            </a:pPr>
            <a:r>
              <a:rPr sz="1200" b="0" dirty="0">
                <a:solidFill>
                  <a:srgbClr val="111827"/>
                </a:solidFill>
              </a:rPr>
              <a:t>Kotler, P. and Zaltman, G. (1971) 'Social marketing: an approach to planned social change', Journal of Marketing, 35(3), pp. 3–12. Available at: </a:t>
            </a:r>
            <a:r>
              <a:rPr sz="1200" b="0" dirty="0">
                <a:solidFill>
                  <a:srgbClr val="111827"/>
                </a:solidFill>
                <a:hlinkClick r:id="rId5"/>
              </a:rPr>
              <a:t>https://doi.org/10.1177/002224297103500302</a:t>
            </a:r>
            <a:r>
              <a:rPr sz="1200" b="0" dirty="0">
                <a:solidFill>
                  <a:srgbClr val="111827"/>
                </a:solidFill>
              </a:rPr>
              <a:t>.</a:t>
            </a:r>
            <a:endParaRPr lang="en-GB" sz="1200" b="0" dirty="0">
              <a:solidFill>
                <a:srgbClr val="111827"/>
              </a:solidFill>
            </a:endParaRPr>
          </a:p>
          <a:p>
            <a:pPr algn="l">
              <a:spcAft>
                <a:spcPts val="459"/>
              </a:spcAft>
              <a:buNone/>
            </a:pPr>
            <a:endParaRPr lang="en-GB" sz="1200" dirty="0">
              <a:solidFill>
                <a:srgbClr val="111827"/>
              </a:solidFill>
            </a:endParaRPr>
          </a:p>
          <a:p>
            <a:pPr>
              <a:spcAft>
                <a:spcPts val="459"/>
              </a:spcAft>
            </a:pPr>
            <a:r>
              <a:rPr lang="en-GB" sz="1200" dirty="0">
                <a:solidFill>
                  <a:srgbClr val="111827"/>
                </a:solidFill>
              </a:rPr>
              <a:t>Kuhn, T.S. (1970) The structure of scientific revolutions. 2nd edn., enlarged. Chicago: University of Chicago Press.</a:t>
            </a:r>
          </a:p>
          <a:p>
            <a:pPr>
              <a:spcAft>
                <a:spcPts val="459"/>
              </a:spcAft>
              <a:buNone/>
            </a:pPr>
            <a:endParaRPr lang="en-GB" sz="1200" dirty="0">
              <a:solidFill>
                <a:srgbClr val="111827"/>
              </a:solidFill>
            </a:endParaRPr>
          </a:p>
          <a:p>
            <a:pPr>
              <a:spcAft>
                <a:spcPts val="459"/>
              </a:spcAft>
            </a:pPr>
            <a:r>
              <a:rPr lang="en-GB" sz="1200" dirty="0">
                <a:solidFill>
                  <a:srgbClr val="111827"/>
                </a:solidFill>
              </a:rPr>
              <a:t>Kutcher, S., Wei, Y. and Coniglio, C. (2016) 'Mental health literacy: past, present, and future', The Canadian Journal of Psychiatry, 61(3), pp. 154–158. Available at: </a:t>
            </a:r>
            <a:r>
              <a:rPr lang="en-GB" sz="1200" dirty="0">
                <a:solidFill>
                  <a:srgbClr val="111827"/>
                </a:solidFill>
                <a:hlinkClick r:id="rId6"/>
              </a:rPr>
              <a:t>https://doi.org/10.1177/0706743715616609</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Link, B.G. and Phelan, J.C. (2001) 'Conceptualizing stigma', Annual Review of Sociology, 27(1), pp. 363–385. Available at: </a:t>
            </a:r>
            <a:r>
              <a:rPr lang="en-GB" sz="1200" dirty="0">
                <a:solidFill>
                  <a:srgbClr val="111827"/>
                </a:solidFill>
                <a:hlinkClick r:id="rId7"/>
              </a:rPr>
              <a:t>https://doi.org/10.1146/annurev.soc.27.1.363</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McLeod, S.A. (2020) Thomas Kuhn – science as a paradigm. Simply Psychology, 1 May. Available at: </a:t>
            </a:r>
            <a:r>
              <a:rPr lang="en-GB" sz="1200" dirty="0">
                <a:solidFill>
                  <a:srgbClr val="111827"/>
                </a:solidFill>
                <a:hlinkClick r:id="rId8"/>
              </a:rPr>
              <a:t>https://www.simplypsychology.org/kuhn-paradigm.html</a:t>
            </a:r>
            <a:r>
              <a:rPr lang="en-GB" sz="1200" dirty="0">
                <a:solidFill>
                  <a:srgbClr val="111827"/>
                </a:solidFill>
              </a:rPr>
              <a:t> (Accessed: 1 August 2026).</a:t>
            </a:r>
          </a:p>
          <a:p>
            <a:pPr>
              <a:spcAft>
                <a:spcPts val="459"/>
              </a:spcAft>
              <a:buNone/>
            </a:pPr>
            <a:endParaRPr lang="en-GB" sz="1200" dirty="0">
              <a:solidFill>
                <a:srgbClr val="111827"/>
              </a:solidFill>
            </a:endParaRPr>
          </a:p>
          <a:p>
            <a:pPr>
              <a:spcAft>
                <a:spcPts val="459"/>
              </a:spcAft>
            </a:pPr>
            <a:r>
              <a:rPr lang="en-GB" sz="1200" dirty="0">
                <a:solidFill>
                  <a:srgbClr val="111827"/>
                </a:solidFill>
              </a:rPr>
              <a:t>Murray, S.M., Kass, N., Mendelson, T. and Bass, J. (2016) 'The ethics of mental health survey research in low- and middle-income countries', Global Mental Health, 3, article e13. Available at: </a:t>
            </a:r>
            <a:r>
              <a:rPr lang="en-GB" sz="1200" dirty="0">
                <a:solidFill>
                  <a:srgbClr val="111827"/>
                </a:solidFill>
                <a:hlinkClick r:id="rId9"/>
              </a:rPr>
              <a:t>https://doi.org/10.1017/gmh.2016.6</a:t>
            </a:r>
            <a:r>
              <a:rPr lang="en-GB" sz="1200" dirty="0">
                <a:solidFill>
                  <a:srgbClr val="111827"/>
                </a:solidFill>
              </a:rPr>
              <a:t>. </a:t>
            </a:r>
          </a:p>
          <a:p>
            <a:pPr>
              <a:spcAft>
                <a:spcPts val="459"/>
              </a:spcAft>
              <a:buNone/>
            </a:pPr>
            <a:endParaRPr lang="en-GB" sz="1200" dirty="0">
              <a:solidFill>
                <a:srgbClr val="111827"/>
              </a:solidFill>
            </a:endParaRPr>
          </a:p>
          <a:p>
            <a:pPr>
              <a:spcAft>
                <a:spcPts val="459"/>
              </a:spcAft>
            </a:pPr>
            <a:r>
              <a:rPr lang="en-GB" sz="1200" dirty="0">
                <a:solidFill>
                  <a:srgbClr val="111827"/>
                </a:solidFill>
              </a:rPr>
              <a:t>Petty, R.E. and Cacioppo, J.T. (1986) Communication and persuasion: central and peripheral routes to attitude change. New York: Springer. Available at: </a:t>
            </a:r>
            <a:r>
              <a:rPr lang="en-GB" sz="1200" dirty="0">
                <a:solidFill>
                  <a:srgbClr val="111827"/>
                </a:solidFill>
                <a:hlinkClick r:id="rId10"/>
              </a:rPr>
              <a:t>https://doi.org/10.1007/978-1-4612-4964-1</a:t>
            </a:r>
            <a:r>
              <a:rPr lang="en-GB" sz="1200" dirty="0">
                <a:solidFill>
                  <a:srgbClr val="111827"/>
                </a:solidFill>
              </a:rPr>
              <a:t>.</a:t>
            </a:r>
          </a:p>
          <a:p>
            <a:pPr>
              <a:spcAft>
                <a:spcPts val="459"/>
              </a:spcAft>
            </a:pPr>
            <a:endParaRPr lang="en-GB" sz="1200" dirty="0">
              <a:solidFill>
                <a:srgbClr val="111827"/>
              </a:solidFill>
            </a:endParaRPr>
          </a:p>
          <a:p>
            <a:pPr>
              <a:spcAft>
                <a:spcPts val="459"/>
              </a:spcAft>
            </a:pPr>
            <a:r>
              <a:rPr lang="en-GB" sz="1200" dirty="0">
                <a:solidFill>
                  <a:srgbClr val="111827"/>
                </a:solidFill>
              </a:rPr>
              <a:t>Plackett, R., Steward, J.-M., Kassianos, A.P., Duenger, M., Schartau, P., Sheringham, J., Cooper, S., Biddle, L., Kidger, J. and Walters, K. (2025) 'The effectiveness of social media campaigns in improving knowledge and attitudes toward mental health and help-seeking in high-income countries: scoping review', Journal of Medical Internet Research, 27, e68124. Available at: </a:t>
            </a:r>
            <a:r>
              <a:rPr lang="en-GB" sz="1200" dirty="0">
                <a:solidFill>
                  <a:srgbClr val="111827"/>
                </a:solidFill>
                <a:hlinkClick r:id="rId11"/>
              </a:rPr>
              <a:t>https://doi.org/10.2196/68124</a:t>
            </a:r>
            <a:r>
              <a:rPr lang="en-GB" sz="1200" dirty="0">
                <a:solidFill>
                  <a:srgbClr val="111827"/>
                </a:solidFill>
              </a:rPr>
              <a:t>. </a:t>
            </a:r>
          </a:p>
          <a:p>
            <a:pPr>
              <a:spcAft>
                <a:spcPts val="459"/>
              </a:spcAft>
            </a:pPr>
            <a:endParaRPr lang="en-GB" sz="1200" dirty="0">
              <a:solidFill>
                <a:srgbClr val="111827"/>
              </a:solidFill>
            </a:endParaRPr>
          </a:p>
          <a:p>
            <a:pPr>
              <a:spcAft>
                <a:spcPts val="459"/>
              </a:spcAft>
            </a:pPr>
            <a:endParaRPr lang="en-GB" sz="1100" dirty="0">
              <a:solidFill>
                <a:srgbClr val="111827"/>
              </a:solidFill>
            </a:endParaRPr>
          </a:p>
          <a:p>
            <a:pPr>
              <a:spcAft>
                <a:spcPts val="459"/>
              </a:spcAft>
            </a:pPr>
            <a:endParaRPr lang="en-GB" sz="1100" dirty="0">
              <a:solidFill>
                <a:srgbClr val="111827"/>
              </a:solidFill>
            </a:endParaRPr>
          </a:p>
          <a:p>
            <a:pPr algn="l">
              <a:spcAft>
                <a:spcPts val="459"/>
              </a:spcAft>
              <a:buNone/>
            </a:pPr>
            <a:endParaRPr lang="en-GB" sz="1100" b="0" dirty="0">
              <a:solidFill>
                <a:srgbClr val="111827"/>
              </a:solidFill>
            </a:endParaRPr>
          </a:p>
          <a:p>
            <a:pPr algn="l">
              <a:spcAft>
                <a:spcPts val="459"/>
              </a:spcAft>
              <a:buNone/>
            </a:pPr>
            <a:endParaRPr sz="1100" b="0" dirty="0">
              <a:solidFill>
                <a:srgbClr val="111827"/>
              </a:solidFill>
            </a:endParaRPr>
          </a:p>
        </p:txBody>
      </p:sp>
      <p:sp>
        <p:nvSpPr>
          <p:cNvPr id="5" name="TextBox 4">
            <a:extLst>
              <a:ext uri="{FF2B5EF4-FFF2-40B4-BE49-F238E27FC236}">
                <a16:creationId xmlns:a16="http://schemas.microsoft.com/office/drawing/2014/main" id="{B1B64627-BC67-48BC-9C92-39F8E46D64AE}"/>
              </a:ext>
            </a:extLst>
          </p:cNvPr>
          <p:cNvSpPr>
            <a:spLocks noGrp="1"/>
          </p:cNvSpPr>
          <p:nvPr/>
        </p:nvSpPr>
        <p:spPr>
          <a:xfrm>
            <a:off x="502920" y="6446520"/>
            <a:ext cx="3554178" cy="246221"/>
          </a:xfrm>
          <a:prstGeom prst="rect">
            <a:avLst/>
          </a:prstGeom>
          <a:noFill/>
        </p:spPr>
        <p:txBody>
          <a:bodyPr wrap="none">
            <a:spAutoFit/>
          </a:bodyPr>
          <a:lstStyle/>
          <a:p>
            <a:r>
              <a:rPr sz="1000" dirty="0"/>
              <a:t>ADRS LCDB7012  |  Ratchada Caliendo-Chan  |</a:t>
            </a:r>
            <a:r>
              <a:rPr lang="en-GB" sz="1000" dirty="0"/>
              <a:t>  1916134  |  </a:t>
            </a:r>
            <a:r>
              <a:rPr sz="1000" dirty="0"/>
              <a:t>1</a:t>
            </a:r>
            <a:r>
              <a:rPr lang="en-GB" sz="1000" dirty="0"/>
              <a:t>5</a:t>
            </a:r>
            <a:endParaRPr sz="1000" dirty="0"/>
          </a:p>
        </p:txBody>
      </p:sp>
    </p:spTree>
    <p:extLst>
      <p:ext uri="{BB962C8B-B14F-4D97-AF65-F5344CB8AC3E}">
        <p14:creationId xmlns:p14="http://schemas.microsoft.com/office/powerpoint/2010/main" val="491886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C06B98-E381-4B34-B63B-EB5DB42C91E0}"/>
              </a:ext>
            </a:extLst>
          </p:cNvPr>
          <p:cNvSpPr>
            <a:spLocks noGrp="1"/>
          </p:cNvSpPr>
          <p:nvPr/>
        </p:nvSpPr>
        <p:spPr>
          <a:xfrm>
            <a:off x="411480" y="274320"/>
            <a:ext cx="3231206" cy="415498"/>
          </a:xfrm>
          <a:prstGeom prst="rect">
            <a:avLst/>
          </a:prstGeom>
          <a:noFill/>
        </p:spPr>
        <p:txBody>
          <a:bodyPr wrap="none">
            <a:spAutoFit/>
          </a:bodyPr>
          <a:lstStyle/>
          <a:p>
            <a:pPr algn="l"/>
            <a:r>
              <a:rPr sz="2100" b="1" dirty="0">
                <a:solidFill>
                  <a:srgbClr val="111827"/>
                </a:solidFill>
              </a:rPr>
              <a:t>Academic references </a:t>
            </a:r>
            <a:r>
              <a:rPr lang="en-GB" sz="2100" b="1" dirty="0">
                <a:solidFill>
                  <a:srgbClr val="111827"/>
                </a:solidFill>
              </a:rPr>
              <a:t>3</a:t>
            </a:r>
            <a:r>
              <a:rPr sz="2100" b="1" dirty="0">
                <a:solidFill>
                  <a:srgbClr val="111827"/>
                </a:solidFill>
              </a:rPr>
              <a:t>/</a:t>
            </a:r>
            <a:r>
              <a:rPr lang="en-GB" sz="2100" b="1" dirty="0">
                <a:solidFill>
                  <a:srgbClr val="111827"/>
                </a:solidFill>
              </a:rPr>
              <a:t>3</a:t>
            </a:r>
            <a:endParaRPr sz="2100" b="1" dirty="0">
              <a:solidFill>
                <a:srgbClr val="111827"/>
              </a:solidFill>
            </a:endParaRPr>
          </a:p>
        </p:txBody>
      </p:sp>
      <p:sp>
        <p:nvSpPr>
          <p:cNvPr id="4" name="TextBox 3">
            <a:extLst>
              <a:ext uri="{FF2B5EF4-FFF2-40B4-BE49-F238E27FC236}">
                <a16:creationId xmlns:a16="http://schemas.microsoft.com/office/drawing/2014/main" id="{44438AB5-3686-4DBA-9091-4996D0C0AACD}"/>
              </a:ext>
            </a:extLst>
          </p:cNvPr>
          <p:cNvSpPr>
            <a:spLocks noGrp="1"/>
          </p:cNvSpPr>
          <p:nvPr/>
        </p:nvSpPr>
        <p:spPr>
          <a:xfrm>
            <a:off x="502920" y="932688"/>
            <a:ext cx="11201400" cy="5321808"/>
          </a:xfrm>
          <a:prstGeom prst="rect">
            <a:avLst/>
          </a:prstGeom>
          <a:noFill/>
        </p:spPr>
        <p:txBody>
          <a:bodyPr wrap="square" anchor="t">
            <a:normAutofit/>
          </a:bodyPr>
          <a:lstStyle/>
          <a:p>
            <a:pPr algn="l">
              <a:spcAft>
                <a:spcPts val="459"/>
              </a:spcAft>
              <a:buNone/>
            </a:pPr>
            <a:r>
              <a:rPr sz="1100" b="0" dirty="0">
                <a:solidFill>
                  <a:srgbClr val="111827"/>
                </a:solidFill>
              </a:rPr>
              <a:t>Podsakoff, P.M., MacKenzie, S.B., Lee, J.-Y. and Podsakoff, N.P. (2003) 'Common method biases in behavioral research: a critical review of the literature and recommended remedies', Journal of Applied Psychology, 88(5), pp. 879–903. Available at: </a:t>
            </a:r>
            <a:r>
              <a:rPr sz="1100" b="0" dirty="0">
                <a:solidFill>
                  <a:srgbClr val="111827"/>
                </a:solidFill>
                <a:hlinkClick r:id="rId3"/>
              </a:rPr>
              <a:t>https://doi.org/10.1037/0021-9010.88.5.879</a:t>
            </a:r>
            <a:r>
              <a:rPr sz="1100" b="0" dirty="0">
                <a:solidFill>
                  <a:srgbClr val="111827"/>
                </a:solidFill>
              </a:rPr>
              <a:t>.</a:t>
            </a:r>
            <a:r>
              <a:rPr lang="en-GB" sz="1100" b="0" dirty="0">
                <a:solidFill>
                  <a:srgbClr val="111827"/>
                </a:solidFill>
              </a:rPr>
              <a:t> </a:t>
            </a:r>
            <a:endParaRPr sz="1100" b="0" dirty="0">
              <a:solidFill>
                <a:srgbClr val="111827"/>
              </a:solidFill>
            </a:endParaRPr>
          </a:p>
          <a:p>
            <a:pPr>
              <a:spcAft>
                <a:spcPts val="459"/>
              </a:spcAft>
              <a:buNone/>
            </a:pPr>
            <a:endParaRPr sz="1100" b="0" dirty="0">
              <a:solidFill>
                <a:srgbClr val="111827"/>
              </a:solidFill>
            </a:endParaRPr>
          </a:p>
          <a:p>
            <a:pPr algn="l">
              <a:spcAft>
                <a:spcPts val="459"/>
              </a:spcAft>
              <a:buNone/>
            </a:pPr>
            <a:r>
              <a:rPr sz="1100" b="0" dirty="0">
                <a:solidFill>
                  <a:srgbClr val="111827"/>
                </a:solidFill>
              </a:rPr>
              <a:t>Smith, K.V., Thew, G.R. and Graham, B. (2018) 'Conducting ethical internet-based research with vulnerable populations: a qualitative study of bereaved participants’ experiences of online questionnaires', European Journal of Psychotraumatology, 9(sup1), article 1506231. Available at: </a:t>
            </a:r>
            <a:r>
              <a:rPr sz="1100" b="0" dirty="0">
                <a:solidFill>
                  <a:srgbClr val="111827"/>
                </a:solidFill>
                <a:hlinkClick r:id="rId4"/>
              </a:rPr>
              <a:t>https://doi.org/10.1080/20008198.2018.1506231</a:t>
            </a:r>
            <a:r>
              <a:rPr sz="1100" b="0" dirty="0">
                <a:solidFill>
                  <a:srgbClr val="111827"/>
                </a:solidFill>
              </a:rPr>
              <a:t>.</a:t>
            </a:r>
            <a:r>
              <a:rPr lang="en-GB" sz="1100" b="0" dirty="0">
                <a:solidFill>
                  <a:srgbClr val="111827"/>
                </a:solidFill>
              </a:rPr>
              <a:t> </a:t>
            </a:r>
            <a:endParaRPr sz="1100" b="0" dirty="0">
              <a:solidFill>
                <a:srgbClr val="111827"/>
              </a:solidFill>
            </a:endParaRPr>
          </a:p>
          <a:p>
            <a:pPr>
              <a:spcAft>
                <a:spcPts val="459"/>
              </a:spcAft>
              <a:buNone/>
            </a:pPr>
            <a:endParaRPr sz="1100" b="0" dirty="0">
              <a:solidFill>
                <a:srgbClr val="111827"/>
              </a:solidFill>
            </a:endParaRPr>
          </a:p>
          <a:p>
            <a:pPr algn="l">
              <a:spcAft>
                <a:spcPts val="459"/>
              </a:spcAft>
              <a:buNone/>
            </a:pPr>
            <a:r>
              <a:rPr sz="1100" b="0" dirty="0">
                <a:solidFill>
                  <a:srgbClr val="111827"/>
                </a:solidFill>
              </a:rPr>
              <a:t>Tam, M.T., Wu, J.M., Zhang, C.C., Pawliuk, C. and Robillard, J.M. (2024) 'A systematic review of the impacts of media mental health awareness campaigns on young people', Health Promotion Practice, 25(5), pp. 907–920. Available at: </a:t>
            </a:r>
            <a:r>
              <a:rPr sz="1100" b="0" dirty="0">
                <a:solidFill>
                  <a:srgbClr val="111827"/>
                </a:solidFill>
                <a:hlinkClick r:id="rId5"/>
              </a:rPr>
              <a:t>https://doi.org/10.1177/15248399241232646</a:t>
            </a:r>
            <a:r>
              <a:rPr sz="1100" b="0" dirty="0">
                <a:solidFill>
                  <a:srgbClr val="111827"/>
                </a:solidFill>
              </a:rPr>
              <a:t>.</a:t>
            </a:r>
            <a:r>
              <a:rPr lang="en-GB" sz="1100" b="0" dirty="0">
                <a:solidFill>
                  <a:srgbClr val="111827"/>
                </a:solidFill>
              </a:rPr>
              <a:t> </a:t>
            </a:r>
            <a:endParaRPr sz="1100" b="0" dirty="0">
              <a:solidFill>
                <a:srgbClr val="111827"/>
              </a:solidFill>
            </a:endParaRPr>
          </a:p>
          <a:p>
            <a:pPr>
              <a:spcAft>
                <a:spcPts val="459"/>
              </a:spcAft>
              <a:buNone/>
            </a:pPr>
            <a:endParaRPr sz="1100" b="0" dirty="0">
              <a:solidFill>
                <a:srgbClr val="111827"/>
              </a:solidFill>
            </a:endParaRPr>
          </a:p>
          <a:p>
            <a:pPr algn="l">
              <a:spcAft>
                <a:spcPts val="459"/>
              </a:spcAft>
              <a:buNone/>
            </a:pPr>
            <a:r>
              <a:rPr sz="1100" b="0" dirty="0">
                <a:solidFill>
                  <a:srgbClr val="111827"/>
                </a:solidFill>
              </a:rPr>
              <a:t>Wolf, E.J., Harrington, K.M., Clark, S.L. and Miller, M.W. (2013) 'Sample size requirements for structural equation models: an evaluation of power, bias, and solution propriety', Educational and Psychological Measurement, 73(6), pp. 913–934. Available at: </a:t>
            </a:r>
            <a:r>
              <a:rPr sz="1100" b="0" dirty="0">
                <a:solidFill>
                  <a:srgbClr val="111827"/>
                </a:solidFill>
                <a:hlinkClick r:id="rId6"/>
              </a:rPr>
              <a:t>https://doi.org/10.1177/0013164413495237</a:t>
            </a:r>
            <a:r>
              <a:rPr sz="1100" b="0" dirty="0">
                <a:solidFill>
                  <a:srgbClr val="111827"/>
                </a:solidFill>
              </a:rPr>
              <a:t>.</a:t>
            </a:r>
            <a:r>
              <a:rPr lang="en-GB" sz="1100" b="0" dirty="0">
                <a:solidFill>
                  <a:srgbClr val="111827"/>
                </a:solidFill>
              </a:rPr>
              <a:t> </a:t>
            </a:r>
            <a:endParaRPr sz="1100" b="0" dirty="0">
              <a:solidFill>
                <a:srgbClr val="111827"/>
              </a:solidFill>
            </a:endParaRPr>
          </a:p>
        </p:txBody>
      </p:sp>
      <p:sp>
        <p:nvSpPr>
          <p:cNvPr id="5" name="TextBox 4">
            <a:extLst>
              <a:ext uri="{FF2B5EF4-FFF2-40B4-BE49-F238E27FC236}">
                <a16:creationId xmlns:a16="http://schemas.microsoft.com/office/drawing/2014/main" id="{29354CB8-8233-4F23-A486-8712816C3D0D}"/>
              </a:ext>
            </a:extLst>
          </p:cNvPr>
          <p:cNvSpPr>
            <a:spLocks noGrp="1"/>
          </p:cNvSpPr>
          <p:nvPr/>
        </p:nvSpPr>
        <p:spPr>
          <a:xfrm>
            <a:off x="502920" y="6446520"/>
            <a:ext cx="3579826" cy="246221"/>
          </a:xfrm>
          <a:prstGeom prst="rect">
            <a:avLst/>
          </a:prstGeom>
          <a:noFill/>
        </p:spPr>
        <p:txBody>
          <a:bodyPr wrap="none">
            <a:spAutoFit/>
          </a:bodyPr>
          <a:lstStyle/>
          <a:p>
            <a:r>
              <a:rPr sz="1000" dirty="0"/>
              <a:t>ADRS LCDB7012  |  Ratchada Caliendo-Chan  |  1</a:t>
            </a:r>
            <a:r>
              <a:rPr lang="en-GB" sz="1000" dirty="0"/>
              <a:t>916134  |  16 </a:t>
            </a:r>
            <a:endParaRPr sz="1000" dirty="0"/>
          </a:p>
        </p:txBody>
      </p:sp>
    </p:spTree>
    <p:extLst>
      <p:ext uri="{BB962C8B-B14F-4D97-AF65-F5344CB8AC3E}">
        <p14:creationId xmlns:p14="http://schemas.microsoft.com/office/powerpoint/2010/main" val="79729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1D31DB-52BF-4295-B597-0A4F28DD1DB6}"/>
              </a:ext>
            </a:extLst>
          </p:cNvPr>
          <p:cNvSpPr>
            <a:spLocks noGrp="1"/>
          </p:cNvSpPr>
          <p:nvPr/>
        </p:nvSpPr>
        <p:spPr>
          <a:xfrm>
            <a:off x="411480" y="274320"/>
            <a:ext cx="11338560" cy="411480"/>
          </a:xfrm>
          <a:prstGeom prst="rect">
            <a:avLst/>
          </a:prstGeom>
          <a:noFill/>
        </p:spPr>
        <p:txBody>
          <a:bodyPr wrap="none">
            <a:spAutoFit/>
          </a:bodyPr>
          <a:lstStyle/>
          <a:p>
            <a:pPr algn="l"/>
            <a:r>
              <a:rPr sz="2100" b="1">
                <a:solidFill>
                  <a:srgbClr val="111827"/>
                </a:solidFill>
              </a:rPr>
              <a:t>Prior DBA coursework</a:t>
            </a:r>
          </a:p>
        </p:txBody>
      </p:sp>
      <p:sp>
        <p:nvSpPr>
          <p:cNvPr id="3" name="TextBox 2">
            <a:extLst>
              <a:ext uri="{FF2B5EF4-FFF2-40B4-BE49-F238E27FC236}">
                <a16:creationId xmlns:a16="http://schemas.microsoft.com/office/drawing/2014/main" id="{9DD87C03-CEE0-404D-AA9D-2E03546DC085}"/>
              </a:ext>
            </a:extLst>
          </p:cNvPr>
          <p:cNvSpPr>
            <a:spLocks noGrp="1"/>
          </p:cNvSpPr>
          <p:nvPr/>
        </p:nvSpPr>
        <p:spPr>
          <a:xfrm>
            <a:off x="429768" y="658368"/>
            <a:ext cx="4325223" cy="261610"/>
          </a:xfrm>
          <a:prstGeom prst="rect">
            <a:avLst/>
          </a:prstGeom>
          <a:noFill/>
        </p:spPr>
        <p:txBody>
          <a:bodyPr wrap="none">
            <a:spAutoFit/>
          </a:bodyPr>
          <a:lstStyle/>
          <a:p>
            <a:pPr algn="l"/>
            <a:r>
              <a:rPr sz="1100" b="0">
                <a:solidFill>
                  <a:srgbClr val="111827"/>
                </a:solidFill>
              </a:rPr>
              <a:t>Project-development evidence cited in the slides and speaker notes.</a:t>
            </a:r>
          </a:p>
        </p:txBody>
      </p:sp>
      <p:sp>
        <p:nvSpPr>
          <p:cNvPr id="4" name="TextBox 3">
            <a:extLst>
              <a:ext uri="{FF2B5EF4-FFF2-40B4-BE49-F238E27FC236}">
                <a16:creationId xmlns:a16="http://schemas.microsoft.com/office/drawing/2014/main" id="{D68336DF-84E7-461F-9E46-8A6E7A441E08}"/>
              </a:ext>
            </a:extLst>
          </p:cNvPr>
          <p:cNvSpPr>
            <a:spLocks noGrp="1"/>
          </p:cNvSpPr>
          <p:nvPr/>
        </p:nvSpPr>
        <p:spPr>
          <a:xfrm>
            <a:off x="502920" y="932688"/>
            <a:ext cx="11201400" cy="5321808"/>
          </a:xfrm>
          <a:prstGeom prst="rect">
            <a:avLst/>
          </a:prstGeom>
          <a:noFill/>
        </p:spPr>
        <p:txBody>
          <a:bodyPr wrap="square" anchor="t">
            <a:normAutofit/>
          </a:bodyPr>
          <a:lstStyle/>
          <a:p>
            <a:pPr algn="l">
              <a:spcAft>
                <a:spcPts val="459"/>
              </a:spcAft>
              <a:buNone/>
            </a:pPr>
            <a:r>
              <a:rPr sz="1000" b="0" dirty="0">
                <a:solidFill>
                  <a:srgbClr val="111827"/>
                </a:solidFill>
              </a:rPr>
              <a:t>Caliendo-Chan, R. (2026a) Research philosophies and methodological approaches in studies on mental health awareness among UK Generation Z. Unpublished DBA coursework. University of Wales Trinity Saint David.</a:t>
            </a:r>
          </a:p>
          <a:p>
            <a:pPr>
              <a:spcAft>
                <a:spcPts val="459"/>
              </a:spcAft>
              <a:buNone/>
            </a:pPr>
            <a:endParaRPr sz="1000" b="0" dirty="0">
              <a:solidFill>
                <a:srgbClr val="111827"/>
              </a:solidFill>
            </a:endParaRPr>
          </a:p>
          <a:p>
            <a:pPr algn="l">
              <a:spcAft>
                <a:spcPts val="459"/>
              </a:spcAft>
              <a:buNone/>
            </a:pPr>
            <a:r>
              <a:rPr sz="1000" b="0" dirty="0">
                <a:solidFill>
                  <a:srgbClr val="111827"/>
                </a:solidFill>
              </a:rPr>
              <a:t>Caliendo-Chan, R. (2026b) A PRISMA-informed critical literature review of strategic marketing communication and mental health help-seeking intentions among UK Generation Z. Unpublished DBA coursework. University of Wales Trinity Saint David.</a:t>
            </a:r>
          </a:p>
          <a:p>
            <a:pPr>
              <a:spcAft>
                <a:spcPts val="459"/>
              </a:spcAft>
              <a:buNone/>
            </a:pPr>
            <a:endParaRPr sz="1000" b="0" dirty="0">
              <a:solidFill>
                <a:srgbClr val="111827"/>
              </a:solidFill>
            </a:endParaRPr>
          </a:p>
          <a:p>
            <a:pPr algn="l">
              <a:spcAft>
                <a:spcPts val="459"/>
              </a:spcAft>
              <a:buNone/>
            </a:pPr>
            <a:r>
              <a:rPr sz="1000" b="0" dirty="0">
                <a:solidFill>
                  <a:srgbClr val="111827"/>
                </a:solidFill>
              </a:rPr>
              <a:t>Caliendo-Chan, R. (2026c) Testing a pilot strategic marketing framework for mental health awareness and help-seeking intention among UK Generation Z. Unpublished DBA coursework. University of Wales Trinity Saint David.</a:t>
            </a:r>
          </a:p>
        </p:txBody>
      </p:sp>
      <p:sp>
        <p:nvSpPr>
          <p:cNvPr id="5" name="TextBox 4">
            <a:extLst>
              <a:ext uri="{FF2B5EF4-FFF2-40B4-BE49-F238E27FC236}">
                <a16:creationId xmlns:a16="http://schemas.microsoft.com/office/drawing/2014/main" id="{6F7E8E36-15A3-4929-9FD3-025F04462E55}"/>
              </a:ext>
            </a:extLst>
          </p:cNvPr>
          <p:cNvSpPr>
            <a:spLocks noGrp="1"/>
          </p:cNvSpPr>
          <p:nvPr/>
        </p:nvSpPr>
        <p:spPr>
          <a:xfrm>
            <a:off x="502920" y="6446520"/>
            <a:ext cx="3528530" cy="246221"/>
          </a:xfrm>
          <a:prstGeom prst="rect">
            <a:avLst/>
          </a:prstGeom>
          <a:noFill/>
        </p:spPr>
        <p:txBody>
          <a:bodyPr wrap="none">
            <a:spAutoFit/>
          </a:bodyPr>
          <a:lstStyle/>
          <a:p>
            <a:r>
              <a:rPr sz="1000" dirty="0"/>
              <a:t>ADRS LCDB7012  |  Ratchada Caliendo-Chan  |  19</a:t>
            </a:r>
            <a:r>
              <a:rPr lang="en-GB" sz="1000" dirty="0"/>
              <a:t>16134  | 17</a:t>
            </a:r>
            <a:endParaRPr sz="1000" dirty="0"/>
          </a:p>
        </p:txBody>
      </p:sp>
    </p:spTree>
    <p:extLst>
      <p:ext uri="{BB962C8B-B14F-4D97-AF65-F5344CB8AC3E}">
        <p14:creationId xmlns:p14="http://schemas.microsoft.com/office/powerpoint/2010/main" val="20839205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6350">
          <a:solidFill>
            <a:schemeClr val="phClr"/>
          </a:solidFill>
          <a:prstDash val="solid"/>
        </a:ln>
        <a:ln w="12700">
          <a:solidFill>
            <a:schemeClr val="phClr"/>
          </a:solidFill>
          <a:prstDash val="solid"/>
        </a:ln>
        <a:ln w="1905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6350">
          <a:solidFill>
            <a:schemeClr val="phClr"/>
          </a:solidFill>
          <a:prstDash val="solid"/>
        </a:ln>
        <a:ln w="12700">
          <a:solidFill>
            <a:schemeClr val="phClr"/>
          </a:solidFill>
          <a:prstDash val="solid"/>
        </a:ln>
        <a:ln w="1905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1831</TotalTime>
  <Words>6544</Words>
  <Application>Microsoft Macintosh PowerPoint</Application>
  <DocSecurity>0</DocSecurity>
  <PresentationFormat>Widescreen</PresentationFormat>
  <Paragraphs>475</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Ratchada Caliendo-Chan</cp:lastModifiedBy>
  <cp:revision>31</cp:revision>
  <dcterms:created xsi:type="dcterms:W3CDTF">2026-08-01T21:21:56Z</dcterms:created>
  <dcterms:modified xsi:type="dcterms:W3CDTF">2026-08-08T18:32:06Z</dcterms:modified>
</cp:coreProperties>
</file>