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76" r:id="rId12"/>
    <p:sldId id="266" r:id="rId13"/>
    <p:sldId id="277" r:id="rId14"/>
    <p:sldId id="278" r:id="rId15"/>
    <p:sldId id="267" r:id="rId16"/>
    <p:sldId id="293" r:id="rId17"/>
    <p:sldId id="268" r:id="rId18"/>
    <p:sldId id="269" r:id="rId19"/>
    <p:sldId id="270" r:id="rId20"/>
    <p:sldId id="271" r:id="rId21"/>
    <p:sldId id="272" r:id="rId22"/>
    <p:sldId id="287" r:id="rId23"/>
    <p:sldId id="286" r:id="rId24"/>
    <p:sldId id="288" r:id="rId25"/>
    <p:sldId id="289" r:id="rId26"/>
    <p:sldId id="273" r:id="rId27"/>
    <p:sldId id="281" r:id="rId28"/>
    <p:sldId id="291" r:id="rId29"/>
    <p:sldId id="292" r:id="rId30"/>
    <p:sldId id="282" r:id="rId31"/>
    <p:sldId id="283" r:id="rId32"/>
    <p:sldId id="285" r:id="rId33"/>
    <p:sldId id="284" r:id="rId34"/>
    <p:sldId id="279" r:id="rId35"/>
    <p:sldId id="280" r:id="rId36"/>
    <p:sldId id="274" r:id="rId37"/>
    <p:sldId id="275"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B450F-59FA-26B5-788B-7D8A6DD54D9F}" v="361" dt="2022-10-19T08:23:00.464"/>
    <p1510:client id="{63169C0D-2E95-9EB5-E739-D9BD402849C6}" v="730" dt="2022-10-14T14:23:23.516"/>
    <p1510:client id="{82E2EA31-1CFD-49C3-ACAE-8A52C4B5D827}" v="1256" dt="2022-10-13T11:19:54.012"/>
    <p1510:client id="{8F59D41F-78BC-0ACC-FD63-98D71B8F1C27}" v="393" dt="2022-10-18T11:14:38.495"/>
    <p1510:client id="{AD5FCA80-8625-95E7-00D6-4FA7F411184D}" v="139" dt="2022-10-14T19:38:01.196"/>
    <p1510:client id="{AD706E53-6318-D232-A310-952997189289}" v="3" dt="2022-10-19T14:14:55.800"/>
    <p1510:client id="{CE776451-3C5B-1F31-F6AD-0D7B6099471F}" v="3" dt="2022-10-15T19:01:23.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3.xml.rels><?xml version="1.0" encoding="UTF-8" standalone="yes"?>
<Relationships xmlns="http://schemas.openxmlformats.org/package/2006/relationships"><Relationship Id="rId1" Type="http://schemas.openxmlformats.org/officeDocument/2006/relationships/hyperlink" Target="https://www.sentencingcouncil.org.uk/going-to-court/"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sentencingcouncil.org.uk/going-to-court/"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6A0DC-A7EF-4580-B704-E8F123056659}" type="doc">
      <dgm:prSet loTypeId="urn:microsoft.com/office/officeart/2005/8/layout/chevron1" loCatId="process" qsTypeId="urn:microsoft.com/office/officeart/2005/8/quickstyle/simple4" qsCatId="simple" csTypeId="urn:microsoft.com/office/officeart/2005/8/colors/colorful1" csCatId="colorful" phldr="1"/>
      <dgm:spPr/>
    </dgm:pt>
    <dgm:pt modelId="{E094FA73-8FA8-4B72-8ECE-9FE229792262}">
      <dgm:prSet phldrT="[Text]" phldr="0"/>
      <dgm:spPr/>
      <dgm:t>
        <a:bodyPr/>
        <a:lstStyle/>
        <a:p>
          <a:pPr rtl="0"/>
          <a:r>
            <a:rPr lang="en-GB" dirty="0">
              <a:latin typeface="Gill Sans MT" panose="02040603050505030304"/>
            </a:rPr>
            <a:t>Magistrates </a:t>
          </a:r>
          <a:endParaRPr lang="en-GB" dirty="0"/>
        </a:p>
      </dgm:t>
    </dgm:pt>
    <dgm:pt modelId="{B392D359-4E43-49B7-86EE-BE43C159DB33}" type="parTrans" cxnId="{1D9CBD03-F6C7-4DB0-B436-99B1A892CA06}">
      <dgm:prSet/>
      <dgm:spPr/>
    </dgm:pt>
    <dgm:pt modelId="{BA4C6B41-08A7-416D-83AB-7340CE8DBE07}" type="sibTrans" cxnId="{1D9CBD03-F6C7-4DB0-B436-99B1A892CA06}">
      <dgm:prSet/>
      <dgm:spPr/>
    </dgm:pt>
    <dgm:pt modelId="{CD541964-2EC0-476B-9003-A12FD65EE091}">
      <dgm:prSet phldrT="[Text]" phldr="0"/>
      <dgm:spPr/>
      <dgm:t>
        <a:bodyPr/>
        <a:lstStyle/>
        <a:p>
          <a:pPr rtl="0"/>
          <a:r>
            <a:rPr lang="en-GB" dirty="0">
              <a:latin typeface="Gill Sans MT" panose="02040603050505030304"/>
            </a:rPr>
            <a:t> Crown Court </a:t>
          </a:r>
          <a:endParaRPr lang="en-GB" dirty="0"/>
        </a:p>
      </dgm:t>
    </dgm:pt>
    <dgm:pt modelId="{33B8DD4D-ED66-4E6B-BB16-32B813A56AF3}" type="parTrans" cxnId="{EBBABF2F-9A48-4CA9-9221-7FC4EFC13AC0}">
      <dgm:prSet/>
      <dgm:spPr/>
    </dgm:pt>
    <dgm:pt modelId="{C17D620D-E0A4-476A-A276-8FC11BC4DA8E}" type="sibTrans" cxnId="{EBBABF2F-9A48-4CA9-9221-7FC4EFC13AC0}">
      <dgm:prSet/>
      <dgm:spPr/>
    </dgm:pt>
    <dgm:pt modelId="{50009C08-4E92-4439-9460-66FE85E0F8C1}" type="pres">
      <dgm:prSet presAssocID="{41D6A0DC-A7EF-4580-B704-E8F123056659}" presName="Name0" presStyleCnt="0">
        <dgm:presLayoutVars>
          <dgm:dir/>
          <dgm:animLvl val="lvl"/>
          <dgm:resizeHandles val="exact"/>
        </dgm:presLayoutVars>
      </dgm:prSet>
      <dgm:spPr/>
    </dgm:pt>
    <dgm:pt modelId="{750ADA65-117D-4736-B683-8279482AAEC6}" type="pres">
      <dgm:prSet presAssocID="{E094FA73-8FA8-4B72-8ECE-9FE229792262}" presName="parTxOnly" presStyleLbl="node1" presStyleIdx="0" presStyleCnt="2">
        <dgm:presLayoutVars>
          <dgm:chMax val="0"/>
          <dgm:chPref val="0"/>
          <dgm:bulletEnabled val="1"/>
        </dgm:presLayoutVars>
      </dgm:prSet>
      <dgm:spPr/>
    </dgm:pt>
    <dgm:pt modelId="{1313E26B-103E-4036-9AFD-1802F7B69185}" type="pres">
      <dgm:prSet presAssocID="{BA4C6B41-08A7-416D-83AB-7340CE8DBE07}" presName="parTxOnlySpace" presStyleCnt="0"/>
      <dgm:spPr/>
    </dgm:pt>
    <dgm:pt modelId="{95DA7309-7BFB-47A6-9E0A-13E654909083}" type="pres">
      <dgm:prSet presAssocID="{CD541964-2EC0-476B-9003-A12FD65EE091}" presName="parTxOnly" presStyleLbl="node1" presStyleIdx="1" presStyleCnt="2">
        <dgm:presLayoutVars>
          <dgm:chMax val="0"/>
          <dgm:chPref val="0"/>
          <dgm:bulletEnabled val="1"/>
        </dgm:presLayoutVars>
      </dgm:prSet>
      <dgm:spPr/>
    </dgm:pt>
  </dgm:ptLst>
  <dgm:cxnLst>
    <dgm:cxn modelId="{1D9CBD03-F6C7-4DB0-B436-99B1A892CA06}" srcId="{41D6A0DC-A7EF-4580-B704-E8F123056659}" destId="{E094FA73-8FA8-4B72-8ECE-9FE229792262}" srcOrd="0" destOrd="0" parTransId="{B392D359-4E43-49B7-86EE-BE43C159DB33}" sibTransId="{BA4C6B41-08A7-416D-83AB-7340CE8DBE07}"/>
    <dgm:cxn modelId="{265C5B28-8CEA-4B6C-9FB5-BE9373536844}" type="presOf" srcId="{41D6A0DC-A7EF-4580-B704-E8F123056659}" destId="{50009C08-4E92-4439-9460-66FE85E0F8C1}" srcOrd="0" destOrd="0" presId="urn:microsoft.com/office/officeart/2005/8/layout/chevron1"/>
    <dgm:cxn modelId="{EBBABF2F-9A48-4CA9-9221-7FC4EFC13AC0}" srcId="{41D6A0DC-A7EF-4580-B704-E8F123056659}" destId="{CD541964-2EC0-476B-9003-A12FD65EE091}" srcOrd="1" destOrd="0" parTransId="{33B8DD4D-ED66-4E6B-BB16-32B813A56AF3}" sibTransId="{C17D620D-E0A4-476A-A276-8FC11BC4DA8E}"/>
    <dgm:cxn modelId="{1178E599-65D5-4B42-9C3D-DFAF01211728}" type="presOf" srcId="{CD541964-2EC0-476B-9003-A12FD65EE091}" destId="{95DA7309-7BFB-47A6-9E0A-13E654909083}" srcOrd="0" destOrd="0" presId="urn:microsoft.com/office/officeart/2005/8/layout/chevron1"/>
    <dgm:cxn modelId="{DFFB27D5-967C-4E53-B726-4D695068EC3B}" type="presOf" srcId="{E094FA73-8FA8-4B72-8ECE-9FE229792262}" destId="{750ADA65-117D-4736-B683-8279482AAEC6}" srcOrd="0" destOrd="0" presId="urn:microsoft.com/office/officeart/2005/8/layout/chevron1"/>
    <dgm:cxn modelId="{FBE22A9A-5527-4F39-B655-10AB910EFFBF}" type="presParOf" srcId="{50009C08-4E92-4439-9460-66FE85E0F8C1}" destId="{750ADA65-117D-4736-B683-8279482AAEC6}" srcOrd="0" destOrd="0" presId="urn:microsoft.com/office/officeart/2005/8/layout/chevron1"/>
    <dgm:cxn modelId="{130684F5-4290-44F1-8C74-0264383DBA3F}" type="presParOf" srcId="{50009C08-4E92-4439-9460-66FE85E0F8C1}" destId="{1313E26B-103E-4036-9AFD-1802F7B69185}" srcOrd="1" destOrd="0" presId="urn:microsoft.com/office/officeart/2005/8/layout/chevron1"/>
    <dgm:cxn modelId="{570DD66C-55BC-490C-88F4-0FDFEF7D7657}" type="presParOf" srcId="{50009C08-4E92-4439-9460-66FE85E0F8C1}" destId="{95DA7309-7BFB-47A6-9E0A-13E654909083}" srcOrd="2"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7BCA8A-64B9-4E92-ACAC-80DA3CECE130}"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7C9DE0E4-8111-45C8-963B-77D11063F9BD}">
      <dgm:prSet phldrT="[Text]" phldr="0"/>
      <dgm:spPr/>
      <dgm:t>
        <a:bodyPr/>
        <a:lstStyle/>
        <a:p>
          <a:pPr rtl="0"/>
          <a:r>
            <a:rPr lang="en-GB" dirty="0">
              <a:latin typeface="Gill Sans MT" panose="02040603050505030304"/>
            </a:rPr>
            <a:t> Summary </a:t>
          </a:r>
          <a:endParaRPr lang="en-GB" dirty="0"/>
        </a:p>
      </dgm:t>
    </dgm:pt>
    <dgm:pt modelId="{5DB1697B-C63C-49B8-AD7D-48D365CF6057}" type="parTrans" cxnId="{20005CB1-4D76-485B-9167-2403FE9C0012}">
      <dgm:prSet/>
      <dgm:spPr/>
      <dgm:t>
        <a:bodyPr/>
        <a:lstStyle/>
        <a:p>
          <a:endParaRPr lang="en-GB"/>
        </a:p>
      </dgm:t>
    </dgm:pt>
    <dgm:pt modelId="{533864E3-4580-4A5F-9C21-9876D1EB23F8}" type="sibTrans" cxnId="{20005CB1-4D76-485B-9167-2403FE9C0012}">
      <dgm:prSet/>
      <dgm:spPr/>
      <dgm:t>
        <a:bodyPr/>
        <a:lstStyle/>
        <a:p>
          <a:endParaRPr lang="en-GB"/>
        </a:p>
      </dgm:t>
    </dgm:pt>
    <dgm:pt modelId="{4E861945-9797-4ECC-95E0-2C1A122DF904}">
      <dgm:prSet phldrT="[Text]" phldr="0"/>
      <dgm:spPr/>
      <dgm:t>
        <a:bodyPr/>
        <a:lstStyle/>
        <a:p>
          <a:pPr rtl="0"/>
          <a:r>
            <a:rPr lang="en-GB" dirty="0">
              <a:latin typeface="Gill Sans MT" panose="02040603050505030304"/>
            </a:rPr>
            <a:t>Less serious</a:t>
          </a:r>
          <a:endParaRPr lang="en-GB" dirty="0"/>
        </a:p>
      </dgm:t>
    </dgm:pt>
    <dgm:pt modelId="{95D20D14-9E75-4CEA-AE7B-4372697F2905}" type="parTrans" cxnId="{308595E4-D382-4E57-8285-5E992CB29050}">
      <dgm:prSet/>
      <dgm:spPr/>
      <dgm:t>
        <a:bodyPr/>
        <a:lstStyle/>
        <a:p>
          <a:endParaRPr lang="en-GB"/>
        </a:p>
      </dgm:t>
    </dgm:pt>
    <dgm:pt modelId="{BAEDFB0C-BD77-43AF-8765-6D3D1E5010ED}" type="sibTrans" cxnId="{308595E4-D382-4E57-8285-5E992CB29050}">
      <dgm:prSet/>
      <dgm:spPr/>
      <dgm:t>
        <a:bodyPr/>
        <a:lstStyle/>
        <a:p>
          <a:endParaRPr lang="en-GB"/>
        </a:p>
      </dgm:t>
    </dgm:pt>
    <dgm:pt modelId="{B456DE86-ADA4-4D3D-9224-761DC8C54169}">
      <dgm:prSet phldrT="[Text]" phldr="0"/>
      <dgm:spPr/>
      <dgm:t>
        <a:bodyPr/>
        <a:lstStyle/>
        <a:p>
          <a:pPr rtl="0"/>
          <a:r>
            <a:rPr lang="en-GB" dirty="0">
              <a:latin typeface="Gill Sans MT" panose="02040603050505030304"/>
            </a:rPr>
            <a:t>Always magistrates </a:t>
          </a:r>
          <a:endParaRPr lang="en-GB" dirty="0"/>
        </a:p>
      </dgm:t>
    </dgm:pt>
    <dgm:pt modelId="{DABBA6CF-6541-47BE-BCD0-C4CF0FFE3C3B}" type="parTrans" cxnId="{00B261D3-9B3D-4362-A978-31854A3E60CC}">
      <dgm:prSet/>
      <dgm:spPr/>
      <dgm:t>
        <a:bodyPr/>
        <a:lstStyle/>
        <a:p>
          <a:endParaRPr lang="en-GB"/>
        </a:p>
      </dgm:t>
    </dgm:pt>
    <dgm:pt modelId="{8805FD35-B749-47B8-93E5-C4353B0D8006}" type="sibTrans" cxnId="{00B261D3-9B3D-4362-A978-31854A3E60CC}">
      <dgm:prSet/>
      <dgm:spPr/>
      <dgm:t>
        <a:bodyPr/>
        <a:lstStyle/>
        <a:p>
          <a:endParaRPr lang="en-GB"/>
        </a:p>
      </dgm:t>
    </dgm:pt>
    <dgm:pt modelId="{E583E6AC-E7C2-41C1-A0B5-C18766CD2395}">
      <dgm:prSet phldrT="[Text]" phldr="0"/>
      <dgm:spPr/>
      <dgm:t>
        <a:bodyPr/>
        <a:lstStyle/>
        <a:p>
          <a:pPr rtl="0"/>
          <a:r>
            <a:rPr lang="en-GB" dirty="0">
              <a:latin typeface="Gill Sans MT" panose="02040603050505030304"/>
            </a:rPr>
            <a:t>Either way offences</a:t>
          </a:r>
          <a:endParaRPr lang="en-GB" dirty="0"/>
        </a:p>
      </dgm:t>
    </dgm:pt>
    <dgm:pt modelId="{F5FF0AAD-EB71-4B37-AEB7-152B98E96506}" type="parTrans" cxnId="{FC51FE94-5A15-43D1-A7C2-7F26EED923EB}">
      <dgm:prSet/>
      <dgm:spPr/>
      <dgm:t>
        <a:bodyPr/>
        <a:lstStyle/>
        <a:p>
          <a:endParaRPr lang="en-GB"/>
        </a:p>
      </dgm:t>
    </dgm:pt>
    <dgm:pt modelId="{BCA750AB-C33A-416F-B3F8-CC7739B244A6}" type="sibTrans" cxnId="{FC51FE94-5A15-43D1-A7C2-7F26EED923EB}">
      <dgm:prSet/>
      <dgm:spPr/>
      <dgm:t>
        <a:bodyPr/>
        <a:lstStyle/>
        <a:p>
          <a:endParaRPr lang="en-GB"/>
        </a:p>
      </dgm:t>
    </dgm:pt>
    <dgm:pt modelId="{907A826C-9C02-4A37-8070-5CDBE3160B2B}">
      <dgm:prSet phldrT="[Text]" phldr="0"/>
      <dgm:spPr/>
      <dgm:t>
        <a:bodyPr/>
        <a:lstStyle/>
        <a:p>
          <a:pPr rtl="0"/>
          <a:r>
            <a:rPr lang="en-GB" dirty="0">
              <a:latin typeface="Gill Sans MT" panose="02040603050505030304"/>
            </a:rPr>
            <a:t>Intermediate </a:t>
          </a:r>
          <a:endParaRPr lang="en-GB" dirty="0"/>
        </a:p>
      </dgm:t>
    </dgm:pt>
    <dgm:pt modelId="{859E5101-1A11-46BF-967B-27CC4171A4AD}" type="parTrans" cxnId="{9F1F4389-FF98-45F1-84A0-E6E886150719}">
      <dgm:prSet/>
      <dgm:spPr/>
      <dgm:t>
        <a:bodyPr/>
        <a:lstStyle/>
        <a:p>
          <a:endParaRPr lang="en-GB"/>
        </a:p>
      </dgm:t>
    </dgm:pt>
    <dgm:pt modelId="{72859E24-0691-4590-9EFC-D3C561216C99}" type="sibTrans" cxnId="{9F1F4389-FF98-45F1-84A0-E6E886150719}">
      <dgm:prSet/>
      <dgm:spPr/>
      <dgm:t>
        <a:bodyPr/>
        <a:lstStyle/>
        <a:p>
          <a:endParaRPr lang="en-GB"/>
        </a:p>
      </dgm:t>
    </dgm:pt>
    <dgm:pt modelId="{C70EE337-8222-48FC-8D33-9412C866495F}">
      <dgm:prSet phldrT="[Text]" phldr="0"/>
      <dgm:spPr/>
      <dgm:t>
        <a:bodyPr/>
        <a:lstStyle/>
        <a:p>
          <a:pPr rtl="0"/>
          <a:r>
            <a:rPr lang="en-GB" dirty="0">
              <a:latin typeface="Gill Sans MT" panose="02040603050505030304"/>
            </a:rPr>
            <a:t>Can be heard in either court</a:t>
          </a:r>
          <a:endParaRPr lang="en-GB" dirty="0"/>
        </a:p>
      </dgm:t>
    </dgm:pt>
    <dgm:pt modelId="{F412951E-C36F-47DA-B9C0-8E80A1937606}" type="parTrans" cxnId="{C18749AA-75DC-431C-A2BD-E1A0C42C9E9B}">
      <dgm:prSet/>
      <dgm:spPr/>
      <dgm:t>
        <a:bodyPr/>
        <a:lstStyle/>
        <a:p>
          <a:endParaRPr lang="en-GB"/>
        </a:p>
      </dgm:t>
    </dgm:pt>
    <dgm:pt modelId="{F5B68A4D-77D4-48D5-B962-BC106478E270}" type="sibTrans" cxnId="{C18749AA-75DC-431C-A2BD-E1A0C42C9E9B}">
      <dgm:prSet/>
      <dgm:spPr/>
      <dgm:t>
        <a:bodyPr/>
        <a:lstStyle/>
        <a:p>
          <a:endParaRPr lang="en-GB"/>
        </a:p>
      </dgm:t>
    </dgm:pt>
    <dgm:pt modelId="{896D29DC-62DC-428E-A8D1-A3F2D41600D4}">
      <dgm:prSet phldrT="[Text]" phldr="0"/>
      <dgm:spPr/>
      <dgm:t>
        <a:bodyPr/>
        <a:lstStyle/>
        <a:p>
          <a:pPr rtl="0"/>
          <a:r>
            <a:rPr lang="en-GB" dirty="0">
              <a:latin typeface="Gill Sans MT" panose="02040603050505030304"/>
            </a:rPr>
            <a:t>Indictable </a:t>
          </a:r>
          <a:endParaRPr lang="en-GB" dirty="0"/>
        </a:p>
      </dgm:t>
    </dgm:pt>
    <dgm:pt modelId="{1B7669D6-EDFD-49F8-A1E5-C5181A53C436}" type="parTrans" cxnId="{8DF957DE-BE7A-4F4A-9793-B02FF9D3AF1A}">
      <dgm:prSet/>
      <dgm:spPr/>
      <dgm:t>
        <a:bodyPr/>
        <a:lstStyle/>
        <a:p>
          <a:endParaRPr lang="en-GB"/>
        </a:p>
      </dgm:t>
    </dgm:pt>
    <dgm:pt modelId="{99384223-65EB-49FD-9799-8785AE1089A9}" type="sibTrans" cxnId="{8DF957DE-BE7A-4F4A-9793-B02FF9D3AF1A}">
      <dgm:prSet/>
      <dgm:spPr/>
      <dgm:t>
        <a:bodyPr/>
        <a:lstStyle/>
        <a:p>
          <a:endParaRPr lang="en-GB"/>
        </a:p>
      </dgm:t>
    </dgm:pt>
    <dgm:pt modelId="{9DEA7230-6363-430F-96BF-4FF46F893951}">
      <dgm:prSet phldrT="[Text]" phldr="0"/>
      <dgm:spPr/>
      <dgm:t>
        <a:bodyPr/>
        <a:lstStyle/>
        <a:p>
          <a:pPr rtl="0"/>
          <a:r>
            <a:rPr lang="en-GB" dirty="0">
              <a:latin typeface="Gill Sans MT" panose="02040603050505030304"/>
            </a:rPr>
            <a:t>Serious </a:t>
          </a:r>
          <a:endParaRPr lang="en-GB" dirty="0"/>
        </a:p>
      </dgm:t>
    </dgm:pt>
    <dgm:pt modelId="{0EBA5E91-9CF9-4298-B7A1-BCB4497110C5}" type="parTrans" cxnId="{08E80EA3-CC54-41CF-933F-F33EC34F856E}">
      <dgm:prSet/>
      <dgm:spPr/>
      <dgm:t>
        <a:bodyPr/>
        <a:lstStyle/>
        <a:p>
          <a:endParaRPr lang="en-GB"/>
        </a:p>
      </dgm:t>
    </dgm:pt>
    <dgm:pt modelId="{B0F5E163-B2D6-40AA-9B58-7E4337D5250A}" type="sibTrans" cxnId="{08E80EA3-CC54-41CF-933F-F33EC34F856E}">
      <dgm:prSet/>
      <dgm:spPr/>
      <dgm:t>
        <a:bodyPr/>
        <a:lstStyle/>
        <a:p>
          <a:endParaRPr lang="en-GB"/>
        </a:p>
      </dgm:t>
    </dgm:pt>
    <dgm:pt modelId="{C00A7986-A2B5-462C-9B1D-2AB20CF1C390}">
      <dgm:prSet phldrT="[Text]" phldr="0"/>
      <dgm:spPr/>
      <dgm:t>
        <a:bodyPr/>
        <a:lstStyle/>
        <a:p>
          <a:pPr rtl="0"/>
          <a:r>
            <a:rPr lang="en-GB" dirty="0">
              <a:latin typeface="Gill Sans MT" panose="02040603050505030304"/>
            </a:rPr>
            <a:t>First Magistrates, then Crown Court</a:t>
          </a:r>
          <a:endParaRPr lang="en-GB" dirty="0"/>
        </a:p>
      </dgm:t>
    </dgm:pt>
    <dgm:pt modelId="{6AE3828D-2B34-4CAF-B739-0C65A6EF984B}" type="parTrans" cxnId="{54C2604D-1737-4512-8031-77653FA260ED}">
      <dgm:prSet/>
      <dgm:spPr/>
      <dgm:t>
        <a:bodyPr/>
        <a:lstStyle/>
        <a:p>
          <a:endParaRPr lang="en-GB"/>
        </a:p>
      </dgm:t>
    </dgm:pt>
    <dgm:pt modelId="{E3E3877D-FA7E-4A91-96AD-F60707F2D196}" type="sibTrans" cxnId="{54C2604D-1737-4512-8031-77653FA260ED}">
      <dgm:prSet/>
      <dgm:spPr/>
      <dgm:t>
        <a:bodyPr/>
        <a:lstStyle/>
        <a:p>
          <a:endParaRPr lang="en-GB"/>
        </a:p>
      </dgm:t>
    </dgm:pt>
    <dgm:pt modelId="{BA9E148E-831E-45C6-9848-CBD7D80A8591}" type="pres">
      <dgm:prSet presAssocID="{9B7BCA8A-64B9-4E92-ACAC-80DA3CECE130}" presName="Name0" presStyleCnt="0">
        <dgm:presLayoutVars>
          <dgm:chPref val="3"/>
          <dgm:dir/>
          <dgm:animLvl val="lvl"/>
          <dgm:resizeHandles/>
        </dgm:presLayoutVars>
      </dgm:prSet>
      <dgm:spPr/>
    </dgm:pt>
    <dgm:pt modelId="{8E8C957A-FE2D-4600-AA87-ECB8E04472F7}" type="pres">
      <dgm:prSet presAssocID="{7C9DE0E4-8111-45C8-963B-77D11063F9BD}" presName="horFlow" presStyleCnt="0"/>
      <dgm:spPr/>
    </dgm:pt>
    <dgm:pt modelId="{B5DB3BAE-A26E-41F6-9AE8-256D53110579}" type="pres">
      <dgm:prSet presAssocID="{7C9DE0E4-8111-45C8-963B-77D11063F9BD}" presName="bigChev" presStyleLbl="node1" presStyleIdx="0" presStyleCnt="3"/>
      <dgm:spPr/>
    </dgm:pt>
    <dgm:pt modelId="{3F7D0CAD-2C0E-44CC-96FC-B49DD9B2BED5}" type="pres">
      <dgm:prSet presAssocID="{95D20D14-9E75-4CEA-AE7B-4372697F2905}" presName="parTrans" presStyleCnt="0"/>
      <dgm:spPr/>
    </dgm:pt>
    <dgm:pt modelId="{A9D42E61-2651-45E8-B340-A3F86F82424C}" type="pres">
      <dgm:prSet presAssocID="{4E861945-9797-4ECC-95E0-2C1A122DF904}" presName="node" presStyleLbl="alignAccFollowNode1" presStyleIdx="0" presStyleCnt="6">
        <dgm:presLayoutVars>
          <dgm:bulletEnabled val="1"/>
        </dgm:presLayoutVars>
      </dgm:prSet>
      <dgm:spPr/>
    </dgm:pt>
    <dgm:pt modelId="{0C0DCA0E-E965-4F11-BA75-84606F24B31D}" type="pres">
      <dgm:prSet presAssocID="{BAEDFB0C-BD77-43AF-8765-6D3D1E5010ED}" presName="sibTrans" presStyleCnt="0"/>
      <dgm:spPr/>
    </dgm:pt>
    <dgm:pt modelId="{C96D12BB-D026-4333-BB4D-34B3B93154E2}" type="pres">
      <dgm:prSet presAssocID="{B456DE86-ADA4-4D3D-9224-761DC8C54169}" presName="node" presStyleLbl="alignAccFollowNode1" presStyleIdx="1" presStyleCnt="6">
        <dgm:presLayoutVars>
          <dgm:bulletEnabled val="1"/>
        </dgm:presLayoutVars>
      </dgm:prSet>
      <dgm:spPr/>
    </dgm:pt>
    <dgm:pt modelId="{7E26852A-F6B5-497C-BB3F-7AFC93BBA886}" type="pres">
      <dgm:prSet presAssocID="{7C9DE0E4-8111-45C8-963B-77D11063F9BD}" presName="vSp" presStyleCnt="0"/>
      <dgm:spPr/>
    </dgm:pt>
    <dgm:pt modelId="{1C9F1BF5-622B-435A-B126-C7737D8DDF63}" type="pres">
      <dgm:prSet presAssocID="{E583E6AC-E7C2-41C1-A0B5-C18766CD2395}" presName="horFlow" presStyleCnt="0"/>
      <dgm:spPr/>
    </dgm:pt>
    <dgm:pt modelId="{4C46FB35-5C7D-4618-A788-54607C8A9E78}" type="pres">
      <dgm:prSet presAssocID="{E583E6AC-E7C2-41C1-A0B5-C18766CD2395}" presName="bigChev" presStyleLbl="node1" presStyleIdx="1" presStyleCnt="3"/>
      <dgm:spPr/>
    </dgm:pt>
    <dgm:pt modelId="{548D96D0-461B-4F31-A999-E62EC82E2433}" type="pres">
      <dgm:prSet presAssocID="{859E5101-1A11-46BF-967B-27CC4171A4AD}" presName="parTrans" presStyleCnt="0"/>
      <dgm:spPr/>
    </dgm:pt>
    <dgm:pt modelId="{FF55E589-6A06-4F7A-8801-69CFFE2CE6EC}" type="pres">
      <dgm:prSet presAssocID="{907A826C-9C02-4A37-8070-5CDBE3160B2B}" presName="node" presStyleLbl="alignAccFollowNode1" presStyleIdx="2" presStyleCnt="6">
        <dgm:presLayoutVars>
          <dgm:bulletEnabled val="1"/>
        </dgm:presLayoutVars>
      </dgm:prSet>
      <dgm:spPr/>
    </dgm:pt>
    <dgm:pt modelId="{75E89A4E-2639-4E31-B544-EE3C23CC42BA}" type="pres">
      <dgm:prSet presAssocID="{72859E24-0691-4590-9EFC-D3C561216C99}" presName="sibTrans" presStyleCnt="0"/>
      <dgm:spPr/>
    </dgm:pt>
    <dgm:pt modelId="{CFF3E1F1-0BDE-4EF4-ABDD-87A64C4D75EC}" type="pres">
      <dgm:prSet presAssocID="{C70EE337-8222-48FC-8D33-9412C866495F}" presName="node" presStyleLbl="alignAccFollowNode1" presStyleIdx="3" presStyleCnt="6">
        <dgm:presLayoutVars>
          <dgm:bulletEnabled val="1"/>
        </dgm:presLayoutVars>
      </dgm:prSet>
      <dgm:spPr/>
    </dgm:pt>
    <dgm:pt modelId="{48E57AF5-6ACE-47DB-A901-36168A9409FA}" type="pres">
      <dgm:prSet presAssocID="{E583E6AC-E7C2-41C1-A0B5-C18766CD2395}" presName="vSp" presStyleCnt="0"/>
      <dgm:spPr/>
    </dgm:pt>
    <dgm:pt modelId="{6862AD6C-56C8-423B-8579-7540FA7D4EDA}" type="pres">
      <dgm:prSet presAssocID="{896D29DC-62DC-428E-A8D1-A3F2D41600D4}" presName="horFlow" presStyleCnt="0"/>
      <dgm:spPr/>
    </dgm:pt>
    <dgm:pt modelId="{0D7F7162-1395-4D52-A15C-739129272D9B}" type="pres">
      <dgm:prSet presAssocID="{896D29DC-62DC-428E-A8D1-A3F2D41600D4}" presName="bigChev" presStyleLbl="node1" presStyleIdx="2" presStyleCnt="3"/>
      <dgm:spPr/>
    </dgm:pt>
    <dgm:pt modelId="{1B1A6531-FFD0-443E-B5C0-0E54482DBEB7}" type="pres">
      <dgm:prSet presAssocID="{0EBA5E91-9CF9-4298-B7A1-BCB4497110C5}" presName="parTrans" presStyleCnt="0"/>
      <dgm:spPr/>
    </dgm:pt>
    <dgm:pt modelId="{454A00C3-41FF-48B3-BF14-E3614014C1F4}" type="pres">
      <dgm:prSet presAssocID="{9DEA7230-6363-430F-96BF-4FF46F893951}" presName="node" presStyleLbl="alignAccFollowNode1" presStyleIdx="4" presStyleCnt="6">
        <dgm:presLayoutVars>
          <dgm:bulletEnabled val="1"/>
        </dgm:presLayoutVars>
      </dgm:prSet>
      <dgm:spPr/>
    </dgm:pt>
    <dgm:pt modelId="{32AAA9BF-3281-4B5E-9232-DE6329D82455}" type="pres">
      <dgm:prSet presAssocID="{B0F5E163-B2D6-40AA-9B58-7E4337D5250A}" presName="sibTrans" presStyleCnt="0"/>
      <dgm:spPr/>
    </dgm:pt>
    <dgm:pt modelId="{9686B368-1B29-4C8C-996D-C98F3BF60E8D}" type="pres">
      <dgm:prSet presAssocID="{C00A7986-A2B5-462C-9B1D-2AB20CF1C390}" presName="node" presStyleLbl="alignAccFollowNode1" presStyleIdx="5" presStyleCnt="6">
        <dgm:presLayoutVars>
          <dgm:bulletEnabled val="1"/>
        </dgm:presLayoutVars>
      </dgm:prSet>
      <dgm:spPr/>
    </dgm:pt>
  </dgm:ptLst>
  <dgm:cxnLst>
    <dgm:cxn modelId="{9AC6E110-134B-46B4-A12D-BD5017AC5471}" type="presOf" srcId="{4E861945-9797-4ECC-95E0-2C1A122DF904}" destId="{A9D42E61-2651-45E8-B340-A3F86F82424C}" srcOrd="0" destOrd="0" presId="urn:microsoft.com/office/officeart/2005/8/layout/lProcess3"/>
    <dgm:cxn modelId="{784B4D13-D9EE-478E-80C0-46191A5B6B62}" type="presOf" srcId="{9B7BCA8A-64B9-4E92-ACAC-80DA3CECE130}" destId="{BA9E148E-831E-45C6-9848-CBD7D80A8591}" srcOrd="0" destOrd="0" presId="urn:microsoft.com/office/officeart/2005/8/layout/lProcess3"/>
    <dgm:cxn modelId="{7D3E1167-CB3A-4C55-9262-D87C8018CA22}" type="presOf" srcId="{E583E6AC-E7C2-41C1-A0B5-C18766CD2395}" destId="{4C46FB35-5C7D-4618-A788-54607C8A9E78}" srcOrd="0" destOrd="0" presId="urn:microsoft.com/office/officeart/2005/8/layout/lProcess3"/>
    <dgm:cxn modelId="{54C2604D-1737-4512-8031-77653FA260ED}" srcId="{896D29DC-62DC-428E-A8D1-A3F2D41600D4}" destId="{C00A7986-A2B5-462C-9B1D-2AB20CF1C390}" srcOrd="1" destOrd="0" parTransId="{6AE3828D-2B34-4CAF-B739-0C65A6EF984B}" sibTransId="{E3E3877D-FA7E-4A91-96AD-F60707F2D196}"/>
    <dgm:cxn modelId="{2B94814D-D2E4-4D65-B6D3-A74F39240C8A}" type="presOf" srcId="{C70EE337-8222-48FC-8D33-9412C866495F}" destId="{CFF3E1F1-0BDE-4EF4-ABDD-87A64C4D75EC}" srcOrd="0" destOrd="0" presId="urn:microsoft.com/office/officeart/2005/8/layout/lProcess3"/>
    <dgm:cxn modelId="{A1E50A51-E253-46D4-9C71-64F4847CF58B}" type="presOf" srcId="{896D29DC-62DC-428E-A8D1-A3F2D41600D4}" destId="{0D7F7162-1395-4D52-A15C-739129272D9B}" srcOrd="0" destOrd="0" presId="urn:microsoft.com/office/officeart/2005/8/layout/lProcess3"/>
    <dgm:cxn modelId="{85041E54-FD74-4276-9871-BE2107D02284}" type="presOf" srcId="{9DEA7230-6363-430F-96BF-4FF46F893951}" destId="{454A00C3-41FF-48B3-BF14-E3614014C1F4}" srcOrd="0" destOrd="0" presId="urn:microsoft.com/office/officeart/2005/8/layout/lProcess3"/>
    <dgm:cxn modelId="{2F867356-811C-4FA9-845C-36E3A377CC3A}" type="presOf" srcId="{907A826C-9C02-4A37-8070-5CDBE3160B2B}" destId="{FF55E589-6A06-4F7A-8801-69CFFE2CE6EC}" srcOrd="0" destOrd="0" presId="urn:microsoft.com/office/officeart/2005/8/layout/lProcess3"/>
    <dgm:cxn modelId="{9F1F4389-FF98-45F1-84A0-E6E886150719}" srcId="{E583E6AC-E7C2-41C1-A0B5-C18766CD2395}" destId="{907A826C-9C02-4A37-8070-5CDBE3160B2B}" srcOrd="0" destOrd="0" parTransId="{859E5101-1A11-46BF-967B-27CC4171A4AD}" sibTransId="{72859E24-0691-4590-9EFC-D3C561216C99}"/>
    <dgm:cxn modelId="{47F6418C-231B-4ED6-A343-194269C07843}" type="presOf" srcId="{B456DE86-ADA4-4D3D-9224-761DC8C54169}" destId="{C96D12BB-D026-4333-BB4D-34B3B93154E2}" srcOrd="0" destOrd="0" presId="urn:microsoft.com/office/officeart/2005/8/layout/lProcess3"/>
    <dgm:cxn modelId="{FC51FE94-5A15-43D1-A7C2-7F26EED923EB}" srcId="{9B7BCA8A-64B9-4E92-ACAC-80DA3CECE130}" destId="{E583E6AC-E7C2-41C1-A0B5-C18766CD2395}" srcOrd="1" destOrd="0" parTransId="{F5FF0AAD-EB71-4B37-AEB7-152B98E96506}" sibTransId="{BCA750AB-C33A-416F-B3F8-CC7739B244A6}"/>
    <dgm:cxn modelId="{AFE937A1-67F0-4023-BB54-1BCBDB33489F}" type="presOf" srcId="{7C9DE0E4-8111-45C8-963B-77D11063F9BD}" destId="{B5DB3BAE-A26E-41F6-9AE8-256D53110579}" srcOrd="0" destOrd="0" presId="urn:microsoft.com/office/officeart/2005/8/layout/lProcess3"/>
    <dgm:cxn modelId="{08E80EA3-CC54-41CF-933F-F33EC34F856E}" srcId="{896D29DC-62DC-428E-A8D1-A3F2D41600D4}" destId="{9DEA7230-6363-430F-96BF-4FF46F893951}" srcOrd="0" destOrd="0" parTransId="{0EBA5E91-9CF9-4298-B7A1-BCB4497110C5}" sibTransId="{B0F5E163-B2D6-40AA-9B58-7E4337D5250A}"/>
    <dgm:cxn modelId="{C18749AA-75DC-431C-A2BD-E1A0C42C9E9B}" srcId="{E583E6AC-E7C2-41C1-A0B5-C18766CD2395}" destId="{C70EE337-8222-48FC-8D33-9412C866495F}" srcOrd="1" destOrd="0" parTransId="{F412951E-C36F-47DA-B9C0-8E80A1937606}" sibTransId="{F5B68A4D-77D4-48D5-B962-BC106478E270}"/>
    <dgm:cxn modelId="{20005CB1-4D76-485B-9167-2403FE9C0012}" srcId="{9B7BCA8A-64B9-4E92-ACAC-80DA3CECE130}" destId="{7C9DE0E4-8111-45C8-963B-77D11063F9BD}" srcOrd="0" destOrd="0" parTransId="{5DB1697B-C63C-49B8-AD7D-48D365CF6057}" sibTransId="{533864E3-4580-4A5F-9C21-9876D1EB23F8}"/>
    <dgm:cxn modelId="{D61734B2-B5CB-4FDD-AD6B-9F5AC7704E96}" type="presOf" srcId="{C00A7986-A2B5-462C-9B1D-2AB20CF1C390}" destId="{9686B368-1B29-4C8C-996D-C98F3BF60E8D}" srcOrd="0" destOrd="0" presId="urn:microsoft.com/office/officeart/2005/8/layout/lProcess3"/>
    <dgm:cxn modelId="{00B261D3-9B3D-4362-A978-31854A3E60CC}" srcId="{7C9DE0E4-8111-45C8-963B-77D11063F9BD}" destId="{B456DE86-ADA4-4D3D-9224-761DC8C54169}" srcOrd="1" destOrd="0" parTransId="{DABBA6CF-6541-47BE-BCD0-C4CF0FFE3C3B}" sibTransId="{8805FD35-B749-47B8-93E5-C4353B0D8006}"/>
    <dgm:cxn modelId="{8DF957DE-BE7A-4F4A-9793-B02FF9D3AF1A}" srcId="{9B7BCA8A-64B9-4E92-ACAC-80DA3CECE130}" destId="{896D29DC-62DC-428E-A8D1-A3F2D41600D4}" srcOrd="2" destOrd="0" parTransId="{1B7669D6-EDFD-49F8-A1E5-C5181A53C436}" sibTransId="{99384223-65EB-49FD-9799-8785AE1089A9}"/>
    <dgm:cxn modelId="{308595E4-D382-4E57-8285-5E992CB29050}" srcId="{7C9DE0E4-8111-45C8-963B-77D11063F9BD}" destId="{4E861945-9797-4ECC-95E0-2C1A122DF904}" srcOrd="0" destOrd="0" parTransId="{95D20D14-9E75-4CEA-AE7B-4372697F2905}" sibTransId="{BAEDFB0C-BD77-43AF-8765-6D3D1E5010ED}"/>
    <dgm:cxn modelId="{A717CDA4-5ECE-4B29-997A-F657D610D2A6}" type="presParOf" srcId="{BA9E148E-831E-45C6-9848-CBD7D80A8591}" destId="{8E8C957A-FE2D-4600-AA87-ECB8E04472F7}" srcOrd="0" destOrd="0" presId="urn:microsoft.com/office/officeart/2005/8/layout/lProcess3"/>
    <dgm:cxn modelId="{7F871DF9-2CFD-4E31-B1BA-C30FB535583E}" type="presParOf" srcId="{8E8C957A-FE2D-4600-AA87-ECB8E04472F7}" destId="{B5DB3BAE-A26E-41F6-9AE8-256D53110579}" srcOrd="0" destOrd="0" presId="urn:microsoft.com/office/officeart/2005/8/layout/lProcess3"/>
    <dgm:cxn modelId="{B731723B-0748-48FF-92B0-8D04152D76CA}" type="presParOf" srcId="{8E8C957A-FE2D-4600-AA87-ECB8E04472F7}" destId="{3F7D0CAD-2C0E-44CC-96FC-B49DD9B2BED5}" srcOrd="1" destOrd="0" presId="urn:microsoft.com/office/officeart/2005/8/layout/lProcess3"/>
    <dgm:cxn modelId="{D77CD6E3-291D-4DFB-BE62-C432B004CC72}" type="presParOf" srcId="{8E8C957A-FE2D-4600-AA87-ECB8E04472F7}" destId="{A9D42E61-2651-45E8-B340-A3F86F82424C}" srcOrd="2" destOrd="0" presId="urn:microsoft.com/office/officeart/2005/8/layout/lProcess3"/>
    <dgm:cxn modelId="{CFCE16A5-4EC5-4E41-A74D-CA9ECDF4AC5B}" type="presParOf" srcId="{8E8C957A-FE2D-4600-AA87-ECB8E04472F7}" destId="{0C0DCA0E-E965-4F11-BA75-84606F24B31D}" srcOrd="3" destOrd="0" presId="urn:microsoft.com/office/officeart/2005/8/layout/lProcess3"/>
    <dgm:cxn modelId="{675B3BCD-17B5-4639-A07A-5A26B727E67D}" type="presParOf" srcId="{8E8C957A-FE2D-4600-AA87-ECB8E04472F7}" destId="{C96D12BB-D026-4333-BB4D-34B3B93154E2}" srcOrd="4" destOrd="0" presId="urn:microsoft.com/office/officeart/2005/8/layout/lProcess3"/>
    <dgm:cxn modelId="{AF9879C3-6AC1-42BA-924B-306F9D2B6AED}" type="presParOf" srcId="{BA9E148E-831E-45C6-9848-CBD7D80A8591}" destId="{7E26852A-F6B5-497C-BB3F-7AFC93BBA886}" srcOrd="1" destOrd="0" presId="urn:microsoft.com/office/officeart/2005/8/layout/lProcess3"/>
    <dgm:cxn modelId="{DAEB1328-3B6D-4629-A3C6-72951D059CF3}" type="presParOf" srcId="{BA9E148E-831E-45C6-9848-CBD7D80A8591}" destId="{1C9F1BF5-622B-435A-B126-C7737D8DDF63}" srcOrd="2" destOrd="0" presId="urn:microsoft.com/office/officeart/2005/8/layout/lProcess3"/>
    <dgm:cxn modelId="{52DE0B97-A879-4861-B478-F225A58EAECB}" type="presParOf" srcId="{1C9F1BF5-622B-435A-B126-C7737D8DDF63}" destId="{4C46FB35-5C7D-4618-A788-54607C8A9E78}" srcOrd="0" destOrd="0" presId="urn:microsoft.com/office/officeart/2005/8/layout/lProcess3"/>
    <dgm:cxn modelId="{72DFF501-11DC-4E20-8585-91EB78849B68}" type="presParOf" srcId="{1C9F1BF5-622B-435A-B126-C7737D8DDF63}" destId="{548D96D0-461B-4F31-A999-E62EC82E2433}" srcOrd="1" destOrd="0" presId="urn:microsoft.com/office/officeart/2005/8/layout/lProcess3"/>
    <dgm:cxn modelId="{9AD6BC43-D5B9-49BF-BC68-B46B253628C4}" type="presParOf" srcId="{1C9F1BF5-622B-435A-B126-C7737D8DDF63}" destId="{FF55E589-6A06-4F7A-8801-69CFFE2CE6EC}" srcOrd="2" destOrd="0" presId="urn:microsoft.com/office/officeart/2005/8/layout/lProcess3"/>
    <dgm:cxn modelId="{7F2B71D0-229B-4DF3-9870-3068C7B3EDEE}" type="presParOf" srcId="{1C9F1BF5-622B-435A-B126-C7737D8DDF63}" destId="{75E89A4E-2639-4E31-B544-EE3C23CC42BA}" srcOrd="3" destOrd="0" presId="urn:microsoft.com/office/officeart/2005/8/layout/lProcess3"/>
    <dgm:cxn modelId="{94D06BB6-F159-45C9-9DCB-3B08886BC5C8}" type="presParOf" srcId="{1C9F1BF5-622B-435A-B126-C7737D8DDF63}" destId="{CFF3E1F1-0BDE-4EF4-ABDD-87A64C4D75EC}" srcOrd="4" destOrd="0" presId="urn:microsoft.com/office/officeart/2005/8/layout/lProcess3"/>
    <dgm:cxn modelId="{748D4D27-FC30-41C3-B4B8-06974A63DA3A}" type="presParOf" srcId="{BA9E148E-831E-45C6-9848-CBD7D80A8591}" destId="{48E57AF5-6ACE-47DB-A901-36168A9409FA}" srcOrd="3" destOrd="0" presId="urn:microsoft.com/office/officeart/2005/8/layout/lProcess3"/>
    <dgm:cxn modelId="{63690FB9-9458-4C83-9D28-854D0DF41796}" type="presParOf" srcId="{BA9E148E-831E-45C6-9848-CBD7D80A8591}" destId="{6862AD6C-56C8-423B-8579-7540FA7D4EDA}" srcOrd="4" destOrd="0" presId="urn:microsoft.com/office/officeart/2005/8/layout/lProcess3"/>
    <dgm:cxn modelId="{D550A173-9D16-4161-B668-B6B2591ED59F}" type="presParOf" srcId="{6862AD6C-56C8-423B-8579-7540FA7D4EDA}" destId="{0D7F7162-1395-4D52-A15C-739129272D9B}" srcOrd="0" destOrd="0" presId="urn:microsoft.com/office/officeart/2005/8/layout/lProcess3"/>
    <dgm:cxn modelId="{F1B697CD-E079-4614-BE0E-95179CB97F98}" type="presParOf" srcId="{6862AD6C-56C8-423B-8579-7540FA7D4EDA}" destId="{1B1A6531-FFD0-443E-B5C0-0E54482DBEB7}" srcOrd="1" destOrd="0" presId="urn:microsoft.com/office/officeart/2005/8/layout/lProcess3"/>
    <dgm:cxn modelId="{E45563C0-ACA0-4C29-A8D4-69565DBD0165}" type="presParOf" srcId="{6862AD6C-56C8-423B-8579-7540FA7D4EDA}" destId="{454A00C3-41FF-48B3-BF14-E3614014C1F4}" srcOrd="2" destOrd="0" presId="urn:microsoft.com/office/officeart/2005/8/layout/lProcess3"/>
    <dgm:cxn modelId="{A0288A51-25B0-4E2F-997D-5043F524AF15}" type="presParOf" srcId="{6862AD6C-56C8-423B-8579-7540FA7D4EDA}" destId="{32AAA9BF-3281-4B5E-9232-DE6329D82455}" srcOrd="3" destOrd="0" presId="urn:microsoft.com/office/officeart/2005/8/layout/lProcess3"/>
    <dgm:cxn modelId="{D6B0FBC8-4252-4B25-BD00-732DB73A08AA}" type="presParOf" srcId="{6862AD6C-56C8-423B-8579-7540FA7D4EDA}" destId="{9686B368-1B29-4C8C-996D-C98F3BF60E8D}"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075198-2BA9-49A0-A46E-A1191FDB5BDF}"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091D0F81-06D5-4604-B69F-51EFF9EC9F8B}">
      <dgm:prSet/>
      <dgm:spPr/>
      <dgm:t>
        <a:bodyPr/>
        <a:lstStyle/>
        <a:p>
          <a:r>
            <a:rPr lang="en-GB"/>
            <a:t>Watch the video “Coming to a magistrates’ court” at </a:t>
          </a:r>
          <a:r>
            <a:rPr lang="en-GB">
              <a:hlinkClick xmlns:r="http://schemas.openxmlformats.org/officeDocument/2006/relationships" r:id="rId1"/>
            </a:rPr>
            <a:t>https://www.sentencingcouncil.org.uk/going-to-court/</a:t>
          </a:r>
          <a:r>
            <a:rPr lang="en-GB"/>
            <a:t>.</a:t>
          </a:r>
          <a:endParaRPr lang="en-US"/>
        </a:p>
      </dgm:t>
    </dgm:pt>
    <dgm:pt modelId="{236F12BB-D1F8-43CB-B5EC-A1F8C3B5064B}" type="parTrans" cxnId="{B797581B-A089-4AD3-8383-C43F98BC376C}">
      <dgm:prSet/>
      <dgm:spPr/>
      <dgm:t>
        <a:bodyPr/>
        <a:lstStyle/>
        <a:p>
          <a:endParaRPr lang="en-US"/>
        </a:p>
      </dgm:t>
    </dgm:pt>
    <dgm:pt modelId="{0A500BBC-D269-4EFE-85AF-35A130F60DBB}" type="sibTrans" cxnId="{B797581B-A089-4AD3-8383-C43F98BC376C}">
      <dgm:prSet/>
      <dgm:spPr/>
      <dgm:t>
        <a:bodyPr/>
        <a:lstStyle/>
        <a:p>
          <a:endParaRPr lang="en-US"/>
        </a:p>
      </dgm:t>
    </dgm:pt>
    <dgm:pt modelId="{7272C665-B453-456F-ABA4-54524B7B5D48}">
      <dgm:prSet/>
      <dgm:spPr/>
      <dgm:t>
        <a:bodyPr/>
        <a:lstStyle/>
        <a:p>
          <a:r>
            <a:rPr lang="en-GB"/>
            <a:t>Can you list three individuals who will participate in a trial?</a:t>
          </a:r>
          <a:endParaRPr lang="en-US"/>
        </a:p>
      </dgm:t>
    </dgm:pt>
    <dgm:pt modelId="{3A6B522A-C1D2-4A36-870F-F5D7DFF4F496}" type="parTrans" cxnId="{FAF614EA-199F-42A4-B1C6-CFB5319820A2}">
      <dgm:prSet/>
      <dgm:spPr/>
      <dgm:t>
        <a:bodyPr/>
        <a:lstStyle/>
        <a:p>
          <a:endParaRPr lang="en-US"/>
        </a:p>
      </dgm:t>
    </dgm:pt>
    <dgm:pt modelId="{7C3CB24A-F059-4A57-8FE0-E40935352F6E}" type="sibTrans" cxnId="{FAF614EA-199F-42A4-B1C6-CFB5319820A2}">
      <dgm:prSet/>
      <dgm:spPr/>
      <dgm:t>
        <a:bodyPr/>
        <a:lstStyle/>
        <a:p>
          <a:endParaRPr lang="en-US"/>
        </a:p>
      </dgm:t>
    </dgm:pt>
    <dgm:pt modelId="{0C041524-84D3-4B5F-AA78-ABBCB80C005B}" type="pres">
      <dgm:prSet presAssocID="{A5075198-2BA9-49A0-A46E-A1191FDB5BDF}" presName="outerComposite" presStyleCnt="0">
        <dgm:presLayoutVars>
          <dgm:chMax val="5"/>
          <dgm:dir/>
          <dgm:resizeHandles val="exact"/>
        </dgm:presLayoutVars>
      </dgm:prSet>
      <dgm:spPr/>
    </dgm:pt>
    <dgm:pt modelId="{5D5BE751-912F-498E-A4DF-E213116728E1}" type="pres">
      <dgm:prSet presAssocID="{A5075198-2BA9-49A0-A46E-A1191FDB5BDF}" presName="dummyMaxCanvas" presStyleCnt="0">
        <dgm:presLayoutVars/>
      </dgm:prSet>
      <dgm:spPr/>
    </dgm:pt>
    <dgm:pt modelId="{C66E0359-4204-49D0-86D8-12A8D3B389CC}" type="pres">
      <dgm:prSet presAssocID="{A5075198-2BA9-49A0-A46E-A1191FDB5BDF}" presName="TwoNodes_1" presStyleLbl="node1" presStyleIdx="0" presStyleCnt="2">
        <dgm:presLayoutVars>
          <dgm:bulletEnabled val="1"/>
        </dgm:presLayoutVars>
      </dgm:prSet>
      <dgm:spPr/>
    </dgm:pt>
    <dgm:pt modelId="{27CC3D9B-8103-4835-8486-4B2C4E672D86}" type="pres">
      <dgm:prSet presAssocID="{A5075198-2BA9-49A0-A46E-A1191FDB5BDF}" presName="TwoNodes_2" presStyleLbl="node1" presStyleIdx="1" presStyleCnt="2">
        <dgm:presLayoutVars>
          <dgm:bulletEnabled val="1"/>
        </dgm:presLayoutVars>
      </dgm:prSet>
      <dgm:spPr/>
    </dgm:pt>
    <dgm:pt modelId="{1101DFF0-DC18-4676-ABA3-2B638B163655}" type="pres">
      <dgm:prSet presAssocID="{A5075198-2BA9-49A0-A46E-A1191FDB5BDF}" presName="TwoConn_1-2" presStyleLbl="fgAccFollowNode1" presStyleIdx="0" presStyleCnt="1">
        <dgm:presLayoutVars>
          <dgm:bulletEnabled val="1"/>
        </dgm:presLayoutVars>
      </dgm:prSet>
      <dgm:spPr/>
    </dgm:pt>
    <dgm:pt modelId="{409B7827-00E0-4A4B-AAE9-8430FA9F2FF5}" type="pres">
      <dgm:prSet presAssocID="{A5075198-2BA9-49A0-A46E-A1191FDB5BDF}" presName="TwoNodes_1_text" presStyleLbl="node1" presStyleIdx="1" presStyleCnt="2">
        <dgm:presLayoutVars>
          <dgm:bulletEnabled val="1"/>
        </dgm:presLayoutVars>
      </dgm:prSet>
      <dgm:spPr/>
    </dgm:pt>
    <dgm:pt modelId="{A473BE36-EF90-4A9B-8763-5741944ED3D8}" type="pres">
      <dgm:prSet presAssocID="{A5075198-2BA9-49A0-A46E-A1191FDB5BDF}" presName="TwoNodes_2_text" presStyleLbl="node1" presStyleIdx="1" presStyleCnt="2">
        <dgm:presLayoutVars>
          <dgm:bulletEnabled val="1"/>
        </dgm:presLayoutVars>
      </dgm:prSet>
      <dgm:spPr/>
    </dgm:pt>
  </dgm:ptLst>
  <dgm:cxnLst>
    <dgm:cxn modelId="{B50CA101-EF32-4EA8-AD83-B515FAE17BA2}" type="presOf" srcId="{7272C665-B453-456F-ABA4-54524B7B5D48}" destId="{27CC3D9B-8103-4835-8486-4B2C4E672D86}" srcOrd="0" destOrd="0" presId="urn:microsoft.com/office/officeart/2005/8/layout/vProcess5"/>
    <dgm:cxn modelId="{B797581B-A089-4AD3-8383-C43F98BC376C}" srcId="{A5075198-2BA9-49A0-A46E-A1191FDB5BDF}" destId="{091D0F81-06D5-4604-B69F-51EFF9EC9F8B}" srcOrd="0" destOrd="0" parTransId="{236F12BB-D1F8-43CB-B5EC-A1F8C3B5064B}" sibTransId="{0A500BBC-D269-4EFE-85AF-35A130F60DBB}"/>
    <dgm:cxn modelId="{ED395564-66B6-406E-B517-0B0169FA08DE}" type="presOf" srcId="{A5075198-2BA9-49A0-A46E-A1191FDB5BDF}" destId="{0C041524-84D3-4B5F-AA78-ABBCB80C005B}" srcOrd="0" destOrd="0" presId="urn:microsoft.com/office/officeart/2005/8/layout/vProcess5"/>
    <dgm:cxn modelId="{A46EE679-B3FC-4633-9D69-D5E4480C4F53}" type="presOf" srcId="{0A500BBC-D269-4EFE-85AF-35A130F60DBB}" destId="{1101DFF0-DC18-4676-ABA3-2B638B163655}" srcOrd="0" destOrd="0" presId="urn:microsoft.com/office/officeart/2005/8/layout/vProcess5"/>
    <dgm:cxn modelId="{1AE31781-1434-4C9E-9E3B-1EFB367A959D}" type="presOf" srcId="{7272C665-B453-456F-ABA4-54524B7B5D48}" destId="{A473BE36-EF90-4A9B-8763-5741944ED3D8}" srcOrd="1" destOrd="0" presId="urn:microsoft.com/office/officeart/2005/8/layout/vProcess5"/>
    <dgm:cxn modelId="{DD77EB86-5361-4EEB-8EB0-15F5571EE456}" type="presOf" srcId="{091D0F81-06D5-4604-B69F-51EFF9EC9F8B}" destId="{409B7827-00E0-4A4B-AAE9-8430FA9F2FF5}" srcOrd="1" destOrd="0" presId="urn:microsoft.com/office/officeart/2005/8/layout/vProcess5"/>
    <dgm:cxn modelId="{E610F4BF-DDA3-4171-8C93-0B1FEA4C2772}" type="presOf" srcId="{091D0F81-06D5-4604-B69F-51EFF9EC9F8B}" destId="{C66E0359-4204-49D0-86D8-12A8D3B389CC}" srcOrd="0" destOrd="0" presId="urn:microsoft.com/office/officeart/2005/8/layout/vProcess5"/>
    <dgm:cxn modelId="{FAF614EA-199F-42A4-B1C6-CFB5319820A2}" srcId="{A5075198-2BA9-49A0-A46E-A1191FDB5BDF}" destId="{7272C665-B453-456F-ABA4-54524B7B5D48}" srcOrd="1" destOrd="0" parTransId="{3A6B522A-C1D2-4A36-870F-F5D7DFF4F496}" sibTransId="{7C3CB24A-F059-4A57-8FE0-E40935352F6E}"/>
    <dgm:cxn modelId="{DD953B05-3CDE-4122-9B13-8822514C85FC}" type="presParOf" srcId="{0C041524-84D3-4B5F-AA78-ABBCB80C005B}" destId="{5D5BE751-912F-498E-A4DF-E213116728E1}" srcOrd="0" destOrd="0" presId="urn:microsoft.com/office/officeart/2005/8/layout/vProcess5"/>
    <dgm:cxn modelId="{EA5EC5CE-25DD-4D5F-8ECF-31F21A3B6761}" type="presParOf" srcId="{0C041524-84D3-4B5F-AA78-ABBCB80C005B}" destId="{C66E0359-4204-49D0-86D8-12A8D3B389CC}" srcOrd="1" destOrd="0" presId="urn:microsoft.com/office/officeart/2005/8/layout/vProcess5"/>
    <dgm:cxn modelId="{8D04DCF5-6458-40F0-A90D-C3D030403BCF}" type="presParOf" srcId="{0C041524-84D3-4B5F-AA78-ABBCB80C005B}" destId="{27CC3D9B-8103-4835-8486-4B2C4E672D86}" srcOrd="2" destOrd="0" presId="urn:microsoft.com/office/officeart/2005/8/layout/vProcess5"/>
    <dgm:cxn modelId="{5FF5E5DA-B4B3-451C-8B02-22E0E60E62C9}" type="presParOf" srcId="{0C041524-84D3-4B5F-AA78-ABBCB80C005B}" destId="{1101DFF0-DC18-4676-ABA3-2B638B163655}" srcOrd="3" destOrd="0" presId="urn:microsoft.com/office/officeart/2005/8/layout/vProcess5"/>
    <dgm:cxn modelId="{90D6D3A5-E2F8-4EF0-85F2-CF9D70F92890}" type="presParOf" srcId="{0C041524-84D3-4B5F-AA78-ABBCB80C005B}" destId="{409B7827-00E0-4A4B-AAE9-8430FA9F2FF5}" srcOrd="4" destOrd="0" presId="urn:microsoft.com/office/officeart/2005/8/layout/vProcess5"/>
    <dgm:cxn modelId="{94A1D4FD-9922-43E9-BC5B-D0C3058E7329}" type="presParOf" srcId="{0C041524-84D3-4B5F-AA78-ABBCB80C005B}" destId="{A473BE36-EF90-4A9B-8763-5741944ED3D8}"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ADA65-117D-4736-B683-8279482AAEC6}">
      <dsp:nvSpPr>
        <dsp:cNvPr id="0" name=""/>
        <dsp:cNvSpPr/>
      </dsp:nvSpPr>
      <dsp:spPr>
        <a:xfrm>
          <a:off x="9099" y="769430"/>
          <a:ext cx="5439723" cy="2175889"/>
        </a:xfrm>
        <a:prstGeom prst="chevron">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Magistrates </a:t>
          </a:r>
          <a:endParaRPr lang="en-GB" sz="4800" kern="1200" dirty="0"/>
        </a:p>
      </dsp:txBody>
      <dsp:txXfrm>
        <a:off x="1097044" y="769430"/>
        <a:ext cx="3263834" cy="2175889"/>
      </dsp:txXfrm>
    </dsp:sp>
    <dsp:sp modelId="{95DA7309-7BFB-47A6-9E0A-13E654909083}">
      <dsp:nvSpPr>
        <dsp:cNvPr id="0" name=""/>
        <dsp:cNvSpPr/>
      </dsp:nvSpPr>
      <dsp:spPr>
        <a:xfrm>
          <a:off x="4904851" y="769430"/>
          <a:ext cx="5439723" cy="2175889"/>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64008" rIns="64008" bIns="64008" numCol="1" spcCol="1270" anchor="ctr" anchorCtr="0">
          <a:noAutofit/>
        </a:bodyPr>
        <a:lstStyle/>
        <a:p>
          <a:pPr marL="0" lvl="0" indent="0" algn="ctr" defTabSz="2133600" rtl="0">
            <a:lnSpc>
              <a:spcPct val="90000"/>
            </a:lnSpc>
            <a:spcBef>
              <a:spcPct val="0"/>
            </a:spcBef>
            <a:spcAft>
              <a:spcPct val="35000"/>
            </a:spcAft>
            <a:buNone/>
          </a:pPr>
          <a:r>
            <a:rPr lang="en-GB" sz="4800" kern="1200" dirty="0">
              <a:latin typeface="Gill Sans MT" panose="02040603050505030304"/>
            </a:rPr>
            <a:t> Crown Court </a:t>
          </a:r>
          <a:endParaRPr lang="en-GB" sz="4800" kern="1200" dirty="0"/>
        </a:p>
      </dsp:txBody>
      <dsp:txXfrm>
        <a:off x="5992796" y="769430"/>
        <a:ext cx="3263834" cy="2175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B3BAE-A26E-41F6-9AE8-256D53110579}">
      <dsp:nvSpPr>
        <dsp:cNvPr id="0" name=""/>
        <dsp:cNvSpPr/>
      </dsp:nvSpPr>
      <dsp:spPr>
        <a:xfrm>
          <a:off x="2139" y="1036311"/>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 Summary </a:t>
          </a:r>
          <a:endParaRPr lang="en-GB" sz="3500" kern="1200" dirty="0"/>
        </a:p>
      </dsp:txBody>
      <dsp:txXfrm>
        <a:off x="663309" y="1036311"/>
        <a:ext cx="1983510" cy="1322339"/>
      </dsp:txXfrm>
    </dsp:sp>
    <dsp:sp modelId="{A9D42E61-2651-45E8-B340-A3F86F82424C}">
      <dsp:nvSpPr>
        <dsp:cNvPr id="0" name=""/>
        <dsp:cNvSpPr/>
      </dsp:nvSpPr>
      <dsp:spPr>
        <a:xfrm>
          <a:off x="2878228"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Less serious</a:t>
          </a:r>
          <a:endParaRPr lang="en-GB" sz="2000" kern="1200" dirty="0"/>
        </a:p>
      </dsp:txBody>
      <dsp:txXfrm>
        <a:off x="3426999" y="1148709"/>
        <a:ext cx="1646313" cy="1097542"/>
      </dsp:txXfrm>
    </dsp:sp>
    <dsp:sp modelId="{C96D12BB-D026-4333-BB4D-34B3B93154E2}">
      <dsp:nvSpPr>
        <dsp:cNvPr id="0" name=""/>
        <dsp:cNvSpPr/>
      </dsp:nvSpPr>
      <dsp:spPr>
        <a:xfrm>
          <a:off x="5237944" y="1148709"/>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Always magistrates </a:t>
          </a:r>
          <a:endParaRPr lang="en-GB" sz="2000" kern="1200" dirty="0"/>
        </a:p>
      </dsp:txBody>
      <dsp:txXfrm>
        <a:off x="5786715" y="1148709"/>
        <a:ext cx="1646313" cy="1097542"/>
      </dsp:txXfrm>
    </dsp:sp>
    <dsp:sp modelId="{4C46FB35-5C7D-4618-A788-54607C8A9E78}">
      <dsp:nvSpPr>
        <dsp:cNvPr id="0" name=""/>
        <dsp:cNvSpPr/>
      </dsp:nvSpPr>
      <dsp:spPr>
        <a:xfrm>
          <a:off x="2139" y="2543778"/>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Either way offences</a:t>
          </a:r>
          <a:endParaRPr lang="en-GB" sz="3500" kern="1200" dirty="0"/>
        </a:p>
      </dsp:txBody>
      <dsp:txXfrm>
        <a:off x="663309" y="2543778"/>
        <a:ext cx="1983510" cy="1322339"/>
      </dsp:txXfrm>
    </dsp:sp>
    <dsp:sp modelId="{FF55E589-6A06-4F7A-8801-69CFFE2CE6EC}">
      <dsp:nvSpPr>
        <dsp:cNvPr id="0" name=""/>
        <dsp:cNvSpPr/>
      </dsp:nvSpPr>
      <dsp:spPr>
        <a:xfrm>
          <a:off x="2878228"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Intermediate </a:t>
          </a:r>
          <a:endParaRPr lang="en-GB" sz="2000" kern="1200" dirty="0"/>
        </a:p>
      </dsp:txBody>
      <dsp:txXfrm>
        <a:off x="3426999" y="2656177"/>
        <a:ext cx="1646313" cy="1097542"/>
      </dsp:txXfrm>
    </dsp:sp>
    <dsp:sp modelId="{CFF3E1F1-0BDE-4EF4-ABDD-87A64C4D75EC}">
      <dsp:nvSpPr>
        <dsp:cNvPr id="0" name=""/>
        <dsp:cNvSpPr/>
      </dsp:nvSpPr>
      <dsp:spPr>
        <a:xfrm>
          <a:off x="5237944" y="2656177"/>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Can be heard in either court</a:t>
          </a:r>
          <a:endParaRPr lang="en-GB" sz="2000" kern="1200" dirty="0"/>
        </a:p>
      </dsp:txBody>
      <dsp:txXfrm>
        <a:off x="5786715" y="2656177"/>
        <a:ext cx="1646313" cy="1097542"/>
      </dsp:txXfrm>
    </dsp:sp>
    <dsp:sp modelId="{0D7F7162-1395-4D52-A15C-739129272D9B}">
      <dsp:nvSpPr>
        <dsp:cNvPr id="0" name=""/>
        <dsp:cNvSpPr/>
      </dsp:nvSpPr>
      <dsp:spPr>
        <a:xfrm>
          <a:off x="2139" y="4051246"/>
          <a:ext cx="3305849" cy="1322339"/>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22225" rIns="0" bIns="22225" numCol="1" spcCol="1270" anchor="ctr" anchorCtr="0">
          <a:noAutofit/>
        </a:bodyPr>
        <a:lstStyle/>
        <a:p>
          <a:pPr marL="0" lvl="0" indent="0" algn="ctr" defTabSz="1555750" rtl="0">
            <a:lnSpc>
              <a:spcPct val="90000"/>
            </a:lnSpc>
            <a:spcBef>
              <a:spcPct val="0"/>
            </a:spcBef>
            <a:spcAft>
              <a:spcPct val="35000"/>
            </a:spcAft>
            <a:buNone/>
          </a:pPr>
          <a:r>
            <a:rPr lang="en-GB" sz="3500" kern="1200" dirty="0">
              <a:latin typeface="Gill Sans MT" panose="02040603050505030304"/>
            </a:rPr>
            <a:t>Indictable </a:t>
          </a:r>
          <a:endParaRPr lang="en-GB" sz="3500" kern="1200" dirty="0"/>
        </a:p>
      </dsp:txBody>
      <dsp:txXfrm>
        <a:off x="663309" y="4051246"/>
        <a:ext cx="1983510" cy="1322339"/>
      </dsp:txXfrm>
    </dsp:sp>
    <dsp:sp modelId="{454A00C3-41FF-48B3-BF14-E3614014C1F4}">
      <dsp:nvSpPr>
        <dsp:cNvPr id="0" name=""/>
        <dsp:cNvSpPr/>
      </dsp:nvSpPr>
      <dsp:spPr>
        <a:xfrm>
          <a:off x="2878228"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Serious </a:t>
          </a:r>
          <a:endParaRPr lang="en-GB" sz="2000" kern="1200" dirty="0"/>
        </a:p>
      </dsp:txBody>
      <dsp:txXfrm>
        <a:off x="3426999" y="4163644"/>
        <a:ext cx="1646313" cy="1097542"/>
      </dsp:txXfrm>
    </dsp:sp>
    <dsp:sp modelId="{9686B368-1B29-4C8C-996D-C98F3BF60E8D}">
      <dsp:nvSpPr>
        <dsp:cNvPr id="0" name=""/>
        <dsp:cNvSpPr/>
      </dsp:nvSpPr>
      <dsp:spPr>
        <a:xfrm>
          <a:off x="5237944" y="4163644"/>
          <a:ext cx="2743855" cy="1097542"/>
        </a:xfrm>
        <a:prstGeom prst="chevron">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Gill Sans MT" panose="02040603050505030304"/>
            </a:rPr>
            <a:t>First Magistrates, then Crown Court</a:t>
          </a:r>
          <a:endParaRPr lang="en-GB" sz="2000" kern="1200" dirty="0"/>
        </a:p>
      </dsp:txBody>
      <dsp:txXfrm>
        <a:off x="5786715" y="4163644"/>
        <a:ext cx="1646313" cy="1097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E0359-4204-49D0-86D8-12A8D3B389CC}">
      <dsp:nvSpPr>
        <dsp:cNvPr id="0" name=""/>
        <dsp:cNvSpPr/>
      </dsp:nvSpPr>
      <dsp:spPr>
        <a:xfrm>
          <a:off x="0" y="0"/>
          <a:ext cx="8800697" cy="1671637"/>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Watch the video “Coming to a magistrates’ court” at </a:t>
          </a:r>
          <a:r>
            <a:rPr lang="en-GB" sz="2600" kern="1200">
              <a:hlinkClick xmlns:r="http://schemas.openxmlformats.org/officeDocument/2006/relationships" r:id="rId1"/>
            </a:rPr>
            <a:t>https://www.sentencingcouncil.org.uk/going-to-court/</a:t>
          </a:r>
          <a:r>
            <a:rPr lang="en-GB" sz="2600" kern="1200"/>
            <a:t>.</a:t>
          </a:r>
          <a:endParaRPr lang="en-US" sz="2600" kern="1200"/>
        </a:p>
      </dsp:txBody>
      <dsp:txXfrm>
        <a:off x="48961" y="48961"/>
        <a:ext cx="7072929" cy="1573715"/>
      </dsp:txXfrm>
    </dsp:sp>
    <dsp:sp modelId="{27CC3D9B-8103-4835-8486-4B2C4E672D86}">
      <dsp:nvSpPr>
        <dsp:cNvPr id="0" name=""/>
        <dsp:cNvSpPr/>
      </dsp:nvSpPr>
      <dsp:spPr>
        <a:xfrm>
          <a:off x="1553064" y="2043111"/>
          <a:ext cx="8800697" cy="1671637"/>
        </a:xfrm>
        <a:prstGeom prst="roundRect">
          <a:avLst>
            <a:gd name="adj" fmla="val 10000"/>
          </a:avLst>
        </a:prstGeom>
        <a:solidFill>
          <a:schemeClr val="accent5">
            <a:hueOff val="1515692"/>
            <a:satOff val="674"/>
            <a:lumOff val="-70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Can you list three individuals who will participate in a trial?</a:t>
          </a:r>
          <a:endParaRPr lang="en-US" sz="2600" kern="1200"/>
        </a:p>
      </dsp:txBody>
      <dsp:txXfrm>
        <a:off x="1602025" y="2092072"/>
        <a:ext cx="6063147" cy="1573715"/>
      </dsp:txXfrm>
    </dsp:sp>
    <dsp:sp modelId="{1101DFF0-DC18-4676-ABA3-2B638B163655}">
      <dsp:nvSpPr>
        <dsp:cNvPr id="0" name=""/>
        <dsp:cNvSpPr/>
      </dsp:nvSpPr>
      <dsp:spPr>
        <a:xfrm>
          <a:off x="7714133" y="1314092"/>
          <a:ext cx="1086564" cy="1086564"/>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8610" y="1314092"/>
        <a:ext cx="597610" cy="81763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F74840-3664-4E13-AAEC-B82CA43CB57C}" type="datetimeFigureOut">
              <a:t>2/26/2024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7F572-2BFB-43AB-9E4A-57AEA8524283}" type="slidenum">
              <a:t>‹#›</a:t>
            </a:fld>
            <a:endParaRPr lang="en-GB"/>
          </a:p>
        </p:txBody>
      </p:sp>
    </p:spTree>
    <p:extLst>
      <p:ext uri="{BB962C8B-B14F-4D97-AF65-F5344CB8AC3E}">
        <p14:creationId xmlns:p14="http://schemas.microsoft.com/office/powerpoint/2010/main" val="62456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criminal cases start in the magistrates and if needed will be passed to the crown court. </a:t>
            </a:r>
          </a:p>
          <a:p>
            <a:endParaRPr lang="en-US" dirty="0">
              <a:cs typeface="Calibri"/>
            </a:endParaRPr>
          </a:p>
          <a:p>
            <a:r>
              <a:rPr lang="en-US" dirty="0">
                <a:cs typeface="Calibri"/>
              </a:rPr>
              <a:t>Which court depends on the severity of the case.</a:t>
            </a:r>
          </a:p>
        </p:txBody>
      </p:sp>
      <p:sp>
        <p:nvSpPr>
          <p:cNvPr id="4" name="Slide Number Placeholder 3"/>
          <p:cNvSpPr>
            <a:spLocks noGrp="1"/>
          </p:cNvSpPr>
          <p:nvPr>
            <p:ph type="sldNum" sz="quarter" idx="5"/>
          </p:nvPr>
        </p:nvSpPr>
        <p:spPr/>
        <p:txBody>
          <a:bodyPr/>
          <a:lstStyle/>
          <a:p>
            <a:fld id="{D8D7F572-2BFB-43AB-9E4A-57AEA8524283}" type="slidenum">
              <a:t>8</a:t>
            </a:fld>
            <a:endParaRPr lang="en-GB"/>
          </a:p>
        </p:txBody>
      </p:sp>
    </p:spTree>
    <p:extLst>
      <p:ext uri="{BB962C8B-B14F-4D97-AF65-F5344CB8AC3E}">
        <p14:creationId xmlns:p14="http://schemas.microsoft.com/office/powerpoint/2010/main" val="1219579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Preliminary hearing in the magistrates for serious offences.</a:t>
            </a:r>
          </a:p>
        </p:txBody>
      </p:sp>
      <p:sp>
        <p:nvSpPr>
          <p:cNvPr id="4" name="Slide Number Placeholder 3"/>
          <p:cNvSpPr>
            <a:spLocks noGrp="1"/>
          </p:cNvSpPr>
          <p:nvPr>
            <p:ph type="sldNum" sz="quarter" idx="5"/>
          </p:nvPr>
        </p:nvSpPr>
        <p:spPr/>
        <p:txBody>
          <a:bodyPr/>
          <a:lstStyle/>
          <a:p>
            <a:fld id="{D8D7F572-2BFB-43AB-9E4A-57AEA8524283}" type="slidenum">
              <a:rPr lang="en-GB"/>
              <a:t>9</a:t>
            </a:fld>
            <a:endParaRPr lang="en-GB"/>
          </a:p>
        </p:txBody>
      </p:sp>
    </p:spTree>
    <p:extLst>
      <p:ext uri="{BB962C8B-B14F-4D97-AF65-F5344CB8AC3E}">
        <p14:creationId xmlns:p14="http://schemas.microsoft.com/office/powerpoint/2010/main" val="3613305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 Preliminary hearings </a:t>
            </a:r>
          </a:p>
          <a:p>
            <a:r>
              <a:rPr lang="en-US" dirty="0">
                <a:cs typeface="Calibri"/>
              </a:rPr>
              <a:t>2. Trials </a:t>
            </a:r>
          </a:p>
          <a:p>
            <a:r>
              <a:rPr lang="en-US" dirty="0">
                <a:cs typeface="Calibri"/>
              </a:rPr>
              <a:t>3. Sentence offenders,</a:t>
            </a:r>
          </a:p>
          <a:p>
            <a:endParaRPr lang="en-US" dirty="0">
              <a:cs typeface="Calibri"/>
            </a:endParaRPr>
          </a:p>
          <a:p>
            <a:r>
              <a:rPr lang="en-US" dirty="0">
                <a:cs typeface="Calibri"/>
              </a:rPr>
              <a:t>Can hear civil cases. </a:t>
            </a:r>
          </a:p>
        </p:txBody>
      </p:sp>
      <p:sp>
        <p:nvSpPr>
          <p:cNvPr id="4" name="Slide Number Placeholder 3"/>
          <p:cNvSpPr>
            <a:spLocks noGrp="1"/>
          </p:cNvSpPr>
          <p:nvPr>
            <p:ph type="sldNum" sz="quarter" idx="5"/>
          </p:nvPr>
        </p:nvSpPr>
        <p:spPr/>
        <p:txBody>
          <a:bodyPr/>
          <a:lstStyle/>
          <a:p>
            <a:fld id="{D8D7F572-2BFB-43AB-9E4A-57AEA8524283}" type="slidenum">
              <a:rPr lang="en-GB"/>
              <a:t>10</a:t>
            </a:fld>
            <a:endParaRPr lang="en-GB"/>
          </a:p>
        </p:txBody>
      </p:sp>
    </p:spTree>
    <p:extLst>
      <p:ext uri="{BB962C8B-B14F-4D97-AF65-F5344CB8AC3E}">
        <p14:creationId xmlns:p14="http://schemas.microsoft.com/office/powerpoint/2010/main" val="4048601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Unlimited fines. </a:t>
            </a:r>
          </a:p>
          <a:p>
            <a:endParaRPr lang="en-US" dirty="0">
              <a:cs typeface="Calibri"/>
            </a:endParaRPr>
          </a:p>
          <a:p>
            <a:r>
              <a:rPr lang="en-US" dirty="0">
                <a:cs typeface="Calibri"/>
              </a:rPr>
              <a:t>Life imprisonment. </a:t>
            </a:r>
          </a:p>
          <a:p>
            <a:endParaRPr lang="en-US" dirty="0">
              <a:cs typeface="Calibri"/>
            </a:endParaRPr>
          </a:p>
          <a:p>
            <a:r>
              <a:rPr lang="en-US" dirty="0">
                <a:cs typeface="Calibri"/>
              </a:rPr>
              <a:t>Life sentences; 14 years minimum before parole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15</a:t>
            </a:fld>
            <a:endParaRPr lang="en-GB"/>
          </a:p>
        </p:txBody>
      </p:sp>
    </p:spTree>
    <p:extLst>
      <p:ext uri="{BB962C8B-B14F-4D97-AF65-F5344CB8AC3E}">
        <p14:creationId xmlns:p14="http://schemas.microsoft.com/office/powerpoint/2010/main" val="2108627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Karen Matthews – 8 years – falsifying kidnap of her daughter </a:t>
            </a:r>
          </a:p>
          <a:p>
            <a:endParaRPr lang="en-US" dirty="0">
              <a:cs typeface="Calibri"/>
            </a:endParaRPr>
          </a:p>
          <a:p>
            <a:r>
              <a:rPr lang="en-US" dirty="0">
                <a:cs typeface="Calibri"/>
              </a:rPr>
              <a:t>Harold Shipman- Whole life sentence</a:t>
            </a:r>
          </a:p>
          <a:p>
            <a:endParaRPr lang="en-US" dirty="0">
              <a:cs typeface="Calibri"/>
            </a:endParaRPr>
          </a:p>
          <a:p>
            <a:r>
              <a:rPr lang="en-US" dirty="0">
                <a:cs typeface="Calibri"/>
              </a:rPr>
              <a:t>Ian Brady </a:t>
            </a:r>
          </a:p>
          <a:p>
            <a:endParaRPr lang="en-US" dirty="0">
              <a:cs typeface="Calibri"/>
            </a:endParaRPr>
          </a:p>
          <a:p>
            <a:r>
              <a:rPr lang="en-US" dirty="0">
                <a:cs typeface="Calibri"/>
              </a:rPr>
              <a:t>Joana Denney – killed three men and attacked two. </a:t>
            </a:r>
          </a:p>
          <a:p>
            <a:endParaRPr lang="en-US" dirty="0">
              <a:cs typeface="Calibri"/>
            </a:endParaRPr>
          </a:p>
          <a:p>
            <a:r>
              <a:rPr lang="en-US" dirty="0">
                <a:cs typeface="Calibri"/>
              </a:rPr>
              <a:t>Peter Sutcliffe- </a:t>
            </a:r>
          </a:p>
          <a:p>
            <a:endParaRPr lang="en-US" dirty="0">
              <a:cs typeface="Calibri"/>
            </a:endParaRPr>
          </a:p>
          <a:p>
            <a:r>
              <a:rPr lang="en-US" dirty="0">
                <a:cs typeface="Calibri"/>
              </a:rPr>
              <a:t>Jeremy Mcconnell- Assault and criminal damage </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16</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Rose west – killed 9 young girls. Her and her Husband killed and tortured the children before disposing of their bodies. </a:t>
            </a:r>
          </a:p>
          <a:p>
            <a:endParaRPr lang="en-US" dirty="0">
              <a:cs typeface="Calibri"/>
            </a:endParaRPr>
          </a:p>
          <a:p>
            <a:endParaRPr lang="en-US" dirty="0">
              <a:cs typeface="Calibri"/>
            </a:endParaRPr>
          </a:p>
          <a:p>
            <a:r>
              <a:rPr lang="en-US" dirty="0">
                <a:cs typeface="Calibri"/>
              </a:rPr>
              <a:t>Currently around 60 people serving life sentence. </a:t>
            </a:r>
          </a:p>
          <a:p>
            <a:endParaRPr lang="en-US" dirty="0">
              <a:cs typeface="Calibri"/>
            </a:endParaRPr>
          </a:p>
          <a:p>
            <a:r>
              <a:rPr lang="en-US" dirty="0">
                <a:cs typeface="Calibri"/>
              </a:rPr>
              <a:t>Another example is </a:t>
            </a:r>
            <a:r>
              <a:rPr lang="en-US" dirty="0" err="1">
                <a:cs typeface="Calibri"/>
              </a:rPr>
              <a:t>wayne</a:t>
            </a:r>
            <a:r>
              <a:rPr lang="en-US" dirty="0">
                <a:cs typeface="Calibri"/>
              </a:rPr>
              <a:t> </a:t>
            </a:r>
            <a:r>
              <a:rPr lang="en-US" dirty="0" err="1">
                <a:cs typeface="Calibri"/>
              </a:rPr>
              <a:t>couzens</a:t>
            </a:r>
            <a:r>
              <a:rPr lang="en-US" dirty="0">
                <a:cs typeface="Calibri"/>
              </a:rPr>
              <a:t> – convicted of killing Sarah Everard. </a:t>
            </a:r>
          </a:p>
        </p:txBody>
      </p:sp>
      <p:sp>
        <p:nvSpPr>
          <p:cNvPr id="4" name="Slide Number Placeholder 3"/>
          <p:cNvSpPr>
            <a:spLocks noGrp="1"/>
          </p:cNvSpPr>
          <p:nvPr>
            <p:ph type="sldNum" sz="quarter" idx="5"/>
          </p:nvPr>
        </p:nvSpPr>
        <p:spPr/>
        <p:txBody>
          <a:bodyPr/>
          <a:lstStyle/>
          <a:p>
            <a:fld id="{D8D7F572-2BFB-43AB-9E4A-57AEA8524283}" type="slidenum">
              <a:rPr lang="en-GB"/>
              <a:t>17</a:t>
            </a:fld>
            <a:endParaRPr lang="en-GB"/>
          </a:p>
        </p:txBody>
      </p:sp>
    </p:spTree>
    <p:extLst>
      <p:ext uri="{BB962C8B-B14F-4D97-AF65-F5344CB8AC3E}">
        <p14:creationId xmlns:p14="http://schemas.microsoft.com/office/powerpoint/2010/main" val="4089495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381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0989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71225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5587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2/26/2024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46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856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2/26/2024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7140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03501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2/26/2024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330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33542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0718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5972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5693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9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46275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0247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649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2/26/2024</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894703885"/>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62" r:id="rId12"/>
    <p:sldLayoutId id="2147483757" r:id="rId13"/>
    <p:sldLayoutId id="2147483758" r:id="rId14"/>
    <p:sldLayoutId id="2147483759" r:id="rId15"/>
    <p:sldLayoutId id="2147483760" r:id="rId16"/>
    <p:sldLayoutId id="2147483761" r:id="rId17"/>
  </p:sldLayoutIdLst>
  <p:hf sldNum="0" hdr="0" ftr="0" dt="0"/>
  <p:txStyles>
    <p:titleStyle>
      <a:lvl1pPr algn="ctr" defTabSz="457200" rtl="0" eaLnBrk="1" latinLnBrk="0" hangingPunct="1">
        <a:lnSpc>
          <a:spcPct val="100000"/>
        </a:lnSpc>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IShDpXap_z0" TargetMode="Externa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rules-and-practice-directions-2020#rules-and-practice-directions-conten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diagramLayout" Target="../diagrams/layout3.xml"/><Relationship Id="rId7" Type="http://schemas.openxmlformats.org/officeDocument/2006/relationships/image" Target="../media/image1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8V0nI_sPZ5I" TargetMode="External"/><Relationship Id="rId2" Type="http://schemas.openxmlformats.org/officeDocument/2006/relationships/hyperlink" Target="https://www.youtube.com/watch?v=r18jyk4L940" TargetMode="Externa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youtube.com/watch?v=NCVP6AqEBb4" TargetMode="External"/><Relationship Id="rId5" Type="http://schemas.openxmlformats.org/officeDocument/2006/relationships/image" Target="../media/image3.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tZYvv_s5R-s" TargetMode="Externa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justice.gov.uk/courts/procedure-rules/civil/rul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41.sv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43.sv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 Id="rId9" Type="http://schemas.openxmlformats.org/officeDocument/2006/relationships/image" Target="../media/image51.svg"/></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OZ0pC-BtH-Q&#160;&#160;&#16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54.sv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image" Target="../media/image56.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3" name="Picture 3" descr="Vector background of vibrant colours splashing">
            <a:extLst>
              <a:ext uri="{FF2B5EF4-FFF2-40B4-BE49-F238E27FC236}">
                <a16:creationId xmlns:a16="http://schemas.microsoft.com/office/drawing/2014/main" id="{5BDA18CE-9448-6549-D9BE-DDFB1F0E6EEE}"/>
              </a:ext>
            </a:extLst>
          </p:cNvPr>
          <p:cNvPicPr>
            <a:picLocks noChangeAspect="1"/>
          </p:cNvPicPr>
          <p:nvPr/>
        </p:nvPicPr>
        <p:blipFill rotWithShape="1">
          <a:blip r:embed="rId3"/>
          <a:srcRect t="17420" r="-2" b="-2"/>
          <a:stretch/>
        </p:blipFill>
        <p:spPr>
          <a:xfrm>
            <a:off x="20" y="10"/>
            <a:ext cx="12191980" cy="6857990"/>
          </a:xfrm>
          <a:prstGeom prst="rect">
            <a:avLst/>
          </a:prstGeom>
        </p:spPr>
      </p:pic>
      <p:sp useBgFill="1">
        <p:nvSpPr>
          <p:cNvPr id="14"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95F6C4-2A27-51CB-68AC-DA115A5C672F}"/>
              </a:ext>
            </a:extLst>
          </p:cNvPr>
          <p:cNvSpPr>
            <a:spLocks noGrp="1"/>
          </p:cNvSpPr>
          <p:nvPr>
            <p:ph type="ctrTitle"/>
          </p:nvPr>
        </p:nvSpPr>
        <p:spPr>
          <a:xfrm>
            <a:off x="804335" y="3496574"/>
            <a:ext cx="6436104" cy="1052422"/>
          </a:xfrm>
        </p:spPr>
        <p:txBody>
          <a:bodyPr>
            <a:norm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4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Subtitle 2">
            <a:extLst>
              <a:ext uri="{FF2B5EF4-FFF2-40B4-BE49-F238E27FC236}">
                <a16:creationId xmlns:a16="http://schemas.microsoft.com/office/drawing/2014/main" id="{EDC75BC4-F875-D341-0BAF-D0227E7F4255}"/>
              </a:ext>
            </a:extLst>
          </p:cNvPr>
          <p:cNvSpPr>
            <a:spLocks noGrp="1"/>
          </p:cNvSpPr>
          <p:nvPr>
            <p:ph type="subTitle" idx="1"/>
          </p:nvPr>
        </p:nvSpPr>
        <p:spPr>
          <a:xfrm>
            <a:off x="804335" y="4548996"/>
            <a:ext cx="6436104" cy="534838"/>
          </a:xfrm>
        </p:spPr>
        <p:txBody>
          <a:bodyPr>
            <a:normAutofit/>
          </a:bodyPr>
          <a:lstStyle/>
          <a:p>
            <a:pPr algn="l"/>
            <a:r>
              <a:rPr lang="en-GB" sz="1800" dirty="0">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By Zita Draper</a:t>
            </a:r>
            <a:endParaRPr lang="en-GB" sz="1800" dirty="0">
              <a:solidFill>
                <a:srgbClr val="21B780"/>
              </a:solidFill>
            </a:endParaRPr>
          </a:p>
        </p:txBody>
      </p:sp>
    </p:spTree>
    <p:extLst>
      <p:ext uri="{BB962C8B-B14F-4D97-AF65-F5344CB8AC3E}">
        <p14:creationId xmlns:p14="http://schemas.microsoft.com/office/powerpoint/2010/main" val="378641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2DB97-34EB-D992-5DEF-919BF9C4FD99}"/>
              </a:ext>
            </a:extLst>
          </p:cNvPr>
          <p:cNvSpPr>
            <a:spLocks noGrp="1"/>
          </p:cNvSpPr>
          <p:nvPr>
            <p:ph type="title"/>
          </p:nvPr>
        </p:nvSpPr>
        <p:spPr>
          <a:xfrm>
            <a:off x="467746" y="228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Content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36DC94E-4E46-E879-52BD-A61E81841CE0}"/>
              </a:ext>
            </a:extLst>
          </p:cNvPr>
          <p:cNvSpPr>
            <a:spLocks noGrp="1"/>
          </p:cNvSpPr>
          <p:nvPr>
            <p:ph idx="1"/>
          </p:nvPr>
        </p:nvSpPr>
        <p:spPr>
          <a:xfrm>
            <a:off x="672185" y="1945851"/>
            <a:ext cx="5978072" cy="3340119"/>
          </a:xfrm>
        </p:spPr>
        <p:txBody>
          <a:bodyPr vert="horz" lIns="91440" tIns="45720" rIns="91440" bIns="45720" rtlCol="0" anchor="t">
            <a:noAutofit/>
          </a:bodyPr>
          <a:lstStyle/>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 </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Activities.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Kahoot</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Summary </a:t>
            </a:r>
          </a:p>
          <a:p>
            <a:pPr indent="-305435">
              <a:spcBef>
                <a:spcPts val="1400"/>
              </a:spcBef>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Thank you, any questions?</a:t>
            </a:r>
            <a:endParaRPr lang="en-GB" sz="2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Clipboard with solid fill">
            <a:extLst>
              <a:ext uri="{FF2B5EF4-FFF2-40B4-BE49-F238E27FC236}">
                <a16:creationId xmlns:a16="http://schemas.microsoft.com/office/drawing/2014/main" id="{D204CEF2-8AB8-FA91-587B-E6AA9AE2162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326028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9CC4-056C-6DAD-FA74-BE67E51B764A}"/>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Aims and learning objectives</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79D57C0-F6FC-D06F-36C9-73C726CE0368}"/>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The aim of today's lesson is to recap the lecture content.</a:t>
            </a:r>
            <a:endParaRPr lang="en-US"/>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By the end of today's session students should be able to demonstrate that they understand the English Legal System. </a:t>
            </a:r>
          </a:p>
        </p:txBody>
      </p:sp>
      <p:pic>
        <p:nvPicPr>
          <p:cNvPr id="4" name="Graphic 4" descr="Bullseye with solid fill">
            <a:extLst>
              <a:ext uri="{FF2B5EF4-FFF2-40B4-BE49-F238E27FC236}">
                <a16:creationId xmlns:a16="http://schemas.microsoft.com/office/drawing/2014/main" id="{0A21680C-BE32-C5B8-1CF6-A8E09EFFC3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865224" y="5535706"/>
            <a:ext cx="1389529" cy="1389529"/>
          </a:xfrm>
          <a:prstGeom prst="rect">
            <a:avLst/>
          </a:prstGeom>
        </p:spPr>
      </p:pic>
    </p:spTree>
    <p:extLst>
      <p:ext uri="{BB962C8B-B14F-4D97-AF65-F5344CB8AC3E}">
        <p14:creationId xmlns:p14="http://schemas.microsoft.com/office/powerpoint/2010/main" val="1056886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7" name="Picture 7" descr="Hand with a gavel">
            <a:extLst>
              <a:ext uri="{FF2B5EF4-FFF2-40B4-BE49-F238E27FC236}">
                <a16:creationId xmlns:a16="http://schemas.microsoft.com/office/drawing/2014/main" id="{1DC7ABA3-5404-4FE4-F841-B9C3A760A96B}"/>
              </a:ext>
            </a:extLst>
          </p:cNvPr>
          <p:cNvPicPr>
            <a:picLocks noChangeAspect="1"/>
          </p:cNvPicPr>
          <p:nvPr/>
        </p:nvPicPr>
        <p:blipFill rotWithShape="1">
          <a:blip r:embed="rId3"/>
          <a:srcRect t="10339" b="5391"/>
          <a:stretch/>
        </p:blipFill>
        <p:spPr>
          <a:xfrm>
            <a:off x="1" y="10"/>
            <a:ext cx="12192000" cy="6857990"/>
          </a:xfrm>
          <a:prstGeom prst="rect">
            <a:avLst/>
          </a:prstGeom>
        </p:spPr>
      </p:pic>
      <p:sp useBgFill="1">
        <p:nvSpPr>
          <p:cNvPr id="12"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1D6183F-6DE5-D4E1-0706-70E0E47943FA}"/>
              </a:ext>
            </a:extLst>
          </p:cNvPr>
          <p:cNvSpPr>
            <a:spLocks noGrp="1"/>
          </p:cNvSpPr>
          <p:nvPr>
            <p:ph type="title"/>
          </p:nvPr>
        </p:nvSpPr>
        <p:spPr>
          <a:xfrm>
            <a:off x="913795" y="845388"/>
            <a:ext cx="3596420" cy="979016"/>
          </a:xfrm>
        </p:spPr>
        <p:txBody>
          <a:bodyPr anchor="b">
            <a:normAutofit/>
          </a:bodyPr>
          <a:lstStyle/>
          <a:p>
            <a:r>
              <a:rPr lang="en-GB" sz="2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English Legal system</a:t>
            </a:r>
            <a:endParaRPr lang="en-GB" sz="2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6" name="Content Placeholder 5">
            <a:extLst>
              <a:ext uri="{FF2B5EF4-FFF2-40B4-BE49-F238E27FC236}">
                <a16:creationId xmlns:a16="http://schemas.microsoft.com/office/drawing/2014/main" id="{7E5764E3-4667-5B13-72F8-EC8EC76DC56F}"/>
              </a:ext>
            </a:extLst>
          </p:cNvPr>
          <p:cNvSpPr>
            <a:spLocks noGrp="1"/>
          </p:cNvSpPr>
          <p:nvPr>
            <p:ph idx="1"/>
          </p:nvPr>
        </p:nvSpPr>
        <p:spPr>
          <a:xfrm>
            <a:off x="913795" y="1968237"/>
            <a:ext cx="3531684" cy="3679189"/>
          </a:xfrm>
        </p:spPr>
        <p:txBody>
          <a:bodyPr vert="horz" lIns="91440" tIns="45720" rIns="91440" bIns="45720" rtlCol="0" anchor="t">
            <a:noAutofit/>
          </a:bodyPr>
          <a:lstStyle/>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Made up of a number of courts including; </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The Magistrates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Crown</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High court</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a:t>
            </a:r>
          </a:p>
          <a:p>
            <a:pPr indent="-305435">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And More. </a:t>
            </a:r>
          </a:p>
        </p:txBody>
      </p:sp>
    </p:spTree>
    <p:extLst>
      <p:ext uri="{BB962C8B-B14F-4D97-AF65-F5344CB8AC3E}">
        <p14:creationId xmlns:p14="http://schemas.microsoft.com/office/powerpoint/2010/main" val="3042511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2054-653F-EDEF-3A83-CED49082CB2D}"/>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Let's take a look</a:t>
            </a:r>
          </a:p>
        </p:txBody>
      </p:sp>
      <p:sp>
        <p:nvSpPr>
          <p:cNvPr id="3" name="Content Placeholder 2">
            <a:extLst>
              <a:ext uri="{FF2B5EF4-FFF2-40B4-BE49-F238E27FC236}">
                <a16:creationId xmlns:a16="http://schemas.microsoft.com/office/drawing/2014/main" id="{21E1D716-B6F2-1267-7B09-76E87A871B7D}"/>
              </a:ext>
            </a:extLst>
          </p:cNvPr>
          <p:cNvSpPr>
            <a:spLocks noGrp="1"/>
          </p:cNvSpPr>
          <p:nvPr>
            <p:ph idx="1"/>
          </p:nvPr>
        </p:nvSpPr>
        <p:spPr/>
        <p:txBody>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UK Law and Court - What are the different courts? | The 4 Criminal Courts explained - YouTube</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We can separate out which courts hear which cases.</a:t>
            </a:r>
          </a:p>
        </p:txBody>
      </p:sp>
      <p:pic>
        <p:nvPicPr>
          <p:cNvPr id="4" name="Graphic 4" descr="Eyes with solid fill">
            <a:extLst>
              <a:ext uri="{FF2B5EF4-FFF2-40B4-BE49-F238E27FC236}">
                <a16:creationId xmlns:a16="http://schemas.microsoft.com/office/drawing/2014/main" id="{F747F8C4-14F7-2C3D-540F-FADAA3AD25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62565" y="5257800"/>
            <a:ext cx="2348752" cy="2348752"/>
          </a:xfrm>
          <a:prstGeom prst="rect">
            <a:avLst/>
          </a:prstGeom>
        </p:spPr>
      </p:pic>
    </p:spTree>
    <p:extLst>
      <p:ext uri="{BB962C8B-B14F-4D97-AF65-F5344CB8AC3E}">
        <p14:creationId xmlns:p14="http://schemas.microsoft.com/office/powerpoint/2010/main" val="47883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B06F-C8AA-0407-9A6B-90E4D4A3B04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law courts</a:t>
            </a:r>
            <a:endParaRPr lang="en-GB" sz="60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1FFC75F-639D-5908-9B32-0789970C4B94}"/>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criminal procedure rules in relation to conduct in the criminal court.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Most important is R1.1-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Which expresses the right to a fair trial and the right for the guilty party to be found guilty and the innocent party to be let free. </a:t>
            </a:r>
          </a:p>
        </p:txBody>
      </p:sp>
      <p:pic>
        <p:nvPicPr>
          <p:cNvPr id="4" name="Graphic 4" descr="Handcuffs with solid fill">
            <a:extLst>
              <a:ext uri="{FF2B5EF4-FFF2-40B4-BE49-F238E27FC236}">
                <a16:creationId xmlns:a16="http://schemas.microsoft.com/office/drawing/2014/main" id="{1F953744-B381-65B6-5BEC-B3F8470148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8471" y="4540624"/>
            <a:ext cx="2635623" cy="2635623"/>
          </a:xfrm>
          <a:prstGeom prst="rect">
            <a:avLst/>
          </a:prstGeom>
        </p:spPr>
      </p:pic>
    </p:spTree>
    <p:extLst>
      <p:ext uri="{BB962C8B-B14F-4D97-AF65-F5344CB8AC3E}">
        <p14:creationId xmlns:p14="http://schemas.microsoft.com/office/powerpoint/2010/main" val="68165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F1B78-AAA5-3F82-8055-EF7F6C9CDF24}"/>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1</a:t>
            </a:r>
            <a:endParaRPr lang="en-GB" sz="6600" b="1" i="1" u="sng" dirty="0"/>
          </a:p>
        </p:txBody>
      </p:sp>
      <p:sp>
        <p:nvSpPr>
          <p:cNvPr id="3" name="Content Placeholder 2">
            <a:extLst>
              <a:ext uri="{FF2B5EF4-FFF2-40B4-BE49-F238E27FC236}">
                <a16:creationId xmlns:a16="http://schemas.microsoft.com/office/drawing/2014/main" id="{4612EBDD-7EF5-7B8D-B829-AE9DFA74FAD0}"/>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latest version of the Criminal Procedure Rules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https://www.gov.uk/guidance/rules-and-practice-directions-2020#rules-and-practice-directions-contents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Find Part 7 and within it rule 7.3 (Allegation of offence) at paragraph (1). What must an allegation of an offence in a summons contain?</a:t>
            </a:r>
            <a:endParaRPr lang="en-GB" dirty="0"/>
          </a:p>
        </p:txBody>
      </p:sp>
    </p:spTree>
    <p:extLst>
      <p:ext uri="{BB962C8B-B14F-4D97-AF65-F5344CB8AC3E}">
        <p14:creationId xmlns:p14="http://schemas.microsoft.com/office/powerpoint/2010/main" val="2934369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A3D5-FCF3-EB1C-CC40-BD39146C34A1}"/>
              </a:ext>
            </a:extLst>
          </p:cNvPr>
          <p:cNvSpPr>
            <a:spLocks noGrp="1"/>
          </p:cNvSpPr>
          <p:nvPr>
            <p:ph type="title"/>
          </p:nvPr>
        </p:nvSpPr>
        <p:spPr>
          <a:xfrm>
            <a:off x="913795" y="609600"/>
            <a:ext cx="10353762" cy="1257300"/>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Where do we start?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94A25A37-0A31-E3DB-BE4B-0F03A24CE470}"/>
              </a:ext>
            </a:extLst>
          </p:cNvPr>
          <p:cNvGraphicFramePr/>
          <p:nvPr>
            <p:extLst>
              <p:ext uri="{D42A27DB-BD31-4B8C-83A1-F6EECF244321}">
                <p14:modId xmlns:p14="http://schemas.microsoft.com/office/powerpoint/2010/main" val="420655414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0584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9EC2-9A99-2AF6-E467-A4BF1F52718F}"/>
              </a:ext>
            </a:extLst>
          </p:cNvPr>
          <p:cNvSpPr>
            <a:spLocks noGrp="1"/>
          </p:cNvSpPr>
          <p:nvPr>
            <p:ph type="title"/>
          </p:nvPr>
        </p:nvSpPr>
        <p:spPr>
          <a:xfrm>
            <a:off x="913795" y="75063"/>
            <a:ext cx="10353762" cy="1257300"/>
          </a:xfrm>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Severity of the offence</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4" name="Diagram 4">
            <a:extLst>
              <a:ext uri="{FF2B5EF4-FFF2-40B4-BE49-F238E27FC236}">
                <a16:creationId xmlns:a16="http://schemas.microsoft.com/office/drawing/2014/main" id="{56AC7FEA-C2BA-56BB-3ADA-53FAAFA5126A}"/>
              </a:ext>
            </a:extLst>
          </p:cNvPr>
          <p:cNvGraphicFramePr/>
          <p:nvPr>
            <p:extLst>
              <p:ext uri="{D42A27DB-BD31-4B8C-83A1-F6EECF244321}">
                <p14:modId xmlns:p14="http://schemas.microsoft.com/office/powerpoint/2010/main" val="2190026176"/>
              </p:ext>
            </p:extLst>
          </p:nvPr>
        </p:nvGraphicFramePr>
        <p:xfrm>
          <a:off x="2229135" y="622110"/>
          <a:ext cx="7983939" cy="6409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8838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691F-0541-8830-46F9-FF64F2B7C773}"/>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Magistrates </a:t>
            </a:r>
            <a:endParaRPr lang="en-GB" sz="6600"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98A7AD9C-04A1-916B-5876-0220742C2433}"/>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Every case starts here. </a:t>
            </a:r>
            <a:endParaRPr lang="en-US"/>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No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Magistrates - lay people- advised by a legal advisor</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Or District Judge</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What do they do?</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 6 months for summary offence/ 12 months for 2 or more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S.58 LASPO- unlimited fines.</a:t>
            </a:r>
          </a:p>
        </p:txBody>
      </p:sp>
    </p:spTree>
    <p:extLst>
      <p:ext uri="{BB962C8B-B14F-4D97-AF65-F5344CB8AC3E}">
        <p14:creationId xmlns:p14="http://schemas.microsoft.com/office/powerpoint/2010/main" val="1250889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0DB6-CE09-5F3E-42BB-874A95B1BF0F}"/>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2</a:t>
            </a:r>
            <a:endParaRPr lang="en-GB" sz="66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graphicFrame>
        <p:nvGraphicFramePr>
          <p:cNvPr id="7" name="Content Placeholder 2">
            <a:extLst>
              <a:ext uri="{FF2B5EF4-FFF2-40B4-BE49-F238E27FC236}">
                <a16:creationId xmlns:a16="http://schemas.microsoft.com/office/drawing/2014/main" id="{B8CF6661-265E-3053-5B4C-626D60EB5224}"/>
              </a:ext>
            </a:extLst>
          </p:cNvPr>
          <p:cNvGraphicFramePr>
            <a:graphicFrameLocks noGrp="1"/>
          </p:cNvGraphicFramePr>
          <p:nvPr>
            <p:ph idx="1"/>
            <p:extLst>
              <p:ext uri="{D42A27DB-BD31-4B8C-83A1-F6EECF244321}">
                <p14:modId xmlns:p14="http://schemas.microsoft.com/office/powerpoint/2010/main" val="2758720509"/>
              </p:ext>
            </p:extLst>
          </p:nvPr>
        </p:nvGraphicFramePr>
        <p:xfrm>
          <a:off x="1320891" y="2045135"/>
          <a:ext cx="10353762" cy="3714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5" descr="Theatre outline">
            <a:extLst>
              <a:ext uri="{FF2B5EF4-FFF2-40B4-BE49-F238E27FC236}">
                <a16:creationId xmlns:a16="http://schemas.microsoft.com/office/drawing/2014/main" id="{C1769399-ACEF-634B-3336-E60268F534F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77903" y="5927834"/>
            <a:ext cx="1072055" cy="1072055"/>
          </a:xfrm>
          <a:prstGeom prst="rect">
            <a:avLst/>
          </a:prstGeom>
        </p:spPr>
      </p:pic>
    </p:spTree>
    <p:extLst>
      <p:ext uri="{BB962C8B-B14F-4D97-AF65-F5344CB8AC3E}">
        <p14:creationId xmlns:p14="http://schemas.microsoft.com/office/powerpoint/2010/main" val="3506900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306-7CA7-1C55-4888-B856CD1EE8D6}"/>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Youth Court </a:t>
            </a:r>
            <a:endParaRPr lang="en-GB" sz="5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7945EC-90DC-3F32-43AE-70C605C90D71}"/>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Why are youth courts different - YouTube</a:t>
            </a:r>
            <a:endParaRPr lang="en-US"/>
          </a:p>
          <a:p>
            <a:pPr indent="-305435">
              <a:lnSpc>
                <a:spcPct val="200000"/>
              </a:lnSpc>
              <a:spcBef>
                <a:spcPts val="1400"/>
              </a:spcBef>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3"/>
              </a:rPr>
              <a:t>Youth Court - YouTube</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School girl with solid fill">
            <a:extLst>
              <a:ext uri="{FF2B5EF4-FFF2-40B4-BE49-F238E27FC236}">
                <a16:creationId xmlns:a16="http://schemas.microsoft.com/office/drawing/2014/main" id="{5C6A12AF-8765-196A-CE64-586F47A9A7C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646894" y="1824318"/>
            <a:ext cx="3810000" cy="3810000"/>
          </a:xfrm>
          <a:prstGeom prst="rect">
            <a:avLst/>
          </a:prstGeom>
        </p:spPr>
      </p:pic>
    </p:spTree>
    <p:extLst>
      <p:ext uri="{BB962C8B-B14F-4D97-AF65-F5344CB8AC3E}">
        <p14:creationId xmlns:p14="http://schemas.microsoft.com/office/powerpoint/2010/main" val="1371595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83DA-D4A6-A798-B7C5-218001291ED9}"/>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Continued</a:t>
            </a:r>
            <a:endParaRPr lang="en-GB" sz="5400" b="1" i="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E6AFA69C-C8D6-FF37-6917-B43F1798A021}"/>
              </a:ext>
            </a:extLst>
          </p:cNvPr>
          <p:cNvSpPr>
            <a:spLocks noGrp="1"/>
          </p:cNvSpPr>
          <p:nvPr>
            <p:ph idx="1"/>
          </p:nvPr>
        </p:nvSpPr>
        <p:spPr/>
        <p:txBody>
          <a:bodyPr>
            <a:normAutofit lnSpcReduction="10000"/>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the cases of those who are between 10-17 years old.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However, if the case is serious, it will be sent to the crown court.</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Placed within the magistrate's court and could be in a youth court room but most likely will be in an adult court room.</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Less formal.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includes elements such as rehabilitation, detention, training order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ect.</a:t>
            </a:r>
          </a:p>
        </p:txBody>
      </p:sp>
      <p:pic>
        <p:nvPicPr>
          <p:cNvPr id="4" name="Graphic 4" descr="School boy with solid fill">
            <a:extLst>
              <a:ext uri="{FF2B5EF4-FFF2-40B4-BE49-F238E27FC236}">
                <a16:creationId xmlns:a16="http://schemas.microsoft.com/office/drawing/2014/main" id="{CD737B16-D0CE-461F-7D4F-3AE185E7E2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1129" y="5239871"/>
            <a:ext cx="1873623" cy="1873623"/>
          </a:xfrm>
          <a:prstGeom prst="rect">
            <a:avLst/>
          </a:prstGeom>
        </p:spPr>
      </p:pic>
      <p:pic>
        <p:nvPicPr>
          <p:cNvPr id="5" name="Graphic 5" descr="School girl with solid fill">
            <a:extLst>
              <a:ext uri="{FF2B5EF4-FFF2-40B4-BE49-F238E27FC236}">
                <a16:creationId xmlns:a16="http://schemas.microsoft.com/office/drawing/2014/main" id="{9D1DED83-09C1-BA5C-4C54-D6D1A8DC1C2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97223" y="-192741"/>
            <a:ext cx="1524000" cy="1524000"/>
          </a:xfrm>
          <a:prstGeom prst="rect">
            <a:avLst/>
          </a:prstGeom>
        </p:spPr>
      </p:pic>
    </p:spTree>
    <p:extLst>
      <p:ext uri="{BB962C8B-B14F-4D97-AF65-F5344CB8AC3E}">
        <p14:creationId xmlns:p14="http://schemas.microsoft.com/office/powerpoint/2010/main" val="4091450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8C1A-9117-9239-8B67-2646149E9519}"/>
              </a:ext>
            </a:extLst>
          </p:cNvPr>
          <p:cNvSpPr>
            <a:spLocks noGrp="1"/>
          </p:cNvSpPr>
          <p:nvPr>
            <p:ph type="title"/>
          </p:nvPr>
        </p:nvSpPr>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3</a:t>
            </a:r>
          </a:p>
        </p:txBody>
      </p:sp>
      <p:sp>
        <p:nvSpPr>
          <p:cNvPr id="3" name="Content Placeholder 2">
            <a:extLst>
              <a:ext uri="{FF2B5EF4-FFF2-40B4-BE49-F238E27FC236}">
                <a16:creationId xmlns:a16="http://schemas.microsoft.com/office/drawing/2014/main" id="{49D0A24F-8647-2F9E-8595-5A48D58D024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Sentencing Council website dealing with sentencing of children and young people in the Magistrates’ Court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https://www.sentencingcouncil.org.uk/overarching-guides/magistrates-court/item/sentencing-children-and-young-people/</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Can you identify in the Sentencing Principles section any differences in the approach to sentencing of children and young people as opposed to adult offenders? Do these principles seem sensible and fair?</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Graphic 4" descr="Advertising with solid fill">
            <a:extLst>
              <a:ext uri="{FF2B5EF4-FFF2-40B4-BE49-F238E27FC236}">
                <a16:creationId xmlns:a16="http://schemas.microsoft.com/office/drawing/2014/main" id="{8A178D31-CA45-85C5-BDCF-F25BE0FEFE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71836" y="5203684"/>
            <a:ext cx="1820163" cy="1820163"/>
          </a:xfrm>
          <a:prstGeom prst="rect">
            <a:avLst/>
          </a:prstGeom>
        </p:spPr>
      </p:pic>
      <p:pic>
        <p:nvPicPr>
          <p:cNvPr id="5" name="Graphic 4" descr="Advertising with solid fill">
            <a:extLst>
              <a:ext uri="{FF2B5EF4-FFF2-40B4-BE49-F238E27FC236}">
                <a16:creationId xmlns:a16="http://schemas.microsoft.com/office/drawing/2014/main" id="{65EE5D6E-7CA9-4A92-68FD-D9B749C692D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5558" y="-29956"/>
            <a:ext cx="1649506" cy="1649506"/>
          </a:xfrm>
          <a:prstGeom prst="rect">
            <a:avLst/>
          </a:prstGeom>
        </p:spPr>
      </p:pic>
    </p:spTree>
    <p:extLst>
      <p:ext uri="{BB962C8B-B14F-4D97-AF65-F5344CB8AC3E}">
        <p14:creationId xmlns:p14="http://schemas.microsoft.com/office/powerpoint/2010/main" val="3068023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52-FC27-36C0-25BB-C4DEFD7276AA}"/>
              </a:ext>
            </a:extLst>
          </p:cNvPr>
          <p:cNvSpPr>
            <a:spLocks noGrp="1"/>
          </p:cNvSpPr>
          <p:nvPr>
            <p:ph type="title"/>
          </p:nvPr>
        </p:nvSpPr>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Crown court</a:t>
            </a:r>
            <a:endParaRPr lang="en-GB" sz="66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4377E82-3E7A-161D-FDB0-0E6033D08062}"/>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serious and either way offences.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Includes a jury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Tier system – serious – high court judges / Less serious- circuit judges and recorders.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Crimes heard here include  Murder, Manslaughter, rape, GBH, ABH, assault and battery.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If an appeal if needed they will come from the magistrate's court.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Sentencing.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352883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3"/>
          <a:stretch>
            <a:fillRect/>
          </a:stretch>
        </p:blipFill>
        <p:spPr>
          <a:xfrm>
            <a:off x="0" y="4354"/>
            <a:ext cx="3559628" cy="2146662"/>
          </a:xfrm>
          <a:prstGeom prst="rect">
            <a:avLst/>
          </a:prstGeom>
        </p:spPr>
      </p:pic>
      <p:pic>
        <p:nvPicPr>
          <p:cNvPr id="5" name="Picture 5">
            <a:extLst>
              <a:ext uri="{FF2B5EF4-FFF2-40B4-BE49-F238E27FC236}">
                <a16:creationId xmlns:a16="http://schemas.microsoft.com/office/drawing/2014/main" id="{B1750120-8477-00DA-D3B2-F0523DCF0B7F}"/>
              </a:ext>
            </a:extLst>
          </p:cNvPr>
          <p:cNvPicPr>
            <a:picLocks noChangeAspect="1"/>
          </p:cNvPicPr>
          <p:nvPr/>
        </p:nvPicPr>
        <p:blipFill>
          <a:blip r:embed="rId4"/>
          <a:stretch>
            <a:fillRect/>
          </a:stretch>
        </p:blipFill>
        <p:spPr>
          <a:xfrm>
            <a:off x="4582885" y="43543"/>
            <a:ext cx="3820885" cy="3276599"/>
          </a:xfrm>
          <a:prstGeom prst="rect">
            <a:avLst/>
          </a:prstGeom>
        </p:spPr>
      </p:pic>
      <p:pic>
        <p:nvPicPr>
          <p:cNvPr id="6" name="Picture 6">
            <a:extLst>
              <a:ext uri="{FF2B5EF4-FFF2-40B4-BE49-F238E27FC236}">
                <a16:creationId xmlns:a16="http://schemas.microsoft.com/office/drawing/2014/main" id="{08733F7D-E1C7-84D4-90EF-7C050D1354CD}"/>
              </a:ext>
            </a:extLst>
          </p:cNvPr>
          <p:cNvPicPr>
            <a:picLocks noChangeAspect="1"/>
          </p:cNvPicPr>
          <p:nvPr/>
        </p:nvPicPr>
        <p:blipFill>
          <a:blip r:embed="rId5"/>
          <a:stretch>
            <a:fillRect/>
          </a:stretch>
        </p:blipFill>
        <p:spPr>
          <a:xfrm>
            <a:off x="2939143" y="3356451"/>
            <a:ext cx="2416628" cy="3454356"/>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6"/>
          <a:stretch>
            <a:fillRect/>
          </a:stretch>
        </p:blipFill>
        <p:spPr>
          <a:xfrm>
            <a:off x="8556172" y="44903"/>
            <a:ext cx="3570514" cy="201113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7"/>
          <a:stretch>
            <a:fillRect/>
          </a:stretch>
        </p:blipFill>
        <p:spPr>
          <a:xfrm>
            <a:off x="32657" y="4988587"/>
            <a:ext cx="2743200" cy="1822938"/>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8"/>
          <a:stretch>
            <a:fillRect/>
          </a:stretch>
        </p:blipFill>
        <p:spPr>
          <a:xfrm>
            <a:off x="5562600" y="4513142"/>
            <a:ext cx="3037114" cy="2240431"/>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9"/>
          <a:stretch>
            <a:fillRect/>
          </a:stretch>
        </p:blipFill>
        <p:spPr>
          <a:xfrm>
            <a:off x="8926285" y="4584540"/>
            <a:ext cx="3124200" cy="2228264"/>
          </a:xfrm>
          <a:prstGeom prst="rect">
            <a:avLst/>
          </a:prstGeom>
        </p:spPr>
      </p:pic>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10"/>
          <a:stretch>
            <a:fillRect/>
          </a:stretch>
        </p:blipFill>
        <p:spPr>
          <a:xfrm>
            <a:off x="0" y="2354580"/>
            <a:ext cx="2743200" cy="2148840"/>
          </a:xfrm>
          <a:prstGeom prst="rect">
            <a:avLst/>
          </a:prstGeom>
        </p:spPr>
      </p:pic>
      <p:pic>
        <p:nvPicPr>
          <p:cNvPr id="14" name="Picture 14">
            <a:extLst>
              <a:ext uri="{FF2B5EF4-FFF2-40B4-BE49-F238E27FC236}">
                <a16:creationId xmlns:a16="http://schemas.microsoft.com/office/drawing/2014/main" id="{A2794604-222E-F098-4B2E-0CD8FB06AB1B}"/>
              </a:ext>
            </a:extLst>
          </p:cNvPr>
          <p:cNvPicPr>
            <a:picLocks noChangeAspect="1"/>
          </p:cNvPicPr>
          <p:nvPr/>
        </p:nvPicPr>
        <p:blipFill>
          <a:blip r:embed="rId11"/>
          <a:stretch>
            <a:fillRect/>
          </a:stretch>
        </p:blipFill>
        <p:spPr>
          <a:xfrm>
            <a:off x="8556172" y="2308341"/>
            <a:ext cx="3570513" cy="2012718"/>
          </a:xfrm>
          <a:prstGeom prst="rect">
            <a:avLst/>
          </a:prstGeom>
        </p:spPr>
      </p:pic>
    </p:spTree>
    <p:extLst>
      <p:ext uri="{BB962C8B-B14F-4D97-AF65-F5344CB8AC3E}">
        <p14:creationId xmlns:p14="http://schemas.microsoft.com/office/powerpoint/2010/main" val="3858484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8BF6604A-A84B-A5AE-025C-90D687690EC4}"/>
              </a:ext>
            </a:extLst>
          </p:cNvPr>
          <p:cNvPicPr>
            <a:picLocks noChangeAspect="1"/>
          </p:cNvPicPr>
          <p:nvPr/>
        </p:nvPicPr>
        <p:blipFill rotWithShape="1">
          <a:blip r:embed="rId4"/>
          <a:srcRect l="18694" r="22195"/>
          <a:stretch/>
        </p:blipFill>
        <p:spPr>
          <a:xfrm>
            <a:off x="27237" y="10"/>
            <a:ext cx="6096000" cy="6857990"/>
          </a:xfrm>
          <a:prstGeom prst="rect">
            <a:avLst/>
          </a:prstGeom>
        </p:spPr>
      </p:pic>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91D2FD4-FF1B-4A8B-B3FB-FC4B974BCE85}"/>
              </a:ext>
            </a:extLst>
          </p:cNvPr>
          <p:cNvSpPr>
            <a:spLocks noGrp="1"/>
          </p:cNvSpPr>
          <p:nvPr>
            <p:ph type="title"/>
          </p:nvPr>
        </p:nvSpPr>
        <p:spPr>
          <a:xfrm>
            <a:off x="6375560" y="592667"/>
            <a:ext cx="5689590" cy="970450"/>
          </a:xfrm>
        </p:spPr>
        <p:txBody>
          <a:bodyPr anchor="b">
            <a:noAutofit/>
          </a:bodyPr>
          <a:lstStyle/>
          <a:p>
            <a:pPr algn="l"/>
            <a:r>
              <a:rPr lang="en-GB" sz="4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Whole life sentence </a:t>
            </a:r>
            <a:endPar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C7467E8-67B0-7FA5-C65B-B1F5BCC99CE1}"/>
              </a:ext>
            </a:extLst>
          </p:cNvPr>
          <p:cNvSpPr>
            <a:spLocks noGrp="1"/>
          </p:cNvSpPr>
          <p:nvPr>
            <p:ph idx="1"/>
          </p:nvPr>
        </p:nvSpPr>
        <p:spPr>
          <a:xfrm>
            <a:off x="6426360" y="1952582"/>
            <a:ext cx="5377699" cy="4017727"/>
          </a:xfrm>
        </p:spPr>
        <p:txBody>
          <a:bodyPr anchor="t">
            <a:normAutofit lnSpcReduction="10000"/>
          </a:bodyPr>
          <a:lstStyle/>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Rose west </a:t>
            </a:r>
            <a:endParaRPr lang="en-US" dirty="0"/>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rPr>
              <a:t>Peter Moore</a:t>
            </a:r>
          </a:p>
          <a:p>
            <a:pPr indent="-305435">
              <a:lnSpc>
                <a:spcPct val="200000"/>
              </a:lnSpc>
              <a:spcBef>
                <a:spcPts val="1400"/>
              </a:spcBef>
            </a:pP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Met Police officer Wayne Couzens who murdered Sarah Everard sentenced to life behind bars| ITV News - YouTube</a:t>
            </a:r>
            <a:endParaRPr lang="en-GB"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2946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6786D-7484-345D-778E-CBC869E1FFFC}"/>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7200" b="1">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5FEC9DF4-3E73-1713-EB25-37B2ABA50DC8}"/>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Crown Court video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3"/>
              </a:rPr>
              <a:t>https://www.youtube.com/watch?v=tZYvv_s5R-s</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differences can you identify from the Magistrates’ Court?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elevision with solid fill">
            <a:extLst>
              <a:ext uri="{FF2B5EF4-FFF2-40B4-BE49-F238E27FC236}">
                <a16:creationId xmlns:a16="http://schemas.microsoft.com/office/drawing/2014/main" id="{2E963BE3-C52F-CDED-0CF0-5C2D374EA5E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492677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BD78-D0FD-5D54-46CE-F05B3DBFEE15}"/>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Out of court </a:t>
            </a:r>
          </a:p>
        </p:txBody>
      </p:sp>
      <p:sp>
        <p:nvSpPr>
          <p:cNvPr id="3" name="Content Placeholder 2">
            <a:extLst>
              <a:ext uri="{FF2B5EF4-FFF2-40B4-BE49-F238E27FC236}">
                <a16:creationId xmlns:a16="http://schemas.microsoft.com/office/drawing/2014/main" id="{D0C037ED-1E52-5E08-BE3C-80625334B7D5}"/>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Warnings </a:t>
            </a:r>
            <a:endParaRPr lang="en-US"/>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Conditional cautions</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Penalty notice </a:t>
            </a:r>
          </a:p>
          <a:p>
            <a:pPr indent="-305435">
              <a:spcBef>
                <a:spcPts val="1400"/>
              </a:spcBef>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Community Resolution</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748680B6-310C-1D1A-DE13-AE50AECA29F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049062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011C59-D3C5-D843-78C6-E4D7E9208C71}"/>
              </a:ext>
            </a:extLst>
          </p:cNvPr>
          <p:cNvSpPr>
            <a:spLocks noGrp="1"/>
          </p:cNvSpPr>
          <p:nvPr>
            <p:ph type="title"/>
          </p:nvPr>
        </p:nvSpPr>
        <p:spPr>
          <a:xfrm>
            <a:off x="913795" y="609600"/>
            <a:ext cx="5978072" cy="1556702"/>
          </a:xfrm>
        </p:spPr>
        <p:txBody>
          <a:bodyPr>
            <a:norm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Appeals </a:t>
            </a:r>
            <a:endParaRPr lang="en-GB" sz="60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B4114245-BACE-C523-4085-4BF32EC9582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Magistrates – Sentence- Crown court / Points of law – Divisional court of High Court.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Crown court- Court of Appeal. </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Advertising with solid fill">
            <a:extLst>
              <a:ext uri="{FF2B5EF4-FFF2-40B4-BE49-F238E27FC236}">
                <a16:creationId xmlns:a16="http://schemas.microsoft.com/office/drawing/2014/main" id="{39DF4F1B-A24C-0E85-BA26-EA2692B10E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026697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35C8C-6304-9FFA-151C-42BD8B74F1E4}"/>
              </a:ext>
            </a:extLst>
          </p:cNvPr>
          <p:cNvSpPr>
            <a:spLocks noGrp="1"/>
          </p:cNvSpPr>
          <p:nvPr>
            <p:ph type="title"/>
          </p:nvPr>
        </p:nvSpPr>
        <p:spPr>
          <a:xfrm>
            <a:off x="913795" y="387350"/>
            <a:ext cx="6962322" cy="1778952"/>
          </a:xfrm>
        </p:spPr>
        <p:txBody>
          <a:bodyPr>
            <a:no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The Civil court system </a:t>
            </a:r>
            <a:endParaRPr lang="en-GB" sz="5400" b="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D96EE192-0936-952D-6845-4FC30A582796}"/>
              </a:ext>
            </a:extLst>
          </p:cNvPr>
          <p:cNvSpPr>
            <a:spLocks noGrp="1"/>
          </p:cNvSpPr>
          <p:nvPr>
            <p:ph idx="1"/>
          </p:nvPr>
        </p:nvSpPr>
        <p:spPr>
          <a:xfrm>
            <a:off x="913795" y="2354729"/>
            <a:ext cx="5978072" cy="3340119"/>
          </a:xfrm>
        </p:spPr>
        <p:txBody>
          <a:bodyPr anchor="t">
            <a:normAutofit/>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Must follow the civil procedure rules.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Overriding objective – Rule 1.1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outline">
            <a:extLst>
              <a:ext uri="{FF2B5EF4-FFF2-40B4-BE49-F238E27FC236}">
                <a16:creationId xmlns:a16="http://schemas.microsoft.com/office/drawing/2014/main" id="{43184ADF-EA0A-368D-E207-8ED24794517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1250056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D8667C2-E58F-6FE6-F265-B4CA171464F8}"/>
              </a:ext>
            </a:extLst>
          </p:cNvPr>
          <p:cNvPicPr>
            <a:picLocks noChangeAspect="1"/>
          </p:cNvPicPr>
          <p:nvPr/>
        </p:nvPicPr>
        <p:blipFill rotWithShape="1">
          <a:blip r:embed="rId3"/>
          <a:srcRect l="4202" r="190" b="1"/>
          <a:stretch/>
        </p:blipFill>
        <p:spPr>
          <a:xfrm>
            <a:off x="-1" y="-2"/>
            <a:ext cx="12198915" cy="6857999"/>
          </a:xfrm>
          <a:prstGeom prst="rect">
            <a:avLst/>
          </a:prstGeom>
        </p:spPr>
      </p:pic>
      <p:sp>
        <p:nvSpPr>
          <p:cNvPr id="11" name="Rectangle 10">
            <a:extLst>
              <a:ext uri="{FF2B5EF4-FFF2-40B4-BE49-F238E27FC236}">
                <a16:creationId xmlns:a16="http://schemas.microsoft.com/office/drawing/2014/main" id="{6B28264E-43F8-4339-BE92-AA6B94D40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20681"/>
            <a:ext cx="12188952" cy="2637319"/>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B85F2-903B-C331-58A3-AF7CAA1EB8E6}"/>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b="1" i="1" u="sng"/>
              <a:t>Example </a:t>
            </a:r>
            <a:endParaRPr lang="en-US" sz="4800" b="1" i="1"/>
          </a:p>
        </p:txBody>
      </p:sp>
    </p:spTree>
    <p:extLst>
      <p:ext uri="{BB962C8B-B14F-4D97-AF65-F5344CB8AC3E}">
        <p14:creationId xmlns:p14="http://schemas.microsoft.com/office/powerpoint/2010/main" val="1944843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59D9-0A88-BEA2-67DA-F2170DB7B7B2}"/>
              </a:ext>
            </a:extLst>
          </p:cNvPr>
          <p:cNvSpPr>
            <a:spLocks noGrp="1"/>
          </p:cNvSpPr>
          <p:nvPr>
            <p:ph type="title"/>
          </p:nvPr>
        </p:nvSpPr>
        <p:spPr/>
        <p:txBody>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a:t>
            </a:r>
            <a:endParaRPr lang="en-GB" dirty="0"/>
          </a:p>
        </p:txBody>
      </p:sp>
      <p:sp>
        <p:nvSpPr>
          <p:cNvPr id="3" name="Content Placeholder 2">
            <a:extLst>
              <a:ext uri="{FF2B5EF4-FFF2-40B4-BE49-F238E27FC236}">
                <a16:creationId xmlns:a16="http://schemas.microsoft.com/office/drawing/2014/main" id="{CB8D33AB-46CC-0F20-236C-6305711EB291}"/>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 rules in the CPR are divided up into Parts. Most Parts are accompanied by at least one Practice Direction which will set out the practical steps which must be carried out by the parties to the case to meet the requirements of the rules in that Part.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Go to the Civil Procedure Rules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http://www.justice.gov.uk/courts/procedure-rules/civil/rules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and find Practice Direction 1A.</a:t>
            </a:r>
            <a:endParaRPr lang="en-GB"/>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List two factors which may cause vulnerability in a party or a witness.</a:t>
            </a:r>
            <a:endParaRPr lang="en-GB" dirty="0"/>
          </a:p>
        </p:txBody>
      </p:sp>
    </p:spTree>
    <p:extLst>
      <p:ext uri="{BB962C8B-B14F-4D97-AF65-F5344CB8AC3E}">
        <p14:creationId xmlns:p14="http://schemas.microsoft.com/office/powerpoint/2010/main" val="2443529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41B4D-E4A5-AD87-CC8C-5E54CEB734D4}"/>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Family procedure rules</a:t>
            </a:r>
            <a:endParaRPr lang="en-GB" sz="48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CED1FD-A555-4BE6-785D-298B44E656EB}"/>
              </a:ext>
            </a:extLst>
          </p:cNvPr>
          <p:cNvSpPr>
            <a:spLocks noGrp="1"/>
          </p:cNvSpPr>
          <p:nvPr>
            <p:ph idx="1"/>
          </p:nvPr>
        </p:nvSpPr>
        <p:spPr/>
        <p:txBody>
          <a:bodyPr vert="horz" lIns="91440" tIns="45720" rIns="91440" bIns="45720" rtlCol="0" anchor="t">
            <a:noAutofit/>
          </a:bodyPr>
          <a:lstStyle/>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Govern the family court proceedings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R1.1- </a:t>
            </a:r>
          </a:p>
          <a:p>
            <a:pPr indent="-305435">
              <a:lnSpc>
                <a:spcPct val="200000"/>
              </a:lnSpc>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 </a:t>
            </a: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These rules are a new procedural code with the overriding objective of enabling the court to deal with cases justly, having regard to any welfare issues involved''.</a:t>
            </a:r>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805322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0BF54-BFE7-F1D6-BA0D-F974CE1DA44D}"/>
              </a:ext>
            </a:extLst>
          </p:cNvPr>
          <p:cNvSpPr>
            <a:spLocks noGrp="1"/>
          </p:cNvSpPr>
          <p:nvPr>
            <p:ph type="title"/>
          </p:nvPr>
        </p:nvSpPr>
        <p:spPr>
          <a:xfrm>
            <a:off x="913795" y="609600"/>
            <a:ext cx="5978072" cy="1556702"/>
          </a:xfrm>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Choices of court</a:t>
            </a:r>
            <a:endParaRPr lang="en-GB" sz="4400" i="1"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1AF46063-0F1A-4DFA-5540-5BE4DCC5B37C}"/>
              </a:ext>
            </a:extLst>
          </p:cNvPr>
          <p:cNvSpPr>
            <a:spLocks noGrp="1"/>
          </p:cNvSpPr>
          <p:nvPr>
            <p:ph idx="1"/>
          </p:nvPr>
        </p:nvSpPr>
        <p:spPr>
          <a:xfrm>
            <a:off x="913795" y="2354729"/>
            <a:ext cx="5978072" cy="3340119"/>
          </a:xfrm>
        </p:spPr>
        <p:txBody>
          <a:bodyPr vert="horz" lIns="91440" tIns="45720" rIns="91440" bIns="45720" rtlCol="0" anchor="t">
            <a:noAutofit/>
          </a:bodyPr>
          <a:lstStyle/>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Must decide where to start.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Small claim- less the £1000 </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Fast claim- Between £10 - 25,000</a:t>
            </a:r>
          </a:p>
          <a:p>
            <a:pPr indent="-305435"/>
            <a:endPar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Multi claim- Exceeds £25,000</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Gavel with solid fill">
            <a:extLst>
              <a:ext uri="{FF2B5EF4-FFF2-40B4-BE49-F238E27FC236}">
                <a16:creationId xmlns:a16="http://schemas.microsoft.com/office/drawing/2014/main" id="{90E8572E-45EC-8ED3-0736-E1F8DFDCAB4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4262555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CB9BD-4FD9-F9EB-1E98-5347B7DABAA4}"/>
              </a:ext>
            </a:extLst>
          </p:cNvPr>
          <p:cNvSpPr>
            <a:spLocks noGrp="1"/>
          </p:cNvSpPr>
          <p:nvPr>
            <p:ph type="title"/>
          </p:nvPr>
        </p:nvSpPr>
        <p:spPr>
          <a:xfrm>
            <a:off x="1569000" y="617537"/>
            <a:ext cx="4180588" cy="1556702"/>
          </a:xfrm>
        </p:spPr>
        <p:txBody>
          <a:bodyPr>
            <a:normAutofit fontScale="90000"/>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County court </a:t>
            </a:r>
          </a:p>
        </p:txBody>
      </p:sp>
      <p:sp>
        <p:nvSpPr>
          <p:cNvPr id="3" name="Content Placeholder 2">
            <a:extLst>
              <a:ext uri="{FF2B5EF4-FFF2-40B4-BE49-F238E27FC236}">
                <a16:creationId xmlns:a16="http://schemas.microsoft.com/office/drawing/2014/main" id="{41190E75-4DB2-0A9B-1829-C460156C2F70}"/>
              </a:ext>
            </a:extLst>
          </p:cNvPr>
          <p:cNvSpPr>
            <a:spLocks noGrp="1"/>
          </p:cNvSpPr>
          <p:nvPr>
            <p:ph idx="1"/>
          </p:nvPr>
        </p:nvSpPr>
        <p:spPr>
          <a:xfrm>
            <a:off x="882045" y="2378541"/>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One Judge – either district judge or if complex circuit judge</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Hears a number of cases.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Damages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Scales of justice with solid fill">
            <a:extLst>
              <a:ext uri="{FF2B5EF4-FFF2-40B4-BE49-F238E27FC236}">
                <a16:creationId xmlns:a16="http://schemas.microsoft.com/office/drawing/2014/main" id="{6F027789-F351-5444-7CE5-0CF77804EB8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75550" y="1836738"/>
            <a:ext cx="3439967" cy="3439967"/>
          </a:xfrm>
          <a:prstGeom prst="rect">
            <a:avLst/>
          </a:prstGeom>
        </p:spPr>
      </p:pic>
    </p:spTree>
    <p:extLst>
      <p:ext uri="{BB962C8B-B14F-4D97-AF65-F5344CB8AC3E}">
        <p14:creationId xmlns:p14="http://schemas.microsoft.com/office/powerpoint/2010/main" val="1517936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C558D-A6D6-7D46-C04C-0DDC51420ACF}"/>
              </a:ext>
            </a:extLst>
          </p:cNvPr>
          <p:cNvSpPr>
            <a:spLocks noGrp="1"/>
          </p:cNvSpPr>
          <p:nvPr>
            <p:ph type="title"/>
          </p:nvPr>
        </p:nvSpPr>
        <p:spPr>
          <a:xfrm>
            <a:off x="913795" y="609600"/>
            <a:ext cx="5978072" cy="1556702"/>
          </a:xfrm>
        </p:spPr>
        <p:txBody>
          <a:bodyPr>
            <a:normAutofit/>
          </a:bodyPr>
          <a:lstStyle/>
          <a:p>
            <a:r>
              <a:rPr lang="en-GB" b="1" i="1" u="sng">
                <a:ln>
                  <a:solidFill>
                    <a:srgbClr val="000000">
                      <a:lumMod val="75000"/>
                      <a:lumOff val="25000"/>
                      <a:alpha val="10000"/>
                    </a:srgbClr>
                  </a:solidFill>
                </a:ln>
                <a:effectLst>
                  <a:outerShdw blurRad="9525" dist="25400" dir="14640000" algn="tl" rotWithShape="0">
                    <a:srgbClr val="000000">
                      <a:alpha val="30000"/>
                    </a:srgbClr>
                  </a:outerShdw>
                </a:effectLst>
              </a:rPr>
              <a:t>High court </a:t>
            </a:r>
            <a:endParaRPr lang="en-GB" i="1" u="sng">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F484CB73-516D-6D38-9F54-6D6F8378C43F}"/>
              </a:ext>
            </a:extLst>
          </p:cNvPr>
          <p:cNvSpPr>
            <a:spLocks noGrp="1"/>
          </p:cNvSpPr>
          <p:nvPr>
            <p:ph idx="1"/>
          </p:nvPr>
        </p:nvSpPr>
        <p:spPr>
          <a:xfrm>
            <a:off x="913795" y="2354729"/>
            <a:ext cx="5978072" cy="3340119"/>
          </a:xfrm>
        </p:spPr>
        <p:txBody>
          <a:bodyPr anchor="t">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Location ; London.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Royal Court of Justice.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Three parts.</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Specialist courts.</a:t>
            </a: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Judge female with solid fill">
            <a:extLst>
              <a:ext uri="{FF2B5EF4-FFF2-40B4-BE49-F238E27FC236}">
                <a16:creationId xmlns:a16="http://schemas.microsoft.com/office/drawing/2014/main" id="{8AA0E579-5990-9916-1D88-5AFD15806F2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25467730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F2B6-119D-0F11-7FFA-29CB131757DC}"/>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Family court</a:t>
            </a:r>
            <a:endParaRPr lang="en-GB" sz="5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295C65B0-5EA7-2B94-74AB-3FB83A919EB0}"/>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family issues.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Financial remedies court part of the family law court that deals with finance issues within family cases. </a:t>
            </a:r>
          </a:p>
        </p:txBody>
      </p:sp>
      <p:pic>
        <p:nvPicPr>
          <p:cNvPr id="4" name="Graphic 4" descr="Family with two children with solid fill">
            <a:extLst>
              <a:ext uri="{FF2B5EF4-FFF2-40B4-BE49-F238E27FC236}">
                <a16:creationId xmlns:a16="http://schemas.microsoft.com/office/drawing/2014/main" id="{C9425BB9-58C1-3763-AAC4-413DA6C5BC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98691" y="5852786"/>
            <a:ext cx="914400" cy="914400"/>
          </a:xfrm>
          <a:prstGeom prst="rect">
            <a:avLst/>
          </a:prstGeom>
        </p:spPr>
      </p:pic>
      <p:pic>
        <p:nvPicPr>
          <p:cNvPr id="5" name="Graphic 5" descr="Mum with stroller with solid fill">
            <a:extLst>
              <a:ext uri="{FF2B5EF4-FFF2-40B4-BE49-F238E27FC236}">
                <a16:creationId xmlns:a16="http://schemas.microsoft.com/office/drawing/2014/main" id="{93CEB760-C126-08B6-A29D-D81D33903A7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69896" y="5852786"/>
            <a:ext cx="914400" cy="914400"/>
          </a:xfrm>
          <a:prstGeom prst="rect">
            <a:avLst/>
          </a:prstGeom>
        </p:spPr>
      </p:pic>
      <p:pic>
        <p:nvPicPr>
          <p:cNvPr id="6" name="Graphic 6" descr="Two Men with solid fill">
            <a:extLst>
              <a:ext uri="{FF2B5EF4-FFF2-40B4-BE49-F238E27FC236}">
                <a16:creationId xmlns:a16="http://schemas.microsoft.com/office/drawing/2014/main" id="{9639C206-5B77-6194-B66D-5A46051A446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13759" y="5852787"/>
            <a:ext cx="914400" cy="914400"/>
          </a:xfrm>
          <a:prstGeom prst="rect">
            <a:avLst/>
          </a:prstGeom>
        </p:spPr>
      </p:pic>
      <p:pic>
        <p:nvPicPr>
          <p:cNvPr id="7" name="Graphic 7" descr="Two women with solid fill">
            <a:extLst>
              <a:ext uri="{FF2B5EF4-FFF2-40B4-BE49-F238E27FC236}">
                <a16:creationId xmlns:a16="http://schemas.microsoft.com/office/drawing/2014/main" id="{001D5922-912E-F3CD-6152-A2D24D291AB7}"/>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25677" y="5852786"/>
            <a:ext cx="914400" cy="914400"/>
          </a:xfrm>
          <a:prstGeom prst="rect">
            <a:avLst/>
          </a:prstGeom>
        </p:spPr>
      </p:pic>
    </p:spTree>
    <p:extLst>
      <p:ext uri="{BB962C8B-B14F-4D97-AF65-F5344CB8AC3E}">
        <p14:creationId xmlns:p14="http://schemas.microsoft.com/office/powerpoint/2010/main" val="3784645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727B-1EC5-1E2C-5EF4-AB73249B3758}"/>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8192702-719F-DFBB-1475-8004D41AFDB7}"/>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YouTube video discussing attending a Family Court hearing at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2"/>
              </a:rPr>
              <a:t>https://www.youtube.com/watch?v=OZ0pC-BtH-Q   </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What aspects of the Family Court seem different from the County Court?</a:t>
            </a:r>
            <a:endParaRPr lang="en-GB" dirty="0"/>
          </a:p>
        </p:txBody>
      </p:sp>
    </p:spTree>
    <p:extLst>
      <p:ext uri="{BB962C8B-B14F-4D97-AF65-F5344CB8AC3E}">
        <p14:creationId xmlns:p14="http://schemas.microsoft.com/office/powerpoint/2010/main" val="10515004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1B400-4FB1-3C00-5669-0508849354BC}"/>
              </a:ext>
            </a:extLst>
          </p:cNvPr>
          <p:cNvSpPr>
            <a:spLocks noGrp="1"/>
          </p:cNvSpPr>
          <p:nvPr>
            <p:ph type="title"/>
          </p:nvPr>
        </p:nvSpPr>
        <p:spPr/>
        <p:txBody>
          <a:bodyPr>
            <a:normAutofit fontScale="90000"/>
          </a:bodyPr>
          <a:lstStyle/>
          <a:p>
            <a:r>
              <a:rPr lang="en-GB" b="1" i="1" u="sng" dirty="0">
                <a:ln>
                  <a:solidFill>
                    <a:srgbClr val="000000">
                      <a:lumMod val="75000"/>
                      <a:lumOff val="25000"/>
                      <a:alpha val="10000"/>
                    </a:srgbClr>
                  </a:solidFill>
                </a:ln>
                <a:effectLst>
                  <a:outerShdw blurRad="9525" dist="25400" dir="14640000" algn="tl" rotWithShape="0">
                    <a:srgbClr val="000000">
                      <a:alpha val="30000"/>
                    </a:srgbClr>
                  </a:outerShdw>
                </a:effectLst>
              </a:rPr>
              <a:t>High Court, Court of Appeal and Supreme Court</a:t>
            </a:r>
            <a:endParaRPr lang="en-GB"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EF52944-3F11-899A-D31B-B0D5AC548CD8}"/>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All hear appeals.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Divisional court hears criminal and civil appeal.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Family division hears appeals from the family court.</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Court of appeal - 2 divisions - Criminal and Civil.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Supreme court hears criminal and civil appeals from England, Wales and Northern Ireland. However, it hears civil appeals from Scotland also.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2194970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A6D7C-9227-F2A8-64B8-89F3D70DAC46}"/>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Criminal case review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60253D0E-9F59-175F-BC51-0906936C60C6}"/>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 with cases where the individual was wrongly accused.</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Deals with miscarriages of justice. </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Created by the Criminal Appeal Act 1995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6942549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FA420-C257-EBCB-C401-951039E0E25D}"/>
              </a:ext>
            </a:extLst>
          </p:cNvPr>
          <p:cNvSpPr>
            <a:spLocks noGrp="1"/>
          </p:cNvSpPr>
          <p:nvPr>
            <p:ph type="title"/>
          </p:nvPr>
        </p:nvSpPr>
        <p:spPr/>
        <p:txBody>
          <a:bodyPr>
            <a:normAutofit/>
          </a:bodyPr>
          <a:lstStyle/>
          <a:p>
            <a:r>
              <a:rPr lang="en-GB" sz="48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a:t>
            </a:r>
            <a:endParaRPr lang="en-GB" sz="48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7CDD4206-76E8-984E-35BE-FFB357914B40}"/>
              </a:ext>
            </a:extLst>
          </p:cNvPr>
          <p:cNvSpPr>
            <a:spLocks noGrp="1"/>
          </p:cNvSpPr>
          <p:nvPr>
            <p:ph idx="1"/>
          </p:nvPr>
        </p:nvSpPr>
        <p:spPr/>
        <p:txBody>
          <a:bodyPr>
            <a:normAutofit/>
          </a:bodyPr>
          <a:lstStyle/>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Go to the Criminal Cases Review Commission website at https://ccrc.gov.uk/making-application/can-i-apply/. </a:t>
            </a:r>
          </a:p>
          <a:p>
            <a:pPr indent="-305435"/>
            <a:endPar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endParaRPr>
          </a:p>
          <a:p>
            <a:pPr indent="-305435"/>
            <a:r>
              <a:rPr lang="en-GB" sz="2400" dirty="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a typeface="+mn-lt"/>
                <a:cs typeface="+mn-lt"/>
              </a:rPr>
              <a:t>What is the most important thing to consider if you are a convicted criminal wishing to apply to the CCRC?</a:t>
            </a:r>
            <a:endParaRPr lang="en-GB" sz="2400">
              <a:ln>
                <a:solidFill>
                  <a:srgbClr val="000000">
                    <a:lumMod val="75000"/>
                    <a:lumOff val="25000"/>
                    <a:alpha val="10000"/>
                  </a:srgbClr>
                </a:solidFill>
              </a:ln>
              <a:solidFill>
                <a:schemeClr val="tx1"/>
              </a:solidFill>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011110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D5A-A088-B937-64A4-99B5207190AE}"/>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endParaRPr lang="en-GB" sz="4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2005C65B-2777-12F7-B666-1577BF808169}"/>
              </a:ext>
            </a:extLst>
          </p:cNvPr>
          <p:cNvSpPr>
            <a:spLocks noGrp="1"/>
          </p:cNvSpPr>
          <p:nvPr>
            <p:ph idx="1"/>
          </p:nvPr>
        </p:nvSpPr>
        <p:spPr/>
        <p:txBody>
          <a:bodyPr/>
          <a:lstStyle/>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Special court to resolve issues in certain areas of the law. </a:t>
            </a:r>
            <a:endParaRPr lang="en-US" dirty="0"/>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Tribunal judge and two panel members.</a:t>
            </a: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Different tribunals deal with different topics. </a:t>
            </a:r>
          </a:p>
          <a:p>
            <a:pPr indent="-305435">
              <a:lnSpc>
                <a:spcPct val="200000"/>
              </a:lnSpc>
              <a:spcBef>
                <a:spcPts val="1400"/>
              </a:spcBef>
            </a:pPr>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Tribunals, Courts and Enforcement Act 2007.</a:t>
            </a:r>
          </a:p>
          <a:p>
            <a:pPr marL="37465" indent="0">
              <a:buNone/>
            </a:pP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41612870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2769-3BDD-CEB3-E856-3EC69461DE1D}"/>
              </a:ext>
            </a:extLst>
          </p:cNvPr>
          <p:cNvSpPr>
            <a:spLocks noGrp="1"/>
          </p:cNvSpPr>
          <p:nvPr>
            <p:ph type="title"/>
          </p:nvPr>
        </p:nvSpPr>
        <p:spPr/>
        <p:txBody>
          <a:bodyPr>
            <a:normAutofit/>
          </a:bodyPr>
          <a:lstStyle/>
          <a:p>
            <a:r>
              <a:rPr lang="en-GB" sz="5400" b="1" i="1" u="sng" dirty="0">
                <a:ln>
                  <a:solidFill>
                    <a:srgbClr val="000000">
                      <a:lumMod val="75000"/>
                      <a:lumOff val="25000"/>
                      <a:alpha val="10000"/>
                    </a:srgbClr>
                  </a:solidFill>
                </a:ln>
                <a:effectLst>
                  <a:outerShdw blurRad="9525" dist="25400" dir="14640000" algn="tl" rotWithShape="0">
                    <a:srgbClr val="000000">
                      <a:alpha val="30000"/>
                    </a:srgbClr>
                  </a:outerShdw>
                </a:effectLst>
              </a:rPr>
              <a:t>Activity 5</a:t>
            </a:r>
            <a:endParaRPr lang="en-GB" sz="4400" u="sng"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1C2D9794-8B7E-25CD-091C-C0CCC2FC9F6F}"/>
              </a:ext>
            </a:extLst>
          </p:cNvPr>
          <p:cNvSpPr>
            <a:spLocks noGrp="1"/>
          </p:cNvSpPr>
          <p:nvPr>
            <p:ph idx="1"/>
          </p:nvPr>
        </p:nvSpPr>
        <p:spPr/>
        <p:txBody>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Watch the following video discussing a mock Employment Tribunal claim Mock Employment Tribunal UK - What happens in an employment tribunal? - YouTube.</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https://www.youtube.com/watch?v=71wxEjFys6g To what extent do you think it is different from a court case?</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779265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9B7A5-B3AD-21ED-83F2-2B87B66B76EB}"/>
              </a:ext>
            </a:extLst>
          </p:cNvPr>
          <p:cNvSpPr>
            <a:spLocks noGrp="1"/>
          </p:cNvSpPr>
          <p:nvPr>
            <p:ph type="title"/>
          </p:nvPr>
        </p:nvSpPr>
        <p:spPr>
          <a:xfrm>
            <a:off x="913795" y="609600"/>
            <a:ext cx="3078749" cy="970450"/>
          </a:xfrm>
        </p:spPr>
        <p:txBody>
          <a:bodyPr anchor="b">
            <a:noAutofit/>
          </a:bodyPr>
          <a:lstStyle/>
          <a:p>
            <a:r>
              <a:rPr lang="en-GB" sz="6000" b="1" i="1" u="sng" dirty="0">
                <a:ln>
                  <a:solidFill>
                    <a:srgbClr val="000000">
                      <a:lumMod val="75000"/>
                      <a:lumOff val="25000"/>
                      <a:alpha val="10000"/>
                    </a:srgbClr>
                  </a:solidFill>
                </a:ln>
                <a:effectLst>
                  <a:outerShdw blurRad="9525" dist="25400" dir="14640000" algn="tl" rotWithShape="0">
                    <a:srgbClr val="000000">
                      <a:alpha val="30000"/>
                    </a:srgbClr>
                  </a:outerShdw>
                </a:effectLst>
              </a:rPr>
              <a:t>Kahoot</a:t>
            </a:r>
            <a:endParaRPr lang="en-GB" sz="60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8B48C325-DDDF-03ED-894D-A3254470A80A}"/>
              </a:ext>
            </a:extLst>
          </p:cNvPr>
          <p:cNvSpPr>
            <a:spLocks noGrp="1"/>
          </p:cNvSpPr>
          <p:nvPr>
            <p:ph idx="1"/>
          </p:nvPr>
        </p:nvSpPr>
        <p:spPr>
          <a:xfrm>
            <a:off x="960258" y="1983351"/>
            <a:ext cx="3078749" cy="4058751"/>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Simply head to Kahoot.it</a:t>
            </a:r>
            <a:endParaRPr lang="en-US" sz="2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Log in with the pin provided on the screen.</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picture containing text, vector graphics, businesscard&#10;&#10;Description automatically generated">
            <a:extLst>
              <a:ext uri="{FF2B5EF4-FFF2-40B4-BE49-F238E27FC236}">
                <a16:creationId xmlns:a16="http://schemas.microsoft.com/office/drawing/2014/main" id="{4831B663-D051-5E79-0C6B-68A2296F7F9D}"/>
              </a:ext>
            </a:extLst>
          </p:cNvPr>
          <p:cNvPicPr>
            <a:picLocks noChangeAspect="1"/>
          </p:cNvPicPr>
          <p:nvPr/>
        </p:nvPicPr>
        <p:blipFill rotWithShape="1">
          <a:blip r:embed="rId4"/>
          <a:srcRect l="18405" r="19770"/>
          <a:stretch/>
        </p:blipFill>
        <p:spPr>
          <a:xfrm>
            <a:off x="4654295" y="10"/>
            <a:ext cx="7537705" cy="6857990"/>
          </a:xfrm>
          <a:prstGeom prst="rect">
            <a:avLst/>
          </a:prstGeom>
        </p:spPr>
      </p:pic>
    </p:spTree>
    <p:extLst>
      <p:ext uri="{BB962C8B-B14F-4D97-AF65-F5344CB8AC3E}">
        <p14:creationId xmlns:p14="http://schemas.microsoft.com/office/powerpoint/2010/main" val="38596792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2456A0-13DF-4BA8-9BDD-168E874C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7770-8ACB-3FE3-EC4B-3D864C114827}"/>
              </a:ext>
            </a:extLst>
          </p:cNvPr>
          <p:cNvSpPr>
            <a:spLocks noGrp="1"/>
          </p:cNvSpPr>
          <p:nvPr>
            <p:ph type="title"/>
          </p:nvPr>
        </p:nvSpPr>
        <p:spPr>
          <a:xfrm>
            <a:off x="913795" y="609600"/>
            <a:ext cx="5978072" cy="1556702"/>
          </a:xfrm>
        </p:spPr>
        <p:txBody>
          <a:bodyPr>
            <a:normAutofit/>
          </a:bodyPr>
          <a:lstStyle/>
          <a:p>
            <a:r>
              <a:rPr lang="en-GB" sz="6600" b="1" i="1" u="sng" dirty="0">
                <a:ln>
                  <a:solidFill>
                    <a:srgbClr val="000000">
                      <a:lumMod val="75000"/>
                      <a:lumOff val="25000"/>
                      <a:alpha val="10000"/>
                    </a:srgbClr>
                  </a:solidFill>
                </a:ln>
                <a:effectLst>
                  <a:outerShdw blurRad="9525" dist="25400" dir="14640000" algn="tl" rotWithShape="0">
                    <a:srgbClr val="000000">
                      <a:alpha val="30000"/>
                    </a:srgbClr>
                  </a:outerShdw>
                </a:effectLst>
              </a:rPr>
              <a:t>Summary</a:t>
            </a:r>
            <a:endParaRPr lang="en-GB" sz="4400" b="1"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47837FA7-85B1-133D-9F57-DB0E24A25B8E}"/>
              </a:ext>
            </a:extLst>
          </p:cNvPr>
          <p:cNvSpPr>
            <a:spLocks noGrp="1"/>
          </p:cNvSpPr>
          <p:nvPr>
            <p:ph idx="1"/>
          </p:nvPr>
        </p:nvSpPr>
        <p:spPr>
          <a:xfrm>
            <a:off x="913795" y="2354729"/>
            <a:ext cx="5978072" cy="3340119"/>
          </a:xfrm>
        </p:spPr>
        <p:txBody>
          <a:bodyPr anchor="t">
            <a:normAutofit/>
          </a:bodyPr>
          <a:lstStyle/>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Different courts for different crimes. </a:t>
            </a:r>
            <a:endParaRPr lang="en-US"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Criminal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Civil Courts.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Tribunals. </a:t>
            </a:r>
          </a:p>
          <a:p>
            <a:pPr indent="-305435">
              <a:spcBef>
                <a:spcPts val="1400"/>
              </a:spcBef>
            </a:pPr>
            <a:r>
              <a:rPr lang="en-GB" sz="2400" dirty="0">
                <a:ln>
                  <a:solidFill>
                    <a:srgbClr val="000000">
                      <a:lumMod val="75000"/>
                      <a:lumOff val="25000"/>
                      <a:alpha val="10000"/>
                    </a:srgbClr>
                  </a:solidFill>
                </a:ln>
                <a:effectLst>
                  <a:outerShdw blurRad="9525" dist="25400" dir="14640000" algn="tl" rotWithShape="0">
                    <a:srgbClr val="000000">
                      <a:alpha val="30000"/>
                    </a:srgbClr>
                  </a:outerShdw>
                </a:effectLst>
              </a:rPr>
              <a:t>Resolution.</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7AEE9CAC-347C-43C2-AE87-6BC5566E6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4" name="Graphic 4" descr="Theatre with solid fill">
            <a:extLst>
              <a:ext uri="{FF2B5EF4-FFF2-40B4-BE49-F238E27FC236}">
                <a16:creationId xmlns:a16="http://schemas.microsoft.com/office/drawing/2014/main" id="{A0201FB5-5518-EF14-B408-69239696F8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552945" y="1197355"/>
            <a:ext cx="3995592" cy="3995592"/>
          </a:xfrm>
          <a:prstGeom prst="rect">
            <a:avLst/>
          </a:prstGeom>
        </p:spPr>
      </p:pic>
    </p:spTree>
    <p:extLst>
      <p:ext uri="{BB962C8B-B14F-4D97-AF65-F5344CB8AC3E}">
        <p14:creationId xmlns:p14="http://schemas.microsoft.com/office/powerpoint/2010/main" val="35042472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886D4A05-AFD9-4D13-98E7-B23E4C9D7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F5366-9CF9-7210-0522-51368D8BCBFC}"/>
              </a:ext>
            </a:extLst>
          </p:cNvPr>
          <p:cNvSpPr>
            <a:spLocks noGrp="1"/>
          </p:cNvSpPr>
          <p:nvPr>
            <p:ph type="ctrTitle"/>
          </p:nvPr>
        </p:nvSpPr>
        <p:spPr>
          <a:xfrm>
            <a:off x="1379986" y="3560903"/>
            <a:ext cx="9440034" cy="1088336"/>
          </a:xfrm>
        </p:spPr>
        <p:txBody>
          <a:bodyPr>
            <a:normAutofit/>
          </a:bodyPr>
          <a:lstStyle/>
          <a:p>
            <a:r>
              <a:rPr lang="en-GB" sz="4800">
                <a:ln>
                  <a:solidFill>
                    <a:srgbClr val="000000">
                      <a:lumMod val="75000"/>
                      <a:lumOff val="25000"/>
                      <a:alpha val="10000"/>
                    </a:srgbClr>
                  </a:solidFill>
                </a:ln>
                <a:effectLst>
                  <a:outerShdw blurRad="9525" dist="25400" dir="14640000" algn="tl" rotWithShape="0">
                    <a:srgbClr val="000000">
                      <a:alpha val="30000"/>
                    </a:srgbClr>
                  </a:outerShdw>
                </a:effectLst>
              </a:rPr>
              <a:t>Thank you!</a:t>
            </a:r>
            <a:endParaRPr lang="en-GB" sz="4800"/>
          </a:p>
        </p:txBody>
      </p:sp>
      <p:sp>
        <p:nvSpPr>
          <p:cNvPr id="3" name="Content Placeholder 2">
            <a:extLst>
              <a:ext uri="{FF2B5EF4-FFF2-40B4-BE49-F238E27FC236}">
                <a16:creationId xmlns:a16="http://schemas.microsoft.com/office/drawing/2014/main" id="{AFF7AC94-C8D2-EA3A-F64F-D4DAF60F1BB1}"/>
              </a:ext>
            </a:extLst>
          </p:cNvPr>
          <p:cNvSpPr>
            <a:spLocks noGrp="1"/>
          </p:cNvSpPr>
          <p:nvPr>
            <p:ph type="subTitle" idx="1"/>
          </p:nvPr>
        </p:nvSpPr>
        <p:spPr>
          <a:xfrm>
            <a:off x="1379986" y="4751457"/>
            <a:ext cx="9440034" cy="621614"/>
          </a:xfrm>
        </p:spPr>
        <p:txBody>
          <a:bodyPr>
            <a:normAutofit/>
          </a:bodyPr>
          <a:lstStyle/>
          <a:p>
            <a:r>
              <a:rPr lang="en-GB">
                <a:ln>
                  <a:solidFill>
                    <a:srgbClr val="000000">
                      <a:lumMod val="75000"/>
                      <a:lumOff val="25000"/>
                      <a:alpha val="10000"/>
                    </a:srgbClr>
                  </a:solidFill>
                </a:ln>
                <a:solidFill>
                  <a:srgbClr val="21B780"/>
                </a:solidFill>
                <a:effectLst>
                  <a:outerShdw blurRad="9525" dist="25400" dir="14640000" algn="tl" rotWithShape="0">
                    <a:srgbClr val="000000">
                      <a:alpha val="30000"/>
                    </a:srgbClr>
                  </a:outerShdw>
                </a:effectLst>
              </a:rPr>
              <a:t>Any Questions?</a:t>
            </a:r>
            <a:endParaRPr lang="en-GB">
              <a:solidFill>
                <a:srgbClr val="21B780"/>
              </a:solidFill>
            </a:endParaRPr>
          </a:p>
        </p:txBody>
      </p:sp>
      <p:pic>
        <p:nvPicPr>
          <p:cNvPr id="15" name="Graphic 6" descr="Handshake">
            <a:extLst>
              <a:ext uri="{FF2B5EF4-FFF2-40B4-BE49-F238E27FC236}">
                <a16:creationId xmlns:a16="http://schemas.microsoft.com/office/drawing/2014/main" id="{02370E42-921F-D5D1-5DB3-F237823C7D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74617" y="643463"/>
            <a:ext cx="3249553" cy="3249553"/>
          </a:xfrm>
          <a:prstGeom prst="rect">
            <a:avLst/>
          </a:prstGeom>
        </p:spPr>
      </p:pic>
    </p:spTree>
    <p:extLst>
      <p:ext uri="{BB962C8B-B14F-4D97-AF65-F5344CB8AC3E}">
        <p14:creationId xmlns:p14="http://schemas.microsoft.com/office/powerpoint/2010/main" val="10425450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RegularSeedRightStep">
      <a:dk1>
        <a:srgbClr val="000000"/>
      </a:dk1>
      <a:lt1>
        <a:srgbClr val="FFFFFF"/>
      </a:lt1>
      <a:dk2>
        <a:srgbClr val="1C2732"/>
      </a:dk2>
      <a:lt2>
        <a:srgbClr val="F3F0F1"/>
      </a:lt2>
      <a:accent1>
        <a:srgbClr val="21B780"/>
      </a:accent1>
      <a:accent2>
        <a:srgbClr val="14B2BA"/>
      </a:accent2>
      <a:accent3>
        <a:srgbClr val="298EE7"/>
      </a:accent3>
      <a:accent4>
        <a:srgbClr val="2C40D9"/>
      </a:accent4>
      <a:accent5>
        <a:srgbClr val="6229E7"/>
      </a:accent5>
      <a:accent6>
        <a:srgbClr val="A017D5"/>
      </a:accent6>
      <a:hlink>
        <a:srgbClr val="BF3F6E"/>
      </a:hlink>
      <a:folHlink>
        <a:srgbClr val="7F7F7F"/>
      </a:folHlink>
    </a:clrScheme>
    <a:fontScheme name="Slate">
      <a:maj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37</Slides>
  <Notes>6</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SlateVTI</vt:lpstr>
      <vt:lpstr>The English Legal System</vt:lpstr>
      <vt:lpstr>Content</vt:lpstr>
      <vt:lpstr>Aims and learning objectives</vt:lpstr>
      <vt:lpstr>The English Legal system</vt:lpstr>
      <vt:lpstr>Let's take a look</vt:lpstr>
      <vt:lpstr>Criminal law courts</vt:lpstr>
      <vt:lpstr>Activity 1</vt:lpstr>
      <vt:lpstr>Where do we start?</vt:lpstr>
      <vt:lpstr>Severity of the offence</vt:lpstr>
      <vt:lpstr>Magistrates </vt:lpstr>
      <vt:lpstr>Activity 2</vt:lpstr>
      <vt:lpstr>Youth Court </vt:lpstr>
      <vt:lpstr>Continued</vt:lpstr>
      <vt:lpstr>Activity 3</vt:lpstr>
      <vt:lpstr>Crown court</vt:lpstr>
      <vt:lpstr>PowerPoint Presentation</vt:lpstr>
      <vt:lpstr>Whole life sentence </vt:lpstr>
      <vt:lpstr>Activity </vt:lpstr>
      <vt:lpstr>Out of court </vt:lpstr>
      <vt:lpstr>Appeals </vt:lpstr>
      <vt:lpstr>The Civil court system </vt:lpstr>
      <vt:lpstr>Example </vt:lpstr>
      <vt:lpstr>Activity </vt:lpstr>
      <vt:lpstr>Family procedure rules</vt:lpstr>
      <vt:lpstr>Choices of court</vt:lpstr>
      <vt:lpstr>County court </vt:lpstr>
      <vt:lpstr>High court </vt:lpstr>
      <vt:lpstr>Family court</vt:lpstr>
      <vt:lpstr>Activity </vt:lpstr>
      <vt:lpstr>High Court, Court of Appeal and Supreme Court</vt:lpstr>
      <vt:lpstr>Criminal case review </vt:lpstr>
      <vt:lpstr>Activity </vt:lpstr>
      <vt:lpstr>Tribunals </vt:lpstr>
      <vt:lpstr>Activity 5</vt:lpstr>
      <vt:lpstr>Kahoot</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735</cp:revision>
  <dcterms:created xsi:type="dcterms:W3CDTF">2022-10-13T08:46:01Z</dcterms:created>
  <dcterms:modified xsi:type="dcterms:W3CDTF">2024-02-26T11:23:33Z</dcterms:modified>
</cp:coreProperties>
</file>