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3" r:id="rId4"/>
    <p:sldId id="264" r:id="rId5"/>
    <p:sldId id="265" r:id="rId6"/>
    <p:sldId id="266" r:id="rId7"/>
    <p:sldId id="258" r:id="rId8"/>
    <p:sldId id="259" r:id="rId9"/>
    <p:sldId id="260" r:id="rId10"/>
    <p:sldId id="262" r:id="rId11"/>
    <p:sldId id="268"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109" d="100"/>
          <a:sy n="109" d="100"/>
        </p:scale>
        <p:origin x="108" y="27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smtClean="0"/>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EE6576AF-983D-4E68-9B8C-D6D4CBEBAC81}" type="datetimeFigureOut">
              <a:rPr lang="en-GB" smtClean="0"/>
              <a:t>27/09/2017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BA53DA-564B-4740-8327-DB13F11BBF71}"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11534615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E6576AF-983D-4E68-9B8C-D6D4CBEBAC81}" type="datetimeFigureOut">
              <a:rPr lang="en-GB" smtClean="0"/>
              <a:t>27/09/2017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BA53DA-564B-4740-8327-DB13F11BBF71}" type="slidenum">
              <a:rPr lang="en-GB" smtClean="0"/>
              <a:t>‹#›</a:t>
            </a:fld>
            <a:endParaRPr lang="en-GB"/>
          </a:p>
        </p:txBody>
      </p:sp>
    </p:spTree>
    <p:extLst>
      <p:ext uri="{BB962C8B-B14F-4D97-AF65-F5344CB8AC3E}">
        <p14:creationId xmlns:p14="http://schemas.microsoft.com/office/powerpoint/2010/main" val="94494441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smtClean="0"/>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E6576AF-983D-4E68-9B8C-D6D4CBEBAC81}" type="datetimeFigureOut">
              <a:rPr lang="en-GB" smtClean="0"/>
              <a:t>27/09/2017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BA53DA-564B-4740-8327-DB13F11BBF71}"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191201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E6576AF-983D-4E68-9B8C-D6D4CBEBAC81}" type="datetimeFigureOut">
              <a:rPr lang="en-GB" smtClean="0"/>
              <a:t>27/09/2017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BA53DA-564B-4740-8327-DB13F11BBF71}" type="slidenum">
              <a:rPr lang="en-GB" smtClean="0"/>
              <a:t>‹#›</a:t>
            </a:fld>
            <a:endParaRPr lang="en-GB"/>
          </a:p>
        </p:txBody>
      </p:sp>
    </p:spTree>
    <p:extLst>
      <p:ext uri="{BB962C8B-B14F-4D97-AF65-F5344CB8AC3E}">
        <p14:creationId xmlns:p14="http://schemas.microsoft.com/office/powerpoint/2010/main" val="20304317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EE6576AF-983D-4E68-9B8C-D6D4CBEBAC81}" type="datetimeFigureOut">
              <a:rPr lang="en-GB" smtClean="0"/>
              <a:t>27/09/2017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FBA53DA-564B-4740-8327-DB13F11BBF71}" type="slidenum">
              <a:rPr lang="en-GB" smtClean="0"/>
              <a:t>‹#›</a:t>
            </a:fld>
            <a:endParaRPr lang="en-GB"/>
          </a:p>
        </p:txBody>
      </p:sp>
    </p:spTree>
    <p:extLst>
      <p:ext uri="{BB962C8B-B14F-4D97-AF65-F5344CB8AC3E}">
        <p14:creationId xmlns:p14="http://schemas.microsoft.com/office/powerpoint/2010/main" val="9316686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EE6576AF-983D-4E68-9B8C-D6D4CBEBAC81}" type="datetimeFigureOut">
              <a:rPr lang="en-GB" smtClean="0"/>
              <a:t>27/09/2017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FBA53DA-564B-4740-8327-DB13F11BBF71}" type="slidenum">
              <a:rPr lang="en-GB" smtClean="0"/>
              <a:t>‹#›</a:t>
            </a:fld>
            <a:endParaRPr lang="en-GB"/>
          </a:p>
        </p:txBody>
      </p:sp>
    </p:spTree>
    <p:extLst>
      <p:ext uri="{BB962C8B-B14F-4D97-AF65-F5344CB8AC3E}">
        <p14:creationId xmlns:p14="http://schemas.microsoft.com/office/powerpoint/2010/main" val="36360437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EE6576AF-983D-4E68-9B8C-D6D4CBEBAC81}" type="datetimeFigureOut">
              <a:rPr lang="en-GB" smtClean="0"/>
              <a:t>27/09/2017</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DFBA53DA-564B-4740-8327-DB13F11BBF71}" type="slidenum">
              <a:rPr lang="en-GB" smtClean="0"/>
              <a:t>‹#›</a:t>
            </a:fld>
            <a:endParaRPr lang="en-GB"/>
          </a:p>
        </p:txBody>
      </p:sp>
    </p:spTree>
    <p:extLst>
      <p:ext uri="{BB962C8B-B14F-4D97-AF65-F5344CB8AC3E}">
        <p14:creationId xmlns:p14="http://schemas.microsoft.com/office/powerpoint/2010/main" val="271504511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smtClean="0"/>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EE6576AF-983D-4E68-9B8C-D6D4CBEBAC81}" type="datetimeFigureOut">
              <a:rPr lang="en-GB" smtClean="0"/>
              <a:t>27/09/2017</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DFBA53DA-564B-4740-8327-DB13F11BBF71}" type="slidenum">
              <a:rPr lang="en-GB" smtClean="0"/>
              <a:t>‹#›</a:t>
            </a:fld>
            <a:endParaRPr lang="en-GB"/>
          </a:p>
        </p:txBody>
      </p:sp>
    </p:spTree>
    <p:extLst>
      <p:ext uri="{BB962C8B-B14F-4D97-AF65-F5344CB8AC3E}">
        <p14:creationId xmlns:p14="http://schemas.microsoft.com/office/powerpoint/2010/main" val="188954035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E6576AF-983D-4E68-9B8C-D6D4CBEBAC81}" type="datetimeFigureOut">
              <a:rPr lang="en-GB" smtClean="0"/>
              <a:t>27/09/2017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FBA53DA-564B-4740-8327-DB13F11BBF71}" type="slidenum">
              <a:rPr lang="en-GB" smtClean="0"/>
              <a:t>‹#›</a:t>
            </a:fld>
            <a:endParaRPr lang="en-GB"/>
          </a:p>
        </p:txBody>
      </p:sp>
    </p:spTree>
    <p:extLst>
      <p:ext uri="{BB962C8B-B14F-4D97-AF65-F5344CB8AC3E}">
        <p14:creationId xmlns:p14="http://schemas.microsoft.com/office/powerpoint/2010/main" val="28259246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E6576AF-983D-4E68-9B8C-D6D4CBEBAC81}" type="datetimeFigureOut">
              <a:rPr lang="en-GB" smtClean="0"/>
              <a:t>27/09/2017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BA53DA-564B-4740-8327-DB13F11BBF71}" type="slidenum">
              <a:rPr lang="en-GB" smtClean="0"/>
              <a:t>‹#›</a:t>
            </a:fld>
            <a:endParaRPr lang="en-GB"/>
          </a:p>
        </p:txBody>
      </p:sp>
    </p:spTree>
    <p:extLst>
      <p:ext uri="{BB962C8B-B14F-4D97-AF65-F5344CB8AC3E}">
        <p14:creationId xmlns:p14="http://schemas.microsoft.com/office/powerpoint/2010/main" val="26943570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EE6576AF-983D-4E68-9B8C-D6D4CBEBAC81}" type="datetimeFigureOut">
              <a:rPr lang="en-GB" smtClean="0"/>
              <a:t>27/09/2017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FBA53DA-564B-4740-8327-DB13F11BBF71}" type="slidenum">
              <a:rPr lang="en-GB" smtClean="0"/>
              <a:t>‹#›</a:t>
            </a:fld>
            <a:endParaRPr lang="en-GB"/>
          </a:p>
        </p:txBody>
      </p:sp>
    </p:spTree>
    <p:extLst>
      <p:ext uri="{BB962C8B-B14F-4D97-AF65-F5344CB8AC3E}">
        <p14:creationId xmlns:p14="http://schemas.microsoft.com/office/powerpoint/2010/main" val="39208198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EE6576AF-983D-4E68-9B8C-D6D4CBEBAC81}" type="datetimeFigureOut">
              <a:rPr lang="en-GB" smtClean="0"/>
              <a:t>27/09/2017</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DFBA53DA-564B-4740-8327-DB13F11BBF71}"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8972691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a:bodyPr>
          <a:lstStyle/>
          <a:p>
            <a:r>
              <a:rPr lang="en-GB" dirty="0"/>
              <a:t>T</a:t>
            </a:r>
            <a:r>
              <a:rPr lang="en-GB" dirty="0" smtClean="0"/>
              <a:t>he Topographical Model and </a:t>
            </a:r>
            <a:br>
              <a:rPr lang="en-GB" dirty="0" smtClean="0"/>
            </a:br>
            <a:r>
              <a:rPr lang="en-GB" dirty="0"/>
              <a:t>t</a:t>
            </a:r>
            <a:r>
              <a:rPr lang="en-GB" dirty="0" smtClean="0"/>
              <a:t>he Structural Model</a:t>
            </a:r>
            <a:endParaRPr lang="en-GB" dirty="0"/>
          </a:p>
        </p:txBody>
      </p:sp>
      <p:sp>
        <p:nvSpPr>
          <p:cNvPr id="3" name="Subtitle 2"/>
          <p:cNvSpPr>
            <a:spLocks noGrp="1"/>
          </p:cNvSpPr>
          <p:nvPr>
            <p:ph type="subTitle" idx="1"/>
          </p:nvPr>
        </p:nvSpPr>
        <p:spPr/>
        <p:txBody>
          <a:bodyPr/>
          <a:lstStyle/>
          <a:p>
            <a:endParaRPr lang="en-GB"/>
          </a:p>
        </p:txBody>
      </p:sp>
    </p:spTree>
    <p:extLst>
      <p:ext uri="{BB962C8B-B14F-4D97-AF65-F5344CB8AC3E}">
        <p14:creationId xmlns:p14="http://schemas.microsoft.com/office/powerpoint/2010/main" val="385812509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Brief Overview</a:t>
            </a:r>
            <a:endParaRPr lang="en-GB" dirty="0"/>
          </a:p>
        </p:txBody>
      </p:sp>
      <p:sp>
        <p:nvSpPr>
          <p:cNvPr id="3" name="Content Placeholder 2"/>
          <p:cNvSpPr>
            <a:spLocks noGrp="1"/>
          </p:cNvSpPr>
          <p:nvPr>
            <p:ph idx="1"/>
          </p:nvPr>
        </p:nvSpPr>
        <p:spPr/>
        <p:txBody>
          <a:bodyPr/>
          <a:lstStyle/>
          <a:p>
            <a:r>
              <a:rPr lang="en-GB" dirty="0" smtClean="0"/>
              <a:t>Freud revised his theories many times during his lifetime. In the 1890s he described the mind in terms of the conscious and unconscious, in 1900 he developed his topographical view: Conscious, Preconscious and Unconscious. In 1923 Freud introduced the idea of the ID, the Ego and the Super-Ego.</a:t>
            </a:r>
          </a:p>
          <a:p>
            <a:r>
              <a:rPr lang="en-GB" dirty="0" smtClean="0"/>
              <a:t>This PowerPoint will look at some of these ideas in a little more detail.</a:t>
            </a:r>
            <a:endParaRPr lang="en-GB" dirty="0"/>
          </a:p>
        </p:txBody>
      </p:sp>
    </p:spTree>
    <p:extLst>
      <p:ext uri="{BB962C8B-B14F-4D97-AF65-F5344CB8AC3E}">
        <p14:creationId xmlns:p14="http://schemas.microsoft.com/office/powerpoint/2010/main" val="304895994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Unconscious, Preconscious and Conscious Mind</a:t>
            </a:r>
            <a:endParaRPr lang="en-GB" dirty="0"/>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3435415" y="2215662"/>
            <a:ext cx="5225179" cy="3552092"/>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2155659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Unconscious Mind</a:t>
            </a:r>
            <a:endParaRPr lang="en-GB" dirty="0"/>
          </a:p>
        </p:txBody>
      </p:sp>
      <p:sp>
        <p:nvSpPr>
          <p:cNvPr id="3" name="Content Placeholder 2"/>
          <p:cNvSpPr>
            <a:spLocks noGrp="1"/>
          </p:cNvSpPr>
          <p:nvPr>
            <p:ph idx="1"/>
          </p:nvPr>
        </p:nvSpPr>
        <p:spPr/>
        <p:txBody>
          <a:bodyPr/>
          <a:lstStyle/>
          <a:p>
            <a:r>
              <a:rPr lang="en-GB" dirty="0" smtClean="0"/>
              <a:t>Part of our mind is unconscious, we can never fully know what is in the unconscious mind. However, some of what we know can be revealed through dreams, therapy, slips of the tongue (Freud called these parapraxes) and the way in which we speak.</a:t>
            </a:r>
          </a:p>
          <a:p>
            <a:r>
              <a:rPr lang="en-GB" dirty="0" smtClean="0"/>
              <a:t>Freud developed the topographical model and divided the mind into three systems: The Unconscious, Preconscious and Conscious Mind.</a:t>
            </a:r>
            <a:endParaRPr lang="en-GB" dirty="0"/>
          </a:p>
        </p:txBody>
      </p:sp>
    </p:spTree>
    <p:extLst>
      <p:ext uri="{BB962C8B-B14F-4D97-AF65-F5344CB8AC3E}">
        <p14:creationId xmlns:p14="http://schemas.microsoft.com/office/powerpoint/2010/main" val="282159813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Unconscious, Preconscious and Conscious Mind</a:t>
            </a:r>
            <a:endParaRPr lang="en-GB" dirty="0"/>
          </a:p>
        </p:txBody>
      </p:sp>
      <p:sp>
        <p:nvSpPr>
          <p:cNvPr id="4" name="Content Placeholder 3"/>
          <p:cNvSpPr>
            <a:spLocks noGrp="1"/>
          </p:cNvSpPr>
          <p:nvPr>
            <p:ph sz="half" idx="1"/>
          </p:nvPr>
        </p:nvSpPr>
        <p:spPr>
          <a:xfrm>
            <a:off x="914400" y="2322205"/>
            <a:ext cx="5181600" cy="4351338"/>
          </a:xfrm>
        </p:spPr>
        <p:txBody>
          <a:bodyPr/>
          <a:lstStyle/>
          <a:p>
            <a:r>
              <a:rPr lang="en-GB" u="sng" dirty="0" smtClean="0"/>
              <a:t>The Conscious Mind</a:t>
            </a:r>
            <a:r>
              <a:rPr lang="en-GB" dirty="0" smtClean="0"/>
              <a:t>: All mental contents of which we are aware</a:t>
            </a:r>
          </a:p>
          <a:p>
            <a:r>
              <a:rPr lang="en-GB" u="sng" dirty="0" smtClean="0"/>
              <a:t>The Preconscious Mind</a:t>
            </a:r>
            <a:r>
              <a:rPr lang="en-GB" dirty="0" smtClean="0"/>
              <a:t>: We can bring the contents to mind when we need to, e.g. memories.</a:t>
            </a:r>
          </a:p>
          <a:p>
            <a:r>
              <a:rPr lang="en-GB" u="sng" dirty="0" smtClean="0"/>
              <a:t>The Unconscious Mind</a:t>
            </a:r>
            <a:r>
              <a:rPr lang="en-GB" dirty="0" smtClean="0"/>
              <a:t>: These are contents that are not available to the conscious mind</a:t>
            </a:r>
            <a:endParaRPr lang="en-GB" dirty="0"/>
          </a:p>
        </p:txBody>
      </p:sp>
      <p:pic>
        <p:nvPicPr>
          <p:cNvPr id="9" name="Content Placeholder 8"/>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218238" y="2257759"/>
            <a:ext cx="4937125" cy="3199733"/>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87126436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Freud’s Second Model of the Mind: The Structural Model</a:t>
            </a:r>
            <a:endParaRPr lang="en-GB" dirty="0"/>
          </a:p>
        </p:txBody>
      </p:sp>
      <p:sp>
        <p:nvSpPr>
          <p:cNvPr id="3" name="Content Placeholder 2"/>
          <p:cNvSpPr>
            <a:spLocks noGrp="1"/>
          </p:cNvSpPr>
          <p:nvPr>
            <p:ph sz="half" idx="1"/>
          </p:nvPr>
        </p:nvSpPr>
        <p:spPr>
          <a:xfrm>
            <a:off x="914400" y="2379540"/>
            <a:ext cx="5181600" cy="4351338"/>
          </a:xfrm>
        </p:spPr>
        <p:txBody>
          <a:bodyPr/>
          <a:lstStyle/>
          <a:p>
            <a:r>
              <a:rPr lang="en-GB" dirty="0" smtClean="0"/>
              <a:t>Freud went on to develop a further model of the mind: </a:t>
            </a:r>
          </a:p>
          <a:p>
            <a:pPr lvl="1"/>
            <a:r>
              <a:rPr lang="en-GB" dirty="0" smtClean="0"/>
              <a:t>the id, </a:t>
            </a:r>
          </a:p>
          <a:p>
            <a:pPr lvl="1"/>
            <a:r>
              <a:rPr lang="en-GB" dirty="0" smtClean="0"/>
              <a:t>the ego and </a:t>
            </a:r>
          </a:p>
          <a:p>
            <a:pPr lvl="1"/>
            <a:r>
              <a:rPr lang="en-GB" dirty="0" smtClean="0"/>
              <a:t>the superego.</a:t>
            </a:r>
          </a:p>
        </p:txBody>
      </p:sp>
      <p:pic>
        <p:nvPicPr>
          <p:cNvPr id="5" name="Content Placeholder 3"/>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6484601" y="2154115"/>
            <a:ext cx="4041257" cy="2694171"/>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0693850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Id, the Ego and the Super-Ego</a:t>
            </a:r>
            <a:endParaRPr lang="en-GB" dirty="0"/>
          </a:p>
        </p:txBody>
      </p:sp>
      <p:sp>
        <p:nvSpPr>
          <p:cNvPr id="3" name="Content Placeholder 2"/>
          <p:cNvSpPr>
            <a:spLocks noGrp="1"/>
          </p:cNvSpPr>
          <p:nvPr>
            <p:ph idx="1"/>
          </p:nvPr>
        </p:nvSpPr>
        <p:spPr/>
        <p:txBody>
          <a:bodyPr/>
          <a:lstStyle/>
          <a:p>
            <a:r>
              <a:rPr lang="en-GB" dirty="0" smtClean="0"/>
              <a:t>The Id is “a chaos, a cauldron full of seething excitations” (Freud, 1933/1964, p.73) The Id is the basic biological aspect of the psyche. It wants it’s needs met and wants them met NOW!</a:t>
            </a:r>
          </a:p>
          <a:p>
            <a:r>
              <a:rPr lang="en-GB" dirty="0" smtClean="0"/>
              <a:t>Freud suggested that everyone has this aspect of their personality.</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814119" y="4119850"/>
            <a:ext cx="3443759" cy="1944399"/>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417268136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Ego</a:t>
            </a:r>
            <a:endParaRPr lang="en-GB" dirty="0"/>
          </a:p>
        </p:txBody>
      </p:sp>
      <p:sp>
        <p:nvSpPr>
          <p:cNvPr id="3" name="Content Placeholder 2"/>
          <p:cNvSpPr>
            <a:spLocks noGrp="1"/>
          </p:cNvSpPr>
          <p:nvPr>
            <p:ph idx="1"/>
          </p:nvPr>
        </p:nvSpPr>
        <p:spPr/>
        <p:txBody>
          <a:bodyPr/>
          <a:lstStyle/>
          <a:p>
            <a:r>
              <a:rPr lang="en-GB" dirty="0" smtClean="0"/>
              <a:t>The Ego “stands for reason and good sense” (Freud, 1933/1964, p.76). The Ego is generally the sensible one. It stands for good order, it can be responsible.</a:t>
            </a:r>
          </a:p>
          <a:p>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979129" y="3492843"/>
            <a:ext cx="2015852" cy="2398927"/>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295867284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Super-ego</a:t>
            </a:r>
            <a:endParaRPr lang="en-GB" dirty="0"/>
          </a:p>
        </p:txBody>
      </p:sp>
      <p:sp>
        <p:nvSpPr>
          <p:cNvPr id="3" name="Content Placeholder 2"/>
          <p:cNvSpPr>
            <a:spLocks noGrp="1"/>
          </p:cNvSpPr>
          <p:nvPr>
            <p:ph idx="1"/>
          </p:nvPr>
        </p:nvSpPr>
        <p:spPr/>
        <p:txBody>
          <a:bodyPr/>
          <a:lstStyle/>
          <a:p>
            <a:r>
              <a:rPr lang="en-GB" dirty="0" smtClean="0"/>
              <a:t>The Super-ego “takes over the power, function and even the methods of parental agency” (Freud, 1933/1964, p.62). It can often feel like a domineering parent, someone who is likely to say no all the time. The Super-ego can be a negative, disciplining and reproving aspect. </a:t>
            </a:r>
            <a:endParaRPr lang="en-GB" dirty="0"/>
          </a:p>
        </p:txBody>
      </p:sp>
      <p:pic>
        <p:nvPicPr>
          <p:cNvPr id="4" name="Picture 3"/>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3220182" y="3306274"/>
            <a:ext cx="5150094" cy="2234348"/>
          </a:xfrm>
          <a:prstGeom prst="rect">
            <a:avLst/>
          </a:prstGeom>
          <a:ln w="88900" cap="sq" cmpd="thickThin">
            <a:solidFill>
              <a:srgbClr val="000000"/>
            </a:solidFill>
            <a:prstDash val="solid"/>
            <a:miter lim="800000"/>
          </a:ln>
          <a:effectLst>
            <a:innerShdw blurRad="76200">
              <a:srgbClr val="000000"/>
            </a:innerShdw>
          </a:effectLst>
        </p:spPr>
      </p:pic>
    </p:spTree>
    <p:extLst>
      <p:ext uri="{BB962C8B-B14F-4D97-AF65-F5344CB8AC3E}">
        <p14:creationId xmlns:p14="http://schemas.microsoft.com/office/powerpoint/2010/main" val="393597991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So how do these three elements work together?</a:t>
            </a:r>
            <a:endParaRPr lang="en-GB" dirty="0"/>
          </a:p>
        </p:txBody>
      </p:sp>
      <p:sp>
        <p:nvSpPr>
          <p:cNvPr id="4" name="Content Placeholder 3"/>
          <p:cNvSpPr>
            <a:spLocks noGrp="1"/>
          </p:cNvSpPr>
          <p:nvPr>
            <p:ph sz="half" idx="1"/>
          </p:nvPr>
        </p:nvSpPr>
        <p:spPr/>
        <p:txBody>
          <a:bodyPr>
            <a:normAutofit/>
          </a:bodyPr>
          <a:lstStyle/>
          <a:p>
            <a:r>
              <a:rPr lang="en-GB" dirty="0" smtClean="0"/>
              <a:t>This is the Freud’s topographical map of the mind.</a:t>
            </a:r>
          </a:p>
          <a:p>
            <a:r>
              <a:rPr lang="en-GB" dirty="0" smtClean="0"/>
              <a:t>The Id is completely in the unconscious. It can be pushed down (repressed) and prevented from coming up to the surface.</a:t>
            </a:r>
          </a:p>
          <a:p>
            <a:r>
              <a:rPr lang="en-GB" dirty="0" smtClean="0"/>
              <a:t>The Ego is at the surface, in the conscious mind, but also partly operates in the unconscious.</a:t>
            </a:r>
          </a:p>
          <a:p>
            <a:r>
              <a:rPr lang="en-GB" dirty="0" smtClean="0"/>
              <a:t>The Superego is the same, it spans both the conscious and unconscious.</a:t>
            </a:r>
            <a:endParaRPr lang="en-GB" dirty="0"/>
          </a:p>
        </p:txBody>
      </p:sp>
      <p:pic>
        <p:nvPicPr>
          <p:cNvPr id="7" name="Content Placeholder 6"/>
          <p:cNvPicPr>
            <a:picLocks noGrp="1" noChangeAspect="1"/>
          </p:cNvPicPr>
          <p:nvPr>
            <p:ph sz="half" idx="2"/>
          </p:nvPr>
        </p:nvPicPr>
        <p:blipFill>
          <a:blip r:embed="rId2">
            <a:extLst>
              <a:ext uri="{28A0092B-C50C-407E-A947-70E740481C1C}">
                <a14:useLocalDpi xmlns:a14="http://schemas.microsoft.com/office/drawing/2010/main" val="0"/>
              </a:ext>
            </a:extLst>
          </a:blip>
          <a:stretch>
            <a:fillRect/>
          </a:stretch>
        </p:blipFill>
        <p:spPr>
          <a:xfrm>
            <a:off x="7353300" y="2257425"/>
            <a:ext cx="2667000" cy="3200400"/>
          </a:xfrm>
        </p:spPr>
      </p:pic>
    </p:spTree>
    <p:extLst>
      <p:ext uri="{BB962C8B-B14F-4D97-AF65-F5344CB8AC3E}">
        <p14:creationId xmlns:p14="http://schemas.microsoft.com/office/powerpoint/2010/main" val="320444944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structural model and the relationship to the external world.</a:t>
            </a:r>
            <a:endParaRPr lang="en-GB" dirty="0"/>
          </a:p>
        </p:txBody>
      </p:sp>
      <p:sp>
        <p:nvSpPr>
          <p:cNvPr id="3" name="Content Placeholder 2"/>
          <p:cNvSpPr>
            <a:spLocks noGrp="1"/>
          </p:cNvSpPr>
          <p:nvPr>
            <p:ph idx="1"/>
          </p:nvPr>
        </p:nvSpPr>
        <p:spPr/>
        <p:txBody>
          <a:bodyPr/>
          <a:lstStyle/>
          <a:p>
            <a:r>
              <a:rPr lang="en-GB" dirty="0" smtClean="0"/>
              <a:t>The Id is essential, it can be chaotic, it is a powerful force, but we need it. We need the Id as it pushes us to complete life’s tasks. It can be a destructive power, but it can also give us the push that we need.</a:t>
            </a:r>
          </a:p>
          <a:p>
            <a:r>
              <a:rPr lang="en-GB" dirty="0" smtClean="0"/>
              <a:t>The Ego should be the one in charge. Freud suggests that it is like the rider on horseback, it steers, it brakes, it notices when there is danger and when to change direction. It is the one that listens to the demands of the Id, the Superego and the external world and tries to attend to the challenging demands.</a:t>
            </a:r>
          </a:p>
          <a:p>
            <a:r>
              <a:rPr lang="en-GB" dirty="0" smtClean="0"/>
              <a:t>The Superego is the internalised parents, it listens to society’s messages and internalises these. It is a negative element and pays more attention to negative thoughts and behaviours.</a:t>
            </a:r>
          </a:p>
          <a:p>
            <a:r>
              <a:rPr lang="en-GB" dirty="0" smtClean="0"/>
              <a:t>The external world, according to Freud, is uncaring and can even be threatening. Other people are also subject to the same self-focused tasks as we are and society as a whole will work together to keep the worst of these wants and needs at bay.</a:t>
            </a:r>
            <a:endParaRPr lang="en-GB" dirty="0"/>
          </a:p>
        </p:txBody>
      </p:sp>
    </p:spTree>
    <p:extLst>
      <p:ext uri="{BB962C8B-B14F-4D97-AF65-F5344CB8AC3E}">
        <p14:creationId xmlns:p14="http://schemas.microsoft.com/office/powerpoint/2010/main" val="1477699314"/>
      </p:ext>
    </p:extLst>
  </p:cSld>
  <p:clrMapOvr>
    <a:masterClrMapping/>
  </p:clrMapOvr>
</p:sld>
</file>

<file path=ppt/theme/theme1.xml><?xml version="1.0" encoding="utf-8"?>
<a:theme xmlns:a="http://schemas.openxmlformats.org/drawingml/2006/main" name="Retrospect">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docProps/app.xml><?xml version="1.0" encoding="utf-8"?>
<Properties xmlns="http://schemas.openxmlformats.org/officeDocument/2006/extended-properties" xmlns:vt="http://schemas.openxmlformats.org/officeDocument/2006/docPropsVTypes">
  <Template>Retrospect</Template>
  <TotalTime>10215</TotalTime>
  <Words>689</Words>
  <Application>Microsoft Office PowerPoint</Application>
  <PresentationFormat>Widescreen</PresentationFormat>
  <Paragraphs>34</Paragraphs>
  <Slides>11</Slides>
  <Notes>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11</vt:i4>
      </vt:variant>
    </vt:vector>
  </HeadingPairs>
  <TitlesOfParts>
    <vt:vector size="14" baseType="lpstr">
      <vt:lpstr>Calibri</vt:lpstr>
      <vt:lpstr>Calibri Light</vt:lpstr>
      <vt:lpstr>Retrospect</vt:lpstr>
      <vt:lpstr>The Topographical Model and  the Structural Model</vt:lpstr>
      <vt:lpstr>Brief Overview</vt:lpstr>
      <vt:lpstr>The Unconscious, Preconscious and Conscious Mind</vt:lpstr>
      <vt:lpstr>The Unconscious Mind</vt:lpstr>
      <vt:lpstr>The Unconscious, Preconscious and Conscious Mind</vt:lpstr>
      <vt:lpstr>Freud’s Second Model of the Mind: The Structural Model</vt:lpstr>
      <vt:lpstr>Id, the Ego and the Super-Ego</vt:lpstr>
      <vt:lpstr>The Ego</vt:lpstr>
      <vt:lpstr>The Super-ego</vt:lpstr>
      <vt:lpstr>So how do these three elements work together?</vt:lpstr>
      <vt:lpstr>The structural model and the relationship to the external world.</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Structural Model and the Topographical Model</dc:title>
  <dc:creator>Catherine Slade</dc:creator>
  <cp:lastModifiedBy>Catherine Slade</cp:lastModifiedBy>
  <cp:revision>2</cp:revision>
  <dcterms:created xsi:type="dcterms:W3CDTF">2017-09-27T11:22:21Z</dcterms:created>
  <dcterms:modified xsi:type="dcterms:W3CDTF">2017-10-04T13:38:05Z</dcterms:modified>
</cp:coreProperties>
</file>