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ECFF"/>
    <a:srgbClr val="00FFCC"/>
    <a:srgbClr val="33CCFF"/>
    <a:srgbClr val="CCFF99"/>
    <a:srgbClr val="F3F3F3"/>
    <a:srgbClr val="99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66" d="100"/>
          <a:sy n="66" d="100"/>
        </p:scale>
        <p:origin x="2405" y="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65760" y="11256379"/>
            <a:ext cx="6126480" cy="914400"/>
          </a:xfrm>
          <a:prstGeom prst="rect">
            <a:avLst/>
          </a:prstGeom>
          <a:solidFill>
            <a:srgbClr val="F8F8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01601" y="91367"/>
            <a:ext cx="6664959" cy="796472"/>
          </a:xfrm>
          <a:prstGeom prst="rect">
            <a:avLst/>
          </a:prstGeom>
          <a:solidFill>
            <a:srgbClr val="33CCFF"/>
          </a:solidFill>
        </p:spPr>
        <p:txBody>
          <a:bodyPr wrap="none"/>
          <a:lstStyle/>
          <a:p>
            <a:pPr algn="ctr">
              <a:defRPr sz="2800" b="1">
                <a:solidFill>
                  <a:srgbClr val="000000"/>
                </a:solidFill>
              </a:defRPr>
            </a:pP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ZARA CIRCULAR: THE FUTURE IS CIRCULAR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defRPr sz="2800" b="1">
                <a:solidFill>
                  <a:srgbClr val="000000"/>
                </a:solidFill>
              </a:defRPr>
            </a:pP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Prerna Padmini</a:t>
            </a:r>
          </a:p>
          <a:p>
            <a:pPr algn="ctr">
              <a:defRPr sz="2800" b="1">
                <a:solidFill>
                  <a:srgbClr val="000000"/>
                </a:solidFill>
              </a:defRPr>
            </a:pP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 Number: 2536257</a:t>
            </a:r>
            <a:endParaRPr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401655" y="872380"/>
            <a:ext cx="4346461" cy="347849"/>
          </a:xfrm>
          <a:prstGeom prst="rect">
            <a:avLst/>
          </a:prstGeom>
          <a:solidFill>
            <a:srgbClr val="CCECFF"/>
          </a:solidFill>
        </p:spPr>
        <p:txBody>
          <a:bodyPr wrap="none"/>
          <a:lstStyle/>
          <a:p>
            <a:pPr algn="ctr">
              <a:defRPr sz="1500" i="1"/>
            </a:pPr>
            <a:r>
              <a:rPr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Sustainable Brand Extension | Pioneering Circular Fashion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274319" y="1188720"/>
            <a:ext cx="3074948" cy="3324196"/>
          </a:xfrm>
          <a:prstGeom prst="round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rgbClr val="C8C8C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20759" y="1280160"/>
            <a:ext cx="1768946" cy="276999"/>
          </a:xfrm>
          <a:prstGeom prst="rect">
            <a:avLst/>
          </a:prstGeom>
          <a:noFill/>
        </p:spPr>
        <p:txBody>
          <a:bodyPr wrap="none"/>
          <a:lstStyle/>
          <a:p>
            <a:pPr>
              <a:defRPr sz="1200" b="1">
                <a:solidFill>
                  <a:srgbClr val="282828"/>
                </a:solidFill>
              </a:defRPr>
            </a:pPr>
            <a:r>
              <a:rPr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COMPANY CONTEXT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11481" y="1554480"/>
            <a:ext cx="2702560" cy="823302"/>
          </a:xfrm>
          <a:prstGeom prst="rect">
            <a:avLst/>
          </a:prstGeom>
          <a:noFill/>
        </p:spPr>
        <p:txBody>
          <a:bodyPr wrap="square"/>
          <a:lstStyle/>
          <a:p>
            <a:pPr algn="just">
              <a:defRPr sz="950"/>
            </a:pP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Zara, a leading fast fashion retailer under Inditex, faces criticism for its environmental impact as millions of garments are landfilled each year (Abbate et al., 2023; Olivar Aponte, 2024). Zara Circular is our sustainable brand extension providing recycled collections, pre-owned resale, rental services, and repair programs to close the fashion loop and reduce waste.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337194" y="4680388"/>
            <a:ext cx="2925174" cy="6550689"/>
          </a:xfrm>
          <a:prstGeom prst="roundRect">
            <a:avLst/>
          </a:prstGeom>
          <a:solidFill>
            <a:srgbClr val="CCFF99"/>
          </a:solidFill>
          <a:ln>
            <a:solidFill>
              <a:srgbClr val="C8C8C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35975" y="4799720"/>
            <a:ext cx="3297885" cy="240617"/>
          </a:xfrm>
          <a:prstGeom prst="rect">
            <a:avLst/>
          </a:prstGeom>
          <a:noFill/>
        </p:spPr>
        <p:txBody>
          <a:bodyPr wrap="none"/>
          <a:lstStyle/>
          <a:p>
            <a:pPr algn="ctr">
              <a:defRPr sz="1200" b="1">
                <a:solidFill>
                  <a:srgbClr val="282828"/>
                </a:solidFill>
              </a:defRPr>
            </a:pPr>
            <a:r>
              <a:rPr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 APPEAL AND EMERGING 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defRPr sz="1200" b="1">
                <a:solidFill>
                  <a:srgbClr val="282828"/>
                </a:solidFill>
              </a:defRPr>
            </a:pPr>
            <a:r>
              <a:rPr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CONSUMER TRENDS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29163" y="5144834"/>
            <a:ext cx="2833205" cy="823302"/>
          </a:xfrm>
          <a:prstGeom prst="rect">
            <a:avLst/>
          </a:prstGeom>
          <a:noFill/>
        </p:spPr>
        <p:txBody>
          <a:bodyPr wrap="square"/>
          <a:lstStyle/>
          <a:p>
            <a:pPr>
              <a:defRPr sz="950"/>
            </a:pPr>
            <a:r>
              <a:rPr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Circular fashion is surging among Gen Z and Millennials who value sustainable and transparent products (Milovanović et al., 2021; Blas Riesgo et al., 2022). Zara Circular's digital ecosystem enables carbon footprint tracking, easy garment exchange in resale marketplace, rentals for any occasion, and on-demand repairs—addressing the booming demand for accessible circular fashion and building a loyal eco-community.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3429000" y="1178559"/>
            <a:ext cx="3191675" cy="4269557"/>
          </a:xfrm>
          <a:prstGeom prst="roundRect">
            <a:avLst/>
          </a:prstGeom>
          <a:solidFill>
            <a:srgbClr val="CCECFF"/>
          </a:solidFill>
          <a:ln>
            <a:solidFill>
              <a:srgbClr val="C8C8C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574885" y="1209040"/>
            <a:ext cx="2925801" cy="25391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 b="1">
                <a:solidFill>
                  <a:srgbClr val="282828"/>
                </a:solidFill>
              </a:defRPr>
            </a:pPr>
            <a:r>
              <a:rPr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INVESTOR AND STRATEGIC ALIGNMENT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574885" y="1491160"/>
            <a:ext cx="2917355" cy="24391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spcAft>
                <a:spcPts val="600"/>
              </a:spcAft>
              <a:defRPr sz="950"/>
            </a:pP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Environmental Impact: Extending garment lifecycles through resale, rental, and repair reduces carbon emissions and textile waste by 20–30% (Ellen MacArthur Foundation, 2024), supporting Inditex's net-zero and circularity goals.</a:t>
            </a:r>
          </a:p>
          <a:p>
            <a:pPr algn="just">
              <a:spcAft>
                <a:spcPts val="600"/>
              </a:spcAft>
              <a:defRPr sz="950"/>
            </a:pP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Financial Viability: Creates recurring revenue via tiered subscriptions for rentals and repairs, plus commissions from resale marketplace and premium circular lines—delivering resilient growth and customer loyalty.</a:t>
            </a:r>
          </a:p>
          <a:p>
            <a:pPr algn="just">
              <a:spcAft>
                <a:spcPts val="600"/>
              </a:spcAft>
              <a:defRPr sz="950"/>
            </a:pP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Promotion Catalyst: Driven by eco-conscious influencer partnerships, social media strategies, and community engagement to build authentic connections with sustainability-focused consumers (Roozen et al., 2025; Ritch, 2023).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722101" y="11301652"/>
            <a:ext cx="5413797" cy="843825"/>
          </a:xfrm>
          <a:prstGeom prst="round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955782" y="11438870"/>
            <a:ext cx="5058793" cy="5693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400" b="1">
                <a:solidFill>
                  <a:srgbClr val="FFFFFF"/>
                </a:solidFill>
              </a:defRPr>
            </a:pPr>
            <a:r>
              <a:rPr sz="1500" dirty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 MONTHS MORE WEAR</a:t>
            </a:r>
          </a:p>
          <a:p>
            <a:pPr algn="ctr">
              <a:defRPr sz="1800" b="1">
                <a:solidFill>
                  <a:srgbClr val="FFFFFF"/>
                </a:solidFill>
              </a:defRPr>
            </a:pPr>
            <a:r>
              <a:rPr sz="1500" dirty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 20–30% REDUCED FOOTPRINT</a:t>
            </a:r>
          </a:p>
        </p:txBody>
      </p:sp>
      <p:pic>
        <p:nvPicPr>
          <p:cNvPr id="16" name="Image 0" descr="preencoded.png">
            <a:extLst>
              <a:ext uri="{FF2B5EF4-FFF2-40B4-BE49-F238E27FC236}">
                <a16:creationId xmlns:a16="http://schemas.microsoft.com/office/drawing/2014/main" id="{FB6084EB-9560-9AFE-F7A8-F391FCA2C3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629" y="7981466"/>
            <a:ext cx="2481690" cy="1275138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E2914724-DE92-6691-4A28-CA6F7380D1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913" y="6443557"/>
            <a:ext cx="2307125" cy="1432998"/>
          </a:xfrm>
          <a:prstGeom prst="rect">
            <a:avLst/>
          </a:prstGeom>
        </p:spPr>
      </p:pic>
      <p:pic>
        <p:nvPicPr>
          <p:cNvPr id="17" name="Picture 16" descr="Zara's Sustainable Paradox: Navigating Corporate Social Responsibility in  the Fast Fashion Era | by Stephen Chibuzor | Medium">
            <a:extLst>
              <a:ext uri="{FF2B5EF4-FFF2-40B4-BE49-F238E27FC236}">
                <a16:creationId xmlns:a16="http://schemas.microsoft.com/office/drawing/2014/main" id="{A312741C-A65F-70AF-4F58-09108E24B0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623" y="2828894"/>
            <a:ext cx="2290340" cy="1477679"/>
          </a:xfrm>
          <a:prstGeom prst="rect">
            <a:avLst/>
          </a:prstGeom>
        </p:spPr>
      </p:pic>
      <p:pic>
        <p:nvPicPr>
          <p:cNvPr id="18" name="Picture 17" descr="Sustainable Fashion Manufacturing: Pioneering a Greener Future">
            <a:extLst>
              <a:ext uri="{FF2B5EF4-FFF2-40B4-BE49-F238E27FC236}">
                <a16:creationId xmlns:a16="http://schemas.microsoft.com/office/drawing/2014/main" id="{EA34031D-AAE5-E174-1FA1-E13598D2E3C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0043" y="9327179"/>
            <a:ext cx="3061082" cy="1584661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B7234696-4A8E-0799-2E69-CC4F64C8367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5700" y="3888500"/>
            <a:ext cx="2720339" cy="1499686"/>
          </a:xfrm>
          <a:prstGeom prst="rect">
            <a:avLst/>
          </a:prstGeom>
        </p:spPr>
      </p:pic>
      <p:sp>
        <p:nvSpPr>
          <p:cNvPr id="19" name="Rounded Rectangle 7">
            <a:extLst>
              <a:ext uri="{FF2B5EF4-FFF2-40B4-BE49-F238E27FC236}">
                <a16:creationId xmlns:a16="http://schemas.microsoft.com/office/drawing/2014/main" id="{2AE0640D-9108-A0D5-C20E-4FC5C906AE18}"/>
              </a:ext>
            </a:extLst>
          </p:cNvPr>
          <p:cNvSpPr/>
          <p:nvPr/>
        </p:nvSpPr>
        <p:spPr>
          <a:xfrm>
            <a:off x="3593282" y="5546750"/>
            <a:ext cx="2925174" cy="5365090"/>
          </a:xfrm>
          <a:prstGeom prst="roundRect">
            <a:avLst/>
          </a:prstGeom>
          <a:solidFill>
            <a:srgbClr val="FFFF00"/>
          </a:solidFill>
          <a:ln>
            <a:solidFill>
              <a:srgbClr val="C8C8C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 </a:t>
            </a:r>
          </a:p>
          <a:p>
            <a:pPr>
              <a:spcBef>
                <a:spcPts val="400"/>
              </a:spcBef>
            </a:pPr>
            <a:r>
              <a:rPr lang="en-US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Abbate, S., </a:t>
            </a:r>
            <a:r>
              <a:rPr lang="en-US" sz="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Centobelli</a:t>
            </a:r>
            <a:r>
              <a:rPr lang="en-US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P., </a:t>
            </a:r>
            <a:r>
              <a:rPr lang="en-US" sz="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Cerchione</a:t>
            </a:r>
            <a:r>
              <a:rPr lang="en-US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R., Nadeem, S. and Riccio, E. (2023) ‘Sustainability trends and gaps in the textile, apparel and fashion industries’, Environment, Development and Sustainability, 26(2), pp. 2837–2864. Available at: https://doi.org/10.1007/s10668-022-02887-2 (Accessed: 2 July 2026).</a:t>
            </a:r>
          </a:p>
          <a:p>
            <a:pPr>
              <a:spcBef>
                <a:spcPts val="400"/>
              </a:spcBef>
            </a:pPr>
            <a:r>
              <a:rPr lang="en-US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Blas Riesgo, S., </a:t>
            </a:r>
            <a:r>
              <a:rPr lang="en-US" sz="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Lavanga</a:t>
            </a:r>
            <a:r>
              <a:rPr lang="en-US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 and Codina, M. (2022) ‘Drivers and barriers for sustainable fashion consumption in Spain: a comparison between sustainable and non-sustainable consumers’, International Journal of Fashion Design, Technology and Education, 16(1), pp. 1–13. Available at: https://doi.org/10.1080/17543266.2022.2089239 (Accessed: 2 July 2026).</a:t>
            </a:r>
          </a:p>
          <a:p>
            <a:pPr>
              <a:spcBef>
                <a:spcPts val="400"/>
              </a:spcBef>
            </a:pPr>
            <a:r>
              <a:rPr lang="en-US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Ellen MacArthur Foundation (2024)  Circular Fashion: Keeping Fashion and Textiles in Use. Available at: https://www.ellenmacarthurfoundation.org/topics/fashion/overview (Accessed: 2 July 2026).</a:t>
            </a:r>
          </a:p>
          <a:p>
            <a:pPr>
              <a:spcBef>
                <a:spcPts val="400"/>
              </a:spcBef>
            </a:pPr>
            <a:r>
              <a:rPr lang="en-US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Olivar Aponte, N. (2024) ‘Fast fashion consumption and its environmental impact: a literature review’, Sustainability: Science, Practice and Policy, 20(1). Available at: https://doi.org/10.1080/15487733.2024.2381871 (Accessed: 2 July 2026).</a:t>
            </a:r>
          </a:p>
          <a:p>
            <a:pPr>
              <a:spcBef>
                <a:spcPts val="400"/>
              </a:spcBef>
            </a:pPr>
            <a:r>
              <a:rPr lang="en-US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Ritch, E.L. (2023) ‘Sustainable fashion marketing: green or greenwash?’, in Ekström, K.M. (ed.) Marketing Fashion: Critical Perspectives on the Power of Fashion in Contemporary Culture. London: Routledge. Available at: https://researchonline.gcu.ac.uk/ws/portalfiles/portal/79255811/57319355.pdf (Accessed: 2 July 2026).</a:t>
            </a:r>
          </a:p>
          <a:p>
            <a:pPr>
              <a:spcBef>
                <a:spcPts val="400"/>
              </a:spcBef>
            </a:pPr>
            <a:r>
              <a:rPr lang="en-US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Roozen, I., </a:t>
            </a:r>
            <a:r>
              <a:rPr lang="en-US" sz="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Raedts</a:t>
            </a:r>
            <a:r>
              <a:rPr lang="en-US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 and </a:t>
            </a:r>
            <a:r>
              <a:rPr lang="en-US" sz="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Henderix</a:t>
            </a:r>
            <a:r>
              <a:rPr lang="en-US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 (2025) ‘Exploring the role of green brand extensions and greenwashing in the fashion industry’, Journal of Global Fashion Marketing, 16(1), pp. 32–46. Available at: https://doi.org/10.1080/20932685.2024.2396612 (Accessed: 2 July 2026).</a:t>
            </a:r>
          </a:p>
          <a:p>
            <a:pPr>
              <a:spcBef>
                <a:spcPts val="400"/>
              </a:spcBef>
            </a:pPr>
            <a:endParaRPr lang="en-US" sz="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sz="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644</Words>
  <Application>Microsoft Office PowerPoint</Application>
  <PresentationFormat>Widescreen</PresentationFormat>
  <Paragraphs>24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Times New Roman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dcterms:created xsi:type="dcterms:W3CDTF">2013-01-27T09:14:16Z</dcterms:created>
  <dcterms:modified xsi:type="dcterms:W3CDTF">2026-07-05T09:17:02Z</dcterms:modified>
  <cp:category/>
</cp:coreProperties>
</file>