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6"/>
  </p:notesMasterIdLst>
  <p:sldIdLst>
    <p:sldId id="286" r:id="rId3"/>
    <p:sldId id="257" r:id="rId4"/>
    <p:sldId id="262" r:id="rId5"/>
    <p:sldId id="263" r:id="rId6"/>
    <p:sldId id="264" r:id="rId7"/>
    <p:sldId id="265" r:id="rId8"/>
    <p:sldId id="268" r:id="rId9"/>
    <p:sldId id="267" r:id="rId10"/>
    <p:sldId id="259" r:id="rId11"/>
    <p:sldId id="260" r:id="rId12"/>
    <p:sldId id="270" r:id="rId13"/>
    <p:sldId id="281" r:id="rId14"/>
    <p:sldId id="282" r:id="rId15"/>
    <p:sldId id="283" r:id="rId16"/>
    <p:sldId id="284" r:id="rId17"/>
    <p:sldId id="256" r:id="rId18"/>
    <p:sldId id="275" r:id="rId19"/>
    <p:sldId id="276" r:id="rId20"/>
    <p:sldId id="277" r:id="rId21"/>
    <p:sldId id="278" r:id="rId22"/>
    <p:sldId id="279" r:id="rId23"/>
    <p:sldId id="287" r:id="rId24"/>
    <p:sldId id="280"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van Chorbadzhiyski (2010295)" initials="IC(" lastIdx="1" clrIdx="0">
    <p:extLst>
      <p:ext uri="{19B8F6BF-5375-455C-9EA6-DF929625EA0E}">
        <p15:presenceInfo xmlns:p15="http://schemas.microsoft.com/office/powerpoint/2012/main" userId="Ivan Chorbadzhiyski (201029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729C8-8AA5-79E4-781B-FC08812633ED}" v="102" dt="2021-04-15T14:20:08.760"/>
    <p1510:client id="{197757FF-1696-1CFE-FA63-DCE3EB6E1CE1}" v="395" dt="2021-04-20T18:49:30.022"/>
    <p1510:client id="{1ED4097A-C658-9A7C-1AE0-60563BD53E3D}" v="124" dt="2021-04-20T18:32:06.198"/>
    <p1510:client id="{5002CE1F-7714-C712-9405-B51BC8A9AA69}" v="806" dt="2021-04-08T12:35:45.558"/>
    <p1510:client id="{518A7EA1-A122-40E4-FD09-3937267FE10B}" v="15" dt="2021-04-20T17:18:15.193"/>
    <p1510:client id="{54DDD4F6-DADD-6421-D8AC-363A71E9B9AD}" v="3843" dt="2021-04-21T19:46:17.852"/>
    <p1510:client id="{56461BB7-34AC-554D-B2BD-FA014791F2EB}" v="43" dt="2021-04-17T17:01:26.526"/>
    <p1510:client id="{6025C09F-F01F-C000-07B3-974594F8D6E9}" v="6" dt="2021-04-20T16:42:34.707"/>
    <p1510:client id="{608C5C25-1D1C-5B95-8D5E-4749631D993D}" v="640" dt="2021-04-20T18:21:40.219"/>
    <p1510:client id="{D5729A98-3512-4D17-8A65-411F3E2E33F3}" v="88" dt="2021-04-08T11:37:16.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14" y="-3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commentAuthors" Target="commentAuthors.xml"/><Relationship Id="rId30"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3-25T15:56:35.337"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7D33B8-D81E-4517-8644-2668919BA605}"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BC6DA458-20D0-442F-A929-CB6362F7613F}">
      <dgm:prSet/>
      <dgm:spPr/>
      <dgm:t>
        <a:bodyPr/>
        <a:lstStyle/>
        <a:p>
          <a:r>
            <a:rPr lang="en-IN" b="1"/>
            <a:t>Meredith Belbin </a:t>
          </a:r>
          <a:r>
            <a:rPr lang="en-IN"/>
            <a:t>from </a:t>
          </a:r>
          <a:r>
            <a:rPr lang="en-IN" b="1"/>
            <a:t>Henley management College </a:t>
          </a:r>
          <a:r>
            <a:rPr lang="en-IN"/>
            <a:t>developed a model that defines various roles in a well balanced team. </a:t>
          </a:r>
          <a:endParaRPr lang="en-GB"/>
        </a:p>
      </dgm:t>
    </dgm:pt>
    <dgm:pt modelId="{A25EC068-3DBF-4399-9A0D-B46362B29E72}" type="parTrans" cxnId="{C0DABE61-E0C8-4763-9512-FD2971668282}">
      <dgm:prSet/>
      <dgm:spPr/>
      <dgm:t>
        <a:bodyPr/>
        <a:lstStyle/>
        <a:p>
          <a:endParaRPr lang="en-GB"/>
        </a:p>
      </dgm:t>
    </dgm:pt>
    <dgm:pt modelId="{3DBE58FA-2155-46CE-B49B-ED232F37CA0A}" type="sibTrans" cxnId="{C0DABE61-E0C8-4763-9512-FD2971668282}">
      <dgm:prSet/>
      <dgm:spPr/>
      <dgm:t>
        <a:bodyPr/>
        <a:lstStyle/>
        <a:p>
          <a:endParaRPr lang="en-GB"/>
        </a:p>
      </dgm:t>
    </dgm:pt>
    <dgm:pt modelId="{1ABFED95-4ED6-4204-B113-A52CB97D6754}">
      <dgm:prSet/>
      <dgm:spPr/>
      <dgm:t>
        <a:bodyPr/>
        <a:lstStyle/>
        <a:p>
          <a:r>
            <a:rPr lang="en-IN"/>
            <a:t>The original model had eight roles</a:t>
          </a:r>
          <a:r>
            <a:rPr lang="bg-BG"/>
            <a:t>.</a:t>
          </a:r>
          <a:endParaRPr lang="en-GB"/>
        </a:p>
      </dgm:t>
    </dgm:pt>
    <dgm:pt modelId="{55DFAC6D-A289-4FD6-8642-65FAA634FAE8}" type="parTrans" cxnId="{204FE7B1-48F0-4685-B34A-F54CAF54E99D}">
      <dgm:prSet/>
      <dgm:spPr/>
      <dgm:t>
        <a:bodyPr/>
        <a:lstStyle/>
        <a:p>
          <a:endParaRPr lang="en-GB"/>
        </a:p>
      </dgm:t>
    </dgm:pt>
    <dgm:pt modelId="{6C3EE3D1-722C-4AD4-892C-DFEA6C07354E}" type="sibTrans" cxnId="{204FE7B1-48F0-4685-B34A-F54CAF54E99D}">
      <dgm:prSet/>
      <dgm:spPr/>
      <dgm:t>
        <a:bodyPr/>
        <a:lstStyle/>
        <a:p>
          <a:endParaRPr lang="en-GB"/>
        </a:p>
      </dgm:t>
    </dgm:pt>
    <dgm:pt modelId="{7A0BA2A2-0068-4148-BEF6-50AEE6D1A823}">
      <dgm:prSet/>
      <dgm:spPr/>
      <dgm:t>
        <a:bodyPr/>
        <a:lstStyle/>
        <a:p>
          <a:r>
            <a:rPr lang="bg-BG"/>
            <a:t>А</a:t>
          </a:r>
          <a:r>
            <a:rPr lang="en-IN"/>
            <a:t> good team</a:t>
          </a:r>
          <a:r>
            <a:rPr lang="en-GB"/>
            <a:t> need to have a mix of people.</a:t>
          </a:r>
        </a:p>
      </dgm:t>
    </dgm:pt>
    <dgm:pt modelId="{357A5B9B-8B47-4ED6-94A9-A19BE0B0A4FA}" type="parTrans" cxnId="{35D754B5-3D16-4523-9790-D8FA5B08170B}">
      <dgm:prSet/>
      <dgm:spPr/>
      <dgm:t>
        <a:bodyPr/>
        <a:lstStyle/>
        <a:p>
          <a:endParaRPr lang="en-GB"/>
        </a:p>
      </dgm:t>
    </dgm:pt>
    <dgm:pt modelId="{D5172140-98F2-45B1-986B-53E7AB743D4D}" type="sibTrans" cxnId="{35D754B5-3D16-4523-9790-D8FA5B08170B}">
      <dgm:prSet/>
      <dgm:spPr/>
      <dgm:t>
        <a:bodyPr/>
        <a:lstStyle/>
        <a:p>
          <a:endParaRPr lang="en-GB"/>
        </a:p>
      </dgm:t>
    </dgm:pt>
    <dgm:pt modelId="{A89E85C1-FC97-49F3-8EB7-CF67F6D616D1}" type="pres">
      <dgm:prSet presAssocID="{157D33B8-D81E-4517-8644-2668919BA605}" presName="Name0" presStyleCnt="0">
        <dgm:presLayoutVars>
          <dgm:dir/>
          <dgm:resizeHandles val="exact"/>
        </dgm:presLayoutVars>
      </dgm:prSet>
      <dgm:spPr/>
    </dgm:pt>
    <dgm:pt modelId="{226D1BE3-2749-479D-AFAE-77A59EF33BBE}" type="pres">
      <dgm:prSet presAssocID="{BC6DA458-20D0-442F-A929-CB6362F7613F}" presName="node" presStyleLbl="node1" presStyleIdx="0" presStyleCnt="3">
        <dgm:presLayoutVars>
          <dgm:bulletEnabled val="1"/>
        </dgm:presLayoutVars>
      </dgm:prSet>
      <dgm:spPr/>
    </dgm:pt>
    <dgm:pt modelId="{568ED7B1-5601-4D7A-AD54-B24EE53F6A40}" type="pres">
      <dgm:prSet presAssocID="{3DBE58FA-2155-46CE-B49B-ED232F37CA0A}" presName="sibTrans" presStyleCnt="0"/>
      <dgm:spPr/>
    </dgm:pt>
    <dgm:pt modelId="{B69207AA-BCE5-4BFD-9896-FA6874346B86}" type="pres">
      <dgm:prSet presAssocID="{1ABFED95-4ED6-4204-B113-A52CB97D6754}" presName="node" presStyleLbl="node1" presStyleIdx="1" presStyleCnt="3">
        <dgm:presLayoutVars>
          <dgm:bulletEnabled val="1"/>
        </dgm:presLayoutVars>
      </dgm:prSet>
      <dgm:spPr/>
    </dgm:pt>
    <dgm:pt modelId="{112FF743-5CD4-4F7F-8A16-938C591A48EE}" type="pres">
      <dgm:prSet presAssocID="{6C3EE3D1-722C-4AD4-892C-DFEA6C07354E}" presName="sibTrans" presStyleCnt="0"/>
      <dgm:spPr/>
    </dgm:pt>
    <dgm:pt modelId="{3A8440B6-C7C1-43A5-A547-697439995051}" type="pres">
      <dgm:prSet presAssocID="{7A0BA2A2-0068-4148-BEF6-50AEE6D1A823}" presName="node" presStyleLbl="node1" presStyleIdx="2" presStyleCnt="3">
        <dgm:presLayoutVars>
          <dgm:bulletEnabled val="1"/>
        </dgm:presLayoutVars>
      </dgm:prSet>
      <dgm:spPr/>
    </dgm:pt>
  </dgm:ptLst>
  <dgm:cxnLst>
    <dgm:cxn modelId="{91854E29-A353-406E-97F2-9002763DFD0E}" type="presOf" srcId="{1ABFED95-4ED6-4204-B113-A52CB97D6754}" destId="{B69207AA-BCE5-4BFD-9896-FA6874346B86}" srcOrd="0" destOrd="0" presId="urn:microsoft.com/office/officeart/2005/8/layout/hList6"/>
    <dgm:cxn modelId="{C0DABE61-E0C8-4763-9512-FD2971668282}" srcId="{157D33B8-D81E-4517-8644-2668919BA605}" destId="{BC6DA458-20D0-442F-A929-CB6362F7613F}" srcOrd="0" destOrd="0" parTransId="{A25EC068-3DBF-4399-9A0D-B46362B29E72}" sibTransId="{3DBE58FA-2155-46CE-B49B-ED232F37CA0A}"/>
    <dgm:cxn modelId="{0FAC067B-9E34-40AE-A928-2F8B2891FBDC}" type="presOf" srcId="{157D33B8-D81E-4517-8644-2668919BA605}" destId="{A89E85C1-FC97-49F3-8EB7-CF67F6D616D1}" srcOrd="0" destOrd="0" presId="urn:microsoft.com/office/officeart/2005/8/layout/hList6"/>
    <dgm:cxn modelId="{204FE7B1-48F0-4685-B34A-F54CAF54E99D}" srcId="{157D33B8-D81E-4517-8644-2668919BA605}" destId="{1ABFED95-4ED6-4204-B113-A52CB97D6754}" srcOrd="1" destOrd="0" parTransId="{55DFAC6D-A289-4FD6-8642-65FAA634FAE8}" sibTransId="{6C3EE3D1-722C-4AD4-892C-DFEA6C07354E}"/>
    <dgm:cxn modelId="{35D754B5-3D16-4523-9790-D8FA5B08170B}" srcId="{157D33B8-D81E-4517-8644-2668919BA605}" destId="{7A0BA2A2-0068-4148-BEF6-50AEE6D1A823}" srcOrd="2" destOrd="0" parTransId="{357A5B9B-8B47-4ED6-94A9-A19BE0B0A4FA}" sibTransId="{D5172140-98F2-45B1-986B-53E7AB743D4D}"/>
    <dgm:cxn modelId="{5AA688CF-336B-4B22-805E-5564D51DA3A9}" type="presOf" srcId="{BC6DA458-20D0-442F-A929-CB6362F7613F}" destId="{226D1BE3-2749-479D-AFAE-77A59EF33BBE}" srcOrd="0" destOrd="0" presId="urn:microsoft.com/office/officeart/2005/8/layout/hList6"/>
    <dgm:cxn modelId="{2878C0EE-989B-47CF-8991-C3D111AF04B0}" type="presOf" srcId="{7A0BA2A2-0068-4148-BEF6-50AEE6D1A823}" destId="{3A8440B6-C7C1-43A5-A547-697439995051}" srcOrd="0" destOrd="0" presId="urn:microsoft.com/office/officeart/2005/8/layout/hList6"/>
    <dgm:cxn modelId="{94858E1E-AFD6-4760-8AF8-9D6AC7154D5C}" type="presParOf" srcId="{A89E85C1-FC97-49F3-8EB7-CF67F6D616D1}" destId="{226D1BE3-2749-479D-AFAE-77A59EF33BBE}" srcOrd="0" destOrd="0" presId="urn:microsoft.com/office/officeart/2005/8/layout/hList6"/>
    <dgm:cxn modelId="{08F3EE9A-C99E-4EBA-91CA-8130D453609D}" type="presParOf" srcId="{A89E85C1-FC97-49F3-8EB7-CF67F6D616D1}" destId="{568ED7B1-5601-4D7A-AD54-B24EE53F6A40}" srcOrd="1" destOrd="0" presId="urn:microsoft.com/office/officeart/2005/8/layout/hList6"/>
    <dgm:cxn modelId="{594BB2C1-6CE9-4664-BFC8-38A517CE330A}" type="presParOf" srcId="{A89E85C1-FC97-49F3-8EB7-CF67F6D616D1}" destId="{B69207AA-BCE5-4BFD-9896-FA6874346B86}" srcOrd="2" destOrd="0" presId="urn:microsoft.com/office/officeart/2005/8/layout/hList6"/>
    <dgm:cxn modelId="{E199F8FB-0D87-4D0A-9C62-10E4269D3F55}" type="presParOf" srcId="{A89E85C1-FC97-49F3-8EB7-CF67F6D616D1}" destId="{112FF743-5CD4-4F7F-8A16-938C591A48EE}" srcOrd="3" destOrd="0" presId="urn:microsoft.com/office/officeart/2005/8/layout/hList6"/>
    <dgm:cxn modelId="{AC1EEA74-4B5B-4FB1-BCD3-14BF80DD6A5C}" type="presParOf" srcId="{A89E85C1-FC97-49F3-8EB7-CF67F6D616D1}" destId="{3A8440B6-C7C1-43A5-A547-697439995051}"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65F564-0736-4680-8BFE-69E67459D2A0}" type="doc">
      <dgm:prSet loTypeId="urn:microsoft.com/office/officeart/2005/8/layout/hList6" loCatId="list" qsTypeId="urn:microsoft.com/office/officeart/2005/8/quickstyle/3d1" qsCatId="3D" csTypeId="urn:microsoft.com/office/officeart/2005/8/colors/colorful5" csCatId="colorful" phldr="1"/>
      <dgm:spPr/>
      <dgm:t>
        <a:bodyPr/>
        <a:lstStyle/>
        <a:p>
          <a:endParaRPr lang="en-IN"/>
        </a:p>
      </dgm:t>
    </dgm:pt>
    <dgm:pt modelId="{3809B3B5-1152-440B-914F-F387788FD157}">
      <dgm:prSet phldrT="[Text]"/>
      <dgm:spPr/>
      <dgm:t>
        <a:bodyPr/>
        <a:lstStyle/>
        <a:p>
          <a:r>
            <a:rPr lang="en-IN" dirty="0"/>
            <a:t>People Oriented Roles</a:t>
          </a:r>
        </a:p>
      </dgm:t>
    </dgm:pt>
    <dgm:pt modelId="{B6C8E853-CC34-4957-8C69-BB611A964E26}" type="parTrans" cxnId="{43A9B2AC-259B-498D-8FDC-3C037701B0BD}">
      <dgm:prSet/>
      <dgm:spPr/>
      <dgm:t>
        <a:bodyPr/>
        <a:lstStyle/>
        <a:p>
          <a:endParaRPr lang="en-IN"/>
        </a:p>
      </dgm:t>
    </dgm:pt>
    <dgm:pt modelId="{ABFDA240-EE56-480C-844D-05F53FC16BFA}" type="sibTrans" cxnId="{43A9B2AC-259B-498D-8FDC-3C037701B0BD}">
      <dgm:prSet/>
      <dgm:spPr/>
      <dgm:t>
        <a:bodyPr/>
        <a:lstStyle/>
        <a:p>
          <a:endParaRPr lang="en-IN"/>
        </a:p>
      </dgm:t>
    </dgm:pt>
    <dgm:pt modelId="{32FEF32C-AC57-4A39-A606-096B904EB11A}">
      <dgm:prSet phldrT="[Text]"/>
      <dgm:spPr/>
      <dgm:t>
        <a:bodyPr/>
        <a:lstStyle/>
        <a:p>
          <a:r>
            <a:rPr lang="en-IN" dirty="0"/>
            <a:t>Thought Oriented Roles</a:t>
          </a:r>
        </a:p>
      </dgm:t>
    </dgm:pt>
    <dgm:pt modelId="{51FB0AAD-7D8E-4CA1-B5A5-A1FEC07542CC}" type="parTrans" cxnId="{99FA417F-6BE5-464C-9B3E-E771B63D0186}">
      <dgm:prSet/>
      <dgm:spPr/>
      <dgm:t>
        <a:bodyPr/>
        <a:lstStyle/>
        <a:p>
          <a:endParaRPr lang="en-IN"/>
        </a:p>
      </dgm:t>
    </dgm:pt>
    <dgm:pt modelId="{CA632443-A7B4-4E68-BC0F-867C432F5C14}" type="sibTrans" cxnId="{99FA417F-6BE5-464C-9B3E-E771B63D0186}">
      <dgm:prSet/>
      <dgm:spPr/>
      <dgm:t>
        <a:bodyPr/>
        <a:lstStyle/>
        <a:p>
          <a:endParaRPr lang="en-IN"/>
        </a:p>
      </dgm:t>
    </dgm:pt>
    <dgm:pt modelId="{38E8A9BB-A593-40D3-BD90-703E42839059}">
      <dgm:prSet phldrT="[Text]"/>
      <dgm:spPr/>
      <dgm:t>
        <a:bodyPr/>
        <a:lstStyle/>
        <a:p>
          <a:r>
            <a:rPr lang="en-IN" dirty="0"/>
            <a:t>Action Oriented Roles</a:t>
          </a:r>
        </a:p>
      </dgm:t>
    </dgm:pt>
    <dgm:pt modelId="{565F23EC-E93C-4F48-831B-A7F1FCA65E69}" type="parTrans" cxnId="{D9CACCE0-79D4-4657-A8DF-B1F7E9ECB1C4}">
      <dgm:prSet/>
      <dgm:spPr/>
      <dgm:t>
        <a:bodyPr/>
        <a:lstStyle/>
        <a:p>
          <a:endParaRPr lang="en-IN"/>
        </a:p>
      </dgm:t>
    </dgm:pt>
    <dgm:pt modelId="{D716B7A7-6532-4981-8680-23BCBF579AD1}" type="sibTrans" cxnId="{D9CACCE0-79D4-4657-A8DF-B1F7E9ECB1C4}">
      <dgm:prSet/>
      <dgm:spPr/>
      <dgm:t>
        <a:bodyPr/>
        <a:lstStyle/>
        <a:p>
          <a:endParaRPr lang="en-IN"/>
        </a:p>
      </dgm:t>
    </dgm:pt>
    <dgm:pt modelId="{C75590D1-DA95-44D2-BF68-6394004EBCF4}" type="pres">
      <dgm:prSet presAssocID="{0165F564-0736-4680-8BFE-69E67459D2A0}" presName="Name0" presStyleCnt="0">
        <dgm:presLayoutVars>
          <dgm:dir/>
          <dgm:resizeHandles val="exact"/>
        </dgm:presLayoutVars>
      </dgm:prSet>
      <dgm:spPr/>
    </dgm:pt>
    <dgm:pt modelId="{4CC848C9-080A-4C63-84B6-1AF7E1CADEC2}" type="pres">
      <dgm:prSet presAssocID="{3809B3B5-1152-440B-914F-F387788FD157}" presName="node" presStyleLbl="node1" presStyleIdx="0" presStyleCnt="3">
        <dgm:presLayoutVars>
          <dgm:bulletEnabled val="1"/>
        </dgm:presLayoutVars>
      </dgm:prSet>
      <dgm:spPr/>
    </dgm:pt>
    <dgm:pt modelId="{624EFD52-EBB8-45CD-BB2B-DED4986D41CE}" type="pres">
      <dgm:prSet presAssocID="{ABFDA240-EE56-480C-844D-05F53FC16BFA}" presName="sibTrans" presStyleCnt="0"/>
      <dgm:spPr/>
    </dgm:pt>
    <dgm:pt modelId="{4FB19451-A4BF-40AA-B4AF-09DB46FF33E7}" type="pres">
      <dgm:prSet presAssocID="{32FEF32C-AC57-4A39-A606-096B904EB11A}" presName="node" presStyleLbl="node1" presStyleIdx="1" presStyleCnt="3">
        <dgm:presLayoutVars>
          <dgm:bulletEnabled val="1"/>
        </dgm:presLayoutVars>
      </dgm:prSet>
      <dgm:spPr/>
    </dgm:pt>
    <dgm:pt modelId="{78D6B839-A785-4168-9CA9-99033F16FE08}" type="pres">
      <dgm:prSet presAssocID="{CA632443-A7B4-4E68-BC0F-867C432F5C14}" presName="sibTrans" presStyleCnt="0"/>
      <dgm:spPr/>
    </dgm:pt>
    <dgm:pt modelId="{BB758A75-9CDC-4F74-940E-2236155DFA8C}" type="pres">
      <dgm:prSet presAssocID="{38E8A9BB-A593-40D3-BD90-703E42839059}" presName="node" presStyleLbl="node1" presStyleIdx="2" presStyleCnt="3">
        <dgm:presLayoutVars>
          <dgm:bulletEnabled val="1"/>
        </dgm:presLayoutVars>
      </dgm:prSet>
      <dgm:spPr/>
    </dgm:pt>
  </dgm:ptLst>
  <dgm:cxnLst>
    <dgm:cxn modelId="{99FA417F-6BE5-464C-9B3E-E771B63D0186}" srcId="{0165F564-0736-4680-8BFE-69E67459D2A0}" destId="{32FEF32C-AC57-4A39-A606-096B904EB11A}" srcOrd="1" destOrd="0" parTransId="{51FB0AAD-7D8E-4CA1-B5A5-A1FEC07542CC}" sibTransId="{CA632443-A7B4-4E68-BC0F-867C432F5C14}"/>
    <dgm:cxn modelId="{95C5719F-0231-4037-B655-F130F840B26F}" type="presOf" srcId="{32FEF32C-AC57-4A39-A606-096B904EB11A}" destId="{4FB19451-A4BF-40AA-B4AF-09DB46FF33E7}" srcOrd="0" destOrd="0" presId="urn:microsoft.com/office/officeart/2005/8/layout/hList6"/>
    <dgm:cxn modelId="{43A9B2AC-259B-498D-8FDC-3C037701B0BD}" srcId="{0165F564-0736-4680-8BFE-69E67459D2A0}" destId="{3809B3B5-1152-440B-914F-F387788FD157}" srcOrd="0" destOrd="0" parTransId="{B6C8E853-CC34-4957-8C69-BB611A964E26}" sibTransId="{ABFDA240-EE56-480C-844D-05F53FC16BFA}"/>
    <dgm:cxn modelId="{ACD151BF-7610-4CB0-9687-3CC1318EE07A}" type="presOf" srcId="{0165F564-0736-4680-8BFE-69E67459D2A0}" destId="{C75590D1-DA95-44D2-BF68-6394004EBCF4}" srcOrd="0" destOrd="0" presId="urn:microsoft.com/office/officeart/2005/8/layout/hList6"/>
    <dgm:cxn modelId="{D9CACCE0-79D4-4657-A8DF-B1F7E9ECB1C4}" srcId="{0165F564-0736-4680-8BFE-69E67459D2A0}" destId="{38E8A9BB-A593-40D3-BD90-703E42839059}" srcOrd="2" destOrd="0" parTransId="{565F23EC-E93C-4F48-831B-A7F1FCA65E69}" sibTransId="{D716B7A7-6532-4981-8680-23BCBF579AD1}"/>
    <dgm:cxn modelId="{74FEF0E1-7F68-4623-B618-2E5FE4FA9F6D}" type="presOf" srcId="{3809B3B5-1152-440B-914F-F387788FD157}" destId="{4CC848C9-080A-4C63-84B6-1AF7E1CADEC2}" srcOrd="0" destOrd="0" presId="urn:microsoft.com/office/officeart/2005/8/layout/hList6"/>
    <dgm:cxn modelId="{4DAE38F6-7AB7-4B92-85F4-70AA20281DFB}" type="presOf" srcId="{38E8A9BB-A593-40D3-BD90-703E42839059}" destId="{BB758A75-9CDC-4F74-940E-2236155DFA8C}" srcOrd="0" destOrd="0" presId="urn:microsoft.com/office/officeart/2005/8/layout/hList6"/>
    <dgm:cxn modelId="{373A0FA2-BD1E-4A35-A630-D6C27162B67A}" type="presParOf" srcId="{C75590D1-DA95-44D2-BF68-6394004EBCF4}" destId="{4CC848C9-080A-4C63-84B6-1AF7E1CADEC2}" srcOrd="0" destOrd="0" presId="urn:microsoft.com/office/officeart/2005/8/layout/hList6"/>
    <dgm:cxn modelId="{3E1B9FBE-71D8-433C-81DA-F49BE037DC2F}" type="presParOf" srcId="{C75590D1-DA95-44D2-BF68-6394004EBCF4}" destId="{624EFD52-EBB8-45CD-BB2B-DED4986D41CE}" srcOrd="1" destOrd="0" presId="urn:microsoft.com/office/officeart/2005/8/layout/hList6"/>
    <dgm:cxn modelId="{4F6D2404-6DF0-4C20-B3C5-63C0212558EC}" type="presParOf" srcId="{C75590D1-DA95-44D2-BF68-6394004EBCF4}" destId="{4FB19451-A4BF-40AA-B4AF-09DB46FF33E7}" srcOrd="2" destOrd="0" presId="urn:microsoft.com/office/officeart/2005/8/layout/hList6"/>
    <dgm:cxn modelId="{F3E47CAA-E804-4D5F-B92C-E20129EE4859}" type="presParOf" srcId="{C75590D1-DA95-44D2-BF68-6394004EBCF4}" destId="{78D6B839-A785-4168-9CA9-99033F16FE08}" srcOrd="3" destOrd="0" presId="urn:microsoft.com/office/officeart/2005/8/layout/hList6"/>
    <dgm:cxn modelId="{0B5947C7-F953-4333-ABC2-28FA122680CF}" type="presParOf" srcId="{C75590D1-DA95-44D2-BF68-6394004EBCF4}" destId="{BB758A75-9CDC-4F74-940E-2236155DFA8C}"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DBF725-4C41-4693-9307-9C836050388D}" type="doc">
      <dgm:prSet loTypeId="urn:microsoft.com/office/officeart/2005/8/layout/vList6" loCatId="list" qsTypeId="urn:microsoft.com/office/officeart/2005/8/quickstyle/3d1" qsCatId="3D" csTypeId="urn:microsoft.com/office/officeart/2005/8/colors/colorful4" csCatId="colorful" phldr="1"/>
      <dgm:spPr/>
      <dgm:t>
        <a:bodyPr/>
        <a:lstStyle/>
        <a:p>
          <a:endParaRPr lang="en-IN"/>
        </a:p>
      </dgm:t>
    </dgm:pt>
    <dgm:pt modelId="{D94B7F7F-76BA-4A9F-82D8-B21EA149F074}">
      <dgm:prSet phldrT="[Text]"/>
      <dgm:spPr/>
      <dgm:t>
        <a:bodyPr/>
        <a:lstStyle/>
        <a:p>
          <a:r>
            <a:rPr lang="en-IN" dirty="0"/>
            <a:t>Plant (creates ideas)</a:t>
          </a:r>
        </a:p>
      </dgm:t>
    </dgm:pt>
    <dgm:pt modelId="{2B676197-16A7-4FF7-87E4-7B344F90BAB9}" type="parTrans" cxnId="{9E59FEF7-D240-42FB-80C1-E876306CE1B6}">
      <dgm:prSet/>
      <dgm:spPr/>
      <dgm:t>
        <a:bodyPr/>
        <a:lstStyle/>
        <a:p>
          <a:endParaRPr lang="en-IN"/>
        </a:p>
      </dgm:t>
    </dgm:pt>
    <dgm:pt modelId="{F577456B-5825-489D-B7E0-1B3C30194F3A}" type="sibTrans" cxnId="{9E59FEF7-D240-42FB-80C1-E876306CE1B6}">
      <dgm:prSet/>
      <dgm:spPr/>
      <dgm:t>
        <a:bodyPr/>
        <a:lstStyle/>
        <a:p>
          <a:endParaRPr lang="en-IN"/>
        </a:p>
      </dgm:t>
    </dgm:pt>
    <dgm:pt modelId="{BC087D17-5E4A-4641-ABD5-AA00C5CAAE77}">
      <dgm:prSet phldrT="[Text]"/>
      <dgm:spPr/>
      <dgm:t>
        <a:bodyPr/>
        <a:lstStyle/>
        <a:p>
          <a:endParaRPr lang="en-IN" dirty="0"/>
        </a:p>
      </dgm:t>
    </dgm:pt>
    <dgm:pt modelId="{F57B6D8E-BC1E-4E67-B7FC-0C31C5569742}" type="parTrans" cxnId="{81FEB0B0-58B9-4C59-8ADE-7145B392F6F0}">
      <dgm:prSet/>
      <dgm:spPr/>
      <dgm:t>
        <a:bodyPr/>
        <a:lstStyle/>
        <a:p>
          <a:endParaRPr lang="en-IN"/>
        </a:p>
      </dgm:t>
    </dgm:pt>
    <dgm:pt modelId="{06C4C31F-EEE3-4BB8-BF79-5A60EFDEB83B}" type="sibTrans" cxnId="{81FEB0B0-58B9-4C59-8ADE-7145B392F6F0}">
      <dgm:prSet/>
      <dgm:spPr/>
      <dgm:t>
        <a:bodyPr/>
        <a:lstStyle/>
        <a:p>
          <a:endParaRPr lang="en-IN"/>
        </a:p>
      </dgm:t>
    </dgm:pt>
    <dgm:pt modelId="{B5C0A4A2-882C-4E7D-AD1E-A84DA3718C96}">
      <dgm:prSet phldrT="[Text]"/>
      <dgm:spPr/>
      <dgm:t>
        <a:bodyPr/>
        <a:lstStyle/>
        <a:p>
          <a:r>
            <a:rPr lang="en-IN" dirty="0"/>
            <a:t>Resource Investigator (explores opportunities and contacts)</a:t>
          </a:r>
        </a:p>
      </dgm:t>
    </dgm:pt>
    <dgm:pt modelId="{F8969D66-C4EF-4688-A5B8-0560BFB26B05}" type="parTrans" cxnId="{557C1162-6BDA-4626-A9A8-0ECA2B6D2316}">
      <dgm:prSet/>
      <dgm:spPr/>
      <dgm:t>
        <a:bodyPr/>
        <a:lstStyle/>
        <a:p>
          <a:endParaRPr lang="en-IN"/>
        </a:p>
      </dgm:t>
    </dgm:pt>
    <dgm:pt modelId="{404ABDC3-12FF-4CA8-9FE8-DF919BDC3CFA}" type="sibTrans" cxnId="{557C1162-6BDA-4626-A9A8-0ECA2B6D2316}">
      <dgm:prSet/>
      <dgm:spPr/>
      <dgm:t>
        <a:bodyPr/>
        <a:lstStyle/>
        <a:p>
          <a:endParaRPr lang="en-IN"/>
        </a:p>
      </dgm:t>
    </dgm:pt>
    <dgm:pt modelId="{874AABCF-FAF3-4C6C-AFFA-BCC9E0CB7303}">
      <dgm:prSet/>
      <dgm:spPr/>
      <dgm:t>
        <a:bodyPr/>
        <a:lstStyle/>
        <a:p>
          <a:r>
            <a:rPr lang="en-IN" b="1" i="0" dirty="0"/>
            <a:t>Strengths</a:t>
          </a:r>
          <a:r>
            <a:rPr lang="en-IN" b="0" i="0" dirty="0"/>
            <a:t>: innovative ,creative, imaginative, free thinking &amp;solves difficult problems by generating ideas</a:t>
          </a:r>
          <a:endParaRPr lang="en-IN" dirty="0"/>
        </a:p>
      </dgm:t>
    </dgm:pt>
    <dgm:pt modelId="{4098F069-4636-4A88-9BE9-BE0A621622A7}" type="parTrans" cxnId="{4C6F8A06-B5CE-4FEC-9B45-BE3CA8983960}">
      <dgm:prSet/>
      <dgm:spPr/>
      <dgm:t>
        <a:bodyPr/>
        <a:lstStyle/>
        <a:p>
          <a:endParaRPr lang="en-GB"/>
        </a:p>
      </dgm:t>
    </dgm:pt>
    <dgm:pt modelId="{7BBFCF86-A290-4FCE-98A1-43A58E26E4D9}" type="sibTrans" cxnId="{4C6F8A06-B5CE-4FEC-9B45-BE3CA8983960}">
      <dgm:prSet/>
      <dgm:spPr/>
      <dgm:t>
        <a:bodyPr/>
        <a:lstStyle/>
        <a:p>
          <a:endParaRPr lang="en-GB"/>
        </a:p>
      </dgm:t>
    </dgm:pt>
    <dgm:pt modelId="{A1CF27AA-EF92-461C-A1F5-A159BCB59094}">
      <dgm:prSet/>
      <dgm:spPr/>
      <dgm:t>
        <a:bodyPr/>
        <a:lstStyle/>
        <a:p>
          <a:r>
            <a:rPr lang="en-IN" b="1" i="0" dirty="0"/>
            <a:t>Weaknesses</a:t>
          </a:r>
          <a:r>
            <a:rPr lang="en-IN" b="0" i="0" dirty="0"/>
            <a:t>: may ignore practical issues &amp;remain too preoccupied to communicate effectively</a:t>
          </a:r>
          <a:endParaRPr lang="en-IN" dirty="0"/>
        </a:p>
      </dgm:t>
    </dgm:pt>
    <dgm:pt modelId="{6F7350EF-BB65-4A32-BF86-C951DFC65C6A}" type="parTrans" cxnId="{B7F984FA-E3C7-4EF2-B714-10CF87CF7F59}">
      <dgm:prSet/>
      <dgm:spPr/>
      <dgm:t>
        <a:bodyPr/>
        <a:lstStyle/>
        <a:p>
          <a:endParaRPr lang="en-GB"/>
        </a:p>
      </dgm:t>
    </dgm:pt>
    <dgm:pt modelId="{7616B281-47F4-493B-9EBB-82858C63620F}" type="sibTrans" cxnId="{B7F984FA-E3C7-4EF2-B714-10CF87CF7F59}">
      <dgm:prSet/>
      <dgm:spPr/>
      <dgm:t>
        <a:bodyPr/>
        <a:lstStyle/>
        <a:p>
          <a:endParaRPr lang="en-GB"/>
        </a:p>
      </dgm:t>
    </dgm:pt>
    <dgm:pt modelId="{75E3A89D-0E7C-4D9B-9AC1-52881F618D95}">
      <dgm:prSet/>
      <dgm:spPr/>
      <dgm:t>
        <a:bodyPr/>
        <a:lstStyle/>
        <a:p>
          <a:endParaRPr lang="en-GB" dirty="0"/>
        </a:p>
      </dgm:t>
    </dgm:pt>
    <dgm:pt modelId="{A2517C95-A299-4B00-8318-2AE8DD5D6A48}" type="sibTrans" cxnId="{71BAE56E-7545-4664-B364-0C7538EB8D09}">
      <dgm:prSet/>
      <dgm:spPr/>
      <dgm:t>
        <a:bodyPr/>
        <a:lstStyle/>
        <a:p>
          <a:endParaRPr lang="en-GB"/>
        </a:p>
      </dgm:t>
    </dgm:pt>
    <dgm:pt modelId="{E358B263-DB80-4B1A-A127-645127F7C5DB}" type="parTrans" cxnId="{71BAE56E-7545-4664-B364-0C7538EB8D09}">
      <dgm:prSet/>
      <dgm:spPr/>
      <dgm:t>
        <a:bodyPr/>
        <a:lstStyle/>
        <a:p>
          <a:endParaRPr lang="en-GB"/>
        </a:p>
      </dgm:t>
    </dgm:pt>
    <dgm:pt modelId="{F0022E7C-2FC7-4FA2-8C4B-4EF957EDB211}">
      <dgm:prSet phldrT="[Text]"/>
      <dgm:spPr/>
      <dgm:t>
        <a:bodyPr/>
        <a:lstStyle/>
        <a:p>
          <a:r>
            <a:rPr lang="en-IN" dirty="0"/>
            <a:t>Co-ordinator (clarifies goals, promotes decision making)</a:t>
          </a:r>
        </a:p>
      </dgm:t>
    </dgm:pt>
    <dgm:pt modelId="{002DA4F7-AC62-46E4-8AEC-B758B92E3C57}" type="sibTrans" cxnId="{04013946-703E-4159-A59E-39AA513A70F9}">
      <dgm:prSet/>
      <dgm:spPr/>
      <dgm:t>
        <a:bodyPr/>
        <a:lstStyle/>
        <a:p>
          <a:endParaRPr lang="en-IN"/>
        </a:p>
      </dgm:t>
    </dgm:pt>
    <dgm:pt modelId="{F220BC08-429D-45DF-A893-0E2EE5998AD0}" type="parTrans" cxnId="{04013946-703E-4159-A59E-39AA513A70F9}">
      <dgm:prSet/>
      <dgm:spPr/>
      <dgm:t>
        <a:bodyPr/>
        <a:lstStyle/>
        <a:p>
          <a:endParaRPr lang="en-IN"/>
        </a:p>
      </dgm:t>
    </dgm:pt>
    <dgm:pt modelId="{AB78DFF7-79A7-4C8E-A5DB-D15C66424E02}">
      <dgm:prSet phldrT="[Text]"/>
      <dgm:spPr/>
      <dgm:t>
        <a:bodyPr/>
        <a:lstStyle/>
        <a:p>
          <a:endParaRPr lang="en-IN" dirty="0"/>
        </a:p>
      </dgm:t>
    </dgm:pt>
    <dgm:pt modelId="{8103EB6E-770A-4DB5-AF06-E965AF5E7959}" type="sibTrans" cxnId="{F990E79A-2228-4696-8F8D-7315C5D7FDF1}">
      <dgm:prSet/>
      <dgm:spPr/>
      <dgm:t>
        <a:bodyPr/>
        <a:lstStyle/>
        <a:p>
          <a:endParaRPr lang="en-IN"/>
        </a:p>
      </dgm:t>
    </dgm:pt>
    <dgm:pt modelId="{88ED2E2A-5706-4131-9051-D8E66645E91C}" type="parTrans" cxnId="{F990E79A-2228-4696-8F8D-7315C5D7FDF1}">
      <dgm:prSet/>
      <dgm:spPr/>
      <dgm:t>
        <a:bodyPr/>
        <a:lstStyle/>
        <a:p>
          <a:endParaRPr lang="en-IN"/>
        </a:p>
      </dgm:t>
    </dgm:pt>
    <dgm:pt modelId="{F884AAA0-DB73-4269-A5B7-8456286AD07E}">
      <dgm:prSet/>
      <dgm:spPr/>
      <dgm:t>
        <a:bodyPr/>
        <a:lstStyle/>
        <a:p>
          <a:r>
            <a:rPr lang="en-IN" b="1" i="0"/>
            <a:t>Strengths:</a:t>
          </a:r>
          <a:r>
            <a:rPr lang="en-IN" b="0" i="0"/>
            <a:t> explore opportunities, develops contacts, outgoing &amp;enthusiastic</a:t>
          </a:r>
          <a:endParaRPr lang="en-IN" dirty="0"/>
        </a:p>
      </dgm:t>
    </dgm:pt>
    <dgm:pt modelId="{83D5A8A0-276B-41C5-84FB-09FE29C37059}" type="parTrans" cxnId="{07C3A1D7-7424-49EA-8D43-1442676D4E6F}">
      <dgm:prSet/>
      <dgm:spPr/>
      <dgm:t>
        <a:bodyPr/>
        <a:lstStyle/>
        <a:p>
          <a:endParaRPr lang="en-GB"/>
        </a:p>
      </dgm:t>
    </dgm:pt>
    <dgm:pt modelId="{FFB8FFCB-CC90-4C38-AF05-0B8E0A1BD1A8}" type="sibTrans" cxnId="{07C3A1D7-7424-49EA-8D43-1442676D4E6F}">
      <dgm:prSet/>
      <dgm:spPr/>
      <dgm:t>
        <a:bodyPr/>
        <a:lstStyle/>
        <a:p>
          <a:endParaRPr lang="en-GB"/>
        </a:p>
      </dgm:t>
    </dgm:pt>
    <dgm:pt modelId="{8CF0129B-E236-436B-8267-24E9BD02EEDD}">
      <dgm:prSet/>
      <dgm:spPr/>
      <dgm:t>
        <a:bodyPr/>
        <a:lstStyle/>
        <a:p>
          <a:r>
            <a:rPr lang="en-IN" b="1" i="0" dirty="0"/>
            <a:t>Weaknesses</a:t>
          </a:r>
          <a:r>
            <a:rPr lang="en-IN" b="0" i="0" dirty="0"/>
            <a:t> could be overly optimistic &amp;may lose interest in sometime</a:t>
          </a:r>
          <a:endParaRPr lang="en-IN" dirty="0"/>
        </a:p>
      </dgm:t>
    </dgm:pt>
    <dgm:pt modelId="{D9778E29-9031-4F16-B1D6-F8AF3E3E47EC}" type="parTrans" cxnId="{D54EBD3A-1241-4626-99AC-C82A8F8ED93F}">
      <dgm:prSet/>
      <dgm:spPr/>
      <dgm:t>
        <a:bodyPr/>
        <a:lstStyle/>
        <a:p>
          <a:endParaRPr lang="en-GB"/>
        </a:p>
      </dgm:t>
    </dgm:pt>
    <dgm:pt modelId="{4DE20A97-9052-4EBB-8E86-052BAF8D5DAC}" type="sibTrans" cxnId="{D54EBD3A-1241-4626-99AC-C82A8F8ED93F}">
      <dgm:prSet/>
      <dgm:spPr/>
      <dgm:t>
        <a:bodyPr/>
        <a:lstStyle/>
        <a:p>
          <a:endParaRPr lang="en-GB"/>
        </a:p>
      </dgm:t>
    </dgm:pt>
    <dgm:pt modelId="{3A369791-5C77-4FE4-8673-BF29C13F80FE}">
      <dgm:prSet/>
      <dgm:spPr/>
      <dgm:t>
        <a:bodyPr/>
        <a:lstStyle/>
        <a:p>
          <a:r>
            <a:rPr lang="en-IN" b="1" i="0"/>
            <a:t>Strengths</a:t>
          </a:r>
          <a:r>
            <a:rPr lang="en-IN" b="0" i="0"/>
            <a:t>: confident, mature, able to identify talent &amp; clarifies goals</a:t>
          </a:r>
          <a:endParaRPr lang="en-IN" dirty="0"/>
        </a:p>
      </dgm:t>
    </dgm:pt>
    <dgm:pt modelId="{E1732298-4272-4A47-B3E1-8F36AEE90BC6}" type="parTrans" cxnId="{5D51A5AE-9BA1-4C26-B416-84DF549826F8}">
      <dgm:prSet/>
      <dgm:spPr/>
      <dgm:t>
        <a:bodyPr/>
        <a:lstStyle/>
        <a:p>
          <a:endParaRPr lang="en-GB"/>
        </a:p>
      </dgm:t>
    </dgm:pt>
    <dgm:pt modelId="{45172013-ACD7-4772-A896-64EEA65E0138}" type="sibTrans" cxnId="{5D51A5AE-9BA1-4C26-B416-84DF549826F8}">
      <dgm:prSet/>
      <dgm:spPr/>
      <dgm:t>
        <a:bodyPr/>
        <a:lstStyle/>
        <a:p>
          <a:endParaRPr lang="en-GB"/>
        </a:p>
      </dgm:t>
    </dgm:pt>
    <dgm:pt modelId="{68715892-82E4-4048-BB14-6B29DD56783F}">
      <dgm:prSet/>
      <dgm:spPr/>
      <dgm:t>
        <a:bodyPr/>
        <a:lstStyle/>
        <a:p>
          <a:r>
            <a:rPr lang="en-IN" b="1" i="0" dirty="0"/>
            <a:t>Weaknesses</a:t>
          </a:r>
          <a:r>
            <a:rPr lang="en-IN" b="0" i="0" dirty="0"/>
            <a:t> :could be manipulated &amp;may delegate their workload to others</a:t>
          </a:r>
          <a:endParaRPr lang="en-IN" dirty="0"/>
        </a:p>
      </dgm:t>
    </dgm:pt>
    <dgm:pt modelId="{C93C7414-2271-4363-A079-2790D68E7DF4}" type="parTrans" cxnId="{622077E0-5EFA-40D4-B16D-77DF4F3705C3}">
      <dgm:prSet/>
      <dgm:spPr/>
      <dgm:t>
        <a:bodyPr/>
        <a:lstStyle/>
        <a:p>
          <a:endParaRPr lang="en-GB"/>
        </a:p>
      </dgm:t>
    </dgm:pt>
    <dgm:pt modelId="{ED1CD375-DEFF-4F34-8AE1-3B7265DDE9EB}" type="sibTrans" cxnId="{622077E0-5EFA-40D4-B16D-77DF4F3705C3}">
      <dgm:prSet/>
      <dgm:spPr/>
      <dgm:t>
        <a:bodyPr/>
        <a:lstStyle/>
        <a:p>
          <a:endParaRPr lang="en-GB"/>
        </a:p>
      </dgm:t>
    </dgm:pt>
    <dgm:pt modelId="{BC04F5AA-5E95-4BF9-AB80-139DF5992B2D}" type="pres">
      <dgm:prSet presAssocID="{0EDBF725-4C41-4693-9307-9C836050388D}" presName="Name0" presStyleCnt="0">
        <dgm:presLayoutVars>
          <dgm:dir/>
          <dgm:animLvl val="lvl"/>
          <dgm:resizeHandles/>
        </dgm:presLayoutVars>
      </dgm:prSet>
      <dgm:spPr/>
    </dgm:pt>
    <dgm:pt modelId="{0EE6D238-B224-46F7-8438-F17229110EF7}" type="pres">
      <dgm:prSet presAssocID="{D94B7F7F-76BA-4A9F-82D8-B21EA149F074}" presName="linNode" presStyleCnt="0"/>
      <dgm:spPr/>
    </dgm:pt>
    <dgm:pt modelId="{D3F7FF42-7535-4D5A-BF17-9BD1AD4EE073}" type="pres">
      <dgm:prSet presAssocID="{D94B7F7F-76BA-4A9F-82D8-B21EA149F074}" presName="parentShp" presStyleLbl="node1" presStyleIdx="0" presStyleCnt="3">
        <dgm:presLayoutVars>
          <dgm:bulletEnabled val="1"/>
        </dgm:presLayoutVars>
      </dgm:prSet>
      <dgm:spPr/>
    </dgm:pt>
    <dgm:pt modelId="{98DC9C51-BA0B-4A2B-9002-97FEAD3FFC5F}" type="pres">
      <dgm:prSet presAssocID="{D94B7F7F-76BA-4A9F-82D8-B21EA149F074}" presName="childShp" presStyleLbl="bgAccFollowNode1" presStyleIdx="0" presStyleCnt="3">
        <dgm:presLayoutVars>
          <dgm:bulletEnabled val="1"/>
        </dgm:presLayoutVars>
      </dgm:prSet>
      <dgm:spPr/>
    </dgm:pt>
    <dgm:pt modelId="{9AB931F6-485A-4E4B-A7E2-30B399828800}" type="pres">
      <dgm:prSet presAssocID="{F577456B-5825-489D-B7E0-1B3C30194F3A}" presName="spacing" presStyleCnt="0"/>
      <dgm:spPr/>
    </dgm:pt>
    <dgm:pt modelId="{BA4BC37B-2BE0-4B7A-953A-1AD474D08FA9}" type="pres">
      <dgm:prSet presAssocID="{B5C0A4A2-882C-4E7D-AD1E-A84DA3718C96}" presName="linNode" presStyleCnt="0"/>
      <dgm:spPr/>
    </dgm:pt>
    <dgm:pt modelId="{1B0308BB-4196-4F5E-8F1B-D4B01C43C698}" type="pres">
      <dgm:prSet presAssocID="{B5C0A4A2-882C-4E7D-AD1E-A84DA3718C96}" presName="parentShp" presStyleLbl="node1" presStyleIdx="1" presStyleCnt="3">
        <dgm:presLayoutVars>
          <dgm:bulletEnabled val="1"/>
        </dgm:presLayoutVars>
      </dgm:prSet>
      <dgm:spPr/>
    </dgm:pt>
    <dgm:pt modelId="{C7C393D0-6D77-440B-B868-A9E8F3A2670E}" type="pres">
      <dgm:prSet presAssocID="{B5C0A4A2-882C-4E7D-AD1E-A84DA3718C96}" presName="childShp" presStyleLbl="bgAccFollowNode1" presStyleIdx="1" presStyleCnt="3">
        <dgm:presLayoutVars>
          <dgm:bulletEnabled val="1"/>
        </dgm:presLayoutVars>
      </dgm:prSet>
      <dgm:spPr/>
    </dgm:pt>
    <dgm:pt modelId="{E99ED188-3257-45E8-B5E9-B04994D298F8}" type="pres">
      <dgm:prSet presAssocID="{404ABDC3-12FF-4CA8-9FE8-DF919BDC3CFA}" presName="spacing" presStyleCnt="0"/>
      <dgm:spPr/>
    </dgm:pt>
    <dgm:pt modelId="{33D1C068-BA32-4B4D-88A7-2D3F1A74590C}" type="pres">
      <dgm:prSet presAssocID="{F0022E7C-2FC7-4FA2-8C4B-4EF957EDB211}" presName="linNode" presStyleCnt="0"/>
      <dgm:spPr/>
    </dgm:pt>
    <dgm:pt modelId="{CDC77D5B-6F49-406E-97EF-CA453E92093C}" type="pres">
      <dgm:prSet presAssocID="{F0022E7C-2FC7-4FA2-8C4B-4EF957EDB211}" presName="parentShp" presStyleLbl="node1" presStyleIdx="2" presStyleCnt="3">
        <dgm:presLayoutVars>
          <dgm:bulletEnabled val="1"/>
        </dgm:presLayoutVars>
      </dgm:prSet>
      <dgm:spPr/>
    </dgm:pt>
    <dgm:pt modelId="{5B20A661-ABBD-4065-9AC6-1C52A2B8136B}" type="pres">
      <dgm:prSet presAssocID="{F0022E7C-2FC7-4FA2-8C4B-4EF957EDB211}" presName="childShp" presStyleLbl="bgAccFollowNode1" presStyleIdx="2" presStyleCnt="3">
        <dgm:presLayoutVars>
          <dgm:bulletEnabled val="1"/>
        </dgm:presLayoutVars>
      </dgm:prSet>
      <dgm:spPr/>
    </dgm:pt>
  </dgm:ptLst>
  <dgm:cxnLst>
    <dgm:cxn modelId="{4C6F8A06-B5CE-4FEC-9B45-BE3CA8983960}" srcId="{D94B7F7F-76BA-4A9F-82D8-B21EA149F074}" destId="{874AABCF-FAF3-4C6C-AFFA-BCC9E0CB7303}" srcOrd="1" destOrd="0" parTransId="{4098F069-4636-4A88-9BE9-BE0A621622A7}" sibTransId="{7BBFCF86-A290-4FCE-98A1-43A58E26E4D9}"/>
    <dgm:cxn modelId="{2D045217-B3C7-448E-93FA-B0C282D2EE3C}" type="presOf" srcId="{B5C0A4A2-882C-4E7D-AD1E-A84DA3718C96}" destId="{1B0308BB-4196-4F5E-8F1B-D4B01C43C698}" srcOrd="0" destOrd="0" presId="urn:microsoft.com/office/officeart/2005/8/layout/vList6"/>
    <dgm:cxn modelId="{DE9A8C35-872C-4AC7-B909-4DE453B099F1}" type="presOf" srcId="{874AABCF-FAF3-4C6C-AFFA-BCC9E0CB7303}" destId="{98DC9C51-BA0B-4A2B-9002-97FEAD3FFC5F}" srcOrd="0" destOrd="1" presId="urn:microsoft.com/office/officeart/2005/8/layout/vList6"/>
    <dgm:cxn modelId="{D54EBD3A-1241-4626-99AC-C82A8F8ED93F}" srcId="{B5C0A4A2-882C-4E7D-AD1E-A84DA3718C96}" destId="{8CF0129B-E236-436B-8267-24E9BD02EEDD}" srcOrd="2" destOrd="0" parTransId="{D9778E29-9031-4F16-B1D6-F8AF3E3E47EC}" sibTransId="{4DE20A97-9052-4EBB-8E86-052BAF8D5DAC}"/>
    <dgm:cxn modelId="{557C1162-6BDA-4626-A9A8-0ECA2B6D2316}" srcId="{0EDBF725-4C41-4693-9307-9C836050388D}" destId="{B5C0A4A2-882C-4E7D-AD1E-A84DA3718C96}" srcOrd="1" destOrd="0" parTransId="{F8969D66-C4EF-4688-A5B8-0560BFB26B05}" sibTransId="{404ABDC3-12FF-4CA8-9FE8-DF919BDC3CFA}"/>
    <dgm:cxn modelId="{C0043344-A233-4245-B9D0-A133940258DE}" type="presOf" srcId="{68715892-82E4-4048-BB14-6B29DD56783F}" destId="{5B20A661-ABBD-4065-9AC6-1C52A2B8136B}" srcOrd="0" destOrd="2" presId="urn:microsoft.com/office/officeart/2005/8/layout/vList6"/>
    <dgm:cxn modelId="{04013946-703E-4159-A59E-39AA513A70F9}" srcId="{0EDBF725-4C41-4693-9307-9C836050388D}" destId="{F0022E7C-2FC7-4FA2-8C4B-4EF957EDB211}" srcOrd="2" destOrd="0" parTransId="{F220BC08-429D-45DF-A893-0E2EE5998AD0}" sibTransId="{002DA4F7-AC62-46E4-8AEC-B758B92E3C57}"/>
    <dgm:cxn modelId="{71BAE56E-7545-4664-B364-0C7538EB8D09}" srcId="{B5C0A4A2-882C-4E7D-AD1E-A84DA3718C96}" destId="{75E3A89D-0E7C-4D9B-9AC1-52881F618D95}" srcOrd="0" destOrd="0" parTransId="{E358B263-DB80-4B1A-A127-645127F7C5DB}" sibTransId="{A2517C95-A299-4B00-8318-2AE8DD5D6A48}"/>
    <dgm:cxn modelId="{5AE72653-C5F5-4CDD-87B0-3B23A3865E47}" type="presOf" srcId="{F0022E7C-2FC7-4FA2-8C4B-4EF957EDB211}" destId="{CDC77D5B-6F49-406E-97EF-CA453E92093C}" srcOrd="0" destOrd="0" presId="urn:microsoft.com/office/officeart/2005/8/layout/vList6"/>
    <dgm:cxn modelId="{3616E854-0BA1-4E5B-8525-86A6DC9E8461}" type="presOf" srcId="{3A369791-5C77-4FE4-8673-BF29C13F80FE}" destId="{5B20A661-ABBD-4065-9AC6-1C52A2B8136B}" srcOrd="0" destOrd="1" presId="urn:microsoft.com/office/officeart/2005/8/layout/vList6"/>
    <dgm:cxn modelId="{F8930359-DF43-4969-BDFB-B0569A7220E1}" type="presOf" srcId="{F884AAA0-DB73-4269-A5B7-8456286AD07E}" destId="{C7C393D0-6D77-440B-B868-A9E8F3A2670E}" srcOrd="0" destOrd="1" presId="urn:microsoft.com/office/officeart/2005/8/layout/vList6"/>
    <dgm:cxn modelId="{C5A8C759-6FD2-4386-99A4-F08A56DB35EC}" type="presOf" srcId="{75E3A89D-0E7C-4D9B-9AC1-52881F618D95}" destId="{C7C393D0-6D77-440B-B868-A9E8F3A2670E}" srcOrd="0" destOrd="0" presId="urn:microsoft.com/office/officeart/2005/8/layout/vList6"/>
    <dgm:cxn modelId="{2E55C184-F6CA-4E21-80D6-E57F4EDD33CD}" type="presOf" srcId="{0EDBF725-4C41-4693-9307-9C836050388D}" destId="{BC04F5AA-5E95-4BF9-AB80-139DF5992B2D}" srcOrd="0" destOrd="0" presId="urn:microsoft.com/office/officeart/2005/8/layout/vList6"/>
    <dgm:cxn modelId="{F990E79A-2228-4696-8F8D-7315C5D7FDF1}" srcId="{F0022E7C-2FC7-4FA2-8C4B-4EF957EDB211}" destId="{AB78DFF7-79A7-4C8E-A5DB-D15C66424E02}" srcOrd="0" destOrd="0" parTransId="{88ED2E2A-5706-4131-9051-D8E66645E91C}" sibTransId="{8103EB6E-770A-4DB5-AF06-E965AF5E7959}"/>
    <dgm:cxn modelId="{DB7514A9-24D8-444A-BCF1-083C8B3B09A1}" type="presOf" srcId="{8CF0129B-E236-436B-8267-24E9BD02EEDD}" destId="{C7C393D0-6D77-440B-B868-A9E8F3A2670E}" srcOrd="0" destOrd="2" presId="urn:microsoft.com/office/officeart/2005/8/layout/vList6"/>
    <dgm:cxn modelId="{5D51A5AE-9BA1-4C26-B416-84DF549826F8}" srcId="{F0022E7C-2FC7-4FA2-8C4B-4EF957EDB211}" destId="{3A369791-5C77-4FE4-8673-BF29C13F80FE}" srcOrd="1" destOrd="0" parTransId="{E1732298-4272-4A47-B3E1-8F36AEE90BC6}" sibTransId="{45172013-ACD7-4772-A896-64EEA65E0138}"/>
    <dgm:cxn modelId="{3940EBAE-4E45-46A8-B914-B5BD2910FE71}" type="presOf" srcId="{D94B7F7F-76BA-4A9F-82D8-B21EA149F074}" destId="{D3F7FF42-7535-4D5A-BF17-9BD1AD4EE073}" srcOrd="0" destOrd="0" presId="urn:microsoft.com/office/officeart/2005/8/layout/vList6"/>
    <dgm:cxn modelId="{81FEB0B0-58B9-4C59-8ADE-7145B392F6F0}" srcId="{D94B7F7F-76BA-4A9F-82D8-B21EA149F074}" destId="{BC087D17-5E4A-4641-ABD5-AA00C5CAAE77}" srcOrd="0" destOrd="0" parTransId="{F57B6D8E-BC1E-4E67-B7FC-0C31C5569742}" sibTransId="{06C4C31F-EEE3-4BB8-BF79-5A60EFDEB83B}"/>
    <dgm:cxn modelId="{29362FC1-BE87-4C9F-8317-96EFF83B247D}" type="presOf" srcId="{AB78DFF7-79A7-4C8E-A5DB-D15C66424E02}" destId="{5B20A661-ABBD-4065-9AC6-1C52A2B8136B}" srcOrd="0" destOrd="0" presId="urn:microsoft.com/office/officeart/2005/8/layout/vList6"/>
    <dgm:cxn modelId="{357E97C1-4A17-434C-9E39-1FA2A26B8BCB}" type="presOf" srcId="{A1CF27AA-EF92-461C-A1F5-A159BCB59094}" destId="{98DC9C51-BA0B-4A2B-9002-97FEAD3FFC5F}" srcOrd="0" destOrd="2" presId="urn:microsoft.com/office/officeart/2005/8/layout/vList6"/>
    <dgm:cxn modelId="{88917BD4-C60F-405C-93B0-211082E163C2}" type="presOf" srcId="{BC087D17-5E4A-4641-ABD5-AA00C5CAAE77}" destId="{98DC9C51-BA0B-4A2B-9002-97FEAD3FFC5F}" srcOrd="0" destOrd="0" presId="urn:microsoft.com/office/officeart/2005/8/layout/vList6"/>
    <dgm:cxn modelId="{07C3A1D7-7424-49EA-8D43-1442676D4E6F}" srcId="{B5C0A4A2-882C-4E7D-AD1E-A84DA3718C96}" destId="{F884AAA0-DB73-4269-A5B7-8456286AD07E}" srcOrd="1" destOrd="0" parTransId="{83D5A8A0-276B-41C5-84FB-09FE29C37059}" sibTransId="{FFB8FFCB-CC90-4C38-AF05-0B8E0A1BD1A8}"/>
    <dgm:cxn modelId="{622077E0-5EFA-40D4-B16D-77DF4F3705C3}" srcId="{F0022E7C-2FC7-4FA2-8C4B-4EF957EDB211}" destId="{68715892-82E4-4048-BB14-6B29DD56783F}" srcOrd="2" destOrd="0" parTransId="{C93C7414-2271-4363-A079-2790D68E7DF4}" sibTransId="{ED1CD375-DEFF-4F34-8AE1-3B7265DDE9EB}"/>
    <dgm:cxn modelId="{9E59FEF7-D240-42FB-80C1-E876306CE1B6}" srcId="{0EDBF725-4C41-4693-9307-9C836050388D}" destId="{D94B7F7F-76BA-4A9F-82D8-B21EA149F074}" srcOrd="0" destOrd="0" parTransId="{2B676197-16A7-4FF7-87E4-7B344F90BAB9}" sibTransId="{F577456B-5825-489D-B7E0-1B3C30194F3A}"/>
    <dgm:cxn modelId="{B7F984FA-E3C7-4EF2-B714-10CF87CF7F59}" srcId="{D94B7F7F-76BA-4A9F-82D8-B21EA149F074}" destId="{A1CF27AA-EF92-461C-A1F5-A159BCB59094}" srcOrd="2" destOrd="0" parTransId="{6F7350EF-BB65-4A32-BF86-C951DFC65C6A}" sibTransId="{7616B281-47F4-493B-9EBB-82858C63620F}"/>
    <dgm:cxn modelId="{9B42591F-40DD-4135-BF7C-3FB3E5CBF66D}" type="presParOf" srcId="{BC04F5AA-5E95-4BF9-AB80-139DF5992B2D}" destId="{0EE6D238-B224-46F7-8438-F17229110EF7}" srcOrd="0" destOrd="0" presId="urn:microsoft.com/office/officeart/2005/8/layout/vList6"/>
    <dgm:cxn modelId="{5091E422-9C7D-4350-B9FA-6B878AC78335}" type="presParOf" srcId="{0EE6D238-B224-46F7-8438-F17229110EF7}" destId="{D3F7FF42-7535-4D5A-BF17-9BD1AD4EE073}" srcOrd="0" destOrd="0" presId="urn:microsoft.com/office/officeart/2005/8/layout/vList6"/>
    <dgm:cxn modelId="{35C1FE29-A954-41E4-B879-8FD1144AF5BE}" type="presParOf" srcId="{0EE6D238-B224-46F7-8438-F17229110EF7}" destId="{98DC9C51-BA0B-4A2B-9002-97FEAD3FFC5F}" srcOrd="1" destOrd="0" presId="urn:microsoft.com/office/officeart/2005/8/layout/vList6"/>
    <dgm:cxn modelId="{31394833-79B2-4729-B42B-5940AFFA2462}" type="presParOf" srcId="{BC04F5AA-5E95-4BF9-AB80-139DF5992B2D}" destId="{9AB931F6-485A-4E4B-A7E2-30B399828800}" srcOrd="1" destOrd="0" presId="urn:microsoft.com/office/officeart/2005/8/layout/vList6"/>
    <dgm:cxn modelId="{77FD97D6-B09B-495F-9F2A-1DF0B80908E3}" type="presParOf" srcId="{BC04F5AA-5E95-4BF9-AB80-139DF5992B2D}" destId="{BA4BC37B-2BE0-4B7A-953A-1AD474D08FA9}" srcOrd="2" destOrd="0" presId="urn:microsoft.com/office/officeart/2005/8/layout/vList6"/>
    <dgm:cxn modelId="{FCBB1AE1-B6CF-4589-A6BF-9A68EAF7FF36}" type="presParOf" srcId="{BA4BC37B-2BE0-4B7A-953A-1AD474D08FA9}" destId="{1B0308BB-4196-4F5E-8F1B-D4B01C43C698}" srcOrd="0" destOrd="0" presId="urn:microsoft.com/office/officeart/2005/8/layout/vList6"/>
    <dgm:cxn modelId="{7429A74D-8FBC-489A-A7F4-A77C65A4374F}" type="presParOf" srcId="{BA4BC37B-2BE0-4B7A-953A-1AD474D08FA9}" destId="{C7C393D0-6D77-440B-B868-A9E8F3A2670E}" srcOrd="1" destOrd="0" presId="urn:microsoft.com/office/officeart/2005/8/layout/vList6"/>
    <dgm:cxn modelId="{3E2C30CA-C1C6-4CE1-88C9-27C594B10C5D}" type="presParOf" srcId="{BC04F5AA-5E95-4BF9-AB80-139DF5992B2D}" destId="{E99ED188-3257-45E8-B5E9-B04994D298F8}" srcOrd="3" destOrd="0" presId="urn:microsoft.com/office/officeart/2005/8/layout/vList6"/>
    <dgm:cxn modelId="{B3C4DFBB-7272-4C75-9E2C-B21FD6E9A80A}" type="presParOf" srcId="{BC04F5AA-5E95-4BF9-AB80-139DF5992B2D}" destId="{33D1C068-BA32-4B4D-88A7-2D3F1A74590C}" srcOrd="4" destOrd="0" presId="urn:microsoft.com/office/officeart/2005/8/layout/vList6"/>
    <dgm:cxn modelId="{148E264A-BCF7-4D50-991D-F8AD5BF4DF0F}" type="presParOf" srcId="{33D1C068-BA32-4B4D-88A7-2D3F1A74590C}" destId="{CDC77D5B-6F49-406E-97EF-CA453E92093C}" srcOrd="0" destOrd="0" presId="urn:microsoft.com/office/officeart/2005/8/layout/vList6"/>
    <dgm:cxn modelId="{EFA19468-71D5-4790-941A-4189E2FAA4FE}" type="presParOf" srcId="{33D1C068-BA32-4B4D-88A7-2D3F1A74590C}" destId="{5B20A661-ABBD-4065-9AC6-1C52A2B8136B}"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5F36D32-A8A2-4AC5-997F-64E26859B39F}" type="doc">
      <dgm:prSet loTypeId="urn:microsoft.com/office/officeart/2005/8/layout/vList6" loCatId="list" qsTypeId="urn:microsoft.com/office/officeart/2005/8/quickstyle/3d1" qsCatId="3D" csTypeId="urn:microsoft.com/office/officeart/2005/8/colors/colorful1#1" csCatId="colorful" phldr="1"/>
      <dgm:spPr/>
      <dgm:t>
        <a:bodyPr/>
        <a:lstStyle/>
        <a:p>
          <a:endParaRPr lang="en-IN"/>
        </a:p>
      </dgm:t>
    </dgm:pt>
    <dgm:pt modelId="{007B24A7-60FB-4A6B-A135-C6B1B233E292}">
      <dgm:prSet phldrT="[Text]"/>
      <dgm:spPr/>
      <dgm:t>
        <a:bodyPr/>
        <a:lstStyle/>
        <a:p>
          <a:r>
            <a:rPr lang="en-IN" dirty="0"/>
            <a:t>Implementer (turns ideas into action)</a:t>
          </a:r>
        </a:p>
      </dgm:t>
    </dgm:pt>
    <dgm:pt modelId="{95C2EC4A-7FC0-471E-8DA0-1056F4964388}" type="parTrans" cxnId="{353E47C9-C047-45A8-A862-01F8477FF294}">
      <dgm:prSet/>
      <dgm:spPr/>
      <dgm:t>
        <a:bodyPr/>
        <a:lstStyle/>
        <a:p>
          <a:endParaRPr lang="en-IN"/>
        </a:p>
      </dgm:t>
    </dgm:pt>
    <dgm:pt modelId="{49D66440-B131-43A4-9646-9C6C9ECB5970}" type="sibTrans" cxnId="{353E47C9-C047-45A8-A862-01F8477FF294}">
      <dgm:prSet/>
      <dgm:spPr/>
      <dgm:t>
        <a:bodyPr/>
        <a:lstStyle/>
        <a:p>
          <a:endParaRPr lang="en-IN"/>
        </a:p>
      </dgm:t>
    </dgm:pt>
    <dgm:pt modelId="{BAD5C580-5AA6-4EB6-A87E-1CD3F41C577F}">
      <dgm:prSet phldrT="[Text]"/>
      <dgm:spPr/>
      <dgm:t>
        <a:bodyPr/>
        <a:lstStyle/>
        <a:p>
          <a:endParaRPr lang="en-IN" dirty="0"/>
        </a:p>
      </dgm:t>
    </dgm:pt>
    <dgm:pt modelId="{9ACDE2EB-6AEA-4096-A094-2EFD0DA33DC6}" type="parTrans" cxnId="{0BAAF43C-E2FE-4F64-9DFC-5B11CF455D28}">
      <dgm:prSet/>
      <dgm:spPr/>
      <dgm:t>
        <a:bodyPr/>
        <a:lstStyle/>
        <a:p>
          <a:endParaRPr lang="en-IN"/>
        </a:p>
      </dgm:t>
    </dgm:pt>
    <dgm:pt modelId="{54F6A2EE-C626-48B1-9851-1CB219AEBD5B}" type="sibTrans" cxnId="{0BAAF43C-E2FE-4F64-9DFC-5B11CF455D28}">
      <dgm:prSet/>
      <dgm:spPr/>
      <dgm:t>
        <a:bodyPr/>
        <a:lstStyle/>
        <a:p>
          <a:endParaRPr lang="en-IN"/>
        </a:p>
      </dgm:t>
    </dgm:pt>
    <dgm:pt modelId="{C54CAD5D-ECB1-4363-A074-D2C686AD03FA}">
      <dgm:prSet phldrT="[Text]"/>
      <dgm:spPr/>
      <dgm:t>
        <a:bodyPr/>
        <a:lstStyle/>
        <a:p>
          <a:r>
            <a:rPr lang="en-IN" dirty="0"/>
            <a:t>Completer (attention to detail)</a:t>
          </a:r>
        </a:p>
      </dgm:t>
    </dgm:pt>
    <dgm:pt modelId="{1DBEC54B-9E25-46EF-B1CF-EA21EF031A31}" type="parTrans" cxnId="{A9BC065B-D6FE-4543-BE62-9B0256E02EA5}">
      <dgm:prSet/>
      <dgm:spPr/>
      <dgm:t>
        <a:bodyPr/>
        <a:lstStyle/>
        <a:p>
          <a:endParaRPr lang="en-IN"/>
        </a:p>
      </dgm:t>
    </dgm:pt>
    <dgm:pt modelId="{CE0DED64-407E-40CF-B63E-5DEA61C333BA}" type="sibTrans" cxnId="{A9BC065B-D6FE-4543-BE62-9B0256E02EA5}">
      <dgm:prSet/>
      <dgm:spPr/>
      <dgm:t>
        <a:bodyPr/>
        <a:lstStyle/>
        <a:p>
          <a:endParaRPr lang="en-IN"/>
        </a:p>
      </dgm:t>
    </dgm:pt>
    <dgm:pt modelId="{189EB8FC-5337-4B93-93B0-FA08E6946B6E}">
      <dgm:prSet/>
      <dgm:spPr/>
      <dgm:t>
        <a:bodyPr/>
        <a:lstStyle/>
        <a:p>
          <a:r>
            <a:rPr lang="en-IN" b="1" i="0"/>
            <a:t>Strengths: </a:t>
          </a:r>
          <a:r>
            <a:rPr lang="en-IN" b="0" i="0"/>
            <a:t>reliable, efficient ,practical , turns ideas into actions &amp;organizes work that needs to be done</a:t>
          </a:r>
          <a:endParaRPr lang="en-IN" dirty="0"/>
        </a:p>
      </dgm:t>
    </dgm:pt>
    <dgm:pt modelId="{8C8696BE-76AD-4F00-B9C2-E82FB9826206}" type="parTrans" cxnId="{37A0046B-76B3-4CC4-80F6-D0A9C3CBE3A5}">
      <dgm:prSet/>
      <dgm:spPr/>
      <dgm:t>
        <a:bodyPr/>
        <a:lstStyle/>
        <a:p>
          <a:endParaRPr lang="en-GB"/>
        </a:p>
      </dgm:t>
    </dgm:pt>
    <dgm:pt modelId="{4487304A-0260-4EE4-8C2E-497A12381679}" type="sibTrans" cxnId="{37A0046B-76B3-4CC4-80F6-D0A9C3CBE3A5}">
      <dgm:prSet/>
      <dgm:spPr/>
      <dgm:t>
        <a:bodyPr/>
        <a:lstStyle/>
        <a:p>
          <a:endParaRPr lang="en-GB"/>
        </a:p>
      </dgm:t>
    </dgm:pt>
    <dgm:pt modelId="{8E1B5777-021E-4BFE-BE2A-37C621DE7DA8}">
      <dgm:prSet/>
      <dgm:spPr/>
      <dgm:t>
        <a:bodyPr/>
        <a:lstStyle/>
        <a:p>
          <a:r>
            <a:rPr lang="en-IN" b="1" i="0"/>
            <a:t>Weaknesses</a:t>
          </a:r>
          <a:r>
            <a:rPr lang="en-IN" b="0" i="0"/>
            <a:t> :at times inflexible &amp;slow to react to fresh opportunities</a:t>
          </a:r>
          <a:endParaRPr lang="en-IN" dirty="0"/>
        </a:p>
      </dgm:t>
    </dgm:pt>
    <dgm:pt modelId="{87AEAA53-9765-46B4-AAB9-28C52F81B866}" type="parTrans" cxnId="{39C9E1C8-D1AB-4B84-9F61-5BB90C3B865A}">
      <dgm:prSet/>
      <dgm:spPr/>
      <dgm:t>
        <a:bodyPr/>
        <a:lstStyle/>
        <a:p>
          <a:endParaRPr lang="en-GB"/>
        </a:p>
      </dgm:t>
    </dgm:pt>
    <dgm:pt modelId="{5D4E4876-31A8-49CA-B779-3E5D8CC1CCD7}" type="sibTrans" cxnId="{39C9E1C8-D1AB-4B84-9F61-5BB90C3B865A}">
      <dgm:prSet/>
      <dgm:spPr/>
      <dgm:t>
        <a:bodyPr/>
        <a:lstStyle/>
        <a:p>
          <a:endParaRPr lang="en-GB"/>
        </a:p>
      </dgm:t>
    </dgm:pt>
    <dgm:pt modelId="{F1A18417-C4D7-4D49-977D-068A6B27E057}">
      <dgm:prSet phldrT="[Text]"/>
      <dgm:spPr/>
      <dgm:t>
        <a:bodyPr/>
        <a:lstStyle/>
        <a:p>
          <a:endParaRPr lang="en-IN" dirty="0"/>
        </a:p>
      </dgm:t>
    </dgm:pt>
    <dgm:pt modelId="{004225F0-5F4F-4490-945B-02F7353B5F54}" type="sibTrans" cxnId="{189C2FD8-5617-4A2E-B90E-B34D3F063662}">
      <dgm:prSet/>
      <dgm:spPr/>
      <dgm:t>
        <a:bodyPr/>
        <a:lstStyle/>
        <a:p>
          <a:endParaRPr lang="en-IN"/>
        </a:p>
      </dgm:t>
    </dgm:pt>
    <dgm:pt modelId="{BB482EA1-A33B-4E00-8311-DFB381D11F17}" type="parTrans" cxnId="{189C2FD8-5617-4A2E-B90E-B34D3F063662}">
      <dgm:prSet/>
      <dgm:spPr/>
      <dgm:t>
        <a:bodyPr/>
        <a:lstStyle/>
        <a:p>
          <a:endParaRPr lang="en-IN"/>
        </a:p>
      </dgm:t>
    </dgm:pt>
    <dgm:pt modelId="{70903AAD-267F-481C-B680-FAE3F28E6950}">
      <dgm:prSet phldrT="[Text]"/>
      <dgm:spPr/>
      <dgm:t>
        <a:bodyPr/>
        <a:lstStyle/>
        <a:p>
          <a:r>
            <a:rPr lang="en-IN" dirty="0"/>
            <a:t>Specialist (technical knowledge and skills)</a:t>
          </a:r>
        </a:p>
      </dgm:t>
    </dgm:pt>
    <dgm:pt modelId="{3FFF04D4-73DB-443B-9952-8CA0D1481F4F}" type="sibTrans" cxnId="{531DB5AD-AAF1-4CF6-ACF1-91595C494145}">
      <dgm:prSet/>
      <dgm:spPr/>
      <dgm:t>
        <a:bodyPr/>
        <a:lstStyle/>
        <a:p>
          <a:endParaRPr lang="en-IN"/>
        </a:p>
      </dgm:t>
    </dgm:pt>
    <dgm:pt modelId="{5E3A73B3-066A-43E4-A0D5-580000EF514E}" type="parTrans" cxnId="{531DB5AD-AAF1-4CF6-ACF1-91595C494145}">
      <dgm:prSet/>
      <dgm:spPr/>
      <dgm:t>
        <a:bodyPr/>
        <a:lstStyle/>
        <a:p>
          <a:endParaRPr lang="en-IN"/>
        </a:p>
      </dgm:t>
    </dgm:pt>
    <dgm:pt modelId="{5DCCA4C4-AD70-4689-B1BE-FE4A7D864E04}">
      <dgm:prSet/>
      <dgm:spPr/>
      <dgm:t>
        <a:bodyPr/>
        <a:lstStyle/>
        <a:p>
          <a:r>
            <a:rPr lang="en-IN" b="1" i="0"/>
            <a:t>Strengths:</a:t>
          </a:r>
          <a:r>
            <a:rPr lang="en-IN" b="0" i="0"/>
            <a:t> conscientious, anxious, painstakingly searches for errors, polishes &amp;perfects the task</a:t>
          </a:r>
          <a:endParaRPr lang="en-IN" dirty="0"/>
        </a:p>
      </dgm:t>
    </dgm:pt>
    <dgm:pt modelId="{D65204B0-B0DC-4AE4-A587-7363672E5B0E}" type="parTrans" cxnId="{B9AFFFEA-EE93-4433-97E1-8F6F8EB1B685}">
      <dgm:prSet/>
      <dgm:spPr/>
      <dgm:t>
        <a:bodyPr/>
        <a:lstStyle/>
        <a:p>
          <a:endParaRPr lang="en-GB"/>
        </a:p>
      </dgm:t>
    </dgm:pt>
    <dgm:pt modelId="{042E6ED4-70B2-4595-A689-31A613B3DDD1}" type="sibTrans" cxnId="{B9AFFFEA-EE93-4433-97E1-8F6F8EB1B685}">
      <dgm:prSet/>
      <dgm:spPr/>
      <dgm:t>
        <a:bodyPr/>
        <a:lstStyle/>
        <a:p>
          <a:endParaRPr lang="en-GB"/>
        </a:p>
      </dgm:t>
    </dgm:pt>
    <dgm:pt modelId="{970EE82B-527D-4400-A1D2-D068E2205DBF}">
      <dgm:prSet/>
      <dgm:spPr/>
      <dgm:t>
        <a:bodyPr/>
        <a:lstStyle/>
        <a:p>
          <a:r>
            <a:rPr lang="en-IN" b="1" i="0"/>
            <a:t>Weaknesses</a:t>
          </a:r>
          <a:r>
            <a:rPr lang="en-IN" b="0" i="0"/>
            <a:t> :inclined to worry unduly &amp;not willing to delegate tasks </a:t>
          </a:r>
          <a:endParaRPr lang="en-IN" dirty="0"/>
        </a:p>
      </dgm:t>
    </dgm:pt>
    <dgm:pt modelId="{F0FC094D-D229-4642-95B2-2546ED10A4DF}" type="parTrans" cxnId="{CB977D5A-63C1-4A0A-AA4A-120CD69E0D8A}">
      <dgm:prSet/>
      <dgm:spPr/>
      <dgm:t>
        <a:bodyPr/>
        <a:lstStyle/>
        <a:p>
          <a:endParaRPr lang="en-GB"/>
        </a:p>
      </dgm:t>
    </dgm:pt>
    <dgm:pt modelId="{8745C3E3-75BB-4745-A1BE-BC6E40654A2E}" type="sibTrans" cxnId="{CB977D5A-63C1-4A0A-AA4A-120CD69E0D8A}">
      <dgm:prSet/>
      <dgm:spPr/>
      <dgm:t>
        <a:bodyPr/>
        <a:lstStyle/>
        <a:p>
          <a:endParaRPr lang="en-GB"/>
        </a:p>
      </dgm:t>
    </dgm:pt>
    <dgm:pt modelId="{6A7AF3C9-2415-418E-A0F2-95445EFB7E13}">
      <dgm:prSet/>
      <dgm:spPr/>
      <dgm:t>
        <a:bodyPr/>
        <a:lstStyle/>
        <a:p>
          <a:endParaRPr lang="en-GB" dirty="0"/>
        </a:p>
      </dgm:t>
    </dgm:pt>
    <dgm:pt modelId="{420D01E5-04D7-416E-BE3C-4F1F0BD98FE3}" type="parTrans" cxnId="{F852C909-498B-4F25-8D22-E216FF25F53E}">
      <dgm:prSet/>
      <dgm:spPr/>
      <dgm:t>
        <a:bodyPr/>
        <a:lstStyle/>
        <a:p>
          <a:endParaRPr lang="en-GB"/>
        </a:p>
      </dgm:t>
    </dgm:pt>
    <dgm:pt modelId="{0A93379A-EF50-499C-B599-5987A0765AE6}" type="sibTrans" cxnId="{F852C909-498B-4F25-8D22-E216FF25F53E}">
      <dgm:prSet/>
      <dgm:spPr/>
      <dgm:t>
        <a:bodyPr/>
        <a:lstStyle/>
        <a:p>
          <a:endParaRPr lang="en-GB"/>
        </a:p>
      </dgm:t>
    </dgm:pt>
    <dgm:pt modelId="{4E7691BB-053E-4DBC-AAEC-615EA1EB25E6}">
      <dgm:prSet/>
      <dgm:spPr/>
      <dgm:t>
        <a:bodyPr/>
        <a:lstStyle/>
        <a:p>
          <a:r>
            <a:rPr lang="en-IN" b="1" i="0"/>
            <a:t>Strengths:</a:t>
          </a:r>
          <a:r>
            <a:rPr lang="en-IN" b="0" i="0"/>
            <a:t> single-minded, self-starting, self-motivated &amp;dedicated, provides specialist knowledge &amp;skills.</a:t>
          </a:r>
          <a:endParaRPr lang="en-IN" dirty="0"/>
        </a:p>
      </dgm:t>
    </dgm:pt>
    <dgm:pt modelId="{2EE1FC9F-7BA5-4FCC-9703-00B4177CCE42}" type="parTrans" cxnId="{4389070E-E97F-444C-8AB9-012D7D6789FB}">
      <dgm:prSet/>
      <dgm:spPr/>
      <dgm:t>
        <a:bodyPr/>
        <a:lstStyle/>
        <a:p>
          <a:endParaRPr lang="en-GB"/>
        </a:p>
      </dgm:t>
    </dgm:pt>
    <dgm:pt modelId="{4BA7CBA0-0282-4BE0-8694-BF00091449BB}" type="sibTrans" cxnId="{4389070E-E97F-444C-8AB9-012D7D6789FB}">
      <dgm:prSet/>
      <dgm:spPr/>
      <dgm:t>
        <a:bodyPr/>
        <a:lstStyle/>
        <a:p>
          <a:endParaRPr lang="en-GB"/>
        </a:p>
      </dgm:t>
    </dgm:pt>
    <dgm:pt modelId="{1D819F8D-8995-4921-A15E-27F0B9AA8DD8}">
      <dgm:prSet/>
      <dgm:spPr/>
      <dgm:t>
        <a:bodyPr/>
        <a:lstStyle/>
        <a:p>
          <a:r>
            <a:rPr lang="en-IN" b="1" i="0"/>
            <a:t>Weaknesses:</a:t>
          </a:r>
          <a:r>
            <a:rPr lang="en-IN" b="0" i="0"/>
            <a:t> contribution is on a narrow area &amp; tends to remain highly technical</a:t>
          </a:r>
          <a:endParaRPr lang="en-IN" dirty="0"/>
        </a:p>
      </dgm:t>
    </dgm:pt>
    <dgm:pt modelId="{871BE846-3CC1-4464-9747-F7AF23D5B7CC}" type="parTrans" cxnId="{BD03716A-5C5F-4C29-8FBB-426BCB186062}">
      <dgm:prSet/>
      <dgm:spPr/>
      <dgm:t>
        <a:bodyPr/>
        <a:lstStyle/>
        <a:p>
          <a:endParaRPr lang="en-GB"/>
        </a:p>
      </dgm:t>
    </dgm:pt>
    <dgm:pt modelId="{09805857-7968-4FC3-AEA0-7F922DEE2AFF}" type="sibTrans" cxnId="{BD03716A-5C5F-4C29-8FBB-426BCB186062}">
      <dgm:prSet/>
      <dgm:spPr/>
      <dgm:t>
        <a:bodyPr/>
        <a:lstStyle/>
        <a:p>
          <a:endParaRPr lang="en-GB"/>
        </a:p>
      </dgm:t>
    </dgm:pt>
    <dgm:pt modelId="{F662BF6D-DE47-4A7B-8E98-7BC3E877C837}" type="pres">
      <dgm:prSet presAssocID="{45F36D32-A8A2-4AC5-997F-64E26859B39F}" presName="Name0" presStyleCnt="0">
        <dgm:presLayoutVars>
          <dgm:dir/>
          <dgm:animLvl val="lvl"/>
          <dgm:resizeHandles/>
        </dgm:presLayoutVars>
      </dgm:prSet>
      <dgm:spPr/>
    </dgm:pt>
    <dgm:pt modelId="{1140CB58-025C-4339-AB6F-21147A9D1DDC}" type="pres">
      <dgm:prSet presAssocID="{007B24A7-60FB-4A6B-A135-C6B1B233E292}" presName="linNode" presStyleCnt="0"/>
      <dgm:spPr/>
    </dgm:pt>
    <dgm:pt modelId="{59461E92-61DD-4FC4-8B4C-A4B155A5BAB7}" type="pres">
      <dgm:prSet presAssocID="{007B24A7-60FB-4A6B-A135-C6B1B233E292}" presName="parentShp" presStyleLbl="node1" presStyleIdx="0" presStyleCnt="3">
        <dgm:presLayoutVars>
          <dgm:bulletEnabled val="1"/>
        </dgm:presLayoutVars>
      </dgm:prSet>
      <dgm:spPr/>
    </dgm:pt>
    <dgm:pt modelId="{FC6F0050-A39F-4891-A81C-7E12326D732D}" type="pres">
      <dgm:prSet presAssocID="{007B24A7-60FB-4A6B-A135-C6B1B233E292}" presName="childShp" presStyleLbl="bgAccFollowNode1" presStyleIdx="0" presStyleCnt="3">
        <dgm:presLayoutVars>
          <dgm:bulletEnabled val="1"/>
        </dgm:presLayoutVars>
      </dgm:prSet>
      <dgm:spPr/>
    </dgm:pt>
    <dgm:pt modelId="{D338A676-31F7-4822-8AE1-9ED4F9242EC8}" type="pres">
      <dgm:prSet presAssocID="{49D66440-B131-43A4-9646-9C6C9ECB5970}" presName="spacing" presStyleCnt="0"/>
      <dgm:spPr/>
    </dgm:pt>
    <dgm:pt modelId="{D591949D-B9A3-42A4-BB77-F13783BC9F8B}" type="pres">
      <dgm:prSet presAssocID="{C54CAD5D-ECB1-4363-A074-D2C686AD03FA}" presName="linNode" presStyleCnt="0"/>
      <dgm:spPr/>
    </dgm:pt>
    <dgm:pt modelId="{61E69B25-66EF-45C9-82B7-7B8ED5C6F378}" type="pres">
      <dgm:prSet presAssocID="{C54CAD5D-ECB1-4363-A074-D2C686AD03FA}" presName="parentShp" presStyleLbl="node1" presStyleIdx="1" presStyleCnt="3">
        <dgm:presLayoutVars>
          <dgm:bulletEnabled val="1"/>
        </dgm:presLayoutVars>
      </dgm:prSet>
      <dgm:spPr/>
    </dgm:pt>
    <dgm:pt modelId="{B1B39392-1270-41DB-8A31-17E5A3FD6CC8}" type="pres">
      <dgm:prSet presAssocID="{C54CAD5D-ECB1-4363-A074-D2C686AD03FA}" presName="childShp" presStyleLbl="bgAccFollowNode1" presStyleIdx="1" presStyleCnt="3">
        <dgm:presLayoutVars>
          <dgm:bulletEnabled val="1"/>
        </dgm:presLayoutVars>
      </dgm:prSet>
      <dgm:spPr/>
    </dgm:pt>
    <dgm:pt modelId="{3090B440-ADB5-44B9-86EC-5BABB66E5493}" type="pres">
      <dgm:prSet presAssocID="{CE0DED64-407E-40CF-B63E-5DEA61C333BA}" presName="spacing" presStyleCnt="0"/>
      <dgm:spPr/>
    </dgm:pt>
    <dgm:pt modelId="{CE139CE0-E672-4B39-A73A-EF61F7833B4D}" type="pres">
      <dgm:prSet presAssocID="{70903AAD-267F-481C-B680-FAE3F28E6950}" presName="linNode" presStyleCnt="0"/>
      <dgm:spPr/>
    </dgm:pt>
    <dgm:pt modelId="{3F6900A1-BFAD-4D6F-AF34-63E363149476}" type="pres">
      <dgm:prSet presAssocID="{70903AAD-267F-481C-B680-FAE3F28E6950}" presName="parentShp" presStyleLbl="node1" presStyleIdx="2" presStyleCnt="3">
        <dgm:presLayoutVars>
          <dgm:bulletEnabled val="1"/>
        </dgm:presLayoutVars>
      </dgm:prSet>
      <dgm:spPr/>
    </dgm:pt>
    <dgm:pt modelId="{0C5F643F-1911-4CA8-ACEF-3BADA8427A04}" type="pres">
      <dgm:prSet presAssocID="{70903AAD-267F-481C-B680-FAE3F28E6950}" presName="childShp" presStyleLbl="bgAccFollowNode1" presStyleIdx="2" presStyleCnt="3">
        <dgm:presLayoutVars>
          <dgm:bulletEnabled val="1"/>
        </dgm:presLayoutVars>
      </dgm:prSet>
      <dgm:spPr/>
    </dgm:pt>
  </dgm:ptLst>
  <dgm:cxnLst>
    <dgm:cxn modelId="{0A3F0803-8BDF-437A-90EF-48F7A91C11B9}" type="presOf" srcId="{BAD5C580-5AA6-4EB6-A87E-1CD3F41C577F}" destId="{FC6F0050-A39F-4891-A81C-7E12326D732D}" srcOrd="0" destOrd="0" presId="urn:microsoft.com/office/officeart/2005/8/layout/vList6"/>
    <dgm:cxn modelId="{F852C909-498B-4F25-8D22-E216FF25F53E}" srcId="{70903AAD-267F-481C-B680-FAE3F28E6950}" destId="{6A7AF3C9-2415-418E-A0F2-95445EFB7E13}" srcOrd="0" destOrd="0" parTransId="{420D01E5-04D7-416E-BE3C-4F1F0BD98FE3}" sibTransId="{0A93379A-EF50-499C-B599-5987A0765AE6}"/>
    <dgm:cxn modelId="{489E100B-8B39-4F5C-9A5F-2496C8C0451A}" type="presOf" srcId="{970EE82B-527D-4400-A1D2-D068E2205DBF}" destId="{B1B39392-1270-41DB-8A31-17E5A3FD6CC8}" srcOrd="0" destOrd="2" presId="urn:microsoft.com/office/officeart/2005/8/layout/vList6"/>
    <dgm:cxn modelId="{4389070E-E97F-444C-8AB9-012D7D6789FB}" srcId="{70903AAD-267F-481C-B680-FAE3F28E6950}" destId="{4E7691BB-053E-4DBC-AAEC-615EA1EB25E6}" srcOrd="1" destOrd="0" parTransId="{2EE1FC9F-7BA5-4FCC-9703-00B4177CCE42}" sibTransId="{4BA7CBA0-0282-4BE0-8694-BF00091449BB}"/>
    <dgm:cxn modelId="{0E96822F-FF03-4859-8DB3-072372405971}" type="presOf" srcId="{6A7AF3C9-2415-418E-A0F2-95445EFB7E13}" destId="{0C5F643F-1911-4CA8-ACEF-3BADA8427A04}" srcOrd="0" destOrd="0" presId="urn:microsoft.com/office/officeart/2005/8/layout/vList6"/>
    <dgm:cxn modelId="{6298FD36-C8ED-4A47-B4C6-4330CE8649FB}" type="presOf" srcId="{5DCCA4C4-AD70-4689-B1BE-FE4A7D864E04}" destId="{B1B39392-1270-41DB-8A31-17E5A3FD6CC8}" srcOrd="0" destOrd="1" presId="urn:microsoft.com/office/officeart/2005/8/layout/vList6"/>
    <dgm:cxn modelId="{0BAAF43C-E2FE-4F64-9DFC-5B11CF455D28}" srcId="{007B24A7-60FB-4A6B-A135-C6B1B233E292}" destId="{BAD5C580-5AA6-4EB6-A87E-1CD3F41C577F}" srcOrd="0" destOrd="0" parTransId="{9ACDE2EB-6AEA-4096-A094-2EFD0DA33DC6}" sibTransId="{54F6A2EE-C626-48B1-9851-1CB219AEBD5B}"/>
    <dgm:cxn modelId="{6DFB453E-34C6-46AF-849A-A4CA2AB559B5}" type="presOf" srcId="{007B24A7-60FB-4A6B-A135-C6B1B233E292}" destId="{59461E92-61DD-4FC4-8B4C-A4B155A5BAB7}" srcOrd="0" destOrd="0" presId="urn:microsoft.com/office/officeart/2005/8/layout/vList6"/>
    <dgm:cxn modelId="{A9BC065B-D6FE-4543-BE62-9B0256E02EA5}" srcId="{45F36D32-A8A2-4AC5-997F-64E26859B39F}" destId="{C54CAD5D-ECB1-4363-A074-D2C686AD03FA}" srcOrd="1" destOrd="0" parTransId="{1DBEC54B-9E25-46EF-B1CF-EA21EF031A31}" sibTransId="{CE0DED64-407E-40CF-B63E-5DEA61C333BA}"/>
    <dgm:cxn modelId="{11359C61-CC79-4D17-8A36-4B477E9A8B2E}" type="presOf" srcId="{4E7691BB-053E-4DBC-AAEC-615EA1EB25E6}" destId="{0C5F643F-1911-4CA8-ACEF-3BADA8427A04}" srcOrd="0" destOrd="1" presId="urn:microsoft.com/office/officeart/2005/8/layout/vList6"/>
    <dgm:cxn modelId="{BD03716A-5C5F-4C29-8FBB-426BCB186062}" srcId="{70903AAD-267F-481C-B680-FAE3F28E6950}" destId="{1D819F8D-8995-4921-A15E-27F0B9AA8DD8}" srcOrd="2" destOrd="0" parTransId="{871BE846-3CC1-4464-9747-F7AF23D5B7CC}" sibTransId="{09805857-7968-4FC3-AEA0-7F922DEE2AFF}"/>
    <dgm:cxn modelId="{37A0046B-76B3-4CC4-80F6-D0A9C3CBE3A5}" srcId="{007B24A7-60FB-4A6B-A135-C6B1B233E292}" destId="{189EB8FC-5337-4B93-93B0-FA08E6946B6E}" srcOrd="1" destOrd="0" parTransId="{8C8696BE-76AD-4F00-B9C2-E82FB9826206}" sibTransId="{4487304A-0260-4EE4-8C2E-497A12381679}"/>
    <dgm:cxn modelId="{AF1D7972-ED3B-4783-B33C-5D4260D303AC}" type="presOf" srcId="{189EB8FC-5337-4B93-93B0-FA08E6946B6E}" destId="{FC6F0050-A39F-4891-A81C-7E12326D732D}" srcOrd="0" destOrd="1" presId="urn:microsoft.com/office/officeart/2005/8/layout/vList6"/>
    <dgm:cxn modelId="{CB977D5A-63C1-4A0A-AA4A-120CD69E0D8A}" srcId="{C54CAD5D-ECB1-4363-A074-D2C686AD03FA}" destId="{970EE82B-527D-4400-A1D2-D068E2205DBF}" srcOrd="2" destOrd="0" parTransId="{F0FC094D-D229-4642-95B2-2546ED10A4DF}" sibTransId="{8745C3E3-75BB-4745-A1BE-BC6E40654A2E}"/>
    <dgm:cxn modelId="{76A7129A-F933-444C-95C3-8AA2908072BE}" type="presOf" srcId="{45F36D32-A8A2-4AC5-997F-64E26859B39F}" destId="{F662BF6D-DE47-4A7B-8E98-7BC3E877C837}" srcOrd="0" destOrd="0" presId="urn:microsoft.com/office/officeart/2005/8/layout/vList6"/>
    <dgm:cxn modelId="{0932E69B-D2B3-480D-846D-C7A9CC664CE0}" type="presOf" srcId="{C54CAD5D-ECB1-4363-A074-D2C686AD03FA}" destId="{61E69B25-66EF-45C9-82B7-7B8ED5C6F378}" srcOrd="0" destOrd="0" presId="urn:microsoft.com/office/officeart/2005/8/layout/vList6"/>
    <dgm:cxn modelId="{10EAB2AD-90FD-4DEF-A033-CB071BEC8328}" type="presOf" srcId="{70903AAD-267F-481C-B680-FAE3F28E6950}" destId="{3F6900A1-BFAD-4D6F-AF34-63E363149476}" srcOrd="0" destOrd="0" presId="urn:microsoft.com/office/officeart/2005/8/layout/vList6"/>
    <dgm:cxn modelId="{531DB5AD-AAF1-4CF6-ACF1-91595C494145}" srcId="{45F36D32-A8A2-4AC5-997F-64E26859B39F}" destId="{70903AAD-267F-481C-B680-FAE3F28E6950}" srcOrd="2" destOrd="0" parTransId="{5E3A73B3-066A-43E4-A0D5-580000EF514E}" sibTransId="{3FFF04D4-73DB-443B-9952-8CA0D1481F4F}"/>
    <dgm:cxn modelId="{17EA70B9-DFEA-4CCB-8CC3-C4991F5D9CCB}" type="presOf" srcId="{F1A18417-C4D7-4D49-977D-068A6B27E057}" destId="{B1B39392-1270-41DB-8A31-17E5A3FD6CC8}" srcOrd="0" destOrd="0" presId="urn:microsoft.com/office/officeart/2005/8/layout/vList6"/>
    <dgm:cxn modelId="{39C9E1C8-D1AB-4B84-9F61-5BB90C3B865A}" srcId="{007B24A7-60FB-4A6B-A135-C6B1B233E292}" destId="{8E1B5777-021E-4BFE-BE2A-37C621DE7DA8}" srcOrd="2" destOrd="0" parTransId="{87AEAA53-9765-46B4-AAB9-28C52F81B866}" sibTransId="{5D4E4876-31A8-49CA-B779-3E5D8CC1CCD7}"/>
    <dgm:cxn modelId="{353E47C9-C047-45A8-A862-01F8477FF294}" srcId="{45F36D32-A8A2-4AC5-997F-64E26859B39F}" destId="{007B24A7-60FB-4A6B-A135-C6B1B233E292}" srcOrd="0" destOrd="0" parTransId="{95C2EC4A-7FC0-471E-8DA0-1056F4964388}" sibTransId="{49D66440-B131-43A4-9646-9C6C9ECB5970}"/>
    <dgm:cxn modelId="{492476CD-5D03-467C-8625-9ED686571B26}" type="presOf" srcId="{8E1B5777-021E-4BFE-BE2A-37C621DE7DA8}" destId="{FC6F0050-A39F-4891-A81C-7E12326D732D}" srcOrd="0" destOrd="2" presId="urn:microsoft.com/office/officeart/2005/8/layout/vList6"/>
    <dgm:cxn modelId="{189C2FD8-5617-4A2E-B90E-B34D3F063662}" srcId="{C54CAD5D-ECB1-4363-A074-D2C686AD03FA}" destId="{F1A18417-C4D7-4D49-977D-068A6B27E057}" srcOrd="0" destOrd="0" parTransId="{BB482EA1-A33B-4E00-8311-DFB381D11F17}" sibTransId="{004225F0-5F4F-4490-945B-02F7353B5F54}"/>
    <dgm:cxn modelId="{B9AFFFEA-EE93-4433-97E1-8F6F8EB1B685}" srcId="{C54CAD5D-ECB1-4363-A074-D2C686AD03FA}" destId="{5DCCA4C4-AD70-4689-B1BE-FE4A7D864E04}" srcOrd="1" destOrd="0" parTransId="{D65204B0-B0DC-4AE4-A587-7363672E5B0E}" sibTransId="{042E6ED4-70B2-4595-A689-31A613B3DDD1}"/>
    <dgm:cxn modelId="{E657E8FB-DE05-41BD-B1FC-32BCE443E8FE}" type="presOf" srcId="{1D819F8D-8995-4921-A15E-27F0B9AA8DD8}" destId="{0C5F643F-1911-4CA8-ACEF-3BADA8427A04}" srcOrd="0" destOrd="2" presId="urn:microsoft.com/office/officeart/2005/8/layout/vList6"/>
    <dgm:cxn modelId="{A77AE09F-A38E-4026-941C-C9C30D4AF1D6}" type="presParOf" srcId="{F662BF6D-DE47-4A7B-8E98-7BC3E877C837}" destId="{1140CB58-025C-4339-AB6F-21147A9D1DDC}" srcOrd="0" destOrd="0" presId="urn:microsoft.com/office/officeart/2005/8/layout/vList6"/>
    <dgm:cxn modelId="{13CB962E-63D6-4366-9164-B52EA2B6CDA4}" type="presParOf" srcId="{1140CB58-025C-4339-AB6F-21147A9D1DDC}" destId="{59461E92-61DD-4FC4-8B4C-A4B155A5BAB7}" srcOrd="0" destOrd="0" presId="urn:microsoft.com/office/officeart/2005/8/layout/vList6"/>
    <dgm:cxn modelId="{CF7BF61C-919E-462B-8595-FEBAE8C86B43}" type="presParOf" srcId="{1140CB58-025C-4339-AB6F-21147A9D1DDC}" destId="{FC6F0050-A39F-4891-A81C-7E12326D732D}" srcOrd="1" destOrd="0" presId="urn:microsoft.com/office/officeart/2005/8/layout/vList6"/>
    <dgm:cxn modelId="{360887F1-91CC-44EB-A327-9DF3387C9241}" type="presParOf" srcId="{F662BF6D-DE47-4A7B-8E98-7BC3E877C837}" destId="{D338A676-31F7-4822-8AE1-9ED4F9242EC8}" srcOrd="1" destOrd="0" presId="urn:microsoft.com/office/officeart/2005/8/layout/vList6"/>
    <dgm:cxn modelId="{F90A84FF-345F-4BE1-A91D-B7542A1A0C42}" type="presParOf" srcId="{F662BF6D-DE47-4A7B-8E98-7BC3E877C837}" destId="{D591949D-B9A3-42A4-BB77-F13783BC9F8B}" srcOrd="2" destOrd="0" presId="urn:microsoft.com/office/officeart/2005/8/layout/vList6"/>
    <dgm:cxn modelId="{1F297C4A-6405-4A3B-B98B-C15278C9BAAD}" type="presParOf" srcId="{D591949D-B9A3-42A4-BB77-F13783BC9F8B}" destId="{61E69B25-66EF-45C9-82B7-7B8ED5C6F378}" srcOrd="0" destOrd="0" presId="urn:microsoft.com/office/officeart/2005/8/layout/vList6"/>
    <dgm:cxn modelId="{B2370CA3-A7B2-4CC8-A1D6-4377277CB636}" type="presParOf" srcId="{D591949D-B9A3-42A4-BB77-F13783BC9F8B}" destId="{B1B39392-1270-41DB-8A31-17E5A3FD6CC8}" srcOrd="1" destOrd="0" presId="urn:microsoft.com/office/officeart/2005/8/layout/vList6"/>
    <dgm:cxn modelId="{D30C86F8-E947-4BA2-95B4-88EA567AE134}" type="presParOf" srcId="{F662BF6D-DE47-4A7B-8E98-7BC3E877C837}" destId="{3090B440-ADB5-44B9-86EC-5BABB66E5493}" srcOrd="3" destOrd="0" presId="urn:microsoft.com/office/officeart/2005/8/layout/vList6"/>
    <dgm:cxn modelId="{0902BBB2-B748-4B05-B243-6990FAD59351}" type="presParOf" srcId="{F662BF6D-DE47-4A7B-8E98-7BC3E877C837}" destId="{CE139CE0-E672-4B39-A73A-EF61F7833B4D}" srcOrd="4" destOrd="0" presId="urn:microsoft.com/office/officeart/2005/8/layout/vList6"/>
    <dgm:cxn modelId="{937F8DDD-9FE1-4C21-8FA8-994F899FFF4A}" type="presParOf" srcId="{CE139CE0-E672-4B39-A73A-EF61F7833B4D}" destId="{3F6900A1-BFAD-4D6F-AF34-63E363149476}" srcOrd="0" destOrd="0" presId="urn:microsoft.com/office/officeart/2005/8/layout/vList6"/>
    <dgm:cxn modelId="{7A0258D2-210C-447C-9F55-670D9BB3BE58}" type="presParOf" srcId="{CE139CE0-E672-4B39-A73A-EF61F7833B4D}" destId="{0C5F643F-1911-4CA8-ACEF-3BADA8427A04}"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CAF2A2-6FFD-4B78-AC5A-8E2DFF4BC71B}" type="doc">
      <dgm:prSet loTypeId="urn:microsoft.com/office/officeart/2005/8/layout/vList6" loCatId="list" qsTypeId="urn:microsoft.com/office/officeart/2005/8/quickstyle/3d1" qsCatId="3D" csTypeId="urn:microsoft.com/office/officeart/2005/8/colors/colorful5" csCatId="colorful" phldr="1"/>
      <dgm:spPr/>
      <dgm:t>
        <a:bodyPr/>
        <a:lstStyle/>
        <a:p>
          <a:endParaRPr lang="en-IN"/>
        </a:p>
      </dgm:t>
    </dgm:pt>
    <dgm:pt modelId="{5841A224-8619-4146-83F8-352D082A433D}">
      <dgm:prSet phldrT="[Text]"/>
      <dgm:spPr/>
      <dgm:t>
        <a:bodyPr/>
        <a:lstStyle/>
        <a:p>
          <a:r>
            <a:rPr lang="en-IN" dirty="0"/>
            <a:t>Shaper (drives the team forward)</a:t>
          </a:r>
        </a:p>
      </dgm:t>
    </dgm:pt>
    <dgm:pt modelId="{526E2DEE-C97B-4760-9553-66BDF76F865C}" type="parTrans" cxnId="{61106F09-CD1D-4C82-82E7-A61A806DEC2F}">
      <dgm:prSet/>
      <dgm:spPr/>
      <dgm:t>
        <a:bodyPr/>
        <a:lstStyle/>
        <a:p>
          <a:endParaRPr lang="en-IN"/>
        </a:p>
      </dgm:t>
    </dgm:pt>
    <dgm:pt modelId="{A926016C-6204-4E98-A0C5-E146A8B07677}" type="sibTrans" cxnId="{61106F09-CD1D-4C82-82E7-A61A806DEC2F}">
      <dgm:prSet/>
      <dgm:spPr/>
      <dgm:t>
        <a:bodyPr/>
        <a:lstStyle/>
        <a:p>
          <a:endParaRPr lang="en-IN"/>
        </a:p>
      </dgm:t>
    </dgm:pt>
    <dgm:pt modelId="{F2789494-2F15-479A-8E16-AB503A225960}">
      <dgm:prSet phldrT="[Text]"/>
      <dgm:spPr/>
      <dgm:t>
        <a:bodyPr/>
        <a:lstStyle/>
        <a:p>
          <a:endParaRPr lang="en-IN" dirty="0"/>
        </a:p>
      </dgm:t>
    </dgm:pt>
    <dgm:pt modelId="{FDCF5CF5-832A-41FA-87E0-5193F29C7F14}" type="parTrans" cxnId="{337E5973-6507-46FF-B0F1-FF6184F3A707}">
      <dgm:prSet/>
      <dgm:spPr/>
      <dgm:t>
        <a:bodyPr/>
        <a:lstStyle/>
        <a:p>
          <a:endParaRPr lang="en-IN"/>
        </a:p>
      </dgm:t>
    </dgm:pt>
    <dgm:pt modelId="{103ED47B-D370-4340-ADFF-48A5F0F87F3E}" type="sibTrans" cxnId="{337E5973-6507-46FF-B0F1-FF6184F3A707}">
      <dgm:prSet/>
      <dgm:spPr/>
      <dgm:t>
        <a:bodyPr/>
        <a:lstStyle/>
        <a:p>
          <a:endParaRPr lang="en-IN"/>
        </a:p>
      </dgm:t>
    </dgm:pt>
    <dgm:pt modelId="{48209D49-CEA0-4CBE-B3E0-4C8354D695D9}">
      <dgm:prSet phldrT="[Text]"/>
      <dgm:spPr/>
      <dgm:t>
        <a:bodyPr/>
        <a:lstStyle/>
        <a:p>
          <a:r>
            <a:rPr lang="en-IN" dirty="0" err="1"/>
            <a:t>Teamworker</a:t>
          </a:r>
          <a:r>
            <a:rPr lang="en-IN" dirty="0"/>
            <a:t> (provides support and encourages cooperation)</a:t>
          </a:r>
        </a:p>
      </dgm:t>
    </dgm:pt>
    <dgm:pt modelId="{38AA6A47-AA0A-4FFA-8301-6AD011697980}" type="parTrans" cxnId="{2E0681C2-3E50-4808-8230-7384D369A37F}">
      <dgm:prSet/>
      <dgm:spPr/>
      <dgm:t>
        <a:bodyPr/>
        <a:lstStyle/>
        <a:p>
          <a:endParaRPr lang="en-IN"/>
        </a:p>
      </dgm:t>
    </dgm:pt>
    <dgm:pt modelId="{D2F22BF6-B98D-41B4-BD9A-91D35821C11C}" type="sibTrans" cxnId="{2E0681C2-3E50-4808-8230-7384D369A37F}">
      <dgm:prSet/>
      <dgm:spPr/>
      <dgm:t>
        <a:bodyPr/>
        <a:lstStyle/>
        <a:p>
          <a:endParaRPr lang="en-IN"/>
        </a:p>
      </dgm:t>
    </dgm:pt>
    <dgm:pt modelId="{505A0B2F-771B-4CE8-BFFD-F7CD292C6554}">
      <dgm:prSet phldrT="[Text]"/>
      <dgm:spPr/>
      <dgm:t>
        <a:bodyPr/>
        <a:lstStyle/>
        <a:p>
          <a:endParaRPr lang="en-IN" dirty="0"/>
        </a:p>
      </dgm:t>
    </dgm:pt>
    <dgm:pt modelId="{5535A963-3C43-4BC1-A7B4-CF355578F5DE}" type="parTrans" cxnId="{68C5E164-6EE7-4DCC-ADBD-108431EC5DF3}">
      <dgm:prSet/>
      <dgm:spPr/>
      <dgm:t>
        <a:bodyPr/>
        <a:lstStyle/>
        <a:p>
          <a:endParaRPr lang="en-IN"/>
        </a:p>
      </dgm:t>
    </dgm:pt>
    <dgm:pt modelId="{18AA73B8-CA11-4EB7-B22B-418493F02461}" type="sibTrans" cxnId="{68C5E164-6EE7-4DCC-ADBD-108431EC5DF3}">
      <dgm:prSet/>
      <dgm:spPr/>
      <dgm:t>
        <a:bodyPr/>
        <a:lstStyle/>
        <a:p>
          <a:endParaRPr lang="en-IN"/>
        </a:p>
      </dgm:t>
    </dgm:pt>
    <dgm:pt modelId="{2B18FE05-5890-4A57-B759-721D338467F6}">
      <dgm:prSet/>
      <dgm:spPr/>
      <dgm:t>
        <a:bodyPr/>
        <a:lstStyle/>
        <a:p>
          <a:r>
            <a:rPr lang="en-IN" dirty="0"/>
            <a:t>Monitor Evaluator (discerning judgment)</a:t>
          </a:r>
        </a:p>
      </dgm:t>
    </dgm:pt>
    <dgm:pt modelId="{3D2592D1-69C8-4D37-8FAA-D07E9DE0690A}" type="parTrans" cxnId="{86386FE6-349E-4BB7-8FDB-A359A7496CB3}">
      <dgm:prSet/>
      <dgm:spPr/>
      <dgm:t>
        <a:bodyPr/>
        <a:lstStyle/>
        <a:p>
          <a:endParaRPr lang="en-IN"/>
        </a:p>
      </dgm:t>
    </dgm:pt>
    <dgm:pt modelId="{EC63A852-6733-45F5-8333-88ECD9061FC8}" type="sibTrans" cxnId="{86386FE6-349E-4BB7-8FDB-A359A7496CB3}">
      <dgm:prSet/>
      <dgm:spPr/>
      <dgm:t>
        <a:bodyPr/>
        <a:lstStyle/>
        <a:p>
          <a:endParaRPr lang="en-IN"/>
        </a:p>
      </dgm:t>
    </dgm:pt>
    <dgm:pt modelId="{E799010C-A8EC-4B68-AC6E-E6F516514B0C}">
      <dgm:prSet/>
      <dgm:spPr/>
      <dgm:t>
        <a:bodyPr/>
        <a:lstStyle/>
        <a:p>
          <a:endParaRPr lang="en-IN" dirty="0"/>
        </a:p>
      </dgm:t>
    </dgm:pt>
    <dgm:pt modelId="{CB086E58-BB25-485F-9C1B-23FFB894C1F9}" type="parTrans" cxnId="{6F768BE6-9D34-4817-A6B7-AAD83746159D}">
      <dgm:prSet/>
      <dgm:spPr/>
      <dgm:t>
        <a:bodyPr/>
        <a:lstStyle/>
        <a:p>
          <a:endParaRPr lang="en-IN"/>
        </a:p>
      </dgm:t>
    </dgm:pt>
    <dgm:pt modelId="{B3753ED1-6335-4B4F-A2D5-754F751DC756}" type="sibTrans" cxnId="{6F768BE6-9D34-4817-A6B7-AAD83746159D}">
      <dgm:prSet/>
      <dgm:spPr/>
      <dgm:t>
        <a:bodyPr/>
        <a:lstStyle/>
        <a:p>
          <a:endParaRPr lang="en-IN"/>
        </a:p>
      </dgm:t>
    </dgm:pt>
    <dgm:pt modelId="{C28E3C31-D218-4763-BF5F-E3865ACE9408}">
      <dgm:prSet/>
      <dgm:spPr/>
      <dgm:t>
        <a:bodyPr/>
        <a:lstStyle/>
        <a:p>
          <a:r>
            <a:rPr lang="en-IN" b="1" i="0" dirty="0"/>
            <a:t>Strengths</a:t>
          </a:r>
          <a:r>
            <a:rPr lang="en-IN" b="0" i="0" dirty="0"/>
            <a:t>: dynamic, rises to the challenge, works well in pressure &amp;is courageous to overcome obstacles</a:t>
          </a:r>
          <a:endParaRPr lang="en-IN" dirty="0"/>
        </a:p>
      </dgm:t>
    </dgm:pt>
    <dgm:pt modelId="{6EE7CADB-E106-4B83-A722-7DC0EC31EF0C}" type="parTrans" cxnId="{966B44A5-5680-4AC4-997B-1EE68EE975AD}">
      <dgm:prSet/>
      <dgm:spPr/>
      <dgm:t>
        <a:bodyPr/>
        <a:lstStyle/>
        <a:p>
          <a:endParaRPr lang="en-GB"/>
        </a:p>
      </dgm:t>
    </dgm:pt>
    <dgm:pt modelId="{C5A2DBEE-ACEA-4101-89A2-6BF00F45B1CC}" type="sibTrans" cxnId="{966B44A5-5680-4AC4-997B-1EE68EE975AD}">
      <dgm:prSet/>
      <dgm:spPr/>
      <dgm:t>
        <a:bodyPr/>
        <a:lstStyle/>
        <a:p>
          <a:endParaRPr lang="en-GB"/>
        </a:p>
      </dgm:t>
    </dgm:pt>
    <dgm:pt modelId="{1BF8B9F2-CE57-40ED-864F-0103D8345954}">
      <dgm:prSet/>
      <dgm:spPr/>
      <dgm:t>
        <a:bodyPr/>
        <a:lstStyle/>
        <a:p>
          <a:r>
            <a:rPr lang="en-IN" b="1" i="0" dirty="0"/>
            <a:t>Weaknesses</a:t>
          </a:r>
          <a:r>
            <a:rPr lang="en-IN" b="0" i="0" dirty="0"/>
            <a:t>: can be provoked &amp;be offended</a:t>
          </a:r>
          <a:endParaRPr lang="en-IN" dirty="0"/>
        </a:p>
      </dgm:t>
    </dgm:pt>
    <dgm:pt modelId="{3C82AB42-6C37-460F-B363-EBE61816C354}" type="parTrans" cxnId="{A1F41C09-EFA8-446D-B9B3-59D35FB722D3}">
      <dgm:prSet/>
      <dgm:spPr/>
      <dgm:t>
        <a:bodyPr/>
        <a:lstStyle/>
        <a:p>
          <a:endParaRPr lang="en-GB"/>
        </a:p>
      </dgm:t>
    </dgm:pt>
    <dgm:pt modelId="{671A4359-1460-4CEE-89B2-5F55B499D661}" type="sibTrans" cxnId="{A1F41C09-EFA8-446D-B9B3-59D35FB722D3}">
      <dgm:prSet/>
      <dgm:spPr/>
      <dgm:t>
        <a:bodyPr/>
        <a:lstStyle/>
        <a:p>
          <a:endParaRPr lang="en-GB"/>
        </a:p>
      </dgm:t>
    </dgm:pt>
    <dgm:pt modelId="{3CB79C8B-6675-4AC4-BBA1-465F287C956C}">
      <dgm:prSet/>
      <dgm:spPr/>
      <dgm:t>
        <a:bodyPr/>
        <a:lstStyle/>
        <a:p>
          <a:r>
            <a:rPr lang="en-IN" b="1" i="0" dirty="0"/>
            <a:t>Strengths:</a:t>
          </a:r>
          <a:r>
            <a:rPr lang="en-IN" b="0" i="0" dirty="0"/>
            <a:t> cooperative, perceptive &amp; diplomatic, listens attentively &amp;reduces </a:t>
          </a:r>
          <a:r>
            <a:rPr lang="en-IN" dirty="0"/>
            <a:t>friction</a:t>
          </a:r>
        </a:p>
      </dgm:t>
    </dgm:pt>
    <dgm:pt modelId="{EE33D3C5-E570-4418-8113-90564956066D}" type="parTrans" cxnId="{DA39F3EE-F490-4492-9959-425EB55255C8}">
      <dgm:prSet/>
      <dgm:spPr/>
      <dgm:t>
        <a:bodyPr/>
        <a:lstStyle/>
        <a:p>
          <a:endParaRPr lang="en-GB"/>
        </a:p>
      </dgm:t>
    </dgm:pt>
    <dgm:pt modelId="{43A3ADE6-FF03-474F-8663-845D1CE1E7D2}" type="sibTrans" cxnId="{DA39F3EE-F490-4492-9959-425EB55255C8}">
      <dgm:prSet/>
      <dgm:spPr/>
      <dgm:t>
        <a:bodyPr/>
        <a:lstStyle/>
        <a:p>
          <a:endParaRPr lang="en-GB"/>
        </a:p>
      </dgm:t>
    </dgm:pt>
    <dgm:pt modelId="{C34B3144-62CA-4E96-A8A0-8455A5DDD645}">
      <dgm:prSet/>
      <dgm:spPr/>
      <dgm:t>
        <a:bodyPr/>
        <a:lstStyle/>
        <a:p>
          <a:r>
            <a:rPr lang="en-IN" b="1" i="0"/>
            <a:t>Weaknesses:</a:t>
          </a:r>
          <a:r>
            <a:rPr lang="en-IN" b="0" i="0"/>
            <a:t> avoids confrontation &amp; could be indecisive in crucial situations</a:t>
          </a:r>
          <a:endParaRPr lang="en-IN" dirty="0"/>
        </a:p>
      </dgm:t>
    </dgm:pt>
    <dgm:pt modelId="{4846382D-0B43-4038-AFC4-C415F9A800FB}" type="parTrans" cxnId="{776B57C0-320E-4763-A5CB-7AAA02F7AE73}">
      <dgm:prSet/>
      <dgm:spPr/>
      <dgm:t>
        <a:bodyPr/>
        <a:lstStyle/>
        <a:p>
          <a:endParaRPr lang="en-GB"/>
        </a:p>
      </dgm:t>
    </dgm:pt>
    <dgm:pt modelId="{D4479E9A-E083-45D1-907A-535BB35B0C19}" type="sibTrans" cxnId="{776B57C0-320E-4763-A5CB-7AAA02F7AE73}">
      <dgm:prSet/>
      <dgm:spPr/>
      <dgm:t>
        <a:bodyPr/>
        <a:lstStyle/>
        <a:p>
          <a:endParaRPr lang="en-GB"/>
        </a:p>
      </dgm:t>
    </dgm:pt>
    <dgm:pt modelId="{B7EC6526-A59E-4B9F-89E2-56EFC12F9273}">
      <dgm:prSet/>
      <dgm:spPr/>
      <dgm:t>
        <a:bodyPr/>
        <a:lstStyle/>
        <a:p>
          <a:r>
            <a:rPr lang="en-IN" b="1" i="0"/>
            <a:t>Strengths:</a:t>
          </a:r>
          <a:r>
            <a:rPr lang="en-IN" b="0" i="0"/>
            <a:t> strategic sober discerning &amp;good at judging options accurately</a:t>
          </a:r>
          <a:endParaRPr lang="en-IN" dirty="0"/>
        </a:p>
      </dgm:t>
    </dgm:pt>
    <dgm:pt modelId="{A6F5DE26-ABC6-407B-982B-583E8F0F0150}" type="parTrans" cxnId="{B3E8AC14-4717-4AEE-A166-986254F16D6E}">
      <dgm:prSet/>
      <dgm:spPr/>
      <dgm:t>
        <a:bodyPr/>
        <a:lstStyle/>
        <a:p>
          <a:endParaRPr lang="en-GB"/>
        </a:p>
      </dgm:t>
    </dgm:pt>
    <dgm:pt modelId="{4A3AEE3C-10C8-4B70-A219-AD28FEAE83A4}" type="sibTrans" cxnId="{B3E8AC14-4717-4AEE-A166-986254F16D6E}">
      <dgm:prSet/>
      <dgm:spPr/>
      <dgm:t>
        <a:bodyPr/>
        <a:lstStyle/>
        <a:p>
          <a:endParaRPr lang="en-GB"/>
        </a:p>
      </dgm:t>
    </dgm:pt>
    <dgm:pt modelId="{1AA82DB3-5657-4715-A1D4-E0D6A8811ABF}">
      <dgm:prSet/>
      <dgm:spPr/>
      <dgm:t>
        <a:bodyPr/>
        <a:lstStyle/>
        <a:p>
          <a:r>
            <a:rPr lang="en-IN" b="1" i="0"/>
            <a:t>Weaknesses:</a:t>
          </a:r>
          <a:r>
            <a:rPr lang="en-IN" b="0" i="0"/>
            <a:t> could lack drive &amp; ability to inspire team members &amp; could be extremely critical</a:t>
          </a:r>
          <a:endParaRPr lang="en-IN" dirty="0"/>
        </a:p>
      </dgm:t>
    </dgm:pt>
    <dgm:pt modelId="{D3FA4A92-EC32-44E8-9178-AC654C21E85E}" type="parTrans" cxnId="{2E1E0EE7-A72E-4E74-86E0-26C46BBC3397}">
      <dgm:prSet/>
      <dgm:spPr/>
      <dgm:t>
        <a:bodyPr/>
        <a:lstStyle/>
        <a:p>
          <a:endParaRPr lang="en-GB"/>
        </a:p>
      </dgm:t>
    </dgm:pt>
    <dgm:pt modelId="{2C1ABCF3-636D-4E09-A302-6AE840B77C24}" type="sibTrans" cxnId="{2E1E0EE7-A72E-4E74-86E0-26C46BBC3397}">
      <dgm:prSet/>
      <dgm:spPr/>
      <dgm:t>
        <a:bodyPr/>
        <a:lstStyle/>
        <a:p>
          <a:endParaRPr lang="en-GB"/>
        </a:p>
      </dgm:t>
    </dgm:pt>
    <dgm:pt modelId="{658D3387-6160-4401-876A-6226F9609D5E}" type="pres">
      <dgm:prSet presAssocID="{0ACAF2A2-6FFD-4B78-AC5A-8E2DFF4BC71B}" presName="Name0" presStyleCnt="0">
        <dgm:presLayoutVars>
          <dgm:dir/>
          <dgm:animLvl val="lvl"/>
          <dgm:resizeHandles/>
        </dgm:presLayoutVars>
      </dgm:prSet>
      <dgm:spPr/>
    </dgm:pt>
    <dgm:pt modelId="{2DCC4BD0-BD12-469D-8D3F-2008300992F0}" type="pres">
      <dgm:prSet presAssocID="{5841A224-8619-4146-83F8-352D082A433D}" presName="linNode" presStyleCnt="0"/>
      <dgm:spPr/>
    </dgm:pt>
    <dgm:pt modelId="{FCC61D7A-A491-4A4D-8943-9170BF016476}" type="pres">
      <dgm:prSet presAssocID="{5841A224-8619-4146-83F8-352D082A433D}" presName="parentShp" presStyleLbl="node1" presStyleIdx="0" presStyleCnt="3">
        <dgm:presLayoutVars>
          <dgm:bulletEnabled val="1"/>
        </dgm:presLayoutVars>
      </dgm:prSet>
      <dgm:spPr/>
    </dgm:pt>
    <dgm:pt modelId="{B3E6D95C-E4D7-4C61-949A-F9221A58E1B2}" type="pres">
      <dgm:prSet presAssocID="{5841A224-8619-4146-83F8-352D082A433D}" presName="childShp" presStyleLbl="bgAccFollowNode1" presStyleIdx="0" presStyleCnt="3">
        <dgm:presLayoutVars>
          <dgm:bulletEnabled val="1"/>
        </dgm:presLayoutVars>
      </dgm:prSet>
      <dgm:spPr/>
    </dgm:pt>
    <dgm:pt modelId="{0B82EECD-7FEF-41E2-B5D8-97B278D4FB9C}" type="pres">
      <dgm:prSet presAssocID="{A926016C-6204-4E98-A0C5-E146A8B07677}" presName="spacing" presStyleCnt="0"/>
      <dgm:spPr/>
    </dgm:pt>
    <dgm:pt modelId="{AC0FDC74-08AF-4C3E-883D-143B897428F0}" type="pres">
      <dgm:prSet presAssocID="{48209D49-CEA0-4CBE-B3E0-4C8354D695D9}" presName="linNode" presStyleCnt="0"/>
      <dgm:spPr/>
    </dgm:pt>
    <dgm:pt modelId="{E64F27B9-D6AE-4542-A000-8611F82D936E}" type="pres">
      <dgm:prSet presAssocID="{48209D49-CEA0-4CBE-B3E0-4C8354D695D9}" presName="parentShp" presStyleLbl="node1" presStyleIdx="1" presStyleCnt="3">
        <dgm:presLayoutVars>
          <dgm:bulletEnabled val="1"/>
        </dgm:presLayoutVars>
      </dgm:prSet>
      <dgm:spPr/>
    </dgm:pt>
    <dgm:pt modelId="{10C65E0B-7DE3-4CFD-A78E-8B5FA7BD599E}" type="pres">
      <dgm:prSet presAssocID="{48209D49-CEA0-4CBE-B3E0-4C8354D695D9}" presName="childShp" presStyleLbl="bgAccFollowNode1" presStyleIdx="1" presStyleCnt="3">
        <dgm:presLayoutVars>
          <dgm:bulletEnabled val="1"/>
        </dgm:presLayoutVars>
      </dgm:prSet>
      <dgm:spPr/>
    </dgm:pt>
    <dgm:pt modelId="{479215CD-7B44-4DBB-835D-0A71F1BAF412}" type="pres">
      <dgm:prSet presAssocID="{D2F22BF6-B98D-41B4-BD9A-91D35821C11C}" presName="spacing" presStyleCnt="0"/>
      <dgm:spPr/>
    </dgm:pt>
    <dgm:pt modelId="{F86A7ECF-9E2D-43A6-8C8F-C0F20B00BC29}" type="pres">
      <dgm:prSet presAssocID="{2B18FE05-5890-4A57-B759-721D338467F6}" presName="linNode" presStyleCnt="0"/>
      <dgm:spPr/>
    </dgm:pt>
    <dgm:pt modelId="{2110E99D-F84E-4A55-9EFC-E57AEDD0ED26}" type="pres">
      <dgm:prSet presAssocID="{2B18FE05-5890-4A57-B759-721D338467F6}" presName="parentShp" presStyleLbl="node1" presStyleIdx="2" presStyleCnt="3">
        <dgm:presLayoutVars>
          <dgm:bulletEnabled val="1"/>
        </dgm:presLayoutVars>
      </dgm:prSet>
      <dgm:spPr/>
    </dgm:pt>
    <dgm:pt modelId="{9ADF0941-0137-4B25-8CFE-83707B601BB1}" type="pres">
      <dgm:prSet presAssocID="{2B18FE05-5890-4A57-B759-721D338467F6}" presName="childShp" presStyleLbl="bgAccFollowNode1" presStyleIdx="2" presStyleCnt="3">
        <dgm:presLayoutVars>
          <dgm:bulletEnabled val="1"/>
        </dgm:presLayoutVars>
      </dgm:prSet>
      <dgm:spPr/>
    </dgm:pt>
  </dgm:ptLst>
  <dgm:cxnLst>
    <dgm:cxn modelId="{708D9E07-0FD9-42FC-AA91-B703A1D529B7}" type="presOf" srcId="{E799010C-A8EC-4B68-AC6E-E6F516514B0C}" destId="{9ADF0941-0137-4B25-8CFE-83707B601BB1}" srcOrd="0" destOrd="0" presId="urn:microsoft.com/office/officeart/2005/8/layout/vList6"/>
    <dgm:cxn modelId="{A1F41C09-EFA8-446D-B9B3-59D35FB722D3}" srcId="{5841A224-8619-4146-83F8-352D082A433D}" destId="{1BF8B9F2-CE57-40ED-864F-0103D8345954}" srcOrd="2" destOrd="0" parTransId="{3C82AB42-6C37-460F-B363-EBE61816C354}" sibTransId="{671A4359-1460-4CEE-89B2-5F55B499D661}"/>
    <dgm:cxn modelId="{61106F09-CD1D-4C82-82E7-A61A806DEC2F}" srcId="{0ACAF2A2-6FFD-4B78-AC5A-8E2DFF4BC71B}" destId="{5841A224-8619-4146-83F8-352D082A433D}" srcOrd="0" destOrd="0" parTransId="{526E2DEE-C97B-4760-9553-66BDF76F865C}" sibTransId="{A926016C-6204-4E98-A0C5-E146A8B07677}"/>
    <dgm:cxn modelId="{3D2EB30B-B2D0-4881-8228-ED962FADCD6B}" type="presOf" srcId="{C34B3144-62CA-4E96-A8A0-8455A5DDD645}" destId="{10C65E0B-7DE3-4CFD-A78E-8B5FA7BD599E}" srcOrd="0" destOrd="2" presId="urn:microsoft.com/office/officeart/2005/8/layout/vList6"/>
    <dgm:cxn modelId="{B3E8AC14-4717-4AEE-A166-986254F16D6E}" srcId="{2B18FE05-5890-4A57-B759-721D338467F6}" destId="{B7EC6526-A59E-4B9F-89E2-56EFC12F9273}" srcOrd="1" destOrd="0" parTransId="{A6F5DE26-ABC6-407B-982B-583E8F0F0150}" sibTransId="{4A3AEE3C-10C8-4B70-A219-AD28FEAE83A4}"/>
    <dgm:cxn modelId="{26D28022-D459-408A-838D-C56C2A7CE0AE}" type="presOf" srcId="{0ACAF2A2-6FFD-4B78-AC5A-8E2DFF4BC71B}" destId="{658D3387-6160-4401-876A-6226F9609D5E}" srcOrd="0" destOrd="0" presId="urn:microsoft.com/office/officeart/2005/8/layout/vList6"/>
    <dgm:cxn modelId="{649BFF2E-A317-408C-AF3C-B1C63BB9A1CB}" type="presOf" srcId="{F2789494-2F15-479A-8E16-AB503A225960}" destId="{B3E6D95C-E4D7-4C61-949A-F9221A58E1B2}" srcOrd="0" destOrd="0" presId="urn:microsoft.com/office/officeart/2005/8/layout/vList6"/>
    <dgm:cxn modelId="{27F9D93A-EEE6-4AF8-8889-425FE681339D}" type="presOf" srcId="{48209D49-CEA0-4CBE-B3E0-4C8354D695D9}" destId="{E64F27B9-D6AE-4542-A000-8611F82D936E}" srcOrd="0" destOrd="0" presId="urn:microsoft.com/office/officeart/2005/8/layout/vList6"/>
    <dgm:cxn modelId="{6EB9C65F-78C7-4EEE-BE71-DC3D721C0583}" type="presOf" srcId="{2B18FE05-5890-4A57-B759-721D338467F6}" destId="{2110E99D-F84E-4A55-9EFC-E57AEDD0ED26}" srcOrd="0" destOrd="0" presId="urn:microsoft.com/office/officeart/2005/8/layout/vList6"/>
    <dgm:cxn modelId="{68C5E164-6EE7-4DCC-ADBD-108431EC5DF3}" srcId="{48209D49-CEA0-4CBE-B3E0-4C8354D695D9}" destId="{505A0B2F-771B-4CE8-BFFD-F7CD292C6554}" srcOrd="0" destOrd="0" parTransId="{5535A963-3C43-4BC1-A7B4-CF355578F5DE}" sibTransId="{18AA73B8-CA11-4EB7-B22B-418493F02461}"/>
    <dgm:cxn modelId="{337E5973-6507-46FF-B0F1-FF6184F3A707}" srcId="{5841A224-8619-4146-83F8-352D082A433D}" destId="{F2789494-2F15-479A-8E16-AB503A225960}" srcOrd="0" destOrd="0" parTransId="{FDCF5CF5-832A-41FA-87E0-5193F29C7F14}" sibTransId="{103ED47B-D370-4340-ADFF-48A5F0F87F3E}"/>
    <dgm:cxn modelId="{E961D578-9F00-4889-9383-12B43ACAD099}" type="presOf" srcId="{C28E3C31-D218-4763-BF5F-E3865ACE9408}" destId="{B3E6D95C-E4D7-4C61-949A-F9221A58E1B2}" srcOrd="0" destOrd="1" presId="urn:microsoft.com/office/officeart/2005/8/layout/vList6"/>
    <dgm:cxn modelId="{4FFB009A-7D2F-4992-9E6C-76776C9B2805}" type="presOf" srcId="{505A0B2F-771B-4CE8-BFFD-F7CD292C6554}" destId="{10C65E0B-7DE3-4CFD-A78E-8B5FA7BD599E}" srcOrd="0" destOrd="0" presId="urn:microsoft.com/office/officeart/2005/8/layout/vList6"/>
    <dgm:cxn modelId="{966B44A5-5680-4AC4-997B-1EE68EE975AD}" srcId="{5841A224-8619-4146-83F8-352D082A433D}" destId="{C28E3C31-D218-4763-BF5F-E3865ACE9408}" srcOrd="1" destOrd="0" parTransId="{6EE7CADB-E106-4B83-A722-7DC0EC31EF0C}" sibTransId="{C5A2DBEE-ACEA-4101-89A2-6BF00F45B1CC}"/>
    <dgm:cxn modelId="{2FA45DBD-9E5B-4BCF-98DE-79A329AB4132}" type="presOf" srcId="{3CB79C8B-6675-4AC4-BBA1-465F287C956C}" destId="{10C65E0B-7DE3-4CFD-A78E-8B5FA7BD599E}" srcOrd="0" destOrd="1" presId="urn:microsoft.com/office/officeart/2005/8/layout/vList6"/>
    <dgm:cxn modelId="{776B57C0-320E-4763-A5CB-7AAA02F7AE73}" srcId="{48209D49-CEA0-4CBE-B3E0-4C8354D695D9}" destId="{C34B3144-62CA-4E96-A8A0-8455A5DDD645}" srcOrd="2" destOrd="0" parTransId="{4846382D-0B43-4038-AFC4-C415F9A800FB}" sibTransId="{D4479E9A-E083-45D1-907A-535BB35B0C19}"/>
    <dgm:cxn modelId="{2E0681C2-3E50-4808-8230-7384D369A37F}" srcId="{0ACAF2A2-6FFD-4B78-AC5A-8E2DFF4BC71B}" destId="{48209D49-CEA0-4CBE-B3E0-4C8354D695D9}" srcOrd="1" destOrd="0" parTransId="{38AA6A47-AA0A-4FFA-8301-6AD011697980}" sibTransId="{D2F22BF6-B98D-41B4-BD9A-91D35821C11C}"/>
    <dgm:cxn modelId="{BBB54CC8-A0C3-4DF1-84C7-FB68FB98F9B2}" type="presOf" srcId="{B7EC6526-A59E-4B9F-89E2-56EFC12F9273}" destId="{9ADF0941-0137-4B25-8CFE-83707B601BB1}" srcOrd="0" destOrd="1" presId="urn:microsoft.com/office/officeart/2005/8/layout/vList6"/>
    <dgm:cxn modelId="{C5E0D1D1-1BC0-41A9-8943-07A56065E3AB}" type="presOf" srcId="{1AA82DB3-5657-4715-A1D4-E0D6A8811ABF}" destId="{9ADF0941-0137-4B25-8CFE-83707B601BB1}" srcOrd="0" destOrd="2" presId="urn:microsoft.com/office/officeart/2005/8/layout/vList6"/>
    <dgm:cxn modelId="{86386FE6-349E-4BB7-8FDB-A359A7496CB3}" srcId="{0ACAF2A2-6FFD-4B78-AC5A-8E2DFF4BC71B}" destId="{2B18FE05-5890-4A57-B759-721D338467F6}" srcOrd="2" destOrd="0" parTransId="{3D2592D1-69C8-4D37-8FAA-D07E9DE0690A}" sibTransId="{EC63A852-6733-45F5-8333-88ECD9061FC8}"/>
    <dgm:cxn modelId="{6F768BE6-9D34-4817-A6B7-AAD83746159D}" srcId="{2B18FE05-5890-4A57-B759-721D338467F6}" destId="{E799010C-A8EC-4B68-AC6E-E6F516514B0C}" srcOrd="0" destOrd="0" parTransId="{CB086E58-BB25-485F-9C1B-23FFB894C1F9}" sibTransId="{B3753ED1-6335-4B4F-A2D5-754F751DC756}"/>
    <dgm:cxn modelId="{2E1E0EE7-A72E-4E74-86E0-26C46BBC3397}" srcId="{2B18FE05-5890-4A57-B759-721D338467F6}" destId="{1AA82DB3-5657-4715-A1D4-E0D6A8811ABF}" srcOrd="2" destOrd="0" parTransId="{D3FA4A92-EC32-44E8-9178-AC654C21E85E}" sibTransId="{2C1ABCF3-636D-4E09-A302-6AE840B77C24}"/>
    <dgm:cxn modelId="{DA39F3EE-F490-4492-9959-425EB55255C8}" srcId="{48209D49-CEA0-4CBE-B3E0-4C8354D695D9}" destId="{3CB79C8B-6675-4AC4-BBA1-465F287C956C}" srcOrd="1" destOrd="0" parTransId="{EE33D3C5-E570-4418-8113-90564956066D}" sibTransId="{43A3ADE6-FF03-474F-8663-845D1CE1E7D2}"/>
    <dgm:cxn modelId="{0CA5F7FD-E04F-4A92-A26D-B8F72DBDE090}" type="presOf" srcId="{1BF8B9F2-CE57-40ED-864F-0103D8345954}" destId="{B3E6D95C-E4D7-4C61-949A-F9221A58E1B2}" srcOrd="0" destOrd="2" presId="urn:microsoft.com/office/officeart/2005/8/layout/vList6"/>
    <dgm:cxn modelId="{F3E466FE-B768-4A95-98C5-754211D3177B}" type="presOf" srcId="{5841A224-8619-4146-83F8-352D082A433D}" destId="{FCC61D7A-A491-4A4D-8943-9170BF016476}" srcOrd="0" destOrd="0" presId="urn:microsoft.com/office/officeart/2005/8/layout/vList6"/>
    <dgm:cxn modelId="{CE3CCED2-DE4F-4196-A774-99C248122C65}" type="presParOf" srcId="{658D3387-6160-4401-876A-6226F9609D5E}" destId="{2DCC4BD0-BD12-469D-8D3F-2008300992F0}" srcOrd="0" destOrd="0" presId="urn:microsoft.com/office/officeart/2005/8/layout/vList6"/>
    <dgm:cxn modelId="{AF68D0EE-BECD-4F86-9DEC-00F33FA47447}" type="presParOf" srcId="{2DCC4BD0-BD12-469D-8D3F-2008300992F0}" destId="{FCC61D7A-A491-4A4D-8943-9170BF016476}" srcOrd="0" destOrd="0" presId="urn:microsoft.com/office/officeart/2005/8/layout/vList6"/>
    <dgm:cxn modelId="{C8196896-D66E-4683-BBB4-1DAAEDBBC719}" type="presParOf" srcId="{2DCC4BD0-BD12-469D-8D3F-2008300992F0}" destId="{B3E6D95C-E4D7-4C61-949A-F9221A58E1B2}" srcOrd="1" destOrd="0" presId="urn:microsoft.com/office/officeart/2005/8/layout/vList6"/>
    <dgm:cxn modelId="{CF733F01-08BB-43E3-9921-0AAC28CD0E11}" type="presParOf" srcId="{658D3387-6160-4401-876A-6226F9609D5E}" destId="{0B82EECD-7FEF-41E2-B5D8-97B278D4FB9C}" srcOrd="1" destOrd="0" presId="urn:microsoft.com/office/officeart/2005/8/layout/vList6"/>
    <dgm:cxn modelId="{E937CB78-9437-49E1-B713-1409E4D5118A}" type="presParOf" srcId="{658D3387-6160-4401-876A-6226F9609D5E}" destId="{AC0FDC74-08AF-4C3E-883D-143B897428F0}" srcOrd="2" destOrd="0" presId="urn:microsoft.com/office/officeart/2005/8/layout/vList6"/>
    <dgm:cxn modelId="{E880CB3E-260D-4E17-A56B-13F652752DC1}" type="presParOf" srcId="{AC0FDC74-08AF-4C3E-883D-143B897428F0}" destId="{E64F27B9-D6AE-4542-A000-8611F82D936E}" srcOrd="0" destOrd="0" presId="urn:microsoft.com/office/officeart/2005/8/layout/vList6"/>
    <dgm:cxn modelId="{1818DE56-434C-40A2-95EC-41E7E4DABAC8}" type="presParOf" srcId="{AC0FDC74-08AF-4C3E-883D-143B897428F0}" destId="{10C65E0B-7DE3-4CFD-A78E-8B5FA7BD599E}" srcOrd="1" destOrd="0" presId="urn:microsoft.com/office/officeart/2005/8/layout/vList6"/>
    <dgm:cxn modelId="{FE3BBD08-5BD2-4B5E-AF9C-285C4508390F}" type="presParOf" srcId="{658D3387-6160-4401-876A-6226F9609D5E}" destId="{479215CD-7B44-4DBB-835D-0A71F1BAF412}" srcOrd="3" destOrd="0" presId="urn:microsoft.com/office/officeart/2005/8/layout/vList6"/>
    <dgm:cxn modelId="{9B7230F1-4603-46B9-88E6-584BE209A5E5}" type="presParOf" srcId="{658D3387-6160-4401-876A-6226F9609D5E}" destId="{F86A7ECF-9E2D-43A6-8C8F-C0F20B00BC29}" srcOrd="4" destOrd="0" presId="urn:microsoft.com/office/officeart/2005/8/layout/vList6"/>
    <dgm:cxn modelId="{CC37566E-FC97-4A84-B3CA-E4ADA5C9AD56}" type="presParOf" srcId="{F86A7ECF-9E2D-43A6-8C8F-C0F20B00BC29}" destId="{2110E99D-F84E-4A55-9EFC-E57AEDD0ED26}" srcOrd="0" destOrd="0" presId="urn:microsoft.com/office/officeart/2005/8/layout/vList6"/>
    <dgm:cxn modelId="{F409AF3B-1799-45C8-9403-89A96E3CA9E5}" type="presParOf" srcId="{F86A7ECF-9E2D-43A6-8C8F-C0F20B00BC29}" destId="{9ADF0941-0137-4B25-8CFE-83707B601BB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D1BE3-2749-479D-AFAE-77A59EF33BBE}">
      <dsp:nvSpPr>
        <dsp:cNvPr id="0" name=""/>
        <dsp:cNvSpPr/>
      </dsp:nvSpPr>
      <dsp:spPr>
        <a:xfrm rot="16200000">
          <a:off x="-520352" y="521692"/>
          <a:ext cx="4525963" cy="34825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57" bIns="0" numCol="1" spcCol="1270" anchor="ctr" anchorCtr="0">
          <a:noAutofit/>
        </a:bodyPr>
        <a:lstStyle/>
        <a:p>
          <a:pPr marL="0" lvl="0" indent="0" algn="ctr" defTabSz="1066800">
            <a:lnSpc>
              <a:spcPct val="90000"/>
            </a:lnSpc>
            <a:spcBef>
              <a:spcPct val="0"/>
            </a:spcBef>
            <a:spcAft>
              <a:spcPct val="35000"/>
            </a:spcAft>
            <a:buNone/>
          </a:pPr>
          <a:r>
            <a:rPr lang="en-IN" sz="2400" b="1" kern="1200"/>
            <a:t>Meredith Belbin </a:t>
          </a:r>
          <a:r>
            <a:rPr lang="en-IN" sz="2400" kern="1200"/>
            <a:t>from </a:t>
          </a:r>
          <a:r>
            <a:rPr lang="en-IN" sz="2400" b="1" kern="1200"/>
            <a:t>Henley management College </a:t>
          </a:r>
          <a:r>
            <a:rPr lang="en-IN" sz="2400" kern="1200"/>
            <a:t>developed a model that defines various roles in a well balanced team. </a:t>
          </a:r>
          <a:endParaRPr lang="en-GB" sz="2400" kern="1200"/>
        </a:p>
      </dsp:txBody>
      <dsp:txXfrm rot="5400000">
        <a:off x="1341" y="905192"/>
        <a:ext cx="3482578" cy="2715577"/>
      </dsp:txXfrm>
    </dsp:sp>
    <dsp:sp modelId="{B69207AA-BCE5-4BFD-9896-FA6874346B86}">
      <dsp:nvSpPr>
        <dsp:cNvPr id="0" name=""/>
        <dsp:cNvSpPr/>
      </dsp:nvSpPr>
      <dsp:spPr>
        <a:xfrm rot="16200000">
          <a:off x="3223418" y="521692"/>
          <a:ext cx="4525963" cy="34825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57" bIns="0" numCol="1" spcCol="1270" anchor="ctr" anchorCtr="0">
          <a:noAutofit/>
        </a:bodyPr>
        <a:lstStyle/>
        <a:p>
          <a:pPr marL="0" lvl="0" indent="0" algn="ctr" defTabSz="1066800">
            <a:lnSpc>
              <a:spcPct val="90000"/>
            </a:lnSpc>
            <a:spcBef>
              <a:spcPct val="0"/>
            </a:spcBef>
            <a:spcAft>
              <a:spcPct val="35000"/>
            </a:spcAft>
            <a:buNone/>
          </a:pPr>
          <a:r>
            <a:rPr lang="en-IN" sz="2400" kern="1200"/>
            <a:t>The original model had eight roles</a:t>
          </a:r>
          <a:r>
            <a:rPr lang="bg-BG" sz="2400" kern="1200"/>
            <a:t>.</a:t>
          </a:r>
          <a:endParaRPr lang="en-GB" sz="2400" kern="1200"/>
        </a:p>
      </dsp:txBody>
      <dsp:txXfrm rot="5400000">
        <a:off x="3745111" y="905192"/>
        <a:ext cx="3482578" cy="2715577"/>
      </dsp:txXfrm>
    </dsp:sp>
    <dsp:sp modelId="{3A8440B6-C7C1-43A5-A547-697439995051}">
      <dsp:nvSpPr>
        <dsp:cNvPr id="0" name=""/>
        <dsp:cNvSpPr/>
      </dsp:nvSpPr>
      <dsp:spPr>
        <a:xfrm rot="16200000">
          <a:off x="6967189" y="521692"/>
          <a:ext cx="4525963" cy="34825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1557" bIns="0" numCol="1" spcCol="1270" anchor="ctr" anchorCtr="0">
          <a:noAutofit/>
        </a:bodyPr>
        <a:lstStyle/>
        <a:p>
          <a:pPr marL="0" lvl="0" indent="0" algn="ctr" defTabSz="1066800">
            <a:lnSpc>
              <a:spcPct val="90000"/>
            </a:lnSpc>
            <a:spcBef>
              <a:spcPct val="0"/>
            </a:spcBef>
            <a:spcAft>
              <a:spcPct val="35000"/>
            </a:spcAft>
            <a:buNone/>
          </a:pPr>
          <a:r>
            <a:rPr lang="bg-BG" sz="2400" kern="1200"/>
            <a:t>А</a:t>
          </a:r>
          <a:r>
            <a:rPr lang="en-IN" sz="2400" kern="1200"/>
            <a:t> good team</a:t>
          </a:r>
          <a:r>
            <a:rPr lang="en-GB" sz="2400" kern="1200"/>
            <a:t> need to have a mix of people.</a:t>
          </a:r>
        </a:p>
      </dsp:txBody>
      <dsp:txXfrm rot="5400000">
        <a:off x="7488882" y="905192"/>
        <a:ext cx="3482578" cy="2715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848C9-080A-4C63-84B6-1AF7E1CADEC2}">
      <dsp:nvSpPr>
        <dsp:cNvPr id="0" name=""/>
        <dsp:cNvSpPr/>
      </dsp:nvSpPr>
      <dsp:spPr>
        <a:xfrm rot="16200000">
          <a:off x="-956010" y="957014"/>
          <a:ext cx="4525963" cy="2611933"/>
        </a:xfrm>
        <a:prstGeom prst="flowChartManualOperation">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0" tIns="0" rIns="240109" bIns="0" numCol="1" spcCol="1270" anchor="ctr" anchorCtr="0">
          <a:noAutofit/>
        </a:bodyPr>
        <a:lstStyle/>
        <a:p>
          <a:pPr marL="0" lvl="0" indent="0" algn="ctr" defTabSz="1689100">
            <a:lnSpc>
              <a:spcPct val="90000"/>
            </a:lnSpc>
            <a:spcBef>
              <a:spcPct val="0"/>
            </a:spcBef>
            <a:spcAft>
              <a:spcPct val="35000"/>
            </a:spcAft>
            <a:buNone/>
          </a:pPr>
          <a:r>
            <a:rPr lang="en-IN" sz="3800" kern="1200" dirty="0"/>
            <a:t>People Oriented Roles</a:t>
          </a:r>
        </a:p>
      </dsp:txBody>
      <dsp:txXfrm rot="5400000">
        <a:off x="1005" y="905192"/>
        <a:ext cx="2611933" cy="2715577"/>
      </dsp:txXfrm>
    </dsp:sp>
    <dsp:sp modelId="{4FB19451-A4BF-40AA-B4AF-09DB46FF33E7}">
      <dsp:nvSpPr>
        <dsp:cNvPr id="0" name=""/>
        <dsp:cNvSpPr/>
      </dsp:nvSpPr>
      <dsp:spPr>
        <a:xfrm rot="16200000">
          <a:off x="1851818" y="957014"/>
          <a:ext cx="4525963" cy="2611933"/>
        </a:xfrm>
        <a:prstGeom prst="flowChartManualOperation">
          <a:avLst/>
        </a:prstGeom>
        <a:gradFill rotWithShape="0">
          <a:gsLst>
            <a:gs pos="0">
              <a:schemeClr val="accent5">
                <a:hueOff val="3118619"/>
                <a:satOff val="-2006"/>
                <a:lumOff val="1372"/>
                <a:alphaOff val="0"/>
                <a:tint val="98000"/>
                <a:lumMod val="114000"/>
              </a:schemeClr>
            </a:gs>
            <a:gs pos="100000">
              <a:schemeClr val="accent5">
                <a:hueOff val="3118619"/>
                <a:satOff val="-2006"/>
                <a:lumOff val="1372"/>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0" tIns="0" rIns="240109" bIns="0" numCol="1" spcCol="1270" anchor="ctr" anchorCtr="0">
          <a:noAutofit/>
        </a:bodyPr>
        <a:lstStyle/>
        <a:p>
          <a:pPr marL="0" lvl="0" indent="0" algn="ctr" defTabSz="1689100">
            <a:lnSpc>
              <a:spcPct val="90000"/>
            </a:lnSpc>
            <a:spcBef>
              <a:spcPct val="0"/>
            </a:spcBef>
            <a:spcAft>
              <a:spcPct val="35000"/>
            </a:spcAft>
            <a:buNone/>
          </a:pPr>
          <a:r>
            <a:rPr lang="en-IN" sz="3800" kern="1200" dirty="0"/>
            <a:t>Thought Oriented Roles</a:t>
          </a:r>
        </a:p>
      </dsp:txBody>
      <dsp:txXfrm rot="5400000">
        <a:off x="2808833" y="905192"/>
        <a:ext cx="2611933" cy="2715577"/>
      </dsp:txXfrm>
    </dsp:sp>
    <dsp:sp modelId="{BB758A75-9CDC-4F74-940E-2236155DFA8C}">
      <dsp:nvSpPr>
        <dsp:cNvPr id="0" name=""/>
        <dsp:cNvSpPr/>
      </dsp:nvSpPr>
      <dsp:spPr>
        <a:xfrm rot="16200000">
          <a:off x="4659647" y="957014"/>
          <a:ext cx="4525963" cy="2611933"/>
        </a:xfrm>
        <a:prstGeom prst="flowChartManualOperation">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1300" tIns="0" rIns="240109" bIns="0" numCol="1" spcCol="1270" anchor="ctr" anchorCtr="0">
          <a:noAutofit/>
        </a:bodyPr>
        <a:lstStyle/>
        <a:p>
          <a:pPr marL="0" lvl="0" indent="0" algn="ctr" defTabSz="1689100">
            <a:lnSpc>
              <a:spcPct val="90000"/>
            </a:lnSpc>
            <a:spcBef>
              <a:spcPct val="0"/>
            </a:spcBef>
            <a:spcAft>
              <a:spcPct val="35000"/>
            </a:spcAft>
            <a:buNone/>
          </a:pPr>
          <a:r>
            <a:rPr lang="en-IN" sz="3800" kern="1200" dirty="0"/>
            <a:t>Action Oriented Roles</a:t>
          </a:r>
        </a:p>
      </dsp:txBody>
      <dsp:txXfrm rot="5400000">
        <a:off x="5616662" y="905192"/>
        <a:ext cx="2611933" cy="27155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C9C51-BA0B-4A2B-9002-97FEAD3FFC5F}">
      <dsp:nvSpPr>
        <dsp:cNvPr id="0" name=""/>
        <dsp:cNvSpPr/>
      </dsp:nvSpPr>
      <dsp:spPr>
        <a:xfrm>
          <a:off x="4876799" y="0"/>
          <a:ext cx="7315200" cy="2095500"/>
        </a:xfrm>
        <a:prstGeom prst="rightArrow">
          <a:avLst>
            <a:gd name="adj1" fmla="val 75000"/>
            <a:gd name="adj2" fmla="val 50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IN" sz="1900" kern="1200" dirty="0"/>
        </a:p>
        <a:p>
          <a:pPr marL="171450" lvl="1" indent="-171450" algn="l" defTabSz="844550">
            <a:lnSpc>
              <a:spcPct val="90000"/>
            </a:lnSpc>
            <a:spcBef>
              <a:spcPct val="0"/>
            </a:spcBef>
            <a:spcAft>
              <a:spcPct val="15000"/>
            </a:spcAft>
            <a:buChar char="•"/>
          </a:pPr>
          <a:r>
            <a:rPr lang="en-IN" sz="1900" b="1" i="0" kern="1200" dirty="0"/>
            <a:t>Strengths</a:t>
          </a:r>
          <a:r>
            <a:rPr lang="en-IN" sz="1900" b="0" i="0" kern="1200" dirty="0"/>
            <a:t>: innovative ,creative, imaginative, free thinking &amp;solves difficult problems by generating ideas</a:t>
          </a:r>
          <a:endParaRPr lang="en-IN" sz="1900" kern="1200" dirty="0"/>
        </a:p>
        <a:p>
          <a:pPr marL="171450" lvl="1" indent="-171450" algn="l" defTabSz="844550">
            <a:lnSpc>
              <a:spcPct val="90000"/>
            </a:lnSpc>
            <a:spcBef>
              <a:spcPct val="0"/>
            </a:spcBef>
            <a:spcAft>
              <a:spcPct val="15000"/>
            </a:spcAft>
            <a:buChar char="•"/>
          </a:pPr>
          <a:r>
            <a:rPr lang="en-IN" sz="1900" b="1" i="0" kern="1200" dirty="0"/>
            <a:t>Weaknesses</a:t>
          </a:r>
          <a:r>
            <a:rPr lang="en-IN" sz="1900" b="0" i="0" kern="1200" dirty="0"/>
            <a:t>: may ignore practical issues &amp;remain too preoccupied to communicate effectively</a:t>
          </a:r>
          <a:endParaRPr lang="en-IN" sz="1900" kern="1200" dirty="0"/>
        </a:p>
      </dsp:txBody>
      <dsp:txXfrm>
        <a:off x="4876799" y="261938"/>
        <a:ext cx="6529388" cy="1571625"/>
      </dsp:txXfrm>
    </dsp:sp>
    <dsp:sp modelId="{D3F7FF42-7535-4D5A-BF17-9BD1AD4EE073}">
      <dsp:nvSpPr>
        <dsp:cNvPr id="0" name=""/>
        <dsp:cNvSpPr/>
      </dsp:nvSpPr>
      <dsp:spPr>
        <a:xfrm>
          <a:off x="0" y="0"/>
          <a:ext cx="4876800" cy="2095500"/>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IN" sz="3100" kern="1200" dirty="0"/>
            <a:t>Plant (creates ideas)</a:t>
          </a:r>
        </a:p>
      </dsp:txBody>
      <dsp:txXfrm>
        <a:off x="102294" y="102294"/>
        <a:ext cx="4672212" cy="1890912"/>
      </dsp:txXfrm>
    </dsp:sp>
    <dsp:sp modelId="{C7C393D0-6D77-440B-B868-A9E8F3A2670E}">
      <dsp:nvSpPr>
        <dsp:cNvPr id="0" name=""/>
        <dsp:cNvSpPr/>
      </dsp:nvSpPr>
      <dsp:spPr>
        <a:xfrm>
          <a:off x="4876800" y="2305050"/>
          <a:ext cx="7315200" cy="2095500"/>
        </a:xfrm>
        <a:prstGeom prst="rightArrow">
          <a:avLst>
            <a:gd name="adj1" fmla="val 75000"/>
            <a:gd name="adj2" fmla="val 50000"/>
          </a:avLst>
        </a:prstGeom>
        <a:solidFill>
          <a:schemeClr val="accent4">
            <a:tint val="40000"/>
            <a:alpha val="90000"/>
            <a:hueOff val="1568537"/>
            <a:satOff val="-2000"/>
            <a:lumOff val="-781"/>
            <a:alphaOff val="0"/>
          </a:schemeClr>
        </a:solidFill>
        <a:ln w="9525" cap="rnd" cmpd="sng" algn="ctr">
          <a:solidFill>
            <a:schemeClr val="accent4">
              <a:tint val="40000"/>
              <a:alpha val="90000"/>
              <a:hueOff val="1568537"/>
              <a:satOff val="-2000"/>
              <a:lumOff val="-781"/>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IN" sz="1900" b="1" i="0" kern="1200"/>
            <a:t>Strengths:</a:t>
          </a:r>
          <a:r>
            <a:rPr lang="en-IN" sz="1900" b="0" i="0" kern="1200"/>
            <a:t> explore opportunities, develops contacts, outgoing &amp;enthusiastic</a:t>
          </a:r>
          <a:endParaRPr lang="en-IN" sz="1900" kern="1200" dirty="0"/>
        </a:p>
        <a:p>
          <a:pPr marL="171450" lvl="1" indent="-171450" algn="l" defTabSz="844550">
            <a:lnSpc>
              <a:spcPct val="90000"/>
            </a:lnSpc>
            <a:spcBef>
              <a:spcPct val="0"/>
            </a:spcBef>
            <a:spcAft>
              <a:spcPct val="15000"/>
            </a:spcAft>
            <a:buChar char="•"/>
          </a:pPr>
          <a:r>
            <a:rPr lang="en-IN" sz="1900" b="1" i="0" kern="1200" dirty="0"/>
            <a:t>Weaknesses</a:t>
          </a:r>
          <a:r>
            <a:rPr lang="en-IN" sz="1900" b="0" i="0" kern="1200" dirty="0"/>
            <a:t> could be overly optimistic &amp;may lose interest in sometime</a:t>
          </a:r>
          <a:endParaRPr lang="en-IN" sz="1900" kern="1200" dirty="0"/>
        </a:p>
      </dsp:txBody>
      <dsp:txXfrm>
        <a:off x="4876800" y="2566988"/>
        <a:ext cx="6529388" cy="1571625"/>
      </dsp:txXfrm>
    </dsp:sp>
    <dsp:sp modelId="{1B0308BB-4196-4F5E-8F1B-D4B01C43C698}">
      <dsp:nvSpPr>
        <dsp:cNvPr id="0" name=""/>
        <dsp:cNvSpPr/>
      </dsp:nvSpPr>
      <dsp:spPr>
        <a:xfrm>
          <a:off x="0" y="2305050"/>
          <a:ext cx="4876800" cy="2095500"/>
        </a:xfrm>
        <a:prstGeom prst="roundRect">
          <a:avLst/>
        </a:prstGeom>
        <a:gradFill rotWithShape="0">
          <a:gsLst>
            <a:gs pos="0">
              <a:schemeClr val="accent4">
                <a:hueOff val="1329380"/>
                <a:satOff val="481"/>
                <a:lumOff val="-3921"/>
                <a:alphaOff val="0"/>
                <a:tint val="98000"/>
                <a:lumMod val="114000"/>
              </a:schemeClr>
            </a:gs>
            <a:gs pos="100000">
              <a:schemeClr val="accent4">
                <a:hueOff val="1329380"/>
                <a:satOff val="481"/>
                <a:lumOff val="-3921"/>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IN" sz="3100" kern="1200" dirty="0"/>
            <a:t>Resource Investigator (explores opportunities and contacts)</a:t>
          </a:r>
        </a:p>
      </dsp:txBody>
      <dsp:txXfrm>
        <a:off x="102294" y="2407344"/>
        <a:ext cx="4672212" cy="1890912"/>
      </dsp:txXfrm>
    </dsp:sp>
    <dsp:sp modelId="{5B20A661-ABBD-4065-9AC6-1C52A2B8136B}">
      <dsp:nvSpPr>
        <dsp:cNvPr id="0" name=""/>
        <dsp:cNvSpPr/>
      </dsp:nvSpPr>
      <dsp:spPr>
        <a:xfrm>
          <a:off x="4876800" y="4610100"/>
          <a:ext cx="7315200" cy="2095500"/>
        </a:xfrm>
        <a:prstGeom prst="rightArrow">
          <a:avLst>
            <a:gd name="adj1" fmla="val 75000"/>
            <a:gd name="adj2" fmla="val 50000"/>
          </a:avLst>
        </a:prstGeom>
        <a:solidFill>
          <a:schemeClr val="accent4">
            <a:tint val="40000"/>
            <a:alpha val="90000"/>
            <a:hueOff val="3137075"/>
            <a:satOff val="-4001"/>
            <a:lumOff val="-1561"/>
            <a:alphaOff val="0"/>
          </a:schemeClr>
        </a:solidFill>
        <a:ln w="9525" cap="rnd" cmpd="sng" algn="ctr">
          <a:solidFill>
            <a:schemeClr val="accent4">
              <a:tint val="40000"/>
              <a:alpha val="90000"/>
              <a:hueOff val="3137075"/>
              <a:satOff val="-4001"/>
              <a:lumOff val="-1561"/>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IN" sz="1900" kern="1200" dirty="0"/>
        </a:p>
        <a:p>
          <a:pPr marL="171450" lvl="1" indent="-171450" algn="l" defTabSz="844550">
            <a:lnSpc>
              <a:spcPct val="90000"/>
            </a:lnSpc>
            <a:spcBef>
              <a:spcPct val="0"/>
            </a:spcBef>
            <a:spcAft>
              <a:spcPct val="15000"/>
            </a:spcAft>
            <a:buChar char="•"/>
          </a:pPr>
          <a:r>
            <a:rPr lang="en-IN" sz="1900" b="1" i="0" kern="1200"/>
            <a:t>Strengths</a:t>
          </a:r>
          <a:r>
            <a:rPr lang="en-IN" sz="1900" b="0" i="0" kern="1200"/>
            <a:t>: confident, mature, able to identify talent &amp; clarifies goals</a:t>
          </a:r>
          <a:endParaRPr lang="en-IN" sz="1900" kern="1200" dirty="0"/>
        </a:p>
        <a:p>
          <a:pPr marL="171450" lvl="1" indent="-171450" algn="l" defTabSz="844550">
            <a:lnSpc>
              <a:spcPct val="90000"/>
            </a:lnSpc>
            <a:spcBef>
              <a:spcPct val="0"/>
            </a:spcBef>
            <a:spcAft>
              <a:spcPct val="15000"/>
            </a:spcAft>
            <a:buChar char="•"/>
          </a:pPr>
          <a:r>
            <a:rPr lang="en-IN" sz="1900" b="1" i="0" kern="1200" dirty="0"/>
            <a:t>Weaknesses</a:t>
          </a:r>
          <a:r>
            <a:rPr lang="en-IN" sz="1900" b="0" i="0" kern="1200" dirty="0"/>
            <a:t> :could be manipulated &amp;may delegate their workload to others</a:t>
          </a:r>
          <a:endParaRPr lang="en-IN" sz="1900" kern="1200" dirty="0"/>
        </a:p>
      </dsp:txBody>
      <dsp:txXfrm>
        <a:off x="4876800" y="4872038"/>
        <a:ext cx="6529388" cy="1571625"/>
      </dsp:txXfrm>
    </dsp:sp>
    <dsp:sp modelId="{CDC77D5B-6F49-406E-97EF-CA453E92093C}">
      <dsp:nvSpPr>
        <dsp:cNvPr id="0" name=""/>
        <dsp:cNvSpPr/>
      </dsp:nvSpPr>
      <dsp:spPr>
        <a:xfrm>
          <a:off x="0" y="4610100"/>
          <a:ext cx="4876800" cy="2095500"/>
        </a:xfrm>
        <a:prstGeom prst="roundRect">
          <a:avLst/>
        </a:prstGeom>
        <a:gradFill rotWithShape="0">
          <a:gsLst>
            <a:gs pos="0">
              <a:schemeClr val="accent4">
                <a:hueOff val="2658761"/>
                <a:satOff val="962"/>
                <a:lumOff val="-7843"/>
                <a:alphaOff val="0"/>
                <a:tint val="98000"/>
                <a:lumMod val="114000"/>
              </a:schemeClr>
            </a:gs>
            <a:gs pos="100000">
              <a:schemeClr val="accent4">
                <a:hueOff val="2658761"/>
                <a:satOff val="962"/>
                <a:lumOff val="-7843"/>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IN" sz="3100" kern="1200" dirty="0"/>
            <a:t>Co-ordinator (clarifies goals, promotes decision making)</a:t>
          </a:r>
        </a:p>
      </dsp:txBody>
      <dsp:txXfrm>
        <a:off x="102294" y="4712394"/>
        <a:ext cx="4672212" cy="18909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F0050-A39F-4891-A81C-7E12326D732D}">
      <dsp:nvSpPr>
        <dsp:cNvPr id="0" name=""/>
        <dsp:cNvSpPr/>
      </dsp:nvSpPr>
      <dsp:spPr>
        <a:xfrm>
          <a:off x="4876799" y="0"/>
          <a:ext cx="7315200" cy="2143125"/>
        </a:xfrm>
        <a:prstGeom prst="rightArrow">
          <a:avLst>
            <a:gd name="adj1" fmla="val 75000"/>
            <a:gd name="adj2" fmla="val 50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IN" sz="1900" kern="1200" dirty="0"/>
        </a:p>
        <a:p>
          <a:pPr marL="171450" lvl="1" indent="-171450" algn="l" defTabSz="844550">
            <a:lnSpc>
              <a:spcPct val="90000"/>
            </a:lnSpc>
            <a:spcBef>
              <a:spcPct val="0"/>
            </a:spcBef>
            <a:spcAft>
              <a:spcPct val="15000"/>
            </a:spcAft>
            <a:buChar char="•"/>
          </a:pPr>
          <a:r>
            <a:rPr lang="en-IN" sz="1900" b="1" i="0" kern="1200"/>
            <a:t>Strengths: </a:t>
          </a:r>
          <a:r>
            <a:rPr lang="en-IN" sz="1900" b="0" i="0" kern="1200"/>
            <a:t>reliable, efficient ,practical , turns ideas into actions &amp;organizes work that needs to be done</a:t>
          </a:r>
          <a:endParaRPr lang="en-IN" sz="1900" kern="1200" dirty="0"/>
        </a:p>
        <a:p>
          <a:pPr marL="171450" lvl="1" indent="-171450" algn="l" defTabSz="844550">
            <a:lnSpc>
              <a:spcPct val="90000"/>
            </a:lnSpc>
            <a:spcBef>
              <a:spcPct val="0"/>
            </a:spcBef>
            <a:spcAft>
              <a:spcPct val="15000"/>
            </a:spcAft>
            <a:buChar char="•"/>
          </a:pPr>
          <a:r>
            <a:rPr lang="en-IN" sz="1900" b="1" i="0" kern="1200"/>
            <a:t>Weaknesses</a:t>
          </a:r>
          <a:r>
            <a:rPr lang="en-IN" sz="1900" b="0" i="0" kern="1200"/>
            <a:t> :at times inflexible &amp;slow to react to fresh opportunities</a:t>
          </a:r>
          <a:endParaRPr lang="en-IN" sz="1900" kern="1200" dirty="0"/>
        </a:p>
      </dsp:txBody>
      <dsp:txXfrm>
        <a:off x="4876799" y="267891"/>
        <a:ext cx="6511528" cy="1607343"/>
      </dsp:txXfrm>
    </dsp:sp>
    <dsp:sp modelId="{59461E92-61DD-4FC4-8B4C-A4B155A5BAB7}">
      <dsp:nvSpPr>
        <dsp:cNvPr id="0" name=""/>
        <dsp:cNvSpPr/>
      </dsp:nvSpPr>
      <dsp:spPr>
        <a:xfrm>
          <a:off x="0" y="0"/>
          <a:ext cx="4876800" cy="2143125"/>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IN" sz="3500" kern="1200" dirty="0"/>
            <a:t>Implementer (turns ideas into action)</a:t>
          </a:r>
        </a:p>
      </dsp:txBody>
      <dsp:txXfrm>
        <a:off x="104619" y="104619"/>
        <a:ext cx="4667562" cy="1933887"/>
      </dsp:txXfrm>
    </dsp:sp>
    <dsp:sp modelId="{B1B39392-1270-41DB-8A31-17E5A3FD6CC8}">
      <dsp:nvSpPr>
        <dsp:cNvPr id="0" name=""/>
        <dsp:cNvSpPr/>
      </dsp:nvSpPr>
      <dsp:spPr>
        <a:xfrm>
          <a:off x="4876799" y="2357437"/>
          <a:ext cx="7315200" cy="2143125"/>
        </a:xfrm>
        <a:prstGeom prst="rightArrow">
          <a:avLst>
            <a:gd name="adj1" fmla="val 75000"/>
            <a:gd name="adj2" fmla="val 50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IN" sz="1900" kern="1200" dirty="0"/>
        </a:p>
        <a:p>
          <a:pPr marL="171450" lvl="1" indent="-171450" algn="l" defTabSz="844550">
            <a:lnSpc>
              <a:spcPct val="90000"/>
            </a:lnSpc>
            <a:spcBef>
              <a:spcPct val="0"/>
            </a:spcBef>
            <a:spcAft>
              <a:spcPct val="15000"/>
            </a:spcAft>
            <a:buChar char="•"/>
          </a:pPr>
          <a:r>
            <a:rPr lang="en-IN" sz="1900" b="1" i="0" kern="1200"/>
            <a:t>Strengths:</a:t>
          </a:r>
          <a:r>
            <a:rPr lang="en-IN" sz="1900" b="0" i="0" kern="1200"/>
            <a:t> conscientious, anxious, painstakingly searches for errors, polishes &amp;perfects the task</a:t>
          </a:r>
          <a:endParaRPr lang="en-IN" sz="1900" kern="1200" dirty="0"/>
        </a:p>
        <a:p>
          <a:pPr marL="171450" lvl="1" indent="-171450" algn="l" defTabSz="844550">
            <a:lnSpc>
              <a:spcPct val="90000"/>
            </a:lnSpc>
            <a:spcBef>
              <a:spcPct val="0"/>
            </a:spcBef>
            <a:spcAft>
              <a:spcPct val="15000"/>
            </a:spcAft>
            <a:buChar char="•"/>
          </a:pPr>
          <a:r>
            <a:rPr lang="en-IN" sz="1900" b="1" i="0" kern="1200"/>
            <a:t>Weaknesses</a:t>
          </a:r>
          <a:r>
            <a:rPr lang="en-IN" sz="1900" b="0" i="0" kern="1200"/>
            <a:t> :inclined to worry unduly &amp;not willing to delegate tasks </a:t>
          </a:r>
          <a:endParaRPr lang="en-IN" sz="1900" kern="1200" dirty="0"/>
        </a:p>
      </dsp:txBody>
      <dsp:txXfrm>
        <a:off x="4876799" y="2625328"/>
        <a:ext cx="6511528" cy="1607343"/>
      </dsp:txXfrm>
    </dsp:sp>
    <dsp:sp modelId="{61E69B25-66EF-45C9-82B7-7B8ED5C6F378}">
      <dsp:nvSpPr>
        <dsp:cNvPr id="0" name=""/>
        <dsp:cNvSpPr/>
      </dsp:nvSpPr>
      <dsp:spPr>
        <a:xfrm>
          <a:off x="0" y="2357437"/>
          <a:ext cx="4876800" cy="2143125"/>
        </a:xfrm>
        <a:prstGeom prst="round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IN" sz="3500" kern="1200" dirty="0"/>
            <a:t>Completer (attention to detail)</a:t>
          </a:r>
        </a:p>
      </dsp:txBody>
      <dsp:txXfrm>
        <a:off x="104619" y="2462056"/>
        <a:ext cx="4667562" cy="1933887"/>
      </dsp:txXfrm>
    </dsp:sp>
    <dsp:sp modelId="{0C5F643F-1911-4CA8-ACEF-3BADA8427A04}">
      <dsp:nvSpPr>
        <dsp:cNvPr id="0" name=""/>
        <dsp:cNvSpPr/>
      </dsp:nvSpPr>
      <dsp:spPr>
        <a:xfrm>
          <a:off x="4876800" y="4714875"/>
          <a:ext cx="7315200" cy="2143125"/>
        </a:xfrm>
        <a:prstGeom prst="rightArrow">
          <a:avLst>
            <a:gd name="adj1" fmla="val 75000"/>
            <a:gd name="adj2" fmla="val 50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2065" tIns="12065" rIns="12065" bIns="12065" numCol="1" spcCol="1270" anchor="t"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IN" sz="1900" b="1" i="0" kern="1200"/>
            <a:t>Strengths:</a:t>
          </a:r>
          <a:r>
            <a:rPr lang="en-IN" sz="1900" b="0" i="0" kern="1200"/>
            <a:t> single-minded, self-starting, self-motivated &amp;dedicated, provides specialist knowledge &amp;skills.</a:t>
          </a:r>
          <a:endParaRPr lang="en-IN" sz="1900" kern="1200" dirty="0"/>
        </a:p>
        <a:p>
          <a:pPr marL="171450" lvl="1" indent="-171450" algn="l" defTabSz="844550">
            <a:lnSpc>
              <a:spcPct val="90000"/>
            </a:lnSpc>
            <a:spcBef>
              <a:spcPct val="0"/>
            </a:spcBef>
            <a:spcAft>
              <a:spcPct val="15000"/>
            </a:spcAft>
            <a:buChar char="•"/>
          </a:pPr>
          <a:r>
            <a:rPr lang="en-IN" sz="1900" b="1" i="0" kern="1200"/>
            <a:t>Weaknesses:</a:t>
          </a:r>
          <a:r>
            <a:rPr lang="en-IN" sz="1900" b="0" i="0" kern="1200"/>
            <a:t> contribution is on a narrow area &amp; tends to remain highly technical</a:t>
          </a:r>
          <a:endParaRPr lang="en-IN" sz="1900" kern="1200" dirty="0"/>
        </a:p>
      </dsp:txBody>
      <dsp:txXfrm>
        <a:off x="4876800" y="4982766"/>
        <a:ext cx="6511528" cy="1607343"/>
      </dsp:txXfrm>
    </dsp:sp>
    <dsp:sp modelId="{3F6900A1-BFAD-4D6F-AF34-63E363149476}">
      <dsp:nvSpPr>
        <dsp:cNvPr id="0" name=""/>
        <dsp:cNvSpPr/>
      </dsp:nvSpPr>
      <dsp:spPr>
        <a:xfrm>
          <a:off x="0" y="4714875"/>
          <a:ext cx="4876800" cy="2143125"/>
        </a:xfrm>
        <a:prstGeom prst="round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IN" sz="3500" kern="1200" dirty="0"/>
            <a:t>Specialist (technical knowledge and skills)</a:t>
          </a:r>
        </a:p>
      </dsp:txBody>
      <dsp:txXfrm>
        <a:off x="104619" y="4819494"/>
        <a:ext cx="4667562" cy="19338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E6D95C-E4D7-4C61-949A-F9221A58E1B2}">
      <dsp:nvSpPr>
        <dsp:cNvPr id="0" name=""/>
        <dsp:cNvSpPr/>
      </dsp:nvSpPr>
      <dsp:spPr>
        <a:xfrm>
          <a:off x="4876799" y="0"/>
          <a:ext cx="7315200" cy="2143125"/>
        </a:xfrm>
        <a:prstGeom prst="rightArrow">
          <a:avLst>
            <a:gd name="adj1" fmla="val 75000"/>
            <a:gd name="adj2" fmla="val 50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endParaRPr lang="en-IN" sz="2100" kern="1200" dirty="0"/>
        </a:p>
        <a:p>
          <a:pPr marL="228600" lvl="1" indent="-228600" algn="l" defTabSz="933450">
            <a:lnSpc>
              <a:spcPct val="90000"/>
            </a:lnSpc>
            <a:spcBef>
              <a:spcPct val="0"/>
            </a:spcBef>
            <a:spcAft>
              <a:spcPct val="15000"/>
            </a:spcAft>
            <a:buChar char="•"/>
          </a:pPr>
          <a:r>
            <a:rPr lang="en-IN" sz="2100" b="1" i="0" kern="1200" dirty="0"/>
            <a:t>Strengths</a:t>
          </a:r>
          <a:r>
            <a:rPr lang="en-IN" sz="2100" b="0" i="0" kern="1200" dirty="0"/>
            <a:t>: dynamic, rises to the challenge, works well in pressure &amp;is courageous to overcome obstacles</a:t>
          </a:r>
          <a:endParaRPr lang="en-IN" sz="2100" kern="1200" dirty="0"/>
        </a:p>
        <a:p>
          <a:pPr marL="228600" lvl="1" indent="-228600" algn="l" defTabSz="933450">
            <a:lnSpc>
              <a:spcPct val="90000"/>
            </a:lnSpc>
            <a:spcBef>
              <a:spcPct val="0"/>
            </a:spcBef>
            <a:spcAft>
              <a:spcPct val="15000"/>
            </a:spcAft>
            <a:buChar char="•"/>
          </a:pPr>
          <a:r>
            <a:rPr lang="en-IN" sz="2100" b="1" i="0" kern="1200" dirty="0"/>
            <a:t>Weaknesses</a:t>
          </a:r>
          <a:r>
            <a:rPr lang="en-IN" sz="2100" b="0" i="0" kern="1200" dirty="0"/>
            <a:t>: can be provoked &amp;be offended</a:t>
          </a:r>
          <a:endParaRPr lang="en-IN" sz="2100" kern="1200" dirty="0"/>
        </a:p>
      </dsp:txBody>
      <dsp:txXfrm>
        <a:off x="4876799" y="267891"/>
        <a:ext cx="6511528" cy="1607343"/>
      </dsp:txXfrm>
    </dsp:sp>
    <dsp:sp modelId="{FCC61D7A-A491-4A4D-8943-9170BF016476}">
      <dsp:nvSpPr>
        <dsp:cNvPr id="0" name=""/>
        <dsp:cNvSpPr/>
      </dsp:nvSpPr>
      <dsp:spPr>
        <a:xfrm>
          <a:off x="0" y="0"/>
          <a:ext cx="4876800" cy="2143125"/>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Shaper (drives the team forward)</a:t>
          </a:r>
        </a:p>
      </dsp:txBody>
      <dsp:txXfrm>
        <a:off x="104619" y="104619"/>
        <a:ext cx="4667562" cy="1933887"/>
      </dsp:txXfrm>
    </dsp:sp>
    <dsp:sp modelId="{10C65E0B-7DE3-4CFD-A78E-8B5FA7BD599E}">
      <dsp:nvSpPr>
        <dsp:cNvPr id="0" name=""/>
        <dsp:cNvSpPr/>
      </dsp:nvSpPr>
      <dsp:spPr>
        <a:xfrm>
          <a:off x="4876800" y="2357437"/>
          <a:ext cx="7315200" cy="2143125"/>
        </a:xfrm>
        <a:prstGeom prst="rightArrow">
          <a:avLst>
            <a:gd name="adj1" fmla="val 75000"/>
            <a:gd name="adj2" fmla="val 50000"/>
          </a:avLst>
        </a:prstGeom>
        <a:solidFill>
          <a:schemeClr val="accent5">
            <a:tint val="40000"/>
            <a:alpha val="90000"/>
            <a:hueOff val="3014507"/>
            <a:satOff val="29"/>
            <a:lumOff val="232"/>
            <a:alphaOff val="0"/>
          </a:schemeClr>
        </a:solidFill>
        <a:ln w="9525" cap="rnd" cmpd="sng" algn="ctr">
          <a:solidFill>
            <a:schemeClr val="accent5">
              <a:tint val="40000"/>
              <a:alpha val="90000"/>
              <a:hueOff val="3014507"/>
              <a:satOff val="29"/>
              <a:lumOff val="232"/>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endParaRPr lang="en-IN" sz="2100" kern="1200" dirty="0"/>
        </a:p>
        <a:p>
          <a:pPr marL="228600" lvl="1" indent="-228600" algn="l" defTabSz="933450">
            <a:lnSpc>
              <a:spcPct val="90000"/>
            </a:lnSpc>
            <a:spcBef>
              <a:spcPct val="0"/>
            </a:spcBef>
            <a:spcAft>
              <a:spcPct val="15000"/>
            </a:spcAft>
            <a:buChar char="•"/>
          </a:pPr>
          <a:r>
            <a:rPr lang="en-IN" sz="2100" b="1" i="0" kern="1200" dirty="0"/>
            <a:t>Strengths:</a:t>
          </a:r>
          <a:r>
            <a:rPr lang="en-IN" sz="2100" b="0" i="0" kern="1200" dirty="0"/>
            <a:t> cooperative, perceptive &amp; diplomatic, listens attentively &amp;reduces </a:t>
          </a:r>
          <a:r>
            <a:rPr lang="en-IN" sz="2100" kern="1200" dirty="0"/>
            <a:t>friction</a:t>
          </a:r>
        </a:p>
        <a:p>
          <a:pPr marL="228600" lvl="1" indent="-228600" algn="l" defTabSz="933450">
            <a:lnSpc>
              <a:spcPct val="90000"/>
            </a:lnSpc>
            <a:spcBef>
              <a:spcPct val="0"/>
            </a:spcBef>
            <a:spcAft>
              <a:spcPct val="15000"/>
            </a:spcAft>
            <a:buChar char="•"/>
          </a:pPr>
          <a:r>
            <a:rPr lang="en-IN" sz="2100" b="1" i="0" kern="1200"/>
            <a:t>Weaknesses:</a:t>
          </a:r>
          <a:r>
            <a:rPr lang="en-IN" sz="2100" b="0" i="0" kern="1200"/>
            <a:t> avoids confrontation &amp; could be indecisive in crucial situations</a:t>
          </a:r>
          <a:endParaRPr lang="en-IN" sz="2100" kern="1200" dirty="0"/>
        </a:p>
      </dsp:txBody>
      <dsp:txXfrm>
        <a:off x="4876800" y="2625328"/>
        <a:ext cx="6511528" cy="1607343"/>
      </dsp:txXfrm>
    </dsp:sp>
    <dsp:sp modelId="{E64F27B9-D6AE-4542-A000-8611F82D936E}">
      <dsp:nvSpPr>
        <dsp:cNvPr id="0" name=""/>
        <dsp:cNvSpPr/>
      </dsp:nvSpPr>
      <dsp:spPr>
        <a:xfrm>
          <a:off x="0" y="2357437"/>
          <a:ext cx="4876800" cy="2143125"/>
        </a:xfrm>
        <a:prstGeom prst="roundRect">
          <a:avLst/>
        </a:prstGeom>
        <a:gradFill rotWithShape="0">
          <a:gsLst>
            <a:gs pos="0">
              <a:schemeClr val="accent5">
                <a:hueOff val="3118619"/>
                <a:satOff val="-2006"/>
                <a:lumOff val="1372"/>
                <a:alphaOff val="0"/>
                <a:tint val="98000"/>
                <a:lumMod val="114000"/>
              </a:schemeClr>
            </a:gs>
            <a:gs pos="100000">
              <a:schemeClr val="accent5">
                <a:hueOff val="3118619"/>
                <a:satOff val="-2006"/>
                <a:lumOff val="1372"/>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IN" sz="3200" kern="1200" dirty="0" err="1"/>
            <a:t>Teamworker</a:t>
          </a:r>
          <a:r>
            <a:rPr lang="en-IN" sz="3200" kern="1200" dirty="0"/>
            <a:t> (provides support and encourages cooperation)</a:t>
          </a:r>
        </a:p>
      </dsp:txBody>
      <dsp:txXfrm>
        <a:off x="104619" y="2462056"/>
        <a:ext cx="4667562" cy="1933887"/>
      </dsp:txXfrm>
    </dsp:sp>
    <dsp:sp modelId="{9ADF0941-0137-4B25-8CFE-83707B601BB1}">
      <dsp:nvSpPr>
        <dsp:cNvPr id="0" name=""/>
        <dsp:cNvSpPr/>
      </dsp:nvSpPr>
      <dsp:spPr>
        <a:xfrm>
          <a:off x="4876800" y="4714875"/>
          <a:ext cx="7315200" cy="2143125"/>
        </a:xfrm>
        <a:prstGeom prst="rightArrow">
          <a:avLst>
            <a:gd name="adj1" fmla="val 75000"/>
            <a:gd name="adj2" fmla="val 50000"/>
          </a:avLst>
        </a:prstGeom>
        <a:solidFill>
          <a:schemeClr val="accent5">
            <a:tint val="40000"/>
            <a:alpha val="90000"/>
            <a:hueOff val="6029015"/>
            <a:satOff val="58"/>
            <a:lumOff val="463"/>
            <a:alphaOff val="0"/>
          </a:schemeClr>
        </a:solidFill>
        <a:ln w="9525" cap="rnd" cmpd="sng" algn="ctr">
          <a:solidFill>
            <a:schemeClr val="accent5">
              <a:tint val="40000"/>
              <a:alpha val="90000"/>
              <a:hueOff val="6029015"/>
              <a:satOff val="58"/>
              <a:lumOff val="463"/>
              <a:alphaOff val="0"/>
            </a:schemeClr>
          </a:solidFill>
          <a:prstDash val="solid"/>
        </a:ln>
        <a:effectLst>
          <a:outerShdw blurRad="38100" dist="25400" dir="5400000" rotWithShape="0">
            <a:srgbClr val="000000">
              <a:alpha val="4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endParaRPr lang="en-IN" sz="2100" kern="1200" dirty="0"/>
        </a:p>
        <a:p>
          <a:pPr marL="228600" lvl="1" indent="-228600" algn="l" defTabSz="933450">
            <a:lnSpc>
              <a:spcPct val="90000"/>
            </a:lnSpc>
            <a:spcBef>
              <a:spcPct val="0"/>
            </a:spcBef>
            <a:spcAft>
              <a:spcPct val="15000"/>
            </a:spcAft>
            <a:buChar char="•"/>
          </a:pPr>
          <a:r>
            <a:rPr lang="en-IN" sz="2100" b="1" i="0" kern="1200"/>
            <a:t>Strengths:</a:t>
          </a:r>
          <a:r>
            <a:rPr lang="en-IN" sz="2100" b="0" i="0" kern="1200"/>
            <a:t> strategic sober discerning &amp;good at judging options accurately</a:t>
          </a:r>
          <a:endParaRPr lang="en-IN" sz="2100" kern="1200" dirty="0"/>
        </a:p>
        <a:p>
          <a:pPr marL="228600" lvl="1" indent="-228600" algn="l" defTabSz="933450">
            <a:lnSpc>
              <a:spcPct val="90000"/>
            </a:lnSpc>
            <a:spcBef>
              <a:spcPct val="0"/>
            </a:spcBef>
            <a:spcAft>
              <a:spcPct val="15000"/>
            </a:spcAft>
            <a:buChar char="•"/>
          </a:pPr>
          <a:r>
            <a:rPr lang="en-IN" sz="2100" b="1" i="0" kern="1200"/>
            <a:t>Weaknesses:</a:t>
          </a:r>
          <a:r>
            <a:rPr lang="en-IN" sz="2100" b="0" i="0" kern="1200"/>
            <a:t> could lack drive &amp; ability to inspire team members &amp; could be extremely critical</a:t>
          </a:r>
          <a:endParaRPr lang="en-IN" sz="2100" kern="1200" dirty="0"/>
        </a:p>
      </dsp:txBody>
      <dsp:txXfrm>
        <a:off x="4876800" y="4982766"/>
        <a:ext cx="6511528" cy="1607343"/>
      </dsp:txXfrm>
    </dsp:sp>
    <dsp:sp modelId="{2110E99D-F84E-4A55-9EFC-E57AEDD0ED26}">
      <dsp:nvSpPr>
        <dsp:cNvPr id="0" name=""/>
        <dsp:cNvSpPr/>
      </dsp:nvSpPr>
      <dsp:spPr>
        <a:xfrm>
          <a:off x="0" y="4714875"/>
          <a:ext cx="4876800" cy="2143125"/>
        </a:xfrm>
        <a:prstGeom prst="round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38100" dist="25400" dir="5400000" rotWithShape="0">
            <a:srgbClr val="000000">
              <a:alpha val="4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IN" sz="3200" kern="1200" dirty="0"/>
            <a:t>Monitor Evaluator (discerning judgment)</a:t>
          </a:r>
        </a:p>
      </dsp:txBody>
      <dsp:txXfrm>
        <a:off x="104619" y="4819494"/>
        <a:ext cx="4667562" cy="193388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C41449-834C-4907-B68B-AD23D45ABCAF}" type="datetimeFigureOut">
              <a:rPr lang="en-GB"/>
              <a:t>22/04/2021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FF0244-10E1-4D7E-B195-B746B39627C4}" type="slidenum">
              <a:rPr lang="en-GB"/>
              <a:t>‹#›</a:t>
            </a:fld>
            <a:endParaRPr lang="en-GB"/>
          </a:p>
        </p:txBody>
      </p:sp>
    </p:spTree>
    <p:extLst>
      <p:ext uri="{BB962C8B-B14F-4D97-AF65-F5344CB8AC3E}">
        <p14:creationId xmlns:p14="http://schemas.microsoft.com/office/powerpoint/2010/main" val="550752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pPr marL="285750" indent="-285750">
              <a:buFont typeface="Arial"/>
              <a:buChar char="•"/>
            </a:pPr>
            <a:r>
              <a:rPr lang="en-US" b="1" u="sng"/>
              <a:t>Insight</a:t>
            </a:r>
            <a:r>
              <a:rPr lang="en-US" u="sng"/>
              <a:t>: The situational leader must be able to understand the needs of the followers</a:t>
            </a:r>
            <a:endParaRPr lang="en-GB" u="sng">
              <a:cs typeface="Calibri"/>
            </a:endParaRPr>
          </a:p>
          <a:p>
            <a:pPr marL="285750" indent="-285750">
              <a:buFont typeface="Arial"/>
              <a:buChar char="•"/>
            </a:pPr>
            <a:r>
              <a:rPr lang="en-US" b="1" u="sng"/>
              <a:t>Flexibility</a:t>
            </a:r>
            <a:r>
              <a:rPr lang="en-US" u="sng"/>
              <a:t>: Situational leaders must be able to move seamlessly from one type of leadership style to another</a:t>
            </a:r>
            <a:endParaRPr lang="en-GB" u="sng">
              <a:cs typeface="Calibri"/>
            </a:endParaRPr>
          </a:p>
          <a:p>
            <a:pPr marL="285750" indent="-285750">
              <a:buFont typeface="Arial"/>
              <a:buChar char="•"/>
            </a:pPr>
            <a:r>
              <a:rPr lang="en-US" b="1" u="sng"/>
              <a:t>Trust</a:t>
            </a:r>
            <a:r>
              <a:rPr lang="en-US" u="sng"/>
              <a:t>: The leader must be able gain his or her followers’ trust and confidence</a:t>
            </a:r>
            <a:endParaRPr lang="en-GB" u="sng">
              <a:cs typeface="Calibri"/>
            </a:endParaRPr>
          </a:p>
          <a:p>
            <a:pPr marL="285750" indent="-285750">
              <a:buFont typeface="Arial"/>
              <a:buChar char="•"/>
            </a:pPr>
            <a:r>
              <a:rPr lang="en-US" b="1" u="sng"/>
              <a:t>Problem solving</a:t>
            </a:r>
            <a:r>
              <a:rPr lang="en-US" u="sng"/>
              <a:t>: The situational leader must be able to solve problems, such as how to get a job done using the best leadership style available</a:t>
            </a:r>
            <a:endParaRPr lang="en-GB" u="sng">
              <a:cs typeface="Calibri"/>
            </a:endParaRPr>
          </a:p>
          <a:p>
            <a:pPr marL="285750" indent="-285750">
              <a:buFont typeface="Arial"/>
              <a:buChar char="•"/>
            </a:pPr>
            <a:r>
              <a:rPr lang="en-US" b="1" u="sng"/>
              <a:t>Coach</a:t>
            </a:r>
            <a:r>
              <a:rPr lang="en-US" u="sng"/>
              <a:t>: The situational leader must be able to evaluate the maturity and competence of the followers and then apply the right strategy to enhance the follower and their personal character</a:t>
            </a:r>
            <a:endParaRPr lang="en-GB" u="sng">
              <a:cs typeface="Calibri"/>
            </a:endParaRPr>
          </a:p>
          <a:p>
            <a:endParaRPr lang="en-US" u="sng" dirty="0">
              <a:cs typeface="Calibri"/>
            </a:endParaRPr>
          </a:p>
        </p:txBody>
      </p:sp>
      <p:sp>
        <p:nvSpPr>
          <p:cNvPr id="4" name="Slide Number Placeholder 3"/>
          <p:cNvSpPr>
            <a:spLocks noGrp="1"/>
          </p:cNvSpPr>
          <p:nvPr>
            <p:ph type="sldNum" sz="quarter" idx="5"/>
          </p:nvPr>
        </p:nvSpPr>
        <p:spPr/>
        <p:txBody>
          <a:bodyPr/>
          <a:lstStyle/>
          <a:p>
            <a:fld id="{57FF0244-10E1-4D7E-B195-B746B39627C4}" type="slidenum">
              <a:rPr lang="en-GB"/>
              <a:t>6</a:t>
            </a:fld>
            <a:endParaRPr lang="en-GB"/>
          </a:p>
        </p:txBody>
      </p:sp>
    </p:spTree>
    <p:extLst>
      <p:ext uri="{BB962C8B-B14F-4D97-AF65-F5344CB8AC3E}">
        <p14:creationId xmlns:p14="http://schemas.microsoft.com/office/powerpoint/2010/main" val="141720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IN" dirty="0"/>
              <a:t>TEAM ROLES</a:t>
            </a:r>
          </a:p>
          <a:p>
            <a:endParaRPr lang="en-IN" dirty="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IN" b="1" dirty="0"/>
              <a:t>Meredith </a:t>
            </a:r>
            <a:r>
              <a:rPr lang="en-IN" b="1" dirty="0" err="1"/>
              <a:t>Belbin</a:t>
            </a:r>
            <a:r>
              <a:rPr lang="en-IN" b="1" dirty="0"/>
              <a:t> </a:t>
            </a:r>
            <a:r>
              <a:rPr lang="en-IN" dirty="0"/>
              <a:t>from </a:t>
            </a:r>
            <a:r>
              <a:rPr lang="en-IN" b="1" dirty="0"/>
              <a:t>Henley management College </a:t>
            </a:r>
            <a:r>
              <a:rPr lang="en-IN" dirty="0"/>
              <a:t>developed a model that defines various roles in a well balanced team.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IN" dirty="0"/>
              <a:t>The original model had eight roles and a little later on a ninth role was also added and certain roles were renamed. </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IN" dirty="0"/>
              <a:t>A good team needs to have a mix of people with different roles and this has to be implemented during the recruitment stage so that different situations can be handled effectively.</a:t>
            </a:r>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IN" dirty="0"/>
              <a:t>As managers create teams they need to ensure that they too have a mix of these various roles in their team to ensure the effective functioning of the team</a:t>
            </a:r>
          </a:p>
          <a:p>
            <a:endParaRPr lang="en-IN" dirty="0"/>
          </a:p>
        </p:txBody>
      </p:sp>
      <p:sp>
        <p:nvSpPr>
          <p:cNvPr id="4" name="Slide Number Placeholder 3"/>
          <p:cNvSpPr>
            <a:spLocks noGrp="1"/>
          </p:cNvSpPr>
          <p:nvPr>
            <p:ph type="sldNum" sz="quarter" idx="10"/>
          </p:nvPr>
        </p:nvSpPr>
        <p:spPr/>
        <p:txBody>
          <a:bodyPr/>
          <a:lstStyle/>
          <a:p>
            <a:fld id="{E0C82445-82F8-47DE-9A49-AC3CD8F4A9A4}" type="slidenum">
              <a:rPr lang="en-IN" smtClean="0"/>
              <a:pPr/>
              <a:t>7</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IN" dirty="0"/>
              <a:t>Belbin’s Team Roles can</a:t>
            </a:r>
            <a:r>
              <a:rPr lang="en-IN" baseline="0" dirty="0"/>
              <a:t> be profiled under three categories:</a:t>
            </a:r>
          </a:p>
          <a:p>
            <a:pPr lvl="0"/>
            <a:endParaRPr lang="en-IN" dirty="0"/>
          </a:p>
          <a:p>
            <a:pPr lvl="0"/>
            <a:r>
              <a:rPr lang="en-IN" dirty="0"/>
              <a:t>1) People Oriented Roles are</a:t>
            </a:r>
          </a:p>
          <a:p>
            <a:pPr lvl="1"/>
            <a:r>
              <a:rPr lang="en-IN" dirty="0"/>
              <a:t>Resource Investigator</a:t>
            </a:r>
          </a:p>
          <a:p>
            <a:pPr lvl="1"/>
            <a:r>
              <a:rPr lang="en-IN" dirty="0"/>
              <a:t>Team Worker</a:t>
            </a:r>
          </a:p>
          <a:p>
            <a:pPr lvl="1"/>
            <a:r>
              <a:rPr lang="en-IN" dirty="0"/>
              <a:t>Co-ordinator</a:t>
            </a:r>
          </a:p>
          <a:p>
            <a:pPr lvl="1"/>
            <a:endParaRPr lang="en-IN" dirty="0"/>
          </a:p>
          <a:p>
            <a:pPr lvl="0"/>
            <a:r>
              <a:rPr lang="en-IN" dirty="0"/>
              <a:t>2) Thought Oriented Roles</a:t>
            </a:r>
          </a:p>
          <a:p>
            <a:pPr lvl="1"/>
            <a:r>
              <a:rPr lang="en-IN" dirty="0"/>
              <a:t>Plant</a:t>
            </a:r>
          </a:p>
          <a:p>
            <a:pPr lvl="1"/>
            <a:r>
              <a:rPr lang="en-IN" dirty="0"/>
              <a:t>Monitor Evaluator</a:t>
            </a:r>
          </a:p>
          <a:p>
            <a:pPr lvl="1"/>
            <a:r>
              <a:rPr lang="en-IN" dirty="0"/>
              <a:t>Specialist</a:t>
            </a:r>
          </a:p>
          <a:p>
            <a:pPr lvl="0"/>
            <a:endParaRPr lang="en-IN" dirty="0"/>
          </a:p>
          <a:p>
            <a:pPr lvl="0"/>
            <a:r>
              <a:rPr lang="en-IN" dirty="0"/>
              <a:t>3) Action Oriented Roles</a:t>
            </a:r>
          </a:p>
          <a:p>
            <a:pPr lvl="1"/>
            <a:r>
              <a:rPr lang="en-IN" dirty="0"/>
              <a:t>Shaper</a:t>
            </a:r>
          </a:p>
          <a:p>
            <a:pPr lvl="1"/>
            <a:r>
              <a:rPr lang="en-IN" dirty="0"/>
              <a:t>Implementer</a:t>
            </a:r>
          </a:p>
          <a:p>
            <a:pPr lvl="1"/>
            <a:r>
              <a:rPr lang="en-IN" dirty="0"/>
              <a:t>Completer Finisher</a:t>
            </a:r>
          </a:p>
          <a:p>
            <a:pPr lvl="0"/>
            <a:endParaRPr lang="en-IN" dirty="0"/>
          </a:p>
          <a:p>
            <a:r>
              <a:rPr lang="en-IN" dirty="0"/>
              <a:t>A team that has all these roles will be able to handle all situations at the workplace.</a:t>
            </a:r>
          </a:p>
        </p:txBody>
      </p:sp>
      <p:sp>
        <p:nvSpPr>
          <p:cNvPr id="4" name="Slide Number Placeholder 3"/>
          <p:cNvSpPr>
            <a:spLocks noGrp="1"/>
          </p:cNvSpPr>
          <p:nvPr>
            <p:ph type="sldNum" sz="quarter" idx="10"/>
          </p:nvPr>
        </p:nvSpPr>
        <p:spPr/>
        <p:txBody>
          <a:bodyPr/>
          <a:lstStyle/>
          <a:p>
            <a:fld id="{E0C82445-82F8-47DE-9A49-AC3CD8F4A9A4}" type="slidenum">
              <a:rPr lang="en-IN" smtClean="0"/>
              <a:pPr/>
              <a:t>8</a:t>
            </a:fld>
            <a:endParaRPr lang="en-IN"/>
          </a:p>
        </p:txBody>
      </p:sp>
    </p:spTree>
    <p:extLst>
      <p:ext uri="{BB962C8B-B14F-4D97-AF65-F5344CB8AC3E}">
        <p14:creationId xmlns:p14="http://schemas.microsoft.com/office/powerpoint/2010/main" val="2625872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IN" dirty="0"/>
              <a:t>Lets look at the</a:t>
            </a:r>
            <a:r>
              <a:rPr lang="en-IN" baseline="0" dirty="0"/>
              <a:t> 9 archetypal roles created by </a:t>
            </a:r>
            <a:r>
              <a:rPr lang="en-IN" baseline="0" dirty="0" err="1"/>
              <a:t>Belbin</a:t>
            </a:r>
            <a:r>
              <a:rPr lang="en-IN" baseline="0" dirty="0"/>
              <a:t>:</a:t>
            </a:r>
          </a:p>
          <a:p>
            <a:endParaRPr lang="en-IN" baseline="0" dirty="0"/>
          </a:p>
          <a:p>
            <a:r>
              <a:rPr lang="en-IN" sz="1200" b="1" i="0" kern="1200" dirty="0" err="1">
                <a:solidFill>
                  <a:schemeClr val="tx1"/>
                </a:solidFill>
                <a:latin typeface="+mn-lt"/>
                <a:ea typeface="+mn-ea"/>
                <a:cs typeface="+mn-cs"/>
              </a:rPr>
              <a:t>Belbin's</a:t>
            </a:r>
            <a:r>
              <a:rPr lang="en-IN" sz="1200" b="1" i="0" kern="1200" dirty="0">
                <a:solidFill>
                  <a:schemeClr val="tx1"/>
                </a:solidFill>
                <a:latin typeface="+mn-lt"/>
                <a:ea typeface="+mn-ea"/>
                <a:cs typeface="+mn-cs"/>
              </a:rPr>
              <a:t> nine team roles: The first three are - </a:t>
            </a:r>
          </a:p>
          <a:p>
            <a:pPr lvl="0"/>
            <a:r>
              <a:rPr lang="en-IN" sz="1200" b="0" i="0" kern="1200" dirty="0">
                <a:solidFill>
                  <a:schemeClr val="tx1"/>
                </a:solidFill>
                <a:latin typeface="+mn-lt"/>
                <a:ea typeface="+mn-ea"/>
                <a:cs typeface="+mn-cs"/>
              </a:rPr>
              <a:t>Plant (creates ideas) : </a:t>
            </a:r>
            <a:r>
              <a:rPr lang="en-IN" b="0" i="0" dirty="0"/>
              <a:t>Highly creative, skilled at solving problems using unconventional methods</a:t>
            </a:r>
            <a:endParaRPr lang="en-IN" dirty="0"/>
          </a:p>
          <a:p>
            <a:pPr lvl="0"/>
            <a:r>
              <a:rPr lang="en-IN" b="1" i="0" dirty="0"/>
              <a:t>Strengths</a:t>
            </a:r>
            <a:r>
              <a:rPr lang="en-IN" b="0" i="0" dirty="0"/>
              <a:t>: innovative ,creative, imaginative, free thinking &amp;solves difficult problems by generating ideas</a:t>
            </a:r>
            <a:endParaRPr lang="en-IN" dirty="0"/>
          </a:p>
          <a:p>
            <a:pPr lvl="0"/>
            <a:r>
              <a:rPr lang="en-IN" b="1" i="0" dirty="0"/>
              <a:t>Weaknesses</a:t>
            </a:r>
            <a:r>
              <a:rPr lang="en-IN" b="0" i="0" dirty="0"/>
              <a:t>: may ignore practical issues &amp;remain too preoccupied to communicate effectively</a:t>
            </a:r>
            <a:endParaRPr lang="en-IN" dirty="0"/>
          </a:p>
          <a:p>
            <a:endParaRPr lang="en-IN" sz="1200" b="0" i="0" kern="1200" dirty="0">
              <a:solidFill>
                <a:schemeClr val="tx1"/>
              </a:solidFill>
              <a:latin typeface="+mn-lt"/>
              <a:ea typeface="+mn-ea"/>
              <a:cs typeface="+mn-cs"/>
            </a:endParaRPr>
          </a:p>
          <a:p>
            <a:pPr lvl="0"/>
            <a:r>
              <a:rPr lang="en-IN" sz="1200" b="0" i="0" kern="1200" dirty="0">
                <a:solidFill>
                  <a:schemeClr val="tx1"/>
                </a:solidFill>
                <a:latin typeface="+mn-lt"/>
                <a:ea typeface="+mn-ea"/>
                <a:cs typeface="+mn-cs"/>
              </a:rPr>
              <a:t>Resource Investigator (explores opportunities and contacts) : </a:t>
            </a:r>
            <a:r>
              <a:rPr lang="en-IN" b="0" i="0" dirty="0"/>
              <a:t>Makes use of  his inquisitive &amp;curious nature to find fresh ideas &amp;bring to the team</a:t>
            </a:r>
            <a:endParaRPr lang="en-IN" dirty="0"/>
          </a:p>
          <a:p>
            <a:pPr lvl="0"/>
            <a:r>
              <a:rPr lang="en-IN" b="1" i="0" dirty="0"/>
              <a:t>Strengths:</a:t>
            </a:r>
            <a:r>
              <a:rPr lang="en-IN" b="0" i="0" dirty="0"/>
              <a:t> explore opportunities, develops contacts, outgoing &amp;enthusiastic</a:t>
            </a:r>
            <a:endParaRPr lang="en-IN" dirty="0"/>
          </a:p>
          <a:p>
            <a:pPr lvl="0"/>
            <a:r>
              <a:rPr lang="en-IN" b="1" i="0" dirty="0"/>
              <a:t>Weaknesses</a:t>
            </a:r>
            <a:r>
              <a:rPr lang="en-IN" b="0" i="0" dirty="0"/>
              <a:t> could be overly optimistic &amp;may lose interest in sometime</a:t>
            </a:r>
            <a:endParaRPr lang="en-IN" dirty="0"/>
          </a:p>
          <a:p>
            <a:endParaRPr lang="en-IN" sz="1200" b="0" i="0" kern="1200" dirty="0">
              <a:solidFill>
                <a:schemeClr val="tx1"/>
              </a:solidFill>
              <a:latin typeface="+mn-lt"/>
              <a:ea typeface="+mn-ea"/>
              <a:cs typeface="+mn-cs"/>
            </a:endParaRPr>
          </a:p>
          <a:p>
            <a:pPr lvl="0"/>
            <a:r>
              <a:rPr lang="en-IN" sz="1200" b="0" i="0" kern="1200" dirty="0">
                <a:solidFill>
                  <a:schemeClr val="tx1"/>
                </a:solidFill>
                <a:latin typeface="+mn-lt"/>
                <a:ea typeface="+mn-ea"/>
                <a:cs typeface="+mn-cs"/>
              </a:rPr>
              <a:t>Co-ordinator (clarifies goals, promotes decision making): </a:t>
            </a:r>
            <a:r>
              <a:rPr lang="en-IN" b="0" i="0" dirty="0"/>
              <a:t>Focuses on the team's objectives, calls team members forward &amp;delegates work effectively</a:t>
            </a:r>
            <a:endParaRPr lang="en-IN" dirty="0"/>
          </a:p>
          <a:p>
            <a:pPr lvl="0"/>
            <a:r>
              <a:rPr lang="en-IN" b="1" i="0" dirty="0"/>
              <a:t>Strengths</a:t>
            </a:r>
            <a:r>
              <a:rPr lang="en-IN" b="0" i="0" dirty="0"/>
              <a:t>: confident, mature, able to identify talent &amp; clarifies goals</a:t>
            </a:r>
            <a:endParaRPr lang="en-IN" dirty="0"/>
          </a:p>
          <a:p>
            <a:pPr lvl="0"/>
            <a:r>
              <a:rPr lang="en-IN" b="1" i="0" dirty="0"/>
              <a:t>Weaknesses</a:t>
            </a:r>
            <a:r>
              <a:rPr lang="en-IN" b="0" i="0" dirty="0"/>
              <a:t> :could be manipulated &amp;may delegate their workload to others</a:t>
            </a:r>
            <a:endParaRPr lang="en-IN" dirty="0"/>
          </a:p>
        </p:txBody>
      </p:sp>
      <p:sp>
        <p:nvSpPr>
          <p:cNvPr id="4" name="Slide Number Placeholder 3"/>
          <p:cNvSpPr>
            <a:spLocks noGrp="1"/>
          </p:cNvSpPr>
          <p:nvPr>
            <p:ph type="sldNum" sz="quarter" idx="10"/>
          </p:nvPr>
        </p:nvSpPr>
        <p:spPr/>
        <p:txBody>
          <a:bodyPr/>
          <a:lstStyle/>
          <a:p>
            <a:fld id="{E0C82445-82F8-47DE-9A49-AC3CD8F4A9A4}" type="slidenum">
              <a:rPr lang="en-IN" smtClean="0"/>
              <a:pPr/>
              <a:t>9</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IN" sz="1200" b="1" i="0" kern="1200" dirty="0" err="1">
                <a:solidFill>
                  <a:schemeClr val="tx1"/>
                </a:solidFill>
                <a:latin typeface="+mn-lt"/>
                <a:ea typeface="+mn-ea"/>
                <a:cs typeface="+mn-cs"/>
              </a:rPr>
              <a:t>Belbin's</a:t>
            </a:r>
            <a:r>
              <a:rPr lang="en-IN" sz="1200" b="1" i="0" kern="1200" dirty="0">
                <a:solidFill>
                  <a:schemeClr val="tx1"/>
                </a:solidFill>
                <a:latin typeface="+mn-lt"/>
                <a:ea typeface="+mn-ea"/>
                <a:cs typeface="+mn-cs"/>
              </a:rPr>
              <a:t> nine team roles: The last 3 are  - </a:t>
            </a:r>
          </a:p>
          <a:p>
            <a:pPr lvl="0"/>
            <a:r>
              <a:rPr lang="en-IN" sz="1200" b="0" i="0" kern="1200" dirty="0">
                <a:solidFill>
                  <a:schemeClr val="tx1"/>
                </a:solidFill>
                <a:latin typeface="+mn-lt"/>
                <a:ea typeface="+mn-ea"/>
                <a:cs typeface="+mn-cs"/>
              </a:rPr>
              <a:t>Implementer (turns ideas into action): </a:t>
            </a:r>
            <a:r>
              <a:rPr lang="en-IN" b="0" i="0" dirty="0"/>
              <a:t>Plans a workable strategy and carries it out efficiently</a:t>
            </a:r>
            <a:endParaRPr lang="en-IN" dirty="0"/>
          </a:p>
          <a:p>
            <a:pPr lvl="0"/>
            <a:r>
              <a:rPr lang="en-IN" b="1" i="0" dirty="0"/>
              <a:t>Strengths: </a:t>
            </a:r>
            <a:r>
              <a:rPr lang="en-IN" b="0" i="0" dirty="0"/>
              <a:t>reliable, efficient ,practical , turns ideas into actions &amp;organizes work that needs to be done</a:t>
            </a:r>
            <a:endParaRPr lang="en-IN" dirty="0"/>
          </a:p>
          <a:p>
            <a:pPr lvl="0"/>
            <a:r>
              <a:rPr lang="en-IN" b="1" i="0" dirty="0"/>
              <a:t>Weaknesses</a:t>
            </a:r>
            <a:r>
              <a:rPr lang="en-IN" b="0" i="0" dirty="0"/>
              <a:t> :at times inflexible &amp;slow to react to fresh opportunities</a:t>
            </a:r>
            <a:endParaRPr lang="en-IN" dirty="0"/>
          </a:p>
          <a:p>
            <a:endParaRPr lang="en-IN" sz="1200" b="0" i="0" kern="1200" dirty="0">
              <a:solidFill>
                <a:schemeClr val="tx1"/>
              </a:solidFill>
              <a:latin typeface="+mn-lt"/>
              <a:ea typeface="+mn-ea"/>
              <a:cs typeface="+mn-cs"/>
            </a:endParaRPr>
          </a:p>
          <a:p>
            <a:pPr lvl="0"/>
            <a:r>
              <a:rPr lang="en-IN" sz="1200" b="0" i="0" kern="1200" dirty="0">
                <a:solidFill>
                  <a:schemeClr val="tx1"/>
                </a:solidFill>
                <a:latin typeface="+mn-lt"/>
                <a:ea typeface="+mn-ea"/>
                <a:cs typeface="+mn-cs"/>
              </a:rPr>
              <a:t>Completer (attention to detail): </a:t>
            </a:r>
            <a:r>
              <a:rPr lang="en-IN" b="0" i="0" dirty="0"/>
              <a:t>Used at the end of a task to check quality &amp;scan for errors</a:t>
            </a:r>
            <a:endParaRPr lang="en-IN" dirty="0"/>
          </a:p>
          <a:p>
            <a:pPr lvl="0"/>
            <a:r>
              <a:rPr lang="en-IN" b="1" i="0" dirty="0"/>
              <a:t>Strengths:</a:t>
            </a:r>
            <a:r>
              <a:rPr lang="en-IN" b="0" i="0" dirty="0"/>
              <a:t> conscientious, anxious, painstakingly searches for errors, polishes &amp;perfects the task</a:t>
            </a:r>
            <a:endParaRPr lang="en-IN" dirty="0"/>
          </a:p>
          <a:p>
            <a:pPr lvl="0"/>
            <a:r>
              <a:rPr lang="en-IN" b="1" i="0" dirty="0"/>
              <a:t>Weaknesses</a:t>
            </a:r>
            <a:r>
              <a:rPr lang="en-IN" b="0" i="0" dirty="0"/>
              <a:t> :inclined to worry unduly &amp;not willing to delegate tasks </a:t>
            </a:r>
            <a:endParaRPr lang="en-IN" dirty="0"/>
          </a:p>
          <a:p>
            <a:endParaRPr lang="en-IN" sz="1200" b="0" i="0" kern="1200" dirty="0">
              <a:solidFill>
                <a:schemeClr val="tx1"/>
              </a:solidFill>
              <a:latin typeface="+mn-lt"/>
              <a:ea typeface="+mn-ea"/>
              <a:cs typeface="+mn-cs"/>
            </a:endParaRPr>
          </a:p>
          <a:p>
            <a:pPr lvl="0"/>
            <a:r>
              <a:rPr lang="en-IN" sz="1200" b="0" i="0" kern="1200" dirty="0">
                <a:solidFill>
                  <a:schemeClr val="tx1"/>
                </a:solidFill>
                <a:latin typeface="+mn-lt"/>
                <a:ea typeface="+mn-ea"/>
                <a:cs typeface="+mn-cs"/>
              </a:rPr>
              <a:t>Specialist (technical knowledge and skills): </a:t>
            </a:r>
            <a:r>
              <a:rPr lang="en-IN" b="0" i="0" dirty="0"/>
              <a:t>Provides in-depth knowledge on specific areas</a:t>
            </a:r>
            <a:endParaRPr lang="en-IN" dirty="0"/>
          </a:p>
          <a:p>
            <a:pPr lvl="0"/>
            <a:r>
              <a:rPr lang="en-IN" b="1" i="0" dirty="0"/>
              <a:t>Strengths:</a:t>
            </a:r>
            <a:r>
              <a:rPr lang="en-IN" b="0" i="0" dirty="0"/>
              <a:t> single-minded, self-starting, self-motivated &amp;dedicated, provides specialist knowledge &amp;skills.</a:t>
            </a:r>
            <a:endParaRPr lang="en-IN" dirty="0"/>
          </a:p>
          <a:p>
            <a:pPr lvl="0"/>
            <a:r>
              <a:rPr lang="en-IN" b="1" i="0" dirty="0"/>
              <a:t>Weaknesses:</a:t>
            </a:r>
            <a:r>
              <a:rPr lang="en-IN" b="0" i="0" dirty="0"/>
              <a:t> contribution is on a narrow area &amp; tends to remain highly technical</a:t>
            </a:r>
            <a:endParaRPr lang="en-IN" dirty="0"/>
          </a:p>
          <a:p>
            <a:endParaRPr lang="en-IN" sz="1200" b="0" i="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0C82445-82F8-47DE-9A49-AC3CD8F4A9A4}" type="slidenum">
              <a:rPr lang="en-IN" smtClean="0"/>
              <a:pPr/>
              <a:t>10</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IN" sz="1200" b="1" i="0" kern="1200" dirty="0" err="1">
                <a:solidFill>
                  <a:schemeClr val="tx1"/>
                </a:solidFill>
                <a:latin typeface="+mn-lt"/>
                <a:ea typeface="+mn-ea"/>
                <a:cs typeface="+mn-cs"/>
              </a:rPr>
              <a:t>Belbin's</a:t>
            </a:r>
            <a:r>
              <a:rPr lang="en-IN" sz="1200" b="1" i="0" kern="1200" dirty="0">
                <a:solidFill>
                  <a:schemeClr val="tx1"/>
                </a:solidFill>
                <a:latin typeface="+mn-lt"/>
                <a:ea typeface="+mn-ea"/>
                <a:cs typeface="+mn-cs"/>
              </a:rPr>
              <a:t> nine team roles: The next 3 are – </a:t>
            </a:r>
          </a:p>
          <a:p>
            <a:pPr lvl="0"/>
            <a:r>
              <a:rPr lang="en-IN" sz="1200" b="0" i="0" kern="1200" dirty="0">
                <a:solidFill>
                  <a:schemeClr val="tx1"/>
                </a:solidFill>
                <a:latin typeface="+mn-lt"/>
                <a:ea typeface="+mn-ea"/>
                <a:cs typeface="+mn-cs"/>
              </a:rPr>
              <a:t>Shaper (drives the team forward): </a:t>
            </a:r>
            <a:r>
              <a:rPr lang="en-IN" b="0" i="0" dirty="0"/>
              <a:t>Motivates the team and keeps them moving forward without losing focus &amp; momentum</a:t>
            </a:r>
            <a:endParaRPr lang="en-IN" dirty="0"/>
          </a:p>
          <a:p>
            <a:pPr lvl="0"/>
            <a:r>
              <a:rPr lang="en-IN" b="1" i="0" dirty="0"/>
              <a:t>Strengths</a:t>
            </a:r>
            <a:r>
              <a:rPr lang="en-IN" b="0" i="0" dirty="0"/>
              <a:t>: dynamic, rises to the challenge, works well in pressure &amp;is courageous to overcome obstacles</a:t>
            </a:r>
            <a:endParaRPr lang="en-IN" dirty="0"/>
          </a:p>
          <a:p>
            <a:pPr lvl="0"/>
            <a:r>
              <a:rPr lang="en-IN" b="1" i="0" dirty="0"/>
              <a:t>Weaknesses</a:t>
            </a:r>
            <a:r>
              <a:rPr lang="en-IN" b="0" i="0" dirty="0"/>
              <a:t>: can be provoked &amp;be offended</a:t>
            </a:r>
            <a:endParaRPr lang="en-IN" dirty="0"/>
          </a:p>
          <a:p>
            <a:endParaRPr lang="en-IN" sz="1200" b="0" i="0" kern="1200" dirty="0">
              <a:solidFill>
                <a:schemeClr val="tx1"/>
              </a:solidFill>
              <a:latin typeface="+mn-lt"/>
              <a:ea typeface="+mn-ea"/>
              <a:cs typeface="+mn-cs"/>
            </a:endParaRPr>
          </a:p>
          <a:p>
            <a:pPr lvl="0"/>
            <a:r>
              <a:rPr lang="en-IN" sz="1200" b="0" i="0" kern="1200" dirty="0" err="1">
                <a:solidFill>
                  <a:schemeClr val="tx1"/>
                </a:solidFill>
                <a:latin typeface="+mn-lt"/>
                <a:ea typeface="+mn-ea"/>
                <a:cs typeface="+mn-cs"/>
              </a:rPr>
              <a:t>Teamworker</a:t>
            </a:r>
            <a:r>
              <a:rPr lang="en-IN" sz="1200" b="0" i="0" kern="1200" dirty="0">
                <a:solidFill>
                  <a:schemeClr val="tx1"/>
                </a:solidFill>
                <a:latin typeface="+mn-lt"/>
                <a:ea typeface="+mn-ea"/>
                <a:cs typeface="+mn-cs"/>
              </a:rPr>
              <a:t> (provides support and encourages cooperation): </a:t>
            </a:r>
            <a:r>
              <a:rPr lang="en-IN" b="0" i="0" dirty="0"/>
              <a:t>Helps team members to gel together &amp;complete tasks at hand</a:t>
            </a:r>
            <a:endParaRPr lang="en-IN" dirty="0"/>
          </a:p>
          <a:p>
            <a:pPr lvl="0"/>
            <a:r>
              <a:rPr lang="en-IN" b="1" i="0" dirty="0"/>
              <a:t>Strengths:</a:t>
            </a:r>
            <a:r>
              <a:rPr lang="en-IN" b="0" i="0" dirty="0"/>
              <a:t> cooperative, perceptive &amp; diplomatic, listens attentively &amp;reduces friction</a:t>
            </a:r>
            <a:endParaRPr lang="en-IN" dirty="0"/>
          </a:p>
          <a:p>
            <a:pPr lvl="0"/>
            <a:r>
              <a:rPr lang="en-IN" b="1" i="0" dirty="0"/>
              <a:t>Weaknesses:</a:t>
            </a:r>
            <a:r>
              <a:rPr lang="en-IN" b="0" i="0" dirty="0"/>
              <a:t> avoids confrontation &amp; could be indecisive in crucial situations</a:t>
            </a:r>
            <a:endParaRPr lang="en-IN" dirty="0"/>
          </a:p>
          <a:p>
            <a:endParaRPr lang="en-IN" sz="1200" b="0" i="0" kern="1200" dirty="0">
              <a:solidFill>
                <a:schemeClr val="tx1"/>
              </a:solidFill>
              <a:latin typeface="+mn-lt"/>
              <a:ea typeface="+mn-ea"/>
              <a:cs typeface="+mn-cs"/>
            </a:endParaRPr>
          </a:p>
          <a:p>
            <a:pPr lvl="0"/>
            <a:r>
              <a:rPr lang="en-IN" sz="1200" b="0" i="0" kern="1200" dirty="0">
                <a:solidFill>
                  <a:schemeClr val="tx1"/>
                </a:solidFill>
                <a:latin typeface="+mn-lt"/>
                <a:ea typeface="+mn-ea"/>
                <a:cs typeface="+mn-cs"/>
              </a:rPr>
              <a:t>Monitor Evaluator (discerning judgment): </a:t>
            </a:r>
            <a:r>
              <a:rPr lang="en-IN" b="0" i="0" dirty="0"/>
              <a:t>Makes use of logic to decide impartially &amp; leads the team in a direction</a:t>
            </a:r>
            <a:endParaRPr lang="en-IN" dirty="0"/>
          </a:p>
          <a:p>
            <a:pPr lvl="0"/>
            <a:r>
              <a:rPr lang="en-IN" b="1" i="0" dirty="0"/>
              <a:t>Strengths:</a:t>
            </a:r>
            <a:r>
              <a:rPr lang="en-IN" b="0" i="0" dirty="0"/>
              <a:t> strategic sober discerning &amp;good at judging options accurately</a:t>
            </a: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b="1" i="0" dirty="0"/>
              <a:t>Weaknesses:</a:t>
            </a:r>
            <a:r>
              <a:rPr lang="en-IN" b="0" i="0" dirty="0"/>
              <a:t> could lack drive &amp; ability to inspire team members &amp; could be extremely critical</a:t>
            </a:r>
            <a:endParaRPr lang="en-IN" dirty="0"/>
          </a:p>
          <a:p>
            <a:pPr lvl="0"/>
            <a:endParaRPr lang="en-IN" dirty="0"/>
          </a:p>
          <a:p>
            <a:endParaRPr lang="en-IN" sz="1200" b="0" i="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E0C82445-82F8-47DE-9A49-AC3CD8F4A9A4}" type="slidenum">
              <a:rPr lang="en-IN" smtClean="0"/>
              <a:pPr/>
              <a:t>11</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7D9E87-503F-4F83-83CB-4904FB1AE3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E12400-C5C4-4CE3-9326-618D5CDB5968}"/>
              </a:ext>
            </a:extLst>
          </p:cNvPr>
          <p:cNvSpPr txBox="1">
            <a:spLocks noGrp="1"/>
          </p:cNvSpPr>
          <p:nvPr>
            <p:ph type="body" sz="quarter" idx="1"/>
          </p:nvPr>
        </p:nvSpPr>
        <p:spPr/>
        <p:txBody>
          <a:bodyPr/>
          <a:lstStyle/>
          <a:p>
            <a:pPr lvl="0"/>
            <a:r>
              <a:rPr lang="en-GB" dirty="0"/>
              <a:t>Hi everyone. My name is Ersin Ali.  I am a student coming from the University Of Wales Trinity Saint David in London. I will going to be presenting my part of this group presentation, which is the Successful Team Development.</a:t>
            </a:r>
          </a:p>
        </p:txBody>
      </p:sp>
      <p:sp>
        <p:nvSpPr>
          <p:cNvPr id="4" name="Slide Number Placeholder 3">
            <a:extLst>
              <a:ext uri="{FF2B5EF4-FFF2-40B4-BE49-F238E27FC236}">
                <a16:creationId xmlns:a16="http://schemas.microsoft.com/office/drawing/2014/main" id="{DCD06C52-EE06-41C9-B38B-55457EE3E91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448A0D8-C003-4457-B776-5D4B5C9814E3}"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7BC23E-5957-4E74-B2CA-98C5D0626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28D6DB-80CF-4182-BCEB-A6F1210EBED7}"/>
              </a:ext>
            </a:extLst>
          </p:cNvPr>
          <p:cNvSpPr txBox="1">
            <a:spLocks noGrp="1"/>
          </p:cNvSpPr>
          <p:nvPr>
            <p:ph type="body" sz="quarter" idx="1"/>
          </p:nvPr>
        </p:nvSpPr>
        <p:spPr/>
        <p:txBody>
          <a:bodyPr/>
          <a:lstStyle/>
          <a:p>
            <a:pPr lvl="0"/>
            <a:r>
              <a:rPr lang="en-GB"/>
              <a:t>Here is an overview of the presentation. The first one is what successful team development is, the second is the 10 steps in building a strong team, the third one is about how to build a successful team, and the last are the references.</a:t>
            </a:r>
          </a:p>
        </p:txBody>
      </p:sp>
      <p:sp>
        <p:nvSpPr>
          <p:cNvPr id="4" name="Slide Number Placeholder 3">
            <a:extLst>
              <a:ext uri="{FF2B5EF4-FFF2-40B4-BE49-F238E27FC236}">
                <a16:creationId xmlns:a16="http://schemas.microsoft.com/office/drawing/2014/main" id="{80E953B8-90EE-47F2-B3FB-C9B5C6C771B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5FC577E5-DD02-4EBE-8CB6-3C739A340B88}"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886F9-3E68-4D91-A21C-61A48F3A61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DA4C8D-1E09-466B-AD4C-1F376627BC14}"/>
              </a:ext>
            </a:extLst>
          </p:cNvPr>
          <p:cNvSpPr txBox="1">
            <a:spLocks noGrp="1"/>
          </p:cNvSpPr>
          <p:nvPr>
            <p:ph type="body" sz="quarter" idx="1"/>
          </p:nvPr>
        </p:nvSpPr>
        <p:spPr/>
        <p:txBody>
          <a:bodyPr/>
          <a:lstStyle/>
          <a:p>
            <a:pPr lvl="0"/>
            <a:r>
              <a:rPr lang="en-GB"/>
              <a:t>So what is successful team development. Successful team development is what is to consider solutions and solve problems together, and establishes regular and open lines communications and monitor. Clear communications can make team brainstorm solutions and share ideas.</a:t>
            </a:r>
          </a:p>
        </p:txBody>
      </p:sp>
      <p:sp>
        <p:nvSpPr>
          <p:cNvPr id="4" name="Slide Number Placeholder 3">
            <a:extLst>
              <a:ext uri="{FF2B5EF4-FFF2-40B4-BE49-F238E27FC236}">
                <a16:creationId xmlns:a16="http://schemas.microsoft.com/office/drawing/2014/main" id="{3128EE48-FECD-469E-B104-1727273419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92A943A8-E51F-4C5B-9B66-1AA3C6F26D61}"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712E68-B737-46D5-9036-560EDFDE03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B1B000-3DC1-4E9A-97B0-5187459AC461}"/>
              </a:ext>
            </a:extLst>
          </p:cNvPr>
          <p:cNvSpPr txBox="1">
            <a:spLocks noGrp="1"/>
          </p:cNvSpPr>
          <p:nvPr>
            <p:ph type="body" sz="quarter" idx="1"/>
          </p:nvPr>
        </p:nvSpPr>
        <p:spPr/>
        <p:txBody>
          <a:bodyPr/>
          <a:lstStyle/>
          <a:p>
            <a:pPr lvl="0"/>
            <a:r>
              <a:rPr lang="en-GB"/>
              <a:t>Here we have the 10 steps in building a strong team, but in this slide are 5. The other 5 steps are in the next slide. Number 1, understanding responsibilities. This means the quality or state of being responsible with individuals in the team. Number 2, covering the Belbin roles. This helps the team to understand the ways in which it could improve performance. Number 3, having some common goals. This gives management and staff to work toward together, and it can improve morale on both ends, which increases trust between different levels of workers and keep management in touch with the employees that they are responsible for supervising. Number 4, dealing with some changes. This manages the stress from the change and it takes a more active role in your life.  Number 5, dealing with conflict. This shows them that you stay calm and that you understand the other person’s perspective. </a:t>
            </a:r>
          </a:p>
        </p:txBody>
      </p:sp>
      <p:sp>
        <p:nvSpPr>
          <p:cNvPr id="4" name="Slide Number Placeholder 3">
            <a:extLst>
              <a:ext uri="{FF2B5EF4-FFF2-40B4-BE49-F238E27FC236}">
                <a16:creationId xmlns:a16="http://schemas.microsoft.com/office/drawing/2014/main" id="{EECCD909-3AB1-4C2C-A1DE-A3478A52EB2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A13CF6E3-B3A0-4A19-AD80-A74DDB33DF96}"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19</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C19306-68A0-4319-BD53-64064BBB54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7DCDF5-33BB-4357-9263-1F36910831C3}"/>
              </a:ext>
            </a:extLst>
          </p:cNvPr>
          <p:cNvSpPr txBox="1">
            <a:spLocks noGrp="1"/>
          </p:cNvSpPr>
          <p:nvPr>
            <p:ph type="body" sz="quarter" idx="1"/>
          </p:nvPr>
        </p:nvSpPr>
        <p:spPr/>
        <p:txBody>
          <a:bodyPr/>
          <a:lstStyle/>
          <a:p>
            <a:pPr lvl="0"/>
            <a:r>
              <a:rPr lang="en-GB"/>
              <a:t>Here are the other 10 steps continued in a different slide, so lets continue. Number 6, sharing ideas. This is so you can collaborate and brainstorm with others about a topic or regarding a shared problem. Number 7, sharing information. This is the exchange of data between various organizations. Number 8, adapting. This means to change your behaviour so that it is easier to live in a particular place or situation. Number 9, developing trust. This is a particular type of partnership organization one that offers benefits to the local community and has advantages for many public bodies. And number 10, socialising. This is so you can take part in social activities and interact with others. In these ways, team members will trust each other and perform as a team.</a:t>
            </a:r>
          </a:p>
        </p:txBody>
      </p:sp>
      <p:sp>
        <p:nvSpPr>
          <p:cNvPr id="4" name="Slide Number Placeholder 3">
            <a:extLst>
              <a:ext uri="{FF2B5EF4-FFF2-40B4-BE49-F238E27FC236}">
                <a16:creationId xmlns:a16="http://schemas.microsoft.com/office/drawing/2014/main" id="{6EC1B274-45D3-48AE-9907-3F442652F72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13D59DD5-B205-497A-9E4B-B4EBBEB08BB0}"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20</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D418E6-AA9D-4C94-84DE-1B8E320D0B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190A27-533E-4F2B-8209-A0984817CFFA}"/>
              </a:ext>
            </a:extLst>
          </p:cNvPr>
          <p:cNvSpPr txBox="1">
            <a:spLocks noGrp="1"/>
          </p:cNvSpPr>
          <p:nvPr>
            <p:ph type="body" sz="quarter" idx="1"/>
          </p:nvPr>
        </p:nvSpPr>
        <p:spPr/>
        <p:txBody>
          <a:bodyPr/>
          <a:lstStyle/>
          <a:p>
            <a:pPr lvl="0"/>
            <a:r>
              <a:rPr lang="en-GB"/>
              <a:t>So how can you build a successful team. First of all, you have to make a plan. For this, you need a clear and measurable goal so that you know what you want to accomplish. The second one is to show them a little respect. If the team members don’t feel respected, they won’t be motivated to bring their best ideas and their best selves to work. And the third one is about having conversations. Sometimes, difficult discussions aren’t anyone’s idea of fun, but they are necessary for running a successful team.</a:t>
            </a:r>
          </a:p>
        </p:txBody>
      </p:sp>
      <p:sp>
        <p:nvSpPr>
          <p:cNvPr id="4" name="Slide Number Placeholder 3">
            <a:extLst>
              <a:ext uri="{FF2B5EF4-FFF2-40B4-BE49-F238E27FC236}">
                <a16:creationId xmlns:a16="http://schemas.microsoft.com/office/drawing/2014/main" id="{FA797766-6952-489D-A2A4-27690DDC631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6EDAA7B-5009-4CCA-9652-4E1EF5C7309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21</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C29313-DB2B-4F78-8907-88673F6464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44FF30-6C6C-4010-9B7E-05AD15285AE9}"/>
              </a:ext>
            </a:extLst>
          </p:cNvPr>
          <p:cNvSpPr txBox="1">
            <a:spLocks noGrp="1"/>
          </p:cNvSpPr>
          <p:nvPr>
            <p:ph type="body" sz="quarter" idx="1"/>
          </p:nvPr>
        </p:nvSpPr>
        <p:spPr/>
        <p:txBody>
          <a:bodyPr/>
          <a:lstStyle/>
          <a:p>
            <a:pPr lvl="0"/>
            <a:r>
              <a:rPr lang="en-GB"/>
              <a:t>Thank you for listening to my presentation. I hope you enjoyed. Have a great day everyone.</a:t>
            </a:r>
          </a:p>
        </p:txBody>
      </p:sp>
      <p:sp>
        <p:nvSpPr>
          <p:cNvPr id="4" name="Slide Number Placeholder 3">
            <a:extLst>
              <a:ext uri="{FF2B5EF4-FFF2-40B4-BE49-F238E27FC236}">
                <a16:creationId xmlns:a16="http://schemas.microsoft.com/office/drawing/2014/main" id="{4B4E9BA7-B92A-4A11-9678-B6C4F668963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9773A87A-B716-490E-BF94-30C4590112D1}"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4812F-71F7-40F2-B70F-56E2EC60C532}"/>
              </a:ext>
            </a:extLst>
          </p:cNvPr>
          <p:cNvSpPr txBox="1">
            <a:spLocks noGrp="1"/>
          </p:cNvSpPr>
          <p:nvPr>
            <p:ph type="ctrTitle"/>
          </p:nvPr>
        </p:nvSpPr>
        <p:spPr>
          <a:xfrm>
            <a:off x="1524003" y="1122361"/>
            <a:ext cx="9144000" cy="2387598"/>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43E7F2C1-2B6F-478B-91F0-5D840226F4E6}"/>
              </a:ext>
            </a:extLst>
          </p:cNvPr>
          <p:cNvSpPr txBox="1">
            <a:spLocks noGrp="1"/>
          </p:cNvSpPr>
          <p:nvPr>
            <p:ph type="subTitle" idx="1"/>
          </p:nvPr>
        </p:nvSpPr>
        <p:spPr>
          <a:xfrm>
            <a:off x="1524003" y="3602041"/>
            <a:ext cx="9144000" cy="1655758"/>
          </a:xfrm>
        </p:spPr>
        <p:txBody>
          <a:bodyPr anchorCtr="1"/>
          <a:lstStyle>
            <a:lvl1pPr marL="0" indent="0" algn="ctr">
              <a:buNone/>
              <a:defRPr sz="2000"/>
            </a:lvl1pPr>
          </a:lstStyle>
          <a:p>
            <a:pPr lvl="0"/>
            <a:r>
              <a:rPr lang="en-US"/>
              <a:t>Click to edit Master subtitle style</a:t>
            </a:r>
          </a:p>
        </p:txBody>
      </p:sp>
      <p:sp>
        <p:nvSpPr>
          <p:cNvPr id="4" name="Date Placeholder 3">
            <a:extLst>
              <a:ext uri="{FF2B5EF4-FFF2-40B4-BE49-F238E27FC236}">
                <a16:creationId xmlns:a16="http://schemas.microsoft.com/office/drawing/2014/main" id="{7F8D2911-829B-43E3-BDC7-6A3CCE74F445}"/>
              </a:ext>
            </a:extLst>
          </p:cNvPr>
          <p:cNvSpPr txBox="1">
            <a:spLocks noGrp="1"/>
          </p:cNvSpPr>
          <p:nvPr>
            <p:ph type="dt" sz="half" idx="7"/>
          </p:nvPr>
        </p:nvSpPr>
        <p:spPr/>
        <p:txBody>
          <a:bodyPr/>
          <a:lstStyle>
            <a:lvl1pPr>
              <a:defRPr/>
            </a:lvl1pPr>
          </a:lstStyle>
          <a:p>
            <a:pPr lvl="0"/>
            <a:fld id="{E93090D2-7667-4DB2-A17A-EF7EF3C0AB4E}" type="datetime1">
              <a:rPr lang="en-US"/>
              <a:pPr lvl="0"/>
              <a:t>4/22/2021</a:t>
            </a:fld>
            <a:endParaRPr lang="en-US"/>
          </a:p>
        </p:txBody>
      </p:sp>
      <p:sp>
        <p:nvSpPr>
          <p:cNvPr id="5" name="Footer Placeholder 4">
            <a:extLst>
              <a:ext uri="{FF2B5EF4-FFF2-40B4-BE49-F238E27FC236}">
                <a16:creationId xmlns:a16="http://schemas.microsoft.com/office/drawing/2014/main" id="{2E125280-22DC-42BB-9377-F89B55B9BD5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76C23FF-2579-444D-AAD8-8EFFFE76C74B}"/>
              </a:ext>
            </a:extLst>
          </p:cNvPr>
          <p:cNvSpPr txBox="1">
            <a:spLocks noGrp="1"/>
          </p:cNvSpPr>
          <p:nvPr>
            <p:ph type="sldNum" sz="quarter" idx="8"/>
          </p:nvPr>
        </p:nvSpPr>
        <p:spPr/>
        <p:txBody>
          <a:bodyPr/>
          <a:lstStyle>
            <a:lvl1pPr>
              <a:defRPr/>
            </a:lvl1pPr>
          </a:lstStyle>
          <a:p>
            <a:pPr lvl="0"/>
            <a:fld id="{0AFF9083-85CA-4248-8381-8F34080334D9}" type="slidenum">
              <a:t>‹#›</a:t>
            </a:fld>
            <a:endParaRPr lang="en-US"/>
          </a:p>
        </p:txBody>
      </p:sp>
    </p:spTree>
    <p:extLst>
      <p:ext uri="{BB962C8B-B14F-4D97-AF65-F5344CB8AC3E}">
        <p14:creationId xmlns:p14="http://schemas.microsoft.com/office/powerpoint/2010/main" val="287724267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93FD4-1891-4366-A85F-5F428DD025F3}"/>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2ECA2B0-56B5-4554-A22C-EF0049A0688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1DA507-AE39-4536-8911-7E63C17E0019}"/>
              </a:ext>
            </a:extLst>
          </p:cNvPr>
          <p:cNvSpPr txBox="1">
            <a:spLocks noGrp="1"/>
          </p:cNvSpPr>
          <p:nvPr>
            <p:ph type="dt" sz="half" idx="7"/>
          </p:nvPr>
        </p:nvSpPr>
        <p:spPr/>
        <p:txBody>
          <a:bodyPr/>
          <a:lstStyle>
            <a:lvl1pPr>
              <a:defRPr/>
            </a:lvl1pPr>
          </a:lstStyle>
          <a:p>
            <a:pPr lvl="0"/>
            <a:fld id="{7B51AEB9-5DD9-4326-AA8F-E21F23F443D8}" type="datetime1">
              <a:rPr lang="en-US"/>
              <a:pPr lvl="0"/>
              <a:t>4/22/2021</a:t>
            </a:fld>
            <a:endParaRPr lang="en-US"/>
          </a:p>
        </p:txBody>
      </p:sp>
      <p:sp>
        <p:nvSpPr>
          <p:cNvPr id="5" name="Footer Placeholder 4">
            <a:extLst>
              <a:ext uri="{FF2B5EF4-FFF2-40B4-BE49-F238E27FC236}">
                <a16:creationId xmlns:a16="http://schemas.microsoft.com/office/drawing/2014/main" id="{C4D582C6-1D88-4360-8610-C8548050E0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0AF2912-C5EA-4222-9404-3480610F8C5F}"/>
              </a:ext>
            </a:extLst>
          </p:cNvPr>
          <p:cNvSpPr txBox="1">
            <a:spLocks noGrp="1"/>
          </p:cNvSpPr>
          <p:nvPr>
            <p:ph type="sldNum" sz="quarter" idx="8"/>
          </p:nvPr>
        </p:nvSpPr>
        <p:spPr/>
        <p:txBody>
          <a:bodyPr/>
          <a:lstStyle>
            <a:lvl1pPr>
              <a:defRPr/>
            </a:lvl1pPr>
          </a:lstStyle>
          <a:p>
            <a:pPr lvl="0"/>
            <a:fld id="{5B8C9A73-3F57-4F72-84EB-2958BEC6547E}" type="slidenum">
              <a:t>‹#›</a:t>
            </a:fld>
            <a:endParaRPr lang="en-US"/>
          </a:p>
        </p:txBody>
      </p:sp>
    </p:spTree>
    <p:extLst>
      <p:ext uri="{BB962C8B-B14F-4D97-AF65-F5344CB8AC3E}">
        <p14:creationId xmlns:p14="http://schemas.microsoft.com/office/powerpoint/2010/main" val="23057437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16883-71DD-4CAF-B3D6-6F8346F802B4}"/>
              </a:ext>
            </a:extLst>
          </p:cNvPr>
          <p:cNvSpPr txBox="1">
            <a:spLocks noGrp="1"/>
          </p:cNvSpPr>
          <p:nvPr>
            <p:ph type="title"/>
          </p:nvPr>
        </p:nvSpPr>
        <p:spPr>
          <a:xfrm>
            <a:off x="831847" y="1709735"/>
            <a:ext cx="10515600"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6B77E05-5454-4D64-89F3-DBAC515CC3AA}"/>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756DD15-1FE7-44E1-B044-7B7CDD903FF6}"/>
              </a:ext>
            </a:extLst>
          </p:cNvPr>
          <p:cNvSpPr txBox="1">
            <a:spLocks noGrp="1"/>
          </p:cNvSpPr>
          <p:nvPr>
            <p:ph type="dt" sz="half" idx="7"/>
          </p:nvPr>
        </p:nvSpPr>
        <p:spPr/>
        <p:txBody>
          <a:bodyPr/>
          <a:lstStyle>
            <a:lvl1pPr>
              <a:defRPr/>
            </a:lvl1pPr>
          </a:lstStyle>
          <a:p>
            <a:pPr lvl="0"/>
            <a:fld id="{74B737DD-1C2F-4F57-A031-AD8F741AF7D2}" type="datetime1">
              <a:rPr lang="en-US"/>
              <a:pPr lvl="0"/>
              <a:t>4/22/2021</a:t>
            </a:fld>
            <a:endParaRPr lang="en-US"/>
          </a:p>
        </p:txBody>
      </p:sp>
      <p:sp>
        <p:nvSpPr>
          <p:cNvPr id="5" name="Footer Placeholder 4">
            <a:extLst>
              <a:ext uri="{FF2B5EF4-FFF2-40B4-BE49-F238E27FC236}">
                <a16:creationId xmlns:a16="http://schemas.microsoft.com/office/drawing/2014/main" id="{E6E92552-74D3-4C80-B32E-6595D5E0FF8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BAD38DF-E8B4-4B5D-8A1C-B5F6345E2285}"/>
              </a:ext>
            </a:extLst>
          </p:cNvPr>
          <p:cNvSpPr txBox="1">
            <a:spLocks noGrp="1"/>
          </p:cNvSpPr>
          <p:nvPr>
            <p:ph type="sldNum" sz="quarter" idx="8"/>
          </p:nvPr>
        </p:nvSpPr>
        <p:spPr/>
        <p:txBody>
          <a:bodyPr/>
          <a:lstStyle>
            <a:lvl1pPr>
              <a:defRPr/>
            </a:lvl1pPr>
          </a:lstStyle>
          <a:p>
            <a:pPr lvl="0"/>
            <a:fld id="{3E9B383F-0FE9-4AF0-A44F-A901A91DFC9D}" type="slidenum">
              <a:t>‹#›</a:t>
            </a:fld>
            <a:endParaRPr lang="en-US"/>
          </a:p>
        </p:txBody>
      </p:sp>
    </p:spTree>
    <p:extLst>
      <p:ext uri="{BB962C8B-B14F-4D97-AF65-F5344CB8AC3E}">
        <p14:creationId xmlns:p14="http://schemas.microsoft.com/office/powerpoint/2010/main" val="2737343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CF19-6100-4646-A747-F31DB33A2022}"/>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0780470-78AF-4E2B-A11D-E42F5A3541C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28A96A5-E009-4EAF-8DF0-19F2F0A9A28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938715-15D8-445C-AB3E-70B79EFB0970}"/>
              </a:ext>
            </a:extLst>
          </p:cNvPr>
          <p:cNvSpPr txBox="1">
            <a:spLocks noGrp="1"/>
          </p:cNvSpPr>
          <p:nvPr>
            <p:ph type="dt" sz="half" idx="7"/>
          </p:nvPr>
        </p:nvSpPr>
        <p:spPr/>
        <p:txBody>
          <a:bodyPr/>
          <a:lstStyle>
            <a:lvl1pPr>
              <a:defRPr/>
            </a:lvl1pPr>
          </a:lstStyle>
          <a:p>
            <a:pPr lvl="0"/>
            <a:fld id="{C5245E9D-1078-4C2B-B7BE-A56E6635DDE7}" type="datetime1">
              <a:rPr lang="en-US"/>
              <a:pPr lvl="0"/>
              <a:t>4/22/2021</a:t>
            </a:fld>
            <a:endParaRPr lang="en-US"/>
          </a:p>
        </p:txBody>
      </p:sp>
      <p:sp>
        <p:nvSpPr>
          <p:cNvPr id="6" name="Footer Placeholder 5">
            <a:extLst>
              <a:ext uri="{FF2B5EF4-FFF2-40B4-BE49-F238E27FC236}">
                <a16:creationId xmlns:a16="http://schemas.microsoft.com/office/drawing/2014/main" id="{D5BAA34C-BF35-4D67-B45F-D7ECF6AE0F3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1DE2E1A-49BA-48FE-87F4-74F8971E10B2}"/>
              </a:ext>
            </a:extLst>
          </p:cNvPr>
          <p:cNvSpPr txBox="1">
            <a:spLocks noGrp="1"/>
          </p:cNvSpPr>
          <p:nvPr>
            <p:ph type="sldNum" sz="quarter" idx="8"/>
          </p:nvPr>
        </p:nvSpPr>
        <p:spPr/>
        <p:txBody>
          <a:bodyPr/>
          <a:lstStyle>
            <a:lvl1pPr>
              <a:defRPr/>
            </a:lvl1pPr>
          </a:lstStyle>
          <a:p>
            <a:pPr lvl="0"/>
            <a:fld id="{D94074B3-1E93-4AA8-8222-E4AD306DCAC2}" type="slidenum">
              <a:t>‹#›</a:t>
            </a:fld>
            <a:endParaRPr lang="en-US"/>
          </a:p>
        </p:txBody>
      </p:sp>
    </p:spTree>
    <p:extLst>
      <p:ext uri="{BB962C8B-B14F-4D97-AF65-F5344CB8AC3E}">
        <p14:creationId xmlns:p14="http://schemas.microsoft.com/office/powerpoint/2010/main" val="309376260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30888-A255-4188-BA01-41C226F1C10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D9BE4F4-DC0C-452D-AD1B-9837644B5F09}"/>
              </a:ext>
            </a:extLst>
          </p:cNvPr>
          <p:cNvSpPr txBox="1">
            <a:spLocks noGrp="1"/>
          </p:cNvSpPr>
          <p:nvPr>
            <p:ph type="body" idx="1"/>
          </p:nvPr>
        </p:nvSpPr>
        <p:spPr>
          <a:xfrm>
            <a:off x="839784" y="1752603"/>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27884BB-6A38-4C1F-89D0-78B04C02FDD3}"/>
              </a:ext>
            </a:extLst>
          </p:cNvPr>
          <p:cNvSpPr txBox="1">
            <a:spLocks noGrp="1"/>
          </p:cNvSpPr>
          <p:nvPr>
            <p:ph idx="2"/>
          </p:nvPr>
        </p:nvSpPr>
        <p:spPr>
          <a:xfrm>
            <a:off x="839784" y="2667003"/>
            <a:ext cx="5157782"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6482AD6-90AE-477A-BA81-A7BAF469D1E9}"/>
              </a:ext>
            </a:extLst>
          </p:cNvPr>
          <p:cNvSpPr txBox="1">
            <a:spLocks noGrp="1"/>
          </p:cNvSpPr>
          <p:nvPr>
            <p:ph type="body" idx="3"/>
          </p:nvPr>
        </p:nvSpPr>
        <p:spPr>
          <a:xfrm>
            <a:off x="6172200" y="1752603"/>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79DEC85D-68EF-40C0-8FDF-9EADEDF2245F}"/>
              </a:ext>
            </a:extLst>
          </p:cNvPr>
          <p:cNvSpPr txBox="1">
            <a:spLocks noGrp="1"/>
          </p:cNvSpPr>
          <p:nvPr>
            <p:ph idx="4"/>
          </p:nvPr>
        </p:nvSpPr>
        <p:spPr>
          <a:xfrm>
            <a:off x="6172200" y="2667003"/>
            <a:ext cx="5183184"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CC421A0-4157-4849-83FB-B0DE1CDDA8C2}"/>
              </a:ext>
            </a:extLst>
          </p:cNvPr>
          <p:cNvSpPr txBox="1">
            <a:spLocks noGrp="1"/>
          </p:cNvSpPr>
          <p:nvPr>
            <p:ph type="dt" sz="half" idx="7"/>
          </p:nvPr>
        </p:nvSpPr>
        <p:spPr/>
        <p:txBody>
          <a:bodyPr/>
          <a:lstStyle>
            <a:lvl1pPr>
              <a:defRPr/>
            </a:lvl1pPr>
          </a:lstStyle>
          <a:p>
            <a:pPr lvl="0"/>
            <a:fld id="{F0E14C2F-F7DA-4627-9D08-65D692145E3C}" type="datetime1">
              <a:rPr lang="en-US"/>
              <a:pPr lvl="0"/>
              <a:t>4/22/2021</a:t>
            </a:fld>
            <a:endParaRPr lang="en-US"/>
          </a:p>
        </p:txBody>
      </p:sp>
      <p:sp>
        <p:nvSpPr>
          <p:cNvPr id="8" name="Footer Placeholder 7">
            <a:extLst>
              <a:ext uri="{FF2B5EF4-FFF2-40B4-BE49-F238E27FC236}">
                <a16:creationId xmlns:a16="http://schemas.microsoft.com/office/drawing/2014/main" id="{23EF06C1-00DD-4527-9681-0C358C408794}"/>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8409C3FF-E565-42AA-992B-C44A467FB6F4}"/>
              </a:ext>
            </a:extLst>
          </p:cNvPr>
          <p:cNvSpPr txBox="1">
            <a:spLocks noGrp="1"/>
          </p:cNvSpPr>
          <p:nvPr>
            <p:ph type="sldNum" sz="quarter" idx="8"/>
          </p:nvPr>
        </p:nvSpPr>
        <p:spPr/>
        <p:txBody>
          <a:bodyPr/>
          <a:lstStyle>
            <a:lvl1pPr>
              <a:defRPr/>
            </a:lvl1pPr>
          </a:lstStyle>
          <a:p>
            <a:pPr lvl="0"/>
            <a:fld id="{BD5B58FD-4849-4D92-ACD5-4AE0362CA200}" type="slidenum">
              <a:t>‹#›</a:t>
            </a:fld>
            <a:endParaRPr lang="en-US"/>
          </a:p>
        </p:txBody>
      </p:sp>
    </p:spTree>
    <p:extLst>
      <p:ext uri="{BB962C8B-B14F-4D97-AF65-F5344CB8AC3E}">
        <p14:creationId xmlns:p14="http://schemas.microsoft.com/office/powerpoint/2010/main" val="2033130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DC94E-F551-4DCA-8DC0-8A06032446EE}"/>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D957A76-7D2E-4357-B7DD-450ECB017136}"/>
              </a:ext>
            </a:extLst>
          </p:cNvPr>
          <p:cNvSpPr txBox="1">
            <a:spLocks noGrp="1"/>
          </p:cNvSpPr>
          <p:nvPr>
            <p:ph type="dt" sz="half" idx="7"/>
          </p:nvPr>
        </p:nvSpPr>
        <p:spPr/>
        <p:txBody>
          <a:bodyPr/>
          <a:lstStyle>
            <a:lvl1pPr>
              <a:defRPr/>
            </a:lvl1pPr>
          </a:lstStyle>
          <a:p>
            <a:pPr lvl="0"/>
            <a:fld id="{CF357DEA-0A37-4DD3-95DE-A4F6CDE2047E}" type="datetime1">
              <a:rPr lang="en-US"/>
              <a:pPr lvl="0"/>
              <a:t>4/22/2021</a:t>
            </a:fld>
            <a:endParaRPr lang="en-US"/>
          </a:p>
        </p:txBody>
      </p:sp>
      <p:sp>
        <p:nvSpPr>
          <p:cNvPr id="4" name="Footer Placeholder 3">
            <a:extLst>
              <a:ext uri="{FF2B5EF4-FFF2-40B4-BE49-F238E27FC236}">
                <a16:creationId xmlns:a16="http://schemas.microsoft.com/office/drawing/2014/main" id="{8A3B1396-4625-43AD-92F7-5CA3EEEC0FEF}"/>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CCFC289B-807F-4BD7-AE70-5AD6042D8E74}"/>
              </a:ext>
            </a:extLst>
          </p:cNvPr>
          <p:cNvSpPr txBox="1">
            <a:spLocks noGrp="1"/>
          </p:cNvSpPr>
          <p:nvPr>
            <p:ph type="sldNum" sz="quarter" idx="8"/>
          </p:nvPr>
        </p:nvSpPr>
        <p:spPr/>
        <p:txBody>
          <a:bodyPr/>
          <a:lstStyle>
            <a:lvl1pPr>
              <a:defRPr/>
            </a:lvl1pPr>
          </a:lstStyle>
          <a:p>
            <a:pPr lvl="0"/>
            <a:fld id="{63E1870E-4A46-4E90-99C6-1AF7B4FBAEA6}" type="slidenum">
              <a:t>‹#›</a:t>
            </a:fld>
            <a:endParaRPr lang="en-US"/>
          </a:p>
        </p:txBody>
      </p:sp>
    </p:spTree>
    <p:extLst>
      <p:ext uri="{BB962C8B-B14F-4D97-AF65-F5344CB8AC3E}">
        <p14:creationId xmlns:p14="http://schemas.microsoft.com/office/powerpoint/2010/main" val="1087326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C5E782-930A-424A-876E-55812F832B6F}"/>
              </a:ext>
            </a:extLst>
          </p:cNvPr>
          <p:cNvSpPr txBox="1">
            <a:spLocks noGrp="1"/>
          </p:cNvSpPr>
          <p:nvPr>
            <p:ph type="dt" sz="half" idx="7"/>
          </p:nvPr>
        </p:nvSpPr>
        <p:spPr/>
        <p:txBody>
          <a:bodyPr/>
          <a:lstStyle>
            <a:lvl1pPr>
              <a:defRPr/>
            </a:lvl1pPr>
          </a:lstStyle>
          <a:p>
            <a:pPr lvl="0"/>
            <a:fld id="{AC71BF0C-358B-4567-94DE-F9F89D88BBF6}" type="datetime1">
              <a:rPr lang="en-US"/>
              <a:pPr lvl="0"/>
              <a:t>4/22/2021</a:t>
            </a:fld>
            <a:endParaRPr lang="en-US"/>
          </a:p>
        </p:txBody>
      </p:sp>
      <p:sp>
        <p:nvSpPr>
          <p:cNvPr id="3" name="Footer Placeholder 2">
            <a:extLst>
              <a:ext uri="{FF2B5EF4-FFF2-40B4-BE49-F238E27FC236}">
                <a16:creationId xmlns:a16="http://schemas.microsoft.com/office/drawing/2014/main" id="{44CA3B51-4177-46AD-8F4F-228AC03B9E8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B8E502D-9E67-440E-A6DF-11852B11AA25}"/>
              </a:ext>
            </a:extLst>
          </p:cNvPr>
          <p:cNvSpPr txBox="1">
            <a:spLocks noGrp="1"/>
          </p:cNvSpPr>
          <p:nvPr>
            <p:ph type="sldNum" sz="quarter" idx="8"/>
          </p:nvPr>
        </p:nvSpPr>
        <p:spPr/>
        <p:txBody>
          <a:bodyPr/>
          <a:lstStyle>
            <a:lvl1pPr>
              <a:defRPr/>
            </a:lvl1pPr>
          </a:lstStyle>
          <a:p>
            <a:pPr lvl="0"/>
            <a:fld id="{885E07BF-69BF-4FCC-A5E2-9D16A3D06673}" type="slidenum">
              <a:t>‹#›</a:t>
            </a:fld>
            <a:endParaRPr lang="en-US"/>
          </a:p>
        </p:txBody>
      </p:sp>
    </p:spTree>
    <p:extLst>
      <p:ext uri="{BB962C8B-B14F-4D97-AF65-F5344CB8AC3E}">
        <p14:creationId xmlns:p14="http://schemas.microsoft.com/office/powerpoint/2010/main" val="3211059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2DA3-B461-4EB3-9ADC-A0F6B71A952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C354FBA7-3C44-4BD0-8148-B23EE53C6C4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AD493FD-CF89-4D8F-9C48-0BA49DE620B9}"/>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F399C99-C5E2-4E5C-8D25-1B4E6DC4EDE1}"/>
              </a:ext>
            </a:extLst>
          </p:cNvPr>
          <p:cNvSpPr txBox="1">
            <a:spLocks noGrp="1"/>
          </p:cNvSpPr>
          <p:nvPr>
            <p:ph type="dt" sz="half" idx="7"/>
          </p:nvPr>
        </p:nvSpPr>
        <p:spPr/>
        <p:txBody>
          <a:bodyPr/>
          <a:lstStyle>
            <a:lvl1pPr>
              <a:defRPr/>
            </a:lvl1pPr>
          </a:lstStyle>
          <a:p>
            <a:pPr lvl="0"/>
            <a:fld id="{D635C5EB-45AC-4FD1-B22C-03EA4DD4BC4E}" type="datetime1">
              <a:rPr lang="en-US"/>
              <a:pPr lvl="0"/>
              <a:t>4/22/2021</a:t>
            </a:fld>
            <a:endParaRPr lang="en-US"/>
          </a:p>
        </p:txBody>
      </p:sp>
      <p:sp>
        <p:nvSpPr>
          <p:cNvPr id="6" name="Footer Placeholder 5">
            <a:extLst>
              <a:ext uri="{FF2B5EF4-FFF2-40B4-BE49-F238E27FC236}">
                <a16:creationId xmlns:a16="http://schemas.microsoft.com/office/drawing/2014/main" id="{4CA7BB28-E92E-432F-A4A6-24103E28A31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B8B71FC-A467-4F0A-B6E8-CBB1C062AB50}"/>
              </a:ext>
            </a:extLst>
          </p:cNvPr>
          <p:cNvSpPr txBox="1">
            <a:spLocks noGrp="1"/>
          </p:cNvSpPr>
          <p:nvPr>
            <p:ph type="sldNum" sz="quarter" idx="8"/>
          </p:nvPr>
        </p:nvSpPr>
        <p:spPr/>
        <p:txBody>
          <a:bodyPr/>
          <a:lstStyle>
            <a:lvl1pPr>
              <a:defRPr/>
            </a:lvl1pPr>
          </a:lstStyle>
          <a:p>
            <a:pPr lvl="0"/>
            <a:fld id="{9C28E868-CDAB-42E3-A6E5-CD7143D95928}" type="slidenum">
              <a:t>‹#›</a:t>
            </a:fld>
            <a:endParaRPr lang="en-US"/>
          </a:p>
        </p:txBody>
      </p:sp>
    </p:spTree>
    <p:extLst>
      <p:ext uri="{BB962C8B-B14F-4D97-AF65-F5344CB8AC3E}">
        <p14:creationId xmlns:p14="http://schemas.microsoft.com/office/powerpoint/2010/main" val="3843312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5E271-5D9F-44FF-8631-FC6A5477C80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11435BA6-1862-4087-B452-D25400512ED3}"/>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DCCB2206-9E32-4640-8FCB-DDB8C0CD0F3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E4B12B1-F1B0-4A84-BC16-6433039CAB12}"/>
              </a:ext>
            </a:extLst>
          </p:cNvPr>
          <p:cNvSpPr txBox="1">
            <a:spLocks noGrp="1"/>
          </p:cNvSpPr>
          <p:nvPr>
            <p:ph type="dt" sz="half" idx="7"/>
          </p:nvPr>
        </p:nvSpPr>
        <p:spPr/>
        <p:txBody>
          <a:bodyPr/>
          <a:lstStyle>
            <a:lvl1pPr>
              <a:defRPr/>
            </a:lvl1pPr>
          </a:lstStyle>
          <a:p>
            <a:pPr lvl="0"/>
            <a:fld id="{D81B1E88-0CDC-49C6-AE47-6DE666F334AD}" type="datetime1">
              <a:rPr lang="en-US"/>
              <a:pPr lvl="0"/>
              <a:t>4/22/2021</a:t>
            </a:fld>
            <a:endParaRPr lang="en-US"/>
          </a:p>
        </p:txBody>
      </p:sp>
      <p:sp>
        <p:nvSpPr>
          <p:cNvPr id="6" name="Footer Placeholder 5">
            <a:extLst>
              <a:ext uri="{FF2B5EF4-FFF2-40B4-BE49-F238E27FC236}">
                <a16:creationId xmlns:a16="http://schemas.microsoft.com/office/drawing/2014/main" id="{9AFF1FE1-AA57-44ED-8B5F-D9D1067DF8D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E40208B-056B-4D0C-957E-EEF7E031EA70}"/>
              </a:ext>
            </a:extLst>
          </p:cNvPr>
          <p:cNvSpPr txBox="1">
            <a:spLocks noGrp="1"/>
          </p:cNvSpPr>
          <p:nvPr>
            <p:ph type="sldNum" sz="quarter" idx="8"/>
          </p:nvPr>
        </p:nvSpPr>
        <p:spPr/>
        <p:txBody>
          <a:bodyPr/>
          <a:lstStyle>
            <a:lvl1pPr>
              <a:defRPr/>
            </a:lvl1pPr>
          </a:lstStyle>
          <a:p>
            <a:pPr lvl="0"/>
            <a:fld id="{CB6D1875-DCAD-4AEA-AC2E-070486DBBEA4}" type="slidenum">
              <a:t>‹#›</a:t>
            </a:fld>
            <a:endParaRPr lang="en-US"/>
          </a:p>
        </p:txBody>
      </p:sp>
    </p:spTree>
    <p:extLst>
      <p:ext uri="{BB962C8B-B14F-4D97-AF65-F5344CB8AC3E}">
        <p14:creationId xmlns:p14="http://schemas.microsoft.com/office/powerpoint/2010/main" val="1191750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6953-03AB-4143-8896-3B465019F48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FE2F14E-B502-4595-B8AB-EF8B09387F8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C09630-FF8B-4F6A-884B-009E1A59A84E}"/>
              </a:ext>
            </a:extLst>
          </p:cNvPr>
          <p:cNvSpPr txBox="1">
            <a:spLocks noGrp="1"/>
          </p:cNvSpPr>
          <p:nvPr>
            <p:ph type="dt" sz="half" idx="7"/>
          </p:nvPr>
        </p:nvSpPr>
        <p:spPr/>
        <p:txBody>
          <a:bodyPr/>
          <a:lstStyle>
            <a:lvl1pPr>
              <a:defRPr/>
            </a:lvl1pPr>
          </a:lstStyle>
          <a:p>
            <a:pPr lvl="0"/>
            <a:fld id="{A31A5D33-40B1-4601-AEE4-0DE750FECA0B}" type="datetime1">
              <a:rPr lang="en-US"/>
              <a:pPr lvl="0"/>
              <a:t>4/22/2021</a:t>
            </a:fld>
            <a:endParaRPr lang="en-US"/>
          </a:p>
        </p:txBody>
      </p:sp>
      <p:sp>
        <p:nvSpPr>
          <p:cNvPr id="5" name="Footer Placeholder 4">
            <a:extLst>
              <a:ext uri="{FF2B5EF4-FFF2-40B4-BE49-F238E27FC236}">
                <a16:creationId xmlns:a16="http://schemas.microsoft.com/office/drawing/2014/main" id="{EBE6B291-3721-43A8-A88A-EA16A602C0D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54DB74E-EC2B-4FE6-B29D-0464190970CF}"/>
              </a:ext>
            </a:extLst>
          </p:cNvPr>
          <p:cNvSpPr txBox="1">
            <a:spLocks noGrp="1"/>
          </p:cNvSpPr>
          <p:nvPr>
            <p:ph type="sldNum" sz="quarter" idx="8"/>
          </p:nvPr>
        </p:nvSpPr>
        <p:spPr/>
        <p:txBody>
          <a:bodyPr/>
          <a:lstStyle>
            <a:lvl1pPr>
              <a:defRPr/>
            </a:lvl1pPr>
          </a:lstStyle>
          <a:p>
            <a:pPr lvl="0"/>
            <a:fld id="{516D7808-277A-461D-8A31-87DE27CA2132}" type="slidenum">
              <a:t>‹#›</a:t>
            </a:fld>
            <a:endParaRPr lang="en-US"/>
          </a:p>
        </p:txBody>
      </p:sp>
    </p:spTree>
    <p:extLst>
      <p:ext uri="{BB962C8B-B14F-4D97-AF65-F5344CB8AC3E}">
        <p14:creationId xmlns:p14="http://schemas.microsoft.com/office/powerpoint/2010/main" val="389681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1E1E18-8E86-43A4-AD96-DE0D6610086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7E09A00-9FCD-42E2-AB1E-01ECD7CC3B1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0E3FE8-FAFB-413D-BBE2-34E2F3302683}"/>
              </a:ext>
            </a:extLst>
          </p:cNvPr>
          <p:cNvSpPr txBox="1">
            <a:spLocks noGrp="1"/>
          </p:cNvSpPr>
          <p:nvPr>
            <p:ph type="dt" sz="half" idx="7"/>
          </p:nvPr>
        </p:nvSpPr>
        <p:spPr/>
        <p:txBody>
          <a:bodyPr/>
          <a:lstStyle>
            <a:lvl1pPr>
              <a:defRPr/>
            </a:lvl1pPr>
          </a:lstStyle>
          <a:p>
            <a:pPr lvl="0"/>
            <a:fld id="{BB2A8AE3-2BDE-4DF4-9E46-91E3E38DAD10}" type="datetime1">
              <a:rPr lang="en-US"/>
              <a:pPr lvl="0"/>
              <a:t>4/22/2021</a:t>
            </a:fld>
            <a:endParaRPr lang="en-US"/>
          </a:p>
        </p:txBody>
      </p:sp>
      <p:sp>
        <p:nvSpPr>
          <p:cNvPr id="5" name="Footer Placeholder 4">
            <a:extLst>
              <a:ext uri="{FF2B5EF4-FFF2-40B4-BE49-F238E27FC236}">
                <a16:creationId xmlns:a16="http://schemas.microsoft.com/office/drawing/2014/main" id="{154A3EDE-D723-4ABF-AA8E-FD64AF881F9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5DA1838-C0E6-4D42-A7F4-383FA3318D5D}"/>
              </a:ext>
            </a:extLst>
          </p:cNvPr>
          <p:cNvSpPr txBox="1">
            <a:spLocks noGrp="1"/>
          </p:cNvSpPr>
          <p:nvPr>
            <p:ph type="sldNum" sz="quarter" idx="8"/>
          </p:nvPr>
        </p:nvSpPr>
        <p:spPr/>
        <p:txBody>
          <a:bodyPr/>
          <a:lstStyle>
            <a:lvl1pPr>
              <a:defRPr/>
            </a:lvl1pPr>
          </a:lstStyle>
          <a:p>
            <a:pPr lvl="0"/>
            <a:fld id="{EA60F418-40D5-4A7F-A94E-2F123E1F48CF}" type="slidenum">
              <a:t>‹#›</a:t>
            </a:fld>
            <a:endParaRPr lang="en-US"/>
          </a:p>
        </p:txBody>
      </p:sp>
    </p:spTree>
    <p:extLst>
      <p:ext uri="{BB962C8B-B14F-4D97-AF65-F5344CB8AC3E}">
        <p14:creationId xmlns:p14="http://schemas.microsoft.com/office/powerpoint/2010/main" val="3449135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425184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830640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3617255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E40A8B-8EAF-4A1D-A55F-2A88E94B35C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748144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E40A8B-8EAF-4A1D-A55F-2A88E94B35C4}" type="datetimeFigureOut">
              <a:rPr lang="en-GB" smtClean="0"/>
              <a:t>22/04/2021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959727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5312230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614289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38417880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E40A8B-8EAF-4A1D-A55F-2A88E94B35C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2264661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E40A8B-8EAF-4A1D-A55F-2A88E94B35C4}"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23334888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7677656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94374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3740045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20116568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15590142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23811906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E40A8B-8EAF-4A1D-A55F-2A88E94B35C4}"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934A62-45E3-4F17-AAE2-9963AFC27B10}" type="slidenum">
              <a:rPr lang="en-GB" smtClean="0"/>
              <a:t>‹#›</a:t>
            </a:fld>
            <a:endParaRPr lang="en-GB"/>
          </a:p>
        </p:txBody>
      </p:sp>
    </p:spTree>
    <p:extLst>
      <p:ext uri="{BB962C8B-B14F-4D97-AF65-F5344CB8AC3E}">
        <p14:creationId xmlns:p14="http://schemas.microsoft.com/office/powerpoint/2010/main" val="2523025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image" Target="../media/image5.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4.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6.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1ABDDA39-F446-41D1-BA44-0860DCC24F69}"/>
              </a:ext>
            </a:extLst>
          </p:cNvPr>
          <p:cNvSpPr/>
          <p:nvPr/>
        </p:nvSpPr>
        <p:spPr>
          <a:xfrm>
            <a:off x="0" y="0"/>
            <a:ext cx="12191996" cy="6858000"/>
          </a:xfrm>
          <a:prstGeom prst="rect">
            <a:avLst/>
          </a:prstGeom>
          <a:solidFill>
            <a:srgbClr val="2B4B49"/>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39">
            <a:extLst>
              <a:ext uri="{FF2B5EF4-FFF2-40B4-BE49-F238E27FC236}">
                <a16:creationId xmlns:a16="http://schemas.microsoft.com/office/drawing/2014/main" id="{5C844AF4-03F3-40DF-826F-3F6433F0B3E8}"/>
              </a:ext>
            </a:extLst>
          </p:cNvPr>
          <p:cNvPicPr>
            <a:picLocks noChangeAspect="1"/>
          </p:cNvPicPr>
          <p:nvPr/>
        </p:nvPicPr>
        <p:blipFill>
          <a:blip r:embed="rId13">
            <a:alphaModFix amt="35000"/>
          </a:blip>
          <a:stretch>
            <a:fillRect/>
          </a:stretch>
        </p:blipFill>
        <p:spPr>
          <a:xfrm>
            <a:off x="0" y="0"/>
            <a:ext cx="12191996" cy="1392402"/>
          </a:xfrm>
          <a:prstGeom prst="rect">
            <a:avLst/>
          </a:prstGeom>
          <a:noFill/>
          <a:ln cap="flat">
            <a:noFill/>
          </a:ln>
        </p:spPr>
      </p:pic>
      <p:sp>
        <p:nvSpPr>
          <p:cNvPr id="4" name="Title Placeholder 1">
            <a:extLst>
              <a:ext uri="{FF2B5EF4-FFF2-40B4-BE49-F238E27FC236}">
                <a16:creationId xmlns:a16="http://schemas.microsoft.com/office/drawing/2014/main" id="{7319D69D-96C8-4129-A31A-DE76337214B8}"/>
              </a:ext>
            </a:extLst>
          </p:cNvPr>
          <p:cNvSpPr txBox="1">
            <a:spLocks noGrp="1"/>
          </p:cNvSpPr>
          <p:nvPr>
            <p:ph type="title"/>
          </p:nvPr>
        </p:nvSpPr>
        <p:spPr>
          <a:xfrm>
            <a:off x="838203" y="425452"/>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44604DA5-502F-4835-81CB-CD14D07D71B1}"/>
              </a:ext>
            </a:extLst>
          </p:cNvPr>
          <p:cNvSpPr txBox="1">
            <a:spLocks noGrp="1"/>
          </p:cNvSpPr>
          <p:nvPr>
            <p:ph type="body" idx="1"/>
          </p:nvPr>
        </p:nvSpPr>
        <p:spPr>
          <a:xfrm>
            <a:off x="838203" y="1949445"/>
            <a:ext cx="10515600" cy="419576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A261E16D-20E8-4093-B873-6A9A3D1DC6C7}"/>
              </a:ext>
            </a:extLst>
          </p:cNvPr>
          <p:cNvSpPr txBox="1">
            <a:spLocks noGrp="1"/>
          </p:cNvSpPr>
          <p:nvPr>
            <p:ph type="dt" sz="half" idx="2"/>
          </p:nvPr>
        </p:nvSpPr>
        <p:spPr>
          <a:xfrm>
            <a:off x="8382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8F1DA9F5-5C3F-4DCA-A7B8-BEB5D68EDBC5}" type="datetime1">
              <a:rPr lang="en-US"/>
              <a:pPr lvl="0"/>
              <a:t>4/22/2021</a:t>
            </a:fld>
            <a:endParaRPr lang="en-US"/>
          </a:p>
        </p:txBody>
      </p:sp>
      <p:sp>
        <p:nvSpPr>
          <p:cNvPr id="7" name="Footer Placeholder 4">
            <a:extLst>
              <a:ext uri="{FF2B5EF4-FFF2-40B4-BE49-F238E27FC236}">
                <a16:creationId xmlns:a16="http://schemas.microsoft.com/office/drawing/2014/main" id="{BF3AC191-016D-45FD-A55F-D50CA339FE84}"/>
              </a:ext>
            </a:extLst>
          </p:cNvPr>
          <p:cNvSpPr txBox="1">
            <a:spLocks noGrp="1"/>
          </p:cNvSpPr>
          <p:nvPr>
            <p:ph type="ftr" sz="quarter" idx="3"/>
          </p:nvPr>
        </p:nvSpPr>
        <p:spPr>
          <a:xfrm>
            <a:off x="4038603" y="6324603"/>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endParaRPr lang="en-US"/>
          </a:p>
        </p:txBody>
      </p:sp>
      <p:sp>
        <p:nvSpPr>
          <p:cNvPr id="8" name="Slide Number Placeholder 5">
            <a:extLst>
              <a:ext uri="{FF2B5EF4-FFF2-40B4-BE49-F238E27FC236}">
                <a16:creationId xmlns:a16="http://schemas.microsoft.com/office/drawing/2014/main" id="{F356B393-25E0-4480-B635-5EDA0AD9B2EA}"/>
              </a:ext>
            </a:extLst>
          </p:cNvPr>
          <p:cNvSpPr txBox="1">
            <a:spLocks noGrp="1"/>
          </p:cNvSpPr>
          <p:nvPr>
            <p:ph type="sldNum" sz="quarter" idx="4"/>
          </p:nvPr>
        </p:nvSpPr>
        <p:spPr>
          <a:xfrm>
            <a:off x="86106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44FE468F-1DFE-4E13-880A-DC2C4DDA7848}" type="slidenum">
              <a:t>‹#›</a:t>
            </a:fld>
            <a:endParaRPr lang="en-US"/>
          </a:p>
        </p:txBody>
      </p:sp>
    </p:spTree>
    <p:extLst>
      <p:ext uri="{BB962C8B-B14F-4D97-AF65-F5344CB8AC3E}">
        <p14:creationId xmlns:p14="http://schemas.microsoft.com/office/powerpoint/2010/main" val="1587273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FFFFFF"/>
          </a:solidFill>
          <a:uFillTx/>
          <a:latin typeface="Avenir Next LT Pro"/>
        </a:defRPr>
      </a:lvl1pPr>
    </p:titleStyle>
    <p:bodyStyle>
      <a:lvl1pPr marL="228600" marR="0" lvl="0" indent="-228600" algn="l" defTabSz="914400" rtl="0" fontAlgn="auto" hangingPunct="1">
        <a:lnSpc>
          <a:spcPct val="110000"/>
        </a:lnSpc>
        <a:spcBef>
          <a:spcPts val="1000"/>
        </a:spcBef>
        <a:spcAft>
          <a:spcPts val="0"/>
        </a:spcAft>
        <a:buClr>
          <a:srgbClr val="3B9EB1"/>
        </a:buClr>
        <a:buSzPct val="100000"/>
        <a:buFont typeface="Arial" pitchFamily="34"/>
        <a:buChar char="•"/>
        <a:tabLst/>
        <a:defRPr lang="en-US" sz="2800" b="0" i="0" u="none" strike="noStrike" kern="1200" cap="none" spc="0" baseline="0">
          <a:solidFill>
            <a:srgbClr val="FFFFFF"/>
          </a:solidFill>
          <a:uFillTx/>
          <a:latin typeface="Avenir Next LT Pro"/>
        </a:defRPr>
      </a:lvl1pPr>
      <a:lvl2pPr marL="685800" marR="0" lvl="1" indent="-228600" algn="l" defTabSz="914400" rtl="0" fontAlgn="auto" hangingPunct="1">
        <a:lnSpc>
          <a:spcPct val="110000"/>
        </a:lnSpc>
        <a:spcBef>
          <a:spcPts val="500"/>
        </a:spcBef>
        <a:spcAft>
          <a:spcPts val="0"/>
        </a:spcAft>
        <a:buClr>
          <a:srgbClr val="3B9EB1"/>
        </a:buClr>
        <a:buSzPct val="100000"/>
        <a:buFont typeface="Arial" pitchFamily="34"/>
        <a:buChar char="•"/>
        <a:tabLst/>
        <a:defRPr lang="en-US" sz="2400" b="0" i="0" u="none" strike="noStrike" kern="1200" cap="none" spc="0" baseline="0">
          <a:solidFill>
            <a:srgbClr val="FFFFFF"/>
          </a:solidFill>
          <a:uFillTx/>
          <a:latin typeface="Avenir Next LT Pro"/>
        </a:defRPr>
      </a:lvl2pPr>
      <a:lvl3pPr marL="1143000" marR="0" lvl="2" indent="-228600" algn="l" defTabSz="914400" rtl="0" fontAlgn="auto" hangingPunct="1">
        <a:lnSpc>
          <a:spcPct val="110000"/>
        </a:lnSpc>
        <a:spcBef>
          <a:spcPts val="500"/>
        </a:spcBef>
        <a:spcAft>
          <a:spcPts val="0"/>
        </a:spcAft>
        <a:buClr>
          <a:srgbClr val="3B9EB1"/>
        </a:buClr>
        <a:buSzPct val="100000"/>
        <a:buFont typeface="Arial" pitchFamily="34"/>
        <a:buChar char="•"/>
        <a:tabLst/>
        <a:defRPr lang="en-US" sz="2000" b="0" i="0" u="none" strike="noStrike" kern="1200" cap="none" spc="0" baseline="0">
          <a:solidFill>
            <a:srgbClr val="FFFFFF"/>
          </a:solidFill>
          <a:uFillTx/>
          <a:latin typeface="Avenir Next LT Pro"/>
        </a:defRPr>
      </a:lvl3pPr>
      <a:lvl4pPr marL="1600200" marR="0" lvl="3" indent="-228600" algn="l" defTabSz="914400" rtl="0" fontAlgn="auto" hangingPunct="1">
        <a:lnSpc>
          <a:spcPct val="110000"/>
        </a:lnSpc>
        <a:spcBef>
          <a:spcPts val="500"/>
        </a:spcBef>
        <a:spcAft>
          <a:spcPts val="0"/>
        </a:spcAft>
        <a:buClr>
          <a:srgbClr val="3B9EB1"/>
        </a:buClr>
        <a:buSzPct val="100000"/>
        <a:buFont typeface="Arial" pitchFamily="34"/>
        <a:buChar char="•"/>
        <a:tabLst/>
        <a:defRPr lang="en-US" sz="1800" b="0" i="0" u="none" strike="noStrike" kern="1200" cap="none" spc="0" baseline="0">
          <a:solidFill>
            <a:srgbClr val="FFFFFF"/>
          </a:solidFill>
          <a:uFillTx/>
          <a:latin typeface="Avenir Next LT Pro"/>
        </a:defRPr>
      </a:lvl4pPr>
      <a:lvl5pPr marL="2057400" marR="0" lvl="4" indent="-228600" algn="l" defTabSz="914400" rtl="0" fontAlgn="auto" hangingPunct="1">
        <a:lnSpc>
          <a:spcPct val="110000"/>
        </a:lnSpc>
        <a:spcBef>
          <a:spcPts val="500"/>
        </a:spcBef>
        <a:spcAft>
          <a:spcPts val="0"/>
        </a:spcAft>
        <a:buClr>
          <a:srgbClr val="3B9EB1"/>
        </a:buClr>
        <a:buSzPct val="100000"/>
        <a:buFont typeface="Arial" pitchFamily="34"/>
        <a:buChar char="•"/>
        <a:tabLst/>
        <a:defRPr lang="en-US" sz="1800" b="0" i="0" u="none" strike="noStrike" kern="1200" cap="none" spc="0" baseline="0">
          <a:solidFill>
            <a:srgbClr val="FFFFFF"/>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BE40A8B-8EAF-4A1D-A55F-2A88E94B35C4}" type="datetimeFigureOut">
              <a:rPr lang="en-GB" smtClean="0"/>
              <a:t>22/04/2021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8934A62-45E3-4F17-AAE2-9963AFC27B10}" type="slidenum">
              <a:rPr lang="en-GB" smtClean="0"/>
              <a:t>‹#›</a:t>
            </a:fld>
            <a:endParaRPr lang="en-GB"/>
          </a:p>
        </p:txBody>
      </p:sp>
    </p:spTree>
    <p:extLst>
      <p:ext uri="{BB962C8B-B14F-4D97-AF65-F5344CB8AC3E}">
        <p14:creationId xmlns:p14="http://schemas.microsoft.com/office/powerpoint/2010/main" val="423592891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2.xml"/><Relationship Id="rId5" Type="http://schemas.openxmlformats.org/officeDocument/2006/relationships/image" Target="../media/image13.pn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3" Type="http://schemas.openxmlformats.org/officeDocument/2006/relationships/hyperlink" Target="https://smallbusiness.chron.com/keys-teamwork-34398.html" TargetMode="External"/><Relationship Id="rId2" Type="http://schemas.openxmlformats.org/officeDocument/2006/relationships/hyperlink" Target="http://www.kenblanchard.com/Solutions/Situational-Leadership-Development/Situational-Leadership-II" TargetMode="External"/><Relationship Id="rId1" Type="http://schemas.openxmlformats.org/officeDocument/2006/relationships/slideLayout" Target="../slideLayouts/slideLayout7.xml"/><Relationship Id="rId5" Type="http://schemas.openxmlformats.org/officeDocument/2006/relationships/hyperlink" Target="https://www.thebalancecareers.com/ways-to-manage-conflict-2276062" TargetMode="External"/><Relationship Id="rId4" Type="http://schemas.openxmlformats.org/officeDocument/2006/relationships/hyperlink" Target="https://www.accipio.com/eleadership/mod/wiki/view.php?id=1773"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1EAA1-17B0-4076-80BD-1B55992DF87B}"/>
              </a:ext>
            </a:extLst>
          </p:cNvPr>
          <p:cNvSpPr txBox="1"/>
          <p:nvPr/>
        </p:nvSpPr>
        <p:spPr>
          <a:xfrm>
            <a:off x="972766" y="1027521"/>
            <a:ext cx="10169716" cy="3323987"/>
          </a:xfrm>
          <a:prstGeom prst="rect">
            <a:avLst/>
          </a:prstGeom>
          <a:noFill/>
        </p:spPr>
        <p:txBody>
          <a:bodyPr wrap="square" rtlCol="0">
            <a:spAutoFit/>
          </a:bodyPr>
          <a:lstStyle/>
          <a:p>
            <a:r>
              <a:rPr lang="en-GB" sz="2400" dirty="0"/>
              <a:t>Effective Team Working and Communication</a:t>
            </a:r>
          </a:p>
          <a:p>
            <a:endParaRPr lang="en-GB" sz="2400" dirty="0"/>
          </a:p>
          <a:p>
            <a:r>
              <a:rPr lang="en-GB" sz="2400" dirty="0"/>
              <a:t>Lecture: Anita Nan</a:t>
            </a:r>
          </a:p>
          <a:p>
            <a:endParaRPr lang="en-GB" sz="2400" dirty="0"/>
          </a:p>
          <a:p>
            <a:r>
              <a:rPr lang="en-GB" sz="2400" dirty="0"/>
              <a:t>Ivan Chorbadzhiyski – 2010295</a:t>
            </a:r>
          </a:p>
          <a:p>
            <a:r>
              <a:rPr lang="en-GB" sz="2400" dirty="0"/>
              <a:t>Lidiya Kremenarova – 1920792</a:t>
            </a:r>
          </a:p>
          <a:p>
            <a:r>
              <a:rPr lang="en-GB" sz="2400" dirty="0"/>
              <a:t>Hristo Slavov – 2010055</a:t>
            </a:r>
          </a:p>
          <a:p>
            <a:r>
              <a:rPr lang="en-GB" sz="2400" dirty="0"/>
              <a:t>Ersin Ali – 2009048</a:t>
            </a:r>
          </a:p>
          <a:p>
            <a:endParaRPr lang="en-GB" dirty="0"/>
          </a:p>
        </p:txBody>
      </p:sp>
    </p:spTree>
    <p:extLst>
      <p:ext uri="{BB962C8B-B14F-4D97-AF65-F5344CB8AC3E}">
        <p14:creationId xmlns:p14="http://schemas.microsoft.com/office/powerpoint/2010/main" val="14519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00C59B61-695B-48A9-BFF4-18757D9CCCF9}"/>
              </a:ext>
            </a:extLst>
          </p:cNvPr>
          <p:cNvPicPr>
            <a:picLocks noChangeAspect="1"/>
          </p:cNvPicPr>
          <p:nvPr/>
        </p:nvPicPr>
        <p:blipFill rotWithShape="1">
          <a:blip r:embed="rId2"/>
          <a:srcRect t="10829" r="1" b="3402"/>
          <a:stretch/>
        </p:blipFill>
        <p:spPr>
          <a:xfrm>
            <a:off x="-214612" y="9"/>
            <a:ext cx="6185353" cy="2797471"/>
          </a:xfrm>
          <a:custGeom>
            <a:avLst/>
            <a:gdLst/>
            <a:ahLst/>
            <a:cxnLst/>
            <a:rect l="l" t="t" r="r" b="b"/>
            <a:pathLst>
              <a:path w="11841276" h="6858000">
                <a:moveTo>
                  <a:pt x="0" y="0"/>
                </a:moveTo>
                <a:lnTo>
                  <a:pt x="11841276" y="0"/>
                </a:lnTo>
                <a:lnTo>
                  <a:pt x="11841276" y="6858000"/>
                </a:lnTo>
                <a:lnTo>
                  <a:pt x="3176154" y="6858000"/>
                </a:lnTo>
                <a:close/>
              </a:path>
            </a:pathLst>
          </a:custGeom>
        </p:spPr>
      </p:pic>
      <p:sp>
        <p:nvSpPr>
          <p:cNvPr id="4" name="TextBox 3">
            <a:extLst>
              <a:ext uri="{FF2B5EF4-FFF2-40B4-BE49-F238E27FC236}">
                <a16:creationId xmlns:a16="http://schemas.microsoft.com/office/drawing/2014/main" id="{19E9AD5F-3229-4A3F-84C6-E262893A3782}"/>
              </a:ext>
            </a:extLst>
          </p:cNvPr>
          <p:cNvSpPr txBox="1"/>
          <p:nvPr/>
        </p:nvSpPr>
        <p:spPr>
          <a:xfrm>
            <a:off x="7270870" y="1001659"/>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Teamwork</a:t>
            </a:r>
            <a:endParaRPr lang="en-GB" sz="3200" dirty="0">
              <a:cs typeface="Calibri"/>
            </a:endParaRPr>
          </a:p>
        </p:txBody>
      </p:sp>
      <p:sp>
        <p:nvSpPr>
          <p:cNvPr id="8" name="TextBox 7">
            <a:extLst>
              <a:ext uri="{FF2B5EF4-FFF2-40B4-BE49-F238E27FC236}">
                <a16:creationId xmlns:a16="http://schemas.microsoft.com/office/drawing/2014/main" id="{AF9265C6-E56C-440F-92EC-2AE2DA1C46CC}"/>
              </a:ext>
            </a:extLst>
          </p:cNvPr>
          <p:cNvSpPr txBox="1"/>
          <p:nvPr/>
        </p:nvSpPr>
        <p:spPr>
          <a:xfrm>
            <a:off x="5141119" y="3426618"/>
            <a:ext cx="6469855"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Teamwork is a group of people working in a team to contribute to a higher efficiency of the work process .</a:t>
            </a:r>
            <a:endParaRPr lang="en-US" sz="2800">
              <a:cs typeface="Calibri"/>
            </a:endParaRPr>
          </a:p>
          <a:p>
            <a:r>
              <a:rPr lang="en-GB" sz="2800" dirty="0"/>
              <a:t>This is because each participant in the group has different knowledge , skills and ideas .</a:t>
            </a:r>
            <a:endParaRPr lang="en-GB" sz="2800">
              <a:cs typeface="Calibri"/>
            </a:endParaRPr>
          </a:p>
          <a:p>
            <a:endParaRPr lang="en-GB" sz="2800" i="1" dirty="0">
              <a:cs typeface="Calibri"/>
            </a:endParaRPr>
          </a:p>
          <a:p>
            <a:pPr algn="r"/>
            <a:r>
              <a:rPr lang="en-GB"/>
              <a:t>Page 1                                              Lidiya</a:t>
            </a:r>
            <a:endParaRPr lang="en-GB" dirty="0"/>
          </a:p>
        </p:txBody>
      </p:sp>
    </p:spTree>
    <p:extLst>
      <p:ext uri="{BB962C8B-B14F-4D97-AF65-F5344CB8AC3E}">
        <p14:creationId xmlns:p14="http://schemas.microsoft.com/office/powerpoint/2010/main" val="4210025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1B7E76-63F2-4559-A001-0E8617B7DB67}"/>
              </a:ext>
            </a:extLst>
          </p:cNvPr>
          <p:cNvSpPr txBox="1"/>
          <p:nvPr/>
        </p:nvSpPr>
        <p:spPr>
          <a:xfrm>
            <a:off x="503763" y="-96255"/>
            <a:ext cx="10920160" cy="7478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3200" dirty="0"/>
              <a:t>The Benefits of team working </a:t>
            </a:r>
            <a:endParaRPr lang="en-US" sz="3200"/>
          </a:p>
          <a:p>
            <a:endParaRPr lang="en-GB" dirty="0"/>
          </a:p>
          <a:p>
            <a:r>
              <a:rPr lang="en-GB" sz="2400" dirty="0"/>
              <a:t>1. It Increases productivity </a:t>
            </a:r>
            <a:endParaRPr lang="en-GB" sz="2400" dirty="0">
              <a:cs typeface="Calibri"/>
            </a:endParaRPr>
          </a:p>
          <a:p>
            <a:r>
              <a:rPr lang="en-GB" sz="2400" dirty="0"/>
              <a:t>2. It Provides a Support Network </a:t>
            </a:r>
            <a:endParaRPr lang="en-GB" sz="2400" dirty="0">
              <a:cs typeface="Calibri"/>
            </a:endParaRPr>
          </a:p>
          <a:p>
            <a:r>
              <a:rPr lang="en-GB" sz="2400" dirty="0"/>
              <a:t>3. It Encourages Innovation </a:t>
            </a:r>
            <a:endParaRPr lang="en-GB" sz="2400" dirty="0">
              <a:cs typeface="Calibri"/>
            </a:endParaRPr>
          </a:p>
          <a:p>
            <a:r>
              <a:rPr lang="en-GB" sz="2400" dirty="0"/>
              <a:t>4. It Improves Morale </a:t>
            </a:r>
            <a:endParaRPr lang="en-GB" sz="2400" dirty="0">
              <a:cs typeface="Calibri"/>
            </a:endParaRPr>
          </a:p>
          <a:p>
            <a:r>
              <a:rPr lang="en-GB" sz="2400" dirty="0"/>
              <a:t>5. It Attracts Talent</a:t>
            </a:r>
            <a:endParaRPr lang="en-GB" sz="2400" dirty="0">
              <a:cs typeface="Calibri"/>
            </a:endParaRPr>
          </a:p>
          <a:p>
            <a:r>
              <a:rPr lang="en-GB" sz="2400" dirty="0"/>
              <a:t>6. It Establishes Strong Relationships</a:t>
            </a:r>
            <a:endParaRPr lang="en-GB" sz="2400" dirty="0">
              <a:cs typeface="Calibri"/>
            </a:endParaRPr>
          </a:p>
          <a:p>
            <a:r>
              <a:rPr lang="en-GB" sz="2400" dirty="0"/>
              <a:t>7. It Allows Flexibility </a:t>
            </a:r>
            <a:endParaRPr lang="en-GB" sz="2400" dirty="0">
              <a:cs typeface="Calibri"/>
            </a:endParaRPr>
          </a:p>
          <a:p>
            <a:r>
              <a:rPr lang="en-GB" sz="2400" dirty="0"/>
              <a:t>8. It Advances the Individual`s Career</a:t>
            </a:r>
            <a:endParaRPr lang="en-GB" sz="2400" dirty="0">
              <a:cs typeface="Calibri"/>
            </a:endParaRPr>
          </a:p>
          <a:p>
            <a:r>
              <a:rPr lang="en-GB" sz="2400" dirty="0"/>
              <a:t>9. It Promotes Synergy    </a:t>
            </a:r>
            <a:endParaRPr lang="en-GB" sz="2400" dirty="0">
              <a:cs typeface="Calibri"/>
            </a:endParaRPr>
          </a:p>
          <a:p>
            <a:endParaRPr lang="en-GB" dirty="0"/>
          </a:p>
          <a:p>
            <a:r>
              <a:rPr lang="en-GB" sz="2400"/>
              <a:t>In order  for</a:t>
            </a:r>
            <a:r>
              <a:rPr lang="en-GB" sz="2400" dirty="0"/>
              <a:t> teamwork to achieve these benefits , individual members must work well together . They need to be able to put thoughts of their own accomplishment aside to </a:t>
            </a:r>
            <a:r>
              <a:rPr lang="en-GB" sz="2400"/>
              <a:t>work for the benefits of the team.</a:t>
            </a:r>
            <a:endParaRPr lang="en-GB" sz="2400">
              <a:cs typeface="Calibri"/>
            </a:endParaRPr>
          </a:p>
          <a:p>
            <a:endParaRPr lang="en-GB" dirty="0"/>
          </a:p>
          <a:p>
            <a:pPr algn="r"/>
            <a:r>
              <a:rPr lang="en-GB" dirty="0"/>
              <a:t>       </a:t>
            </a:r>
            <a:r>
              <a:rPr lang="en-GB"/>
              <a:t>   Page 2                                                                         Lidiya</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68608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9CA0D9-FFDA-4CC3-A0D6-908C5285D7CA}"/>
              </a:ext>
            </a:extLst>
          </p:cNvPr>
          <p:cNvSpPr txBox="1"/>
          <p:nvPr/>
        </p:nvSpPr>
        <p:spPr>
          <a:xfrm>
            <a:off x="4505195" y="59081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1272DB68-3CE7-4DDF-ABA7-06540201F228}"/>
              </a:ext>
            </a:extLst>
          </p:cNvPr>
          <p:cNvSpPr txBox="1"/>
          <p:nvPr/>
        </p:nvSpPr>
        <p:spPr>
          <a:xfrm>
            <a:off x="2853511" y="-4548"/>
            <a:ext cx="847385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Advantages and Disadvantages in Teamwork </a:t>
            </a:r>
            <a:endParaRPr lang="en-GB" sz="3200">
              <a:cs typeface="Calibri"/>
            </a:endParaRPr>
          </a:p>
        </p:txBody>
      </p:sp>
      <p:sp>
        <p:nvSpPr>
          <p:cNvPr id="7" name="TextBox 6">
            <a:extLst>
              <a:ext uri="{FF2B5EF4-FFF2-40B4-BE49-F238E27FC236}">
                <a16:creationId xmlns:a16="http://schemas.microsoft.com/office/drawing/2014/main" id="{FE82BBC7-C5E1-45E0-AE3C-6640DD298627}"/>
              </a:ext>
            </a:extLst>
          </p:cNvPr>
          <p:cNvSpPr txBox="1"/>
          <p:nvPr/>
        </p:nvSpPr>
        <p:spPr>
          <a:xfrm>
            <a:off x="723900" y="710292"/>
            <a:ext cx="11220448"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US" sz="2800"/>
              <a:t>Advantages </a:t>
            </a:r>
            <a:endParaRPr lang="en-US" sz="2800">
              <a:cs typeface="Calibri"/>
            </a:endParaRPr>
          </a:p>
          <a:p>
            <a:pPr marL="342900" indent="-342900">
              <a:buFont typeface="Wingdings"/>
              <a:buChar char="q"/>
            </a:pPr>
            <a:endParaRPr lang="en-US" dirty="0"/>
          </a:p>
          <a:p>
            <a:pPr marL="342900" indent="-342900">
              <a:buFont typeface="Arial"/>
              <a:buChar char="•"/>
            </a:pPr>
            <a:r>
              <a:rPr lang="en-US" sz="2800"/>
              <a:t>Better Communication </a:t>
            </a:r>
            <a:endParaRPr lang="en-US" sz="2800">
              <a:cs typeface="Calibri"/>
            </a:endParaRPr>
          </a:p>
          <a:p>
            <a:pPr marL="342900" indent="-342900">
              <a:buFont typeface="Arial"/>
              <a:buChar char="•"/>
            </a:pPr>
            <a:r>
              <a:rPr lang="en-US" sz="2800"/>
              <a:t>Teams Resolve Problems Quicker </a:t>
            </a:r>
            <a:endParaRPr lang="en-US" sz="2800">
              <a:cs typeface="Calibri"/>
            </a:endParaRPr>
          </a:p>
          <a:p>
            <a:pPr marL="342900" indent="-342900">
              <a:buFont typeface="Arial"/>
              <a:buChar char="•"/>
            </a:pPr>
            <a:r>
              <a:rPr lang="en-US" sz="2800"/>
              <a:t>Shared Experience and Knowledge </a:t>
            </a:r>
            <a:endParaRPr lang="en-US" sz="2800">
              <a:cs typeface="Calibri"/>
            </a:endParaRPr>
          </a:p>
          <a:p>
            <a:pPr marL="342900" indent="-342900">
              <a:buFont typeface="Arial"/>
              <a:buChar char="•"/>
            </a:pPr>
            <a:r>
              <a:rPr lang="en-US" sz="2800"/>
              <a:t>Support </a:t>
            </a:r>
            <a:endParaRPr lang="en-US" sz="2800">
              <a:cs typeface="Calibri"/>
            </a:endParaRPr>
          </a:p>
          <a:p>
            <a:pPr marL="342900" indent="-342900">
              <a:buFont typeface="Arial"/>
              <a:buChar char="•"/>
            </a:pPr>
            <a:r>
              <a:rPr lang="en-US" sz="2800"/>
              <a:t>Shared Better Ideas</a:t>
            </a:r>
            <a:endParaRPr lang="en-US" sz="2800">
              <a:cs typeface="Calibri"/>
            </a:endParaRPr>
          </a:p>
          <a:p>
            <a:pPr marL="342900" indent="-342900">
              <a:buFont typeface="Arial"/>
              <a:buChar char="•"/>
            </a:pPr>
            <a:endParaRPr lang="en-US" sz="2000" dirty="0">
              <a:cs typeface="Calibri"/>
            </a:endParaRPr>
          </a:p>
          <a:p>
            <a:pPr marL="457200" indent="-457200">
              <a:buFont typeface="Wingdings"/>
              <a:buChar char="q"/>
            </a:pPr>
            <a:r>
              <a:rPr lang="en-US" sz="2800"/>
              <a:t>Disadvantages </a:t>
            </a:r>
            <a:endParaRPr lang="en-US" sz="2800" dirty="0">
              <a:cs typeface="Calibri"/>
            </a:endParaRPr>
          </a:p>
          <a:p>
            <a:pPr marL="457200" indent="-457200">
              <a:buFont typeface="Arial"/>
              <a:buChar char="•"/>
            </a:pPr>
            <a:r>
              <a:rPr lang="en-US" sz="2800"/>
              <a:t>Time Delays </a:t>
            </a:r>
            <a:endParaRPr lang="en-US" sz="2800">
              <a:cs typeface="Calibri"/>
            </a:endParaRPr>
          </a:p>
          <a:p>
            <a:pPr marL="457200" indent="-457200">
              <a:buFont typeface="Arial"/>
              <a:buChar char="•"/>
            </a:pPr>
            <a:r>
              <a:rPr lang="en-US" sz="2800"/>
              <a:t>Team Conflict </a:t>
            </a:r>
            <a:endParaRPr lang="en-US" sz="2800">
              <a:cs typeface="Calibri"/>
            </a:endParaRPr>
          </a:p>
          <a:p>
            <a:pPr marL="457200" indent="-457200">
              <a:buFont typeface="Arial"/>
              <a:buChar char="•"/>
            </a:pPr>
            <a:r>
              <a:rPr lang="en-US" sz="2800"/>
              <a:t>Some People are not Team Players </a:t>
            </a:r>
            <a:endParaRPr lang="en-US" sz="2800">
              <a:cs typeface="Calibri"/>
            </a:endParaRPr>
          </a:p>
          <a:p>
            <a:pPr marL="457200" indent="-457200">
              <a:buFont typeface="Arial"/>
              <a:buChar char="•"/>
            </a:pPr>
            <a:endParaRPr lang="en-US" dirty="0">
              <a:cs typeface="Calibri" panose="020F0502020204030204"/>
            </a:endParaRPr>
          </a:p>
          <a:p>
            <a:pPr marL="457200" indent="-457200">
              <a:buFont typeface="Arial"/>
              <a:buChar char="•"/>
            </a:pPr>
            <a:endParaRPr lang="en-US" dirty="0">
              <a:cs typeface="Calibri" panose="020F0502020204030204"/>
            </a:endParaRPr>
          </a:p>
          <a:p>
            <a:pPr marL="457200" indent="-457200">
              <a:buFont typeface="Arial"/>
              <a:buChar char="•"/>
            </a:pPr>
            <a:endParaRPr lang="en-US" dirty="0">
              <a:cs typeface="Calibri" panose="020F0502020204030204"/>
            </a:endParaRPr>
          </a:p>
          <a:p>
            <a:endParaRPr lang="en-US" dirty="0">
              <a:cs typeface="Calibri" panose="020F0502020204030204"/>
            </a:endParaRPr>
          </a:p>
          <a:p>
            <a:pPr algn="r"/>
            <a:r>
              <a:rPr lang="en-US" dirty="0"/>
              <a:t>                                           </a:t>
            </a:r>
            <a:r>
              <a:rPr lang="en-US"/>
              <a:t>Page 3                                                                                             Lidiya</a:t>
            </a:r>
          </a:p>
          <a:p>
            <a:pPr marL="457200" indent="-457200">
              <a:buFont typeface="Arial"/>
              <a:buChar char="•"/>
            </a:pPr>
            <a:endParaRPr lang="en-US" dirty="0"/>
          </a:p>
          <a:p>
            <a:pPr marL="457200" indent="-457200">
              <a:buFont typeface="Arial"/>
              <a:buChar char="•"/>
            </a:pPr>
            <a:endParaRPr lang="en-US" dirty="0"/>
          </a:p>
        </p:txBody>
      </p:sp>
    </p:spTree>
    <p:extLst>
      <p:ext uri="{BB962C8B-B14F-4D97-AF65-F5344CB8AC3E}">
        <p14:creationId xmlns:p14="http://schemas.microsoft.com/office/powerpoint/2010/main" val="4062496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95A845-71DB-4999-A439-65A159DCF2E9}"/>
              </a:ext>
            </a:extLst>
          </p:cNvPr>
          <p:cNvSpPr txBox="1"/>
          <p:nvPr/>
        </p:nvSpPr>
        <p:spPr>
          <a:xfrm>
            <a:off x="383722" y="166008"/>
            <a:ext cx="11587841"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t>Situational  Leadership</a:t>
            </a:r>
            <a:endParaRPr lang="en-GB" sz="3200" dirty="0">
              <a:cs typeface="Calibri"/>
            </a:endParaRPr>
          </a:p>
          <a:p>
            <a:pPr algn="ctr"/>
            <a:endParaRPr lang="en-GB" sz="2400" dirty="0">
              <a:cs typeface="Calibri"/>
            </a:endParaRPr>
          </a:p>
          <a:p>
            <a:r>
              <a:rPr lang="en-GB" sz="2800" dirty="0"/>
              <a:t>In 1969, Blanchard and Hersey developed Situational Leadership Theory. </a:t>
            </a:r>
            <a:endParaRPr lang="en-GB" sz="2800" dirty="0">
              <a:cs typeface="Calibri"/>
            </a:endParaRPr>
          </a:p>
          <a:p>
            <a:r>
              <a:rPr lang="en-GB" sz="2800" dirty="0"/>
              <a:t>  The theory suggests that successful leadership is achieved by selecting the right leadership    style, based on followers` needs.</a:t>
            </a:r>
            <a:endParaRPr lang="en-GB" sz="2800" dirty="0">
              <a:cs typeface="Calibri"/>
            </a:endParaRPr>
          </a:p>
          <a:p>
            <a:r>
              <a:rPr lang="en-GB" sz="2800" dirty="0"/>
              <a:t>  Their theory includes the following four elements :</a:t>
            </a:r>
            <a:endParaRPr lang="en-GB" sz="2800" dirty="0">
              <a:cs typeface="Calibri"/>
            </a:endParaRPr>
          </a:p>
          <a:p>
            <a:endParaRPr lang="en-GB" sz="2400" dirty="0"/>
          </a:p>
          <a:p>
            <a:pPr marL="457200" indent="-457200">
              <a:buFont typeface="Arial"/>
              <a:buChar char="•"/>
            </a:pPr>
            <a:r>
              <a:rPr lang="en-GB" sz="2800" dirty="0"/>
              <a:t>Telling -  leader tells members what, when, how, where to do tasks </a:t>
            </a:r>
            <a:endParaRPr lang="en-GB" sz="2800" dirty="0">
              <a:cs typeface="Calibri"/>
            </a:endParaRPr>
          </a:p>
          <a:p>
            <a:pPr marL="457200" indent="-457200">
              <a:buFont typeface="Arial"/>
              <a:buChar char="•"/>
            </a:pPr>
            <a:r>
              <a:rPr lang="en-GB" sz="2800" dirty="0"/>
              <a:t>Selling -  leader provides directive and supportive behaviour </a:t>
            </a:r>
            <a:endParaRPr lang="en-GB" sz="2800" dirty="0">
              <a:cs typeface="Calibri"/>
            </a:endParaRPr>
          </a:p>
          <a:p>
            <a:pPr marL="457200" indent="-457200">
              <a:buFont typeface="Arial"/>
              <a:buChar char="•"/>
            </a:pPr>
            <a:r>
              <a:rPr lang="en-GB" sz="2800" dirty="0" err="1"/>
              <a:t>Partisipating</a:t>
            </a:r>
            <a:r>
              <a:rPr lang="en-GB" sz="2800" dirty="0"/>
              <a:t> - the leader and follower share in decision making, with the main role of the leader being facilitating and communicating</a:t>
            </a:r>
            <a:endParaRPr lang="en-GB" sz="2800" dirty="0">
              <a:cs typeface="Calibri"/>
            </a:endParaRPr>
          </a:p>
          <a:p>
            <a:pPr marL="457200" indent="-457200">
              <a:buFont typeface="Arial"/>
              <a:buChar char="•"/>
            </a:pPr>
            <a:r>
              <a:rPr lang="en-GB" sz="2800" dirty="0"/>
              <a:t>Delegating - leader provides direction or support </a:t>
            </a:r>
            <a:endParaRPr lang="en-GB" sz="2800" dirty="0">
              <a:cs typeface="Calibri"/>
            </a:endParaRPr>
          </a:p>
          <a:p>
            <a:pPr marL="457200" indent="-457200">
              <a:buFont typeface="Arial"/>
              <a:buChar char="•"/>
            </a:pPr>
            <a:endParaRPr lang="en-GB" sz="2400" dirty="0">
              <a:cs typeface="Calibri"/>
            </a:endParaRPr>
          </a:p>
          <a:p>
            <a:pPr marL="457200" indent="-457200">
              <a:buFont typeface="Arial"/>
              <a:buChar char="•"/>
            </a:pPr>
            <a:endParaRPr lang="en-GB" sz="2400" dirty="0"/>
          </a:p>
          <a:p>
            <a:pPr algn="r"/>
            <a:r>
              <a:rPr lang="en-GB" sz="2400" dirty="0"/>
              <a:t>       Page 4                                                                                   Lidiya</a:t>
            </a:r>
            <a:endParaRPr lang="en-GB" sz="2400" dirty="0">
              <a:cs typeface="Calibri"/>
            </a:endParaRPr>
          </a:p>
          <a:p>
            <a:pPr marL="457200" indent="-457200">
              <a:buFont typeface="Arial"/>
              <a:buChar char="•"/>
            </a:pPr>
            <a:endParaRPr lang="en-GB" sz="2400" dirty="0">
              <a:cs typeface="Calibri"/>
            </a:endParaRPr>
          </a:p>
          <a:p>
            <a:endParaRPr lang="en-GB" sz="2800" dirty="0">
              <a:cs typeface="Calibri"/>
            </a:endParaRPr>
          </a:p>
          <a:p>
            <a:endParaRPr lang="en-GB" sz="2800" dirty="0">
              <a:cs typeface="Calibri"/>
            </a:endParaRPr>
          </a:p>
        </p:txBody>
      </p:sp>
    </p:spTree>
    <p:extLst>
      <p:ext uri="{BB962C8B-B14F-4D97-AF65-F5344CB8AC3E}">
        <p14:creationId xmlns:p14="http://schemas.microsoft.com/office/powerpoint/2010/main" val="2861313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4507EF-B87E-4FE3-B864-DEC1D737DC3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3" name="TextBox 2">
            <a:extLst>
              <a:ext uri="{FF2B5EF4-FFF2-40B4-BE49-F238E27FC236}">
                <a16:creationId xmlns:a16="http://schemas.microsoft.com/office/drawing/2014/main" id="{C8543A13-AE12-483A-BB1D-3CBD0787D3F9}"/>
              </a:ext>
            </a:extLst>
          </p:cNvPr>
          <p:cNvSpPr txBox="1"/>
          <p:nvPr/>
        </p:nvSpPr>
        <p:spPr>
          <a:xfrm>
            <a:off x="451758" y="234042"/>
            <a:ext cx="11519805"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US" sz="2800"/>
              <a:t>Stages of employee development in Situational Leadership</a:t>
            </a:r>
            <a:endParaRPr lang="en-US" sz="2800" dirty="0">
              <a:cs typeface="Calibri"/>
            </a:endParaRPr>
          </a:p>
          <a:p>
            <a:r>
              <a:rPr lang="en-US" sz="2400"/>
              <a:t>Blanchard and Hersey defined four types of </a:t>
            </a:r>
            <a:r>
              <a:rPr lang="en-US" sz="2400" dirty="0"/>
              <a:t>development for followers or employees:</a:t>
            </a:r>
            <a:endParaRPr lang="en-US" sz="2400" dirty="0">
              <a:cs typeface="Calibri"/>
            </a:endParaRPr>
          </a:p>
          <a:p>
            <a:endParaRPr lang="en-US" sz="2400" dirty="0">
              <a:cs typeface="Calibri"/>
            </a:endParaRPr>
          </a:p>
          <a:p>
            <a:pPr>
              <a:buAutoNum type="arabicPeriod"/>
            </a:pPr>
            <a:r>
              <a:rPr lang="en-US" sz="2400"/>
              <a:t> Low Competence: High Commitment</a:t>
            </a:r>
            <a:endParaRPr lang="en-US" sz="2400" dirty="0">
              <a:cs typeface="Calibri"/>
            </a:endParaRPr>
          </a:p>
          <a:p>
            <a:pPr>
              <a:buAutoNum type="arabicPeriod"/>
            </a:pPr>
            <a:r>
              <a:rPr lang="en-US" sz="2400"/>
              <a:t> Some Competence: Low Commitment</a:t>
            </a:r>
            <a:endParaRPr lang="en-US" sz="2400" dirty="0">
              <a:cs typeface="Calibri"/>
            </a:endParaRPr>
          </a:p>
          <a:p>
            <a:pPr>
              <a:buAutoNum type="arabicPeriod"/>
            </a:pPr>
            <a:r>
              <a:rPr lang="en-US" sz="2400"/>
              <a:t> High Competence: Variable Commitment</a:t>
            </a:r>
            <a:endParaRPr lang="en-US" sz="2400" dirty="0">
              <a:cs typeface="Calibri"/>
            </a:endParaRPr>
          </a:p>
          <a:p>
            <a:pPr>
              <a:buAutoNum type="arabicPeriod"/>
            </a:pPr>
            <a:r>
              <a:rPr lang="en-US" sz="2400"/>
              <a:t> High Competence: High Commitment</a:t>
            </a:r>
            <a:endParaRPr lang="en-US" sz="2400" dirty="0">
              <a:cs typeface="Calibri"/>
            </a:endParaRPr>
          </a:p>
          <a:p>
            <a:pPr>
              <a:buFontTx/>
              <a:buAutoNum type="arabicPeriod"/>
            </a:pPr>
            <a:endParaRPr lang="en-US" sz="2400" dirty="0">
              <a:cs typeface="Calibri"/>
            </a:endParaRPr>
          </a:p>
          <a:p>
            <a:pPr marL="342900" indent="-342900">
              <a:buFont typeface="Wingdings"/>
              <a:buChar char="q"/>
            </a:pPr>
            <a:r>
              <a:rPr lang="en-US" sz="2800"/>
              <a:t>Characteristics of the Situational Leadership style:</a:t>
            </a:r>
            <a:endParaRPr lang="en-US" sz="2800" dirty="0">
              <a:cs typeface="Calibri"/>
            </a:endParaRPr>
          </a:p>
          <a:p>
            <a:pPr marL="457200" indent="-457200">
              <a:buFont typeface="Arial"/>
              <a:buChar char="•"/>
            </a:pPr>
            <a:r>
              <a:rPr lang="en-US" sz="2400"/>
              <a:t>Insight</a:t>
            </a:r>
            <a:endParaRPr lang="en-US" sz="2400" dirty="0">
              <a:cs typeface="Calibri"/>
            </a:endParaRPr>
          </a:p>
          <a:p>
            <a:pPr marL="457200" indent="-457200">
              <a:buFont typeface="Arial"/>
              <a:buChar char="•"/>
            </a:pPr>
            <a:r>
              <a:rPr lang="en-US" sz="2400"/>
              <a:t>Flexibility </a:t>
            </a:r>
            <a:endParaRPr lang="en-US" sz="2400" dirty="0">
              <a:cs typeface="Calibri"/>
            </a:endParaRPr>
          </a:p>
          <a:p>
            <a:pPr marL="457200" indent="-457200">
              <a:buFont typeface="Arial"/>
              <a:buChar char="•"/>
            </a:pPr>
            <a:r>
              <a:rPr lang="en-US" sz="2400"/>
              <a:t>Trust </a:t>
            </a:r>
            <a:endParaRPr lang="en-US" sz="2400" dirty="0">
              <a:cs typeface="Calibri"/>
            </a:endParaRPr>
          </a:p>
          <a:p>
            <a:pPr marL="457200" indent="-457200">
              <a:buFont typeface="Arial"/>
              <a:buChar char="•"/>
            </a:pPr>
            <a:r>
              <a:rPr lang="en-US" sz="2400"/>
              <a:t>Problem solving</a:t>
            </a:r>
            <a:endParaRPr lang="en-US" sz="2400" dirty="0">
              <a:cs typeface="Calibri"/>
            </a:endParaRPr>
          </a:p>
          <a:p>
            <a:pPr marL="457200" indent="-457200">
              <a:buFont typeface="Arial"/>
              <a:buChar char="•"/>
            </a:pPr>
            <a:r>
              <a:rPr lang="en-US" sz="2400"/>
              <a:t>Coach </a:t>
            </a:r>
            <a:endParaRPr lang="en-US" sz="2400" dirty="0">
              <a:cs typeface="Calibri"/>
            </a:endParaRPr>
          </a:p>
          <a:p>
            <a:pPr algn="r"/>
            <a:r>
              <a:rPr lang="en-US" sz="2400"/>
              <a:t>Page 5      </a:t>
            </a:r>
            <a:r>
              <a:rPr lang="en-US" sz="2400" dirty="0"/>
              <a:t>                                                </a:t>
            </a:r>
            <a:r>
              <a:rPr lang="en-US" sz="2400"/>
              <a:t> Lidiya </a:t>
            </a:r>
            <a:endParaRPr lang="en-US" sz="2400" dirty="0">
              <a:cs typeface="Calibri"/>
            </a:endParaRPr>
          </a:p>
          <a:p>
            <a:endParaRPr lang="en-US" sz="2400" dirty="0">
              <a:cs typeface="Calibri"/>
            </a:endParaRPr>
          </a:p>
        </p:txBody>
      </p:sp>
    </p:spTree>
    <p:extLst>
      <p:ext uri="{BB962C8B-B14F-4D97-AF65-F5344CB8AC3E}">
        <p14:creationId xmlns:p14="http://schemas.microsoft.com/office/powerpoint/2010/main" val="1116053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TEAM ROLES</a:t>
            </a:r>
          </a:p>
        </p:txBody>
      </p:sp>
      <p:graphicFrame>
        <p:nvGraphicFramePr>
          <p:cNvPr id="7" name="Content Placeholder 6">
            <a:extLst>
              <a:ext uri="{FF2B5EF4-FFF2-40B4-BE49-F238E27FC236}">
                <a16:creationId xmlns:a16="http://schemas.microsoft.com/office/drawing/2014/main" id="{008B0AB1-2F4A-454F-98D2-3F4FF20F5CB1}"/>
              </a:ext>
            </a:extLst>
          </p:cNvPr>
          <p:cNvGraphicFramePr>
            <a:graphicFrameLocks noGrp="1"/>
          </p:cNvGraphicFramePr>
          <p:nvPr>
            <p:ph idx="1"/>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Defining Teams and Teamwork | Boundless Management"/>
          <p:cNvPicPr>
            <a:picLocks noChangeAspect="1" noChangeArrowheads="1"/>
          </p:cNvPicPr>
          <p:nvPr/>
        </p:nvPicPr>
        <p:blipFill>
          <a:blip r:embed="rId8" cstate="print"/>
          <a:srcRect/>
          <a:stretch>
            <a:fillRect/>
          </a:stretch>
        </p:blipFill>
        <p:spPr bwMode="auto">
          <a:xfrm>
            <a:off x="9347200" y="0"/>
            <a:ext cx="2844800" cy="16002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a:t>BELBIN’S TEAM ROLES</a:t>
            </a:r>
            <a:endParaRPr lang="en-IN" dirty="0"/>
          </a:p>
        </p:txBody>
      </p:sp>
      <p:graphicFrame>
        <p:nvGraphicFramePr>
          <p:cNvPr id="5" name="Content Placeholder 4"/>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805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0" y="0"/>
          <a:ext cx="12192000"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nvPr>
        </p:nvGraphicFramePr>
        <p:xfrm>
          <a:off x="0" y="1"/>
          <a:ext cx="12192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72E4-2947-4E5C-BB2C-307C17EA1FBB}"/>
              </a:ext>
            </a:extLst>
          </p:cNvPr>
          <p:cNvSpPr>
            <a:spLocks noGrp="1"/>
          </p:cNvSpPr>
          <p:nvPr>
            <p:ph type="title"/>
          </p:nvPr>
        </p:nvSpPr>
        <p:spPr>
          <a:xfrm>
            <a:off x="781235" y="1597982"/>
            <a:ext cx="5465578" cy="1831018"/>
          </a:xfrm>
        </p:spPr>
        <p:txBody>
          <a:bodyPr>
            <a:normAutofit fontScale="90000"/>
          </a:bodyPr>
          <a:lstStyle/>
          <a:p>
            <a:r>
              <a:rPr lang="en-GB" sz="1600" b="1" i="0" dirty="0">
                <a:solidFill>
                  <a:schemeClr val="tx1"/>
                </a:solidFill>
                <a:effectLst/>
                <a:latin typeface="Roboto"/>
              </a:rPr>
              <a:t>Conflict</a:t>
            </a:r>
            <a:r>
              <a:rPr lang="en-GB" sz="1600" b="0" i="0" dirty="0">
                <a:solidFill>
                  <a:schemeClr val="tx1"/>
                </a:solidFill>
                <a:effectLst/>
                <a:latin typeface="Roboto"/>
              </a:rPr>
              <a:t> </a:t>
            </a:r>
            <a:r>
              <a:rPr lang="en-GB" sz="1600" b="1" i="0" dirty="0">
                <a:solidFill>
                  <a:schemeClr val="tx1"/>
                </a:solidFill>
                <a:effectLst/>
                <a:latin typeface="Roboto"/>
              </a:rPr>
              <a:t>management</a:t>
            </a:r>
            <a:r>
              <a:rPr lang="en-GB" sz="1600" b="0" i="0" dirty="0">
                <a:solidFill>
                  <a:schemeClr val="tx1"/>
                </a:solidFill>
                <a:effectLst/>
                <a:latin typeface="Roboto"/>
              </a:rPr>
              <a:t> is a vital skill that involves handling confrontations tactfully and constructively. Your aim is to yield a positive result from </a:t>
            </a:r>
            <a:r>
              <a:rPr lang="en-GB" sz="1600" b="1" i="0" dirty="0">
                <a:solidFill>
                  <a:schemeClr val="tx1"/>
                </a:solidFill>
                <a:effectLst/>
                <a:latin typeface="Roboto"/>
              </a:rPr>
              <a:t>disputes</a:t>
            </a:r>
            <a:r>
              <a:rPr lang="en-GB" sz="1600" b="0" i="0" dirty="0">
                <a:solidFill>
                  <a:schemeClr val="tx1"/>
                </a:solidFill>
                <a:effectLst/>
                <a:latin typeface="Roboto"/>
              </a:rPr>
              <a:t> and disagreements that occur between people in the workplace. Your aim is to learn from the experience and improve your business’ relationships or service as a result. And above all, your aim is to resolve the conflict in a way that respects everyone’s wants and needs.</a:t>
            </a:r>
            <a:r>
              <a:rPr lang="en-GB" sz="800" b="1" i="0" dirty="0">
                <a:solidFill>
                  <a:schemeClr val="tx1"/>
                </a:solidFill>
                <a:effectLst/>
                <a:latin typeface="Acumin Pro"/>
              </a:rPr>
              <a:t> </a:t>
            </a:r>
            <a:endParaRPr lang="en-GB" sz="1600" b="1" dirty="0">
              <a:solidFill>
                <a:schemeClr val="tx1"/>
              </a:solidFill>
            </a:endParaRPr>
          </a:p>
        </p:txBody>
      </p:sp>
      <p:pic>
        <p:nvPicPr>
          <p:cNvPr id="5" name="Picture 4">
            <a:extLst>
              <a:ext uri="{FF2B5EF4-FFF2-40B4-BE49-F238E27FC236}">
                <a16:creationId xmlns:a16="http://schemas.microsoft.com/office/drawing/2014/main" id="{1689E1A8-9C59-4095-8BE6-77426051ACC6}"/>
              </a:ext>
            </a:extLst>
          </p:cNvPr>
          <p:cNvPicPr>
            <a:picLocks noChangeAspect="1"/>
          </p:cNvPicPr>
          <p:nvPr/>
        </p:nvPicPr>
        <p:blipFill>
          <a:blip r:embed="rId2"/>
          <a:stretch>
            <a:fillRect/>
          </a:stretch>
        </p:blipFill>
        <p:spPr>
          <a:xfrm>
            <a:off x="3961151" y="3624262"/>
            <a:ext cx="6524625" cy="2809875"/>
          </a:xfrm>
          <a:prstGeom prst="rect">
            <a:avLst/>
          </a:prstGeom>
        </p:spPr>
      </p:pic>
      <p:sp>
        <p:nvSpPr>
          <p:cNvPr id="3" name="TextBox 2">
            <a:extLst>
              <a:ext uri="{FF2B5EF4-FFF2-40B4-BE49-F238E27FC236}">
                <a16:creationId xmlns:a16="http://schemas.microsoft.com/office/drawing/2014/main" id="{2A7DFC66-AC16-4C50-8EEB-DA696CBCBCA4}"/>
              </a:ext>
            </a:extLst>
          </p:cNvPr>
          <p:cNvSpPr txBox="1"/>
          <p:nvPr/>
        </p:nvSpPr>
        <p:spPr>
          <a:xfrm>
            <a:off x="1668545" y="565608"/>
            <a:ext cx="8286160" cy="769441"/>
          </a:xfrm>
          <a:prstGeom prst="rect">
            <a:avLst/>
          </a:prstGeom>
          <a:noFill/>
        </p:spPr>
        <p:txBody>
          <a:bodyPr wrap="square" rtlCol="0">
            <a:spAutoFit/>
          </a:bodyPr>
          <a:lstStyle/>
          <a:p>
            <a:pPr algn="ctr"/>
            <a:r>
              <a:rPr lang="en-GB" sz="4400" dirty="0"/>
              <a:t>Conflict Management</a:t>
            </a:r>
          </a:p>
        </p:txBody>
      </p:sp>
    </p:spTree>
    <p:extLst>
      <p:ext uri="{BB962C8B-B14F-4D97-AF65-F5344CB8AC3E}">
        <p14:creationId xmlns:p14="http://schemas.microsoft.com/office/powerpoint/2010/main" val="24783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BB46C1A-7C91-4AEB-935E-67F85994E800}"/>
              </a:ext>
            </a:extLst>
          </p:cNvPr>
          <p:cNvSpPr>
            <a:spLocks noGrp="1"/>
          </p:cNvSpPr>
          <p:nvPr>
            <p:ph type="body" sz="half" idx="2"/>
          </p:nvPr>
        </p:nvSpPr>
        <p:spPr>
          <a:xfrm>
            <a:off x="790970" y="1143000"/>
            <a:ext cx="5084979" cy="4572000"/>
          </a:xfrm>
        </p:spPr>
        <p:txBody>
          <a:bodyPr>
            <a:normAutofit/>
          </a:bodyPr>
          <a:lstStyle/>
          <a:p>
            <a:pPr algn="l"/>
            <a:r>
              <a:rPr lang="en-GB" sz="2000" b="1" i="0" dirty="0">
                <a:effectLst/>
                <a:latin typeface="Acumin Pro"/>
              </a:rPr>
              <a:t>The different types of conflict management include:</a:t>
            </a:r>
          </a:p>
          <a:p>
            <a:pPr algn="l">
              <a:buFont typeface="Arial" panose="020B0604020202020204" pitchFamily="34" charset="0"/>
              <a:buChar char="•"/>
            </a:pPr>
            <a:r>
              <a:rPr lang="en-GB" b="1" i="0" dirty="0">
                <a:effectLst/>
                <a:latin typeface="Acumin Pro"/>
              </a:rPr>
              <a:t>Preventative measures e.g.:</a:t>
            </a:r>
            <a:endParaRPr lang="en-GB" b="0" i="0" dirty="0">
              <a:effectLst/>
              <a:latin typeface="Acumin Pro"/>
            </a:endParaRPr>
          </a:p>
          <a:p>
            <a:pPr algn="l">
              <a:buFont typeface="Arial" panose="020B0604020202020204" pitchFamily="34" charset="0"/>
              <a:buChar char="•"/>
            </a:pPr>
            <a:r>
              <a:rPr lang="en-GB" b="0" i="0" dirty="0">
                <a:effectLst/>
                <a:latin typeface="Acumin Pro"/>
              </a:rPr>
              <a:t>Workplace changes.</a:t>
            </a:r>
          </a:p>
          <a:p>
            <a:pPr algn="l">
              <a:buFont typeface="Arial" panose="020B0604020202020204" pitchFamily="34" charset="0"/>
              <a:buChar char="•"/>
            </a:pPr>
            <a:r>
              <a:rPr lang="en-GB" b="0" i="0" dirty="0">
                <a:effectLst/>
                <a:latin typeface="Acumin Pro"/>
              </a:rPr>
              <a:t>Job role changes.</a:t>
            </a:r>
          </a:p>
          <a:p>
            <a:pPr algn="l">
              <a:buFont typeface="Arial" panose="020B0604020202020204" pitchFamily="34" charset="0"/>
              <a:buChar char="•"/>
            </a:pPr>
            <a:r>
              <a:rPr lang="en-GB" b="0" i="0" dirty="0">
                <a:effectLst/>
                <a:latin typeface="Acumin Pro"/>
              </a:rPr>
              <a:t>Training staff.</a:t>
            </a:r>
          </a:p>
          <a:p>
            <a:pPr algn="l">
              <a:buFont typeface="Arial" panose="020B0604020202020204" pitchFamily="34" charset="0"/>
              <a:buChar char="•"/>
            </a:pPr>
            <a:r>
              <a:rPr lang="en-GB" b="0" i="0" dirty="0">
                <a:effectLst/>
                <a:latin typeface="Acumin Pro"/>
              </a:rPr>
              <a:t>Conflict resolution policy.</a:t>
            </a:r>
          </a:p>
          <a:p>
            <a:pPr algn="l">
              <a:buFont typeface="Arial" panose="020B0604020202020204" pitchFamily="34" charset="0"/>
              <a:buChar char="•"/>
            </a:pPr>
            <a:r>
              <a:rPr lang="en-GB" b="1" i="0" dirty="0">
                <a:effectLst/>
                <a:latin typeface="Acumin Pro"/>
              </a:rPr>
              <a:t>Alternative dispute resolution i.e.:</a:t>
            </a:r>
            <a:endParaRPr lang="en-GB" b="0" i="0" dirty="0">
              <a:effectLst/>
              <a:latin typeface="Acumin Pro"/>
            </a:endParaRPr>
          </a:p>
          <a:p>
            <a:pPr algn="l">
              <a:buFont typeface="Arial" panose="020B0604020202020204" pitchFamily="34" charset="0"/>
              <a:buChar char="•"/>
            </a:pPr>
            <a:r>
              <a:rPr lang="en-GB" b="0" i="0" dirty="0">
                <a:effectLst/>
                <a:latin typeface="Acumin Pro"/>
              </a:rPr>
              <a:t>Informal discussions.</a:t>
            </a:r>
          </a:p>
          <a:p>
            <a:pPr algn="l">
              <a:buFont typeface="Arial" panose="020B0604020202020204" pitchFamily="34" charset="0"/>
              <a:buChar char="•"/>
            </a:pPr>
            <a:r>
              <a:rPr lang="en-GB" b="0" i="0" dirty="0">
                <a:effectLst/>
                <a:latin typeface="Acumin Pro"/>
              </a:rPr>
              <a:t>Mediation</a:t>
            </a:r>
          </a:p>
          <a:p>
            <a:pPr algn="l">
              <a:buFont typeface="Arial" panose="020B0604020202020204" pitchFamily="34" charset="0"/>
              <a:buChar char="•"/>
            </a:pPr>
            <a:r>
              <a:rPr lang="en-GB" b="0" i="0" dirty="0">
                <a:effectLst/>
                <a:latin typeface="Acumin Pro"/>
              </a:rPr>
              <a:t>Conciliation</a:t>
            </a:r>
          </a:p>
          <a:p>
            <a:pPr algn="l">
              <a:buFont typeface="Arial" panose="020B0604020202020204" pitchFamily="34" charset="0"/>
              <a:buChar char="•"/>
            </a:pPr>
            <a:r>
              <a:rPr lang="en-GB" b="0" i="0" dirty="0">
                <a:effectLst/>
                <a:latin typeface="Acumin Pro"/>
              </a:rPr>
              <a:t>Arbitration</a:t>
            </a:r>
          </a:p>
          <a:p>
            <a:endParaRPr lang="en-GB" dirty="0"/>
          </a:p>
        </p:txBody>
      </p:sp>
      <p:pic>
        <p:nvPicPr>
          <p:cNvPr id="5" name="Picture 4">
            <a:extLst>
              <a:ext uri="{FF2B5EF4-FFF2-40B4-BE49-F238E27FC236}">
                <a16:creationId xmlns:a16="http://schemas.microsoft.com/office/drawing/2014/main" id="{E4797F31-0347-4320-BE8A-AF24354FFE25}"/>
              </a:ext>
            </a:extLst>
          </p:cNvPr>
          <p:cNvPicPr>
            <a:picLocks noChangeAspect="1"/>
          </p:cNvPicPr>
          <p:nvPr/>
        </p:nvPicPr>
        <p:blipFill>
          <a:blip r:embed="rId2"/>
          <a:stretch>
            <a:fillRect/>
          </a:stretch>
        </p:blipFill>
        <p:spPr>
          <a:xfrm>
            <a:off x="5593886" y="2885243"/>
            <a:ext cx="5309141" cy="2829757"/>
          </a:xfrm>
          <a:prstGeom prst="rect">
            <a:avLst/>
          </a:prstGeom>
        </p:spPr>
      </p:pic>
    </p:spTree>
    <p:extLst>
      <p:ext uri="{BB962C8B-B14F-4D97-AF65-F5344CB8AC3E}">
        <p14:creationId xmlns:p14="http://schemas.microsoft.com/office/powerpoint/2010/main" val="10452530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430ED5F-E21A-4CA4-864D-4384147B77C9}"/>
              </a:ext>
            </a:extLst>
          </p:cNvPr>
          <p:cNvSpPr>
            <a:spLocks noGrp="1"/>
          </p:cNvSpPr>
          <p:nvPr>
            <p:ph type="body" sz="half" idx="2"/>
          </p:nvPr>
        </p:nvSpPr>
        <p:spPr>
          <a:xfrm>
            <a:off x="630315" y="1296140"/>
            <a:ext cx="4039339" cy="1793289"/>
          </a:xfrm>
        </p:spPr>
        <p:txBody>
          <a:bodyPr>
            <a:normAutofit lnSpcReduction="10000"/>
          </a:bodyPr>
          <a:lstStyle/>
          <a:p>
            <a:pPr algn="l"/>
            <a:r>
              <a:rPr lang="en-GB" sz="2400" b="1" i="0" dirty="0">
                <a:effectLst/>
                <a:latin typeface="Acumin Pro"/>
              </a:rPr>
              <a:t>Preventative measures</a:t>
            </a:r>
          </a:p>
          <a:p>
            <a:pPr algn="l"/>
            <a:r>
              <a:rPr lang="en-GB" b="0" i="0" dirty="0">
                <a:effectLst/>
                <a:latin typeface="Acumin Pro"/>
              </a:rPr>
              <a:t>Intervention is effective, but time-consuming and costly in some cases, so preventing conflict at the outset eliminates the need to spend valuable resources. Fortunately, there are numerous types of preventative measures you can use to promote positive relationships and minimise conflict risks.</a:t>
            </a:r>
          </a:p>
          <a:p>
            <a:endParaRPr lang="en-GB" dirty="0"/>
          </a:p>
        </p:txBody>
      </p:sp>
      <p:sp>
        <p:nvSpPr>
          <p:cNvPr id="8" name="TextBox 7">
            <a:extLst>
              <a:ext uri="{FF2B5EF4-FFF2-40B4-BE49-F238E27FC236}">
                <a16:creationId xmlns:a16="http://schemas.microsoft.com/office/drawing/2014/main" id="{0F53239D-3E58-4D0F-BEC0-12785146D323}"/>
              </a:ext>
            </a:extLst>
          </p:cNvPr>
          <p:cNvSpPr txBox="1"/>
          <p:nvPr/>
        </p:nvSpPr>
        <p:spPr>
          <a:xfrm>
            <a:off x="6001304" y="1677880"/>
            <a:ext cx="5051395" cy="461664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white"/>
                </a:solidFill>
                <a:effectLst/>
                <a:uLnTx/>
                <a:uFillTx/>
                <a:latin typeface="Acumin Pro"/>
                <a:ea typeface="+mn-ea"/>
                <a:cs typeface="+mn-cs"/>
              </a:rPr>
              <a:t>Effective measures for preventing conflict include:</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white"/>
                </a:solidFill>
                <a:effectLst/>
                <a:uLnTx/>
                <a:uFillTx/>
                <a:latin typeface="Acumin Pro"/>
                <a:ea typeface="+mn-ea"/>
                <a:cs typeface="+mn-cs"/>
              </a:rPr>
              <a:t>Workplace changes</a:t>
            </a:r>
            <a:r>
              <a:rPr kumimoji="0" lang="en-GB" sz="1400" b="0" i="0" u="none" strike="noStrike" kern="1200" cap="none" spc="0" normalizeH="0" baseline="0" noProof="0" dirty="0">
                <a:ln>
                  <a:noFill/>
                </a:ln>
                <a:solidFill>
                  <a:prstClr val="white"/>
                </a:solidFill>
                <a:effectLst/>
                <a:uLnTx/>
                <a:uFillTx/>
                <a:latin typeface="Acumin Pro"/>
                <a:ea typeface="+mn-ea"/>
                <a:cs typeface="+mn-cs"/>
              </a:rPr>
              <a:t> – a poor workplace layout can cause stress and animosity ( a cramped shop floor, a noisy office, or poor signage) or could put people at risk. Reorganise the workplace to reduce or eliminate these issues.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white"/>
                </a:solidFill>
                <a:effectLst/>
                <a:uLnTx/>
                <a:uFillTx/>
                <a:latin typeface="Acumin Pro"/>
                <a:ea typeface="+mn-ea"/>
                <a:cs typeface="+mn-cs"/>
              </a:rPr>
              <a:t>Job role changes</a:t>
            </a:r>
            <a:r>
              <a:rPr kumimoji="0" lang="en-GB" sz="1400" b="0" i="0" u="none" strike="noStrike" kern="1200" cap="none" spc="0" normalizeH="0" baseline="0" noProof="0" dirty="0">
                <a:ln>
                  <a:noFill/>
                </a:ln>
                <a:solidFill>
                  <a:prstClr val="white"/>
                </a:solidFill>
                <a:effectLst/>
                <a:uLnTx/>
                <a:uFillTx/>
                <a:latin typeface="Acumin Pro"/>
                <a:ea typeface="+mn-ea"/>
                <a:cs typeface="+mn-cs"/>
              </a:rPr>
              <a:t> – if you identify at an early stage that people are stepping on one another’s toes, discuss changing shifts or job roles with them (you need to ensure it suits their needs). This can also work as a corrective measure if intervention fails.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white"/>
                </a:solidFill>
                <a:effectLst/>
                <a:uLnTx/>
                <a:uFillTx/>
                <a:latin typeface="Acumin Pro"/>
                <a:ea typeface="+mn-ea"/>
                <a:cs typeface="+mn-cs"/>
              </a:rPr>
              <a:t>Training staff</a:t>
            </a:r>
            <a:r>
              <a:rPr kumimoji="0" lang="en-GB" sz="1400" b="0" i="0" u="none" strike="noStrike" kern="1200" cap="none" spc="0" normalizeH="0" baseline="0" noProof="0" dirty="0">
                <a:ln>
                  <a:noFill/>
                </a:ln>
                <a:solidFill>
                  <a:prstClr val="white"/>
                </a:solidFill>
                <a:effectLst/>
                <a:uLnTx/>
                <a:uFillTx/>
                <a:latin typeface="Acumin Pro"/>
                <a:ea typeface="+mn-ea"/>
                <a:cs typeface="+mn-cs"/>
              </a:rPr>
              <a:t> – provide staff with training and enough resources to fulfil their role, put them on awareness courses ( equality and diversity) to help them work amiably with others, and provide training in conflict management so they can handle confrontational behaviour appropriately.</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white"/>
                </a:solidFill>
                <a:effectLst/>
                <a:uLnTx/>
                <a:uFillTx/>
                <a:latin typeface="Acumin Pro"/>
                <a:ea typeface="+mn-ea"/>
                <a:cs typeface="+mn-cs"/>
              </a:rPr>
              <a:t>Conflict resolution policy</a:t>
            </a:r>
            <a:r>
              <a:rPr kumimoji="0" lang="en-GB" sz="1400" b="0" i="0" u="none" strike="noStrike" kern="1200" cap="none" spc="0" normalizeH="0" baseline="0" noProof="0" dirty="0">
                <a:ln>
                  <a:noFill/>
                </a:ln>
                <a:solidFill>
                  <a:prstClr val="white"/>
                </a:solidFill>
                <a:effectLst/>
                <a:uLnTx/>
                <a:uFillTx/>
                <a:latin typeface="Acumin Pro"/>
                <a:ea typeface="+mn-ea"/>
                <a:cs typeface="+mn-cs"/>
              </a:rPr>
              <a:t> – a conflict policy establishes that the company has zero-tolerance for abusive behaviour and will actively tackle confrontations to re-establish cooperation in the workplace. It encourages employees to report concerns and complaints early on so situations don’t escalate.</a:t>
            </a: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br>
            <a:endPar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04511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33B7B-9FEB-40E6-AA91-A1889B1618DA}"/>
              </a:ext>
            </a:extLst>
          </p:cNvPr>
          <p:cNvSpPr>
            <a:spLocks noGrp="1"/>
          </p:cNvSpPr>
          <p:nvPr>
            <p:ph type="title"/>
          </p:nvPr>
        </p:nvSpPr>
        <p:spPr>
          <a:xfrm>
            <a:off x="581077" y="585925"/>
            <a:ext cx="5252409" cy="2035206"/>
          </a:xfrm>
        </p:spPr>
        <p:txBody>
          <a:bodyPr>
            <a:normAutofit fontScale="90000"/>
          </a:bodyPr>
          <a:lstStyle/>
          <a:p>
            <a:r>
              <a:rPr lang="en-GB" sz="2700" b="1" i="0" dirty="0">
                <a:solidFill>
                  <a:schemeClr val="tx1"/>
                </a:solidFill>
                <a:effectLst/>
                <a:latin typeface="Acumin Pro"/>
              </a:rPr>
              <a:t>Causes of Conflict at Work</a:t>
            </a:r>
            <a:br>
              <a:rPr lang="en-GB" sz="1800" b="1" i="0" dirty="0">
                <a:solidFill>
                  <a:schemeClr val="tx1"/>
                </a:solidFill>
                <a:effectLst/>
                <a:latin typeface="Acumin Pro"/>
              </a:rPr>
            </a:br>
            <a:r>
              <a:rPr lang="en-GB" sz="1800" b="0" i="0" dirty="0">
                <a:solidFill>
                  <a:schemeClr val="tx1"/>
                </a:solidFill>
                <a:effectLst/>
                <a:latin typeface="Acumin Pro"/>
              </a:rPr>
              <a:t>The reasons behind conflicts are rarely black and white, and it’s unlikely that just one person is to blame. But figuring out the cause is essential so you can determine how to address the problem positively and prevent it from happening again.</a:t>
            </a:r>
            <a:br>
              <a:rPr lang="en-GB" b="0" i="0" dirty="0">
                <a:solidFill>
                  <a:schemeClr val="bg1"/>
                </a:solidFill>
                <a:effectLst/>
                <a:latin typeface="Acumin Pro"/>
              </a:rPr>
            </a:br>
            <a:endParaRPr lang="en-GB" dirty="0">
              <a:solidFill>
                <a:schemeClr val="bg1"/>
              </a:solidFill>
            </a:endParaRPr>
          </a:p>
        </p:txBody>
      </p:sp>
      <p:sp>
        <p:nvSpPr>
          <p:cNvPr id="4" name="Text Placeholder 3">
            <a:extLst>
              <a:ext uri="{FF2B5EF4-FFF2-40B4-BE49-F238E27FC236}">
                <a16:creationId xmlns:a16="http://schemas.microsoft.com/office/drawing/2014/main" id="{37B8F314-48AC-442A-8F49-3536B5DCA726}"/>
              </a:ext>
            </a:extLst>
          </p:cNvPr>
          <p:cNvSpPr>
            <a:spLocks noGrp="1"/>
          </p:cNvSpPr>
          <p:nvPr>
            <p:ph type="body" sz="half" idx="2"/>
          </p:nvPr>
        </p:nvSpPr>
        <p:spPr>
          <a:xfrm>
            <a:off x="6096000" y="469764"/>
            <a:ext cx="5084979" cy="6303898"/>
          </a:xfrm>
        </p:spPr>
        <p:txBody>
          <a:bodyPr>
            <a:normAutofit fontScale="25000" lnSpcReduction="20000"/>
          </a:bodyPr>
          <a:lstStyle/>
          <a:p>
            <a:pPr algn="l"/>
            <a:r>
              <a:rPr lang="en-GB" sz="4400" b="1" i="0" dirty="0">
                <a:effectLst/>
                <a:latin typeface="Acumin Pro"/>
              </a:rPr>
              <a:t>Common causes of conflict at work include:</a:t>
            </a:r>
          </a:p>
          <a:p>
            <a:pPr algn="l">
              <a:buFont typeface="Arial" panose="020B0604020202020204" pitchFamily="34" charset="0"/>
              <a:buChar char="•"/>
            </a:pPr>
            <a:r>
              <a:rPr lang="en-GB" sz="4400" b="1" i="0" dirty="0">
                <a:effectLst/>
                <a:latin typeface="Acumin Pro"/>
              </a:rPr>
              <a:t>Differences in personality</a:t>
            </a:r>
            <a:r>
              <a:rPr lang="en-GB" sz="4400" b="0" i="0" dirty="0">
                <a:effectLst/>
                <a:latin typeface="Acumin Pro"/>
              </a:rPr>
              <a:t> – people come from different backgrounds or cultures and have their own beliefs and values. A lack of understanding or acceptance of these differences is an easy source of contention, and drives a wedge between people who may otherwise work very well together.</a:t>
            </a:r>
          </a:p>
          <a:p>
            <a:pPr algn="l">
              <a:buFont typeface="Arial" panose="020B0604020202020204" pitchFamily="34" charset="0"/>
              <a:buChar char="•"/>
            </a:pPr>
            <a:r>
              <a:rPr lang="en-GB" sz="4400" b="1" i="0" dirty="0">
                <a:effectLst/>
                <a:latin typeface="Acumin Pro"/>
              </a:rPr>
              <a:t>Differences in styles of working</a:t>
            </a:r>
            <a:r>
              <a:rPr lang="en-GB" sz="4400" b="0" i="0" dirty="0">
                <a:effectLst/>
                <a:latin typeface="Acumin Pro"/>
              </a:rPr>
              <a:t> – when people expect others to work the same way as them and don’t respect the fact that everyone works differently, it creates frustration and hinders the completion of projects and tasks.</a:t>
            </a:r>
          </a:p>
          <a:p>
            <a:pPr algn="l">
              <a:buFont typeface="Arial" panose="020B0604020202020204" pitchFamily="34" charset="0"/>
              <a:buChar char="•"/>
            </a:pPr>
            <a:r>
              <a:rPr lang="en-GB" sz="4400" b="1" i="0" dirty="0">
                <a:effectLst/>
                <a:latin typeface="Acumin Pro"/>
              </a:rPr>
              <a:t>Miscommunication or misunderstandings</a:t>
            </a:r>
            <a:r>
              <a:rPr lang="en-GB" sz="4400" b="0" i="0" dirty="0">
                <a:effectLst/>
                <a:latin typeface="Acumin Pro"/>
              </a:rPr>
              <a:t> – it’s easy for conflicts to become deep-seated when a misunderstanding remains unsolved for a prolonged period of time, and ongoing miscommunication muddles the progress of projects.</a:t>
            </a:r>
          </a:p>
          <a:p>
            <a:pPr algn="l">
              <a:buFont typeface="Arial" panose="020B0604020202020204" pitchFamily="34" charset="0"/>
              <a:buChar char="•"/>
            </a:pPr>
            <a:r>
              <a:rPr lang="en-GB" sz="4400" b="1" i="0" dirty="0">
                <a:effectLst/>
                <a:latin typeface="Acumin Pro"/>
              </a:rPr>
              <a:t>Availability of resources</a:t>
            </a:r>
            <a:r>
              <a:rPr lang="en-GB" sz="4400" b="0" i="0" dirty="0">
                <a:effectLst/>
                <a:latin typeface="Acumin Pro"/>
              </a:rPr>
              <a:t> – employees might not feel confident asking for resources without being told that they can, making them frustrated at superiors. People who don’t need as much support as others may feel annoyed at people they think are ‘holding them back’.</a:t>
            </a:r>
          </a:p>
          <a:p>
            <a:pPr algn="l">
              <a:buFont typeface="Arial" panose="020B0604020202020204" pitchFamily="34" charset="0"/>
              <a:buChar char="•"/>
            </a:pPr>
            <a:r>
              <a:rPr lang="en-GB" sz="4400" b="1" i="0" dirty="0">
                <a:effectLst/>
                <a:latin typeface="Acumin Pro"/>
              </a:rPr>
              <a:t>Level of support</a:t>
            </a:r>
            <a:r>
              <a:rPr lang="en-GB" sz="4400" b="0" i="0" dirty="0">
                <a:effectLst/>
                <a:latin typeface="Acumin Pro"/>
              </a:rPr>
              <a:t> – people struggle to complete their job role if they aren’t given technical support. Following highly stressful situations – such as a confrontation – they’ll feel worse if they aren’t able to receive emotional or moral support, and will feel like the workplace doesn’t care about their wellbeing. This creates animosity.</a:t>
            </a:r>
          </a:p>
          <a:p>
            <a:pPr algn="l">
              <a:buFont typeface="Arial" panose="020B0604020202020204" pitchFamily="34" charset="0"/>
              <a:buChar char="•"/>
            </a:pPr>
            <a:r>
              <a:rPr lang="en-GB" sz="4400" b="1" i="0" dirty="0">
                <a:effectLst/>
                <a:latin typeface="Acumin Pro"/>
              </a:rPr>
              <a:t>Poor customer service</a:t>
            </a:r>
            <a:r>
              <a:rPr lang="en-GB" sz="4400" b="0" i="0" dirty="0">
                <a:effectLst/>
                <a:latin typeface="Acumin Pro"/>
              </a:rPr>
              <a:t> – staff need to know how to deal with queries and complaints in a way that leaves customers feeling satisfied. Otherwise, people won’t return and could harm the business’ reputation through word-of-mouth.</a:t>
            </a:r>
          </a:p>
          <a:p>
            <a:pPr algn="l">
              <a:buFont typeface="Arial" panose="020B0604020202020204" pitchFamily="34" charset="0"/>
              <a:buChar char="•"/>
            </a:pPr>
            <a:r>
              <a:rPr lang="en-GB" sz="4400" b="1" i="0" dirty="0">
                <a:effectLst/>
                <a:latin typeface="Acumin Pro"/>
              </a:rPr>
              <a:t>Poorly-organised workplace </a:t>
            </a:r>
            <a:r>
              <a:rPr lang="en-GB" sz="4400" b="0" i="0" dirty="0">
                <a:effectLst/>
                <a:latin typeface="Acumin Pro"/>
              </a:rPr>
              <a:t>– your workplace’s design makes a huge difference to people’s behaviour and comfort, but people are more likely to target frustration at a person than the space itself.</a:t>
            </a:r>
          </a:p>
          <a:p>
            <a:pPr algn="l">
              <a:buFont typeface="Arial" panose="020B0604020202020204" pitchFamily="34" charset="0"/>
              <a:buChar char="•"/>
            </a:pPr>
            <a:r>
              <a:rPr lang="en-GB" sz="4400" b="1" i="0" dirty="0">
                <a:effectLst/>
                <a:latin typeface="Acumin Pro"/>
              </a:rPr>
              <a:t>Poor management</a:t>
            </a:r>
            <a:r>
              <a:rPr lang="en-GB" sz="4400" b="0" i="0" dirty="0">
                <a:effectLst/>
                <a:latin typeface="Acumin Pro"/>
              </a:rPr>
              <a:t> – you have a tremendous amount of influence on how contented and able a person feels in their role. Without a strong leader, people lack direction and goals and therefore motivation, which leads to dissatisfaction and bitterness towards management.</a:t>
            </a:r>
          </a:p>
          <a:p>
            <a:pPr algn="l">
              <a:buFont typeface="Arial" panose="020B0604020202020204" pitchFamily="34" charset="0"/>
              <a:buChar char="•"/>
            </a:pPr>
            <a:r>
              <a:rPr lang="en-GB" sz="4400" b="1" i="0" dirty="0">
                <a:effectLst/>
                <a:latin typeface="Acumin Pro"/>
              </a:rPr>
              <a:t>Discrimination, harassment, etc.</a:t>
            </a:r>
            <a:r>
              <a:rPr lang="en-GB" sz="4400" b="0" i="0" dirty="0">
                <a:effectLst/>
                <a:latin typeface="Acumin Pro"/>
              </a:rPr>
              <a:t> – treating others unkindly due to their beliefs, disabilities, and other qualities is illegal and no workplace should tolerate it. It is debilitating for the person being subjected to the abuse, and can lead to serious ongoing conflicts that are difficult and expensive to resolve and reflect badly on your business.</a:t>
            </a:r>
          </a:p>
          <a:p>
            <a:pPr algn="l">
              <a:buFont typeface="Arial" panose="020B0604020202020204" pitchFamily="34" charset="0"/>
              <a:buChar char="•"/>
            </a:pPr>
            <a:r>
              <a:rPr lang="en-GB" sz="4400" b="1" i="0" dirty="0">
                <a:effectLst/>
                <a:latin typeface="Acumin Pro"/>
              </a:rPr>
              <a:t>Contract of employment</a:t>
            </a:r>
            <a:r>
              <a:rPr lang="en-GB" sz="4400" b="0" i="0" dirty="0">
                <a:effectLst/>
                <a:latin typeface="Acumin Pro"/>
              </a:rPr>
              <a:t> – if people are left in the dark about their role or don’t feel like it’s valued or accommodated, they feel angry at management and potentially any colleagues who are well-accommodated.</a:t>
            </a:r>
          </a:p>
          <a:p>
            <a:endParaRPr lang="en-GB" dirty="0"/>
          </a:p>
        </p:txBody>
      </p:sp>
    </p:spTree>
    <p:extLst>
      <p:ext uri="{BB962C8B-B14F-4D97-AF65-F5344CB8AC3E}">
        <p14:creationId xmlns:p14="http://schemas.microsoft.com/office/powerpoint/2010/main" val="1734505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CC6E1A78-426A-4867-8013-31C894E1B95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Rectangle 10">
            <a:extLst>
              <a:ext uri="{FF2B5EF4-FFF2-40B4-BE49-F238E27FC236}">
                <a16:creationId xmlns:a16="http://schemas.microsoft.com/office/drawing/2014/main" id="{EF19B737-F6CD-462E-8A11-4EB622C9AB34}"/>
              </a:ext>
            </a:extLst>
          </p:cNvPr>
          <p:cNvSpPr>
            <a:spLocks noMove="1" noResize="1"/>
          </p:cNvSpPr>
          <p:nvPr/>
        </p:nvSpPr>
        <p:spPr>
          <a:xfrm>
            <a:off x="0" y="0"/>
            <a:ext cx="12188952"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4" name="Rectangle 12">
            <a:extLst>
              <a:ext uri="{FF2B5EF4-FFF2-40B4-BE49-F238E27FC236}">
                <a16:creationId xmlns:a16="http://schemas.microsoft.com/office/drawing/2014/main" id="{0B9BDAD8-35B8-48A4-B939-C88CDCBDA81B}"/>
              </a:ext>
            </a:extLst>
          </p:cNvPr>
          <p:cNvSpPr>
            <a:spLocks noMove="1" noResize="1"/>
          </p:cNvSpPr>
          <p:nvPr/>
        </p:nvSpPr>
        <p:spPr>
          <a:xfrm>
            <a:off x="0" y="0"/>
            <a:ext cx="12179926" cy="6858000"/>
          </a:xfrm>
          <a:prstGeom prst="rect">
            <a:avLst/>
          </a:prstGeom>
          <a:blipFill>
            <a:blip r:embed="rId3">
              <a:alphaModFix amt="20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5" name="Picture 3" descr="Colored pencils inside a pencil holder which is on top of a wood table">
            <a:extLst>
              <a:ext uri="{FF2B5EF4-FFF2-40B4-BE49-F238E27FC236}">
                <a16:creationId xmlns:a16="http://schemas.microsoft.com/office/drawing/2014/main" id="{57F461E2-3B23-4BE3-B138-A433DDEB955B}"/>
              </a:ext>
            </a:extLst>
          </p:cNvPr>
          <p:cNvPicPr>
            <a:picLocks noChangeAspect="1"/>
          </p:cNvPicPr>
          <p:nvPr/>
        </p:nvPicPr>
        <p:blipFill>
          <a:blip r:embed="rId4">
            <a:alphaModFix amt="70000"/>
          </a:blip>
          <a:srcRect t="15726" r="-1" b="-1"/>
          <a:stretch>
            <a:fillRect/>
          </a:stretch>
        </p:blipFill>
        <p:spPr>
          <a:xfrm>
            <a:off x="-9006" y="-1389"/>
            <a:ext cx="12188933" cy="6858000"/>
          </a:xfrm>
          <a:prstGeom prst="rect">
            <a:avLst/>
          </a:prstGeom>
          <a:noFill/>
          <a:ln cap="flat">
            <a:noFill/>
          </a:ln>
        </p:spPr>
      </p:pic>
      <p:sp>
        <p:nvSpPr>
          <p:cNvPr id="6" name="Title 1">
            <a:extLst>
              <a:ext uri="{FF2B5EF4-FFF2-40B4-BE49-F238E27FC236}">
                <a16:creationId xmlns:a16="http://schemas.microsoft.com/office/drawing/2014/main" id="{E12742EB-9F02-46B0-9AFA-069766E9A736}"/>
              </a:ext>
            </a:extLst>
          </p:cNvPr>
          <p:cNvSpPr txBox="1">
            <a:spLocks noGrp="1"/>
          </p:cNvSpPr>
          <p:nvPr>
            <p:ph type="ctrTitle"/>
          </p:nvPr>
        </p:nvSpPr>
        <p:spPr>
          <a:xfrm>
            <a:off x="990404" y="-1389"/>
            <a:ext cx="10190073" cy="1980517"/>
          </a:xfrm>
        </p:spPr>
        <p:txBody>
          <a:bodyPr/>
          <a:lstStyle/>
          <a:p>
            <a:pPr lvl="0"/>
            <a:r>
              <a:rPr lang="en-GB" sz="5400">
                <a:latin typeface="Arial"/>
                <a:cs typeface="Arial"/>
              </a:rPr>
              <a:t>Successful Team Development</a:t>
            </a:r>
            <a:endParaRPr lang="en-GB" sz="5200"/>
          </a:p>
        </p:txBody>
      </p:sp>
      <p:sp>
        <p:nvSpPr>
          <p:cNvPr id="7" name="Subtitle 2">
            <a:extLst>
              <a:ext uri="{FF2B5EF4-FFF2-40B4-BE49-F238E27FC236}">
                <a16:creationId xmlns:a16="http://schemas.microsoft.com/office/drawing/2014/main" id="{6FEBAE6D-57EF-4023-8C51-DBCD741FBB42}"/>
              </a:ext>
            </a:extLst>
          </p:cNvPr>
          <p:cNvSpPr txBox="1">
            <a:spLocks noGrp="1"/>
          </p:cNvSpPr>
          <p:nvPr>
            <p:ph type="subTitle" idx="1"/>
          </p:nvPr>
        </p:nvSpPr>
        <p:spPr>
          <a:xfrm>
            <a:off x="1194773" y="2068921"/>
            <a:ext cx="9781327" cy="4697894"/>
          </a:xfrm>
        </p:spPr>
        <p:txBody>
          <a:bodyPr anchorCtr="0"/>
          <a:lstStyle/>
          <a:p>
            <a:pPr lvl="0">
              <a:spcBef>
                <a:spcPts val="0"/>
              </a:spcBef>
            </a:pPr>
            <a:r>
              <a:rPr lang="en-GB" sz="2400" dirty="0">
                <a:latin typeface="Arial" pitchFamily="34"/>
                <a:cs typeface="Arial" pitchFamily="34"/>
              </a:rPr>
              <a:t>Name: Ersin Ali</a:t>
            </a:r>
          </a:p>
          <a:p>
            <a:pPr lvl="0">
              <a:spcBef>
                <a:spcPts val="0"/>
              </a:spcBef>
            </a:pPr>
            <a:endParaRPr lang="en-GB" sz="2400" dirty="0">
              <a:latin typeface="Arial" pitchFamily="34"/>
              <a:cs typeface="Arial" pitchFamily="34"/>
            </a:endParaRPr>
          </a:p>
          <a:p>
            <a:pPr lvl="0">
              <a:spcBef>
                <a:spcPts val="0"/>
              </a:spcBef>
            </a:pPr>
            <a:r>
              <a:rPr lang="en-GB" sz="2400" dirty="0">
                <a:latin typeface="Arial" pitchFamily="34"/>
                <a:cs typeface="Arial" pitchFamily="34"/>
              </a:rPr>
              <a:t>Student Number: 2009048</a:t>
            </a:r>
          </a:p>
          <a:p>
            <a:pPr lvl="0">
              <a:spcBef>
                <a:spcPts val="0"/>
              </a:spcBef>
            </a:pPr>
            <a:endParaRPr lang="en-GB" sz="2400" dirty="0">
              <a:latin typeface="Arial" pitchFamily="34"/>
              <a:cs typeface="Arial" pitchFamily="34"/>
            </a:endParaRPr>
          </a:p>
          <a:p>
            <a:pPr lvl="0">
              <a:spcBef>
                <a:spcPts val="0"/>
              </a:spcBef>
            </a:pPr>
            <a:r>
              <a:rPr lang="en-GB" sz="2400" dirty="0">
                <a:latin typeface="Arial" pitchFamily="34"/>
                <a:cs typeface="Arial" pitchFamily="34"/>
              </a:rPr>
              <a:t>Module Code: BMSW4002</a:t>
            </a:r>
          </a:p>
          <a:p>
            <a:pPr lvl="0">
              <a:spcBef>
                <a:spcPts val="0"/>
              </a:spcBef>
            </a:pPr>
            <a:endParaRPr lang="en-GB" sz="2400" dirty="0">
              <a:latin typeface="Arial" pitchFamily="34"/>
              <a:cs typeface="Arial" pitchFamily="34"/>
            </a:endParaRPr>
          </a:p>
          <a:p>
            <a:pPr lvl="0">
              <a:spcBef>
                <a:spcPts val="0"/>
              </a:spcBef>
            </a:pPr>
            <a:r>
              <a:rPr lang="en-GB" sz="2400" dirty="0">
                <a:latin typeface="Arial" pitchFamily="34"/>
                <a:cs typeface="Arial" pitchFamily="34"/>
              </a:rPr>
              <a:t>Module Title: Effective Team Working and Communication</a:t>
            </a:r>
          </a:p>
          <a:p>
            <a:pPr lvl="0">
              <a:spcBef>
                <a:spcPts val="0"/>
              </a:spcBef>
            </a:pPr>
            <a:endParaRPr lang="en-GB" sz="2400" dirty="0">
              <a:latin typeface="Arial" pitchFamily="34"/>
              <a:cs typeface="Arial" pitchFamily="34"/>
            </a:endParaRPr>
          </a:p>
          <a:p>
            <a:pPr lvl="0" algn="l">
              <a:spcBef>
                <a:spcPts val="0"/>
              </a:spcBef>
            </a:pPr>
            <a:r>
              <a:rPr lang="en-GB" sz="2400" dirty="0">
                <a:latin typeface="Arial" pitchFamily="34"/>
                <a:cs typeface="Arial" pitchFamily="34"/>
              </a:rPr>
              <a:t>                                          Lecturer: Anita Nan</a:t>
            </a:r>
          </a:p>
          <a:p>
            <a:pPr lvl="0">
              <a:spcBef>
                <a:spcPts val="0"/>
              </a:spcBef>
            </a:pPr>
            <a:endParaRPr lang="en-GB" sz="2400" dirty="0"/>
          </a:p>
          <a:p>
            <a:pPr lvl="0"/>
            <a:endParaRPr lang="en-GB" sz="2200" dirty="0"/>
          </a:p>
        </p:txBody>
      </p:sp>
      <p:sp>
        <p:nvSpPr>
          <p:cNvPr id="8" name="TextBox 5">
            <a:extLst>
              <a:ext uri="{FF2B5EF4-FFF2-40B4-BE49-F238E27FC236}">
                <a16:creationId xmlns:a16="http://schemas.microsoft.com/office/drawing/2014/main" id="{65EBD249-09BA-44B4-8B44-44F1F3E7E265}"/>
              </a:ext>
            </a:extLst>
          </p:cNvPr>
          <p:cNvSpPr txBox="1"/>
          <p:nvPr/>
        </p:nvSpPr>
        <p:spPr>
          <a:xfrm>
            <a:off x="-4548207" y="-1596514"/>
            <a:ext cx="2847971" cy="292417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pic>
        <p:nvPicPr>
          <p:cNvPr id="9" name="Picture 3" descr="UWTSD London | UWTSD London Campus">
            <a:extLst>
              <a:ext uri="{FF2B5EF4-FFF2-40B4-BE49-F238E27FC236}">
                <a16:creationId xmlns:a16="http://schemas.microsoft.com/office/drawing/2014/main" id="{5025EAB8-E644-4136-82A7-139A4511DEE7}"/>
              </a:ext>
            </a:extLst>
          </p:cNvPr>
          <p:cNvPicPr>
            <a:picLocks noChangeAspect="1"/>
          </p:cNvPicPr>
          <p:nvPr/>
        </p:nvPicPr>
        <p:blipFill>
          <a:blip r:embed="rId5"/>
          <a:srcRect/>
          <a:stretch>
            <a:fillRect/>
          </a:stretch>
        </p:blipFill>
        <p:spPr>
          <a:xfrm>
            <a:off x="9123663" y="182880"/>
            <a:ext cx="2892283" cy="1527569"/>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ᐈ Overview stock images, Royalty Free company overview photos | download on  Depositphotos®">
            <a:extLst>
              <a:ext uri="{FF2B5EF4-FFF2-40B4-BE49-F238E27FC236}">
                <a16:creationId xmlns:a16="http://schemas.microsoft.com/office/drawing/2014/main" id="{37D2ABE1-F65F-4964-BFDD-983BAF46B712}"/>
              </a:ext>
            </a:extLst>
          </p:cNvPr>
          <p:cNvPicPr>
            <a:picLocks noChangeAspect="1"/>
          </p:cNvPicPr>
          <p:nvPr/>
        </p:nvPicPr>
        <p:blipFill>
          <a:blip r:embed="rId3"/>
          <a:srcRect/>
          <a:stretch>
            <a:fillRect/>
          </a:stretch>
        </p:blipFill>
        <p:spPr>
          <a:xfrm>
            <a:off x="0" y="0"/>
            <a:ext cx="12191996" cy="7026441"/>
          </a:xfrm>
          <a:prstGeom prst="rect">
            <a:avLst/>
          </a:prstGeom>
          <a:noFill/>
          <a:ln cap="flat">
            <a:noFill/>
          </a:ln>
        </p:spPr>
      </p:pic>
      <p:sp>
        <p:nvSpPr>
          <p:cNvPr id="3" name="TextBox 6">
            <a:extLst>
              <a:ext uri="{FF2B5EF4-FFF2-40B4-BE49-F238E27FC236}">
                <a16:creationId xmlns:a16="http://schemas.microsoft.com/office/drawing/2014/main" id="{38769865-6328-414F-9B0A-3344845A1970}"/>
              </a:ext>
            </a:extLst>
          </p:cNvPr>
          <p:cNvSpPr txBox="1"/>
          <p:nvPr/>
        </p:nvSpPr>
        <p:spPr>
          <a:xfrm>
            <a:off x="192508" y="3513225"/>
            <a:ext cx="8758991" cy="25853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Tx/>
              <a:buChar char="-"/>
              <a:tabLst/>
              <a:defRPr sz="1800" b="0" i="0" u="none" strike="noStrike" kern="0" cap="none" spc="0" baseline="0">
                <a:solidFill>
                  <a:srgbClr val="000000"/>
                </a:solidFill>
                <a:uFillTx/>
              </a:defRPr>
            </a:pPr>
            <a:r>
              <a:rPr kumimoji="0" lang="en-GB" sz="3600" b="0" i="0" u="none" strike="noStrike" kern="1200" cap="none" spc="0" normalizeH="0" baseline="0" noProof="0">
                <a:ln>
                  <a:noFill/>
                </a:ln>
                <a:solidFill>
                  <a:srgbClr val="000000"/>
                </a:solidFill>
                <a:effectLst/>
                <a:uLnTx/>
                <a:uFillTx/>
                <a:latin typeface="Arial" pitchFamily="34"/>
                <a:ea typeface="+mn-ea"/>
                <a:cs typeface="Arial" pitchFamily="34"/>
              </a:rPr>
              <a:t>What is Successful Team Development</a:t>
            </a:r>
          </a:p>
          <a:p>
            <a:pPr marL="285750" marR="0" lvl="0" indent="-285750" algn="l" defTabSz="914400" rtl="0" eaLnBrk="1" fontAlgn="auto" latinLnBrk="0" hangingPunct="1">
              <a:lnSpc>
                <a:spcPct val="100000"/>
              </a:lnSpc>
              <a:spcBef>
                <a:spcPts val="0"/>
              </a:spcBef>
              <a:spcAft>
                <a:spcPts val="0"/>
              </a:spcAft>
              <a:buClrTx/>
              <a:buSzPct val="100000"/>
              <a:buFontTx/>
              <a:buChar char="-"/>
              <a:tabLst/>
              <a:defRPr sz="1800" b="0" i="0" u="none" strike="noStrike" kern="0" cap="none" spc="0" baseline="0">
                <a:solidFill>
                  <a:srgbClr val="000000"/>
                </a:solidFill>
                <a:uFillTx/>
              </a:defRPr>
            </a:pPr>
            <a:r>
              <a:rPr kumimoji="0" lang="en-GB" sz="3600" b="0" i="0" u="none" strike="noStrike" kern="1200" cap="none" spc="0" normalizeH="0" baseline="0" noProof="0">
                <a:ln>
                  <a:noFill/>
                </a:ln>
                <a:solidFill>
                  <a:srgbClr val="000000"/>
                </a:solidFill>
                <a:effectLst/>
                <a:uLnTx/>
                <a:uFillTx/>
                <a:latin typeface="Arial" pitchFamily="34"/>
                <a:ea typeface="+mn-ea"/>
                <a:cs typeface="Arial" pitchFamily="34"/>
              </a:rPr>
              <a:t>10 Steps in Building a Strong Team</a:t>
            </a:r>
          </a:p>
          <a:p>
            <a:pPr marL="285750" marR="0" lvl="0" indent="-285750" algn="l" defTabSz="914400" rtl="0" eaLnBrk="1" fontAlgn="auto" latinLnBrk="0" hangingPunct="1">
              <a:lnSpc>
                <a:spcPct val="100000"/>
              </a:lnSpc>
              <a:spcBef>
                <a:spcPts val="0"/>
              </a:spcBef>
              <a:spcAft>
                <a:spcPts val="0"/>
              </a:spcAft>
              <a:buClrTx/>
              <a:buSzPct val="100000"/>
              <a:buFontTx/>
              <a:buChar char="-"/>
              <a:tabLst/>
              <a:defRPr sz="1800" b="0" i="0" u="none" strike="noStrike" kern="0" cap="none" spc="0" baseline="0">
                <a:solidFill>
                  <a:srgbClr val="000000"/>
                </a:solidFill>
                <a:uFillTx/>
              </a:defRPr>
            </a:pPr>
            <a:r>
              <a:rPr kumimoji="0" lang="en-GB" sz="3600" b="0" i="0" u="none" strike="noStrike" kern="1200" cap="none" spc="0" normalizeH="0" baseline="0" noProof="0">
                <a:ln>
                  <a:noFill/>
                </a:ln>
                <a:solidFill>
                  <a:srgbClr val="000000"/>
                </a:solidFill>
                <a:effectLst/>
                <a:uLnTx/>
                <a:uFillTx/>
                <a:latin typeface="Arial" pitchFamily="34"/>
                <a:ea typeface="+mn-ea"/>
                <a:cs typeface="Arial" pitchFamily="34"/>
              </a:rPr>
              <a:t>How to build a Successful Team</a:t>
            </a:r>
          </a:p>
          <a:p>
            <a:pPr marL="285750" marR="0" lvl="0" indent="-285750" algn="l" defTabSz="914400" rtl="0" eaLnBrk="1" fontAlgn="auto" latinLnBrk="0" hangingPunct="1">
              <a:lnSpc>
                <a:spcPct val="100000"/>
              </a:lnSpc>
              <a:spcBef>
                <a:spcPts val="0"/>
              </a:spcBef>
              <a:spcAft>
                <a:spcPts val="0"/>
              </a:spcAft>
              <a:buClrTx/>
              <a:buSzPct val="100000"/>
              <a:buFontTx/>
              <a:buChar char="-"/>
              <a:tabLst/>
              <a:defRPr sz="1800" b="0" i="0" u="none" strike="noStrike" kern="0" cap="none" spc="0" baseline="0">
                <a:solidFill>
                  <a:srgbClr val="000000"/>
                </a:solidFill>
                <a:uFillTx/>
              </a:defRPr>
            </a:pPr>
            <a:r>
              <a:rPr kumimoji="0" lang="en-GB" sz="3600" b="0" i="0" u="none" strike="noStrike" kern="1200" cap="none" spc="0" normalizeH="0" baseline="0" noProof="0">
                <a:ln>
                  <a:noFill/>
                </a:ln>
                <a:solidFill>
                  <a:srgbClr val="000000"/>
                </a:solidFill>
                <a:effectLst/>
                <a:uLnTx/>
                <a:uFillTx/>
                <a:latin typeface="Arial" pitchFamily="34"/>
                <a:ea typeface="+mn-ea"/>
                <a:cs typeface="Arial" pitchFamily="34"/>
              </a:rPr>
              <a:t>References</a:t>
            </a:r>
          </a:p>
          <a:p>
            <a:pPr marL="285750" marR="0" lvl="0" indent="-285750" algn="l" defTabSz="914400" rtl="0" eaLnBrk="1" fontAlgn="auto" latinLnBrk="0" hangingPunct="1">
              <a:lnSpc>
                <a:spcPct val="100000"/>
              </a:lnSpc>
              <a:spcBef>
                <a:spcPts val="0"/>
              </a:spcBef>
              <a:spcAft>
                <a:spcPts val="0"/>
              </a:spcAft>
              <a:buClrTx/>
              <a:buSzPct val="100000"/>
              <a:buFontTx/>
              <a:buChar char="-"/>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endParaRPr>
          </a:p>
        </p:txBody>
      </p:sp>
      <p:pic>
        <p:nvPicPr>
          <p:cNvPr id="4" name="Picture 4" descr="UWTSD London | UWTSD London Campus">
            <a:extLst>
              <a:ext uri="{FF2B5EF4-FFF2-40B4-BE49-F238E27FC236}">
                <a16:creationId xmlns:a16="http://schemas.microsoft.com/office/drawing/2014/main" id="{23DCF25F-3800-41DF-AFFC-562AFFA805E8}"/>
              </a:ext>
            </a:extLst>
          </p:cNvPr>
          <p:cNvPicPr>
            <a:picLocks noChangeAspect="1"/>
          </p:cNvPicPr>
          <p:nvPr/>
        </p:nvPicPr>
        <p:blipFill>
          <a:blip r:embed="rId4"/>
          <a:srcRect/>
          <a:stretch>
            <a:fillRect/>
          </a:stretch>
        </p:blipFill>
        <p:spPr>
          <a:xfrm>
            <a:off x="9959306" y="0"/>
            <a:ext cx="1943932" cy="1026697"/>
          </a:xfrm>
          <a:prstGeom prst="rect">
            <a:avLst/>
          </a:prstGeom>
          <a:noFill/>
          <a:ln cap="flat">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FE86ED0-22D0-4483-8BA1-CB19DA0396E7}"/>
              </a:ext>
            </a:extLst>
          </p:cNvPr>
          <p:cNvSpPr txBox="1">
            <a:spLocks noGrp="1"/>
          </p:cNvSpPr>
          <p:nvPr>
            <p:ph idx="1"/>
          </p:nvPr>
        </p:nvSpPr>
        <p:spPr>
          <a:xfrm>
            <a:off x="176049" y="678466"/>
            <a:ext cx="8013792" cy="5744818"/>
          </a:xfrm>
        </p:spPr>
        <p:txBody>
          <a:bodyPr/>
          <a:lstStyle/>
          <a:p>
            <a:pPr marL="0" lvl="0" indent="0">
              <a:lnSpc>
                <a:spcPct val="100000"/>
              </a:lnSpc>
              <a:buNone/>
            </a:pPr>
            <a:r>
              <a:rPr lang="en-GB" sz="2400" b="1" u="sng">
                <a:latin typeface="Arial" pitchFamily="34"/>
                <a:cs typeface="Arial" pitchFamily="34"/>
              </a:rPr>
              <a:t>What is Successful Team Development?</a:t>
            </a:r>
            <a:r>
              <a:rPr lang="en-GB" sz="2400" b="1">
                <a:latin typeface="Arial" pitchFamily="34"/>
                <a:cs typeface="Arial" pitchFamily="34"/>
              </a:rPr>
              <a:t>  </a:t>
            </a:r>
          </a:p>
          <a:p>
            <a:pPr lvl="0">
              <a:lnSpc>
                <a:spcPct val="100000"/>
              </a:lnSpc>
              <a:buChar char="-"/>
            </a:pPr>
            <a:r>
              <a:rPr lang="en-GB" sz="2400" b="1" i="1">
                <a:solidFill>
                  <a:srgbClr val="FFD966"/>
                </a:solidFill>
                <a:latin typeface="Arial" pitchFamily="34"/>
                <a:cs typeface="Arial" pitchFamily="34"/>
              </a:rPr>
              <a:t>Consider solutions </a:t>
            </a:r>
            <a:r>
              <a:rPr lang="en-GB" sz="2400">
                <a:latin typeface="Arial" pitchFamily="34"/>
                <a:cs typeface="Arial" pitchFamily="34"/>
              </a:rPr>
              <a:t>and </a:t>
            </a:r>
            <a:r>
              <a:rPr lang="en-GB" sz="2400" b="1" i="1">
                <a:solidFill>
                  <a:srgbClr val="FFD966"/>
                </a:solidFill>
                <a:latin typeface="Arial" pitchFamily="34"/>
                <a:cs typeface="Arial" pitchFamily="34"/>
              </a:rPr>
              <a:t>solve problems </a:t>
            </a:r>
            <a:r>
              <a:rPr lang="en-GB" sz="2400">
                <a:latin typeface="Arial" pitchFamily="34"/>
                <a:cs typeface="Arial" pitchFamily="34"/>
              </a:rPr>
              <a:t>together.</a:t>
            </a:r>
          </a:p>
          <a:p>
            <a:pPr lvl="0">
              <a:lnSpc>
                <a:spcPct val="100000"/>
              </a:lnSpc>
              <a:buChar char="-"/>
            </a:pPr>
            <a:endParaRPr lang="en-GB" sz="2400">
              <a:latin typeface="Arial" pitchFamily="34"/>
              <a:cs typeface="Arial" pitchFamily="34"/>
            </a:endParaRPr>
          </a:p>
          <a:p>
            <a:pPr lvl="0">
              <a:lnSpc>
                <a:spcPct val="100000"/>
              </a:lnSpc>
              <a:buChar char="-"/>
            </a:pPr>
            <a:r>
              <a:rPr lang="en-GB" sz="2400" b="1" i="1">
                <a:solidFill>
                  <a:srgbClr val="FFD966"/>
                </a:solidFill>
                <a:latin typeface="Arial" pitchFamily="34"/>
                <a:cs typeface="Arial" pitchFamily="34"/>
              </a:rPr>
              <a:t>Establish regular </a:t>
            </a:r>
            <a:r>
              <a:rPr lang="en-GB" sz="2400">
                <a:latin typeface="Arial" pitchFamily="34"/>
                <a:cs typeface="Arial" pitchFamily="34"/>
              </a:rPr>
              <a:t>and </a:t>
            </a:r>
            <a:r>
              <a:rPr lang="en-GB" sz="2400" b="1" i="1">
                <a:solidFill>
                  <a:srgbClr val="FFD966"/>
                </a:solidFill>
                <a:latin typeface="Arial" pitchFamily="34"/>
                <a:cs typeface="Arial" pitchFamily="34"/>
              </a:rPr>
              <a:t>open lines</a:t>
            </a:r>
            <a:r>
              <a:rPr lang="en-GB" sz="2400">
                <a:latin typeface="Arial" pitchFamily="34"/>
                <a:cs typeface="Arial" pitchFamily="34"/>
              </a:rPr>
              <a:t>, </a:t>
            </a:r>
            <a:r>
              <a:rPr lang="en-GB" sz="2400" b="1" i="1">
                <a:solidFill>
                  <a:srgbClr val="FFD966"/>
                </a:solidFill>
                <a:latin typeface="Arial" pitchFamily="34"/>
                <a:cs typeface="Arial" pitchFamily="34"/>
              </a:rPr>
              <a:t>communications</a:t>
            </a:r>
            <a:r>
              <a:rPr lang="en-GB" sz="2400">
                <a:solidFill>
                  <a:srgbClr val="FFD966"/>
                </a:solidFill>
                <a:latin typeface="Arial" pitchFamily="34"/>
                <a:cs typeface="Arial" pitchFamily="34"/>
              </a:rPr>
              <a:t> </a:t>
            </a:r>
            <a:r>
              <a:rPr lang="en-GB" sz="2400">
                <a:latin typeface="Arial" pitchFamily="34"/>
                <a:cs typeface="Arial" pitchFamily="34"/>
              </a:rPr>
              <a:t>and </a:t>
            </a:r>
            <a:r>
              <a:rPr lang="en-GB" sz="2400" b="1" i="1">
                <a:solidFill>
                  <a:srgbClr val="FFD966"/>
                </a:solidFill>
                <a:latin typeface="Arial" pitchFamily="34"/>
                <a:cs typeface="Arial" pitchFamily="34"/>
              </a:rPr>
              <a:t>monitor</a:t>
            </a:r>
            <a:r>
              <a:rPr lang="en-GB" sz="2400">
                <a:latin typeface="Arial" pitchFamily="34"/>
                <a:cs typeface="Arial" pitchFamily="34"/>
              </a:rPr>
              <a:t>.</a:t>
            </a:r>
          </a:p>
          <a:p>
            <a:pPr lvl="0">
              <a:lnSpc>
                <a:spcPct val="100000"/>
              </a:lnSpc>
              <a:buChar char="-"/>
            </a:pPr>
            <a:endParaRPr lang="en-GB" sz="2400">
              <a:latin typeface="Arial" pitchFamily="34"/>
              <a:cs typeface="Arial" pitchFamily="34"/>
            </a:endParaRPr>
          </a:p>
          <a:p>
            <a:pPr lvl="0">
              <a:lnSpc>
                <a:spcPct val="100000"/>
              </a:lnSpc>
              <a:buChar char="-"/>
            </a:pPr>
            <a:r>
              <a:rPr lang="en-GB" sz="2400" b="1" i="1">
                <a:solidFill>
                  <a:srgbClr val="FFD966"/>
                </a:solidFill>
                <a:latin typeface="Arial" pitchFamily="34"/>
                <a:cs typeface="Arial" pitchFamily="34"/>
              </a:rPr>
              <a:t>Clear communication </a:t>
            </a:r>
            <a:r>
              <a:rPr lang="en-GB" sz="2400">
                <a:latin typeface="Arial" pitchFamily="34"/>
                <a:cs typeface="Arial" pitchFamily="34"/>
              </a:rPr>
              <a:t>can make </a:t>
            </a:r>
            <a:r>
              <a:rPr lang="en-GB" sz="2400" b="1" i="1">
                <a:solidFill>
                  <a:srgbClr val="FFD966"/>
                </a:solidFill>
                <a:latin typeface="Arial" pitchFamily="34"/>
                <a:cs typeface="Arial" pitchFamily="34"/>
              </a:rPr>
              <a:t>teams brainstorm solutions.</a:t>
            </a:r>
          </a:p>
          <a:p>
            <a:pPr lvl="0">
              <a:lnSpc>
                <a:spcPct val="100000"/>
              </a:lnSpc>
              <a:buChar char="-"/>
            </a:pPr>
            <a:endParaRPr lang="en-GB" sz="2400">
              <a:latin typeface="Arial" pitchFamily="34"/>
              <a:cs typeface="Arial" pitchFamily="34"/>
            </a:endParaRPr>
          </a:p>
          <a:p>
            <a:pPr lvl="0">
              <a:lnSpc>
                <a:spcPct val="100000"/>
              </a:lnSpc>
              <a:buChar char="-"/>
            </a:pPr>
            <a:r>
              <a:rPr lang="en-GB" sz="2400" b="1" i="1">
                <a:solidFill>
                  <a:srgbClr val="FFD966"/>
                </a:solidFill>
                <a:latin typeface="Arial" pitchFamily="34"/>
                <a:cs typeface="Arial" pitchFamily="34"/>
              </a:rPr>
              <a:t>Share</a:t>
            </a:r>
            <a:r>
              <a:rPr lang="en-GB" sz="2400">
                <a:latin typeface="Arial" pitchFamily="34"/>
                <a:cs typeface="Arial" pitchFamily="34"/>
              </a:rPr>
              <a:t> some </a:t>
            </a:r>
            <a:r>
              <a:rPr lang="en-GB" sz="2400" b="1" i="1">
                <a:solidFill>
                  <a:srgbClr val="FFD966"/>
                </a:solidFill>
                <a:latin typeface="Arial" pitchFamily="34"/>
                <a:cs typeface="Arial" pitchFamily="34"/>
              </a:rPr>
              <a:t>ideas</a:t>
            </a:r>
            <a:r>
              <a:rPr lang="en-GB" sz="2400" b="1" i="1">
                <a:latin typeface="Arial" pitchFamily="34"/>
                <a:cs typeface="Arial" pitchFamily="34"/>
              </a:rPr>
              <a:t>.</a:t>
            </a:r>
          </a:p>
        </p:txBody>
      </p:sp>
      <p:pic>
        <p:nvPicPr>
          <p:cNvPr id="3" name="Picture 2" descr="Business Advice: 3 Factors to Consider When Building a Successful Team">
            <a:extLst>
              <a:ext uri="{FF2B5EF4-FFF2-40B4-BE49-F238E27FC236}">
                <a16:creationId xmlns:a16="http://schemas.microsoft.com/office/drawing/2014/main" id="{90702C41-9836-405F-BA54-2EA83054CB0C}"/>
              </a:ext>
            </a:extLst>
          </p:cNvPr>
          <p:cNvPicPr>
            <a:picLocks noChangeAspect="1"/>
          </p:cNvPicPr>
          <p:nvPr/>
        </p:nvPicPr>
        <p:blipFill>
          <a:blip r:embed="rId3"/>
          <a:srcRect/>
          <a:stretch>
            <a:fillRect/>
          </a:stretch>
        </p:blipFill>
        <p:spPr>
          <a:xfrm>
            <a:off x="8617653" y="2201875"/>
            <a:ext cx="2892283" cy="2454249"/>
          </a:xfrm>
          <a:prstGeom prst="rect">
            <a:avLst/>
          </a:prstGeom>
          <a:noFill/>
          <a:ln cap="flat">
            <a:noFill/>
          </a:ln>
        </p:spPr>
      </p:pic>
      <p:pic>
        <p:nvPicPr>
          <p:cNvPr id="4" name="Picture 4" descr="UWTSD London | UWTSD London Campus">
            <a:extLst>
              <a:ext uri="{FF2B5EF4-FFF2-40B4-BE49-F238E27FC236}">
                <a16:creationId xmlns:a16="http://schemas.microsoft.com/office/drawing/2014/main" id="{5F4354B9-94A7-4AD1-8A48-4769037A6C57}"/>
              </a:ext>
            </a:extLst>
          </p:cNvPr>
          <p:cNvPicPr>
            <a:picLocks noChangeAspect="1"/>
          </p:cNvPicPr>
          <p:nvPr/>
        </p:nvPicPr>
        <p:blipFill>
          <a:blip r:embed="rId4"/>
          <a:srcRect/>
          <a:stretch>
            <a:fillRect/>
          </a:stretch>
        </p:blipFill>
        <p:spPr>
          <a:xfrm>
            <a:off x="8914705" y="128336"/>
            <a:ext cx="2892283" cy="1399233"/>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6">
            <a:extLst>
              <a:ext uri="{FF2B5EF4-FFF2-40B4-BE49-F238E27FC236}">
                <a16:creationId xmlns:a16="http://schemas.microsoft.com/office/drawing/2014/main" id="{374EA661-034C-4A60-9301-88D3C9454708}"/>
              </a:ext>
            </a:extLst>
          </p:cNvPr>
          <p:cNvSpPr txBox="1">
            <a:spLocks noGrp="1"/>
          </p:cNvSpPr>
          <p:nvPr>
            <p:ph idx="1"/>
          </p:nvPr>
        </p:nvSpPr>
        <p:spPr>
          <a:xfrm>
            <a:off x="0" y="633999"/>
            <a:ext cx="8678780" cy="5804894"/>
          </a:xfrm>
        </p:spPr>
        <p:txBody>
          <a:bodyPr>
            <a:noAutofit/>
          </a:bodyPr>
          <a:lstStyle/>
          <a:p>
            <a:pPr marL="0" lvl="0" indent="0">
              <a:lnSpc>
                <a:spcPct val="90000"/>
              </a:lnSpc>
              <a:buNone/>
            </a:pPr>
            <a:r>
              <a:rPr lang="en-GB" sz="2650" b="1" u="sng">
                <a:latin typeface="Arial" pitchFamily="34"/>
                <a:cs typeface="Arial" pitchFamily="34"/>
              </a:rPr>
              <a:t>10 Steps in Building a Strong Team: </a:t>
            </a:r>
          </a:p>
          <a:p>
            <a:pPr marL="457200" lvl="0" indent="-457200">
              <a:lnSpc>
                <a:spcPct val="90000"/>
              </a:lnSpc>
              <a:buAutoNum type="arabicPeriod"/>
            </a:pPr>
            <a:r>
              <a:rPr lang="en-GB" sz="2650" b="1">
                <a:solidFill>
                  <a:srgbClr val="FFD966"/>
                </a:solidFill>
                <a:latin typeface="Arial" pitchFamily="34"/>
                <a:cs typeface="Arial" pitchFamily="34"/>
              </a:rPr>
              <a:t>Understanding responsibilities </a:t>
            </a:r>
            <a:r>
              <a:rPr lang="en-GB" sz="2650">
                <a:latin typeface="Arial" pitchFamily="34"/>
                <a:cs typeface="Arial" pitchFamily="34"/>
              </a:rPr>
              <a:t>– </a:t>
            </a:r>
            <a:r>
              <a:rPr lang="en-GB" sz="2650" i="1">
                <a:solidFill>
                  <a:srgbClr val="00B0F0"/>
                </a:solidFill>
                <a:latin typeface="Arial" pitchFamily="34"/>
                <a:cs typeface="Arial" pitchFamily="34"/>
              </a:rPr>
              <a:t>quality and state.</a:t>
            </a:r>
          </a:p>
          <a:p>
            <a:pPr marL="457200" lvl="0" indent="-457200">
              <a:lnSpc>
                <a:spcPct val="90000"/>
              </a:lnSpc>
              <a:buAutoNum type="arabicPeriod"/>
            </a:pPr>
            <a:r>
              <a:rPr lang="en-GB" sz="2650" b="1">
                <a:solidFill>
                  <a:srgbClr val="FFD966"/>
                </a:solidFill>
                <a:latin typeface="Arial" pitchFamily="34"/>
                <a:cs typeface="Arial" pitchFamily="34"/>
              </a:rPr>
              <a:t>Covering the Belbin roles</a:t>
            </a:r>
            <a:r>
              <a:rPr lang="en-GB" sz="2650" b="1">
                <a:latin typeface="Arial" pitchFamily="34"/>
                <a:cs typeface="Arial" pitchFamily="34"/>
              </a:rPr>
              <a:t> </a:t>
            </a:r>
            <a:r>
              <a:rPr lang="en-GB" sz="2650">
                <a:latin typeface="Arial" pitchFamily="34"/>
                <a:cs typeface="Arial" pitchFamily="34"/>
              </a:rPr>
              <a:t>– </a:t>
            </a:r>
            <a:r>
              <a:rPr lang="en-GB" sz="2650">
                <a:solidFill>
                  <a:srgbClr val="00B0F0"/>
                </a:solidFill>
                <a:latin typeface="Arial" pitchFamily="34"/>
                <a:cs typeface="Arial" pitchFamily="34"/>
              </a:rPr>
              <a:t>understand ways/improve performance.</a:t>
            </a:r>
          </a:p>
          <a:p>
            <a:pPr marL="457200" lvl="0" indent="-457200">
              <a:lnSpc>
                <a:spcPct val="90000"/>
              </a:lnSpc>
              <a:buAutoNum type="arabicPeriod"/>
            </a:pPr>
            <a:r>
              <a:rPr lang="en-GB" sz="2650" b="1">
                <a:solidFill>
                  <a:srgbClr val="FFD966"/>
                </a:solidFill>
                <a:latin typeface="Arial" pitchFamily="34"/>
                <a:cs typeface="Arial" pitchFamily="34"/>
              </a:rPr>
              <a:t>Having some common goals </a:t>
            </a:r>
            <a:r>
              <a:rPr lang="en-GB" sz="2650">
                <a:latin typeface="Arial" pitchFamily="34"/>
                <a:cs typeface="Arial" pitchFamily="34"/>
              </a:rPr>
              <a:t>– </a:t>
            </a:r>
            <a:r>
              <a:rPr lang="en-GB" sz="2650">
                <a:solidFill>
                  <a:srgbClr val="00B0F0"/>
                </a:solidFill>
                <a:latin typeface="Arial" pitchFamily="34"/>
                <a:cs typeface="Arial" pitchFamily="34"/>
              </a:rPr>
              <a:t>management and staff toward together/increases trust between different levels.</a:t>
            </a:r>
          </a:p>
          <a:p>
            <a:pPr marL="457200" lvl="0" indent="-457200">
              <a:lnSpc>
                <a:spcPct val="90000"/>
              </a:lnSpc>
              <a:buAutoNum type="arabicPeriod"/>
            </a:pPr>
            <a:r>
              <a:rPr lang="en-GB" sz="2650" b="1">
                <a:solidFill>
                  <a:srgbClr val="FFD966"/>
                </a:solidFill>
                <a:latin typeface="Arial" pitchFamily="34"/>
                <a:cs typeface="Arial" pitchFamily="34"/>
              </a:rPr>
              <a:t>Dealing with change </a:t>
            </a:r>
            <a:r>
              <a:rPr lang="en-GB" sz="2650">
                <a:latin typeface="Arial" pitchFamily="34"/>
                <a:cs typeface="Arial" pitchFamily="34"/>
              </a:rPr>
              <a:t>– </a:t>
            </a:r>
            <a:r>
              <a:rPr lang="en-GB" sz="2650">
                <a:solidFill>
                  <a:srgbClr val="00B0F0"/>
                </a:solidFill>
                <a:latin typeface="Arial" pitchFamily="34"/>
                <a:cs typeface="Arial" pitchFamily="34"/>
              </a:rPr>
              <a:t>manages the stress from the change/takes a more active role.</a:t>
            </a:r>
          </a:p>
          <a:p>
            <a:pPr marL="457200" lvl="0" indent="-457200">
              <a:lnSpc>
                <a:spcPct val="90000"/>
              </a:lnSpc>
              <a:buAutoNum type="arabicPeriod"/>
            </a:pPr>
            <a:r>
              <a:rPr lang="en-GB" sz="2650" b="1">
                <a:solidFill>
                  <a:srgbClr val="FFD966"/>
                </a:solidFill>
                <a:latin typeface="Arial" pitchFamily="34"/>
                <a:cs typeface="Arial" pitchFamily="34"/>
              </a:rPr>
              <a:t>Dealing with conflict </a:t>
            </a:r>
            <a:r>
              <a:rPr lang="en-GB" sz="2650">
                <a:latin typeface="Arial" pitchFamily="34"/>
                <a:cs typeface="Arial" pitchFamily="34"/>
              </a:rPr>
              <a:t>– </a:t>
            </a:r>
            <a:r>
              <a:rPr lang="en-GB" sz="2650">
                <a:solidFill>
                  <a:srgbClr val="00B0F0"/>
                </a:solidFill>
                <a:latin typeface="Arial" pitchFamily="34"/>
                <a:cs typeface="Arial" pitchFamily="34"/>
              </a:rPr>
              <a:t>show them you stay calm/you understand the other person’s perspective.</a:t>
            </a:r>
          </a:p>
        </p:txBody>
      </p:sp>
      <p:pic>
        <p:nvPicPr>
          <p:cNvPr id="3" name="Picture 4" descr="UWTSD London | UWTSD London Campus">
            <a:extLst>
              <a:ext uri="{FF2B5EF4-FFF2-40B4-BE49-F238E27FC236}">
                <a16:creationId xmlns:a16="http://schemas.microsoft.com/office/drawing/2014/main" id="{396A701E-A87C-48E9-A738-BAB9A79DC9FF}"/>
              </a:ext>
            </a:extLst>
          </p:cNvPr>
          <p:cNvPicPr>
            <a:picLocks noChangeAspect="1"/>
          </p:cNvPicPr>
          <p:nvPr/>
        </p:nvPicPr>
        <p:blipFill>
          <a:blip r:embed="rId3"/>
          <a:srcRect/>
          <a:stretch>
            <a:fillRect/>
          </a:stretch>
        </p:blipFill>
        <p:spPr>
          <a:xfrm>
            <a:off x="8914705" y="0"/>
            <a:ext cx="2892283" cy="1527569"/>
          </a:xfrm>
          <a:prstGeom prst="rect">
            <a:avLst/>
          </a:prstGeom>
          <a:noFill/>
          <a:ln cap="flat">
            <a:noFill/>
          </a:ln>
        </p:spPr>
      </p:pic>
      <p:pic>
        <p:nvPicPr>
          <p:cNvPr id="4" name="Picture 2" descr="10 Steps To Team Building - Key Person of Influence">
            <a:extLst>
              <a:ext uri="{FF2B5EF4-FFF2-40B4-BE49-F238E27FC236}">
                <a16:creationId xmlns:a16="http://schemas.microsoft.com/office/drawing/2014/main" id="{A75DEF68-DD2C-40A4-B521-98C8EC940D20}"/>
              </a:ext>
            </a:extLst>
          </p:cNvPr>
          <p:cNvPicPr>
            <a:picLocks noChangeAspect="1"/>
          </p:cNvPicPr>
          <p:nvPr/>
        </p:nvPicPr>
        <p:blipFill>
          <a:blip r:embed="rId4"/>
          <a:srcRect/>
          <a:stretch>
            <a:fillRect/>
          </a:stretch>
        </p:blipFill>
        <p:spPr>
          <a:xfrm>
            <a:off x="9178610" y="2156091"/>
            <a:ext cx="2628378" cy="2797268"/>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5CE6616-45EA-40F4-857C-A26B55B217F5}"/>
              </a:ext>
            </a:extLst>
          </p:cNvPr>
          <p:cNvSpPr txBox="1">
            <a:spLocks noGrp="1"/>
          </p:cNvSpPr>
          <p:nvPr>
            <p:ph idx="1"/>
          </p:nvPr>
        </p:nvSpPr>
        <p:spPr>
          <a:xfrm>
            <a:off x="152403" y="228600"/>
            <a:ext cx="7981943" cy="5967410"/>
          </a:xfrm>
        </p:spPr>
        <p:txBody>
          <a:bodyPr/>
          <a:lstStyle/>
          <a:p>
            <a:pPr marL="0" lvl="0" indent="0">
              <a:lnSpc>
                <a:spcPct val="90000"/>
              </a:lnSpc>
              <a:buNone/>
            </a:pPr>
            <a:r>
              <a:rPr lang="en-GB" sz="2650" b="1" u="sng">
                <a:latin typeface="Arial" pitchFamily="34"/>
                <a:cs typeface="Arial" pitchFamily="34"/>
              </a:rPr>
              <a:t>10 Steps in Building a Strong Team (continued):</a:t>
            </a:r>
            <a:endParaRPr lang="en-GB" sz="2650">
              <a:solidFill>
                <a:srgbClr val="00B0F0"/>
              </a:solidFill>
              <a:latin typeface="Arial" pitchFamily="34"/>
              <a:cs typeface="Arial" pitchFamily="34"/>
            </a:endParaRPr>
          </a:p>
          <a:p>
            <a:pPr marL="0" lvl="0" indent="0">
              <a:lnSpc>
                <a:spcPct val="90000"/>
              </a:lnSpc>
              <a:buNone/>
            </a:pPr>
            <a:r>
              <a:rPr lang="en-GB" sz="2650" b="1">
                <a:latin typeface="Arial" pitchFamily="34"/>
                <a:cs typeface="Arial" pitchFamily="34"/>
              </a:rPr>
              <a:t>6. </a:t>
            </a:r>
            <a:r>
              <a:rPr lang="en-GB" sz="2650" b="1">
                <a:solidFill>
                  <a:srgbClr val="FFD966"/>
                </a:solidFill>
                <a:latin typeface="Arial" pitchFamily="34"/>
                <a:cs typeface="Arial" pitchFamily="34"/>
              </a:rPr>
              <a:t>Sharing ideas </a:t>
            </a:r>
            <a:r>
              <a:rPr lang="en-GB" sz="2650">
                <a:latin typeface="Arial" pitchFamily="34"/>
                <a:cs typeface="Arial" pitchFamily="34"/>
              </a:rPr>
              <a:t>– </a:t>
            </a:r>
            <a:r>
              <a:rPr lang="en-GB" sz="2650">
                <a:solidFill>
                  <a:srgbClr val="00B0F0"/>
                </a:solidFill>
                <a:latin typeface="Arial" pitchFamily="34"/>
                <a:cs typeface="Arial" pitchFamily="34"/>
              </a:rPr>
              <a:t>collaborating and brainstorming with others about a topic or regarding a shared problem.</a:t>
            </a:r>
          </a:p>
          <a:p>
            <a:pPr marL="0" lvl="0" indent="0">
              <a:lnSpc>
                <a:spcPct val="90000"/>
              </a:lnSpc>
              <a:buNone/>
            </a:pPr>
            <a:r>
              <a:rPr lang="en-GB" sz="2650" b="1">
                <a:latin typeface="Arial" pitchFamily="34"/>
                <a:cs typeface="Arial" pitchFamily="34"/>
              </a:rPr>
              <a:t>7. </a:t>
            </a:r>
            <a:r>
              <a:rPr lang="en-GB" sz="2650" b="1">
                <a:solidFill>
                  <a:srgbClr val="FFD966"/>
                </a:solidFill>
                <a:latin typeface="Arial" pitchFamily="34"/>
                <a:cs typeface="Arial" pitchFamily="34"/>
              </a:rPr>
              <a:t>Sharing information </a:t>
            </a:r>
            <a:r>
              <a:rPr lang="en-GB" sz="2650">
                <a:latin typeface="Arial" pitchFamily="34"/>
                <a:cs typeface="Arial" pitchFamily="34"/>
              </a:rPr>
              <a:t>– </a:t>
            </a:r>
            <a:r>
              <a:rPr lang="en-GB" sz="2650">
                <a:solidFill>
                  <a:srgbClr val="00B0F0"/>
                </a:solidFill>
                <a:latin typeface="Arial" pitchFamily="34"/>
                <a:cs typeface="Arial" pitchFamily="34"/>
              </a:rPr>
              <a:t>the exchange of data between various organizations</a:t>
            </a:r>
          </a:p>
          <a:p>
            <a:pPr marL="0" lvl="0" indent="0">
              <a:lnSpc>
                <a:spcPct val="90000"/>
              </a:lnSpc>
              <a:buNone/>
            </a:pPr>
            <a:r>
              <a:rPr lang="en-GB" sz="2650" b="1">
                <a:latin typeface="Arial" pitchFamily="34"/>
                <a:cs typeface="Arial" pitchFamily="34"/>
              </a:rPr>
              <a:t>8. </a:t>
            </a:r>
            <a:r>
              <a:rPr lang="en-GB" sz="2650" b="1">
                <a:solidFill>
                  <a:srgbClr val="FFD966"/>
                </a:solidFill>
                <a:latin typeface="Arial" pitchFamily="34"/>
                <a:cs typeface="Arial" pitchFamily="34"/>
              </a:rPr>
              <a:t>Adapting</a:t>
            </a:r>
            <a:r>
              <a:rPr lang="en-GB" sz="2650">
                <a:latin typeface="Arial" pitchFamily="34"/>
                <a:cs typeface="Arial" pitchFamily="34"/>
              </a:rPr>
              <a:t> – </a:t>
            </a:r>
            <a:r>
              <a:rPr lang="en-GB" sz="2650">
                <a:solidFill>
                  <a:srgbClr val="00B0F0"/>
                </a:solidFill>
                <a:latin typeface="Arial" pitchFamily="34"/>
                <a:cs typeface="Arial" pitchFamily="34"/>
              </a:rPr>
              <a:t>to change your behaviour so that it is easier to live in a particular place or situation.</a:t>
            </a:r>
          </a:p>
          <a:p>
            <a:pPr marL="0" lvl="0" indent="0">
              <a:lnSpc>
                <a:spcPct val="90000"/>
              </a:lnSpc>
              <a:buNone/>
            </a:pPr>
            <a:r>
              <a:rPr lang="en-GB" sz="2650" b="1">
                <a:latin typeface="Arial" pitchFamily="34"/>
                <a:cs typeface="Arial" pitchFamily="34"/>
              </a:rPr>
              <a:t>9. </a:t>
            </a:r>
            <a:r>
              <a:rPr lang="en-GB" sz="2650" b="1">
                <a:solidFill>
                  <a:srgbClr val="FFD966"/>
                </a:solidFill>
                <a:latin typeface="Arial" pitchFamily="34"/>
                <a:cs typeface="Arial" pitchFamily="34"/>
              </a:rPr>
              <a:t>Developing trust </a:t>
            </a:r>
            <a:r>
              <a:rPr lang="en-GB" sz="2650">
                <a:latin typeface="Arial" pitchFamily="34"/>
                <a:cs typeface="Arial" pitchFamily="34"/>
              </a:rPr>
              <a:t>– </a:t>
            </a:r>
            <a:r>
              <a:rPr lang="en-GB" sz="2650">
                <a:solidFill>
                  <a:srgbClr val="00B0F0"/>
                </a:solidFill>
                <a:latin typeface="Arial" pitchFamily="34"/>
                <a:cs typeface="Arial" pitchFamily="34"/>
              </a:rPr>
              <a:t>particular type of partnership organisation one that offers benefits to the local community and has advantages for many public bodies.</a:t>
            </a:r>
          </a:p>
          <a:p>
            <a:pPr marL="0" lvl="0" indent="0">
              <a:lnSpc>
                <a:spcPct val="90000"/>
              </a:lnSpc>
              <a:buNone/>
            </a:pPr>
            <a:r>
              <a:rPr lang="en-GB" sz="2650" b="1">
                <a:latin typeface="Arial" pitchFamily="34"/>
                <a:cs typeface="Arial" pitchFamily="34"/>
              </a:rPr>
              <a:t>10. </a:t>
            </a:r>
            <a:r>
              <a:rPr lang="en-GB" sz="2650" b="1">
                <a:solidFill>
                  <a:srgbClr val="FFD966"/>
                </a:solidFill>
                <a:latin typeface="Arial" pitchFamily="34"/>
                <a:cs typeface="Arial" pitchFamily="34"/>
              </a:rPr>
              <a:t>Socialising</a:t>
            </a:r>
            <a:r>
              <a:rPr lang="en-GB" sz="2650">
                <a:latin typeface="Arial" pitchFamily="34"/>
                <a:cs typeface="Arial" pitchFamily="34"/>
              </a:rPr>
              <a:t> – </a:t>
            </a:r>
            <a:r>
              <a:rPr lang="en-GB" sz="2650">
                <a:solidFill>
                  <a:srgbClr val="00B0F0"/>
                </a:solidFill>
                <a:latin typeface="Arial" pitchFamily="34"/>
                <a:cs typeface="Arial" pitchFamily="34"/>
              </a:rPr>
              <a:t>taking part in social activities, and interact with others.</a:t>
            </a:r>
            <a:endParaRPr lang="en-GB" sz="2650"/>
          </a:p>
        </p:txBody>
      </p:sp>
      <p:pic>
        <p:nvPicPr>
          <p:cNvPr id="3" name="Picture 4" descr="UWTSD London | UWTSD London Campus">
            <a:extLst>
              <a:ext uri="{FF2B5EF4-FFF2-40B4-BE49-F238E27FC236}">
                <a16:creationId xmlns:a16="http://schemas.microsoft.com/office/drawing/2014/main" id="{DD0904E3-B297-484E-97B8-C6FE3789F65B}"/>
              </a:ext>
            </a:extLst>
          </p:cNvPr>
          <p:cNvPicPr>
            <a:picLocks noChangeAspect="1"/>
          </p:cNvPicPr>
          <p:nvPr/>
        </p:nvPicPr>
        <p:blipFill>
          <a:blip r:embed="rId3"/>
          <a:srcRect/>
          <a:stretch>
            <a:fillRect/>
          </a:stretch>
        </p:blipFill>
        <p:spPr>
          <a:xfrm>
            <a:off x="8914705" y="0"/>
            <a:ext cx="2892283" cy="1527569"/>
          </a:xfrm>
          <a:prstGeom prst="rect">
            <a:avLst/>
          </a:prstGeom>
          <a:noFill/>
          <a:ln cap="flat">
            <a:noFill/>
          </a:ln>
        </p:spPr>
      </p:pic>
      <p:pic>
        <p:nvPicPr>
          <p:cNvPr id="4" name="Picture 2" descr="10 Steps To Team Building - Key Person of Influence">
            <a:extLst>
              <a:ext uri="{FF2B5EF4-FFF2-40B4-BE49-F238E27FC236}">
                <a16:creationId xmlns:a16="http://schemas.microsoft.com/office/drawing/2014/main" id="{75F5C214-9B42-40B6-8DF0-25C119F9C596}"/>
              </a:ext>
            </a:extLst>
          </p:cNvPr>
          <p:cNvPicPr>
            <a:picLocks noChangeAspect="1"/>
          </p:cNvPicPr>
          <p:nvPr/>
        </p:nvPicPr>
        <p:blipFill>
          <a:blip r:embed="rId4"/>
          <a:srcRect/>
          <a:stretch>
            <a:fillRect/>
          </a:stretch>
        </p:blipFill>
        <p:spPr>
          <a:xfrm>
            <a:off x="9178610" y="2156091"/>
            <a:ext cx="2628378" cy="2797268"/>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F5011D5-4DA4-4AF4-9243-8BD59CFF6CD7}"/>
              </a:ext>
            </a:extLst>
          </p:cNvPr>
          <p:cNvSpPr txBox="1">
            <a:spLocks noGrp="1"/>
          </p:cNvSpPr>
          <p:nvPr>
            <p:ph idx="1"/>
          </p:nvPr>
        </p:nvSpPr>
        <p:spPr>
          <a:xfrm>
            <a:off x="176049" y="365760"/>
            <a:ext cx="8572500" cy="6492240"/>
          </a:xfrm>
        </p:spPr>
        <p:txBody>
          <a:bodyPr/>
          <a:lstStyle/>
          <a:p>
            <a:pPr marL="0" lvl="0" indent="0">
              <a:buNone/>
            </a:pPr>
            <a:r>
              <a:rPr lang="en-GB" sz="2400" b="1" u="sng">
                <a:latin typeface="Arial" pitchFamily="34"/>
                <a:cs typeface="Arial" pitchFamily="34"/>
              </a:rPr>
              <a:t>How to Build a Successful Team:</a:t>
            </a:r>
          </a:p>
          <a:p>
            <a:pPr lvl="0">
              <a:buChar char="-"/>
            </a:pPr>
            <a:r>
              <a:rPr lang="en-GB" sz="2400" b="1">
                <a:solidFill>
                  <a:srgbClr val="FFD966"/>
                </a:solidFill>
                <a:latin typeface="Arial" pitchFamily="34"/>
                <a:cs typeface="Arial" pitchFamily="34"/>
              </a:rPr>
              <a:t>Make a plan </a:t>
            </a:r>
            <a:r>
              <a:rPr lang="en-GB" sz="2400">
                <a:latin typeface="Arial" pitchFamily="34"/>
                <a:cs typeface="Arial" pitchFamily="34"/>
              </a:rPr>
              <a:t>– </a:t>
            </a:r>
            <a:r>
              <a:rPr lang="en-GB" sz="2400" i="1">
                <a:latin typeface="Arial" pitchFamily="34"/>
                <a:cs typeface="Arial" pitchFamily="34"/>
              </a:rPr>
              <a:t>need a clear and measurable goal.</a:t>
            </a:r>
          </a:p>
          <a:p>
            <a:pPr marL="0" lvl="0" indent="0">
              <a:buNone/>
            </a:pPr>
            <a:endParaRPr lang="en-GB" sz="2400">
              <a:latin typeface="Arial" pitchFamily="34"/>
              <a:cs typeface="Arial" pitchFamily="34"/>
            </a:endParaRPr>
          </a:p>
          <a:p>
            <a:pPr lvl="0">
              <a:buChar char="-"/>
            </a:pPr>
            <a:endParaRPr lang="en-GB" sz="2400" b="1">
              <a:solidFill>
                <a:srgbClr val="FFD966"/>
              </a:solidFill>
              <a:latin typeface="Arial" pitchFamily="34"/>
              <a:cs typeface="Arial" pitchFamily="34"/>
            </a:endParaRPr>
          </a:p>
          <a:p>
            <a:pPr lvl="0">
              <a:buChar char="-"/>
            </a:pPr>
            <a:r>
              <a:rPr lang="en-GB" sz="2400" b="1">
                <a:solidFill>
                  <a:srgbClr val="FFD966"/>
                </a:solidFill>
                <a:latin typeface="Arial" pitchFamily="34"/>
                <a:cs typeface="Arial" pitchFamily="34"/>
              </a:rPr>
              <a:t>Show them a little respect </a:t>
            </a:r>
            <a:r>
              <a:rPr lang="en-GB" sz="2400">
                <a:latin typeface="Arial" pitchFamily="34"/>
                <a:cs typeface="Arial" pitchFamily="34"/>
              </a:rPr>
              <a:t>– </a:t>
            </a:r>
            <a:r>
              <a:rPr lang="en-GB" sz="2400" i="1">
                <a:latin typeface="Arial" pitchFamily="34"/>
                <a:cs typeface="Arial" pitchFamily="34"/>
              </a:rPr>
              <a:t>if team members don’t feel respected, they won’t be motivated to bring their best ideas.</a:t>
            </a:r>
          </a:p>
          <a:p>
            <a:pPr marL="0" lvl="0" indent="0">
              <a:buNone/>
            </a:pPr>
            <a:endParaRPr lang="en-GB" sz="2400">
              <a:latin typeface="Arial" pitchFamily="34"/>
              <a:cs typeface="Arial" pitchFamily="34"/>
            </a:endParaRPr>
          </a:p>
          <a:p>
            <a:pPr lvl="0">
              <a:buChar char="-"/>
            </a:pPr>
            <a:endParaRPr lang="en-GB" sz="2400" b="1">
              <a:solidFill>
                <a:srgbClr val="FFD966"/>
              </a:solidFill>
              <a:latin typeface="Arial" pitchFamily="34"/>
              <a:cs typeface="Arial" pitchFamily="34"/>
            </a:endParaRPr>
          </a:p>
          <a:p>
            <a:pPr lvl="0">
              <a:buChar char="-"/>
            </a:pPr>
            <a:r>
              <a:rPr lang="en-GB" sz="2400" b="1">
                <a:solidFill>
                  <a:srgbClr val="FFD966"/>
                </a:solidFill>
                <a:latin typeface="Arial" pitchFamily="34"/>
                <a:cs typeface="Arial" pitchFamily="34"/>
              </a:rPr>
              <a:t>Having conversations </a:t>
            </a:r>
            <a:r>
              <a:rPr lang="en-GB" sz="2400">
                <a:latin typeface="Arial" pitchFamily="34"/>
                <a:cs typeface="Arial" pitchFamily="34"/>
              </a:rPr>
              <a:t>– </a:t>
            </a:r>
            <a:r>
              <a:rPr lang="en-GB" sz="2400" i="1">
                <a:latin typeface="Arial" pitchFamily="34"/>
                <a:cs typeface="Arial" pitchFamily="34"/>
              </a:rPr>
              <a:t>difficult discussions aren’t anyone’s idea of fun, but they are necessary for running a successful team.</a:t>
            </a:r>
          </a:p>
          <a:p>
            <a:pPr marL="0" lvl="0" indent="0">
              <a:buNone/>
            </a:pPr>
            <a:endParaRPr lang="en-GB"/>
          </a:p>
          <a:p>
            <a:pPr lvl="0">
              <a:buChar char="-"/>
            </a:pPr>
            <a:endParaRPr lang="en-GB"/>
          </a:p>
          <a:p>
            <a:pPr lvl="0">
              <a:buChar char="-"/>
            </a:pPr>
            <a:endParaRPr lang="en-GB"/>
          </a:p>
        </p:txBody>
      </p:sp>
      <p:pic>
        <p:nvPicPr>
          <p:cNvPr id="3" name="Picture 11" descr="UWTSD London | UWTSD London Campus">
            <a:extLst>
              <a:ext uri="{FF2B5EF4-FFF2-40B4-BE49-F238E27FC236}">
                <a16:creationId xmlns:a16="http://schemas.microsoft.com/office/drawing/2014/main" id="{8762ED6E-F4A2-4C09-ACF8-03FC6E2FB201}"/>
              </a:ext>
            </a:extLst>
          </p:cNvPr>
          <p:cNvPicPr>
            <a:picLocks noChangeAspect="1"/>
          </p:cNvPicPr>
          <p:nvPr/>
        </p:nvPicPr>
        <p:blipFill>
          <a:blip r:embed="rId3"/>
          <a:srcRect/>
          <a:stretch>
            <a:fillRect/>
          </a:stretch>
        </p:blipFill>
        <p:spPr>
          <a:xfrm>
            <a:off x="9123663" y="182880"/>
            <a:ext cx="2892283" cy="1527569"/>
          </a:xfrm>
          <a:prstGeom prst="rect">
            <a:avLst/>
          </a:prstGeom>
          <a:noFill/>
          <a:ln cap="flat">
            <a:noFill/>
          </a:ln>
        </p:spPr>
      </p:pic>
      <p:pic>
        <p:nvPicPr>
          <p:cNvPr id="4" name="Picture 2" descr="How to Build a Successful Team - Business Guides - The New York Times">
            <a:extLst>
              <a:ext uri="{FF2B5EF4-FFF2-40B4-BE49-F238E27FC236}">
                <a16:creationId xmlns:a16="http://schemas.microsoft.com/office/drawing/2014/main" id="{7DAD9724-A875-4800-B667-1D13BBB49A20}"/>
              </a:ext>
            </a:extLst>
          </p:cNvPr>
          <p:cNvPicPr>
            <a:picLocks noChangeAspect="1"/>
          </p:cNvPicPr>
          <p:nvPr/>
        </p:nvPicPr>
        <p:blipFill>
          <a:blip r:embed="rId4"/>
          <a:srcRect/>
          <a:stretch>
            <a:fillRect/>
          </a:stretch>
        </p:blipFill>
        <p:spPr>
          <a:xfrm>
            <a:off x="8962829" y="2470480"/>
            <a:ext cx="2838599" cy="2390278"/>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3F51F34-A07B-4BFE-89D3-26EE235B7134}"/>
              </a:ext>
            </a:extLst>
          </p:cNvPr>
          <p:cNvSpPr txBox="1"/>
          <p:nvPr/>
        </p:nvSpPr>
        <p:spPr>
          <a:xfrm>
            <a:off x="433633" y="414779"/>
            <a:ext cx="10963373" cy="7232749"/>
          </a:xfrm>
          <a:prstGeom prst="rect">
            <a:avLst/>
          </a:prstGeom>
          <a:noFill/>
        </p:spPr>
        <p:txBody>
          <a:bodyPr wrap="square" rtlCol="0">
            <a:spAutoFit/>
          </a:bodyPr>
          <a:lstStyle/>
          <a:p>
            <a:r>
              <a:rPr lang="en-GB" sz="3600" dirty="0"/>
              <a:t>References</a:t>
            </a:r>
            <a:endParaRPr lang="en-US" sz="3600" dirty="0">
              <a:cs typeface="Calibri"/>
            </a:endParaRPr>
          </a:p>
          <a:p>
            <a:endParaRPr lang="en-GB" dirty="0"/>
          </a:p>
          <a:p>
            <a:r>
              <a:rPr lang="en-GB" dirty="0"/>
              <a:t>Ken Blanchard, </a:t>
            </a:r>
            <a:r>
              <a:rPr lang="en-GB" dirty="0">
                <a:hlinkClick r:id="rId2"/>
              </a:rPr>
              <a:t>Situational Leadership® II: Prepare to Lead Differently</a:t>
            </a:r>
            <a:r>
              <a:rPr lang="en-GB" dirty="0"/>
              <a:t>, The Ken Blanchard Companies</a:t>
            </a:r>
          </a:p>
          <a:p>
            <a:endParaRPr lang="en-GB" dirty="0"/>
          </a:p>
          <a:p>
            <a:r>
              <a:rPr lang="en-GB" dirty="0">
                <a:hlinkClick r:id="rId3"/>
              </a:rPr>
              <a:t>https://smallbusiness.chron.com/keys-teamwork-34398.html</a:t>
            </a:r>
            <a:endParaRPr lang="en-GB" dirty="0"/>
          </a:p>
          <a:p>
            <a:endParaRPr lang="en-GB" dirty="0"/>
          </a:p>
          <a:p>
            <a:r>
              <a:rPr lang="en-IN" dirty="0"/>
              <a:t>9 Roles of Individuals on Teams. ( 07 August 2014). https://www.artsfwd.org/9-team-roles/</a:t>
            </a:r>
          </a:p>
          <a:p>
            <a:r>
              <a:rPr lang="en-IN" dirty="0"/>
              <a:t>Teams. (n.d.). </a:t>
            </a:r>
            <a:r>
              <a:rPr lang="en-IN" dirty="0">
                <a:hlinkClick r:id="rId4"/>
              </a:rPr>
              <a:t>https://www.accipio.com/eleadership/mod/wiki/view.php?id=1773</a:t>
            </a:r>
            <a:endParaRPr lang="en-IN" dirty="0"/>
          </a:p>
          <a:p>
            <a:endParaRPr lang="en-IN" dirty="0"/>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 action="ppaction://noaction"/>
              </a:rPr>
              <a:t>Resolving Team Conflict - Team Management Training from MindTools.com</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5"/>
              </a:rPr>
              <a:t>5 Ways to Manage Conflict in the Workplace (thebalancecareers.com)</a:t>
            </a: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solidFill>
                <a:prstClr val="white"/>
              </a:solidFill>
              <a:latin typeface="Century Gothic" panose="020B0502020202020204"/>
            </a:endParaRPr>
          </a:p>
          <a:p>
            <a:pPr marL="0" lvl="0" indent="0">
              <a:buNone/>
            </a:pPr>
            <a:r>
              <a:rPr lang="en-GB" sz="1800" dirty="0">
                <a:latin typeface="Arial" pitchFamily="34"/>
                <a:cs typeface="Arial" pitchFamily="34"/>
              </a:rPr>
              <a:t>References:</a:t>
            </a:r>
          </a:p>
          <a:p>
            <a:pPr lvl="0">
              <a:buChar char="-"/>
            </a:pPr>
            <a:r>
              <a:rPr lang="en-GB" sz="1800" dirty="0">
                <a:latin typeface="Arial" pitchFamily="34"/>
                <a:cs typeface="Arial" pitchFamily="34"/>
              </a:rPr>
              <a:t>Brower, M.J. (1995) </a:t>
            </a:r>
            <a:r>
              <a:rPr lang="en-GB" sz="1800" i="1" dirty="0">
                <a:latin typeface="Arial" pitchFamily="34"/>
                <a:cs typeface="Arial" pitchFamily="34"/>
              </a:rPr>
              <a:t>Empowering Teams: What, Why and How’, Empowerment in Organisations</a:t>
            </a:r>
            <a:r>
              <a:rPr lang="en-GB" sz="1800" dirty="0">
                <a:latin typeface="Arial" pitchFamily="34"/>
                <a:cs typeface="Arial" pitchFamily="34"/>
              </a:rPr>
              <a:t>, 3, (1, pp. 13-25)</a:t>
            </a:r>
          </a:p>
          <a:p>
            <a:pPr lvl="0">
              <a:buChar char="-"/>
            </a:pPr>
            <a:endParaRPr lang="en-GB" sz="1800" i="1" dirty="0">
              <a:latin typeface="Arial" pitchFamily="34"/>
              <a:cs typeface="Arial" pitchFamily="34"/>
            </a:endParaRPr>
          </a:p>
          <a:p>
            <a:pPr lvl="0">
              <a:buChar char="-"/>
            </a:pPr>
            <a:r>
              <a:rPr lang="en-GB" sz="1800" dirty="0">
                <a:latin typeface="Arial" pitchFamily="34"/>
                <a:cs typeface="Arial" pitchFamily="34"/>
              </a:rPr>
              <a:t> Gignac, F. (2005) </a:t>
            </a:r>
            <a:r>
              <a:rPr lang="en-GB" sz="1800" i="1" dirty="0">
                <a:latin typeface="Arial" pitchFamily="34"/>
                <a:cs typeface="Arial" pitchFamily="34"/>
              </a:rPr>
              <a:t>Building Successful Virtual Teams, Boston, Artech House</a:t>
            </a:r>
          </a:p>
          <a:p>
            <a:pPr lvl="0">
              <a:buChar char="-"/>
            </a:pPr>
            <a:endParaRPr lang="en-GB" sz="1800" i="1" dirty="0">
              <a:latin typeface="Arial" pitchFamily="34"/>
              <a:cs typeface="Arial" pitchFamily="34"/>
            </a:endParaRPr>
          </a:p>
          <a:p>
            <a:pPr lvl="0">
              <a:buChar char="-"/>
            </a:pPr>
            <a:r>
              <a:rPr lang="en-GB" sz="1800" dirty="0">
                <a:latin typeface="Arial" pitchFamily="34"/>
                <a:cs typeface="Arial" pitchFamily="34"/>
              </a:rPr>
              <a:t>Heap, N. (1996) </a:t>
            </a:r>
            <a:r>
              <a:rPr lang="en-GB" sz="1800" i="1" dirty="0">
                <a:latin typeface="Arial" pitchFamily="34"/>
                <a:cs typeface="Arial" pitchFamily="34"/>
              </a:rPr>
              <a:t>Building the Organisational Team, Industrial and Commercial Training,</a:t>
            </a:r>
            <a:r>
              <a:rPr lang="en-GB" sz="1800" dirty="0">
                <a:latin typeface="Arial" pitchFamily="34"/>
                <a:cs typeface="Arial" pitchFamily="34"/>
              </a:rPr>
              <a:t> 28, (no. 3, pp,3-7).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a:p>
            <a:endParaRPr lang="en-IN" dirty="0"/>
          </a:p>
          <a:p>
            <a:endParaRPr lang="en-GB" dirty="0"/>
          </a:p>
          <a:p>
            <a:endParaRPr lang="en-GB" dirty="0"/>
          </a:p>
        </p:txBody>
      </p:sp>
    </p:spTree>
    <p:extLst>
      <p:ext uri="{BB962C8B-B14F-4D97-AF65-F5344CB8AC3E}">
        <p14:creationId xmlns:p14="http://schemas.microsoft.com/office/powerpoint/2010/main" val="23397214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4EA12ED-4652-4BCA-B7B6-301283390FB4}"/>
              </a:ext>
            </a:extLst>
          </p:cNvPr>
          <p:cNvSpPr txBox="1">
            <a:spLocks noGrp="1"/>
          </p:cNvSpPr>
          <p:nvPr>
            <p:ph idx="1"/>
          </p:nvPr>
        </p:nvSpPr>
        <p:spPr>
          <a:xfrm rot="16200004">
            <a:off x="8832643" y="2598792"/>
            <a:ext cx="5386136" cy="1332573"/>
          </a:xfrm>
        </p:spPr>
        <p:txBody>
          <a:bodyPr anchorCtr="1"/>
          <a:lstStyle/>
          <a:p>
            <a:pPr marL="0" lvl="0" indent="0" algn="ctr">
              <a:buNone/>
            </a:pPr>
            <a:r>
              <a:rPr lang="en-GB" sz="7200">
                <a:latin typeface="Arial" pitchFamily="34"/>
                <a:cs typeface="Arial" pitchFamily="34"/>
              </a:rPr>
              <a:t>Thank You!</a:t>
            </a:r>
          </a:p>
        </p:txBody>
      </p:sp>
      <p:sp>
        <p:nvSpPr>
          <p:cNvPr id="3" name="Content Placeholder 2">
            <a:extLst>
              <a:ext uri="{FF2B5EF4-FFF2-40B4-BE49-F238E27FC236}">
                <a16:creationId xmlns:a16="http://schemas.microsoft.com/office/drawing/2014/main" id="{0306BD6D-EB0B-48E3-8C55-8536197508AE}"/>
              </a:ext>
            </a:extLst>
          </p:cNvPr>
          <p:cNvSpPr txBox="1"/>
          <p:nvPr/>
        </p:nvSpPr>
        <p:spPr>
          <a:xfrm rot="10799991">
            <a:off x="3402911" y="-1"/>
            <a:ext cx="5386136" cy="1332573"/>
          </a:xfrm>
          <a:prstGeom prst="rect">
            <a:avLst/>
          </a:prstGeom>
          <a:noFill/>
          <a:ln cap="flat">
            <a:noFill/>
          </a:ln>
        </p:spPr>
        <p:txBody>
          <a:bodyPr vert="horz" wrap="square" lIns="91440" tIns="45720" rIns="91440" bIns="45720" anchor="t" anchorCtr="1" compatLnSpc="1">
            <a:normAutofit/>
          </a:bodyPr>
          <a:lstStyle/>
          <a:p>
            <a:pPr marL="0" marR="0" lvl="0" indent="0" algn="ctr" defTabSz="914400" rtl="0" eaLnBrk="1" fontAlgn="auto" latinLnBrk="0" hangingPunct="1">
              <a:lnSpc>
                <a:spcPct val="110000"/>
              </a:lnSpc>
              <a:spcBef>
                <a:spcPts val="1000"/>
              </a:spcBef>
              <a:spcAft>
                <a:spcPts val="0"/>
              </a:spcAft>
              <a:buClrTx/>
              <a:buSzTx/>
              <a:buFontTx/>
              <a:buNone/>
              <a:tabLst/>
              <a:defRPr sz="1800" b="0" i="0" u="none" strike="noStrike" kern="0" cap="none" spc="0" baseline="0">
                <a:solidFill>
                  <a:srgbClr val="000000"/>
                </a:solidFill>
                <a:uFillTx/>
              </a:defRPr>
            </a:pPr>
            <a:r>
              <a:rPr kumimoji="0" lang="en-GB" sz="7200" b="0" i="0" u="none" strike="noStrike" kern="1200" cap="none" spc="0" normalizeH="0" baseline="0" noProof="0">
                <a:ln>
                  <a:noFill/>
                </a:ln>
                <a:solidFill>
                  <a:srgbClr val="FFFFFF"/>
                </a:solidFill>
                <a:effectLst/>
                <a:uLnTx/>
                <a:uFillTx/>
                <a:latin typeface="Arial" pitchFamily="34"/>
                <a:ea typeface="+mn-ea"/>
                <a:cs typeface="Arial" pitchFamily="34"/>
              </a:rPr>
              <a:t>Thank You!</a:t>
            </a:r>
          </a:p>
        </p:txBody>
      </p:sp>
      <p:sp>
        <p:nvSpPr>
          <p:cNvPr id="4" name="Content Placeholder 2">
            <a:extLst>
              <a:ext uri="{FF2B5EF4-FFF2-40B4-BE49-F238E27FC236}">
                <a16:creationId xmlns:a16="http://schemas.microsoft.com/office/drawing/2014/main" id="{C8912A3F-52A8-444E-9D32-8070BE9254C6}"/>
              </a:ext>
            </a:extLst>
          </p:cNvPr>
          <p:cNvSpPr txBox="1"/>
          <p:nvPr/>
        </p:nvSpPr>
        <p:spPr>
          <a:xfrm rot="5400013">
            <a:off x="-2026783" y="2943733"/>
            <a:ext cx="5386136" cy="1332573"/>
          </a:xfrm>
          <a:prstGeom prst="rect">
            <a:avLst/>
          </a:prstGeom>
          <a:noFill/>
          <a:ln cap="flat">
            <a:noFill/>
          </a:ln>
        </p:spPr>
        <p:txBody>
          <a:bodyPr vert="horz" wrap="square" lIns="91440" tIns="45720" rIns="91440" bIns="45720" anchor="t" anchorCtr="1" compatLnSpc="1">
            <a:normAutofit/>
          </a:bodyPr>
          <a:lstStyle/>
          <a:p>
            <a:pPr marL="0" marR="0" lvl="0" indent="0" algn="ctr" defTabSz="914400" rtl="0" eaLnBrk="1" fontAlgn="auto" latinLnBrk="0" hangingPunct="1">
              <a:lnSpc>
                <a:spcPct val="110000"/>
              </a:lnSpc>
              <a:spcBef>
                <a:spcPts val="1000"/>
              </a:spcBef>
              <a:spcAft>
                <a:spcPts val="0"/>
              </a:spcAft>
              <a:buClrTx/>
              <a:buSzTx/>
              <a:buFontTx/>
              <a:buNone/>
              <a:tabLst/>
              <a:defRPr sz="1800" b="0" i="0" u="none" strike="noStrike" kern="0" cap="none" spc="0" baseline="0">
                <a:solidFill>
                  <a:srgbClr val="000000"/>
                </a:solidFill>
                <a:uFillTx/>
              </a:defRPr>
            </a:pPr>
            <a:r>
              <a:rPr kumimoji="0" lang="en-GB" sz="7200" b="0" i="0" u="none" strike="noStrike" kern="1200" cap="none" spc="0" normalizeH="0" baseline="0" noProof="0">
                <a:ln>
                  <a:noFill/>
                </a:ln>
                <a:solidFill>
                  <a:srgbClr val="FFFFFF"/>
                </a:solidFill>
                <a:effectLst/>
                <a:uLnTx/>
                <a:uFillTx/>
                <a:latin typeface="Arial" pitchFamily="34"/>
                <a:ea typeface="+mn-ea"/>
                <a:cs typeface="Arial" pitchFamily="34"/>
              </a:rPr>
              <a:t>Thank You!</a:t>
            </a:r>
          </a:p>
        </p:txBody>
      </p:sp>
      <p:sp>
        <p:nvSpPr>
          <p:cNvPr id="5" name="Content Placeholder 2">
            <a:extLst>
              <a:ext uri="{FF2B5EF4-FFF2-40B4-BE49-F238E27FC236}">
                <a16:creationId xmlns:a16="http://schemas.microsoft.com/office/drawing/2014/main" id="{9F346990-37FF-49F5-A646-A7781D43B6BC}"/>
              </a:ext>
            </a:extLst>
          </p:cNvPr>
          <p:cNvSpPr txBox="1"/>
          <p:nvPr/>
        </p:nvSpPr>
        <p:spPr>
          <a:xfrm rot="10799991">
            <a:off x="3402911" y="5291888"/>
            <a:ext cx="5386136" cy="1332573"/>
          </a:xfrm>
          <a:prstGeom prst="rect">
            <a:avLst/>
          </a:prstGeom>
          <a:noFill/>
          <a:ln cap="flat">
            <a:noFill/>
          </a:ln>
        </p:spPr>
        <p:txBody>
          <a:bodyPr vert="horz" wrap="square" lIns="91440" tIns="45720" rIns="91440" bIns="45720" anchor="t" anchorCtr="1" compatLnSpc="1">
            <a:normAutofit/>
          </a:bodyPr>
          <a:lstStyle/>
          <a:p>
            <a:pPr marL="0" marR="0" lvl="0" indent="0" algn="ctr" defTabSz="914400" rtl="0" eaLnBrk="1" fontAlgn="auto" latinLnBrk="0" hangingPunct="1">
              <a:lnSpc>
                <a:spcPct val="110000"/>
              </a:lnSpc>
              <a:spcBef>
                <a:spcPts val="1000"/>
              </a:spcBef>
              <a:spcAft>
                <a:spcPts val="0"/>
              </a:spcAft>
              <a:buClrTx/>
              <a:buSzTx/>
              <a:buFontTx/>
              <a:buNone/>
              <a:tabLst/>
              <a:defRPr sz="1800" b="0" i="0" u="none" strike="noStrike" kern="0" cap="none" spc="0" baseline="0">
                <a:solidFill>
                  <a:srgbClr val="000000"/>
                </a:solidFill>
                <a:uFillTx/>
              </a:defRPr>
            </a:pPr>
            <a:r>
              <a:rPr kumimoji="0" lang="en-GB" sz="7200" b="0" i="0" u="none" strike="noStrike" kern="1200" cap="none" spc="0" normalizeH="0" baseline="0" noProof="0">
                <a:ln>
                  <a:noFill/>
                </a:ln>
                <a:solidFill>
                  <a:srgbClr val="FFFFFF"/>
                </a:solidFill>
                <a:effectLst/>
                <a:uLnTx/>
                <a:uFillTx/>
                <a:latin typeface="Arial" pitchFamily="34"/>
                <a:ea typeface="+mn-ea"/>
                <a:cs typeface="Arial" pitchFamily="34"/>
              </a:rPr>
              <a:t>Thank You!</a:t>
            </a:r>
          </a:p>
        </p:txBody>
      </p:sp>
      <p:sp>
        <p:nvSpPr>
          <p:cNvPr id="6" name="Content Placeholder 2">
            <a:extLst>
              <a:ext uri="{FF2B5EF4-FFF2-40B4-BE49-F238E27FC236}">
                <a16:creationId xmlns:a16="http://schemas.microsoft.com/office/drawing/2014/main" id="{35DCA26C-75CC-4CFB-BF05-57EF28BE7F9B}"/>
              </a:ext>
            </a:extLst>
          </p:cNvPr>
          <p:cNvSpPr txBox="1"/>
          <p:nvPr/>
        </p:nvSpPr>
        <p:spPr>
          <a:xfrm>
            <a:off x="1884944" y="2222366"/>
            <a:ext cx="8422099" cy="2775286"/>
          </a:xfrm>
          <a:prstGeom prst="rect">
            <a:avLst/>
          </a:prstGeom>
          <a:noFill/>
          <a:ln cap="flat">
            <a:noFill/>
          </a:ln>
        </p:spPr>
        <p:txBody>
          <a:bodyPr vert="horz" wrap="square" lIns="91440" tIns="45720" rIns="91440" bIns="45720" anchor="t" anchorCtr="1" compatLnSpc="1">
            <a:normAutofit/>
          </a:bodyPr>
          <a:lstStyle/>
          <a:p>
            <a:pPr marL="0" marR="0" lvl="0" indent="0" algn="ctr" defTabSz="914400" rtl="0" eaLnBrk="1" fontAlgn="auto" latinLnBrk="0" hangingPunct="1">
              <a:lnSpc>
                <a:spcPct val="110000"/>
              </a:lnSpc>
              <a:spcBef>
                <a:spcPts val="1000"/>
              </a:spcBef>
              <a:spcAft>
                <a:spcPts val="0"/>
              </a:spcAft>
              <a:buClrTx/>
              <a:buSzTx/>
              <a:buFontTx/>
              <a:buNone/>
              <a:tabLst/>
              <a:defRPr sz="1800" b="0" i="0" u="none" strike="noStrike" kern="0" cap="none" spc="0" baseline="0">
                <a:solidFill>
                  <a:srgbClr val="000000"/>
                </a:solidFill>
                <a:uFillTx/>
              </a:defRPr>
            </a:pPr>
            <a:r>
              <a:rPr kumimoji="0" lang="en-GB" sz="12800" b="0" i="0" u="none" strike="noStrike" kern="1200" cap="none" spc="0" normalizeH="0" baseline="0" noProof="0">
                <a:ln>
                  <a:noFill/>
                </a:ln>
                <a:solidFill>
                  <a:srgbClr val="FFFFFF"/>
                </a:solidFill>
                <a:effectLst/>
                <a:uLnTx/>
                <a:uFillTx/>
                <a:latin typeface="Arial" pitchFamily="34"/>
                <a:ea typeface="+mn-ea"/>
                <a:cs typeface="Arial" pitchFamily="34"/>
              </a:rPr>
              <a:t>Thank You!</a:t>
            </a:r>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Blockprin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155</TotalTime>
  <Words>3477</Words>
  <Application>Microsoft Office PowerPoint</Application>
  <PresentationFormat>Widescreen</PresentationFormat>
  <Paragraphs>302</Paragraphs>
  <Slides>23</Slides>
  <Notes>13</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23</vt:i4>
      </vt:variant>
    </vt:vector>
  </HeadingPairs>
  <TitlesOfParts>
    <vt:vector size="34" baseType="lpstr">
      <vt:lpstr>Acumin Pro</vt:lpstr>
      <vt:lpstr>Arial</vt:lpstr>
      <vt:lpstr>Avenir Next LT Pro</vt:lpstr>
      <vt:lpstr>AvenirNext LT Pro Medium</vt:lpstr>
      <vt:lpstr>Calibri</vt:lpstr>
      <vt:lpstr>Century Gothic</vt:lpstr>
      <vt:lpstr>Roboto</vt:lpstr>
      <vt:lpstr>Wingdings</vt:lpstr>
      <vt:lpstr>Wingdings 3</vt:lpstr>
      <vt:lpstr>BlockprintVTI</vt:lpstr>
      <vt:lpstr>Ion</vt:lpstr>
      <vt:lpstr>PowerPoint Presentation</vt:lpstr>
      <vt:lpstr>PowerPoint Presentation</vt:lpstr>
      <vt:lpstr>PowerPoint Presentation</vt:lpstr>
      <vt:lpstr>PowerPoint Presentation</vt:lpstr>
      <vt:lpstr>PowerPoint Presentation</vt:lpstr>
      <vt:lpstr>PowerPoint Presentation</vt:lpstr>
      <vt:lpstr>TEAM ROLES</vt:lpstr>
      <vt:lpstr>BELBIN’S TEAM ROLES</vt:lpstr>
      <vt:lpstr>PowerPoint Presentation</vt:lpstr>
      <vt:lpstr>PowerPoint Presentation</vt:lpstr>
      <vt:lpstr>PowerPoint Presentation</vt:lpstr>
      <vt:lpstr>Conflict management is a vital skill that involves handling confrontations tactfully and constructively. Your aim is to yield a positive result from disputes and disagreements that occur between people in the workplace. Your aim is to learn from the experience and improve your business’ relationships or service as a result. And above all, your aim is to resolve the conflict in a way that respects everyone’s wants and needs. </vt:lpstr>
      <vt:lpstr>PowerPoint Presentation</vt:lpstr>
      <vt:lpstr>PowerPoint Presentation</vt:lpstr>
      <vt:lpstr>Causes of Conflict at Work The reasons behind conflicts are rarely black and white, and it’s unlikely that just one person is to blame. But figuring out the cause is essential so you can determine how to address the problem positively and prevent it from happening again. </vt:lpstr>
      <vt:lpstr>Successful Team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Ivan</cp:lastModifiedBy>
  <cp:revision>859</cp:revision>
  <dcterms:created xsi:type="dcterms:W3CDTF">2021-04-08T11:32:26Z</dcterms:created>
  <dcterms:modified xsi:type="dcterms:W3CDTF">2021-04-22T15:24:44Z</dcterms:modified>
</cp:coreProperties>
</file>