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handoutMasterIdLst>
    <p:handoutMasterId r:id="rId22"/>
  </p:handoutMasterIdLst>
  <p:sldIdLst>
    <p:sldId id="257" r:id="rId2"/>
    <p:sldId id="268" r:id="rId3"/>
    <p:sldId id="285" r:id="rId4"/>
    <p:sldId id="286" r:id="rId5"/>
    <p:sldId id="292" r:id="rId6"/>
    <p:sldId id="294" r:id="rId7"/>
    <p:sldId id="295" r:id="rId8"/>
    <p:sldId id="296" r:id="rId9"/>
    <p:sldId id="297" r:id="rId10"/>
    <p:sldId id="298" r:id="rId11"/>
    <p:sldId id="299" r:id="rId12"/>
    <p:sldId id="300" r:id="rId13"/>
    <p:sldId id="301" r:id="rId14"/>
    <p:sldId id="302" r:id="rId15"/>
    <p:sldId id="289" r:id="rId16"/>
    <p:sldId id="304" r:id="rId17"/>
    <p:sldId id="303" r:id="rId18"/>
    <p:sldId id="290" r:id="rId19"/>
    <p:sldId id="30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AVT3KbGwgvMSjvc6170BvA==" hashData="Lpzctgw8LfpA8GiCcm2MZjUbf2Va14BivDKD4271gkwaSce0U7od/tYiYou31OTP1bLQOa8k7MIWXD7GQSTW7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445" autoAdjust="0"/>
  </p:normalViewPr>
  <p:slideViewPr>
    <p:cSldViewPr snapToGrid="0">
      <p:cViewPr varScale="1">
        <p:scale>
          <a:sx n="77" d="100"/>
          <a:sy n="77" d="100"/>
        </p:scale>
        <p:origin x="1900" y="56"/>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26/02/2019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docmanager.pnld.co.uk/content/D790.htm"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i="0" kern="1200" dirty="0" smtClean="0">
                <a:solidFill>
                  <a:schemeClr val="tx1"/>
                </a:solidFill>
                <a:effectLst/>
                <a:latin typeface="Arial" panose="020B0604020202020204" pitchFamily="34" charset="0"/>
                <a:ea typeface="+mn-ea"/>
                <a:cs typeface="Arial" panose="020B0604020202020204" pitchFamily="34" charset="0"/>
              </a:rPr>
              <a:t>By the end of the lesson learners will be able to:</a:t>
            </a:r>
          </a:p>
          <a:p>
            <a:endParaRPr lang="en-GB" sz="1100" i="1"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driving whilst disqualified including any possible defences.</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Describe</a:t>
            </a:r>
            <a:r>
              <a:rPr lang="en-GB" sz="1100" kern="1200" dirty="0" smtClean="0">
                <a:solidFill>
                  <a:schemeClr val="tx1"/>
                </a:solidFill>
                <a:effectLst/>
                <a:latin typeface="Arial" panose="020B0604020202020204" pitchFamily="34" charset="0"/>
                <a:ea typeface="+mn-ea"/>
                <a:cs typeface="Arial" panose="020B0604020202020204" pitchFamily="34" charset="0"/>
              </a:rPr>
              <a:t> the routes by which a person can be disqualified from driving.</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meaning of the terms ‘obligatory disqualification’ and ‘discretionary disqualification’.</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Describe</a:t>
            </a:r>
            <a:r>
              <a:rPr lang="en-GB" sz="1100" kern="1200" dirty="0" smtClean="0">
                <a:solidFill>
                  <a:schemeClr val="tx1"/>
                </a:solidFill>
                <a:effectLst/>
                <a:latin typeface="Arial" panose="020B0604020202020204" pitchFamily="34" charset="0"/>
                <a:ea typeface="+mn-ea"/>
                <a:cs typeface="Arial" panose="020B0604020202020204" pitchFamily="34" charset="0"/>
              </a:rPr>
              <a:t> how to establish whether a person has been disqualified from driving.</a:t>
            </a:r>
          </a:p>
          <a:p>
            <a:pPr marL="22860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police powers in relation to the offence of ‘driving whilst disqualified’</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40632315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38300" y="271463"/>
            <a:ext cx="3581400" cy="2014537"/>
          </a:xfrm>
        </p:spPr>
      </p:sp>
      <p:sp>
        <p:nvSpPr>
          <p:cNvPr id="3" name="Notes Placeholder 2"/>
          <p:cNvSpPr>
            <a:spLocks noGrp="1"/>
          </p:cNvSpPr>
          <p:nvPr>
            <p:ph type="body" idx="1"/>
          </p:nvPr>
        </p:nvSpPr>
        <p:spPr>
          <a:xfrm>
            <a:off x="685800" y="2517322"/>
            <a:ext cx="5486400" cy="3600450"/>
          </a:xfrm>
        </p:spPr>
        <p:txBody>
          <a:bodyPr/>
          <a:lstStyle/>
          <a:p>
            <a:r>
              <a:rPr lang="en-GB" sz="1100" dirty="0">
                <a:latin typeface="Arial" panose="020B0604020202020204" pitchFamily="34" charset="0"/>
                <a:cs typeface="Arial" panose="020B0604020202020204" pitchFamily="34" charset="0"/>
              </a:rPr>
              <a:t>Section 103(1)(a)</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SUMMARY:</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 fine not exceeding level three on the </a:t>
            </a:r>
            <a:r>
              <a:rPr lang="en-GB" sz="1100" dirty="0">
                <a:latin typeface="Arial" panose="020B0604020202020204" pitchFamily="34" charset="0"/>
                <a:cs typeface="Arial" panose="020B0604020202020204" pitchFamily="34" charset="0"/>
                <a:hlinkClick r:id="rId3"/>
              </a:rPr>
              <a:t>standard scale</a:t>
            </a: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Section 103(1)(b)</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SUMMARY: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Imprisonment for a term not exceeding six months and / or a fine not exceeding level five on the standard scale.</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Discretionary disqualification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Obligatory endorsement - licence endorsed six penalty points</a:t>
            </a:r>
            <a:r>
              <a:rPr lang="en-GB" sz="1100" dirty="0" smtClean="0">
                <a:latin typeface="Arial" panose="020B0604020202020204" pitchFamily="34" charset="0"/>
                <a:cs typeface="Arial" panose="020B0604020202020204" pitchFamily="34" charset="0"/>
              </a:rPr>
              <a: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licence obtained by a person who is disqualified is of no effect (or, where the disqualification relates only to vehicles of a particular class, is of no effect in relation to vehicles of that class</a:t>
            </a:r>
            <a:r>
              <a:rPr lang="en-GB" sz="1100" dirty="0" smtClean="0">
                <a:latin typeface="Arial" panose="020B0604020202020204" pitchFamily="34" charset="0"/>
                <a:cs typeface="Arial" panose="020B0604020202020204" pitchFamily="34" charset="0"/>
              </a:rPr>
              <a:t>).</a:t>
            </a:r>
          </a:p>
          <a:p>
            <a:endParaRPr lang="en-GB" sz="1100" dirty="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terms ‘motor vehicle, ‘drives’  and  ‘road’ are as defined in previous sessions</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396628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44763" y="174625"/>
            <a:ext cx="1952625" cy="1098550"/>
          </a:xfrm>
        </p:spPr>
      </p:sp>
      <p:sp>
        <p:nvSpPr>
          <p:cNvPr id="3" name="Notes Placeholder 2"/>
          <p:cNvSpPr>
            <a:spLocks noGrp="1"/>
          </p:cNvSpPr>
          <p:nvPr>
            <p:ph type="body" idx="1"/>
          </p:nvPr>
        </p:nvSpPr>
        <p:spPr>
          <a:xfrm>
            <a:off x="778327" y="1393938"/>
            <a:ext cx="5486400" cy="7488805"/>
          </a:xfrm>
        </p:spPr>
        <p:txBody>
          <a:bodyPr/>
          <a:lstStyle/>
          <a:p>
            <a:pPr>
              <a:lnSpc>
                <a:spcPct val="100000"/>
              </a:lnSpc>
            </a:pPr>
            <a:r>
              <a:rPr lang="en-US" altLang="en-US" sz="1100" dirty="0" err="1" smtClean="0">
                <a:latin typeface="Arial" panose="020B0604020202020204" pitchFamily="34" charset="0"/>
                <a:ea typeface="ＭＳ Ｐゴシック" panose="020B0600070205080204" pitchFamily="34" charset="-128"/>
                <a:cs typeface="Arial" panose="020B0604020202020204" pitchFamily="34" charset="0"/>
              </a:rPr>
              <a:t>Defences</a:t>
            </a:r>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Unaware of disqualification</a:t>
            </a:r>
          </a:p>
          <a:p>
            <a:pPr>
              <a:lnSpc>
                <a:spcPct val="100000"/>
              </a:lnSpc>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Driving under Duress</a:t>
            </a:r>
          </a:p>
          <a:p>
            <a:pPr>
              <a:lnSpc>
                <a:spcPct val="100000"/>
              </a:lnSpc>
              <a:buFontTx/>
              <a:buChar char="•"/>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buFontTx/>
              <a:buChar char="•"/>
            </a:pP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R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v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Derwentside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refers to the requirement that there must be proper evidence that a driver was disqualified – print PNLD doc C407</a:t>
            </a:r>
          </a:p>
          <a:p>
            <a:pPr>
              <a:lnSpc>
                <a:spcPct val="100000"/>
              </a:lnSpc>
              <a:buFontTx/>
              <a:buChar char="•"/>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buFontTx/>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R v Martin, 1988</a:t>
            </a:r>
          </a:p>
          <a:p>
            <a:pPr>
              <a:lnSpc>
                <a:spcPct val="100000"/>
              </a:lnSpc>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Necessity Defense. This is a case about driving while disqualified, but is used to set out the general conditions for a defense of “necessity” to succeed. </a:t>
            </a:r>
          </a:p>
          <a:p>
            <a:pPr>
              <a:lnSpc>
                <a:spcPct val="100000"/>
              </a:lnSpc>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reference to this case in the law journals (which you are supposed to quote in court) is 88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Cr.App.R</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343, which you would read out as, “volume 88, Criminal Appeals Reports, page 343.” </a:t>
            </a: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Facts &amp; background of case</a:t>
            </a:r>
          </a:p>
          <a:p>
            <a:pPr>
              <a:lnSpc>
                <a:spcPct val="100000"/>
              </a:lnSpc>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Colin Martin was caught driving his son to work while disqualified from driving. He had wanted to argue a “necessity”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defence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at his trial, on the grounds that his wife was suicidal and was threatening to kill herself that morning unless he drove the son (who had overslept and was late for work). The judge at his trial had told him in advance that he could not use the necessity defense, therefore he pleaded guilty and was convicted. On appeal, the Court of Appeal ruled that the judge had got it wrong, and that Martin should have been able to present a necessity defense. Therefore the appeal was allowed the conviction quashed. This is the judgment of the Court of Appeal. </a:t>
            </a:r>
          </a:p>
          <a:p>
            <a:pPr>
              <a:lnSpc>
                <a:spcPct val="100000"/>
              </a:lnSpc>
            </a:pP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Summary of the judgment</a:t>
            </a: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particular facts of this case are not really relevant. What matters is the conclusions of the judgment, which are given by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Mr</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Justice Simon Brown in the following words: </a:t>
            </a: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principles may be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summarised</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thus. First, English law does, in extreme circumstances, recognize a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defence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of necessity. Most commonly this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defence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arises as duress, that is pressure upon the accused’s will from the wrongful threats or violence of another. Equally, however, it can arise from other objective dangers threatening the accused or others. Arising thus it is conveniently called “duress of circumstances.” </a:t>
            </a: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Secondly, the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defence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is available only if, from an objective standpoint, the accused can be said to be acting reasonably and proportionately in order to avoid a threat of death or serious injury. </a:t>
            </a: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Thirdly, assuming the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defence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to be open to the accused on his account of the facts, the issue should be left to the jury, who should be directed to determine these two questions: first, was the accused, or may he have been, impelled to act as he did because as a result of what he reasonably believed to be the situation he had good cause to fear that otherwise death or serious physical injury would result? Second, if so, may a sober person of reasonable firmness, sharing the characteristics of the accused, have responded to that situation by acting as the accused acted? If the answer to both those questions was yes, then the jury would acquit: the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defence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of necessity would have been established. (Simon Brown J., at p.345–346)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8304550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3" name="Notes Placeholder 2"/>
          <p:cNvSpPr>
            <a:spLocks noGrp="1"/>
          </p:cNvSpPr>
          <p:nvPr>
            <p:ph type="body" idx="1"/>
          </p:nvPr>
        </p:nvSpPr>
        <p:spPr>
          <a:xfrm>
            <a:off x="685800" y="3486150"/>
            <a:ext cx="5486400" cy="5037364"/>
          </a:xfrm>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Obligatory –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Obligatory disqualification is where a person is convicted of an offence for which the relevant legislation states that the court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disqualify the offender from driving for a specified period of time.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Disqualification is obligatory for example in cases such as drink driving or causing death by dangerous driving. However in certain circumstances special reasons can still be argued to avoid disqualification. Special reasons are not defined by statute. Some arguments that have succeeded, for example in drink driving cases, driving in an emergency, shortness of distance driven. Very rare..</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Examples of offences which carry an obligatory disqualification include those shown above</a:t>
            </a:r>
          </a:p>
          <a:p>
            <a:endParaRPr lang="en-GB"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Discretionary –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Discretionary disqualification is where the relevant legislation states that the convicting court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MAY</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disqualify a person from driving if they consider the circumstances of the offence or the previous driving record of the offender makes disqualification appropriate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Examples of offences which may attract a discretionary disqualification, include those shown above</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Where an offence requires an obligatory or discretionary disqualification (not because 12 points have been accumulated) no account is taken of any points on the licence. In other words, they remain valid even though the offender is disqualified. The slate is not wiped clean.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length of time an endorsement on a licence remains valid varies according to the nature of the offence.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416941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3" name="Notes Placeholder 2"/>
          <p:cNvSpPr>
            <a:spLocks noGrp="1"/>
          </p:cNvSpPr>
          <p:nvPr>
            <p:ph type="body" idx="1"/>
          </p:nvPr>
        </p:nvSpPr>
        <p:spPr>
          <a:xfrm>
            <a:off x="685800" y="3486150"/>
            <a:ext cx="5486400" cy="503736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424663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3" name="Notes Placeholder 2"/>
          <p:cNvSpPr>
            <a:spLocks noGrp="1"/>
          </p:cNvSpPr>
          <p:nvPr>
            <p:ph type="body" idx="1"/>
          </p:nvPr>
        </p:nvSpPr>
        <p:spPr>
          <a:xfrm>
            <a:off x="685800" y="3486150"/>
            <a:ext cx="5486400" cy="5037364"/>
          </a:xfrm>
        </p:spPr>
        <p:txBody>
          <a:bodyPr/>
          <a:lstStyle/>
          <a:p>
            <a:r>
              <a:rPr lang="en-GB" altLang="en-US" sz="1100" dirty="0">
                <a:latin typeface="Arial" panose="020B0604020202020204" pitchFamily="34" charset="0"/>
                <a:ea typeface="ＭＳ Ｐゴシック" panose="020B0600070205080204" pitchFamily="34" charset="-128"/>
              </a:rPr>
              <a:t>Where there is a range of points and the offence is dealt with by way of a fixed penalty notice the lowest number of points that are attributable apply.</a:t>
            </a:r>
          </a:p>
          <a:p>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583828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3" name="Notes Placeholder 2"/>
          <p:cNvSpPr>
            <a:spLocks noGrp="1"/>
          </p:cNvSpPr>
          <p:nvPr>
            <p:ph type="body" idx="1"/>
          </p:nvPr>
        </p:nvSpPr>
        <p:spPr>
          <a:xfrm>
            <a:off x="685800" y="3486150"/>
            <a:ext cx="5486400" cy="5037364"/>
          </a:xfrm>
        </p:spPr>
        <p:txBody>
          <a:bodyPr/>
          <a:lstStyle/>
          <a:p>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42582527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3" name="Notes Placeholder 2"/>
          <p:cNvSpPr>
            <a:spLocks noGrp="1"/>
          </p:cNvSpPr>
          <p:nvPr>
            <p:ph type="body" idx="1"/>
          </p:nvPr>
        </p:nvSpPr>
        <p:spPr>
          <a:xfrm>
            <a:off x="685800" y="3486150"/>
            <a:ext cx="5486400" cy="5037364"/>
          </a:xfrm>
        </p:spPr>
        <p:txBody>
          <a:bodyPr/>
          <a:lstStyle/>
          <a:p>
            <a:r>
              <a:rPr lang="en-GB" altLang="en-US" sz="1100" dirty="0">
                <a:latin typeface="Arial" panose="020B0604020202020204" pitchFamily="34" charset="0"/>
                <a:ea typeface="ＭＳ Ｐゴシック" panose="020B0600070205080204" pitchFamily="34" charset="-128"/>
              </a:rPr>
              <a:t>Points are spent within 3 years. They can be removed from a licence after 4.</a:t>
            </a:r>
          </a:p>
          <a:p>
            <a:endParaRPr lang="en-US"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1070186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3" name="Notes Placeholder 2"/>
          <p:cNvSpPr>
            <a:spLocks noGrp="1"/>
          </p:cNvSpPr>
          <p:nvPr>
            <p:ph type="body" idx="1"/>
          </p:nvPr>
        </p:nvSpPr>
        <p:spPr>
          <a:xfrm>
            <a:off x="685800" y="3486150"/>
            <a:ext cx="5486400" cy="5037364"/>
          </a:xfrm>
        </p:spPr>
        <p:txBody>
          <a:bodyPr/>
          <a:lstStyle/>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3484324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04925" y="120650"/>
            <a:ext cx="4183063" cy="2352675"/>
          </a:xfrm>
        </p:spPr>
      </p:sp>
      <p:sp>
        <p:nvSpPr>
          <p:cNvPr id="3" name="Notes Placeholder 2"/>
          <p:cNvSpPr>
            <a:spLocks noGrp="1"/>
          </p:cNvSpPr>
          <p:nvPr>
            <p:ph type="body" idx="1"/>
          </p:nvPr>
        </p:nvSpPr>
        <p:spPr>
          <a:xfrm>
            <a:off x="642258" y="2473779"/>
            <a:ext cx="5486400" cy="6211434"/>
          </a:xfrm>
        </p:spPr>
        <p:txBody>
          <a:bodyPr/>
          <a:lstStyle/>
          <a:p>
            <a:pPr>
              <a:spcBef>
                <a:spcPct val="0"/>
              </a:spcBef>
              <a:buFontTx/>
              <a:buNone/>
            </a:pP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The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following offences are subject to </a:t>
            </a:r>
            <a:r>
              <a:rPr lang="en-US"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obligatory</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disqualification:</a:t>
            </a:r>
          </a:p>
          <a:p>
            <a:pPr>
              <a:spcBef>
                <a:spcPct val="0"/>
              </a:spcBef>
              <a:buFontTx/>
              <a:buNone/>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causing death by dangerous driving;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dangerous driving;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causing death by dangerous driving whilst under the influence of drink or drugs;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causing death by careless or inconsiderate driving;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causing death by driving whilst unlicensed, disqualified or uninsured;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driving or attempting to drive whilst unfit;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driving or attempting to drive with excess alcohol;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failing to provide a specimen for analysis (driving or attempting to drive);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racing or speeding trials;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manslaughter;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aggravated vehicle taking.</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court must disqualify unless it finds special reasons for not disqualifying.</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Disqualification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must be for a minimum of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12 months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unless:</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defendant is convicted of manslaughter, causing death by dangerous driving, or causing death whilst under the influence of drink or drugs in which case, for a minimum of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2 years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defendant has been twice disqualified for 56 days or more in the three years prior to the commission of the present offence - in which case for a minimum of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2 years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defendant has been convicted of an excess alcohol offence and has previously been convicted of an excess alcohol offence within the last 10 years - in which case for a minimum of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3 years.</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If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defendant is convicted of dangerous driving or of manslaughter, causing death by dangerous driving, or causing death whilst under the influence of drink or drugs, in relation to an offence committed after 31 January 2002, the court must order the defendant to take an extended driving test. In any other case involving obligatory disqualification, the court may order the defendant to take a further driving test.</a:t>
            </a:r>
          </a:p>
          <a:p>
            <a:endParaRPr lang="en-US"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729959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04925" y="120650"/>
            <a:ext cx="4183063" cy="2352675"/>
          </a:xfrm>
        </p:spPr>
      </p:sp>
      <p:sp>
        <p:nvSpPr>
          <p:cNvPr id="3" name="Notes Placeholder 2"/>
          <p:cNvSpPr>
            <a:spLocks noGrp="1"/>
          </p:cNvSpPr>
          <p:nvPr>
            <p:ph type="body" idx="1"/>
          </p:nvPr>
        </p:nvSpPr>
        <p:spPr>
          <a:xfrm>
            <a:off x="642258" y="2473779"/>
            <a:ext cx="5486400" cy="6211434"/>
          </a:xfrm>
        </p:spPr>
        <p:txBody>
          <a:bodyPr/>
          <a:lstStyle/>
          <a:p>
            <a:pPr>
              <a:defRPr/>
            </a:pPr>
            <a:r>
              <a:rPr lang="en-GB" altLang="en-US" sz="1100" kern="0" dirty="0" smtClean="0">
                <a:latin typeface="Arial" panose="020B0604020202020204" pitchFamily="34" charset="0"/>
                <a:cs typeface="Arial" panose="020B0604020202020204" pitchFamily="34" charset="0"/>
              </a:rPr>
              <a:t>For </a:t>
            </a:r>
            <a:r>
              <a:rPr lang="en-GB" altLang="en-US" sz="1100" kern="0" dirty="0">
                <a:latin typeface="Arial" panose="020B0604020202020204" pitchFamily="34" charset="0"/>
                <a:cs typeface="Arial" panose="020B0604020202020204" pitchFamily="34" charset="0"/>
              </a:rPr>
              <a:t>some offences the court has the power to order a ‘Discretionary’ disqualification.</a:t>
            </a:r>
          </a:p>
          <a:p>
            <a:pPr>
              <a:defRPr/>
            </a:pPr>
            <a:endParaRPr lang="en-GB" altLang="en-US" sz="1100" kern="0" dirty="0">
              <a:latin typeface="Arial" panose="020B0604020202020204" pitchFamily="34" charset="0"/>
              <a:cs typeface="Arial" panose="020B0604020202020204" pitchFamily="34" charset="0"/>
            </a:endParaRPr>
          </a:p>
          <a:p>
            <a:pPr>
              <a:defRPr/>
            </a:pPr>
            <a:r>
              <a:rPr lang="en-GB" altLang="en-US" sz="1100" kern="0" dirty="0">
                <a:latin typeface="Arial" panose="020B0604020202020204" pitchFamily="34" charset="0"/>
                <a:cs typeface="Arial" panose="020B0604020202020204" pitchFamily="34" charset="0"/>
              </a:rPr>
              <a:t>This means that it is up to the court who receives a driving ban and also determines the length of the ban.</a:t>
            </a:r>
          </a:p>
          <a:p>
            <a:endParaRPr lang="en-GB" altLang="en-US" dirty="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41565917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04925" y="120650"/>
            <a:ext cx="4183063" cy="2352675"/>
          </a:xfrm>
        </p:spPr>
      </p:sp>
      <p:sp>
        <p:nvSpPr>
          <p:cNvPr id="3" name="Notes Placeholder 2"/>
          <p:cNvSpPr>
            <a:spLocks noGrp="1"/>
          </p:cNvSpPr>
          <p:nvPr>
            <p:ph type="body" idx="1"/>
          </p:nvPr>
        </p:nvSpPr>
        <p:spPr>
          <a:xfrm>
            <a:off x="642258" y="2473779"/>
            <a:ext cx="5486400" cy="6211434"/>
          </a:xfrm>
        </p:spPr>
        <p:txBody>
          <a:bodyPr/>
          <a:lstStyle/>
          <a:p>
            <a:pPr>
              <a:defRPr/>
            </a:pPr>
            <a:r>
              <a:rPr lang="en-GB" altLang="en-US" sz="1100" kern="0" dirty="0" smtClean="0">
                <a:latin typeface="Arial" panose="020B0604020202020204" pitchFamily="34" charset="0"/>
                <a:cs typeface="Arial" panose="020B0604020202020204" pitchFamily="34" charset="0"/>
              </a:rPr>
              <a:t>For </a:t>
            </a:r>
            <a:r>
              <a:rPr lang="en-GB" altLang="en-US" sz="1100" kern="0" dirty="0">
                <a:latin typeface="Arial" panose="020B0604020202020204" pitchFamily="34" charset="0"/>
                <a:cs typeface="Arial" panose="020B0604020202020204" pitchFamily="34" charset="0"/>
              </a:rPr>
              <a:t>some offences the court has the power to order a ‘Discretionary’ disqualification.</a:t>
            </a:r>
          </a:p>
          <a:p>
            <a:pPr>
              <a:defRPr/>
            </a:pPr>
            <a:endParaRPr lang="en-GB" altLang="en-US" sz="1100" kern="0" dirty="0">
              <a:latin typeface="Arial" panose="020B0604020202020204" pitchFamily="34" charset="0"/>
              <a:cs typeface="Arial" panose="020B0604020202020204" pitchFamily="34" charset="0"/>
            </a:endParaRPr>
          </a:p>
          <a:p>
            <a:pPr>
              <a:defRPr/>
            </a:pPr>
            <a:r>
              <a:rPr lang="en-GB" altLang="en-US" sz="1100" kern="0" dirty="0">
                <a:latin typeface="Arial" panose="020B0604020202020204" pitchFamily="34" charset="0"/>
                <a:cs typeface="Arial" panose="020B0604020202020204" pitchFamily="34" charset="0"/>
              </a:rPr>
              <a:t>This means that it is up to the court who receives a driving ban and also determines the length of the ban</a:t>
            </a:r>
            <a:r>
              <a:rPr lang="en-GB" altLang="en-US" sz="1100" kern="0" dirty="0" smtClean="0">
                <a:latin typeface="Arial" panose="020B0604020202020204" pitchFamily="34" charset="0"/>
                <a:cs typeface="Arial" panose="020B0604020202020204" pitchFamily="34" charset="0"/>
              </a:rPr>
              <a:t>.</a:t>
            </a:r>
          </a:p>
          <a:p>
            <a:pPr>
              <a:defRPr/>
            </a:pPr>
            <a:endParaRPr lang="en-GB" altLang="en-US" sz="1100" kern="0" dirty="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rPr>
              <a:t>A </a:t>
            </a:r>
            <a:r>
              <a:rPr lang="en-GB" altLang="en-US" sz="1100" dirty="0">
                <a:latin typeface="Arial" panose="020B0604020202020204" pitchFamily="34" charset="0"/>
                <a:ea typeface="ＭＳ Ｐゴシック" panose="020B0600070205080204" pitchFamily="34" charset="-128"/>
              </a:rPr>
              <a:t>person disqualified until a test is passed, must apply for a provisional licence and comply with the conditions attached (e.g. display 'L' plates, be supervised, etc.) until the appropriate test has been passed.</a:t>
            </a:r>
          </a:p>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30394678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04925" y="120650"/>
            <a:ext cx="4183063" cy="2352675"/>
          </a:xfrm>
        </p:spPr>
      </p:sp>
      <p:sp>
        <p:nvSpPr>
          <p:cNvPr id="3" name="Notes Placeholder 2"/>
          <p:cNvSpPr>
            <a:spLocks noGrp="1"/>
          </p:cNvSpPr>
          <p:nvPr>
            <p:ph type="body" idx="1"/>
          </p:nvPr>
        </p:nvSpPr>
        <p:spPr>
          <a:xfrm>
            <a:off x="620487" y="2691494"/>
            <a:ext cx="5486400" cy="4895850"/>
          </a:xfrm>
        </p:spPr>
        <p:txBody>
          <a:bodyPr/>
          <a:lstStyle/>
          <a:p>
            <a:r>
              <a:rPr lang="en-GB" altLang="en-US" sz="1100" dirty="0" smtClean="0">
                <a:latin typeface="Arial" panose="020B0604020202020204" pitchFamily="34" charset="0"/>
                <a:ea typeface="ＭＳ Ｐゴシック" panose="020B0600070205080204" pitchFamily="34" charset="-128"/>
              </a:rPr>
              <a:t>Note that it will be necessary to interview the driver to establish their knowledge of their disqualification.</a:t>
            </a:r>
            <a:endParaRPr lang="en-GB" altLang="en-US" sz="1100" dirty="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8936564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04925" y="120650"/>
            <a:ext cx="4183063" cy="2352675"/>
          </a:xfrm>
        </p:spPr>
      </p:sp>
      <p:sp>
        <p:nvSpPr>
          <p:cNvPr id="3" name="Notes Placeholder 2"/>
          <p:cNvSpPr>
            <a:spLocks noGrp="1"/>
          </p:cNvSpPr>
          <p:nvPr>
            <p:ph type="body" idx="1"/>
          </p:nvPr>
        </p:nvSpPr>
        <p:spPr>
          <a:xfrm>
            <a:off x="642258" y="2473779"/>
            <a:ext cx="5486400" cy="6211434"/>
          </a:xfrm>
        </p:spPr>
        <p:txBody>
          <a:bodyPr/>
          <a:lstStyle/>
          <a:p>
            <a:pPr>
              <a:defRPr/>
            </a:pPr>
            <a:r>
              <a:rPr lang="en-GB" altLang="en-US" sz="1100" kern="0" dirty="0" smtClean="0">
                <a:latin typeface="Arial" panose="020B0604020202020204" pitchFamily="34" charset="0"/>
                <a:cs typeface="Arial" panose="020B0604020202020204" pitchFamily="34" charset="0"/>
              </a:rPr>
              <a:t>For </a:t>
            </a:r>
            <a:r>
              <a:rPr lang="en-GB" altLang="en-US" sz="1100" kern="0" dirty="0">
                <a:latin typeface="Arial" panose="020B0604020202020204" pitchFamily="34" charset="0"/>
                <a:cs typeface="Arial" panose="020B0604020202020204" pitchFamily="34" charset="0"/>
              </a:rPr>
              <a:t>some offences the court has the power to order a ‘Discretionary’ disqualification.</a:t>
            </a:r>
          </a:p>
          <a:p>
            <a:pPr>
              <a:defRPr/>
            </a:pPr>
            <a:endParaRPr lang="en-GB" altLang="en-US" sz="1100" kern="0" dirty="0">
              <a:latin typeface="Arial" panose="020B0604020202020204" pitchFamily="34" charset="0"/>
              <a:cs typeface="Arial" panose="020B0604020202020204" pitchFamily="34" charset="0"/>
            </a:endParaRPr>
          </a:p>
          <a:p>
            <a:pPr>
              <a:defRPr/>
            </a:pPr>
            <a:r>
              <a:rPr lang="en-GB" altLang="en-US" sz="1100" kern="0" dirty="0">
                <a:latin typeface="Arial" panose="020B0604020202020204" pitchFamily="34" charset="0"/>
                <a:cs typeface="Arial" panose="020B0604020202020204" pitchFamily="34" charset="0"/>
              </a:rPr>
              <a:t>This means that it is up to the court who receives a driving ban and also determines the length of the ban</a:t>
            </a:r>
            <a:r>
              <a:rPr lang="en-GB" altLang="en-US" sz="1100" kern="0" dirty="0" smtClean="0">
                <a:latin typeface="Arial" panose="020B0604020202020204" pitchFamily="34" charset="0"/>
                <a:cs typeface="Arial" panose="020B0604020202020204" pitchFamily="34" charset="0"/>
              </a:rPr>
              <a:t>.</a:t>
            </a:r>
          </a:p>
          <a:p>
            <a:pPr>
              <a:defRPr/>
            </a:pPr>
            <a:endParaRPr lang="en-GB" altLang="en-US" sz="1100" kern="0" dirty="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rPr>
              <a:t>A </a:t>
            </a:r>
            <a:r>
              <a:rPr lang="en-GB" altLang="en-US" sz="1100" dirty="0">
                <a:latin typeface="Arial" panose="020B0604020202020204" pitchFamily="34" charset="0"/>
                <a:ea typeface="ＭＳ Ｐゴシック" panose="020B0600070205080204" pitchFamily="34" charset="-128"/>
              </a:rPr>
              <a:t>person disqualified until a test is passed, must apply for a provisional licence and comply with the conditions attached (e.g. display 'L' plates, be supervised, etc.) until the appropriate test has been passed.</a:t>
            </a:r>
          </a:p>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5210595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30175"/>
            <a:ext cx="3714750" cy="2090738"/>
          </a:xfrm>
        </p:spPr>
      </p:sp>
      <p:sp>
        <p:nvSpPr>
          <p:cNvPr id="3" name="Notes Placeholder 2"/>
          <p:cNvSpPr>
            <a:spLocks noGrp="1"/>
          </p:cNvSpPr>
          <p:nvPr>
            <p:ph type="body" idx="1"/>
          </p:nvPr>
        </p:nvSpPr>
        <p:spPr>
          <a:xfrm>
            <a:off x="762000" y="2332264"/>
            <a:ext cx="5486400" cy="6670222"/>
          </a:xfrm>
        </p:spPr>
        <p:txBody>
          <a:bodyPr/>
          <a:lstStyle/>
          <a:p>
            <a:r>
              <a:rPr lang="en-GB" altLang="en-US" sz="1100" b="1" dirty="0">
                <a:latin typeface="Arial" panose="020B0604020202020204" pitchFamily="34" charset="0"/>
                <a:ea typeface="ＭＳ Ｐゴシック" panose="020B0600070205080204" pitchFamily="34" charset="-128"/>
              </a:rPr>
              <a:t>Disqualification for any offence </a:t>
            </a:r>
            <a:endParaRPr lang="en-GB" altLang="en-US" sz="1100" b="1" dirty="0" smtClean="0">
              <a:latin typeface="Arial" panose="020B0604020202020204" pitchFamily="34" charset="0"/>
              <a:ea typeface="ＭＳ Ｐゴシック" panose="020B0600070205080204" pitchFamily="34" charset="-128"/>
            </a:endParaRPr>
          </a:p>
          <a:p>
            <a:endParaRPr lang="en-GB" altLang="en-US" sz="1100" b="1"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Certain Courts (Crown, Magistrates, and Youth) have been given special permission (notification) from the Secretary of State and may disqualify a person from driving if convicted for any offence, irrespective of whether or not a motor vehicle was used in the commission of that offence.  </a:t>
            </a:r>
            <a:endParaRPr lang="en-GB" altLang="en-US" sz="1100" dirty="0" smtClean="0">
              <a:latin typeface="Arial" panose="020B0604020202020204" pitchFamily="34" charset="0"/>
              <a:ea typeface="ＭＳ Ｐゴシック" panose="020B0600070205080204" pitchFamily="34" charset="-128"/>
            </a:endParaRPr>
          </a:p>
          <a:p>
            <a:endParaRPr lang="en-GB" altLang="en-US" sz="1100" dirty="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The </a:t>
            </a:r>
            <a:r>
              <a:rPr lang="en-GB" altLang="en-US" sz="1100" dirty="0">
                <a:latin typeface="Arial" panose="020B0604020202020204" pitchFamily="34" charset="0"/>
                <a:ea typeface="ＭＳ Ｐゴシック" panose="020B0600070205080204" pitchFamily="34" charset="-128"/>
              </a:rPr>
              <a:t>court may, instead of, or in addition to dealing with the offender in any other way, order them to be disqualified for such a period as it thinks fit from holding or obtaining a driving licence.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When an order for disqualification of any length is made under these provisions, the court will require the offender to produce his or her driving licence and return it to Driver Vehicle Licensing Authority (DVLA). </a:t>
            </a:r>
            <a:endParaRPr lang="en-GB" altLang="en-US" sz="1100" dirty="0" smtClean="0">
              <a:latin typeface="Arial" panose="020B0604020202020204" pitchFamily="34" charset="0"/>
              <a:ea typeface="ＭＳ Ｐゴシック" panose="020B0600070205080204" pitchFamily="34" charset="-128"/>
            </a:endParaRPr>
          </a:p>
          <a:p>
            <a:endParaRPr lang="en-GB" altLang="en-US" sz="1100" dirty="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There will be no endorsement of the licence, but it will be marked with an offence code.  At the end of the disqualification period the offender will need to apply to the DVLA for the return of his or her licence.</a:t>
            </a:r>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41246206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30175"/>
            <a:ext cx="3714750" cy="2090738"/>
          </a:xfrm>
        </p:spPr>
      </p:sp>
      <p:sp>
        <p:nvSpPr>
          <p:cNvPr id="3" name="Notes Placeholder 2"/>
          <p:cNvSpPr>
            <a:spLocks noGrp="1"/>
          </p:cNvSpPr>
          <p:nvPr>
            <p:ph type="body" idx="1"/>
          </p:nvPr>
        </p:nvSpPr>
        <p:spPr>
          <a:xfrm>
            <a:off x="762000" y="2332264"/>
            <a:ext cx="5486400" cy="6670222"/>
          </a:xfrm>
        </p:spPr>
        <p:txBody>
          <a:bodyPr/>
          <a:lstStyle/>
          <a:p>
            <a:r>
              <a:rPr lang="en-GB" altLang="en-US" sz="1100" b="1" dirty="0">
                <a:latin typeface="Arial" panose="020B0604020202020204" pitchFamily="34" charset="0"/>
                <a:ea typeface="ＭＳ Ｐゴシック" panose="020B0600070205080204" pitchFamily="34" charset="-128"/>
              </a:rPr>
              <a:t>Rehabilitative </a:t>
            </a:r>
            <a:r>
              <a:rPr lang="en-GB" altLang="en-US" sz="1100" b="1" dirty="0" smtClean="0">
                <a:latin typeface="Arial" panose="020B0604020202020204" pitchFamily="34" charset="0"/>
                <a:ea typeface="ＭＳ Ｐゴシック" panose="020B0600070205080204" pitchFamily="34" charset="-128"/>
              </a:rPr>
              <a:t>courses</a:t>
            </a:r>
          </a:p>
          <a:p>
            <a:endParaRPr lang="en-GB" altLang="en-US" sz="1100" b="1"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Those drivers who attend a rehabilitative course will be eligible for a reduction of not more than a quarter of their disqualification period.  These courses, when available, are at the court’s discretion.</a:t>
            </a:r>
          </a:p>
          <a:p>
            <a:r>
              <a:rPr lang="en-GB" altLang="en-US" sz="1100" dirty="0">
                <a:latin typeface="Arial" panose="020B0604020202020204" pitchFamily="34" charset="0"/>
                <a:ea typeface="ＭＳ Ｐゴシック" panose="020B0600070205080204" pitchFamily="34" charset="-128"/>
              </a:rPr>
              <a:t> </a:t>
            </a:r>
          </a:p>
          <a:p>
            <a:r>
              <a:rPr lang="en-GB" altLang="en-US" sz="1100" dirty="0">
                <a:latin typeface="Arial" panose="020B0604020202020204" pitchFamily="34" charset="0"/>
                <a:ea typeface="ＭＳ Ｐゴシック" panose="020B0600070205080204" pitchFamily="34" charset="-128"/>
              </a:rPr>
              <a:t>For example, Jane is convicted of drink-driving and is disqualified for 12 months.  She attends a course and can then have her period of disqualification reduced to nine months.  This applies only if disqualified for 12 months or more.</a:t>
            </a:r>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7409944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30175"/>
            <a:ext cx="3714750" cy="2090738"/>
          </a:xfrm>
        </p:spPr>
      </p:sp>
      <p:sp>
        <p:nvSpPr>
          <p:cNvPr id="3" name="Notes Placeholder 2"/>
          <p:cNvSpPr>
            <a:spLocks noGrp="1"/>
          </p:cNvSpPr>
          <p:nvPr>
            <p:ph type="body" idx="1"/>
          </p:nvPr>
        </p:nvSpPr>
        <p:spPr>
          <a:xfrm>
            <a:off x="762000" y="2332264"/>
            <a:ext cx="5486400" cy="6670222"/>
          </a:xfrm>
        </p:spPr>
        <p:txBody>
          <a:bodyPr/>
          <a:lstStyle/>
          <a:p>
            <a:r>
              <a:rPr lang="en-GB" altLang="en-US" sz="1100" dirty="0">
                <a:latin typeface="Arial" panose="020B0604020202020204" pitchFamily="34" charset="0"/>
                <a:ea typeface="ＭＳ Ｐゴシック" panose="020B0600070205080204" pitchFamily="34" charset="-128"/>
              </a:rPr>
              <a:t>S24(2) PACE - if a constable has reasonable grounds for suspecting that an offence has been committed, he/she may arrest without warrant anyone whom he/she has reasonable grounds to suspect of being guilty of it.</a:t>
            </a:r>
          </a:p>
          <a:p>
            <a:r>
              <a:rPr lang="en-GB" altLang="en-US" sz="1100" dirty="0">
                <a:latin typeface="Arial" panose="020B0604020202020204" pitchFamily="34" charset="0"/>
                <a:ea typeface="ＭＳ Ｐゴシック" panose="020B0600070205080204" pitchFamily="34" charset="-128"/>
              </a:rPr>
              <a:t>REASON (A to F) – to allow the prompt and effective investigation of the offence or of the conduct of the person in question.</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At one time an arrest could only be made at the time of the offence but with the new powers S24(2) PACE allows us now to arrest after the offence</a:t>
            </a:r>
            <a:r>
              <a:rPr lang="en-GB" altLang="en-US" sz="1100" dirty="0" smtClean="0">
                <a:latin typeface="Arial" panose="020B0604020202020204" pitchFamily="34" charset="0"/>
                <a:ea typeface="ＭＳ Ｐゴシック" panose="020B0600070205080204" pitchFamily="34" charset="-128"/>
              </a:rPr>
              <a:t>.</a:t>
            </a:r>
          </a:p>
          <a:p>
            <a:endParaRPr lang="en-GB" altLang="en-US" sz="1100" dirty="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Power of entry – Sec 17(1) PACE identifies a power of entry for a constable to arrest a person for an offence under Sec 163 Road Traffic Act 1988 (Fail to stop when required to do so by a constable in uniform).</a:t>
            </a:r>
          </a:p>
          <a:p>
            <a:r>
              <a:rPr lang="en-GB" altLang="en-US" sz="1100" dirty="0" smtClean="0">
                <a:latin typeface="Arial" panose="020B0604020202020204" pitchFamily="34" charset="0"/>
                <a:ea typeface="ＭＳ Ｐゴシック" panose="020B0600070205080204" pitchFamily="34" charset="-128"/>
              </a:rPr>
              <a:t>This power may be applicable to this offence depending on the circumstances.</a:t>
            </a:r>
          </a:p>
          <a:p>
            <a:endParaRPr lang="en-GB" altLang="en-US" sz="1100" dirty="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For example, if a driver has failed to stop for an officer when required to do so, abandons the vehicle and enters a nearby house, the officer would have a power of entry as outlined above.</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**Note that there is no power of entry to arrest for the offence of driving whilst disqualified as this in not an indictable offence (summary only)**</a:t>
            </a:r>
            <a:endParaRPr lang="en-US" altLang="en-US" sz="1100" b="1" dirty="0">
              <a:latin typeface="Arial" panose="020B0604020202020204" pitchFamily="34" charset="0"/>
              <a:ea typeface="ＭＳ Ｐゴシック" panose="020B0600070205080204" pitchFamily="34" charset="-128"/>
            </a:endParaRPr>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6550487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30175"/>
            <a:ext cx="3714750" cy="2090738"/>
          </a:xfrm>
        </p:spPr>
      </p:sp>
      <p:sp>
        <p:nvSpPr>
          <p:cNvPr id="3" name="Notes Placeholder 2"/>
          <p:cNvSpPr>
            <a:spLocks noGrp="1"/>
          </p:cNvSpPr>
          <p:nvPr>
            <p:ph type="body" idx="1"/>
          </p:nvPr>
        </p:nvSpPr>
        <p:spPr>
          <a:xfrm>
            <a:off x="762000" y="2332264"/>
            <a:ext cx="5486400" cy="6670222"/>
          </a:xfrm>
        </p:spPr>
        <p:txBody>
          <a:bodyPr/>
          <a:lstStyle/>
          <a:p>
            <a:r>
              <a:rPr lang="en-GB" altLang="en-US" sz="1100" dirty="0" smtClean="0">
                <a:latin typeface="Arial" panose="020B0604020202020204" pitchFamily="34" charset="0"/>
                <a:ea typeface="ＭＳ Ｐゴシック" panose="020B0600070205080204" pitchFamily="34" charset="-128"/>
              </a:rPr>
              <a:t>The Sec 87(1) offence would also be applicable to persons driving with a notifiable medical condition of which the DVLA had not been made aware..</a:t>
            </a:r>
            <a:endParaRPr lang="en-GB" altLang="en-US" sz="1100" dirty="0">
              <a:latin typeface="Arial" panose="020B0604020202020204" pitchFamily="34" charset="0"/>
              <a:ea typeface="ＭＳ Ｐゴシック" panose="020B0600070205080204" pitchFamily="34" charset="-128"/>
            </a:endParaRPr>
          </a:p>
          <a:p>
            <a:endParaRPr lang="en-GB" altLang="en-US" sz="1100" b="1"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Disqualification</a:t>
            </a:r>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A person can be disqualified by:</a:t>
            </a:r>
          </a:p>
          <a:p>
            <a:r>
              <a:rPr lang="en-GB" altLang="en-US" sz="1100" dirty="0">
                <a:latin typeface="Arial" panose="020B0604020202020204" pitchFamily="34" charset="0"/>
                <a:ea typeface="ＭＳ Ｐゴシック" panose="020B0600070205080204" pitchFamily="34" charset="-128"/>
              </a:rPr>
              <a:t>age, or</a:t>
            </a:r>
          </a:p>
          <a:p>
            <a:r>
              <a:rPr lang="en-GB" altLang="en-US" sz="1100" dirty="0">
                <a:latin typeface="Arial" panose="020B0604020202020204" pitchFamily="34" charset="0"/>
                <a:ea typeface="ＭＳ Ｐゴシック" panose="020B0600070205080204" pitchFamily="34" charset="-128"/>
              </a:rPr>
              <a:t>a court.</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Disqualification </a:t>
            </a:r>
            <a:r>
              <a:rPr lang="en-GB" altLang="en-US" sz="1100" dirty="0">
                <a:latin typeface="Arial" panose="020B0604020202020204" pitchFamily="34" charset="0"/>
                <a:ea typeface="ＭＳ Ｐゴシック" panose="020B0600070205080204" pitchFamily="34" charset="-128"/>
              </a:rPr>
              <a:t>by age occurs when a person who is under the age limit for a particular class of vehicle, drives a motor vehicle of that class on a road.</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Disqualification </a:t>
            </a:r>
            <a:r>
              <a:rPr lang="en-GB" altLang="en-US" sz="1100" dirty="0">
                <a:latin typeface="Arial" panose="020B0604020202020204" pitchFamily="34" charset="0"/>
                <a:ea typeface="ＭＳ Ｐゴシック" panose="020B0600070205080204" pitchFamily="34" charset="-128"/>
              </a:rPr>
              <a:t>can be imposed by a court in respect of:</a:t>
            </a:r>
          </a:p>
          <a:p>
            <a:r>
              <a:rPr lang="en-GB" altLang="en-US" sz="1100" dirty="0">
                <a:latin typeface="Arial" panose="020B0604020202020204" pitchFamily="34" charset="0"/>
                <a:ea typeface="ＭＳ Ｐゴシック" panose="020B0600070205080204" pitchFamily="34" charset="-128"/>
              </a:rPr>
              <a:t>driving related offences occurs under Part II of the Road Traffic Act, 1988 or</a:t>
            </a:r>
          </a:p>
          <a:p>
            <a:r>
              <a:rPr lang="en-GB" altLang="en-US" sz="1100" dirty="0">
                <a:latin typeface="Arial" panose="020B0604020202020204" pitchFamily="34" charset="0"/>
                <a:ea typeface="ＭＳ Ｐゴシック" panose="020B0600070205080204" pitchFamily="34" charset="-128"/>
              </a:rPr>
              <a:t>any offence, instead of, or as well as, any other punishment (section 146 of the Powers of Criminal Court (Sentencing) Act 2000)</a:t>
            </a:r>
          </a:p>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6845961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30175"/>
            <a:ext cx="3714750" cy="2090738"/>
          </a:xfrm>
        </p:spPr>
      </p:sp>
      <p:sp>
        <p:nvSpPr>
          <p:cNvPr id="3" name="Notes Placeholder 2"/>
          <p:cNvSpPr>
            <a:spLocks noGrp="1"/>
          </p:cNvSpPr>
          <p:nvPr>
            <p:ph type="body" idx="1"/>
          </p:nvPr>
        </p:nvSpPr>
        <p:spPr>
          <a:xfrm>
            <a:off x="762000" y="2332264"/>
            <a:ext cx="5486400" cy="6670222"/>
          </a:xfrm>
        </p:spPr>
        <p:txBody>
          <a:bodyPr/>
          <a:lstStyle/>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1104187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75451" y="126063"/>
            <a:ext cx="639324" cy="772106"/>
          </a:xfrm>
          <a:prstGeom prst="rect">
            <a:avLst/>
          </a:prstGeom>
        </p:spPr>
      </p:pic>
      <p:sp>
        <p:nvSpPr>
          <p:cNvPr id="4" name="TextBox 3"/>
          <p:cNvSpPr txBox="1"/>
          <p:nvPr/>
        </p:nvSpPr>
        <p:spPr>
          <a:xfrm>
            <a:off x="291514" y="1748547"/>
            <a:ext cx="3615945" cy="1200329"/>
          </a:xfrm>
          <a:prstGeom prst="rect">
            <a:avLst/>
          </a:prstGeom>
          <a:noFill/>
        </p:spPr>
        <p:txBody>
          <a:bodyPr wrap="square" rtlCol="0">
            <a:spAutoFit/>
          </a:bodyPr>
          <a:lstStyle/>
          <a:p>
            <a:pPr algn="ctr"/>
            <a:r>
              <a:rPr lang="en-GB" sz="3600" b="1" dirty="0" smtClean="0">
                <a:solidFill>
                  <a:srgbClr val="0000FF"/>
                </a:solidFill>
              </a:rPr>
              <a:t>Disqualified</a:t>
            </a:r>
          </a:p>
          <a:p>
            <a:pPr algn="ctr"/>
            <a:r>
              <a:rPr lang="en-GB" sz="3600" b="1" dirty="0" smtClean="0">
                <a:solidFill>
                  <a:srgbClr val="0000FF"/>
                </a:solidFill>
              </a:rPr>
              <a:t> Driving</a:t>
            </a:r>
            <a:endParaRPr lang="en-GB" sz="3600" b="1" dirty="0">
              <a:solidFill>
                <a:srgbClr val="0000FF"/>
              </a:solidFill>
            </a:endParaRPr>
          </a:p>
        </p:txBody>
      </p:sp>
    </p:spTree>
    <p:extLst>
      <p:ext uri="{BB962C8B-B14F-4D97-AF65-F5344CB8AC3E}">
        <p14:creationId xmlns:p14="http://schemas.microsoft.com/office/powerpoint/2010/main" val="7112710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1799303" y="1863314"/>
            <a:ext cx="8647870" cy="2677656"/>
          </a:xfrm>
          <a:prstGeom prst="rect">
            <a:avLst/>
          </a:prstGeom>
        </p:spPr>
        <p:txBody>
          <a:bodyPr wrap="square">
            <a:spAutoFit/>
          </a:bodyPr>
          <a:lstStyle/>
          <a:p>
            <a:r>
              <a:rPr lang="en-GB" sz="2800" dirty="0"/>
              <a:t>A person is guilty of an offence if, while disqualified for holding or obtaining a licence, he -</a:t>
            </a:r>
          </a:p>
          <a:p>
            <a:endParaRPr lang="en-GB" sz="2800" dirty="0"/>
          </a:p>
          <a:p>
            <a:pPr marL="514350" indent="-514350">
              <a:buFont typeface="+mj-lt"/>
              <a:buAutoNum type="alphaLcParenR"/>
            </a:pPr>
            <a:r>
              <a:rPr lang="en-GB" sz="2800" dirty="0" smtClean="0"/>
              <a:t>obtains </a:t>
            </a:r>
            <a:r>
              <a:rPr lang="en-GB" sz="2800" dirty="0"/>
              <a:t>a licence, </a:t>
            </a:r>
            <a:r>
              <a:rPr lang="en-GB" sz="2800" dirty="0" smtClean="0"/>
              <a:t>or</a:t>
            </a:r>
          </a:p>
          <a:p>
            <a:endParaRPr lang="en-GB" sz="2800" dirty="0"/>
          </a:p>
          <a:p>
            <a:pPr marL="514350" indent="-514350">
              <a:buFont typeface="+mj-lt"/>
              <a:buAutoNum type="alphaLcParenR" startAt="2"/>
            </a:pPr>
            <a:r>
              <a:rPr lang="en-GB" sz="2800" dirty="0" smtClean="0"/>
              <a:t>drives </a:t>
            </a:r>
            <a:r>
              <a:rPr lang="en-GB" sz="2800" dirty="0"/>
              <a:t>a motor vehicle on a road</a:t>
            </a:r>
          </a:p>
        </p:txBody>
      </p:sp>
      <p:sp>
        <p:nvSpPr>
          <p:cNvPr id="8" name="TextBox 7"/>
          <p:cNvSpPr txBox="1"/>
          <p:nvPr/>
        </p:nvSpPr>
        <p:spPr>
          <a:xfrm>
            <a:off x="2771857" y="4885173"/>
            <a:ext cx="5824373" cy="523220"/>
          </a:xfrm>
          <a:prstGeom prst="rect">
            <a:avLst/>
          </a:prstGeom>
          <a:solidFill>
            <a:schemeClr val="accent1">
              <a:lumMod val="20000"/>
              <a:lumOff val="80000"/>
            </a:schemeClr>
          </a:solidFill>
        </p:spPr>
        <p:txBody>
          <a:bodyPr wrap="square" rtlCol="0">
            <a:spAutoFit/>
          </a:bodyPr>
          <a:lstStyle/>
          <a:p>
            <a:pPr algn="ctr"/>
            <a:r>
              <a:rPr lang="en-GB" sz="2800" b="1" dirty="0" smtClean="0"/>
              <a:t>Section 103 Road Traffic Act 1988</a:t>
            </a:r>
            <a:endParaRPr lang="en-GB" sz="2800" b="1" dirty="0"/>
          </a:p>
        </p:txBody>
      </p:sp>
      <p:sp>
        <p:nvSpPr>
          <p:cNvPr id="5" name="TextBox 3"/>
          <p:cNvSpPr txBox="1">
            <a:spLocks noChangeArrowheads="1"/>
          </p:cNvSpPr>
          <p:nvPr/>
        </p:nvSpPr>
        <p:spPr bwMode="auto">
          <a:xfrm>
            <a:off x="2335212" y="287866"/>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smtClean="0">
                <a:solidFill>
                  <a:schemeClr val="bg1"/>
                </a:solidFill>
              </a:rPr>
              <a:t>Disqualified Driving</a:t>
            </a:r>
            <a:endParaRPr lang="en-GB" altLang="en-US" sz="3200" b="1" dirty="0">
              <a:solidFill>
                <a:schemeClr val="bg1"/>
              </a:solidFill>
            </a:endParaRPr>
          </a:p>
        </p:txBody>
      </p:sp>
      <p:pic>
        <p:nvPicPr>
          <p:cNvPr id="6" name="Picture 5"/>
          <p:cNvPicPr>
            <a:picLocks noChangeAspect="1"/>
          </p:cNvPicPr>
          <p:nvPr/>
        </p:nvPicPr>
        <p:blipFill>
          <a:blip r:embed="rId4"/>
          <a:stretch>
            <a:fillRect/>
          </a:stretch>
        </p:blipFill>
        <p:spPr>
          <a:xfrm>
            <a:off x="8130029" y="2701524"/>
            <a:ext cx="2317144" cy="1636713"/>
          </a:xfrm>
          <a:prstGeom prst="rect">
            <a:avLst/>
          </a:prstGeom>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1219200" y="1302407"/>
            <a:ext cx="9753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lnSpc>
                <a:spcPct val="90000"/>
              </a:lnSpc>
              <a:buFontTx/>
              <a:buNone/>
              <a:defRPr/>
            </a:pPr>
            <a:r>
              <a:rPr lang="en-GB" altLang="en-US" b="0" kern="0" dirty="0" smtClean="0">
                <a:solidFill>
                  <a:schemeClr val="tx1"/>
                </a:solidFill>
                <a:latin typeface="Arial" panose="020B0604020202020204" pitchFamily="34" charset="0"/>
                <a:cs typeface="Arial" panose="020B0604020202020204" pitchFamily="34" charset="0"/>
              </a:rPr>
              <a:t>A person must be first ‘disqualified’ from holding a driving</a:t>
            </a:r>
          </a:p>
          <a:p>
            <a:pPr eaLnBrk="1" hangingPunct="1">
              <a:lnSpc>
                <a:spcPct val="90000"/>
              </a:lnSpc>
              <a:buFontTx/>
              <a:buNone/>
              <a:defRPr/>
            </a:pPr>
            <a:r>
              <a:rPr lang="en-GB" altLang="en-US" b="0" kern="0" dirty="0" smtClean="0">
                <a:solidFill>
                  <a:schemeClr val="tx1"/>
                </a:solidFill>
                <a:latin typeface="Arial" panose="020B0604020202020204" pitchFamily="34" charset="0"/>
                <a:cs typeface="Arial" panose="020B0604020202020204" pitchFamily="34" charset="0"/>
              </a:rPr>
              <a:t>licence before they can commit the offence of ‘obtaining’ a</a:t>
            </a:r>
          </a:p>
          <a:p>
            <a:pPr eaLnBrk="1" hangingPunct="1">
              <a:lnSpc>
                <a:spcPct val="90000"/>
              </a:lnSpc>
              <a:buFontTx/>
              <a:buNone/>
              <a:defRPr/>
            </a:pPr>
            <a:r>
              <a:rPr lang="en-GB" altLang="en-US" b="0" kern="0" dirty="0" smtClean="0">
                <a:solidFill>
                  <a:schemeClr val="tx1"/>
                </a:solidFill>
                <a:latin typeface="Arial" panose="020B0604020202020204" pitchFamily="34" charset="0"/>
                <a:cs typeface="Arial" panose="020B0604020202020204" pitchFamily="34" charset="0"/>
              </a:rPr>
              <a:t>driving licence whilst disqualified.</a:t>
            </a:r>
          </a:p>
          <a:p>
            <a:pPr eaLnBrk="1" hangingPunct="1">
              <a:lnSpc>
                <a:spcPct val="90000"/>
              </a:lnSpc>
              <a:buFontTx/>
              <a:buNone/>
              <a:defRPr/>
            </a:pPr>
            <a:endParaRPr lang="en-GB" altLang="en-US" b="0" kern="0" dirty="0">
              <a:solidFill>
                <a:schemeClr val="tx1"/>
              </a:solidFill>
              <a:latin typeface="Arial" panose="020B0604020202020204" pitchFamily="34" charset="0"/>
              <a:cs typeface="Arial" panose="020B0604020202020204" pitchFamily="34" charset="0"/>
            </a:endParaRPr>
          </a:p>
          <a:p>
            <a:pPr eaLnBrk="1" hangingPunct="1">
              <a:lnSpc>
                <a:spcPct val="90000"/>
              </a:lnSpc>
              <a:buFontTx/>
              <a:buNone/>
              <a:defRPr/>
            </a:pPr>
            <a:r>
              <a:rPr lang="en-GB" altLang="en-US" kern="0" dirty="0" smtClean="0">
                <a:solidFill>
                  <a:schemeClr val="tx1"/>
                </a:solidFill>
                <a:latin typeface="Arial" panose="020B0604020202020204" pitchFamily="34" charset="0"/>
                <a:cs typeface="Arial" panose="020B0604020202020204" pitchFamily="34" charset="0"/>
              </a:rPr>
              <a:t>The offence can be committed in a number of ways, e.g.</a:t>
            </a:r>
          </a:p>
          <a:p>
            <a:pPr marL="0" indent="0" eaLnBrk="1" hangingPunct="1">
              <a:lnSpc>
                <a:spcPct val="90000"/>
              </a:lnSpc>
              <a:buNone/>
              <a:defRPr/>
            </a:pPr>
            <a:endParaRPr lang="en-GB" altLang="en-US" b="0" kern="0" dirty="0">
              <a:solidFill>
                <a:schemeClr val="tx1"/>
              </a:solidFill>
              <a:latin typeface="Arial" panose="020B0604020202020204" pitchFamily="34" charset="0"/>
              <a:cs typeface="Arial" panose="020B0604020202020204" pitchFamily="34" charset="0"/>
            </a:endParaRPr>
          </a:p>
          <a:p>
            <a:pPr eaLnBrk="1" hangingPunct="1">
              <a:lnSpc>
                <a:spcPct val="90000"/>
              </a:lnSpc>
              <a:defRPr/>
            </a:pPr>
            <a:r>
              <a:rPr lang="en-GB" altLang="en-US" b="0" kern="0" dirty="0" smtClean="0">
                <a:solidFill>
                  <a:schemeClr val="tx1"/>
                </a:solidFill>
                <a:latin typeface="Arial" panose="020B0604020202020204" pitchFamily="34" charset="0"/>
                <a:cs typeface="Arial" panose="020B0604020202020204" pitchFamily="34" charset="0"/>
              </a:rPr>
              <a:t>Where the disqualified person re-applies using false details.</a:t>
            </a:r>
          </a:p>
          <a:p>
            <a:pPr marL="0" indent="0" eaLnBrk="1" hangingPunct="1">
              <a:lnSpc>
                <a:spcPct val="90000"/>
              </a:lnSpc>
              <a:buNone/>
              <a:defRPr/>
            </a:pPr>
            <a:endParaRPr lang="en-GB" altLang="en-US" b="0" kern="0" dirty="0">
              <a:solidFill>
                <a:schemeClr val="tx1"/>
              </a:solidFill>
              <a:latin typeface="Arial" panose="020B0604020202020204" pitchFamily="34" charset="0"/>
              <a:cs typeface="Arial" panose="020B0604020202020204" pitchFamily="34" charset="0"/>
            </a:endParaRPr>
          </a:p>
          <a:p>
            <a:pPr eaLnBrk="1" hangingPunct="1">
              <a:lnSpc>
                <a:spcPct val="90000"/>
              </a:lnSpc>
              <a:defRPr/>
            </a:pPr>
            <a:r>
              <a:rPr lang="en-GB" altLang="en-US" b="0" kern="0" dirty="0" smtClean="0">
                <a:solidFill>
                  <a:schemeClr val="tx1"/>
                </a:solidFill>
                <a:latin typeface="Arial" panose="020B0604020202020204" pitchFamily="34" charset="0"/>
                <a:cs typeface="Arial" panose="020B0604020202020204" pitchFamily="34" charset="0"/>
              </a:rPr>
              <a:t>Uses forged or altered licences.</a:t>
            </a:r>
          </a:p>
          <a:p>
            <a:pPr marL="0" indent="0" eaLnBrk="1" hangingPunct="1">
              <a:lnSpc>
                <a:spcPct val="90000"/>
              </a:lnSpc>
              <a:buNone/>
              <a:defRPr/>
            </a:pPr>
            <a:endParaRPr lang="en-GB" altLang="en-US" b="0" kern="0" dirty="0">
              <a:solidFill>
                <a:schemeClr val="tx1"/>
              </a:solidFill>
              <a:latin typeface="Arial" panose="020B0604020202020204" pitchFamily="34" charset="0"/>
              <a:cs typeface="Arial" panose="020B0604020202020204" pitchFamily="34" charset="0"/>
            </a:endParaRPr>
          </a:p>
          <a:p>
            <a:pPr eaLnBrk="1" hangingPunct="1">
              <a:lnSpc>
                <a:spcPct val="90000"/>
              </a:lnSpc>
              <a:defRPr/>
            </a:pPr>
            <a:r>
              <a:rPr lang="en-GB" altLang="en-US" b="0" kern="0" dirty="0" smtClean="0">
                <a:solidFill>
                  <a:schemeClr val="tx1"/>
                </a:solidFill>
                <a:latin typeface="Arial" panose="020B0604020202020204" pitchFamily="34" charset="0"/>
                <a:cs typeface="Arial" panose="020B0604020202020204" pitchFamily="34" charset="0"/>
              </a:rPr>
              <a:t>Borrows a licence to use as their own.</a:t>
            </a:r>
          </a:p>
          <a:p>
            <a:pPr eaLnBrk="1" hangingPunct="1">
              <a:lnSpc>
                <a:spcPct val="90000"/>
              </a:lnSpc>
              <a:buFontTx/>
              <a:buNone/>
              <a:defRPr/>
            </a:pPr>
            <a:endParaRPr lang="en-US" altLang="en-US" b="0" kern="0" dirty="0" smtClean="0">
              <a:solidFill>
                <a:srgbClr val="FFFF00"/>
              </a:solidFill>
              <a:latin typeface="Arial" panose="020B0604020202020204" pitchFamily="34" charset="0"/>
              <a:cs typeface="Arial" panose="020B0604020202020204" pitchFamily="34" charset="0"/>
            </a:endParaRPr>
          </a:p>
        </p:txBody>
      </p:sp>
      <p:sp>
        <p:nvSpPr>
          <p:cNvPr id="4" name="TextBox 3"/>
          <p:cNvSpPr txBox="1">
            <a:spLocks noChangeArrowheads="1"/>
          </p:cNvSpPr>
          <p:nvPr/>
        </p:nvSpPr>
        <p:spPr bwMode="auto">
          <a:xfrm>
            <a:off x="2753968" y="270933"/>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smtClean="0">
                <a:solidFill>
                  <a:schemeClr val="bg1"/>
                </a:solidFill>
              </a:rPr>
              <a:t>Disqualified Driving</a:t>
            </a:r>
            <a:endParaRPr lang="en-GB" altLang="en-US" sz="3200" b="1" dirty="0">
              <a:solidFill>
                <a:schemeClr val="bg1"/>
              </a:solidFill>
            </a:endParaRPr>
          </a:p>
        </p:txBody>
      </p:sp>
      <p:pic>
        <p:nvPicPr>
          <p:cNvPr id="2" name="Picture 1"/>
          <p:cNvPicPr>
            <a:picLocks noChangeAspect="1"/>
          </p:cNvPicPr>
          <p:nvPr/>
        </p:nvPicPr>
        <p:blipFill>
          <a:blip r:embed="rId4"/>
          <a:stretch>
            <a:fillRect/>
          </a:stretch>
        </p:blipFill>
        <p:spPr>
          <a:xfrm>
            <a:off x="8185591" y="4191657"/>
            <a:ext cx="2317144" cy="1636713"/>
          </a:xfrm>
          <a:prstGeom prst="rect">
            <a:avLst/>
          </a:prstGeom>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5">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 calcmode="lin" valueType="num">
                                      <p:cBhvr>
                                        <p:cTn id="14" dur="500" fill="hold"/>
                                        <p:tgtEl>
                                          <p:spTgt spid="5">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5">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5">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p:cTn id="21" dur="500" fill="hold"/>
                                        <p:tgtEl>
                                          <p:spTgt spid="5">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5">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5">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 calcmode="lin" valueType="num">
                                      <p:cBhvr>
                                        <p:cTn id="28" dur="500" fill="hold"/>
                                        <p:tgtEl>
                                          <p:spTgt spid="5">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5">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5">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 calcmode="lin" valueType="num">
                                      <p:cBhvr>
                                        <p:cTn id="35" dur="500" fill="hold"/>
                                        <p:tgtEl>
                                          <p:spTgt spid="5">
                                            <p:txEl>
                                              <p:pRg st="6" end="6"/>
                                            </p:txEl>
                                          </p:spTgt>
                                        </p:tgtEl>
                                        <p:attrNameLst>
                                          <p:attrName>ppt_w</p:attrName>
                                        </p:attrNameLst>
                                      </p:cBhvr>
                                      <p:tavLst>
                                        <p:tav tm="0">
                                          <p:val>
                                            <p:fltVal val="0"/>
                                          </p:val>
                                        </p:tav>
                                        <p:tav tm="100000">
                                          <p:val>
                                            <p:strVal val="#ppt_w"/>
                                          </p:val>
                                        </p:tav>
                                      </p:tavLst>
                                    </p:anim>
                                    <p:anim calcmode="lin" valueType="num">
                                      <p:cBhvr>
                                        <p:cTn id="36" dur="500" fill="hold"/>
                                        <p:tgtEl>
                                          <p:spTgt spid="5">
                                            <p:txEl>
                                              <p:pRg st="6" end="6"/>
                                            </p:txEl>
                                          </p:spTgt>
                                        </p:tgtEl>
                                        <p:attrNameLst>
                                          <p:attrName>ppt_h</p:attrName>
                                        </p:attrNameLst>
                                      </p:cBhvr>
                                      <p:tavLst>
                                        <p:tav tm="0">
                                          <p:val>
                                            <p:fltVal val="0"/>
                                          </p:val>
                                        </p:tav>
                                        <p:tav tm="100000">
                                          <p:val>
                                            <p:strVal val="#ppt_h"/>
                                          </p:val>
                                        </p:tav>
                                      </p:tavLst>
                                    </p:anim>
                                    <p:animEffect transition="in" filter="fade">
                                      <p:cBhvr>
                                        <p:cTn id="37" dur="5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0" fill="hold" grpId="0" nodeType="clickEffect">
                                  <p:stCondLst>
                                    <p:cond delay="0"/>
                                  </p:stCondLst>
                                  <p:childTnLst>
                                    <p:set>
                                      <p:cBhvr>
                                        <p:cTn id="41" dur="1" fill="hold">
                                          <p:stCondLst>
                                            <p:cond delay="0"/>
                                          </p:stCondLst>
                                        </p:cTn>
                                        <p:tgtEl>
                                          <p:spTgt spid="5">
                                            <p:txEl>
                                              <p:pRg st="8" end="8"/>
                                            </p:txEl>
                                          </p:spTgt>
                                        </p:tgtEl>
                                        <p:attrNameLst>
                                          <p:attrName>style.visibility</p:attrName>
                                        </p:attrNameLst>
                                      </p:cBhvr>
                                      <p:to>
                                        <p:strVal val="visible"/>
                                      </p:to>
                                    </p:set>
                                    <p:anim calcmode="lin" valueType="num">
                                      <p:cBhvr>
                                        <p:cTn id="42" dur="500" fill="hold"/>
                                        <p:tgtEl>
                                          <p:spTgt spid="5">
                                            <p:txEl>
                                              <p:pRg st="8" end="8"/>
                                            </p:txEl>
                                          </p:spTgt>
                                        </p:tgtEl>
                                        <p:attrNameLst>
                                          <p:attrName>ppt_w</p:attrName>
                                        </p:attrNameLst>
                                      </p:cBhvr>
                                      <p:tavLst>
                                        <p:tav tm="0">
                                          <p:val>
                                            <p:fltVal val="0"/>
                                          </p:val>
                                        </p:tav>
                                        <p:tav tm="100000">
                                          <p:val>
                                            <p:strVal val="#ppt_w"/>
                                          </p:val>
                                        </p:tav>
                                      </p:tavLst>
                                    </p:anim>
                                    <p:anim calcmode="lin" valueType="num">
                                      <p:cBhvr>
                                        <p:cTn id="43" dur="500" fill="hold"/>
                                        <p:tgtEl>
                                          <p:spTgt spid="5">
                                            <p:txEl>
                                              <p:pRg st="8" end="8"/>
                                            </p:txEl>
                                          </p:spTgt>
                                        </p:tgtEl>
                                        <p:attrNameLst>
                                          <p:attrName>ppt_h</p:attrName>
                                        </p:attrNameLst>
                                      </p:cBhvr>
                                      <p:tavLst>
                                        <p:tav tm="0">
                                          <p:val>
                                            <p:fltVal val="0"/>
                                          </p:val>
                                        </p:tav>
                                        <p:tav tm="100000">
                                          <p:val>
                                            <p:strVal val="#ppt_h"/>
                                          </p:val>
                                        </p:tav>
                                      </p:tavLst>
                                    </p:anim>
                                    <p:animEffect transition="in" filter="fade">
                                      <p:cBhvr>
                                        <p:cTn id="44" dur="500"/>
                                        <p:tgtEl>
                                          <p:spTgt spid="5">
                                            <p:txEl>
                                              <p:pRg st="8" end="8"/>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0" fill="hold" grpId="0" nodeType="clickEffect">
                                  <p:stCondLst>
                                    <p:cond delay="0"/>
                                  </p:stCondLst>
                                  <p:childTnLst>
                                    <p:set>
                                      <p:cBhvr>
                                        <p:cTn id="48" dur="1" fill="hold">
                                          <p:stCondLst>
                                            <p:cond delay="0"/>
                                          </p:stCondLst>
                                        </p:cTn>
                                        <p:tgtEl>
                                          <p:spTgt spid="5">
                                            <p:txEl>
                                              <p:pRg st="10" end="10"/>
                                            </p:txEl>
                                          </p:spTgt>
                                        </p:tgtEl>
                                        <p:attrNameLst>
                                          <p:attrName>style.visibility</p:attrName>
                                        </p:attrNameLst>
                                      </p:cBhvr>
                                      <p:to>
                                        <p:strVal val="visible"/>
                                      </p:to>
                                    </p:set>
                                    <p:anim calcmode="lin" valueType="num">
                                      <p:cBhvr>
                                        <p:cTn id="49" dur="500" fill="hold"/>
                                        <p:tgtEl>
                                          <p:spTgt spid="5">
                                            <p:txEl>
                                              <p:pRg st="10" end="10"/>
                                            </p:txEl>
                                          </p:spTgt>
                                        </p:tgtEl>
                                        <p:attrNameLst>
                                          <p:attrName>ppt_w</p:attrName>
                                        </p:attrNameLst>
                                      </p:cBhvr>
                                      <p:tavLst>
                                        <p:tav tm="0">
                                          <p:val>
                                            <p:fltVal val="0"/>
                                          </p:val>
                                        </p:tav>
                                        <p:tav tm="100000">
                                          <p:val>
                                            <p:strVal val="#ppt_w"/>
                                          </p:val>
                                        </p:tav>
                                      </p:tavLst>
                                    </p:anim>
                                    <p:anim calcmode="lin" valueType="num">
                                      <p:cBhvr>
                                        <p:cTn id="50" dur="500" fill="hold"/>
                                        <p:tgtEl>
                                          <p:spTgt spid="5">
                                            <p:txEl>
                                              <p:pRg st="10" end="10"/>
                                            </p:txEl>
                                          </p:spTgt>
                                        </p:tgtEl>
                                        <p:attrNameLst>
                                          <p:attrName>ppt_h</p:attrName>
                                        </p:attrNameLst>
                                      </p:cBhvr>
                                      <p:tavLst>
                                        <p:tav tm="0">
                                          <p:val>
                                            <p:fltVal val="0"/>
                                          </p:val>
                                        </p:tav>
                                        <p:tav tm="100000">
                                          <p:val>
                                            <p:strVal val="#ppt_h"/>
                                          </p:val>
                                        </p:tav>
                                      </p:tavLst>
                                    </p:anim>
                                    <p:animEffect transition="in" filter="fade">
                                      <p:cBhvr>
                                        <p:cTn id="51" dur="500"/>
                                        <p:tgtEl>
                                          <p:spTgt spid="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Rectangle 5"/>
          <p:cNvSpPr/>
          <p:nvPr/>
        </p:nvSpPr>
        <p:spPr>
          <a:xfrm>
            <a:off x="1398661" y="1750528"/>
            <a:ext cx="9369039" cy="3194721"/>
          </a:xfrm>
          <a:prstGeom prst="rect">
            <a:avLst/>
          </a:prstGeom>
        </p:spPr>
        <p:txBody>
          <a:bodyPr wrap="square">
            <a:spAutoFit/>
          </a:bodyPr>
          <a:lstStyle/>
          <a:p>
            <a:pPr algn="ctr">
              <a:lnSpc>
                <a:spcPct val="80000"/>
              </a:lnSpc>
              <a:defRPr/>
            </a:pPr>
            <a:r>
              <a:rPr lang="en-GB" altLang="en-US" sz="2800" kern="0" dirty="0" smtClean="0">
                <a:latin typeface="Arial" panose="020B0604020202020204" pitchFamily="34" charset="0"/>
                <a:cs typeface="Arial" panose="020B0604020202020204" pitchFamily="34" charset="0"/>
              </a:rPr>
              <a:t>Penalty </a:t>
            </a:r>
            <a:r>
              <a:rPr lang="en-GB" altLang="en-US" sz="2800" kern="0" dirty="0">
                <a:latin typeface="Arial" panose="020B0604020202020204" pitchFamily="34" charset="0"/>
                <a:cs typeface="Arial" panose="020B0604020202020204" pitchFamily="34" charset="0"/>
              </a:rPr>
              <a:t>points </a:t>
            </a:r>
          </a:p>
          <a:p>
            <a:pPr algn="ctr">
              <a:lnSpc>
                <a:spcPct val="80000"/>
              </a:lnSpc>
              <a:defRPr/>
            </a:pPr>
            <a:endParaRPr lang="en-GB" altLang="en-US" sz="2800" kern="0" dirty="0">
              <a:latin typeface="Arial" panose="020B0604020202020204" pitchFamily="34" charset="0"/>
              <a:cs typeface="Arial" panose="020B0604020202020204" pitchFamily="34" charset="0"/>
            </a:endParaRPr>
          </a:p>
          <a:p>
            <a:pPr algn="ctr">
              <a:lnSpc>
                <a:spcPct val="80000"/>
              </a:lnSpc>
              <a:defRPr/>
            </a:pPr>
            <a:r>
              <a:rPr lang="en-GB" altLang="en-US" sz="2800" kern="0" dirty="0">
                <a:latin typeface="Arial" panose="020B0604020202020204" pitchFamily="34" charset="0"/>
                <a:cs typeface="Arial" panose="020B0604020202020204" pitchFamily="34" charset="0"/>
              </a:rPr>
              <a:t>Obligatory </a:t>
            </a:r>
          </a:p>
          <a:p>
            <a:pPr algn="ctr">
              <a:lnSpc>
                <a:spcPct val="80000"/>
              </a:lnSpc>
              <a:defRPr/>
            </a:pPr>
            <a:endParaRPr lang="en-GB" altLang="en-US" sz="2800" kern="0" dirty="0">
              <a:latin typeface="Arial" panose="020B0604020202020204" pitchFamily="34" charset="0"/>
              <a:cs typeface="Arial" panose="020B0604020202020204" pitchFamily="34" charset="0"/>
            </a:endParaRPr>
          </a:p>
          <a:p>
            <a:pPr algn="ctr">
              <a:lnSpc>
                <a:spcPct val="80000"/>
              </a:lnSpc>
              <a:defRPr/>
            </a:pPr>
            <a:r>
              <a:rPr lang="en-GB" altLang="en-US" sz="2800" kern="0" dirty="0">
                <a:latin typeface="Arial" panose="020B0604020202020204" pitchFamily="34" charset="0"/>
                <a:cs typeface="Arial" panose="020B0604020202020204" pitchFamily="34" charset="0"/>
              </a:rPr>
              <a:t>DTTP – Disqualified until test passed</a:t>
            </a:r>
          </a:p>
          <a:p>
            <a:pPr algn="ctr">
              <a:lnSpc>
                <a:spcPct val="80000"/>
              </a:lnSpc>
              <a:defRPr/>
            </a:pPr>
            <a:endParaRPr lang="en-GB" altLang="en-US" sz="2800" kern="0" dirty="0">
              <a:latin typeface="Arial" panose="020B0604020202020204" pitchFamily="34" charset="0"/>
              <a:cs typeface="Arial" panose="020B0604020202020204" pitchFamily="34" charset="0"/>
            </a:endParaRPr>
          </a:p>
          <a:p>
            <a:pPr algn="ctr">
              <a:lnSpc>
                <a:spcPct val="80000"/>
              </a:lnSpc>
              <a:defRPr/>
            </a:pPr>
            <a:r>
              <a:rPr lang="en-GB" altLang="en-US" sz="2800" kern="0" dirty="0">
                <a:latin typeface="Arial" panose="020B0604020202020204" pitchFamily="34" charset="0"/>
                <a:cs typeface="Arial" panose="020B0604020202020204" pitchFamily="34" charset="0"/>
              </a:rPr>
              <a:t>Discretionary </a:t>
            </a:r>
          </a:p>
          <a:p>
            <a:pPr algn="ctr">
              <a:lnSpc>
                <a:spcPct val="80000"/>
              </a:lnSpc>
              <a:defRPr/>
            </a:pPr>
            <a:endParaRPr lang="en-GB" altLang="en-US" sz="2800" kern="0" dirty="0">
              <a:latin typeface="Arial" panose="020B0604020202020204" pitchFamily="34" charset="0"/>
              <a:cs typeface="Arial" panose="020B0604020202020204" pitchFamily="34" charset="0"/>
            </a:endParaRPr>
          </a:p>
          <a:p>
            <a:pPr algn="ctr">
              <a:lnSpc>
                <a:spcPct val="80000"/>
              </a:lnSpc>
              <a:defRPr/>
            </a:pPr>
            <a:r>
              <a:rPr lang="en-GB" altLang="en-US" sz="2800" kern="0" dirty="0">
                <a:latin typeface="Arial" panose="020B0604020202020204" pitchFamily="34" charset="0"/>
                <a:cs typeface="Arial" panose="020B0604020202020204" pitchFamily="34" charset="0"/>
              </a:rPr>
              <a:t>Disqualified where driving is involved in serious crime</a:t>
            </a:r>
          </a:p>
        </p:txBody>
      </p:sp>
      <p:sp>
        <p:nvSpPr>
          <p:cNvPr id="5" name="TextBox 3"/>
          <p:cNvSpPr txBox="1">
            <a:spLocks noChangeArrowheads="1"/>
          </p:cNvSpPr>
          <p:nvPr/>
        </p:nvSpPr>
        <p:spPr bwMode="auto">
          <a:xfrm>
            <a:off x="2734349" y="554566"/>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smtClean="0">
                <a:solidFill>
                  <a:schemeClr val="bg1"/>
                </a:solidFill>
              </a:rPr>
              <a:t>Routes to Disqualification</a:t>
            </a:r>
            <a:endParaRPr lang="en-GB" altLang="en-US" sz="32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Rectangle 5"/>
          <p:cNvSpPr/>
          <p:nvPr/>
        </p:nvSpPr>
        <p:spPr>
          <a:xfrm>
            <a:off x="4444936" y="1930059"/>
            <a:ext cx="3270075" cy="546625"/>
          </a:xfrm>
          <a:prstGeom prst="rect">
            <a:avLst/>
          </a:prstGeom>
          <a:solidFill>
            <a:schemeClr val="accent1">
              <a:lumMod val="20000"/>
              <a:lumOff val="80000"/>
            </a:schemeClr>
          </a:solidFill>
        </p:spPr>
        <p:txBody>
          <a:bodyPr wrap="square">
            <a:spAutoFit/>
          </a:bodyPr>
          <a:lstStyle/>
          <a:p>
            <a:pPr algn="ctr">
              <a:lnSpc>
                <a:spcPct val="80000"/>
              </a:lnSpc>
              <a:defRPr/>
            </a:pPr>
            <a:r>
              <a:rPr lang="en-GB" altLang="en-US" sz="3600" b="1" kern="0" dirty="0" smtClean="0">
                <a:solidFill>
                  <a:srgbClr val="002060"/>
                </a:solidFill>
                <a:cs typeface="Arial" panose="020B0604020202020204" pitchFamily="34" charset="0"/>
              </a:rPr>
              <a:t>Penalty </a:t>
            </a:r>
            <a:r>
              <a:rPr lang="en-GB" altLang="en-US" sz="3600" b="1" kern="0" dirty="0">
                <a:solidFill>
                  <a:srgbClr val="002060"/>
                </a:solidFill>
                <a:cs typeface="Arial" panose="020B0604020202020204" pitchFamily="34" charset="0"/>
              </a:rPr>
              <a:t>P</a:t>
            </a:r>
            <a:r>
              <a:rPr lang="en-GB" altLang="en-US" sz="3600" b="1" kern="0" dirty="0" smtClean="0">
                <a:solidFill>
                  <a:srgbClr val="002060"/>
                </a:solidFill>
                <a:cs typeface="Arial" panose="020B0604020202020204" pitchFamily="34" charset="0"/>
              </a:rPr>
              <a:t>oints</a:t>
            </a:r>
            <a:endParaRPr lang="en-GB" altLang="en-US" sz="3600" b="1" kern="0" dirty="0">
              <a:solidFill>
                <a:srgbClr val="002060"/>
              </a:solidFill>
              <a:cs typeface="Arial" panose="020B0604020202020204" pitchFamily="34" charset="0"/>
            </a:endParaRPr>
          </a:p>
        </p:txBody>
      </p:sp>
      <p:sp>
        <p:nvSpPr>
          <p:cNvPr id="5" name="Rectangle 4"/>
          <p:cNvSpPr/>
          <p:nvPr/>
        </p:nvSpPr>
        <p:spPr>
          <a:xfrm>
            <a:off x="2083708" y="2795035"/>
            <a:ext cx="7992533" cy="2554545"/>
          </a:xfrm>
          <a:prstGeom prst="rect">
            <a:avLst/>
          </a:prstGeom>
        </p:spPr>
        <p:txBody>
          <a:bodyPr wrap="square">
            <a:spAutoFit/>
          </a:bodyPr>
          <a:lstStyle/>
          <a:p>
            <a:pPr algn="ctr">
              <a:spcBef>
                <a:spcPct val="0"/>
              </a:spcBef>
              <a:buFontTx/>
              <a:buNone/>
            </a:pPr>
            <a:r>
              <a:rPr lang="en-GB" altLang="en-US" sz="3200" dirty="0">
                <a:ea typeface="ＭＳ Ｐゴシック" panose="020B0600070205080204" pitchFamily="34" charset="-128"/>
                <a:cs typeface="Arial" panose="020B0604020202020204" pitchFamily="34" charset="0"/>
              </a:rPr>
              <a:t>If a person has </a:t>
            </a:r>
            <a:r>
              <a:rPr lang="en-GB" altLang="en-US" sz="3200" b="1" dirty="0">
                <a:solidFill>
                  <a:srgbClr val="FF0000"/>
                </a:solidFill>
                <a:ea typeface="ＭＳ Ｐゴシック" panose="020B0600070205080204" pitchFamily="34" charset="-128"/>
                <a:cs typeface="Arial" panose="020B0604020202020204" pitchFamily="34" charset="0"/>
              </a:rPr>
              <a:t>12</a:t>
            </a:r>
            <a:r>
              <a:rPr lang="en-GB" altLang="en-US" sz="3200" dirty="0">
                <a:solidFill>
                  <a:srgbClr val="FF0000"/>
                </a:solidFill>
                <a:ea typeface="ＭＳ Ｐゴシック" panose="020B0600070205080204" pitchFamily="34" charset="-128"/>
                <a:cs typeface="Arial" panose="020B0604020202020204" pitchFamily="34" charset="0"/>
              </a:rPr>
              <a:t> </a:t>
            </a:r>
            <a:r>
              <a:rPr lang="en-GB" altLang="en-US" sz="3200" dirty="0">
                <a:ea typeface="ＭＳ Ｐゴシック" panose="020B0600070205080204" pitchFamily="34" charset="-128"/>
                <a:cs typeface="Arial" panose="020B0604020202020204" pitchFamily="34" charset="0"/>
              </a:rPr>
              <a:t>or more penalty points on their licence within a three year period, from the date of the first offence,  then they are liable to disqualification under the ‘totting up’ procedure. </a:t>
            </a:r>
          </a:p>
        </p:txBody>
      </p:sp>
      <p:sp>
        <p:nvSpPr>
          <p:cNvPr id="7" name="TextBox 3"/>
          <p:cNvSpPr txBox="1">
            <a:spLocks noChangeArrowheads="1"/>
          </p:cNvSpPr>
          <p:nvPr/>
        </p:nvSpPr>
        <p:spPr bwMode="auto">
          <a:xfrm>
            <a:off x="2731144" y="355599"/>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smtClean="0">
                <a:solidFill>
                  <a:schemeClr val="bg1"/>
                </a:solidFill>
              </a:rPr>
              <a:t>Routes to Disqualification</a:t>
            </a:r>
            <a:endParaRPr lang="en-GB" altLang="en-US" sz="3200" b="1" dirty="0">
              <a:solidFill>
                <a:schemeClr val="bg1"/>
              </a:solidFill>
            </a:endParaRPr>
          </a:p>
        </p:txBody>
      </p:sp>
      <p:pic>
        <p:nvPicPr>
          <p:cNvPr id="2" name="Picture 1"/>
          <p:cNvPicPr>
            <a:picLocks noChangeAspect="1"/>
          </p:cNvPicPr>
          <p:nvPr/>
        </p:nvPicPr>
        <p:blipFill>
          <a:blip r:embed="rId4"/>
          <a:stretch>
            <a:fillRect/>
          </a:stretch>
        </p:blipFill>
        <p:spPr>
          <a:xfrm>
            <a:off x="9227652" y="1332442"/>
            <a:ext cx="2348295" cy="1322983"/>
          </a:xfrm>
          <a:prstGeom prst="rect">
            <a:avLst/>
          </a:prstGeom>
        </p:spPr>
      </p:pic>
      <p:pic>
        <p:nvPicPr>
          <p:cNvPr id="8" name="Picture 7"/>
          <p:cNvPicPr>
            <a:picLocks noChangeAspect="1"/>
          </p:cNvPicPr>
          <p:nvPr/>
        </p:nvPicPr>
        <p:blipFill>
          <a:blip r:embed="rId4"/>
          <a:stretch>
            <a:fillRect/>
          </a:stretch>
        </p:blipFill>
        <p:spPr>
          <a:xfrm>
            <a:off x="671921" y="1381975"/>
            <a:ext cx="2260374" cy="1273450"/>
          </a:xfrm>
          <a:prstGeom prst="rect">
            <a:avLst/>
          </a:prstGeom>
        </p:spPr>
      </p:pic>
    </p:spTree>
    <p:extLst>
      <p:ext uri="{BB962C8B-B14F-4D97-AF65-F5344CB8AC3E}">
        <p14:creationId xmlns:p14="http://schemas.microsoft.com/office/powerpoint/2010/main" val="23093182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2335213" y="287866"/>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smtClean="0">
                <a:solidFill>
                  <a:schemeClr val="bg1"/>
                </a:solidFill>
              </a:rPr>
              <a:t>Penalty Points</a:t>
            </a:r>
            <a:endParaRPr lang="en-GB" altLang="en-US" sz="3200" b="1" dirty="0">
              <a:solidFill>
                <a:schemeClr val="bg1"/>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341597798"/>
              </p:ext>
            </p:extLst>
          </p:nvPr>
        </p:nvGraphicFramePr>
        <p:xfrm>
          <a:off x="1087953" y="1135642"/>
          <a:ext cx="9812214" cy="4793532"/>
        </p:xfrm>
        <a:graphic>
          <a:graphicData uri="http://schemas.openxmlformats.org/drawingml/2006/table">
            <a:tbl>
              <a:tblPr firstRow="1" bandRow="1">
                <a:tableStyleId>{073A0DAA-6AF3-43AB-8588-CEC1D06C72B9}</a:tableStyleId>
              </a:tblPr>
              <a:tblGrid>
                <a:gridCol w="7960672">
                  <a:extLst>
                    <a:ext uri="{9D8B030D-6E8A-4147-A177-3AD203B41FA5}">
                      <a16:colId xmlns:a16="http://schemas.microsoft.com/office/drawing/2014/main" val="1120202457"/>
                    </a:ext>
                  </a:extLst>
                </a:gridCol>
                <a:gridCol w="1851542">
                  <a:extLst>
                    <a:ext uri="{9D8B030D-6E8A-4147-A177-3AD203B41FA5}">
                      <a16:colId xmlns:a16="http://schemas.microsoft.com/office/drawing/2014/main" val="670426608"/>
                    </a:ext>
                  </a:extLst>
                </a:gridCol>
              </a:tblGrid>
              <a:tr h="459854">
                <a:tc>
                  <a:txBody>
                    <a:bodyPr/>
                    <a:lstStyle/>
                    <a:p>
                      <a:pPr algn="l"/>
                      <a:r>
                        <a:rPr lang="en-GB" sz="2000" dirty="0" smtClean="0"/>
                        <a:t>Offence</a:t>
                      </a:r>
                      <a:endParaRPr lang="en-GB" sz="2000" dirty="0"/>
                    </a:p>
                  </a:txBody>
                  <a:tcPr/>
                </a:tc>
                <a:tc>
                  <a:txBody>
                    <a:bodyPr/>
                    <a:lstStyle/>
                    <a:p>
                      <a:r>
                        <a:rPr lang="en-GB" sz="2000" dirty="0" smtClean="0"/>
                        <a:t>Penalty Points</a:t>
                      </a:r>
                      <a:endParaRPr lang="en-GB" sz="2000" dirty="0"/>
                    </a:p>
                  </a:txBody>
                  <a:tcPr/>
                </a:tc>
                <a:extLst>
                  <a:ext uri="{0D108BD9-81ED-4DB2-BD59-A6C34878D82A}">
                    <a16:rowId xmlns:a16="http://schemas.microsoft.com/office/drawing/2014/main" val="4205490790"/>
                  </a:ext>
                </a:extLst>
              </a:tr>
              <a:tr h="45985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smtClean="0"/>
                        <a:t>Speeding offences generally (if dealt</a:t>
                      </a:r>
                      <a:r>
                        <a:rPr lang="en-GB" sz="2000" baseline="0" dirty="0" smtClean="0"/>
                        <a:t> with by fixed penalty)</a:t>
                      </a:r>
                      <a:endParaRPr lang="en-GB" sz="2000" dirty="0" smtClean="0"/>
                    </a:p>
                  </a:txBody>
                  <a:tcPr/>
                </a:tc>
                <a:tc>
                  <a:txBody>
                    <a:bodyPr/>
                    <a:lstStyle/>
                    <a:p>
                      <a:pPr algn="l"/>
                      <a:r>
                        <a:rPr lang="en-GB" sz="2000" dirty="0" smtClean="0"/>
                        <a:t>3 – 6 (3)</a:t>
                      </a:r>
                      <a:endParaRPr lang="en-GB" sz="2000" dirty="0"/>
                    </a:p>
                  </a:txBody>
                  <a:tcPr/>
                </a:tc>
                <a:extLst>
                  <a:ext uri="{0D108BD9-81ED-4DB2-BD59-A6C34878D82A}">
                    <a16:rowId xmlns:a16="http://schemas.microsoft.com/office/drawing/2014/main" val="3236342005"/>
                  </a:ext>
                </a:extLst>
              </a:tr>
              <a:tr h="45985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smtClean="0"/>
                        <a:t>Driving or attempting to drive while unfit through drink or drugs</a:t>
                      </a:r>
                    </a:p>
                  </a:txBody>
                  <a:tcPr/>
                </a:tc>
                <a:tc>
                  <a:txBody>
                    <a:bodyPr/>
                    <a:lstStyle/>
                    <a:p>
                      <a:pPr algn="l"/>
                      <a:r>
                        <a:rPr lang="en-GB" sz="2000" dirty="0" smtClean="0"/>
                        <a:t>3 - 11</a:t>
                      </a:r>
                      <a:endParaRPr lang="en-GB" sz="2000" dirty="0"/>
                    </a:p>
                  </a:txBody>
                  <a:tcPr/>
                </a:tc>
                <a:extLst>
                  <a:ext uri="{0D108BD9-81ED-4DB2-BD59-A6C34878D82A}">
                    <a16:rowId xmlns:a16="http://schemas.microsoft.com/office/drawing/2014/main" val="1883014834"/>
                  </a:ext>
                </a:extLst>
              </a:tr>
              <a:tr h="45985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smtClean="0"/>
                        <a:t>Driving or attempting to drive with excess alcohol</a:t>
                      </a:r>
                    </a:p>
                  </a:txBody>
                  <a:tcPr/>
                </a:tc>
                <a:tc>
                  <a:txBody>
                    <a:bodyPr/>
                    <a:lstStyle/>
                    <a:p>
                      <a:pPr algn="l"/>
                      <a:r>
                        <a:rPr lang="en-GB" sz="2000" dirty="0" smtClean="0"/>
                        <a:t>3 - 11</a:t>
                      </a:r>
                      <a:endParaRPr lang="en-GB" sz="2000" dirty="0"/>
                    </a:p>
                  </a:txBody>
                  <a:tcPr/>
                </a:tc>
                <a:extLst>
                  <a:ext uri="{0D108BD9-81ED-4DB2-BD59-A6C34878D82A}">
                    <a16:rowId xmlns:a16="http://schemas.microsoft.com/office/drawing/2014/main" val="1273701763"/>
                  </a:ext>
                </a:extLst>
              </a:tr>
              <a:tr h="45985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smtClean="0"/>
                        <a:t>Failing to provide a specimen for analysis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smtClean="0"/>
                        <a:t>3 - 11</a:t>
                      </a:r>
                    </a:p>
                  </a:txBody>
                  <a:tcPr/>
                </a:tc>
                <a:extLst>
                  <a:ext uri="{0D108BD9-81ED-4DB2-BD59-A6C34878D82A}">
                    <a16:rowId xmlns:a16="http://schemas.microsoft.com/office/drawing/2014/main" val="439376263"/>
                  </a:ext>
                </a:extLst>
              </a:tr>
              <a:tr h="47727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smtClean="0"/>
                        <a:t>Failing to stop or report</a:t>
                      </a:r>
                      <a:r>
                        <a:rPr lang="en-GB" sz="2000" baseline="0" dirty="0" smtClean="0"/>
                        <a:t> an accident</a:t>
                      </a:r>
                      <a:endParaRPr lang="en-GB" sz="2000" dirty="0" smtClean="0"/>
                    </a:p>
                  </a:txBody>
                  <a:tcPr/>
                </a:tc>
                <a:tc>
                  <a:txBody>
                    <a:bodyPr/>
                    <a:lstStyle/>
                    <a:p>
                      <a:pPr algn="l"/>
                      <a:r>
                        <a:rPr lang="en-GB" sz="2000" dirty="0" smtClean="0"/>
                        <a:t>5 - 10</a:t>
                      </a:r>
                    </a:p>
                  </a:txBody>
                  <a:tcPr/>
                </a:tc>
                <a:extLst>
                  <a:ext uri="{0D108BD9-81ED-4DB2-BD59-A6C34878D82A}">
                    <a16:rowId xmlns:a16="http://schemas.microsoft.com/office/drawing/2014/main" val="1186016980"/>
                  </a:ext>
                </a:extLst>
              </a:tr>
              <a:tr h="45985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smtClean="0"/>
                        <a:t>Contravention of pedestrian</a:t>
                      </a:r>
                      <a:r>
                        <a:rPr lang="en-GB" sz="2000" baseline="0" dirty="0" smtClean="0"/>
                        <a:t> and school crossing provisions</a:t>
                      </a:r>
                      <a:endParaRPr lang="en-GB" sz="2000" dirty="0" smtClean="0"/>
                    </a:p>
                  </a:txBody>
                  <a:tcPr/>
                </a:tc>
                <a:tc>
                  <a:txBody>
                    <a:bodyPr/>
                    <a:lstStyle/>
                    <a:p>
                      <a:pPr algn="l"/>
                      <a:r>
                        <a:rPr lang="en-GB" sz="2000" dirty="0" smtClean="0"/>
                        <a:t>3</a:t>
                      </a:r>
                    </a:p>
                  </a:txBody>
                  <a:tcPr/>
                </a:tc>
                <a:extLst>
                  <a:ext uri="{0D108BD9-81ED-4DB2-BD59-A6C34878D82A}">
                    <a16:rowId xmlns:a16="http://schemas.microsoft.com/office/drawing/2014/main" val="1750530411"/>
                  </a:ext>
                </a:extLst>
              </a:tr>
              <a:tr h="459854">
                <a:tc>
                  <a:txBody>
                    <a:bodyPr/>
                    <a:lstStyle/>
                    <a:p>
                      <a:r>
                        <a:rPr lang="en-GB" sz="2000" dirty="0" smtClean="0"/>
                        <a:t>Dangerous driving and causing death by dangerous or careless driving</a:t>
                      </a:r>
                      <a:endParaRPr lang="en-GB" sz="2000" dirty="0"/>
                    </a:p>
                  </a:txBody>
                  <a:tcPr/>
                </a:tc>
                <a:tc>
                  <a:txBody>
                    <a:bodyPr/>
                    <a:lstStyle/>
                    <a:p>
                      <a:pPr algn="l"/>
                      <a:r>
                        <a:rPr lang="en-GB" sz="2000" dirty="0" smtClean="0"/>
                        <a:t>3 - 11</a:t>
                      </a:r>
                      <a:endParaRPr lang="en-GB" sz="2000" dirty="0"/>
                    </a:p>
                  </a:txBody>
                  <a:tcPr/>
                </a:tc>
                <a:extLst>
                  <a:ext uri="{0D108BD9-81ED-4DB2-BD59-A6C34878D82A}">
                    <a16:rowId xmlns:a16="http://schemas.microsoft.com/office/drawing/2014/main" val="1663298204"/>
                  </a:ext>
                </a:extLst>
              </a:tr>
              <a:tr h="272728">
                <a:tc>
                  <a:txBody>
                    <a:bodyPr/>
                    <a:lstStyle/>
                    <a:p>
                      <a:r>
                        <a:rPr lang="en-GB" sz="2000" dirty="0" smtClean="0"/>
                        <a:t>Careless and inconsiderate driving</a:t>
                      </a:r>
                      <a:endParaRPr lang="en-GB" sz="2000" dirty="0"/>
                    </a:p>
                  </a:txBody>
                  <a:tcPr/>
                </a:tc>
                <a:tc>
                  <a:txBody>
                    <a:bodyPr/>
                    <a:lstStyle/>
                    <a:p>
                      <a:pPr algn="l"/>
                      <a:r>
                        <a:rPr lang="en-GB" sz="2000" dirty="0" smtClean="0"/>
                        <a:t>3 - 9</a:t>
                      </a:r>
                      <a:endParaRPr lang="en-GB" sz="2000" dirty="0"/>
                    </a:p>
                  </a:txBody>
                  <a:tcPr/>
                </a:tc>
                <a:extLst>
                  <a:ext uri="{0D108BD9-81ED-4DB2-BD59-A6C34878D82A}">
                    <a16:rowId xmlns:a16="http://schemas.microsoft.com/office/drawing/2014/main" val="1477172112"/>
                  </a:ext>
                </a:extLst>
              </a:tr>
              <a:tr h="459854">
                <a:tc>
                  <a:txBody>
                    <a:bodyPr/>
                    <a:lstStyle/>
                    <a:p>
                      <a:r>
                        <a:rPr lang="en-GB" sz="2000" dirty="0" smtClean="0"/>
                        <a:t>Carrying passenger on motor cycle contrary to Section 23 Road Traffic Act 1988</a:t>
                      </a:r>
                      <a:endParaRPr lang="en-GB" sz="2000" dirty="0"/>
                    </a:p>
                  </a:txBody>
                  <a:tcPr/>
                </a:tc>
                <a:tc>
                  <a:txBody>
                    <a:bodyPr/>
                    <a:lstStyle/>
                    <a:p>
                      <a:pPr algn="l"/>
                      <a:r>
                        <a:rPr lang="en-GB" sz="2000" dirty="0" smtClean="0"/>
                        <a:t>7</a:t>
                      </a:r>
                      <a:endParaRPr lang="en-GB" sz="2000" dirty="0"/>
                    </a:p>
                  </a:txBody>
                  <a:tcPr/>
                </a:tc>
                <a:extLst>
                  <a:ext uri="{0D108BD9-81ED-4DB2-BD59-A6C34878D82A}">
                    <a16:rowId xmlns:a16="http://schemas.microsoft.com/office/drawing/2014/main" val="1608107467"/>
                  </a:ext>
                </a:extLst>
              </a:tr>
            </a:tbl>
          </a:graphicData>
        </a:graphic>
      </p:graphicFrame>
    </p:spTree>
    <p:extLst>
      <p:ext uri="{BB962C8B-B14F-4D97-AF65-F5344CB8AC3E}">
        <p14:creationId xmlns:p14="http://schemas.microsoft.com/office/powerpoint/2010/main" val="35484861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Rectangle 3"/>
          <p:cNvSpPr txBox="1">
            <a:spLocks noChangeArrowheads="1"/>
          </p:cNvSpPr>
          <p:nvPr/>
        </p:nvSpPr>
        <p:spPr bwMode="auto">
          <a:xfrm>
            <a:off x="484310" y="1330761"/>
            <a:ext cx="7862763" cy="23282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gn="ctr" eaLnBrk="1" hangingPunct="1">
              <a:buFontTx/>
              <a:buNone/>
              <a:defRPr/>
            </a:pPr>
            <a:r>
              <a:rPr lang="en-GB" altLang="en-US" sz="2600" b="0" kern="0" dirty="0" smtClean="0">
                <a:solidFill>
                  <a:schemeClr val="tx1"/>
                </a:solidFill>
                <a:latin typeface="Arial" panose="020B0604020202020204" pitchFamily="34" charset="0"/>
                <a:cs typeface="Arial" panose="020B0604020202020204" pitchFamily="34" charset="0"/>
              </a:rPr>
              <a:t>Disqualification under the </a:t>
            </a:r>
            <a:r>
              <a:rPr lang="en-GB" altLang="en-US" sz="2600" b="0" kern="0" dirty="0" smtClean="0">
                <a:solidFill>
                  <a:srgbClr val="FF0000"/>
                </a:solidFill>
                <a:latin typeface="Arial" panose="020B0604020202020204" pitchFamily="34" charset="0"/>
                <a:cs typeface="Arial" panose="020B0604020202020204" pitchFamily="34" charset="0"/>
              </a:rPr>
              <a:t>‘totting up’</a:t>
            </a:r>
          </a:p>
          <a:p>
            <a:pPr algn="ctr" eaLnBrk="1" hangingPunct="1">
              <a:buFontTx/>
              <a:buNone/>
              <a:defRPr/>
            </a:pPr>
            <a:r>
              <a:rPr lang="en-GB" altLang="en-US" sz="2600" b="0" kern="0" dirty="0" smtClean="0">
                <a:solidFill>
                  <a:schemeClr val="tx1"/>
                </a:solidFill>
                <a:latin typeface="Arial" panose="020B0604020202020204" pitchFamily="34" charset="0"/>
                <a:cs typeface="Arial" panose="020B0604020202020204" pitchFamily="34" charset="0"/>
              </a:rPr>
              <a:t>procedure will wipe the licence clean. </a:t>
            </a:r>
          </a:p>
          <a:p>
            <a:pPr algn="ctr" eaLnBrk="1" hangingPunct="1">
              <a:buFontTx/>
              <a:buNone/>
              <a:defRPr/>
            </a:pPr>
            <a:r>
              <a:rPr lang="en-GB" altLang="en-US" sz="2600" b="0" kern="0" dirty="0">
                <a:solidFill>
                  <a:schemeClr val="tx1"/>
                </a:solidFill>
                <a:latin typeface="Arial" panose="020B0604020202020204" pitchFamily="34" charset="0"/>
                <a:cs typeface="Arial" panose="020B0604020202020204" pitchFamily="34" charset="0"/>
              </a:rPr>
              <a:t> </a:t>
            </a:r>
            <a:r>
              <a:rPr lang="en-GB" altLang="en-US" sz="2600" b="0" kern="0" dirty="0" smtClean="0">
                <a:solidFill>
                  <a:schemeClr val="tx1"/>
                </a:solidFill>
                <a:latin typeface="Arial" panose="020B0604020202020204" pitchFamily="34" charset="0"/>
                <a:cs typeface="Arial" panose="020B0604020202020204" pitchFamily="34" charset="0"/>
              </a:rPr>
              <a:t> </a:t>
            </a:r>
          </a:p>
          <a:p>
            <a:pPr algn="ctr" eaLnBrk="1" hangingPunct="1">
              <a:buFontTx/>
              <a:buNone/>
              <a:defRPr/>
            </a:pPr>
            <a:r>
              <a:rPr lang="en-GB" altLang="en-US" sz="2600" b="0" kern="0" dirty="0" smtClean="0">
                <a:solidFill>
                  <a:schemeClr val="tx1"/>
                </a:solidFill>
                <a:latin typeface="Arial" panose="020B0604020202020204" pitchFamily="34" charset="0"/>
                <a:cs typeface="Arial" panose="020B0604020202020204" pitchFamily="34" charset="0"/>
              </a:rPr>
              <a:t>All the penalty points will be removed</a:t>
            </a:r>
          </a:p>
          <a:p>
            <a:pPr algn="ctr" eaLnBrk="1" hangingPunct="1">
              <a:buFontTx/>
              <a:buNone/>
              <a:defRPr/>
            </a:pPr>
            <a:r>
              <a:rPr lang="en-GB" altLang="en-US" sz="2600" b="0" kern="0" dirty="0" smtClean="0">
                <a:solidFill>
                  <a:schemeClr val="tx1"/>
                </a:solidFill>
                <a:latin typeface="Arial" panose="020B0604020202020204" pitchFamily="34" charset="0"/>
                <a:cs typeface="Arial" panose="020B0604020202020204" pitchFamily="34" charset="0"/>
              </a:rPr>
              <a:t>from the licence.</a:t>
            </a:r>
          </a:p>
        </p:txBody>
      </p:sp>
      <p:sp>
        <p:nvSpPr>
          <p:cNvPr id="10" name="Rectangle 4"/>
          <p:cNvSpPr txBox="1">
            <a:spLocks noChangeArrowheads="1"/>
          </p:cNvSpPr>
          <p:nvPr/>
        </p:nvSpPr>
        <p:spPr bwMode="auto">
          <a:xfrm>
            <a:off x="2209193" y="4117124"/>
            <a:ext cx="7721600" cy="19313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gn="ctr" eaLnBrk="1" hangingPunct="1">
              <a:buFontTx/>
              <a:buNone/>
              <a:defRPr/>
            </a:pPr>
            <a:r>
              <a:rPr lang="en-GB" altLang="en-US" sz="2200" kern="0" dirty="0" smtClean="0">
                <a:solidFill>
                  <a:schemeClr val="bg1"/>
                </a:solidFill>
              </a:rPr>
              <a:t>    </a:t>
            </a:r>
            <a:r>
              <a:rPr lang="en-GB" altLang="en-US" sz="2600" b="0" kern="0" dirty="0" smtClean="0">
                <a:solidFill>
                  <a:schemeClr val="tx1"/>
                </a:solidFill>
                <a:latin typeface="Arial" panose="020B0604020202020204" pitchFamily="34" charset="0"/>
                <a:cs typeface="Arial" panose="020B0604020202020204" pitchFamily="34" charset="0"/>
              </a:rPr>
              <a:t>However if the driver has been convicted of an </a:t>
            </a:r>
          </a:p>
          <a:p>
            <a:pPr algn="ctr" eaLnBrk="1" hangingPunct="1">
              <a:buFontTx/>
              <a:buNone/>
              <a:defRPr/>
            </a:pPr>
            <a:r>
              <a:rPr lang="en-GB" altLang="en-US" sz="2600" b="0" kern="0" dirty="0" smtClean="0">
                <a:solidFill>
                  <a:schemeClr val="tx1"/>
                </a:solidFill>
                <a:latin typeface="Arial" panose="020B0604020202020204" pitchFamily="34" charset="0"/>
                <a:cs typeface="Arial" panose="020B0604020202020204" pitchFamily="34" charset="0"/>
              </a:rPr>
              <a:t>offence carrying obligatory disqualification </a:t>
            </a:r>
          </a:p>
          <a:p>
            <a:pPr algn="ctr" eaLnBrk="1" hangingPunct="1">
              <a:buFontTx/>
              <a:buNone/>
              <a:defRPr/>
            </a:pPr>
            <a:r>
              <a:rPr lang="en-GB" altLang="en-US" sz="2600" kern="0" dirty="0" smtClean="0">
                <a:solidFill>
                  <a:schemeClr val="tx1"/>
                </a:solidFill>
                <a:latin typeface="Arial" panose="020B0604020202020204" pitchFamily="34" charset="0"/>
                <a:cs typeface="Arial" panose="020B0604020202020204" pitchFamily="34" charset="0"/>
              </a:rPr>
              <a:t>e.g. </a:t>
            </a:r>
            <a:r>
              <a:rPr lang="en-GB" altLang="en-US" sz="2600" b="0" kern="0" dirty="0" smtClean="0">
                <a:solidFill>
                  <a:schemeClr val="tx1"/>
                </a:solidFill>
                <a:latin typeface="Arial" panose="020B0604020202020204" pitchFamily="34" charset="0"/>
                <a:cs typeface="Arial" panose="020B0604020202020204" pitchFamily="34" charset="0"/>
              </a:rPr>
              <a:t>drink driving then the points will remain</a:t>
            </a:r>
          </a:p>
          <a:p>
            <a:pPr algn="ctr" eaLnBrk="1" hangingPunct="1">
              <a:buFontTx/>
              <a:buNone/>
              <a:defRPr/>
            </a:pPr>
            <a:r>
              <a:rPr lang="en-GB" altLang="en-US" sz="2600" kern="0" dirty="0" smtClean="0">
                <a:solidFill>
                  <a:schemeClr val="tx1"/>
                </a:solidFill>
                <a:latin typeface="Arial" panose="020B0604020202020204" pitchFamily="34" charset="0"/>
                <a:cs typeface="Arial" panose="020B0604020202020204" pitchFamily="34" charset="0"/>
              </a:rPr>
              <a:t>i.e. </a:t>
            </a:r>
            <a:r>
              <a:rPr lang="en-GB" altLang="en-US" sz="2600" b="0" kern="0" dirty="0" smtClean="0">
                <a:solidFill>
                  <a:schemeClr val="tx1"/>
                </a:solidFill>
                <a:latin typeface="Arial" panose="020B0604020202020204" pitchFamily="34" charset="0"/>
                <a:cs typeface="Arial" panose="020B0604020202020204" pitchFamily="34" charset="0"/>
              </a:rPr>
              <a:t>the slate is NOT wiped clean.</a:t>
            </a:r>
          </a:p>
        </p:txBody>
      </p:sp>
      <p:sp>
        <p:nvSpPr>
          <p:cNvPr id="5" name="TextBox 3"/>
          <p:cNvSpPr txBox="1">
            <a:spLocks noChangeArrowheads="1"/>
          </p:cNvSpPr>
          <p:nvPr/>
        </p:nvSpPr>
        <p:spPr bwMode="auto">
          <a:xfrm>
            <a:off x="2335213" y="287866"/>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smtClean="0">
                <a:solidFill>
                  <a:schemeClr val="bg1"/>
                </a:solidFill>
              </a:rPr>
              <a:t>Penalty Points</a:t>
            </a:r>
            <a:endParaRPr lang="en-GB" altLang="en-US" sz="3200" b="1" dirty="0">
              <a:solidFill>
                <a:schemeClr val="bg1"/>
              </a:solidFill>
            </a:endParaRPr>
          </a:p>
        </p:txBody>
      </p:sp>
      <p:pic>
        <p:nvPicPr>
          <p:cNvPr id="7" name="Picture 6"/>
          <p:cNvPicPr>
            <a:picLocks noChangeAspect="1"/>
          </p:cNvPicPr>
          <p:nvPr/>
        </p:nvPicPr>
        <p:blipFill>
          <a:blip r:embed="rId4"/>
          <a:stretch>
            <a:fillRect/>
          </a:stretch>
        </p:blipFill>
        <p:spPr>
          <a:xfrm rot="1539748">
            <a:off x="8227078" y="1817390"/>
            <a:ext cx="2398874" cy="1595349"/>
          </a:xfrm>
          <a:prstGeom prst="rect">
            <a:avLst/>
          </a:prstGeom>
        </p:spPr>
      </p:pic>
    </p:spTree>
    <p:extLst>
      <p:ext uri="{BB962C8B-B14F-4D97-AF65-F5344CB8AC3E}">
        <p14:creationId xmlns:p14="http://schemas.microsoft.com/office/powerpoint/2010/main" val="2155586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box(in)">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box(in)">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box(in)">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box(in)">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box(in)">
                                      <p:cBhvr>
                                        <p:cTn id="27" dur="500"/>
                                        <p:tgtEl>
                                          <p:spTgt spid="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grpId="0" nodeType="clickEffect">
                                  <p:stCondLst>
                                    <p:cond delay="0"/>
                                  </p:stCondLst>
                                  <p:childTnLst>
                                    <p:set>
                                      <p:cBhvr>
                                        <p:cTn id="31" dur="1" fill="hold">
                                          <p:stCondLst>
                                            <p:cond delay="0"/>
                                          </p:stCondLst>
                                        </p:cTn>
                                        <p:tgtEl>
                                          <p:spTgt spid="10">
                                            <p:txEl>
                                              <p:pRg st="0" end="0"/>
                                            </p:txEl>
                                          </p:spTgt>
                                        </p:tgtEl>
                                        <p:attrNameLst>
                                          <p:attrName>style.visibility</p:attrName>
                                        </p:attrNameLst>
                                      </p:cBhvr>
                                      <p:to>
                                        <p:strVal val="visible"/>
                                      </p:to>
                                    </p:set>
                                    <p:animEffect transition="in" filter="box(in)">
                                      <p:cBhvr>
                                        <p:cTn id="32" dur="500"/>
                                        <p:tgtEl>
                                          <p:spTgt spid="10">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 presetClass="entr" presetSubtype="16" fill="hold" grpId="0" nodeType="clickEffect">
                                  <p:stCondLst>
                                    <p:cond delay="0"/>
                                  </p:stCondLst>
                                  <p:childTnLst>
                                    <p:set>
                                      <p:cBhvr>
                                        <p:cTn id="36" dur="1" fill="hold">
                                          <p:stCondLst>
                                            <p:cond delay="0"/>
                                          </p:stCondLst>
                                        </p:cTn>
                                        <p:tgtEl>
                                          <p:spTgt spid="10">
                                            <p:txEl>
                                              <p:pRg st="1" end="1"/>
                                            </p:txEl>
                                          </p:spTgt>
                                        </p:tgtEl>
                                        <p:attrNameLst>
                                          <p:attrName>style.visibility</p:attrName>
                                        </p:attrNameLst>
                                      </p:cBhvr>
                                      <p:to>
                                        <p:strVal val="visible"/>
                                      </p:to>
                                    </p:set>
                                    <p:animEffect transition="in" filter="box(in)">
                                      <p:cBhvr>
                                        <p:cTn id="37" dur="500"/>
                                        <p:tgtEl>
                                          <p:spTgt spid="10">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4" presetClass="entr" presetSubtype="16" fill="hold" grpId="0" nodeType="clickEffect">
                                  <p:stCondLst>
                                    <p:cond delay="0"/>
                                  </p:stCondLst>
                                  <p:childTnLst>
                                    <p:set>
                                      <p:cBhvr>
                                        <p:cTn id="41" dur="1" fill="hold">
                                          <p:stCondLst>
                                            <p:cond delay="0"/>
                                          </p:stCondLst>
                                        </p:cTn>
                                        <p:tgtEl>
                                          <p:spTgt spid="10">
                                            <p:txEl>
                                              <p:pRg st="2" end="2"/>
                                            </p:txEl>
                                          </p:spTgt>
                                        </p:tgtEl>
                                        <p:attrNameLst>
                                          <p:attrName>style.visibility</p:attrName>
                                        </p:attrNameLst>
                                      </p:cBhvr>
                                      <p:to>
                                        <p:strVal val="visible"/>
                                      </p:to>
                                    </p:set>
                                    <p:animEffect transition="in" filter="box(in)">
                                      <p:cBhvr>
                                        <p:cTn id="42" dur="500"/>
                                        <p:tgtEl>
                                          <p:spTgt spid="10">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4" presetClass="entr" presetSubtype="16" fill="hold" grpId="0" nodeType="clickEffect">
                                  <p:stCondLst>
                                    <p:cond delay="0"/>
                                  </p:stCondLst>
                                  <p:childTnLst>
                                    <p:set>
                                      <p:cBhvr>
                                        <p:cTn id="46" dur="1" fill="hold">
                                          <p:stCondLst>
                                            <p:cond delay="0"/>
                                          </p:stCondLst>
                                        </p:cTn>
                                        <p:tgtEl>
                                          <p:spTgt spid="10">
                                            <p:txEl>
                                              <p:pRg st="3" end="3"/>
                                            </p:txEl>
                                          </p:spTgt>
                                        </p:tgtEl>
                                        <p:attrNameLst>
                                          <p:attrName>style.visibility</p:attrName>
                                        </p:attrNameLst>
                                      </p:cBhvr>
                                      <p:to>
                                        <p:strVal val="visible"/>
                                      </p:to>
                                    </p:set>
                                    <p:animEffect transition="in" filter="box(in)">
                                      <p:cBhvr>
                                        <p:cTn id="47" dur="5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10"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a:srcRect l="10158" r="9884"/>
          <a:stretch/>
        </p:blipFill>
        <p:spPr>
          <a:xfrm rot="20025928">
            <a:off x="616493" y="2222862"/>
            <a:ext cx="2573866" cy="2010004"/>
          </a:xfrm>
          <a:prstGeom prst="rect">
            <a:avLst/>
          </a:prstGeom>
        </p:spPr>
      </p:pic>
      <p:sp>
        <p:nvSpPr>
          <p:cNvPr id="5" name="Rectangle 4"/>
          <p:cNvSpPr/>
          <p:nvPr/>
        </p:nvSpPr>
        <p:spPr>
          <a:xfrm>
            <a:off x="3166110" y="1553514"/>
            <a:ext cx="8179223" cy="4031873"/>
          </a:xfrm>
          <a:prstGeom prst="rect">
            <a:avLst/>
          </a:prstGeom>
        </p:spPr>
        <p:txBody>
          <a:bodyPr wrap="square">
            <a:spAutoFit/>
          </a:bodyPr>
          <a:lstStyle/>
          <a:p>
            <a:pPr algn="ctr">
              <a:defRPr/>
            </a:pPr>
            <a:r>
              <a:rPr lang="en-GB" altLang="en-US" sz="3200" kern="0" dirty="0">
                <a:solidFill>
                  <a:srgbClr val="FF0000"/>
                </a:solidFill>
                <a:cs typeface="Arial" panose="020B0604020202020204" pitchFamily="34" charset="0"/>
              </a:rPr>
              <a:t>Date of offence……..                                                       </a:t>
            </a:r>
          </a:p>
          <a:p>
            <a:pPr algn="ctr">
              <a:defRPr/>
            </a:pPr>
            <a:r>
              <a:rPr lang="en-GB" altLang="en-US" sz="3200" kern="0" dirty="0">
                <a:solidFill>
                  <a:srgbClr val="FF0000"/>
                </a:solidFill>
                <a:cs typeface="Arial" panose="020B0604020202020204" pitchFamily="34" charset="0"/>
              </a:rPr>
              <a:t> </a:t>
            </a:r>
            <a:r>
              <a:rPr lang="en-GB" altLang="en-US" sz="3200" kern="0" dirty="0">
                <a:cs typeface="Arial" panose="020B0604020202020204" pitchFamily="34" charset="0"/>
              </a:rPr>
              <a:t>For calculating the valid/current penalty </a:t>
            </a:r>
            <a:r>
              <a:rPr lang="en-GB" altLang="en-US" sz="3200" kern="0" dirty="0" smtClean="0">
                <a:cs typeface="Arial" panose="020B0604020202020204" pitchFamily="34" charset="0"/>
              </a:rPr>
              <a:t>points </a:t>
            </a:r>
          </a:p>
          <a:p>
            <a:pPr algn="ctr">
              <a:defRPr/>
            </a:pPr>
            <a:endParaRPr lang="en-GB" altLang="en-US" sz="3200" b="1" kern="0" dirty="0">
              <a:cs typeface="Arial" panose="020B0604020202020204" pitchFamily="34" charset="0"/>
            </a:endParaRPr>
          </a:p>
          <a:p>
            <a:pPr algn="ctr">
              <a:defRPr/>
            </a:pPr>
            <a:r>
              <a:rPr lang="en-GB" altLang="en-US" sz="3200" b="1" kern="0" dirty="0" smtClean="0">
                <a:cs typeface="Arial" panose="020B0604020202020204" pitchFamily="34" charset="0"/>
              </a:rPr>
              <a:t>AND</a:t>
            </a:r>
          </a:p>
          <a:p>
            <a:pPr algn="ctr">
              <a:defRPr/>
            </a:pPr>
            <a:r>
              <a:rPr lang="en-GB" altLang="en-US" sz="3200" kern="0" dirty="0">
                <a:solidFill>
                  <a:srgbClr val="0070C0"/>
                </a:solidFill>
                <a:cs typeface="Arial" panose="020B0604020202020204" pitchFamily="34" charset="0"/>
              </a:rPr>
              <a:t>		</a:t>
            </a:r>
            <a:endParaRPr lang="en-GB" altLang="en-US" sz="3200" kern="0" dirty="0" smtClean="0">
              <a:solidFill>
                <a:srgbClr val="0070C0"/>
              </a:solidFill>
              <a:cs typeface="Arial" panose="020B0604020202020204" pitchFamily="34" charset="0"/>
            </a:endParaRPr>
          </a:p>
          <a:p>
            <a:pPr algn="ctr">
              <a:defRPr/>
            </a:pPr>
            <a:r>
              <a:rPr lang="en-GB" altLang="en-US" sz="3200" kern="0" dirty="0" smtClean="0">
                <a:solidFill>
                  <a:srgbClr val="FF0000"/>
                </a:solidFill>
                <a:cs typeface="Arial" panose="020B0604020202020204" pitchFamily="34" charset="0"/>
              </a:rPr>
              <a:t>Date </a:t>
            </a:r>
            <a:r>
              <a:rPr lang="en-GB" altLang="en-US" sz="3200" kern="0" dirty="0">
                <a:solidFill>
                  <a:srgbClr val="FF0000"/>
                </a:solidFill>
                <a:cs typeface="Arial" panose="020B0604020202020204" pitchFamily="34" charset="0"/>
              </a:rPr>
              <a:t>of conviction……..                                                   </a:t>
            </a:r>
          </a:p>
          <a:p>
            <a:pPr algn="ctr">
              <a:defRPr/>
            </a:pPr>
            <a:r>
              <a:rPr lang="en-GB" altLang="en-US" sz="3200" kern="0" dirty="0">
                <a:cs typeface="Arial" panose="020B0604020202020204" pitchFamily="34" charset="0"/>
              </a:rPr>
              <a:t> For removal of all points after disqualification under the totting up </a:t>
            </a:r>
            <a:r>
              <a:rPr lang="en-GB" altLang="en-US" sz="3200" kern="0" dirty="0" smtClean="0">
                <a:cs typeface="Arial" panose="020B0604020202020204" pitchFamily="34" charset="0"/>
              </a:rPr>
              <a:t>procedure.</a:t>
            </a:r>
            <a:endParaRPr lang="en-GB" altLang="en-US" sz="3200" kern="0" dirty="0">
              <a:cs typeface="Arial" panose="020B0604020202020204" pitchFamily="34" charset="0"/>
            </a:endParaRPr>
          </a:p>
        </p:txBody>
      </p:sp>
      <p:sp>
        <p:nvSpPr>
          <p:cNvPr id="4" name="TextBox 3"/>
          <p:cNvSpPr txBox="1">
            <a:spLocks noChangeArrowheads="1"/>
          </p:cNvSpPr>
          <p:nvPr/>
        </p:nvSpPr>
        <p:spPr bwMode="auto">
          <a:xfrm>
            <a:off x="811195" y="287866"/>
            <a:ext cx="10534138"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smtClean="0">
                <a:solidFill>
                  <a:schemeClr val="bg1"/>
                </a:solidFill>
              </a:rPr>
              <a:t>2 important dates to remember ….</a:t>
            </a:r>
            <a:endParaRPr lang="en-GB" altLang="en-US" sz="3200" b="1" dirty="0">
              <a:solidFill>
                <a:schemeClr val="bg1"/>
              </a:solidFill>
            </a:endParaRPr>
          </a:p>
        </p:txBody>
      </p:sp>
    </p:spTree>
    <p:extLst>
      <p:ext uri="{BB962C8B-B14F-4D97-AF65-F5344CB8AC3E}">
        <p14:creationId xmlns:p14="http://schemas.microsoft.com/office/powerpoint/2010/main" val="74088598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1343025" y="1664819"/>
            <a:ext cx="9329738" cy="3970318"/>
          </a:xfrm>
          <a:prstGeom prst="rect">
            <a:avLst/>
          </a:prstGeom>
        </p:spPr>
        <p:txBody>
          <a:bodyPr wrap="square">
            <a:spAutoFit/>
          </a:bodyPr>
          <a:lstStyle/>
          <a:p>
            <a:pPr algn="ctr">
              <a:defRPr/>
            </a:pPr>
            <a:r>
              <a:rPr lang="en-GB" altLang="en-US" sz="3600" kern="0" dirty="0" smtClean="0">
                <a:cs typeface="Arial" panose="020B0604020202020204" pitchFamily="34" charset="0"/>
              </a:rPr>
              <a:t>There </a:t>
            </a:r>
            <a:r>
              <a:rPr lang="en-GB" altLang="en-US" sz="3600" kern="0" dirty="0">
                <a:cs typeface="Arial" panose="020B0604020202020204" pitchFamily="34" charset="0"/>
              </a:rPr>
              <a:t>are offences which carry a minimum disqualification.</a:t>
            </a:r>
          </a:p>
          <a:p>
            <a:pPr>
              <a:defRPr/>
            </a:pPr>
            <a:endParaRPr lang="en-GB" altLang="en-US" sz="3600" kern="0" dirty="0">
              <a:cs typeface="Arial" panose="020B0604020202020204" pitchFamily="34" charset="0"/>
            </a:endParaRPr>
          </a:p>
          <a:p>
            <a:pPr algn="ctr">
              <a:defRPr/>
            </a:pPr>
            <a:endParaRPr lang="en-GB" altLang="en-US" sz="3600" kern="0" dirty="0" smtClean="0">
              <a:cs typeface="Arial" panose="020B0604020202020204" pitchFamily="34" charset="0"/>
            </a:endParaRPr>
          </a:p>
          <a:p>
            <a:pPr algn="ctr">
              <a:defRPr/>
            </a:pPr>
            <a:r>
              <a:rPr lang="en-GB" altLang="en-US" sz="3600" kern="0" dirty="0" smtClean="0">
                <a:cs typeface="Arial" panose="020B0604020202020204" pitchFamily="34" charset="0"/>
              </a:rPr>
              <a:t>This </a:t>
            </a:r>
            <a:r>
              <a:rPr lang="en-GB" altLang="en-US" sz="3600" kern="0" dirty="0">
                <a:cs typeface="Arial" panose="020B0604020202020204" pitchFamily="34" charset="0"/>
              </a:rPr>
              <a:t>type of disqualification means that any points prior to the disqualification will </a:t>
            </a:r>
            <a:r>
              <a:rPr lang="en-GB" altLang="en-US" sz="3600" kern="0" dirty="0">
                <a:solidFill>
                  <a:srgbClr val="FF0000"/>
                </a:solidFill>
                <a:cs typeface="Arial" panose="020B0604020202020204" pitchFamily="34" charset="0"/>
              </a:rPr>
              <a:t>remain on the </a:t>
            </a:r>
            <a:r>
              <a:rPr lang="en-GB" altLang="en-US" sz="3600" kern="0" dirty="0" smtClean="0">
                <a:solidFill>
                  <a:srgbClr val="FF0000"/>
                </a:solidFill>
                <a:cs typeface="Arial" panose="020B0604020202020204" pitchFamily="34" charset="0"/>
              </a:rPr>
              <a:t>licence.</a:t>
            </a:r>
            <a:endParaRPr lang="en-US" altLang="en-US" sz="3600" kern="0" dirty="0">
              <a:solidFill>
                <a:srgbClr val="FF0000"/>
              </a:solidFill>
              <a:cs typeface="Arial" panose="020B0604020202020204" pitchFamily="34" charset="0"/>
            </a:endParaRPr>
          </a:p>
        </p:txBody>
      </p:sp>
      <p:sp>
        <p:nvSpPr>
          <p:cNvPr id="4" name="TextBox 3"/>
          <p:cNvSpPr txBox="1">
            <a:spLocks noChangeArrowheads="1"/>
          </p:cNvSpPr>
          <p:nvPr/>
        </p:nvSpPr>
        <p:spPr bwMode="auto">
          <a:xfrm>
            <a:off x="2659063" y="617324"/>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smtClean="0">
                <a:solidFill>
                  <a:schemeClr val="bg1"/>
                </a:solidFill>
              </a:rPr>
              <a:t>Obligatory Disqualification</a:t>
            </a:r>
            <a:endParaRPr lang="en-GB" altLang="en-US" sz="3200" b="1" dirty="0">
              <a:solidFill>
                <a:schemeClr val="bg1"/>
              </a:solidFill>
            </a:endParaRPr>
          </a:p>
        </p:txBody>
      </p:sp>
      <p:pic>
        <p:nvPicPr>
          <p:cNvPr id="2" name="Picture 1"/>
          <p:cNvPicPr>
            <a:picLocks noChangeAspect="1"/>
          </p:cNvPicPr>
          <p:nvPr/>
        </p:nvPicPr>
        <p:blipFill>
          <a:blip r:embed="rId4"/>
          <a:stretch>
            <a:fillRect/>
          </a:stretch>
        </p:blipFill>
        <p:spPr>
          <a:xfrm>
            <a:off x="509058" y="178857"/>
            <a:ext cx="1667933" cy="1667933"/>
          </a:xfrm>
          <a:prstGeom prst="rect">
            <a:avLst/>
          </a:prstGeom>
        </p:spPr>
      </p:pic>
      <p:pic>
        <p:nvPicPr>
          <p:cNvPr id="8" name="Picture 7"/>
          <p:cNvPicPr>
            <a:picLocks noChangeAspect="1"/>
          </p:cNvPicPr>
          <p:nvPr/>
        </p:nvPicPr>
        <p:blipFill>
          <a:blip r:embed="rId4"/>
          <a:stretch>
            <a:fillRect/>
          </a:stretch>
        </p:blipFill>
        <p:spPr>
          <a:xfrm>
            <a:off x="9838797" y="178856"/>
            <a:ext cx="1667933" cy="1667933"/>
          </a:xfrm>
          <a:prstGeom prst="rect">
            <a:avLst/>
          </a:prstGeom>
        </p:spPr>
      </p:pic>
    </p:spTree>
    <p:extLst>
      <p:ext uri="{BB962C8B-B14F-4D97-AF65-F5344CB8AC3E}">
        <p14:creationId xmlns:p14="http://schemas.microsoft.com/office/powerpoint/2010/main" val="157133264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848836" y="1244249"/>
            <a:ext cx="10571148" cy="523220"/>
          </a:xfrm>
          <a:prstGeom prst="rect">
            <a:avLst/>
          </a:prstGeom>
        </p:spPr>
        <p:txBody>
          <a:bodyPr wrap="square">
            <a:spAutoFit/>
          </a:bodyPr>
          <a:lstStyle/>
          <a:p>
            <a:pPr algn="ctr">
              <a:defRPr/>
            </a:pPr>
            <a:r>
              <a:rPr lang="en-US" altLang="en-US" sz="2800" kern="0" dirty="0" smtClean="0">
                <a:cs typeface="Arial" panose="020B0604020202020204" pitchFamily="34" charset="0"/>
              </a:rPr>
              <a:t>Examples of offences which carry an </a:t>
            </a:r>
            <a:r>
              <a:rPr lang="en-US" altLang="en-US" sz="2800" kern="0" dirty="0" smtClean="0">
                <a:solidFill>
                  <a:srgbClr val="FF0000"/>
                </a:solidFill>
                <a:cs typeface="Arial" panose="020B0604020202020204" pitchFamily="34" charset="0"/>
              </a:rPr>
              <a:t>obligatory </a:t>
            </a:r>
            <a:r>
              <a:rPr lang="en-US" altLang="en-US" sz="2800" kern="0" dirty="0" smtClean="0">
                <a:cs typeface="Arial" panose="020B0604020202020204" pitchFamily="34" charset="0"/>
              </a:rPr>
              <a:t>disqualification include:</a:t>
            </a:r>
            <a:endParaRPr lang="en-US" altLang="en-US" sz="2800" kern="0" dirty="0">
              <a:cs typeface="Arial" panose="020B0604020202020204" pitchFamily="34" charset="0"/>
            </a:endParaRPr>
          </a:p>
        </p:txBody>
      </p:sp>
      <p:sp>
        <p:nvSpPr>
          <p:cNvPr id="5" name="TextBox 4"/>
          <p:cNvSpPr txBox="1"/>
          <p:nvPr/>
        </p:nvSpPr>
        <p:spPr>
          <a:xfrm>
            <a:off x="1258357" y="1946196"/>
            <a:ext cx="8668373" cy="3477875"/>
          </a:xfrm>
          <a:prstGeom prst="rect">
            <a:avLst/>
          </a:prstGeom>
          <a:noFill/>
        </p:spPr>
        <p:txBody>
          <a:bodyPr wrap="square" rtlCol="0">
            <a:spAutoFit/>
          </a:bodyPr>
          <a:lstStyle/>
          <a:p>
            <a:r>
              <a:rPr lang="en-GB" sz="3200" b="1" dirty="0" smtClean="0">
                <a:solidFill>
                  <a:srgbClr val="FF0000"/>
                </a:solidFill>
              </a:rPr>
              <a:t>M</a:t>
            </a:r>
            <a:r>
              <a:rPr lang="en-GB" sz="2800" dirty="0" smtClean="0"/>
              <a:t>anslaughter</a:t>
            </a:r>
          </a:p>
          <a:p>
            <a:r>
              <a:rPr lang="en-GB" sz="3200" b="1" dirty="0" smtClean="0">
                <a:solidFill>
                  <a:srgbClr val="FF0000"/>
                </a:solidFill>
              </a:rPr>
              <a:t>A</a:t>
            </a:r>
            <a:r>
              <a:rPr lang="en-GB" sz="2800" dirty="0" smtClean="0"/>
              <a:t>ggravated vehicle taking</a:t>
            </a:r>
          </a:p>
          <a:p>
            <a:r>
              <a:rPr lang="en-GB" sz="3200" b="1" dirty="0" smtClean="0">
                <a:solidFill>
                  <a:srgbClr val="FF0000"/>
                </a:solidFill>
              </a:rPr>
              <a:t>D</a:t>
            </a:r>
            <a:r>
              <a:rPr lang="en-GB" sz="2800" dirty="0" smtClean="0"/>
              <a:t>angerous driving</a:t>
            </a:r>
          </a:p>
          <a:p>
            <a:r>
              <a:rPr lang="en-GB" sz="3200" b="1" dirty="0" smtClean="0">
                <a:solidFill>
                  <a:srgbClr val="FF0000"/>
                </a:solidFill>
              </a:rPr>
              <a:t>C</a:t>
            </a:r>
            <a:r>
              <a:rPr lang="en-GB" sz="2800" dirty="0" smtClean="0"/>
              <a:t>ausing death by dangerous driving</a:t>
            </a:r>
          </a:p>
          <a:p>
            <a:r>
              <a:rPr lang="en-GB" sz="3200" b="1" dirty="0" smtClean="0">
                <a:solidFill>
                  <a:srgbClr val="FF0000"/>
                </a:solidFill>
              </a:rPr>
              <a:t>O</a:t>
            </a:r>
            <a:r>
              <a:rPr lang="en-GB" sz="2800" dirty="0" smtClean="0"/>
              <a:t>ver the limit of alcohol or refuse to provide a specimen for analysis</a:t>
            </a:r>
          </a:p>
          <a:p>
            <a:r>
              <a:rPr lang="en-GB" sz="3200" b="1" dirty="0" smtClean="0">
                <a:solidFill>
                  <a:srgbClr val="FF0000"/>
                </a:solidFill>
              </a:rPr>
              <a:t>W</a:t>
            </a:r>
            <a:r>
              <a:rPr lang="en-GB" sz="2800" dirty="0" smtClean="0"/>
              <a:t>hilst unfit through drink or drugs</a:t>
            </a:r>
            <a:endParaRPr lang="en-GB" sz="2800" dirty="0"/>
          </a:p>
        </p:txBody>
      </p:sp>
      <p:pic>
        <p:nvPicPr>
          <p:cNvPr id="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68140" y="1946196"/>
            <a:ext cx="2190750" cy="2085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3"/>
          <p:cNvSpPr txBox="1">
            <a:spLocks noChangeArrowheads="1"/>
          </p:cNvSpPr>
          <p:nvPr/>
        </p:nvSpPr>
        <p:spPr bwMode="auto">
          <a:xfrm>
            <a:off x="2785579" y="357497"/>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smtClean="0">
                <a:solidFill>
                  <a:schemeClr val="bg1"/>
                </a:solidFill>
              </a:rPr>
              <a:t>Obligatory Disqualification</a:t>
            </a:r>
            <a:endParaRPr lang="en-GB" altLang="en-US" sz="3200" b="1" dirty="0">
              <a:solidFill>
                <a:schemeClr val="bg1"/>
              </a:solidFill>
            </a:endParaRPr>
          </a:p>
        </p:txBody>
      </p:sp>
    </p:spTree>
    <p:extLst>
      <p:ext uri="{BB962C8B-B14F-4D97-AF65-F5344CB8AC3E}">
        <p14:creationId xmlns:p14="http://schemas.microsoft.com/office/powerpoint/2010/main" val="18985245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1964267" y="2305688"/>
            <a:ext cx="8165774" cy="3046988"/>
          </a:xfrm>
          <a:prstGeom prst="rect">
            <a:avLst/>
          </a:prstGeom>
        </p:spPr>
        <p:txBody>
          <a:bodyPr wrap="square">
            <a:spAutoFit/>
          </a:bodyPr>
          <a:lstStyle/>
          <a:p>
            <a:pPr algn="ctr">
              <a:defRPr/>
            </a:pPr>
            <a:r>
              <a:rPr lang="en-GB" altLang="en-US" sz="3200" kern="0" dirty="0">
                <a:cs typeface="Arial" panose="020B0604020202020204" pitchFamily="34" charset="0"/>
              </a:rPr>
              <a:t>For some offences the court has the power to order a </a:t>
            </a:r>
            <a:r>
              <a:rPr lang="en-GB" altLang="en-US" sz="3200" b="1" kern="0" dirty="0" smtClean="0">
                <a:solidFill>
                  <a:srgbClr val="0070C0"/>
                </a:solidFill>
                <a:cs typeface="Arial" panose="020B0604020202020204" pitchFamily="34" charset="0"/>
              </a:rPr>
              <a:t>‘discretionary</a:t>
            </a:r>
            <a:r>
              <a:rPr lang="en-GB" altLang="en-US" sz="3200" b="1" kern="0" dirty="0">
                <a:solidFill>
                  <a:srgbClr val="0070C0"/>
                </a:solidFill>
                <a:cs typeface="Arial" panose="020B0604020202020204" pitchFamily="34" charset="0"/>
              </a:rPr>
              <a:t>’ </a:t>
            </a:r>
            <a:r>
              <a:rPr lang="en-GB" altLang="en-US" sz="3200" kern="0" dirty="0">
                <a:cs typeface="Arial" panose="020B0604020202020204" pitchFamily="34" charset="0"/>
              </a:rPr>
              <a:t>disqualification.</a:t>
            </a:r>
          </a:p>
          <a:p>
            <a:pPr algn="ctr">
              <a:defRPr/>
            </a:pPr>
            <a:endParaRPr lang="en-GB" altLang="en-US" sz="3200" kern="0" dirty="0">
              <a:cs typeface="Arial" panose="020B0604020202020204" pitchFamily="34" charset="0"/>
            </a:endParaRPr>
          </a:p>
          <a:p>
            <a:pPr algn="ctr">
              <a:defRPr/>
            </a:pPr>
            <a:r>
              <a:rPr lang="en-GB" altLang="en-US" sz="3200" kern="0" dirty="0">
                <a:cs typeface="Arial" panose="020B0604020202020204" pitchFamily="34" charset="0"/>
              </a:rPr>
              <a:t>This means that it is up to the court who receives a driving ban and also determines the length of the ban</a:t>
            </a:r>
            <a:r>
              <a:rPr lang="en-GB" altLang="en-US" sz="2800" kern="0" dirty="0">
                <a:cs typeface="Arial" panose="020B0604020202020204" pitchFamily="34" charset="0"/>
              </a:rPr>
              <a:t>.</a:t>
            </a:r>
          </a:p>
        </p:txBody>
      </p:sp>
      <p:sp>
        <p:nvSpPr>
          <p:cNvPr id="4" name="TextBox 3"/>
          <p:cNvSpPr txBox="1">
            <a:spLocks noChangeArrowheads="1"/>
          </p:cNvSpPr>
          <p:nvPr/>
        </p:nvSpPr>
        <p:spPr bwMode="auto">
          <a:xfrm>
            <a:off x="1964267" y="736599"/>
            <a:ext cx="7983008"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smtClean="0">
                <a:solidFill>
                  <a:schemeClr val="bg1"/>
                </a:solidFill>
              </a:rPr>
              <a:t>Discretionary Disqualification</a:t>
            </a:r>
            <a:endParaRPr lang="en-GB" altLang="en-US" sz="3200" b="1" dirty="0">
              <a:solidFill>
                <a:schemeClr val="bg1"/>
              </a:solidFill>
            </a:endParaRPr>
          </a:p>
        </p:txBody>
      </p:sp>
      <p:pic>
        <p:nvPicPr>
          <p:cNvPr id="2" name="Picture 1"/>
          <p:cNvPicPr>
            <a:picLocks noChangeAspect="1"/>
          </p:cNvPicPr>
          <p:nvPr/>
        </p:nvPicPr>
        <p:blipFill rotWithShape="1">
          <a:blip r:embed="rId4"/>
          <a:srcRect l="10493" t="7031" r="9981" b="10621"/>
          <a:stretch/>
        </p:blipFill>
        <p:spPr>
          <a:xfrm>
            <a:off x="423334" y="2718382"/>
            <a:ext cx="1286933" cy="1332599"/>
          </a:xfrm>
          <a:prstGeom prst="rect">
            <a:avLst/>
          </a:prstGeom>
        </p:spPr>
      </p:pic>
      <p:pic>
        <p:nvPicPr>
          <p:cNvPr id="7" name="Picture 6"/>
          <p:cNvPicPr>
            <a:picLocks noChangeAspect="1"/>
          </p:cNvPicPr>
          <p:nvPr/>
        </p:nvPicPr>
        <p:blipFill rotWithShape="1">
          <a:blip r:embed="rId4"/>
          <a:srcRect l="10493" t="7031" r="9981" b="10621"/>
          <a:stretch/>
        </p:blipFill>
        <p:spPr>
          <a:xfrm>
            <a:off x="10130041" y="2718381"/>
            <a:ext cx="1286933" cy="1332599"/>
          </a:xfrm>
          <a:prstGeom prst="rect">
            <a:avLst/>
          </a:prstGeom>
        </p:spPr>
      </p:pic>
    </p:spTree>
    <p:extLst>
      <p:ext uri="{BB962C8B-B14F-4D97-AF65-F5344CB8AC3E}">
        <p14:creationId xmlns:p14="http://schemas.microsoft.com/office/powerpoint/2010/main" val="40130876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1032933" y="1384965"/>
            <a:ext cx="9968441" cy="4339650"/>
          </a:xfrm>
          <a:prstGeom prst="rect">
            <a:avLst/>
          </a:prstGeom>
        </p:spPr>
        <p:txBody>
          <a:bodyPr wrap="square">
            <a:spAutoFit/>
          </a:bodyPr>
          <a:lstStyle/>
          <a:p>
            <a:pPr>
              <a:spcBef>
                <a:spcPct val="0"/>
              </a:spcBef>
              <a:buFontTx/>
              <a:buNone/>
              <a:defRPr/>
            </a:pPr>
            <a:r>
              <a:rPr lang="en-GB" altLang="en-US" sz="2000" dirty="0">
                <a:latin typeface="Arial" panose="020B0604020202020204" pitchFamily="34" charset="0"/>
                <a:ea typeface="ＭＳ Ｐゴシック" panose="020B0600070205080204" pitchFamily="34" charset="-128"/>
              </a:rPr>
              <a:t>Disqualification until a driving test is passed can be imposed by a court for the following offences: </a:t>
            </a:r>
          </a:p>
          <a:p>
            <a:pPr>
              <a:spcBef>
                <a:spcPct val="0"/>
              </a:spcBef>
              <a:buFontTx/>
              <a:buNone/>
              <a:defRPr/>
            </a:pPr>
            <a:endParaRPr lang="en-GB" altLang="en-US" dirty="0">
              <a:ea typeface="ＭＳ Ｐゴシック" panose="020B0600070205080204" pitchFamily="34" charset="-128"/>
            </a:endParaRPr>
          </a:p>
          <a:p>
            <a:pPr marL="342900" indent="-342900">
              <a:spcBef>
                <a:spcPct val="0"/>
              </a:spcBef>
              <a:buFont typeface="Arial" panose="020B0604020202020204" pitchFamily="34" charset="0"/>
              <a:buChar char="•"/>
              <a:defRPr/>
            </a:pPr>
            <a:r>
              <a:rPr lang="en-GB" altLang="en-US" sz="2000" dirty="0">
                <a:latin typeface="Arial" panose="020B0604020202020204" pitchFamily="34" charset="0"/>
                <a:ea typeface="ＭＳ Ｐゴシック" panose="020B0600070205080204" pitchFamily="34" charset="-128"/>
                <a:cs typeface="Arial" panose="020B0604020202020204" pitchFamily="34" charset="0"/>
              </a:rPr>
              <a:t>Manslaughter by the driver of a motor vehicle</a:t>
            </a:r>
          </a:p>
          <a:p>
            <a:pPr>
              <a:spcBef>
                <a:spcPct val="0"/>
              </a:spcBef>
              <a:buFontTx/>
              <a:buNone/>
              <a:defRPr/>
            </a:pPr>
            <a:endParaRPr lang="en-GB" altLang="en-US" sz="2000" dirty="0">
              <a:latin typeface="Arial" panose="020B0604020202020204" pitchFamily="34" charset="0"/>
              <a:ea typeface="ＭＳ Ｐゴシック" panose="020B0600070205080204" pitchFamily="34" charset="-128"/>
              <a:cs typeface="Arial" panose="020B0604020202020204" pitchFamily="34" charset="0"/>
            </a:endParaRPr>
          </a:p>
          <a:p>
            <a:pPr marL="342900" indent="-342900">
              <a:spcBef>
                <a:spcPct val="0"/>
              </a:spcBef>
              <a:buFont typeface="Arial" panose="020B0604020202020204" pitchFamily="34" charset="0"/>
              <a:buChar char="•"/>
              <a:defRPr/>
            </a:pPr>
            <a:r>
              <a:rPr lang="en-GB" altLang="en-US" sz="2000" dirty="0">
                <a:latin typeface="Arial" panose="020B0604020202020204" pitchFamily="34" charset="0"/>
                <a:ea typeface="ＭＳ Ｐゴシック" panose="020B0600070205080204" pitchFamily="34" charset="-128"/>
                <a:cs typeface="Arial" panose="020B0604020202020204" pitchFamily="34" charset="0"/>
              </a:rPr>
              <a:t>Causing death by dangerous driving</a:t>
            </a:r>
          </a:p>
          <a:p>
            <a:pPr>
              <a:spcBef>
                <a:spcPct val="0"/>
              </a:spcBef>
              <a:buFontTx/>
              <a:buNone/>
              <a:defRPr/>
            </a:pPr>
            <a:endParaRPr lang="en-GB" altLang="en-US" sz="2000" dirty="0">
              <a:latin typeface="Arial" panose="020B0604020202020204" pitchFamily="34" charset="0"/>
              <a:ea typeface="ＭＳ Ｐゴシック" panose="020B0600070205080204" pitchFamily="34" charset="-128"/>
              <a:cs typeface="Arial" panose="020B0604020202020204" pitchFamily="34" charset="0"/>
            </a:endParaRPr>
          </a:p>
          <a:p>
            <a:pPr marL="342900" indent="-342900">
              <a:spcBef>
                <a:spcPct val="0"/>
              </a:spcBef>
              <a:buFont typeface="Arial" panose="020B0604020202020204" pitchFamily="34" charset="0"/>
              <a:buChar char="•"/>
              <a:defRPr/>
            </a:pPr>
            <a:r>
              <a:rPr lang="en-GB" altLang="en-US" sz="2000" dirty="0">
                <a:latin typeface="Arial" panose="020B0604020202020204" pitchFamily="34" charset="0"/>
                <a:ea typeface="ＭＳ Ｐゴシック" panose="020B0600070205080204" pitchFamily="34" charset="-128"/>
                <a:cs typeface="Arial" panose="020B0604020202020204" pitchFamily="34" charset="0"/>
              </a:rPr>
              <a:t>Dangerous driving,</a:t>
            </a:r>
          </a:p>
          <a:p>
            <a:pPr lvl="1">
              <a:spcBef>
                <a:spcPct val="0"/>
              </a:spcBef>
              <a:buFontTx/>
              <a:buNone/>
              <a:defRPr/>
            </a:pPr>
            <a:endParaRPr lang="en-GB" altLang="en-US" dirty="0">
              <a:ea typeface="ＭＳ Ｐゴシック" panose="020B0600070205080204" pitchFamily="34" charset="-128"/>
              <a:cs typeface="Arial" panose="020B0604020202020204" pitchFamily="34" charset="0"/>
            </a:endParaRPr>
          </a:p>
          <a:p>
            <a:pPr marL="342900" indent="-342900" algn="ctr">
              <a:spcBef>
                <a:spcPct val="0"/>
              </a:spcBef>
              <a:defRPr/>
            </a:pPr>
            <a:r>
              <a:rPr lang="en-GB" altLang="en-US" sz="2000" dirty="0">
                <a:latin typeface="Arial" panose="020B0604020202020204" pitchFamily="34" charset="0"/>
                <a:ea typeface="ＭＳ Ｐゴシック" panose="020B0600070205080204" pitchFamily="34" charset="-128"/>
              </a:rPr>
              <a:t>Disqualification under the 'totting up' procedure, if found guilty of an offence </a:t>
            </a:r>
            <a:r>
              <a:rPr lang="en-GB" altLang="en-US" sz="2000" dirty="0" smtClean="0">
                <a:latin typeface="Arial" panose="020B0604020202020204" pitchFamily="34" charset="0"/>
                <a:ea typeface="ＭＳ Ｐゴシック" panose="020B0600070205080204" pitchFamily="34" charset="-128"/>
              </a:rPr>
              <a:t>for</a:t>
            </a:r>
          </a:p>
          <a:p>
            <a:pPr marL="342900" indent="-342900" algn="ctr">
              <a:spcBef>
                <a:spcPct val="0"/>
              </a:spcBef>
              <a:defRPr/>
            </a:pPr>
            <a:r>
              <a:rPr lang="en-GB" altLang="en-US" sz="2000" dirty="0" smtClean="0">
                <a:latin typeface="Arial" panose="020B0604020202020204" pitchFamily="34" charset="0"/>
                <a:ea typeface="ＭＳ Ｐゴシック" panose="020B0600070205080204" pitchFamily="34" charset="-128"/>
              </a:rPr>
              <a:t>Which, </a:t>
            </a:r>
            <a:r>
              <a:rPr lang="en-GB" altLang="en-US" sz="2000" dirty="0">
                <a:latin typeface="Arial" panose="020B0604020202020204" pitchFamily="34" charset="0"/>
                <a:ea typeface="ＭＳ Ｐゴシック" panose="020B0600070205080204" pitchFamily="34" charset="-128"/>
              </a:rPr>
              <a:t>disqualification is obligatory.</a:t>
            </a:r>
          </a:p>
          <a:p>
            <a:pPr algn="ctr">
              <a:spcBef>
                <a:spcPct val="0"/>
              </a:spcBef>
              <a:buFontTx/>
              <a:buNone/>
              <a:defRPr/>
            </a:pPr>
            <a:endParaRPr lang="en-GB" altLang="en-US" sz="2000" dirty="0">
              <a:latin typeface="Arial" panose="020B0604020202020204" pitchFamily="34" charset="0"/>
              <a:ea typeface="ＭＳ Ｐゴシック" panose="020B0600070205080204" pitchFamily="34" charset="-128"/>
            </a:endParaRPr>
          </a:p>
          <a:p>
            <a:pPr algn="ctr">
              <a:spcBef>
                <a:spcPct val="0"/>
              </a:spcBef>
              <a:buFontTx/>
              <a:buNone/>
              <a:defRPr/>
            </a:pPr>
            <a:r>
              <a:rPr lang="en-GB" altLang="en-US" sz="2000" dirty="0">
                <a:latin typeface="Arial" panose="020B0604020202020204" pitchFamily="34" charset="0"/>
                <a:ea typeface="ＭＳ Ｐゴシック" panose="020B0600070205080204" pitchFamily="34" charset="-128"/>
              </a:rPr>
              <a:t>Where disqualification is obligatory, or under the 'totting up' procedure, then an extended test is required.  Otherwise a standard test is required.</a:t>
            </a:r>
          </a:p>
        </p:txBody>
      </p:sp>
      <p:sp>
        <p:nvSpPr>
          <p:cNvPr id="4" name="TextBox 3"/>
          <p:cNvSpPr txBox="1">
            <a:spLocks noChangeArrowheads="1"/>
          </p:cNvSpPr>
          <p:nvPr/>
        </p:nvSpPr>
        <p:spPr bwMode="auto">
          <a:xfrm>
            <a:off x="2116666" y="355600"/>
            <a:ext cx="789834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smtClean="0">
                <a:solidFill>
                  <a:schemeClr val="bg1"/>
                </a:solidFill>
              </a:rPr>
              <a:t>Discretionary Disqualification</a:t>
            </a:r>
            <a:endParaRPr lang="en-GB" altLang="en-US" sz="3200" b="1" dirty="0">
              <a:solidFill>
                <a:schemeClr val="bg1"/>
              </a:solidFill>
            </a:endParaRPr>
          </a:p>
        </p:txBody>
      </p:sp>
    </p:spTree>
    <p:extLst>
      <p:ext uri="{BB962C8B-B14F-4D97-AF65-F5344CB8AC3E}">
        <p14:creationId xmlns:p14="http://schemas.microsoft.com/office/powerpoint/2010/main" val="178840989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1286933" y="1553851"/>
            <a:ext cx="9626835" cy="4062651"/>
          </a:xfrm>
          <a:prstGeom prst="rect">
            <a:avLst/>
          </a:prstGeom>
        </p:spPr>
        <p:txBody>
          <a:bodyPr wrap="square">
            <a:spAutoFit/>
          </a:bodyPr>
          <a:lstStyle/>
          <a:p>
            <a:r>
              <a:rPr lang="en-GB" sz="2400" dirty="0"/>
              <a:t>Admissions by the defendant.</a:t>
            </a:r>
          </a:p>
          <a:p>
            <a:endParaRPr lang="en-GB" sz="2400" dirty="0"/>
          </a:p>
          <a:p>
            <a:r>
              <a:rPr lang="en-GB" sz="2400" dirty="0"/>
              <a:t>Providing witnesses who were present at the time of the disqualification, e.g. Police/clerk of the court.</a:t>
            </a:r>
          </a:p>
          <a:p>
            <a:endParaRPr lang="en-GB" sz="2400" dirty="0"/>
          </a:p>
          <a:p>
            <a:r>
              <a:rPr lang="en-GB" sz="2400" dirty="0"/>
              <a:t>Documentary evidence, i.e. court records, DVLA records, fingerprint evidence taken at the time of the initial or previous disqualification showing date and offence.</a:t>
            </a:r>
          </a:p>
          <a:p>
            <a:endParaRPr lang="en-GB" sz="2400" dirty="0"/>
          </a:p>
          <a:p>
            <a:r>
              <a:rPr lang="en-GB" sz="2400" dirty="0"/>
              <a:t>PNC records showing date and court must be checked.</a:t>
            </a:r>
          </a:p>
          <a:p>
            <a:endParaRPr lang="en-GB" dirty="0"/>
          </a:p>
        </p:txBody>
      </p:sp>
      <p:sp>
        <p:nvSpPr>
          <p:cNvPr id="6" name="TextBox 3"/>
          <p:cNvSpPr txBox="1">
            <a:spLocks noChangeArrowheads="1"/>
          </p:cNvSpPr>
          <p:nvPr/>
        </p:nvSpPr>
        <p:spPr bwMode="auto">
          <a:xfrm>
            <a:off x="1862667" y="355600"/>
            <a:ext cx="8135408"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smtClean="0">
                <a:solidFill>
                  <a:schemeClr val="bg1"/>
                </a:solidFill>
              </a:rPr>
              <a:t>Establishing Disqualification</a:t>
            </a:r>
            <a:endParaRPr lang="en-GB" altLang="en-US" sz="3200" b="1" dirty="0">
              <a:solidFill>
                <a:schemeClr val="bg1"/>
              </a:solidFill>
            </a:endParaRPr>
          </a:p>
        </p:txBody>
      </p:sp>
      <p:pic>
        <p:nvPicPr>
          <p:cNvPr id="2" name="Picture 1"/>
          <p:cNvPicPr>
            <a:picLocks noChangeAspect="1"/>
          </p:cNvPicPr>
          <p:nvPr/>
        </p:nvPicPr>
        <p:blipFill>
          <a:blip r:embed="rId4"/>
          <a:stretch>
            <a:fillRect/>
          </a:stretch>
        </p:blipFill>
        <p:spPr>
          <a:xfrm>
            <a:off x="9681633" y="1680177"/>
            <a:ext cx="1905000" cy="1905000"/>
          </a:xfrm>
          <a:prstGeom prst="rect">
            <a:avLst/>
          </a:prstGeom>
        </p:spPr>
      </p:pic>
    </p:spTree>
    <p:extLst>
      <p:ext uri="{BB962C8B-B14F-4D97-AF65-F5344CB8AC3E}">
        <p14:creationId xmlns:p14="http://schemas.microsoft.com/office/powerpoint/2010/main" val="30235722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3"/>
          <p:cNvSpPr txBox="1">
            <a:spLocks noChangeArrowheads="1"/>
          </p:cNvSpPr>
          <p:nvPr/>
        </p:nvSpPr>
        <p:spPr bwMode="auto">
          <a:xfrm>
            <a:off x="531214" y="267251"/>
            <a:ext cx="11052313"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smtClean="0">
                <a:solidFill>
                  <a:schemeClr val="bg1"/>
                </a:solidFill>
              </a:rPr>
              <a:t>Establishing Disqualification (PNC example)</a:t>
            </a:r>
            <a:endParaRPr lang="en-GB" altLang="en-US" sz="3200" b="1" dirty="0">
              <a:solidFill>
                <a:schemeClr val="bg1"/>
              </a:solidFill>
            </a:endParaRPr>
          </a:p>
        </p:txBody>
      </p:sp>
      <p:pic>
        <p:nvPicPr>
          <p:cNvPr id="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1964266" y="1173920"/>
            <a:ext cx="8186208" cy="4776043"/>
          </a:xfrm>
          <a:prstGeom prst="rect">
            <a:avLst/>
          </a:prstGeom>
        </p:spPr>
      </p:pic>
    </p:spTree>
    <p:extLst>
      <p:ext uri="{BB962C8B-B14F-4D97-AF65-F5344CB8AC3E}">
        <p14:creationId xmlns:p14="http://schemas.microsoft.com/office/powerpoint/2010/main" val="194183102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1761066" y="2227324"/>
            <a:ext cx="8701088" cy="3108543"/>
          </a:xfrm>
          <a:prstGeom prst="rect">
            <a:avLst/>
          </a:prstGeom>
        </p:spPr>
        <p:txBody>
          <a:bodyPr wrap="square">
            <a:spAutoFit/>
          </a:bodyPr>
          <a:lstStyle/>
          <a:p>
            <a:pPr algn="ctr"/>
            <a:r>
              <a:rPr lang="en-GB" sz="2800" dirty="0"/>
              <a:t>Certain courts with special permission from the Secretary of State may disqualify a person from driving for any offence e.g. anti social behaviour, kerb crawling.</a:t>
            </a:r>
          </a:p>
          <a:p>
            <a:pPr algn="ctr"/>
            <a:endParaRPr lang="en-GB" sz="2800" dirty="0" smtClean="0"/>
          </a:p>
          <a:p>
            <a:pPr algn="ctr"/>
            <a:endParaRPr lang="en-GB" sz="2800" dirty="0"/>
          </a:p>
          <a:p>
            <a:pPr algn="ctr"/>
            <a:r>
              <a:rPr lang="en-GB" sz="2800" dirty="0"/>
              <a:t>It does not matter whether a motor vehicle was used or not in the commission of that offence.</a:t>
            </a:r>
          </a:p>
        </p:txBody>
      </p:sp>
      <p:sp>
        <p:nvSpPr>
          <p:cNvPr id="6" name="TextBox 3"/>
          <p:cNvSpPr txBox="1">
            <a:spLocks noChangeArrowheads="1"/>
          </p:cNvSpPr>
          <p:nvPr/>
        </p:nvSpPr>
        <p:spPr bwMode="auto">
          <a:xfrm>
            <a:off x="1908439" y="753532"/>
            <a:ext cx="840634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smtClean="0">
                <a:solidFill>
                  <a:schemeClr val="bg1"/>
                </a:solidFill>
              </a:rPr>
              <a:t>Disqualification For </a:t>
            </a:r>
            <a:r>
              <a:rPr lang="en-GB" altLang="en-US" sz="3200" b="1" dirty="0">
                <a:solidFill>
                  <a:schemeClr val="bg1"/>
                </a:solidFill>
              </a:rPr>
              <a:t>A</a:t>
            </a:r>
            <a:r>
              <a:rPr lang="en-GB" altLang="en-US" sz="3200" b="1" dirty="0" smtClean="0">
                <a:solidFill>
                  <a:schemeClr val="bg1"/>
                </a:solidFill>
              </a:rPr>
              <a:t>ny Offence</a:t>
            </a:r>
            <a:endParaRPr lang="en-GB" altLang="en-US" sz="3200" b="1" dirty="0">
              <a:solidFill>
                <a:schemeClr val="bg1"/>
              </a:solidFill>
            </a:endParaRPr>
          </a:p>
        </p:txBody>
      </p:sp>
    </p:spTree>
    <p:extLst>
      <p:ext uri="{BB962C8B-B14F-4D97-AF65-F5344CB8AC3E}">
        <p14:creationId xmlns:p14="http://schemas.microsoft.com/office/powerpoint/2010/main" val="83460243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Rectangle 5"/>
          <p:cNvSpPr/>
          <p:nvPr/>
        </p:nvSpPr>
        <p:spPr>
          <a:xfrm>
            <a:off x="1771650" y="1112004"/>
            <a:ext cx="8758238" cy="3970318"/>
          </a:xfrm>
          <a:prstGeom prst="rect">
            <a:avLst/>
          </a:prstGeom>
        </p:spPr>
        <p:txBody>
          <a:bodyPr wrap="square">
            <a:spAutoFit/>
          </a:bodyPr>
          <a:lstStyle/>
          <a:p>
            <a:r>
              <a:rPr lang="en-GB" sz="2800" b="1" dirty="0">
                <a:solidFill>
                  <a:srgbClr val="FF0000"/>
                </a:solidFill>
              </a:rPr>
              <a:t>Rehabilitative courses </a:t>
            </a:r>
            <a:endParaRPr lang="en-GB" sz="2800" dirty="0" smtClean="0">
              <a:solidFill>
                <a:srgbClr val="FF0000"/>
              </a:solidFill>
            </a:endParaRPr>
          </a:p>
          <a:p>
            <a:r>
              <a:rPr lang="en-GB" sz="2800" dirty="0" smtClean="0"/>
              <a:t>At </a:t>
            </a:r>
            <a:r>
              <a:rPr lang="en-GB" sz="2800" dirty="0"/>
              <a:t>court’s discretion &amp; gives drivers up to a quarter off their disqualification.</a:t>
            </a:r>
          </a:p>
          <a:p>
            <a:endParaRPr lang="en-GB" sz="2800" dirty="0" smtClean="0"/>
          </a:p>
          <a:p>
            <a:endParaRPr lang="en-GB" sz="2800" dirty="0"/>
          </a:p>
          <a:p>
            <a:r>
              <a:rPr lang="en-GB" sz="2800" b="1" dirty="0">
                <a:solidFill>
                  <a:srgbClr val="FF0000"/>
                </a:solidFill>
              </a:rPr>
              <a:t>Forfeiture of vehicles </a:t>
            </a:r>
            <a:endParaRPr lang="en-GB" sz="2800" b="1" dirty="0" smtClean="0">
              <a:solidFill>
                <a:srgbClr val="FF0000"/>
              </a:solidFill>
            </a:endParaRPr>
          </a:p>
          <a:p>
            <a:r>
              <a:rPr lang="en-GB" sz="2800" dirty="0" smtClean="0"/>
              <a:t>Drivers </a:t>
            </a:r>
            <a:r>
              <a:rPr lang="en-GB" sz="2800" dirty="0"/>
              <a:t>convicted of drink driving, driving whilst disqualified, dangerous driving etc. may have their vehicles forfeited.</a:t>
            </a:r>
          </a:p>
        </p:txBody>
      </p:sp>
    </p:spTree>
    <p:extLst>
      <p:ext uri="{BB962C8B-B14F-4D97-AF65-F5344CB8AC3E}">
        <p14:creationId xmlns:p14="http://schemas.microsoft.com/office/powerpoint/2010/main" val="33837840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Rectangle 5"/>
          <p:cNvSpPr/>
          <p:nvPr/>
        </p:nvSpPr>
        <p:spPr>
          <a:xfrm>
            <a:off x="942670" y="1462936"/>
            <a:ext cx="6893230" cy="2554545"/>
          </a:xfrm>
          <a:prstGeom prst="rect">
            <a:avLst/>
          </a:prstGeom>
        </p:spPr>
        <p:txBody>
          <a:bodyPr wrap="square">
            <a:spAutoFit/>
          </a:bodyPr>
          <a:lstStyle/>
          <a:p>
            <a:pPr algn="ctr">
              <a:defRPr/>
            </a:pPr>
            <a:r>
              <a:rPr lang="en-GB" altLang="en-US" sz="3200" kern="0" dirty="0">
                <a:cs typeface="Arial" panose="020B0604020202020204" pitchFamily="34" charset="0"/>
              </a:rPr>
              <a:t>A constable may arrest without warrant </a:t>
            </a:r>
            <a:r>
              <a:rPr lang="en-GB" altLang="en-US" sz="3200" kern="0" dirty="0" smtClean="0">
                <a:cs typeface="Arial" panose="020B0604020202020204" pitchFamily="34" charset="0"/>
              </a:rPr>
              <a:t>any </a:t>
            </a:r>
            <a:r>
              <a:rPr lang="en-GB" altLang="en-US" sz="3200" kern="0" dirty="0">
                <a:cs typeface="Arial" panose="020B0604020202020204" pitchFamily="34" charset="0"/>
              </a:rPr>
              <a:t>person driving / having driven a motor vehicle </a:t>
            </a:r>
            <a:r>
              <a:rPr lang="en-GB" altLang="en-US" sz="3200" kern="0" dirty="0" smtClean="0">
                <a:cs typeface="Arial" panose="020B0604020202020204" pitchFamily="34" charset="0"/>
              </a:rPr>
              <a:t>on </a:t>
            </a:r>
            <a:r>
              <a:rPr lang="en-GB" altLang="en-US" sz="3200" kern="0" dirty="0">
                <a:cs typeface="Arial" panose="020B0604020202020204" pitchFamily="34" charset="0"/>
              </a:rPr>
              <a:t>a road </a:t>
            </a:r>
            <a:r>
              <a:rPr lang="en-GB" altLang="en-US" sz="3200" kern="0" dirty="0" smtClean="0">
                <a:cs typeface="Arial" panose="020B0604020202020204" pitchFamily="34" charset="0"/>
              </a:rPr>
              <a:t>whom </a:t>
            </a:r>
            <a:r>
              <a:rPr lang="en-GB" altLang="en-US" sz="3200" kern="0" dirty="0">
                <a:cs typeface="Arial" panose="020B0604020202020204" pitchFamily="34" charset="0"/>
              </a:rPr>
              <a:t>he/she has reasonable cause to suspect of being </a:t>
            </a:r>
            <a:r>
              <a:rPr lang="en-GB" altLang="en-US" sz="3200" kern="0" dirty="0" smtClean="0">
                <a:cs typeface="Arial" panose="020B0604020202020204" pitchFamily="34" charset="0"/>
              </a:rPr>
              <a:t>disqualified.</a:t>
            </a:r>
            <a:endParaRPr lang="en-GB" altLang="en-US" sz="3200" kern="0" dirty="0">
              <a:cs typeface="Arial" panose="020B0604020202020204" pitchFamily="34" charset="0"/>
            </a:endParaRPr>
          </a:p>
        </p:txBody>
      </p:sp>
      <p:sp>
        <p:nvSpPr>
          <p:cNvPr id="7" name="TextBox 6"/>
          <p:cNvSpPr txBox="1"/>
          <p:nvPr/>
        </p:nvSpPr>
        <p:spPr>
          <a:xfrm>
            <a:off x="942670" y="4798735"/>
            <a:ext cx="7185330" cy="461665"/>
          </a:xfrm>
          <a:prstGeom prst="rect">
            <a:avLst/>
          </a:prstGeom>
          <a:solidFill>
            <a:schemeClr val="accent1">
              <a:lumMod val="20000"/>
              <a:lumOff val="80000"/>
            </a:schemeClr>
          </a:solidFill>
        </p:spPr>
        <p:txBody>
          <a:bodyPr wrap="square" rtlCol="0">
            <a:spAutoFit/>
          </a:bodyPr>
          <a:lstStyle/>
          <a:p>
            <a:pPr algn="ctr"/>
            <a:r>
              <a:rPr lang="en-GB" sz="2400" b="1" dirty="0" smtClean="0"/>
              <a:t>Section 24(2) Police and Criminal Evidence Act 1984</a:t>
            </a:r>
            <a:endParaRPr lang="en-GB" sz="2400" b="1" dirty="0"/>
          </a:p>
        </p:txBody>
      </p:sp>
      <p:sp>
        <p:nvSpPr>
          <p:cNvPr id="5" name="TextBox 3"/>
          <p:cNvSpPr txBox="1">
            <a:spLocks noChangeArrowheads="1"/>
          </p:cNvSpPr>
          <p:nvPr/>
        </p:nvSpPr>
        <p:spPr bwMode="auto">
          <a:xfrm>
            <a:off x="2335213" y="287866"/>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smtClean="0">
                <a:solidFill>
                  <a:schemeClr val="bg1"/>
                </a:solidFill>
              </a:rPr>
              <a:t>Police Powers</a:t>
            </a:r>
            <a:endParaRPr lang="en-GB" altLang="en-US" sz="3200" b="1" dirty="0">
              <a:solidFill>
                <a:schemeClr val="bg1"/>
              </a:solidFill>
            </a:endParaRPr>
          </a:p>
        </p:txBody>
      </p:sp>
      <p:pic>
        <p:nvPicPr>
          <p:cNvPr id="2" name="Picture 1"/>
          <p:cNvPicPr>
            <a:picLocks noChangeAspect="1"/>
          </p:cNvPicPr>
          <p:nvPr/>
        </p:nvPicPr>
        <p:blipFill>
          <a:blip r:embed="rId4"/>
          <a:stretch>
            <a:fillRect/>
          </a:stretch>
        </p:blipFill>
        <p:spPr>
          <a:xfrm>
            <a:off x="8413681" y="1134533"/>
            <a:ext cx="3120106" cy="4660899"/>
          </a:xfrm>
          <a:prstGeom prst="rect">
            <a:avLst/>
          </a:prstGeom>
        </p:spPr>
      </p:pic>
    </p:spTree>
    <p:extLst>
      <p:ext uri="{BB962C8B-B14F-4D97-AF65-F5344CB8AC3E}">
        <p14:creationId xmlns:p14="http://schemas.microsoft.com/office/powerpoint/2010/main" val="59096378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1083732" y="609223"/>
            <a:ext cx="9825567" cy="5016758"/>
          </a:xfrm>
          <a:prstGeom prst="rect">
            <a:avLst/>
          </a:prstGeom>
        </p:spPr>
        <p:txBody>
          <a:bodyPr wrap="square">
            <a:spAutoFit/>
          </a:bodyPr>
          <a:lstStyle/>
          <a:p>
            <a:pPr algn="ctr"/>
            <a:r>
              <a:rPr lang="en-GB" sz="3200" dirty="0"/>
              <a:t>Since 1st July 1992 a driver can no longer be convicted of this offence simply because he is disqualified from driving by his age.</a:t>
            </a:r>
          </a:p>
          <a:p>
            <a:pPr algn="ctr"/>
            <a:endParaRPr lang="en-GB" sz="3200" dirty="0"/>
          </a:p>
          <a:p>
            <a:pPr algn="ctr"/>
            <a:r>
              <a:rPr lang="en-GB" sz="3200" dirty="0"/>
              <a:t> An "under-age" driver should be charged with and convicted of the offence of </a:t>
            </a:r>
            <a:r>
              <a:rPr lang="en-GB" sz="3200" dirty="0" smtClean="0"/>
              <a:t>‘driving </a:t>
            </a:r>
            <a:r>
              <a:rPr lang="en-GB" sz="3200" dirty="0"/>
              <a:t>otherwise than in accordance with a </a:t>
            </a:r>
            <a:r>
              <a:rPr lang="en-GB" sz="3200" dirty="0" smtClean="0"/>
              <a:t>licence’ </a:t>
            </a:r>
            <a:r>
              <a:rPr lang="en-GB" sz="3200" dirty="0"/>
              <a:t>contrary to section 87(1) </a:t>
            </a:r>
            <a:r>
              <a:rPr lang="en-GB" sz="3200" dirty="0" smtClean="0"/>
              <a:t>Road Traffic Act 1988.</a:t>
            </a:r>
            <a:endParaRPr lang="en-GB" sz="3200" dirty="0"/>
          </a:p>
          <a:p>
            <a:pPr algn="ctr"/>
            <a:endParaRPr lang="en-GB" sz="3200" dirty="0"/>
          </a:p>
          <a:p>
            <a:pPr algn="ctr"/>
            <a:r>
              <a:rPr lang="en-GB" sz="3200" dirty="0"/>
              <a:t>Disqualification can then be imposed by the </a:t>
            </a:r>
            <a:r>
              <a:rPr lang="en-GB" sz="3200" dirty="0" smtClean="0"/>
              <a:t>court.</a:t>
            </a:r>
            <a:endParaRPr lang="en-GB" sz="3200" dirty="0"/>
          </a:p>
        </p:txBody>
      </p:sp>
    </p:spTree>
    <p:extLst>
      <p:ext uri="{BB962C8B-B14F-4D97-AF65-F5344CB8AC3E}">
        <p14:creationId xmlns:p14="http://schemas.microsoft.com/office/powerpoint/2010/main" val="316589898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4425814" y="190862"/>
            <a:ext cx="3615945" cy="523220"/>
          </a:xfrm>
          <a:prstGeom prst="rect">
            <a:avLst/>
          </a:prstGeom>
          <a:noFill/>
        </p:spPr>
        <p:txBody>
          <a:bodyPr wrap="square" rtlCol="0">
            <a:spAutoFit/>
          </a:bodyPr>
          <a:lstStyle/>
          <a:p>
            <a:r>
              <a:rPr lang="en-GB" sz="2800" b="1" dirty="0" smtClean="0">
                <a:solidFill>
                  <a:srgbClr val="0000FF"/>
                </a:solidFill>
              </a:rPr>
              <a:t>Disqualified Driving</a:t>
            </a:r>
            <a:endParaRPr lang="en-GB" sz="2800" b="1" dirty="0">
              <a:solidFill>
                <a:srgbClr val="0000FF"/>
              </a:solidFill>
            </a:endParaRPr>
          </a:p>
        </p:txBody>
      </p:sp>
      <p:pic>
        <p:nvPicPr>
          <p:cNvPr id="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41941" y="1103292"/>
            <a:ext cx="5630584" cy="37555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1"/>
          <p:cNvSpPr txBox="1">
            <a:spLocks noChangeArrowheads="1"/>
          </p:cNvSpPr>
          <p:nvPr/>
        </p:nvSpPr>
        <p:spPr bwMode="auto">
          <a:xfrm>
            <a:off x="3472935" y="5248058"/>
            <a:ext cx="504031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a:spcBef>
                <a:spcPct val="0"/>
              </a:spcBef>
              <a:buFontTx/>
              <a:buNone/>
            </a:pPr>
            <a:r>
              <a:rPr lang="en-GB" altLang="en-US" sz="3200" b="0" dirty="0">
                <a:solidFill>
                  <a:schemeClr val="tx1"/>
                </a:solidFill>
                <a:latin typeface="Arial" panose="020B0604020202020204" pitchFamily="34" charset="0"/>
                <a:ea typeface="ＭＳ Ｐゴシック" panose="020B0600070205080204" pitchFamily="34" charset="-128"/>
              </a:rPr>
              <a:t>Any Questions?</a:t>
            </a:r>
          </a:p>
        </p:txBody>
      </p:sp>
    </p:spTree>
    <p:extLst>
      <p:ext uri="{BB962C8B-B14F-4D97-AF65-F5344CB8AC3E}">
        <p14:creationId xmlns:p14="http://schemas.microsoft.com/office/powerpoint/2010/main" val="363530086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635</TotalTime>
  <Words>2401</Words>
  <Application>Microsoft Office PowerPoint</Application>
  <PresentationFormat>Widescreen</PresentationFormat>
  <Paragraphs>278</Paragraphs>
  <Slides>19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ＭＳ Ｐゴシック</vt:lpstr>
      <vt:lpstr>Arial</vt:lpstr>
      <vt:lpstr>Calibri</vt:lpstr>
      <vt:lpstr>Calibri Light</vt:lpstr>
      <vt:lpstr>Microsoft Sans Serif</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78</cp:revision>
  <dcterms:created xsi:type="dcterms:W3CDTF">2018-01-30T11:09:50Z</dcterms:created>
  <dcterms:modified xsi:type="dcterms:W3CDTF">2019-02-26T12:55:22Z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3394e2de-6ca8-47e1-b867-cc19a1846166</vt:lpwstr>
  </property>
  <property fmtid="{D5CDD505-2E9C-101B-9397-08002B2CF9AE}" pid="3" name="Classification">
    <vt:lpwstr>OFFICIAL</vt:lpwstr>
  </property>
  <property fmtid="{D5CDD505-2E9C-101B-9397-08002B2CF9AE}" pid="4" name="Visibility">
    <vt:lpwstr>NOT VISIBLE</vt:lpwstr>
  </property>
</Properties>
</file>