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F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0DC141-E44C-1F2E-7928-ECC225C5FDA8}" v="3" dt="2024-02-27T12:10:45.909"/>
    <p1510:client id="{7A075DB1-FF35-FC3C-A569-62306DD45DB4}" v="1349" dt="2024-02-26T05:38:14.629"/>
    <p1510:client id="{A8DA8344-A9F9-E869-9FF2-DE55B19D2294}" v="1580" dt="2024-02-27T12:06:38.769"/>
    <p1510:client id="{D6DAE06B-1B26-7391-FB6F-1CF6DE38ECE1}" v="43" dt="2024-02-27T23:02:37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70" d="100"/>
          <a:sy n="70" d="100"/>
        </p:scale>
        <p:origin x="34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7T11:26:43.848"/>
    </inkml:context>
    <inkml:brush xml:id="br0">
      <inkml:brushProperty name="width" value="0.5" units="cm"/>
      <inkml:brushProperty name="height" value="1" units="cm"/>
      <inkml:brushProperty name="tip" value="rectangle"/>
      <inkml:brushProperty name="rasterOp" value="maskPen"/>
    </inkml:brush>
  </inkml:definitions>
  <inkml:trace contextRef="#ctx0" brushRef="#br0">10248 6262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7T11:26:43.849"/>
    </inkml:context>
    <inkml:brush xml:id="br0">
      <inkml:brushProperty name="width" value="0.5" units="cm"/>
      <inkml:brushProperty name="height" value="1" units="cm"/>
      <inkml:brushProperty name="tip" value="rectangle"/>
      <inkml:brushProperty name="rasterOp" value="maskPen"/>
    </inkml:brush>
  </inkml:definitions>
  <inkml:trace contextRef="#ctx0" brushRef="#br0">12435 7179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7T11:26:43.850"/>
    </inkml:context>
    <inkml:brush xml:id="br0">
      <inkml:brushProperty name="width" value="0.5" units="cm"/>
      <inkml:brushProperty name="height" value="1" units="cm"/>
      <inkml:brushProperty name="tip" value="rectangle"/>
      <inkml:brushProperty name="rasterOp" value="maskPen"/>
    </inkml:brush>
  </inkml:definitions>
  <inkml:trace contextRef="#ctx0" brushRef="#br0">14887 8149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7T11:26:43.851"/>
    </inkml:context>
    <inkml:brush xml:id="br0">
      <inkml:brushProperty name="width" value="0.5" units="cm"/>
      <inkml:brushProperty name="height" value="1" units="cm"/>
      <inkml:brushProperty name="tip" value="rectangle"/>
      <inkml:brushProperty name="rasterOp" value="maskPen"/>
    </inkml:brush>
  </inkml:definitions>
  <inkml:trace contextRef="#ctx0" brushRef="#br0">17551 9119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453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433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229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743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573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925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138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659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953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752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6468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85657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419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6962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7130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159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109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2494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  <p:sldLayoutId id="214748375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.xml"/><Relationship Id="rId5" Type="http://schemas.openxmlformats.org/officeDocument/2006/relationships/customXml" Target="../ink/ink3.xml"/><Relationship Id="rId4" Type="http://schemas.openxmlformats.org/officeDocument/2006/relationships/customXml" Target="../ink/ink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155B21-E815-EDEF-ACB2-362640061E2F}"/>
              </a:ext>
            </a:extLst>
          </p:cNvPr>
          <p:cNvSpPr txBox="1"/>
          <p:nvPr/>
        </p:nvSpPr>
        <p:spPr>
          <a:xfrm>
            <a:off x="643855" y="1447800"/>
            <a:ext cx="3108626" cy="4572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rgbClr val="F2F2F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Prevalence of physical activity among students in a public universities in London.  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3" name="Subtitle 2"/>
          <p:cNvSpPr>
            <a:spLocks/>
          </p:cNvSpPr>
          <p:nvPr/>
        </p:nvSpPr>
        <p:spPr>
          <a:xfrm flipH="1">
            <a:off x="5048250" y="2675529"/>
            <a:ext cx="95832" cy="45912"/>
          </a:xfrm>
          <a:prstGeom prst="rect">
            <a:avLst/>
          </a:prstGeom>
        </p:spPr>
        <p:txBody>
          <a:bodyPr anchor="ctr">
            <a:normAutofit fontScale="25000" lnSpcReduction="20000"/>
          </a:bodyPr>
          <a:lstStyle/>
          <a:p>
            <a:pPr defTabSz="603504">
              <a:lnSpc>
                <a:spcPct val="140000"/>
              </a:lnSpc>
              <a:spcAft>
                <a:spcPts val="600"/>
              </a:spcAft>
            </a:pPr>
            <a:r>
              <a:rPr lang="en-US" sz="100" kern="1200">
                <a:solidFill>
                  <a:schemeClr val="tx1"/>
                </a:solidFill>
                <a:latin typeface="Arial"/>
                <a:ea typeface="+mn-ea"/>
                <a:cs typeface="Arial"/>
              </a:rPr>
              <a:t>        </a:t>
            </a:r>
            <a:endParaRPr lang="en-US" sz="1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C64734-D57C-A942-BBE5-33DFDB017236}"/>
              </a:ext>
            </a:extLst>
          </p:cNvPr>
          <p:cNvSpPr txBox="1"/>
          <p:nvPr/>
        </p:nvSpPr>
        <p:spPr>
          <a:xfrm>
            <a:off x="4864535" y="2045208"/>
            <a:ext cx="6970511" cy="36517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03504">
              <a:lnSpc>
                <a:spcPct val="150000"/>
              </a:lnSpc>
              <a:spcAft>
                <a:spcPts val="600"/>
              </a:spcAft>
            </a:pP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Student name: </a:t>
            </a:r>
            <a:r>
              <a:rPr lang="en-US" sz="2000" kern="1200" dirty="0" err="1">
                <a:solidFill>
                  <a:schemeClr val="tx1"/>
                </a:solidFill>
                <a:latin typeface="Arial"/>
                <a:ea typeface="+mn-ea"/>
                <a:cs typeface="Arial"/>
              </a:rPr>
              <a:t>Jaimin</a:t>
            </a: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 </a:t>
            </a:r>
            <a:r>
              <a:rPr lang="en-US" sz="2000" kern="1200" dirty="0" err="1">
                <a:solidFill>
                  <a:schemeClr val="tx1"/>
                </a:solidFill>
                <a:latin typeface="Arial"/>
                <a:ea typeface="+mn-ea"/>
                <a:cs typeface="Arial"/>
              </a:rPr>
              <a:t>Jayantilal</a:t>
            </a: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 Solanki</a:t>
            </a:r>
          </a:p>
          <a:p>
            <a:pPr defTabSz="603504">
              <a:lnSpc>
                <a:spcPct val="150000"/>
              </a:lnSpc>
              <a:spcAft>
                <a:spcPts val="600"/>
              </a:spcAft>
            </a:pP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Student number: 2311376</a:t>
            </a:r>
          </a:p>
          <a:p>
            <a:pPr defTabSz="603504">
              <a:lnSpc>
                <a:spcPct val="150000"/>
              </a:lnSpc>
              <a:spcAft>
                <a:spcPts val="600"/>
              </a:spcAft>
            </a:pP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Module Code: LCHS7001</a:t>
            </a:r>
          </a:p>
          <a:p>
            <a:pPr defTabSz="603504">
              <a:lnSpc>
                <a:spcPct val="150000"/>
              </a:lnSpc>
              <a:spcAft>
                <a:spcPts val="600"/>
              </a:spcAft>
            </a:pP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Module Title: Practice-Based Research</a:t>
            </a:r>
          </a:p>
          <a:p>
            <a:pPr defTabSz="603504">
              <a:lnSpc>
                <a:spcPct val="150000"/>
              </a:lnSpc>
              <a:spcAft>
                <a:spcPts val="600"/>
              </a:spcAft>
            </a:pP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Lecturer</a:t>
            </a:r>
            <a:r>
              <a:rPr lang="en-US" sz="2000" dirty="0">
                <a:latin typeface="Arial"/>
                <a:cs typeface="Arial"/>
              </a:rPr>
              <a:t>’</a:t>
            </a: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s name: Dr. Zeno Leung</a:t>
            </a:r>
          </a:p>
          <a:p>
            <a:pPr defTabSz="603504">
              <a:lnSpc>
                <a:spcPct val="150000"/>
              </a:lnSpc>
              <a:spcAft>
                <a:spcPts val="600"/>
              </a:spcAft>
            </a:pPr>
            <a:r>
              <a:rPr lang="en-US" sz="2000" kern="1200" dirty="0">
                <a:solidFill>
                  <a:schemeClr val="tx1"/>
                </a:solidFill>
                <a:latin typeface="Arial"/>
                <a:ea typeface="+mn-ea"/>
                <a:cs typeface="Arial"/>
              </a:rPr>
              <a:t>Assignment Title: Component 1 Individual Presentation- Research Proposal</a:t>
            </a: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6A04-1BCA-D8C0-D3AA-2B28E86FC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109" y="204719"/>
            <a:ext cx="4375245" cy="109409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Introduction  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86936-A15B-B47B-BAC1-AE0E4A4CB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44" y="2017610"/>
            <a:ext cx="9527275" cy="45310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Regular physical activity among students is associated with lower levels of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stress,anxiety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and depression leading to improved academic performance and overall well-being.(Dishman et al. 2006)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Socio-cultural factors such as peer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influence,social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norms and campus environment have been found to influence student's physical activity behaviors.(Laska et al.2011)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The transition from high school to university often presents challenges for students in maintaining healthy lifestyle habits.(Larson et al.2009)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1D15B-F859-6A27-230B-2D2B3190E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990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A3E08-0A2D-859F-E08F-67C131F13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094" y="477675"/>
            <a:ext cx="9527275" cy="124194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Rationale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32764-8A5C-3FE2-2C02-ABABB5136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237" y="2025373"/>
            <a:ext cx="10095751" cy="401888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6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Health Promotion: Promoting physical activity among university students can significantly improve their physical and mental well-being.</a:t>
            </a:r>
          </a:p>
          <a:p>
            <a:pPr>
              <a:lnSpc>
                <a:spcPct val="16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Prevention of Chronic Diseases: Regular physical activity is associated with a reduced risk of chronic diseases such as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obesity,diabetes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and cardiovascular disease.</a:t>
            </a:r>
          </a:p>
          <a:p>
            <a:pPr>
              <a:lnSpc>
                <a:spcPct val="16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Social &amp; Environmental Factors: By exploring these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factors,this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study can identify barriers to physical activity and propose solutions to create a more supportive campus environment for promoting healthy behaviors.                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13C91-7645-4236-7798-F2489C47A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58D7DB-95A6-437A-5C17-A285EBACA1A1}"/>
              </a:ext>
            </a:extLst>
          </p:cNvPr>
          <p:cNvSpPr txBox="1"/>
          <p:nvPr/>
        </p:nvSpPr>
        <p:spPr>
          <a:xfrm>
            <a:off x="7851680" y="567584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dirty="0">
                <a:latin typeface="Arial"/>
                <a:cs typeface="Arial"/>
              </a:rPr>
              <a:t>(cdc.gov)</a:t>
            </a:r>
          </a:p>
        </p:txBody>
      </p:sp>
    </p:spTree>
    <p:extLst>
      <p:ext uri="{BB962C8B-B14F-4D97-AF65-F5344CB8AC3E}">
        <p14:creationId xmlns:p14="http://schemas.microsoft.com/office/powerpoint/2010/main" val="3999715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7DB92-D274-146C-93DF-9BCBFD96E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3" y="341199"/>
            <a:ext cx="6440607" cy="929818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Research Objectives / Aim /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BE9BF-4BDA-8AB3-07C4-2C183EA4D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393" y="1937998"/>
            <a:ext cx="10232409" cy="40306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To assess the current prevalence of physical activity among students enrolled in public university.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To propose evidence-based recommendations for promoting physical activity and creating a supportive campus environment conducive to healthy behaviors.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To investigate the relationship between physical activity levels and academic performance among students.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To identify individual-level factors associated with physical activity among university students including 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demographics,health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beliefs and motivation.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736305-9A71-5E29-A11A-A8BE26952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DFAF40-E988-4173-161C-2CC369B498A7}"/>
              </a:ext>
            </a:extLst>
          </p:cNvPr>
          <p:cNvSpPr txBox="1"/>
          <p:nvPr/>
        </p:nvSpPr>
        <p:spPr>
          <a:xfrm>
            <a:off x="8686125" y="573030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dirty="0">
                <a:latin typeface="Arial"/>
                <a:cs typeface="Arial"/>
              </a:rPr>
              <a:t>(cdc.gov)</a:t>
            </a:r>
          </a:p>
        </p:txBody>
      </p:sp>
    </p:spTree>
    <p:extLst>
      <p:ext uri="{BB962C8B-B14F-4D97-AF65-F5344CB8AC3E}">
        <p14:creationId xmlns:p14="http://schemas.microsoft.com/office/powerpoint/2010/main" val="1460706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2AF86-6DD3-F5F0-E224-3E79FEDBE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094" y="477675"/>
            <a:ext cx="9527275" cy="1059974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591D2-0BA2-2ACD-F74C-89DD0FC4E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094" y="2036024"/>
            <a:ext cx="9962703" cy="39946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  <a:buNone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Methodology </a:t>
            </a:r>
            <a:endParaRPr lang="en-US" sz="2000" dirty="0"/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Quantitative Method: cross-sectional survey will include validated measures to assess physical activity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levels,socio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-demographic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information,perceived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barriers and academic performance indicators.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Qualitative Method: Semi-structured interviews will be conducted with a subset  of survey participants to gain deeper insights into their experiences with physical  activity and explore environmental factors influencing their behavior.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0980F-C31F-0702-B767-E5E7B1C08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A1A76D-5260-0919-10F5-9A64202E038F}"/>
              </a:ext>
            </a:extLst>
          </p:cNvPr>
          <p:cNvSpPr txBox="1"/>
          <p:nvPr/>
        </p:nvSpPr>
        <p:spPr>
          <a:xfrm>
            <a:off x="9175740" y="573030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dirty="0">
                <a:latin typeface="Arial"/>
                <a:cs typeface="Arial"/>
              </a:rPr>
              <a:t>(Nih.gov)</a:t>
            </a:r>
          </a:p>
        </p:txBody>
      </p:sp>
    </p:spTree>
    <p:extLst>
      <p:ext uri="{BB962C8B-B14F-4D97-AF65-F5344CB8AC3E}">
        <p14:creationId xmlns:p14="http://schemas.microsoft.com/office/powerpoint/2010/main" val="3065495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5FE2E-CC13-1DB2-7414-5AF5E2B0E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05" y="420809"/>
            <a:ext cx="9959454" cy="100310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Recruitment, Sampling &amp; Participants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74B9A-0D79-1062-F273-3E386BCF6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05" y="2074476"/>
            <a:ext cx="3408529" cy="36439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Announcements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Classroom visits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Online platforms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Faculty and Staff outreach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3E80C-23C9-EB20-6EB4-D812AADEE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EBCC7-F531-177E-B969-03216C1CE18B}"/>
              </a:ext>
            </a:extLst>
          </p:cNvPr>
          <p:cNvSpPr txBox="1"/>
          <p:nvPr/>
        </p:nvSpPr>
        <p:spPr>
          <a:xfrm>
            <a:off x="5715327" y="2076740"/>
            <a:ext cx="341421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Stratified Sampling</a:t>
            </a: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Inclusion Criteria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075351-9943-9187-5A69-81B0A938FACB}"/>
              </a:ext>
            </a:extLst>
          </p:cNvPr>
          <p:cNvSpPr txBox="1"/>
          <p:nvPr/>
        </p:nvSpPr>
        <p:spPr>
          <a:xfrm>
            <a:off x="5720132" y="3980543"/>
            <a:ext cx="4142095" cy="1420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Graduate Students</a:t>
            </a: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Undergraduate students</a:t>
            </a: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International Students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F32776-F55F-B9EE-3939-8A45858BF5D6}"/>
              </a:ext>
            </a:extLst>
          </p:cNvPr>
          <p:cNvSpPr txBox="1"/>
          <p:nvPr/>
        </p:nvSpPr>
        <p:spPr>
          <a:xfrm>
            <a:off x="7416754" y="567581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(BMC public health)</a:t>
            </a:r>
          </a:p>
        </p:txBody>
      </p:sp>
    </p:spTree>
    <p:extLst>
      <p:ext uri="{BB962C8B-B14F-4D97-AF65-F5344CB8AC3E}">
        <p14:creationId xmlns:p14="http://schemas.microsoft.com/office/powerpoint/2010/main" val="4194429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3BA4D-0214-26C7-0049-339B5CE4F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124" y="386690"/>
            <a:ext cx="9527275" cy="124194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Data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9DABD-2923-26E3-D4D1-0F8BF08D7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124" y="2108595"/>
            <a:ext cx="9527275" cy="36439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Quantitative Data Analysis</a:t>
            </a:r>
            <a:endParaRPr lang="en-US" dirty="0"/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Descriptive Statistics: such as standard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deviation,frequencies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and percentage will be calculated to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summerize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demographic characteristics of participants.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Inferential Statistics: technique such as 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corelation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analysis,regression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analysis and analysis of variance(ANOVA).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Subgroup analysis: such as age, 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gender,academic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major and other relevant subpopulations.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DB5FE-7596-9D1D-E8A7-003C23A81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7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3BAB3D-4A70-00AC-FF35-DE0CEF41BFAB}"/>
              </a:ext>
            </a:extLst>
          </p:cNvPr>
          <p:cNvSpPr txBox="1"/>
          <p:nvPr/>
        </p:nvSpPr>
        <p:spPr>
          <a:xfrm>
            <a:off x="7616227" y="569403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(BMC public health)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345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CC160-1874-AF10-594B-0FF6E1B34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Qualitative Data Analysis </a:t>
            </a:r>
            <a:endParaRPr lang="en-US" dirty="0"/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Thematic Analysis: To identify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patterns,themes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and categories within the qualitative data obtained from interviews.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Constant Comparative Analysis: It employed to systematically compare and contrast data across participants and themes.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62CEB-31E5-4092-2944-E1CB7DB3E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8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9B18E-8335-07A8-E738-E4EE56E162ED}"/>
              </a:ext>
            </a:extLst>
          </p:cNvPr>
          <p:cNvSpPr txBox="1"/>
          <p:nvPr/>
        </p:nvSpPr>
        <p:spPr>
          <a:xfrm>
            <a:off x="7235415" y="562150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(BMC public health)</a:t>
            </a:r>
          </a:p>
        </p:txBody>
      </p:sp>
    </p:spTree>
    <p:extLst>
      <p:ext uri="{BB962C8B-B14F-4D97-AF65-F5344CB8AC3E}">
        <p14:creationId xmlns:p14="http://schemas.microsoft.com/office/powerpoint/2010/main" val="2644776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EF06-CEB8-0D30-1B41-6BEE44A49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44" y="477675"/>
            <a:ext cx="9527275" cy="124194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Ethical Considerations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CA867-E8DD-0AE3-F78A-92C4A7417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44" y="2131341"/>
            <a:ext cx="9527275" cy="36439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 and Privacy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Minimization of Harm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for Autonomy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Review and Approval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5010F-A4EF-FAA1-B922-61545FE94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16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B6D55-0661-7AE9-9513-262146A6B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990" y="477675"/>
            <a:ext cx="9527275" cy="124194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Implications of the research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4A4AE-7B84-E4D0-DAC2-F08C5FCB8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90" y="2085849"/>
            <a:ext cx="9527275" cy="36439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Promotion and Disease Prevention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Performance and Student Success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Campus Policies and Infrastructure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and Environmental Justice</a:t>
            </a:r>
          </a:p>
          <a:p>
            <a:pPr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and Academic Discourse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CAEB0-EE95-C7DF-1A29-9A7227654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10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C6AC0-06EA-1373-ACD6-29B930CE79D0}"/>
              </a:ext>
            </a:extLst>
          </p:cNvPr>
          <p:cNvSpPr txBox="1"/>
          <p:nvPr/>
        </p:nvSpPr>
        <p:spPr>
          <a:xfrm>
            <a:off x="7743164" y="558523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dirty="0">
                <a:latin typeface="Arial"/>
                <a:cs typeface="Arial"/>
              </a:rPr>
              <a:t>(Nih.gov)</a:t>
            </a:r>
          </a:p>
        </p:txBody>
      </p:sp>
    </p:spTree>
    <p:extLst>
      <p:ext uri="{BB962C8B-B14F-4D97-AF65-F5344CB8AC3E}">
        <p14:creationId xmlns:p14="http://schemas.microsoft.com/office/powerpoint/2010/main" val="496110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F6EB-5ACA-36BD-7910-CDDAA29EB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990" y="477675"/>
            <a:ext cx="9527275" cy="124194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Plan of work and Time Schedule (Gantt Chart)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B928129-7301-F586-AF71-401AD789E6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7671714"/>
              </p:ext>
            </p:extLst>
          </p:nvPr>
        </p:nvGraphicFramePr>
        <p:xfrm>
          <a:off x="587991" y="2130946"/>
          <a:ext cx="9526584" cy="3807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764">
                  <a:extLst>
                    <a:ext uri="{9D8B030D-6E8A-4147-A177-3AD203B41FA5}">
                      <a16:colId xmlns:a16="http://schemas.microsoft.com/office/drawing/2014/main" val="2967930067"/>
                    </a:ext>
                  </a:extLst>
                </a:gridCol>
                <a:gridCol w="1587764">
                  <a:extLst>
                    <a:ext uri="{9D8B030D-6E8A-4147-A177-3AD203B41FA5}">
                      <a16:colId xmlns:a16="http://schemas.microsoft.com/office/drawing/2014/main" val="2817210829"/>
                    </a:ext>
                  </a:extLst>
                </a:gridCol>
                <a:gridCol w="1587764">
                  <a:extLst>
                    <a:ext uri="{9D8B030D-6E8A-4147-A177-3AD203B41FA5}">
                      <a16:colId xmlns:a16="http://schemas.microsoft.com/office/drawing/2014/main" val="179921313"/>
                    </a:ext>
                  </a:extLst>
                </a:gridCol>
                <a:gridCol w="1587764">
                  <a:extLst>
                    <a:ext uri="{9D8B030D-6E8A-4147-A177-3AD203B41FA5}">
                      <a16:colId xmlns:a16="http://schemas.microsoft.com/office/drawing/2014/main" val="3886243054"/>
                    </a:ext>
                  </a:extLst>
                </a:gridCol>
                <a:gridCol w="1587764">
                  <a:extLst>
                    <a:ext uri="{9D8B030D-6E8A-4147-A177-3AD203B41FA5}">
                      <a16:colId xmlns:a16="http://schemas.microsoft.com/office/drawing/2014/main" val="680438071"/>
                    </a:ext>
                  </a:extLst>
                </a:gridCol>
                <a:gridCol w="1587764">
                  <a:extLst>
                    <a:ext uri="{9D8B030D-6E8A-4147-A177-3AD203B41FA5}">
                      <a16:colId xmlns:a16="http://schemas.microsoft.com/office/drawing/2014/main" val="1490476046"/>
                    </a:ext>
                  </a:extLst>
                </a:gridCol>
              </a:tblGrid>
              <a:tr h="623484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1   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2   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3  WEEK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4  WEEK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5  WEEK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9027821"/>
                  </a:ext>
                </a:extLst>
              </a:tr>
              <a:tr h="62348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Project 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237715"/>
                  </a:ext>
                </a:extLst>
              </a:tr>
              <a:tr h="62348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Recruitment &amp; Preparation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5164064"/>
                  </a:ext>
                </a:extLst>
              </a:tr>
              <a:tr h="62348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27506"/>
                  </a:ext>
                </a:extLst>
              </a:tr>
              <a:tr h="62348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8376003"/>
                  </a:ext>
                </a:extLst>
              </a:tr>
              <a:tr h="62348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Project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502956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ED3E44-7A83-8A2A-500D-177163807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11</a:t>
            </a:fld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5DA300CC-4073-E28F-1E35-691C1E74E7AA}"/>
                  </a:ext>
                </a:extLst>
              </p14:cNvPr>
              <p14:cNvContentPartPr/>
              <p14:nvPr/>
            </p14:nvContentPartPr>
            <p14:xfrm>
              <a:off x="4287763" y="3640667"/>
              <a:ext cx="18142" cy="18142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5DA300CC-4073-E28F-1E35-691C1E74E7A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47737" y="-5412191"/>
                <a:ext cx="9071000" cy="1814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97CF9209-9983-D664-7D7D-F912B7C04174}"/>
                  </a:ext>
                </a:extLst>
              </p14:cNvPr>
              <p14:cNvContentPartPr/>
              <p14:nvPr/>
            </p14:nvContentPartPr>
            <p14:xfrm>
              <a:off x="5787571" y="4269619"/>
              <a:ext cx="18142" cy="18142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97CF9209-9983-D664-7D7D-F912B7C0417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52071" y="-4801381"/>
                <a:ext cx="9071000" cy="1814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9C875B7E-138A-4107-7E7A-5EC768AEBA5C}"/>
                  </a:ext>
                </a:extLst>
              </p14:cNvPr>
              <p14:cNvContentPartPr/>
              <p14:nvPr/>
            </p14:nvContentPartPr>
            <p14:xfrm>
              <a:off x="7468810" y="4934857"/>
              <a:ext cx="18142" cy="18142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9C875B7E-138A-4107-7E7A-5EC768AEBA5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33310" y="-4136143"/>
                <a:ext cx="9071000" cy="1814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DEE12C91-49BD-EF3C-F7B1-5B3B6D6E6E08}"/>
                  </a:ext>
                </a:extLst>
              </p14:cNvPr>
              <p14:cNvContentPartPr/>
              <p14:nvPr/>
            </p14:nvContentPartPr>
            <p14:xfrm>
              <a:off x="9295191" y="5600096"/>
              <a:ext cx="18142" cy="18142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DEE12C91-49BD-EF3C-F7B1-5B3B6D6E6E0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777833" y="-3470904"/>
                <a:ext cx="9071000" cy="181420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CuadroTexto 20">
            <a:extLst>
              <a:ext uri="{FF2B5EF4-FFF2-40B4-BE49-F238E27FC236}">
                <a16:creationId xmlns:a16="http://schemas.microsoft.com/office/drawing/2014/main" id="{E5EC63B7-4B36-4FC4-8B01-B68F1809A239}"/>
              </a:ext>
            </a:extLst>
          </p:cNvPr>
          <p:cNvSpPr txBox="1"/>
          <p:nvPr/>
        </p:nvSpPr>
        <p:spPr>
          <a:xfrm>
            <a:off x="2564987" y="2885234"/>
            <a:ext cx="248786" cy="369332"/>
          </a:xfrm>
          <a:prstGeom prst="rect">
            <a:avLst/>
          </a:prstGeom>
          <a:noFill/>
        </p:spPr>
        <p:txBody>
          <a:bodyPr wrap="none" rtlCol="0" anchor="ctr" anchorCtr="1">
            <a:spAutoFit/>
          </a:bodyPr>
          <a:lstStyle/>
          <a:p>
            <a:pPr algn="ctr"/>
            <a:r>
              <a:rPr lang="en-IN" dirty="0">
                <a:solidFill>
                  <a:srgbClr val="000000"/>
                </a:solidFill>
              </a:rPr>
              <a:t>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93D50D2-0ED1-B8D2-4C54-5E91BDCFE773}"/>
              </a:ext>
            </a:extLst>
          </p:cNvPr>
          <p:cNvSpPr/>
          <p:nvPr/>
        </p:nvSpPr>
        <p:spPr>
          <a:xfrm>
            <a:off x="3762616" y="3385157"/>
            <a:ext cx="1588667" cy="65358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D3320F-6B48-D8E5-5A9E-FCA268EA840B}"/>
              </a:ext>
            </a:extLst>
          </p:cNvPr>
          <p:cNvSpPr/>
          <p:nvPr/>
        </p:nvSpPr>
        <p:spPr>
          <a:xfrm>
            <a:off x="2188553" y="2754643"/>
            <a:ext cx="1565515" cy="6305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FA49893-2464-6D05-D18A-3DD55DFAA085}"/>
              </a:ext>
            </a:extLst>
          </p:cNvPr>
          <p:cNvSpPr/>
          <p:nvPr/>
        </p:nvSpPr>
        <p:spPr>
          <a:xfrm>
            <a:off x="5351283" y="4042719"/>
            <a:ext cx="1588667" cy="6305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2882A1-B7CE-21E1-11CA-BA5F69DB1E04}"/>
              </a:ext>
            </a:extLst>
          </p:cNvPr>
          <p:cNvSpPr/>
          <p:nvPr/>
        </p:nvSpPr>
        <p:spPr>
          <a:xfrm>
            <a:off x="6948632" y="4677081"/>
            <a:ext cx="1565515" cy="6305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8DEB51-F4A5-D24A-CF57-ACC5FCAA11AB}"/>
              </a:ext>
            </a:extLst>
          </p:cNvPr>
          <p:cNvSpPr/>
          <p:nvPr/>
        </p:nvSpPr>
        <p:spPr>
          <a:xfrm>
            <a:off x="8528004" y="5293521"/>
            <a:ext cx="1565515" cy="6305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5487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DDB81-AB97-AED9-20CC-61736063A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63" y="477675"/>
            <a:ext cx="9527275" cy="1241944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F1D05-5105-E518-8A7B-1486F02E3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778" y="1434396"/>
            <a:ext cx="10336861" cy="471951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 Strong W.B., Malina R.M., Blimkie C.J.R., Daniels S.R., Dishman R.K., Gutin B., Hergenroeder A.C., Must A., Nixon P.A., Pivarnik J.M. Evidence based physical activity for school-age youth. </a:t>
            </a:r>
            <a:r>
              <a:rPr lang="en-US" sz="2400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J. </a:t>
            </a:r>
            <a:r>
              <a:rPr lang="en-US" sz="2400" i="1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Pediatr</a:t>
            </a:r>
            <a:r>
              <a:rPr lang="en-US" sz="2400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. 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2005;</a:t>
            </a:r>
            <a:r>
              <a:rPr lang="en-US" sz="2400" b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146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:732–737. </a:t>
            </a:r>
            <a:r>
              <a:rPr lang="en-US" sz="2400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doi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 10.1016/j.jpeds.2005.01.055.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Warburton D.E.R., Nicol C.W., Bredin S.S.D. Health benefits of physical activity: The evidence. </a:t>
            </a:r>
            <a:r>
              <a:rPr lang="en-US" sz="2400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CMAJ. 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2006;</a:t>
            </a:r>
            <a:r>
              <a:rPr lang="en-US" sz="2400" b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174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:801–809. </a:t>
            </a:r>
            <a:r>
              <a:rPr lang="en-US" sz="2400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doi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 10.1503/cmaj.051351. 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 </a:t>
            </a:r>
            <a:r>
              <a:rPr lang="en-US" sz="2400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Schipperijn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 J., Cerin E., Adams M.A., Reis R., Smith G., Cain K., Christiansen L.B., Van Dyck D., Gidlow C., Frank L.D. Access to parks and physical activity: An eight country comparison. </a:t>
            </a:r>
            <a:r>
              <a:rPr lang="en-US" sz="2400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Urban For. Urban Green. 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2017;</a:t>
            </a:r>
            <a:r>
              <a:rPr lang="en-US" sz="2400" b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27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:253–263. </a:t>
            </a:r>
            <a:r>
              <a:rPr lang="en-US" sz="2400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doi</a:t>
            </a:r>
            <a:r>
              <a:rPr lang="en-US" sz="2400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 10.1016/j.ufug.2017.08.010.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dirty="0">
              <a:solidFill>
                <a:srgbClr val="212121"/>
              </a:solidFill>
              <a:latin typeface="Arial"/>
              <a:ea typeface="Cambria"/>
              <a:cs typeface="Arial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18CF0-5BD9-67E7-2465-E481359D7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093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25115-3554-B563-ACB3-EEC3864FF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824" y="1293966"/>
            <a:ext cx="9842056" cy="48050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Bray S.R., Born H.A. Transition to university and vigorous physical activity: Implications for health and psychological well-being. </a:t>
            </a:r>
            <a:r>
              <a:rPr lang="en-US" i="1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J. Am. Coll. Health. 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2004;</a:t>
            </a:r>
            <a:r>
              <a:rPr lang="en-US" b="1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52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:181–188. </a:t>
            </a:r>
            <a:r>
              <a:rPr lang="en-US" dirty="0" err="1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doi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: 10.3200/JACH.52.4.181-188.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 Crombie A.P., Ilich J.Z., Dutton G.R., Panton L.B., Abood D.A. The freshman weight gain phenomenon revisited. </a:t>
            </a:r>
            <a:r>
              <a:rPr lang="en-US" i="1" dirty="0" err="1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Nutr</a:t>
            </a:r>
            <a:r>
              <a:rPr lang="en-US" i="1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. Rev. 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2009;</a:t>
            </a:r>
            <a:r>
              <a:rPr lang="en-US" b="1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67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:83–94. </a:t>
            </a:r>
            <a:r>
              <a:rPr lang="en-US" dirty="0" err="1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doi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: 10.1111/j.1753-4887.2008.00143.x.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Dinger M.K., Behrens T.K., Han J.L. Validity and reliability of the International Physical Activity Questionnaire in college students. </a:t>
            </a:r>
            <a:r>
              <a:rPr lang="en-US" i="1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Am. J. Health Educ. 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2006;</a:t>
            </a:r>
            <a:r>
              <a:rPr lang="en-US" b="1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37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:337–343. </a:t>
            </a:r>
            <a:r>
              <a:rPr lang="en-US" dirty="0" err="1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doi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ea typeface="Cambria"/>
                <a:cs typeface="Arial" panose="020B0604020202020204" pitchFamily="34" charset="0"/>
              </a:rPr>
              <a:t>: 10.1080/19325037.2006.10598924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F43D4-EA63-CBA2-71AB-DF8F4FD55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48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B2D15-D323-A3D1-FFD1-6498C7E2B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696" y="1476846"/>
            <a:ext cx="9896920" cy="51525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 Roberts S., Reeves M., Ryrie A. The influence of physical activity, sport and exercise motives among UK-based university students. </a:t>
            </a:r>
            <a:r>
              <a:rPr lang="en-US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J. Furth. High. Educ. 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2015;</a:t>
            </a:r>
            <a:r>
              <a:rPr lang="en-US" b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39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:598–607. </a:t>
            </a:r>
            <a:r>
              <a:rPr lang="en-US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doi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 10.1080/0309877X.2014.938265.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 </a:t>
            </a:r>
            <a:r>
              <a:rPr lang="en-US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Essaw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 E., Moses M.O., Afrifa D., Acheampong I.K., Mensah W., Owusu L. Physical activity patterns and dietary habits of undergraduate students. </a:t>
            </a:r>
            <a:r>
              <a:rPr lang="en-US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Balt. J. Health Phys. Act. 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2019;</a:t>
            </a:r>
            <a:r>
              <a:rPr lang="en-US" b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11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:115–123. </a:t>
            </a:r>
            <a:r>
              <a:rPr lang="en-US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doi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 10.29359/BJHPA.11.1.12.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 Miller J.M., Street B.D. Metabolic syndrome and physical activity levels in college students. </a:t>
            </a:r>
            <a:r>
              <a:rPr lang="en-US" i="1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Metab</a:t>
            </a:r>
            <a:r>
              <a:rPr lang="en-US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. Syndr. </a:t>
            </a:r>
            <a:r>
              <a:rPr lang="en-US" i="1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Relat</a:t>
            </a:r>
            <a:r>
              <a:rPr lang="en-US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. </a:t>
            </a:r>
            <a:r>
              <a:rPr lang="en-US" i="1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Disord</a:t>
            </a:r>
            <a:r>
              <a:rPr lang="en-US" i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. 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2019;</a:t>
            </a:r>
            <a:r>
              <a:rPr lang="en-US" b="1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17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:431–435. </a:t>
            </a:r>
            <a:r>
              <a:rPr lang="en-US" dirty="0" err="1">
                <a:solidFill>
                  <a:srgbClr val="212121"/>
                </a:solidFill>
                <a:latin typeface="Arial"/>
                <a:ea typeface="Cambria"/>
                <a:cs typeface="Arial"/>
              </a:rPr>
              <a:t>doi</a:t>
            </a:r>
            <a:r>
              <a:rPr lang="en-US" dirty="0">
                <a:solidFill>
                  <a:srgbClr val="212121"/>
                </a:solidFill>
                <a:latin typeface="Arial"/>
                <a:ea typeface="Cambria"/>
                <a:cs typeface="Arial"/>
              </a:rPr>
              <a:t>: 10.1089/met.2019.0007.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B1467-8C66-2D57-FFF8-623CB8D56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170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1037</Words>
  <Application>Microsoft Office PowerPoint</Application>
  <PresentationFormat>Widescreen</PresentationFormat>
  <Paragraphs>98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Wingdings</vt:lpstr>
      <vt:lpstr>Wingdings 3</vt:lpstr>
      <vt:lpstr>Ion</vt:lpstr>
      <vt:lpstr>PowerPoint Presentation</vt:lpstr>
      <vt:lpstr>Introduction  </vt:lpstr>
      <vt:lpstr>Rationale</vt:lpstr>
      <vt:lpstr>Research Objectives / Aim / Question</vt:lpstr>
      <vt:lpstr>Research Design</vt:lpstr>
      <vt:lpstr>Recruitment, Sampling &amp; Participants</vt:lpstr>
      <vt:lpstr>Data Analysis</vt:lpstr>
      <vt:lpstr>PowerPoint Presentation</vt:lpstr>
      <vt:lpstr>Ethical Considerations</vt:lpstr>
      <vt:lpstr>Implications of the research</vt:lpstr>
      <vt:lpstr>Plan of work and Time Schedule (Gantt Chart)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Nikhila Dholariya</cp:lastModifiedBy>
  <cp:revision>1071</cp:revision>
  <dcterms:created xsi:type="dcterms:W3CDTF">2024-02-24T22:19:49Z</dcterms:created>
  <dcterms:modified xsi:type="dcterms:W3CDTF">2024-02-27T23:59:13Z</dcterms:modified>
</cp:coreProperties>
</file>