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4"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124" d="100"/>
          <a:sy n="124"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4A2C3-A57E-744E-84D2-DC6C465F79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0E00E-67BC-E349-AFCB-021ADB8763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2B6AB-F547-E04F-B9EF-81CE7C910083}"/>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DE3329A8-9AFA-2E4D-B87C-8CBD9EA92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DA226-27B6-2641-9C34-C57A83B23E4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965399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D092-C79D-4B4F-861E-78867972E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775BE-4428-FD44-AE40-F818A2662F8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0F927-819C-8B4D-9E1D-E1B87F055571}"/>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4CC58395-0A6E-1244-BE19-13A37BB80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6B8C3-ADBC-A749-A2C0-DE4D1C006FA3}"/>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435054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6B9B-487E-8D4C-AAEF-71550397A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A2232E-6768-824C-B2F4-45A76B0225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53B6E9F-4925-1743-9F35-CEED4F1AFD2B}"/>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852ACE5B-EDEF-2949-A720-F0E5FEFDF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5FD5D-7E5E-314D-8506-7F7BA228D21A}"/>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08616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0D3F-6645-5641-87EB-022C80BC6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05924-C77E-DC42-B404-C4E65FD23A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DB65A9-8757-8F47-9A19-854D366186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0A2D9-96D0-DD4F-9936-0BA6ABFE89A8}"/>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6" name="Footer Placeholder 5">
            <a:extLst>
              <a:ext uri="{FF2B5EF4-FFF2-40B4-BE49-F238E27FC236}">
                <a16:creationId xmlns:a16="http://schemas.microsoft.com/office/drawing/2014/main" id="{9DE268F2-6300-5549-BC20-073C888B6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C7E458-E783-4A4E-B66E-C7DA24EEC28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888417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EC66-32DB-7D4B-AA32-E410C49275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78FDB1-2422-6343-BE5A-6CDC66E2C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0F3A5A2-DCF6-084A-B68F-3C05C17A3B3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B48965-879F-5E45-9EDE-3BDAA396FE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225087-A34F-8040-8DB8-5B28071FDD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6EEE0E-4243-294B-B522-1CE7EB290A29}"/>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8" name="Footer Placeholder 7">
            <a:extLst>
              <a:ext uri="{FF2B5EF4-FFF2-40B4-BE49-F238E27FC236}">
                <a16:creationId xmlns:a16="http://schemas.microsoft.com/office/drawing/2014/main" id="{DCF57D49-A014-C749-8254-8423DA4A25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561B3A-A113-814F-8746-2710A983195C}"/>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38065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CD7FF-B922-284C-A919-A78921BD63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D33DA0-835D-7543-A13F-FB1AD6632808}"/>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4" name="Footer Placeholder 3">
            <a:extLst>
              <a:ext uri="{FF2B5EF4-FFF2-40B4-BE49-F238E27FC236}">
                <a16:creationId xmlns:a16="http://schemas.microsoft.com/office/drawing/2014/main" id="{0D003CF9-A70A-EF46-B7F2-B22943FA11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D3BBA3-1603-3047-84DB-75A2F4544E8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11359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5AF11-8824-2440-96C9-50B1FF39DF94}"/>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3" name="Footer Placeholder 2">
            <a:extLst>
              <a:ext uri="{FF2B5EF4-FFF2-40B4-BE49-F238E27FC236}">
                <a16:creationId xmlns:a16="http://schemas.microsoft.com/office/drawing/2014/main" id="{1D379EA4-FA6F-AD45-B19A-49D3D76853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893D5-8AF9-1C43-BD18-0C93CB1242EF}"/>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996950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B8C0-577E-6F4B-B22F-3CEC7D951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07D991-9342-4C43-8194-2814824A6E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74237B-44EE-7848-B57E-CD6157DFC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3E5CA07-8E87-104A-A030-80FF77827484}"/>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6" name="Footer Placeholder 5">
            <a:extLst>
              <a:ext uri="{FF2B5EF4-FFF2-40B4-BE49-F238E27FC236}">
                <a16:creationId xmlns:a16="http://schemas.microsoft.com/office/drawing/2014/main" id="{BFFFE7E4-62C5-8346-A90F-6CB5694F7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8FDE9F-FEA8-B644-9979-EC2C5BBF0411}"/>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27011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A13E6-1032-9543-BDD0-1B259FCCE2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F1B11-CD1A-8543-97BF-A9D493C46D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DAC1B1-2274-A049-A20F-48C22DF47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B66667-2AFB-2D40-82A9-9D2284FCA0CC}"/>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6" name="Footer Placeholder 5">
            <a:extLst>
              <a:ext uri="{FF2B5EF4-FFF2-40B4-BE49-F238E27FC236}">
                <a16:creationId xmlns:a16="http://schemas.microsoft.com/office/drawing/2014/main" id="{645BD904-6259-CF46-A4F8-BBC885903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7C9A7C-128C-5648-AB65-1A381CED4630}"/>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627795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108F2-E216-AD4F-9925-27A26E4D19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306A0E-3A4E-3C46-9715-55167D136DD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53C6D-573F-854C-AB23-A9AC06A0474A}"/>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84B16A7C-81A3-4840-923D-137E29E03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55E67-2104-6548-98A3-EE4D2D05206E}"/>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55254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B284C4-0B16-E347-8914-B515F6858F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04A04-7D85-A14F-9EF2-B58E141C7A4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3DAB2-03A2-FE42-9EA0-0784488C40CD}"/>
              </a:ext>
            </a:extLst>
          </p:cNvPr>
          <p:cNvSpPr>
            <a:spLocks noGrp="1"/>
          </p:cNvSpPr>
          <p:nvPr>
            <p:ph type="dt" sz="half" idx="10"/>
          </p:nvPr>
        </p:nvSpPr>
        <p:spPr/>
        <p:txBody>
          <a:body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E28DB8D8-1D99-FA49-B0C1-D8FC43197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6FAC46-2B21-C845-8A39-1625131B7E0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760930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90C254-CEFE-0044-ADF7-CCCE90FDC1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E8C907-3E72-A34D-A70A-44B9665B8E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E285-5415-5349-9EE1-FA0B5C3FE3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447B0C-37AF-C246-85AD-348A96F65B44}" type="datetimeFigureOut">
              <a:rPr lang="en-GB" smtClean="0"/>
              <a:t>20/09/2018</a:t>
            </a:fld>
            <a:endParaRPr lang="en-GB"/>
          </a:p>
        </p:txBody>
      </p:sp>
      <p:sp>
        <p:nvSpPr>
          <p:cNvPr id="5" name="Footer Placeholder 4">
            <a:extLst>
              <a:ext uri="{FF2B5EF4-FFF2-40B4-BE49-F238E27FC236}">
                <a16:creationId xmlns:a16="http://schemas.microsoft.com/office/drawing/2014/main" id="{17207F20-6948-5A42-98BC-5A9D8A6485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89153D-6447-3D45-9DE3-9F928B55F7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DA1818-AA0B-3248-B314-2A355F4B30D6}" type="slidenum">
              <a:rPr lang="en-GB" smtClean="0"/>
              <a:t>‹#›</a:t>
            </a:fld>
            <a:endParaRPr lang="en-GB"/>
          </a:p>
        </p:txBody>
      </p:sp>
    </p:spTree>
    <p:extLst>
      <p:ext uri="{BB962C8B-B14F-4D97-AF65-F5344CB8AC3E}">
        <p14:creationId xmlns:p14="http://schemas.microsoft.com/office/powerpoint/2010/main" val="3659301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fsspx.news/en/news-events/news/gender-ideology-will-soon-be-banished-universities-hungary-4018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6"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alastairlawrie.net/2016/05/17/queer-wars-by-dennis-altman-and-jonathan-symons/#_edn11" TargetMode="External"/><Relationship Id="rId2" Type="http://schemas.openxmlformats.org/officeDocument/2006/relationships/hyperlink" Target="https://alastairlawrie.net/2016/05/17/queer-wars-by-dennis-altman-and-jonathan-symons/#_edn1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12"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15"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eu.usatoday.com/story/opinion/voices/2018/09/19/gender-studies-threatens-hungarian-government-funding-pulled-column/1335958002/"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497CE-56F4-714D-ACAA-42E8A102642D}"/>
              </a:ext>
            </a:extLst>
          </p:cNvPr>
          <p:cNvSpPr>
            <a:spLocks noGrp="1"/>
          </p:cNvSpPr>
          <p:nvPr>
            <p:ph type="ctrTitle"/>
          </p:nvPr>
        </p:nvSpPr>
        <p:spPr/>
        <p:txBody>
          <a:bodyPr/>
          <a:lstStyle/>
          <a:p>
            <a:r>
              <a:rPr lang="en-GB" dirty="0"/>
              <a:t>Queer Wars and Gender Ideology</a:t>
            </a:r>
          </a:p>
        </p:txBody>
      </p:sp>
      <p:sp>
        <p:nvSpPr>
          <p:cNvPr id="3" name="Subtitle 2">
            <a:extLst>
              <a:ext uri="{FF2B5EF4-FFF2-40B4-BE49-F238E27FC236}">
                <a16:creationId xmlns:a16="http://schemas.microsoft.com/office/drawing/2014/main" id="{2AED9E61-0ED5-0640-8F8C-45CD18D80B84}"/>
              </a:ext>
            </a:extLst>
          </p:cNvPr>
          <p:cNvSpPr>
            <a:spLocks noGrp="1"/>
          </p:cNvSpPr>
          <p:nvPr>
            <p:ph type="subTitle" idx="1"/>
          </p:nvPr>
        </p:nvSpPr>
        <p:spPr/>
        <p:txBody>
          <a:bodyPr/>
          <a:lstStyle/>
          <a:p>
            <a:r>
              <a:rPr lang="en-GB" dirty="0"/>
              <a:t>Alastair Lawrie</a:t>
            </a:r>
          </a:p>
          <a:p>
            <a:r>
              <a:rPr lang="en-GB" dirty="0"/>
              <a:t>https://</a:t>
            </a:r>
            <a:r>
              <a:rPr lang="en-GB" dirty="0" err="1"/>
              <a:t>alastairlawrie.net</a:t>
            </a:r>
            <a:r>
              <a:rPr lang="en-GB" dirty="0"/>
              <a:t>/2016/05/17/queer-wars-by-</a:t>
            </a:r>
            <a:r>
              <a:rPr lang="en-GB" dirty="0" err="1"/>
              <a:t>dennis</a:t>
            </a:r>
            <a:r>
              <a:rPr lang="en-GB" dirty="0"/>
              <a:t>-</a:t>
            </a:r>
            <a:r>
              <a:rPr lang="en-GB" dirty="0" err="1"/>
              <a:t>altman</a:t>
            </a:r>
            <a:r>
              <a:rPr lang="en-GB" dirty="0"/>
              <a:t>-and-</a:t>
            </a:r>
            <a:r>
              <a:rPr lang="en-GB" dirty="0" err="1"/>
              <a:t>jonathan</a:t>
            </a:r>
            <a:r>
              <a:rPr lang="en-GB" dirty="0"/>
              <a:t>-</a:t>
            </a:r>
            <a:r>
              <a:rPr lang="en-GB" dirty="0" err="1"/>
              <a:t>symons</a:t>
            </a:r>
            <a:r>
              <a:rPr lang="en-GB"/>
              <a:t>/</a:t>
            </a:r>
          </a:p>
        </p:txBody>
      </p:sp>
    </p:spTree>
    <p:extLst>
      <p:ext uri="{BB962C8B-B14F-4D97-AF65-F5344CB8AC3E}">
        <p14:creationId xmlns:p14="http://schemas.microsoft.com/office/powerpoint/2010/main" val="2352117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F0603-B722-0A4A-ABAD-8922E9548A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418DE3-B8C6-4E43-8B19-69C5F6664697}"/>
              </a:ext>
            </a:extLst>
          </p:cNvPr>
          <p:cNvSpPr>
            <a:spLocks noGrp="1"/>
          </p:cNvSpPr>
          <p:nvPr>
            <p:ph idx="1"/>
          </p:nvPr>
        </p:nvSpPr>
        <p:spPr/>
        <p:txBody>
          <a:bodyPr/>
          <a:lstStyle/>
          <a:p>
            <a:r>
              <a:rPr lang="en-GB" dirty="0"/>
              <a:t>The Viktor </a:t>
            </a:r>
            <a:r>
              <a:rPr lang="en-GB" dirty="0" err="1"/>
              <a:t>Orban</a:t>
            </a:r>
            <a:r>
              <a:rPr lang="en-GB" dirty="0"/>
              <a:t> administration’s reasons for forbidding this degree are the small number of students enrolled, the formation’s uselessness for the economy and the work market, and the ideological and non-scientific nature of the subject matter.</a:t>
            </a:r>
          </a:p>
          <a:p>
            <a:r>
              <a:rPr lang="en-GB" dirty="0">
                <a:hlinkClick r:id="rId2"/>
              </a:rPr>
              <a:t>https://fsspx.news/en/news-events/news/gender-ideology-will-soon-be-banished-universities-hungary-40188</a:t>
            </a:r>
            <a:endParaRPr lang="en-GB" dirty="0"/>
          </a:p>
          <a:p>
            <a:r>
              <a:rPr lang="en-GB" dirty="0"/>
              <a:t>August 27, 2018</a:t>
            </a:r>
          </a:p>
        </p:txBody>
      </p:sp>
    </p:spTree>
    <p:extLst>
      <p:ext uri="{BB962C8B-B14F-4D97-AF65-F5344CB8AC3E}">
        <p14:creationId xmlns:p14="http://schemas.microsoft.com/office/powerpoint/2010/main" val="1295403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15B3-BD55-F540-859F-AA8ABEDAAF8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C47224F-653F-A54C-8F68-8DBC07179BE1}"/>
              </a:ext>
            </a:extLst>
          </p:cNvPr>
          <p:cNvSpPr>
            <a:spLocks noGrp="1"/>
          </p:cNvSpPr>
          <p:nvPr>
            <p:ph idx="1"/>
          </p:nvPr>
        </p:nvSpPr>
        <p:spPr/>
        <p:txBody>
          <a:bodyPr/>
          <a:lstStyle/>
          <a:p>
            <a:pPr fontAlgn="base"/>
            <a:r>
              <a:rPr lang="en-GB" dirty="0"/>
              <a:t>Specifically, </a:t>
            </a:r>
            <a:r>
              <a:rPr lang="en-GB" i="1" dirty="0"/>
              <a:t>Queer Wars</a:t>
            </a:r>
            <a:r>
              <a:rPr lang="en-GB" dirty="0"/>
              <a:t> sets out to answer two questions:</a:t>
            </a:r>
          </a:p>
          <a:p>
            <a:pPr fontAlgn="base"/>
            <a:r>
              <a:rPr lang="en-GB" dirty="0"/>
              <a:t>“[F]</a:t>
            </a:r>
            <a:r>
              <a:rPr lang="en-GB" dirty="0" err="1"/>
              <a:t>irst</a:t>
            </a:r>
            <a:r>
              <a:rPr lang="en-GB" dirty="0"/>
              <a:t>, why, as homosexuality has become more visible globally, have reactions to sexual and gender diversity become so polarised?”</a:t>
            </a:r>
            <a:r>
              <a:rPr lang="en-GB" dirty="0">
                <a:hlinkClick r:id="rId2"/>
              </a:rPr>
              <a:t>[iii]</a:t>
            </a:r>
            <a:r>
              <a:rPr lang="en-GB" dirty="0"/>
              <a:t> and</a:t>
            </a:r>
          </a:p>
          <a:p>
            <a:pPr fontAlgn="base"/>
            <a:r>
              <a:rPr lang="en-GB" dirty="0"/>
              <a:t>Second, “what is to be done? As writers who believe passionately in the right of people to choose how they love and how they present themselves, we are equally concerned to think through how we can best achieve these rights globally.”</a:t>
            </a:r>
          </a:p>
          <a:p>
            <a:endParaRPr lang="en-GB" dirty="0"/>
          </a:p>
        </p:txBody>
      </p:sp>
    </p:spTree>
    <p:extLst>
      <p:ext uri="{BB962C8B-B14F-4D97-AF65-F5344CB8AC3E}">
        <p14:creationId xmlns:p14="http://schemas.microsoft.com/office/powerpoint/2010/main" val="45816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34C25-21E3-8946-8130-D2F89FE1BE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A24BF6-ED71-4841-A38D-9C6A8006868A}"/>
              </a:ext>
            </a:extLst>
          </p:cNvPr>
          <p:cNvSpPr>
            <a:spLocks noGrp="1"/>
          </p:cNvSpPr>
          <p:nvPr>
            <p:ph idx="1"/>
          </p:nvPr>
        </p:nvSpPr>
        <p:spPr/>
        <p:txBody>
          <a:bodyPr/>
          <a:lstStyle/>
          <a:p>
            <a:r>
              <a:rPr lang="en-GB" dirty="0"/>
              <a:t>In answering the first question, the book takes a fascinating look at how, and how far, LGBTI rights have progressed in six extremely varied countries: Australia, Spain, Cuba, India, South Africa and South Korea[iv], including the factors that have aided, or hindered, change in these places respectively (the need to address HIV, and prevent its spread among men who have sex with men, being a frequent, although not universal, motivator for reform among this group).</a:t>
            </a:r>
          </a:p>
        </p:txBody>
      </p:sp>
    </p:spTree>
    <p:extLst>
      <p:ext uri="{BB962C8B-B14F-4D97-AF65-F5344CB8AC3E}">
        <p14:creationId xmlns:p14="http://schemas.microsoft.com/office/powerpoint/2010/main" val="341276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32DC1-33CA-9D4D-8B24-8648653FCF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91D49D-3103-8C4D-9755-FF03431B668F}"/>
              </a:ext>
            </a:extLst>
          </p:cNvPr>
          <p:cNvSpPr>
            <a:spLocks noGrp="1"/>
          </p:cNvSpPr>
          <p:nvPr>
            <p:ph idx="1"/>
          </p:nvPr>
        </p:nvSpPr>
        <p:spPr/>
        <p:txBody>
          <a:bodyPr/>
          <a:lstStyle/>
          <a:p>
            <a:r>
              <a:rPr lang="en-GB" dirty="0"/>
              <a:t>It then spends some time considering the specific factors that may have held back change, especially in other parts of Africa and in much of the Middle East, as well as possible explanations for recent attacks on LGBTI rights from Russia to Uganda and elsewhere.</a:t>
            </a:r>
          </a:p>
        </p:txBody>
      </p:sp>
    </p:spTree>
    <p:extLst>
      <p:ext uri="{BB962C8B-B14F-4D97-AF65-F5344CB8AC3E}">
        <p14:creationId xmlns:p14="http://schemas.microsoft.com/office/powerpoint/2010/main" val="665994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F5C3-A969-7746-85C7-3C122A91C0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A44F57-80B8-3545-ABE0-404F7922F7C3}"/>
              </a:ext>
            </a:extLst>
          </p:cNvPr>
          <p:cNvSpPr>
            <a:spLocks noGrp="1"/>
          </p:cNvSpPr>
          <p:nvPr>
            <p:ph idx="1"/>
          </p:nvPr>
        </p:nvSpPr>
        <p:spPr/>
        <p:txBody>
          <a:bodyPr>
            <a:normAutofit lnSpcReduction="10000"/>
          </a:bodyPr>
          <a:lstStyle/>
          <a:p>
            <a:pPr fontAlgn="base"/>
            <a:r>
              <a:rPr lang="en-GB" dirty="0"/>
              <a:t>Without wishing to over-simplify what is a complex discussion of often inter-related influences, these include:</a:t>
            </a:r>
          </a:p>
          <a:p>
            <a:pPr fontAlgn="base"/>
            <a:r>
              <a:rPr lang="en-GB" dirty="0"/>
              <a:t> </a:t>
            </a:r>
          </a:p>
          <a:p>
            <a:pPr fontAlgn="base"/>
            <a:r>
              <a:rPr lang="en-GB" dirty="0"/>
              <a:t>An almost inevitable reactionary backlash to the progress that has been made. This can be triggered when the rights of LGBTI people are recognised more quickly than their acceptance by the community. But it also derives from the well-resourced and highly organised efforts, of people like Scott Lively and groups like the World Congress of Families, to oppose LGBTI rights across the world. As noted on page 105:</a:t>
            </a:r>
          </a:p>
          <a:p>
            <a:pPr fontAlgn="base"/>
            <a:r>
              <a:rPr lang="en-GB" dirty="0"/>
              <a:t> </a:t>
            </a:r>
          </a:p>
          <a:p>
            <a:endParaRPr lang="en-GB" dirty="0"/>
          </a:p>
        </p:txBody>
      </p:sp>
    </p:spTree>
    <p:extLst>
      <p:ext uri="{BB962C8B-B14F-4D97-AF65-F5344CB8AC3E}">
        <p14:creationId xmlns:p14="http://schemas.microsoft.com/office/powerpoint/2010/main" val="3681586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C13D-49D2-F349-ACDD-DDC0C8CB5F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F86036-E8EF-2C47-A552-CFE1BEECEDDE}"/>
              </a:ext>
            </a:extLst>
          </p:cNvPr>
          <p:cNvSpPr>
            <a:spLocks noGrp="1"/>
          </p:cNvSpPr>
          <p:nvPr>
            <p:ph idx="1"/>
          </p:nvPr>
        </p:nvSpPr>
        <p:spPr/>
        <p:txBody>
          <a:bodyPr/>
          <a:lstStyle/>
          <a:p>
            <a:r>
              <a:rPr lang="en-GB" dirty="0"/>
              <a:t>“International organising to oppose gay rights – and, more broadly, anything that suggests the blurring of gender lines or acceptance of gender diversity – has paralleled the growth of international gay organising. American-based organisations defending ‘family values’ have been particularly active in promoting an anti-homosexual line both in international fora and within a number of overseas countries.”</a:t>
            </a:r>
          </a:p>
        </p:txBody>
      </p:sp>
    </p:spTree>
    <p:extLst>
      <p:ext uri="{BB962C8B-B14F-4D97-AF65-F5344CB8AC3E}">
        <p14:creationId xmlns:p14="http://schemas.microsoft.com/office/powerpoint/2010/main" val="3422250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1C3CD-FA50-DD40-BA8C-699FFA21D5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E1A7ED-4308-9846-A450-47FEE9CBE4FD}"/>
              </a:ext>
            </a:extLst>
          </p:cNvPr>
          <p:cNvSpPr>
            <a:spLocks noGrp="1"/>
          </p:cNvSpPr>
          <p:nvPr>
            <p:ph idx="1"/>
          </p:nvPr>
        </p:nvSpPr>
        <p:spPr/>
        <p:txBody>
          <a:bodyPr/>
          <a:lstStyle/>
          <a:p>
            <a:r>
              <a:rPr lang="en-GB" dirty="0"/>
              <a:t>The scapegoating of LGBTI communities by authoritarian regimes when they need a distraction from other problems, a tactic perfected by Zimbabwe President Robert Mugabe</a:t>
            </a:r>
            <a:r>
              <a:rPr lang="en-GB" dirty="0">
                <a:hlinkClick r:id="rId2"/>
              </a:rPr>
              <a:t>[v]</a:t>
            </a:r>
            <a:r>
              <a:rPr lang="en-GB" dirty="0"/>
              <a:t>, and later emulated, to some extent, by Russian Leader Vladimir Putin.</a:t>
            </a:r>
          </a:p>
          <a:p>
            <a:endParaRPr lang="en-GB" dirty="0"/>
          </a:p>
        </p:txBody>
      </p:sp>
    </p:spTree>
    <p:extLst>
      <p:ext uri="{BB962C8B-B14F-4D97-AF65-F5344CB8AC3E}">
        <p14:creationId xmlns:p14="http://schemas.microsoft.com/office/powerpoint/2010/main" val="310207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F841-603F-9040-9639-F1BFD802D5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0A750B-E7C2-2348-ACDF-B2E8D6F42B4D}"/>
              </a:ext>
            </a:extLst>
          </p:cNvPr>
          <p:cNvSpPr>
            <a:spLocks noGrp="1"/>
          </p:cNvSpPr>
          <p:nvPr>
            <p:ph idx="1"/>
          </p:nvPr>
        </p:nvSpPr>
        <p:spPr/>
        <p:txBody>
          <a:bodyPr/>
          <a:lstStyle/>
          <a:p>
            <a:r>
              <a:rPr lang="en-GB" dirty="0"/>
              <a:t>The role of organised religion – including the Catholic Church, the virulently-homophobic Anglican Church in parts of Africa, as well as fundamentalist Islam and Hinduism – also cannot be ignored in this context. As Altman and Symons note on page 24:</a:t>
            </a:r>
          </a:p>
        </p:txBody>
      </p:sp>
    </p:spTree>
    <p:extLst>
      <p:ext uri="{BB962C8B-B14F-4D97-AF65-F5344CB8AC3E}">
        <p14:creationId xmlns:p14="http://schemas.microsoft.com/office/powerpoint/2010/main" val="140535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EE059-CBE0-1F4D-8874-B1FBD600B5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43A049-4E33-964C-A0B2-063203A1A762}"/>
              </a:ext>
            </a:extLst>
          </p:cNvPr>
          <p:cNvSpPr>
            <a:spLocks noGrp="1"/>
          </p:cNvSpPr>
          <p:nvPr>
            <p:ph idx="1"/>
          </p:nvPr>
        </p:nvSpPr>
        <p:spPr/>
        <p:txBody>
          <a:bodyPr/>
          <a:lstStyle/>
          <a:p>
            <a:r>
              <a:rPr lang="en-GB" i="1" dirty="0"/>
              <a:t>“One of the few issues on which religious fundamentalists of all faiths can agree is opposition to homosexuality, and much contemporary anti-homosexual rhetoric is justified through particular interpretations of religious texts, even where it is driven by other factors.”</a:t>
            </a:r>
            <a:endParaRPr lang="en-GB" dirty="0"/>
          </a:p>
        </p:txBody>
      </p:sp>
    </p:spTree>
    <p:extLst>
      <p:ext uri="{BB962C8B-B14F-4D97-AF65-F5344CB8AC3E}">
        <p14:creationId xmlns:p14="http://schemas.microsoft.com/office/powerpoint/2010/main" val="304954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5777-0D50-1D42-AE0B-2A6F4E3D2B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B492A4-E75B-8B46-A036-CE996083179B}"/>
              </a:ext>
            </a:extLst>
          </p:cNvPr>
          <p:cNvSpPr>
            <a:spLocks noGrp="1"/>
          </p:cNvSpPr>
          <p:nvPr>
            <p:ph idx="1"/>
          </p:nvPr>
        </p:nvSpPr>
        <p:spPr/>
        <p:txBody>
          <a:bodyPr>
            <a:normAutofit fontScale="92500" lnSpcReduction="10000"/>
          </a:bodyPr>
          <a:lstStyle/>
          <a:p>
            <a:pPr fontAlgn="base"/>
            <a:r>
              <a:rPr lang="en-GB" dirty="0"/>
              <a:t>Finally, one of the more interesting recurring topics of </a:t>
            </a:r>
            <a:r>
              <a:rPr lang="en-GB" i="1" dirty="0"/>
              <a:t>Queer Wars</a:t>
            </a:r>
            <a:r>
              <a:rPr lang="en-GB" dirty="0"/>
              <a:t> is the role of ‘masculinity’, or at least particular conceptions of it, in contributing to attacks on LGBTI rights. From pages 108-109:</a:t>
            </a:r>
          </a:p>
          <a:p>
            <a:pPr fontAlgn="base"/>
            <a:r>
              <a:rPr lang="en-GB" dirty="0"/>
              <a:t> </a:t>
            </a:r>
          </a:p>
          <a:p>
            <a:pPr fontAlgn="base"/>
            <a:r>
              <a:rPr lang="en-GB" i="1" dirty="0"/>
              <a:t>“RW Connell’s concept of ‘hegemonic masculinity’, aimed at preserving the dominance of men over women, is important; as Connell writes: ‘the contempt for homosexuality and homosexual men… is part of the ideological package of hegemonic masculinity’. Opposition to sexual diversity combines both consciously political and unconscious fears and desires, which makes countering it particularly difficult.”</a:t>
            </a:r>
            <a:endParaRPr lang="en-GB" dirty="0"/>
          </a:p>
          <a:p>
            <a:br>
              <a:rPr lang="en-GB" dirty="0"/>
            </a:br>
            <a:endParaRPr lang="en-GB" dirty="0"/>
          </a:p>
        </p:txBody>
      </p:sp>
    </p:spTree>
    <p:extLst>
      <p:ext uri="{BB962C8B-B14F-4D97-AF65-F5344CB8AC3E}">
        <p14:creationId xmlns:p14="http://schemas.microsoft.com/office/powerpoint/2010/main" val="2574571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3F2A6-5343-1844-918B-34E8513744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50D880-A200-2540-9B43-39E27707F5C7}"/>
              </a:ext>
            </a:extLst>
          </p:cNvPr>
          <p:cNvSpPr>
            <a:spLocks noGrp="1"/>
          </p:cNvSpPr>
          <p:nvPr>
            <p:ph idx="1"/>
          </p:nvPr>
        </p:nvSpPr>
        <p:spPr/>
        <p:txBody>
          <a:bodyPr/>
          <a:lstStyle/>
          <a:p>
            <a:r>
              <a:rPr lang="en-GB" dirty="0"/>
              <a:t>The relative local strength of these four factors goes a long way to explaining why, “[d]</a:t>
            </a:r>
            <a:r>
              <a:rPr lang="en-GB" dirty="0" err="1"/>
              <a:t>epending</a:t>
            </a:r>
            <a:r>
              <a:rPr lang="en-GB" dirty="0"/>
              <a:t> on where in the world one stands there is huge progress towards greater acceptance, or increased intolerance.”</a:t>
            </a:r>
            <a:r>
              <a:rPr lang="en-GB" dirty="0">
                <a:hlinkClick r:id="rId2"/>
              </a:rPr>
              <a:t>[vi]</a:t>
            </a:r>
            <a:endParaRPr lang="en-GB" dirty="0"/>
          </a:p>
          <a:p>
            <a:endParaRPr lang="en-GB" dirty="0"/>
          </a:p>
          <a:p>
            <a:r>
              <a:rPr lang="en-GB" dirty="0"/>
              <a:t>The more pertinent, and challenging, question is what to do about it, and in this respect Queer Wars presents a thoughtful analysis of the opportunities, and pitfalls, of ‘global gay activism’.</a:t>
            </a:r>
          </a:p>
        </p:txBody>
      </p:sp>
    </p:spTree>
    <p:extLst>
      <p:ext uri="{BB962C8B-B14F-4D97-AF65-F5344CB8AC3E}">
        <p14:creationId xmlns:p14="http://schemas.microsoft.com/office/powerpoint/2010/main" val="1960637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24E44-AED3-B44A-B9FF-9628A612C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70546-65D6-204B-883F-FA79DCBABE5B}"/>
              </a:ext>
            </a:extLst>
          </p:cNvPr>
          <p:cNvSpPr>
            <a:spLocks noGrp="1"/>
          </p:cNvSpPr>
          <p:nvPr>
            <p:ph idx="1"/>
          </p:nvPr>
        </p:nvSpPr>
        <p:spPr/>
        <p:txBody>
          <a:bodyPr>
            <a:normAutofit fontScale="85000" lnSpcReduction="20000"/>
          </a:bodyPr>
          <a:lstStyle/>
          <a:p>
            <a:r>
              <a:rPr lang="en-GB" dirty="0"/>
              <a:t>Starting first with the limits of what those in the developed or ‘Western’ world can do to assist their global queer comrades, Altman and Symons present a stark warning of the risks of campaigns for LGBTI rights being externally imposed on countries (rather than developed in partnership with or, ideally led by local groups, with support where necessary – and only where invited – from outside organisations). As noted on page 34:</a:t>
            </a:r>
          </a:p>
          <a:p>
            <a:endParaRPr lang="en-GB" dirty="0"/>
          </a:p>
          <a:p>
            <a:r>
              <a:rPr lang="en-GB" dirty="0"/>
              <a:t> </a:t>
            </a:r>
          </a:p>
          <a:p>
            <a:endParaRPr lang="en-GB" dirty="0"/>
          </a:p>
          <a:p>
            <a:r>
              <a:rPr lang="en-GB" dirty="0"/>
              <a:t>“Is speaking out strongly for gay rights, as is now the practice of the US and other governments, helpful – or does it, in practice, help fuel, even create, more political homophobia? What to western eyes might seem a basic assertion of human rights can easily be portrayed in much of the world as echoing a colonial language of a paternalistic civilising mission.”</a:t>
            </a:r>
          </a:p>
        </p:txBody>
      </p:sp>
    </p:spTree>
    <p:extLst>
      <p:ext uri="{BB962C8B-B14F-4D97-AF65-F5344CB8AC3E}">
        <p14:creationId xmlns:p14="http://schemas.microsoft.com/office/powerpoint/2010/main" val="3690851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6740D-6545-6649-AEC7-A4F7E93E88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9AD1DC-8B60-AD40-9742-C18287848877}"/>
              </a:ext>
            </a:extLst>
          </p:cNvPr>
          <p:cNvSpPr>
            <a:spLocks noGrp="1"/>
          </p:cNvSpPr>
          <p:nvPr>
            <p:ph idx="1"/>
          </p:nvPr>
        </p:nvSpPr>
        <p:spPr/>
        <p:txBody>
          <a:bodyPr>
            <a:normAutofit fontScale="85000" lnSpcReduction="20000"/>
          </a:bodyPr>
          <a:lstStyle/>
          <a:p>
            <a:r>
              <a:rPr lang="en-GB" dirty="0"/>
              <a:t>Even more damning is the description on page 144, which is perhaps one of the strongest passages in the entire book:</a:t>
            </a:r>
          </a:p>
          <a:p>
            <a:endParaRPr lang="en-GB" dirty="0"/>
          </a:p>
          <a:p>
            <a:r>
              <a:rPr lang="en-GB" dirty="0"/>
              <a:t> </a:t>
            </a:r>
          </a:p>
          <a:p>
            <a:endParaRPr lang="en-GB" dirty="0"/>
          </a:p>
          <a:p>
            <a:r>
              <a:rPr lang="en-GB" dirty="0"/>
              <a:t>“Rahul Rao describes the plight of third world queers, trapped between homophobic nationalist governments and the frequently misguided interventions of the ‘gay international’, with a phrase that he borrows from Hannah Arendt’s account of Jews in World War II choosing between ‘malevolent enemies and condescending friends’. Since the relationship between western and third world activists will often be one of inequality, it is easy for activists to participate accidentally in a ‘discursive colonisation’, which presumes that western concerns will be universal and so ignores the wishes of intended allies.”</a:t>
            </a:r>
          </a:p>
        </p:txBody>
      </p:sp>
    </p:spTree>
    <p:extLst>
      <p:ext uri="{BB962C8B-B14F-4D97-AF65-F5344CB8AC3E}">
        <p14:creationId xmlns:p14="http://schemas.microsoft.com/office/powerpoint/2010/main" val="2059296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D8ED-9DF3-7441-A038-F82F9EE7D1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059BDE-2EC9-774C-91F2-41C0232E7D13}"/>
              </a:ext>
            </a:extLst>
          </p:cNvPr>
          <p:cNvSpPr>
            <a:spLocks noGrp="1"/>
          </p:cNvSpPr>
          <p:nvPr>
            <p:ph idx="1"/>
          </p:nvPr>
        </p:nvSpPr>
        <p:spPr/>
        <p:txBody>
          <a:bodyPr>
            <a:normAutofit lnSpcReduction="10000"/>
          </a:bodyPr>
          <a:lstStyle/>
          <a:p>
            <a:r>
              <a:rPr lang="en-GB" dirty="0"/>
              <a:t>Given this, what then can ‘we’ effectively contribute? On this, Queer Wars seems to make two main arguments:</a:t>
            </a:r>
          </a:p>
          <a:p>
            <a:endParaRPr lang="en-GB" dirty="0"/>
          </a:p>
          <a:p>
            <a:r>
              <a:rPr lang="en-GB" dirty="0"/>
              <a:t> </a:t>
            </a:r>
          </a:p>
          <a:p>
            <a:endParaRPr lang="en-GB" dirty="0"/>
          </a:p>
          <a:p>
            <a:r>
              <a:rPr lang="en-GB" dirty="0"/>
              <a:t>First, that – as frustrating, slow-moving (some might say glacial) and occasionally opaque as its processes are – we should primarily concentrate on using international and regional human rights[vii] instruments, bodies and, where they exist, courts, to push the LGBTI agenda. This includes:</a:t>
            </a:r>
          </a:p>
        </p:txBody>
      </p:sp>
    </p:spTree>
    <p:extLst>
      <p:ext uri="{BB962C8B-B14F-4D97-AF65-F5344CB8AC3E}">
        <p14:creationId xmlns:p14="http://schemas.microsoft.com/office/powerpoint/2010/main" val="942868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556C5-8978-F842-829F-A008BA3C23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A5A417-E457-4B46-82FE-423809AFCCD5}"/>
              </a:ext>
            </a:extLst>
          </p:cNvPr>
          <p:cNvSpPr>
            <a:spLocks noGrp="1"/>
          </p:cNvSpPr>
          <p:nvPr>
            <p:ph idx="1"/>
          </p:nvPr>
        </p:nvSpPr>
        <p:spPr/>
        <p:txBody>
          <a:bodyPr/>
          <a:lstStyle/>
          <a:p>
            <a:r>
              <a:rPr lang="en-GB" dirty="0"/>
              <a:t>“The ‘Universal Periodic Review’ of each [UN] state’s human rights records, conducted every four years by the United Nations Human Rights Council, [which] creates an opportunity for other governments and civil society actors (both domestic and international) to discuss issues of concern, [and] which frequently include sexuality.”[viii]</a:t>
            </a:r>
          </a:p>
        </p:txBody>
      </p:sp>
    </p:spTree>
    <p:extLst>
      <p:ext uri="{BB962C8B-B14F-4D97-AF65-F5344CB8AC3E}">
        <p14:creationId xmlns:p14="http://schemas.microsoft.com/office/powerpoint/2010/main" val="4177391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DC27-CFF6-FF4D-8719-EB533799E0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685886-DCA5-7A43-BBC8-03CDAAA4259C}"/>
              </a:ext>
            </a:extLst>
          </p:cNvPr>
          <p:cNvSpPr>
            <a:spLocks noGrp="1"/>
          </p:cNvSpPr>
          <p:nvPr>
            <p:ph idx="1"/>
          </p:nvPr>
        </p:nvSpPr>
        <p:spPr/>
        <p:txBody>
          <a:bodyPr>
            <a:normAutofit fontScale="92500" lnSpcReduction="20000"/>
          </a:bodyPr>
          <a:lstStyle/>
          <a:p>
            <a:pPr fontAlgn="base"/>
            <a:r>
              <a:rPr lang="en-GB" dirty="0"/>
              <a:t>Second, that this agenda should be relatively narrowly conceived, focusing on the right to be free from criminalisation, and the right to be free from violence. This argument is best encapsulated on page 135:</a:t>
            </a:r>
          </a:p>
          <a:p>
            <a:r>
              <a:rPr lang="en-GB" dirty="0"/>
              <a:t>“If the international system were able to protect people from violence and persecution, this would create space for local activists to push for a deeper acceptance of diverse sexualities, kinships and families. The forms of liberation they pursue may be unfamiliar to us; indeed, some western activists may regard them as ‘liberation-</a:t>
            </a:r>
            <a:r>
              <a:rPr lang="en-GB" dirty="0" err="1"/>
              <a:t>lite</a:t>
            </a:r>
            <a:r>
              <a:rPr lang="en-GB" dirty="0"/>
              <a:t>’. Since international campaigners are likely to misunderstand the kinds of changes that will gain local acceptance, the international effort should focus on universal protection against criminalisation and violations of personal safety. If international consensus can be built around these minimal protections, this will support more transformative local changes without dictating them.”</a:t>
            </a:r>
            <a:br>
              <a:rPr lang="en-GB" dirty="0"/>
            </a:br>
            <a:endParaRPr lang="en-GB" dirty="0"/>
          </a:p>
        </p:txBody>
      </p:sp>
    </p:spTree>
    <p:extLst>
      <p:ext uri="{BB962C8B-B14F-4D97-AF65-F5344CB8AC3E}">
        <p14:creationId xmlns:p14="http://schemas.microsoft.com/office/powerpoint/2010/main" val="1645170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48082-C70A-3641-8E22-E61474019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B26DFD-2680-4E46-86DA-84BD75045D1C}"/>
              </a:ext>
            </a:extLst>
          </p:cNvPr>
          <p:cNvSpPr>
            <a:spLocks noGrp="1"/>
          </p:cNvSpPr>
          <p:nvPr>
            <p:ph idx="1"/>
          </p:nvPr>
        </p:nvSpPr>
        <p:spPr/>
        <p:txBody>
          <a:bodyPr/>
          <a:lstStyle/>
          <a:p>
            <a:r>
              <a:rPr lang="en-GB" dirty="0"/>
              <a:t>This is not to completely rule out other types of activity. At multiple points, the book describes the inter-connectedness between this decriminalisation agenda and global efforts to combat the HIV epidemic (with men who have sex with men recognised as a priority population by most international organisations)[ix].</a:t>
            </a:r>
          </a:p>
        </p:txBody>
      </p:sp>
    </p:spTree>
    <p:extLst>
      <p:ext uri="{BB962C8B-B14F-4D97-AF65-F5344CB8AC3E}">
        <p14:creationId xmlns:p14="http://schemas.microsoft.com/office/powerpoint/2010/main" val="1448186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34170-6070-4640-950B-568733ECE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D8A899-36D3-5946-9542-0AC99490DA1B}"/>
              </a:ext>
            </a:extLst>
          </p:cNvPr>
          <p:cNvSpPr>
            <a:spLocks noGrp="1"/>
          </p:cNvSpPr>
          <p:nvPr>
            <p:ph idx="1"/>
          </p:nvPr>
        </p:nvSpPr>
        <p:spPr/>
        <p:txBody>
          <a:bodyPr/>
          <a:lstStyle/>
          <a:p>
            <a:r>
              <a:rPr lang="en-GB" dirty="0"/>
              <a:t>After a long discussion of ‘aid conditionality’</a:t>
            </a:r>
            <a:r>
              <a:rPr lang="en-GB" dirty="0">
                <a:hlinkClick r:id="rId2"/>
              </a:rPr>
              <a:t>[x]</a:t>
            </a:r>
            <a:r>
              <a:rPr lang="en-GB" dirty="0"/>
              <a:t>, and the major risks involved in this approach, the authors also do not exclude the possibility of ‘Western’ Governments providing specific aid “to expand support for local community-based and –led LGBTI programmes”</a:t>
            </a:r>
            <a:r>
              <a:rPr lang="en-GB" dirty="0">
                <a:hlinkClick r:id="rId3"/>
              </a:rPr>
              <a:t>[xi]</a:t>
            </a:r>
            <a:r>
              <a:rPr lang="en-GB" dirty="0"/>
              <a:t>, although even here care must be taken to avoid perceptions of the external imposition of a pro-LGBTI agenda.</a:t>
            </a:r>
          </a:p>
        </p:txBody>
      </p:sp>
    </p:spTree>
    <p:extLst>
      <p:ext uri="{BB962C8B-B14F-4D97-AF65-F5344CB8AC3E}">
        <p14:creationId xmlns:p14="http://schemas.microsoft.com/office/powerpoint/2010/main" val="4278372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E0988-30FE-4C4A-B62A-0F3FCAE8B2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964FF6-49D4-F944-97EC-10801B27DC52}"/>
              </a:ext>
            </a:extLst>
          </p:cNvPr>
          <p:cNvSpPr>
            <a:spLocks noGrp="1"/>
          </p:cNvSpPr>
          <p:nvPr>
            <p:ph idx="1"/>
          </p:nvPr>
        </p:nvSpPr>
        <p:spPr/>
        <p:txBody>
          <a:bodyPr/>
          <a:lstStyle/>
          <a:p>
            <a:r>
              <a:rPr lang="en-GB" dirty="0"/>
              <a:t>And, of particular relevance for a country like Australia, which detains LGBTI people seeking asylum in countries where they are at risk of criminal prosecution, </a:t>
            </a:r>
            <a:r>
              <a:rPr lang="en-GB" i="1" dirty="0"/>
              <a:t>Queer Wars</a:t>
            </a:r>
            <a:r>
              <a:rPr lang="en-GB" dirty="0"/>
              <a:t> highlights the importance of the acceptance of refugees fleeing persecution on the basis of their sexual orientation, gender identity or intersex status</a:t>
            </a:r>
            <a:r>
              <a:rPr lang="en-GB" dirty="0">
                <a:hlinkClick r:id="rId2"/>
              </a:rPr>
              <a:t>[xii]</a:t>
            </a:r>
            <a:r>
              <a:rPr lang="en-GB" dirty="0"/>
              <a:t>.</a:t>
            </a:r>
          </a:p>
        </p:txBody>
      </p:sp>
    </p:spTree>
    <p:extLst>
      <p:ext uri="{BB962C8B-B14F-4D97-AF65-F5344CB8AC3E}">
        <p14:creationId xmlns:p14="http://schemas.microsoft.com/office/powerpoint/2010/main" val="920826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0C6E0-E65A-4A40-BED8-8F5D5D10D6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71A381-835F-3546-9F2B-D845B81F58B9}"/>
              </a:ext>
            </a:extLst>
          </p:cNvPr>
          <p:cNvSpPr>
            <a:spLocks noGrp="1"/>
          </p:cNvSpPr>
          <p:nvPr>
            <p:ph idx="1"/>
          </p:nvPr>
        </p:nvSpPr>
        <p:spPr/>
        <p:txBody>
          <a:bodyPr/>
          <a:lstStyle/>
          <a:p>
            <a:r>
              <a:rPr lang="en-GB" dirty="0"/>
              <a:t>Nevertheless, Altman and Symons’ main focus remains on working towards an international consensus in favour of decriminalisation, and personal safety, thereby helping to allow the conditions for local activists to push the issues, and agenda, that are most relevant to them. In this way, we, as privileged activists in ‘Western’ countries can best avoid what they describe, perhaps accurately, as the “traps of well-meaning egoism”[xiii].</a:t>
            </a:r>
          </a:p>
        </p:txBody>
      </p:sp>
    </p:spTree>
    <p:extLst>
      <p:ext uri="{BB962C8B-B14F-4D97-AF65-F5344CB8AC3E}">
        <p14:creationId xmlns:p14="http://schemas.microsoft.com/office/powerpoint/2010/main" val="3255627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B1A81-3688-A646-A912-FF44FDCD19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CF4919-B69F-8F4D-B74C-81F33F7B8CFD}"/>
              </a:ext>
            </a:extLst>
          </p:cNvPr>
          <p:cNvSpPr>
            <a:spLocks noGrp="1"/>
          </p:cNvSpPr>
          <p:nvPr>
            <p:ph idx="1"/>
          </p:nvPr>
        </p:nvSpPr>
        <p:spPr/>
        <p:txBody>
          <a:bodyPr>
            <a:normAutofit fontScale="92500" lnSpcReduction="20000"/>
          </a:bodyPr>
          <a:lstStyle/>
          <a:p>
            <a:r>
              <a:rPr lang="en-GB" dirty="0"/>
              <a:t>Outside of these two main arguments, Queer Wars touches on a range of other pertinent topics concerning international LGBTI issues across its 158 pages, including:</a:t>
            </a:r>
          </a:p>
          <a:p>
            <a:endParaRPr lang="en-GB" dirty="0"/>
          </a:p>
          <a:p>
            <a:r>
              <a:rPr lang="en-GB" dirty="0"/>
              <a:t> </a:t>
            </a:r>
          </a:p>
          <a:p>
            <a:endParaRPr lang="en-GB" dirty="0"/>
          </a:p>
          <a:p>
            <a:r>
              <a:rPr lang="en-GB" dirty="0"/>
              <a:t>A necessary reminder that one of the key historical forces that has contributed to the fact that, in 2016, 77[xiv] countries continue to have criminal laws against homosexuality, was the British Empire (later known as the Commonwealth of Nations, or just ‘the Commonwealth’). As noted on page 113 “[t]he majority of countries that retain criminal sanctions against homosexual behaviour are members of either the Commonwealth or the Organisation of Islamic Cooperation (OIC), or both”.</a:t>
            </a:r>
          </a:p>
        </p:txBody>
      </p:sp>
    </p:spTree>
    <p:extLst>
      <p:ext uri="{BB962C8B-B14F-4D97-AF65-F5344CB8AC3E}">
        <p14:creationId xmlns:p14="http://schemas.microsoft.com/office/powerpoint/2010/main" val="1052240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0171E-F457-0D4D-BA34-1A6E42AE6D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1729F4-729C-7243-9B18-35F41CD8EA0F}"/>
              </a:ext>
            </a:extLst>
          </p:cNvPr>
          <p:cNvSpPr>
            <a:spLocks noGrp="1"/>
          </p:cNvSpPr>
          <p:nvPr>
            <p:ph idx="1"/>
          </p:nvPr>
        </p:nvSpPr>
        <p:spPr/>
        <p:txBody>
          <a:bodyPr/>
          <a:lstStyle/>
          <a:p>
            <a:r>
              <a:rPr lang="en-GB" dirty="0"/>
              <a:t>Altman and Symons also note that “Margaret Thatcher’s ‘Section 28’ laws in the UK in 1988, which was aimed at preventing ‘the promotion of homosexuality’, were in some ways forerunners of what is now occurring globally”</a:t>
            </a:r>
            <a:r>
              <a:rPr lang="en-GB" dirty="0">
                <a:hlinkClick r:id="rId2"/>
              </a:rPr>
              <a:t>[xv]</a:t>
            </a:r>
            <a:r>
              <a:rPr lang="en-GB" dirty="0"/>
              <a:t>, including recent laws against ‘gay propaganda’ passed by Russia.</a:t>
            </a:r>
          </a:p>
        </p:txBody>
      </p:sp>
    </p:spTree>
    <p:extLst>
      <p:ext uri="{BB962C8B-B14F-4D97-AF65-F5344CB8AC3E}">
        <p14:creationId xmlns:p14="http://schemas.microsoft.com/office/powerpoint/2010/main" val="3051396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3BEB8-7199-8D4A-AE4B-F05C88499F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28CB0C-F7D3-4244-8AEE-F7DC64FB7B12}"/>
              </a:ext>
            </a:extLst>
          </p:cNvPr>
          <p:cNvSpPr>
            <a:spLocks noGrp="1"/>
          </p:cNvSpPr>
          <p:nvPr>
            <p:ph idx="1"/>
          </p:nvPr>
        </p:nvSpPr>
        <p:spPr/>
        <p:txBody>
          <a:bodyPr/>
          <a:lstStyle/>
          <a:p>
            <a:r>
              <a:rPr lang="en-GB" dirty="0"/>
              <a:t>We should also remember that, just because LGBTI rights might be reflected in a country’s laws, does not automatically mean the ‘real-life’ situation for LGBTI people in that country is especially ‘rosy’. Examples of this include the contrast between Singapore, where homosexuality remains illegal, and Russia, where sexual acts are lawful[xvi], as well as variations within South Africa, with it Constitutional protections around sexual orientation – and recognition of marriage equality – but which also gave the world the term ‘corrective rape’[xvii] for the sexual assault of women perceived as lesbian.</a:t>
            </a:r>
          </a:p>
        </p:txBody>
      </p:sp>
    </p:spTree>
    <p:extLst>
      <p:ext uri="{BB962C8B-B14F-4D97-AF65-F5344CB8AC3E}">
        <p14:creationId xmlns:p14="http://schemas.microsoft.com/office/powerpoint/2010/main" val="2697697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5875-1BE8-4F43-BF13-E3DEB7B84C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054576-17EB-224B-859F-8B8A9819DF8F}"/>
              </a:ext>
            </a:extLst>
          </p:cNvPr>
          <p:cNvSpPr>
            <a:spLocks noGrp="1"/>
          </p:cNvSpPr>
          <p:nvPr>
            <p:ph idx="1"/>
          </p:nvPr>
        </p:nvSpPr>
        <p:spPr/>
        <p:txBody>
          <a:bodyPr/>
          <a:lstStyle/>
          <a:p>
            <a:r>
              <a:rPr lang="en-GB" dirty="0"/>
              <a:t>Highlighting that the rate of ‘advancement’ on LGBTI issues can vary within countries between sexual orientation and gender identity. Some places are more likely to recognise diversity in gender identity – such as India, through the hijra identity[xviii], and </a:t>
            </a:r>
            <a:r>
              <a:rPr lang="en-GB" dirty="0" err="1"/>
              <a:t>fa’fanine</a:t>
            </a:r>
            <a:r>
              <a:rPr lang="en-GB" dirty="0"/>
              <a:t> in some Polynesian cultures[xix] – while in others transgender rights lag far behind those of lesbian, gay and bisexual people (with few countries explicitly acknowledging, and therefore protecting, intersex status).</a:t>
            </a:r>
          </a:p>
        </p:txBody>
      </p:sp>
    </p:spTree>
    <p:extLst>
      <p:ext uri="{BB962C8B-B14F-4D97-AF65-F5344CB8AC3E}">
        <p14:creationId xmlns:p14="http://schemas.microsoft.com/office/powerpoint/2010/main" val="1994009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1CCF2-F010-5D40-914A-6901FD87DF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E4342B-295F-3542-979B-DC6810DC56DE}"/>
              </a:ext>
            </a:extLst>
          </p:cNvPr>
          <p:cNvSpPr>
            <a:spLocks noGrp="1"/>
          </p:cNvSpPr>
          <p:nvPr>
            <p:ph idx="1"/>
          </p:nvPr>
        </p:nvSpPr>
        <p:spPr/>
        <p:txBody>
          <a:bodyPr/>
          <a:lstStyle/>
          <a:p>
            <a:r>
              <a:rPr lang="en-GB" dirty="0"/>
              <a:t>Above all, that even the use of ‘Western’ terms like LGBTI can be problematic, because it assumes that all countries, and all cultures, will adopt the same approach to, and definitions of, differences in sexual orientations (or even that a person’s sexual practice should form the basis of an ‘identity’ in the first place), gender identities and intersex characteristics.</a:t>
            </a:r>
          </a:p>
        </p:txBody>
      </p:sp>
    </p:spTree>
    <p:extLst>
      <p:ext uri="{BB962C8B-B14F-4D97-AF65-F5344CB8AC3E}">
        <p14:creationId xmlns:p14="http://schemas.microsoft.com/office/powerpoint/2010/main" val="145225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0FE0-3812-3247-B7CA-3DBBCC0E0D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F737A8-758F-CB46-B220-F6059C9C69A1}"/>
              </a:ext>
            </a:extLst>
          </p:cNvPr>
          <p:cNvSpPr>
            <a:spLocks noGrp="1"/>
          </p:cNvSpPr>
          <p:nvPr>
            <p:ph idx="1"/>
          </p:nvPr>
        </p:nvSpPr>
        <p:spPr/>
        <p:txBody>
          <a:bodyPr/>
          <a:lstStyle/>
          <a:p>
            <a:r>
              <a:rPr lang="en-GB" dirty="0"/>
              <a:t>Overall, then, Queer Wars was a pretty appropriate book to read in the lead-up to, and then explore via this post on, IDAHOBIT. In my view, it asks the right questions that ‘we’, as LGBTI activists in the ‘Western’ world should be considering about the contemporary global situation, and how we can best assist our ‘queer comrades’ in other countries.</a:t>
            </a:r>
          </a:p>
        </p:txBody>
      </p:sp>
    </p:spTree>
    <p:extLst>
      <p:ext uri="{BB962C8B-B14F-4D97-AF65-F5344CB8AC3E}">
        <p14:creationId xmlns:p14="http://schemas.microsoft.com/office/powerpoint/2010/main" val="2646204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1F3A-FB74-DC49-83C8-2A657DCB323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4A34220-B1D9-1143-BA89-19573B88CDDA}"/>
              </a:ext>
            </a:extLst>
          </p:cNvPr>
          <p:cNvSpPr>
            <a:spLocks noGrp="1"/>
          </p:cNvSpPr>
          <p:nvPr>
            <p:ph idx="1"/>
          </p:nvPr>
        </p:nvSpPr>
        <p:spPr/>
        <p:txBody>
          <a:bodyPr/>
          <a:lstStyle/>
          <a:p>
            <a:r>
              <a:rPr lang="en-GB" dirty="0"/>
              <a:t>Hungarian officials are out to get Gender Studies. That's our field and they're wrong.</a:t>
            </a:r>
          </a:p>
          <a:p>
            <a:r>
              <a:rPr lang="en-GB" dirty="0">
                <a:hlinkClick r:id="rId2"/>
              </a:rPr>
              <a:t>https://eu.usatoday.com/story/opinion/voices/2018/09/19/gender-studies-threatens-hungarian-government-funding-pulled-column/1335958002/</a:t>
            </a:r>
            <a:endParaRPr lang="en-GB" dirty="0"/>
          </a:p>
          <a:p>
            <a:endParaRPr lang="en-GB"/>
          </a:p>
          <a:p>
            <a:endParaRPr lang="en-GB" dirty="0"/>
          </a:p>
        </p:txBody>
      </p:sp>
    </p:spTree>
    <p:extLst>
      <p:ext uri="{BB962C8B-B14F-4D97-AF65-F5344CB8AC3E}">
        <p14:creationId xmlns:p14="http://schemas.microsoft.com/office/powerpoint/2010/main" val="24881805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47EA-56BC-004C-BBDE-5894A8449E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435C79-BE98-2844-B2DC-3A1B97667524}"/>
              </a:ext>
            </a:extLst>
          </p:cNvPr>
          <p:cNvSpPr>
            <a:spLocks noGrp="1"/>
          </p:cNvSpPr>
          <p:nvPr>
            <p:ph idx="1"/>
          </p:nvPr>
        </p:nvSpPr>
        <p:spPr/>
        <p:txBody>
          <a:bodyPr/>
          <a:lstStyle/>
          <a:p>
            <a:r>
              <a:rPr lang="en-GB" dirty="0"/>
              <a:t>However, we the West – the fight seems to have shifted back to Europe and </a:t>
            </a:r>
            <a:r>
              <a:rPr lang="en-GB" dirty="0" err="1"/>
              <a:t>america</a:t>
            </a:r>
            <a:endParaRPr lang="en-GB" dirty="0"/>
          </a:p>
        </p:txBody>
      </p:sp>
    </p:spTree>
    <p:extLst>
      <p:ext uri="{BB962C8B-B14F-4D97-AF65-F5344CB8AC3E}">
        <p14:creationId xmlns:p14="http://schemas.microsoft.com/office/powerpoint/2010/main" val="2962401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1894</Words>
  <Application>Microsoft Macintosh PowerPoint</Application>
  <PresentationFormat>Widescreen</PresentationFormat>
  <Paragraphs>61</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Queer Wars and Gender Ideology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Queer Wars and Gender Ideology</dc:title>
  <dc:creator>Carol Hughes</dc:creator>
  <cp:lastModifiedBy>Carol Hughes</cp:lastModifiedBy>
  <cp:revision>4</cp:revision>
  <dcterms:created xsi:type="dcterms:W3CDTF">2018-09-20T14:24:24Z</dcterms:created>
  <dcterms:modified xsi:type="dcterms:W3CDTF">2018-09-20T14:59:11Z</dcterms:modified>
</cp:coreProperties>
</file>