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0"/>
  </p:notesMasterIdLst>
  <p:handoutMasterIdLst>
    <p:handoutMasterId r:id="rId31"/>
  </p:handoutMasterIdLst>
  <p:sldIdLst>
    <p:sldId id="317" r:id="rId5"/>
    <p:sldId id="307" r:id="rId6"/>
    <p:sldId id="320" r:id="rId7"/>
    <p:sldId id="310" r:id="rId8"/>
    <p:sldId id="340" r:id="rId9"/>
    <p:sldId id="325" r:id="rId10"/>
    <p:sldId id="331" r:id="rId11"/>
    <p:sldId id="332" r:id="rId12"/>
    <p:sldId id="334" r:id="rId13"/>
    <p:sldId id="335" r:id="rId14"/>
    <p:sldId id="336" r:id="rId15"/>
    <p:sldId id="337" r:id="rId16"/>
    <p:sldId id="338" r:id="rId17"/>
    <p:sldId id="339" r:id="rId18"/>
    <p:sldId id="341" r:id="rId19"/>
    <p:sldId id="342" r:id="rId20"/>
    <p:sldId id="343" r:id="rId21"/>
    <p:sldId id="344" r:id="rId22"/>
    <p:sldId id="345" r:id="rId23"/>
    <p:sldId id="346" r:id="rId24"/>
    <p:sldId id="347" r:id="rId25"/>
    <p:sldId id="321" r:id="rId26"/>
    <p:sldId id="318" r:id="rId27"/>
    <p:sldId id="322" r:id="rId28"/>
    <p:sldId id="32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5405" autoAdjust="0"/>
  </p:normalViewPr>
  <p:slideViewPr>
    <p:cSldViewPr snapToGrid="0">
      <p:cViewPr varScale="1">
        <p:scale>
          <a:sx n="116" d="100"/>
          <a:sy n="116" d="100"/>
        </p:scale>
        <p:origin x="102" y="174"/>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B33572-035F-4B45-A9A1-5DC4D0378118}"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E91EF427-13DF-4F78-8EE8-337673C3304D}">
      <dgm:prSet/>
      <dgm:spPr/>
      <dgm:t>
        <a:bodyPr/>
        <a:lstStyle/>
        <a:p>
          <a:r>
            <a:rPr lang="en-GB" dirty="0">
              <a:latin typeface="Arial" panose="020B0604020202020204" pitchFamily="34" charset="0"/>
              <a:cs typeface="Arial" panose="020B0604020202020204" pitchFamily="34" charset="0"/>
            </a:rPr>
            <a:t>It will probably not be beneficial to voluntarily register for VAT where customers are members of the general public, as such customers cannot recover the output VAT charged.  If selling prices cannot be increased, the output VAT will be an additional cost to the business</a:t>
          </a:r>
          <a:endParaRPr lang="en-US" dirty="0">
            <a:latin typeface="Arial" panose="020B0604020202020204" pitchFamily="34" charset="0"/>
            <a:cs typeface="Arial" panose="020B0604020202020204" pitchFamily="34" charset="0"/>
          </a:endParaRPr>
        </a:p>
      </dgm:t>
    </dgm:pt>
    <dgm:pt modelId="{CA050EA7-12EB-474F-B1BB-53E947287DA7}" type="parTrans" cxnId="{D5A95718-1118-41CC-90F0-EBB7BED25DF3}">
      <dgm:prSet/>
      <dgm:spPr/>
      <dgm:t>
        <a:bodyPr/>
        <a:lstStyle/>
        <a:p>
          <a:endParaRPr lang="en-US"/>
        </a:p>
      </dgm:t>
    </dgm:pt>
    <dgm:pt modelId="{70E426A3-9743-434E-AA7A-36D75FAB7CBD}" type="sibTrans" cxnId="{D5A95718-1118-41CC-90F0-EBB7BED25DF3}">
      <dgm:prSet/>
      <dgm:spPr/>
      <dgm:t>
        <a:bodyPr/>
        <a:lstStyle/>
        <a:p>
          <a:endParaRPr lang="en-US"/>
        </a:p>
      </dgm:t>
    </dgm:pt>
    <dgm:pt modelId="{2A30805D-7374-4369-9DA6-341871C70AD5}">
      <dgm:prSet/>
      <dgm:spPr/>
      <dgm:t>
        <a:bodyPr/>
        <a:lstStyle/>
        <a:p>
          <a:r>
            <a:rPr lang="en-GB" dirty="0">
              <a:latin typeface="Arial" panose="020B0604020202020204" pitchFamily="34" charset="0"/>
              <a:cs typeface="Arial" panose="020B0604020202020204" pitchFamily="34" charset="0"/>
            </a:rPr>
            <a:t>Whether or not output VAT can be passed on to customers will also be an important factor when deciding whether to remain below the VAT registration limit, or whether it is beneficial to accept additional work that results in the limit being exceeded. </a:t>
          </a:r>
          <a:endParaRPr lang="en-US" dirty="0">
            <a:latin typeface="Arial" panose="020B0604020202020204" pitchFamily="34" charset="0"/>
            <a:cs typeface="Arial" panose="020B0604020202020204" pitchFamily="34" charset="0"/>
          </a:endParaRPr>
        </a:p>
      </dgm:t>
    </dgm:pt>
    <dgm:pt modelId="{EABA2A06-E7EF-4D46-8CA2-F42F394B6BD1}" type="parTrans" cxnId="{E7A65473-9CE2-48F8-A8BD-D967E06BEB3F}">
      <dgm:prSet/>
      <dgm:spPr/>
      <dgm:t>
        <a:bodyPr/>
        <a:lstStyle/>
        <a:p>
          <a:endParaRPr lang="en-US"/>
        </a:p>
      </dgm:t>
    </dgm:pt>
    <dgm:pt modelId="{6D75BE2C-3B4A-4B39-A1C7-6BB64CEB7636}" type="sibTrans" cxnId="{E7A65473-9CE2-48F8-A8BD-D967E06BEB3F}">
      <dgm:prSet/>
      <dgm:spPr/>
      <dgm:t>
        <a:bodyPr/>
        <a:lstStyle/>
        <a:p>
          <a:endParaRPr lang="en-US"/>
        </a:p>
      </dgm:t>
    </dgm:pt>
    <dgm:pt modelId="{4C371D1E-33AA-4FEF-AB63-CA6035A6ED43}" type="pres">
      <dgm:prSet presAssocID="{DAB33572-035F-4B45-A9A1-5DC4D0378118}" presName="hierChild1" presStyleCnt="0">
        <dgm:presLayoutVars>
          <dgm:chPref val="1"/>
          <dgm:dir/>
          <dgm:animOne val="branch"/>
          <dgm:animLvl val="lvl"/>
          <dgm:resizeHandles/>
        </dgm:presLayoutVars>
      </dgm:prSet>
      <dgm:spPr/>
    </dgm:pt>
    <dgm:pt modelId="{46B07FB7-71EB-4348-BC89-5D18274EB9DE}" type="pres">
      <dgm:prSet presAssocID="{E91EF427-13DF-4F78-8EE8-337673C3304D}" presName="hierRoot1" presStyleCnt="0"/>
      <dgm:spPr/>
    </dgm:pt>
    <dgm:pt modelId="{5D5EE98D-AE46-4648-A78A-2B55E2244D34}" type="pres">
      <dgm:prSet presAssocID="{E91EF427-13DF-4F78-8EE8-337673C3304D}" presName="composite" presStyleCnt="0"/>
      <dgm:spPr/>
    </dgm:pt>
    <dgm:pt modelId="{1F8FC629-E047-45ED-82D1-E300352159A0}" type="pres">
      <dgm:prSet presAssocID="{E91EF427-13DF-4F78-8EE8-337673C3304D}" presName="background" presStyleLbl="node0" presStyleIdx="0" presStyleCnt="2"/>
      <dgm:spPr/>
    </dgm:pt>
    <dgm:pt modelId="{E57658C1-E8F6-42B0-B71C-FA6E762637D5}" type="pres">
      <dgm:prSet presAssocID="{E91EF427-13DF-4F78-8EE8-337673C3304D}" presName="text" presStyleLbl="fgAcc0" presStyleIdx="0" presStyleCnt="2">
        <dgm:presLayoutVars>
          <dgm:chPref val="3"/>
        </dgm:presLayoutVars>
      </dgm:prSet>
      <dgm:spPr/>
    </dgm:pt>
    <dgm:pt modelId="{2C63183A-C9B6-4C4B-9902-B030C5D402F6}" type="pres">
      <dgm:prSet presAssocID="{E91EF427-13DF-4F78-8EE8-337673C3304D}" presName="hierChild2" presStyleCnt="0"/>
      <dgm:spPr/>
    </dgm:pt>
    <dgm:pt modelId="{11F264B2-D7DA-42B3-B663-86E568490130}" type="pres">
      <dgm:prSet presAssocID="{2A30805D-7374-4369-9DA6-341871C70AD5}" presName="hierRoot1" presStyleCnt="0"/>
      <dgm:spPr/>
    </dgm:pt>
    <dgm:pt modelId="{958E1DDB-F313-4191-B175-E4AD69E06072}" type="pres">
      <dgm:prSet presAssocID="{2A30805D-7374-4369-9DA6-341871C70AD5}" presName="composite" presStyleCnt="0"/>
      <dgm:spPr/>
    </dgm:pt>
    <dgm:pt modelId="{1D63C84A-1117-448E-9183-843A2C9D497F}" type="pres">
      <dgm:prSet presAssocID="{2A30805D-7374-4369-9DA6-341871C70AD5}" presName="background" presStyleLbl="node0" presStyleIdx="1" presStyleCnt="2"/>
      <dgm:spPr/>
    </dgm:pt>
    <dgm:pt modelId="{314642CB-15F5-4591-899A-9FEA09443E11}" type="pres">
      <dgm:prSet presAssocID="{2A30805D-7374-4369-9DA6-341871C70AD5}" presName="text" presStyleLbl="fgAcc0" presStyleIdx="1" presStyleCnt="2">
        <dgm:presLayoutVars>
          <dgm:chPref val="3"/>
        </dgm:presLayoutVars>
      </dgm:prSet>
      <dgm:spPr/>
    </dgm:pt>
    <dgm:pt modelId="{3963F00A-8280-4EF0-B638-489EAEC84574}" type="pres">
      <dgm:prSet presAssocID="{2A30805D-7374-4369-9DA6-341871C70AD5}" presName="hierChild2" presStyleCnt="0"/>
      <dgm:spPr/>
    </dgm:pt>
  </dgm:ptLst>
  <dgm:cxnLst>
    <dgm:cxn modelId="{560F5217-1F37-45B7-B8BC-171DE1BE7313}" type="presOf" srcId="{E91EF427-13DF-4F78-8EE8-337673C3304D}" destId="{E57658C1-E8F6-42B0-B71C-FA6E762637D5}" srcOrd="0" destOrd="0" presId="urn:microsoft.com/office/officeart/2005/8/layout/hierarchy1"/>
    <dgm:cxn modelId="{D5A95718-1118-41CC-90F0-EBB7BED25DF3}" srcId="{DAB33572-035F-4B45-A9A1-5DC4D0378118}" destId="{E91EF427-13DF-4F78-8EE8-337673C3304D}" srcOrd="0" destOrd="0" parTransId="{CA050EA7-12EB-474F-B1BB-53E947287DA7}" sibTransId="{70E426A3-9743-434E-AA7A-36D75FAB7CBD}"/>
    <dgm:cxn modelId="{E7A65473-9CE2-48F8-A8BD-D967E06BEB3F}" srcId="{DAB33572-035F-4B45-A9A1-5DC4D0378118}" destId="{2A30805D-7374-4369-9DA6-341871C70AD5}" srcOrd="1" destOrd="0" parTransId="{EABA2A06-E7EF-4D46-8CA2-F42F394B6BD1}" sibTransId="{6D75BE2C-3B4A-4B39-A1C7-6BB64CEB7636}"/>
    <dgm:cxn modelId="{DE7CB6A9-DC8F-4002-8439-0FB209E538D5}" type="presOf" srcId="{2A30805D-7374-4369-9DA6-341871C70AD5}" destId="{314642CB-15F5-4591-899A-9FEA09443E11}" srcOrd="0" destOrd="0" presId="urn:microsoft.com/office/officeart/2005/8/layout/hierarchy1"/>
    <dgm:cxn modelId="{37046DFB-5661-4B04-8EFC-84635F39140B}" type="presOf" srcId="{DAB33572-035F-4B45-A9A1-5DC4D0378118}" destId="{4C371D1E-33AA-4FEF-AB63-CA6035A6ED43}" srcOrd="0" destOrd="0" presId="urn:microsoft.com/office/officeart/2005/8/layout/hierarchy1"/>
    <dgm:cxn modelId="{8A6E04A8-9606-4A6D-AACC-E57E34FA75C4}" type="presParOf" srcId="{4C371D1E-33AA-4FEF-AB63-CA6035A6ED43}" destId="{46B07FB7-71EB-4348-BC89-5D18274EB9DE}" srcOrd="0" destOrd="0" presId="urn:microsoft.com/office/officeart/2005/8/layout/hierarchy1"/>
    <dgm:cxn modelId="{7E37CABA-EF9B-4851-8D03-77A932D29BE7}" type="presParOf" srcId="{46B07FB7-71EB-4348-BC89-5D18274EB9DE}" destId="{5D5EE98D-AE46-4648-A78A-2B55E2244D34}" srcOrd="0" destOrd="0" presId="urn:microsoft.com/office/officeart/2005/8/layout/hierarchy1"/>
    <dgm:cxn modelId="{44110EAC-47F7-4C38-88B2-5648A7B2D6F5}" type="presParOf" srcId="{5D5EE98D-AE46-4648-A78A-2B55E2244D34}" destId="{1F8FC629-E047-45ED-82D1-E300352159A0}" srcOrd="0" destOrd="0" presId="urn:microsoft.com/office/officeart/2005/8/layout/hierarchy1"/>
    <dgm:cxn modelId="{3303756F-573B-4472-9791-41013FBEE106}" type="presParOf" srcId="{5D5EE98D-AE46-4648-A78A-2B55E2244D34}" destId="{E57658C1-E8F6-42B0-B71C-FA6E762637D5}" srcOrd="1" destOrd="0" presId="urn:microsoft.com/office/officeart/2005/8/layout/hierarchy1"/>
    <dgm:cxn modelId="{EBE7FEAE-A8D1-4AB6-9E95-353EE2723894}" type="presParOf" srcId="{46B07FB7-71EB-4348-BC89-5D18274EB9DE}" destId="{2C63183A-C9B6-4C4B-9902-B030C5D402F6}" srcOrd="1" destOrd="0" presId="urn:microsoft.com/office/officeart/2005/8/layout/hierarchy1"/>
    <dgm:cxn modelId="{A0AA28DA-4841-4715-AE99-B821CAC98A26}" type="presParOf" srcId="{4C371D1E-33AA-4FEF-AB63-CA6035A6ED43}" destId="{11F264B2-D7DA-42B3-B663-86E568490130}" srcOrd="1" destOrd="0" presId="urn:microsoft.com/office/officeart/2005/8/layout/hierarchy1"/>
    <dgm:cxn modelId="{2E722BCB-FC86-4C06-93B7-D091585E4692}" type="presParOf" srcId="{11F264B2-D7DA-42B3-B663-86E568490130}" destId="{958E1DDB-F313-4191-B175-E4AD69E06072}" srcOrd="0" destOrd="0" presId="urn:microsoft.com/office/officeart/2005/8/layout/hierarchy1"/>
    <dgm:cxn modelId="{7CCD46EA-1C2D-49A7-8130-893C17FEB16C}" type="presParOf" srcId="{958E1DDB-F313-4191-B175-E4AD69E06072}" destId="{1D63C84A-1117-448E-9183-843A2C9D497F}" srcOrd="0" destOrd="0" presId="urn:microsoft.com/office/officeart/2005/8/layout/hierarchy1"/>
    <dgm:cxn modelId="{151C4532-A51D-42C4-8231-12B767986C70}" type="presParOf" srcId="{958E1DDB-F313-4191-B175-E4AD69E06072}" destId="{314642CB-15F5-4591-899A-9FEA09443E11}" srcOrd="1" destOrd="0" presId="urn:microsoft.com/office/officeart/2005/8/layout/hierarchy1"/>
    <dgm:cxn modelId="{80AAE4BC-0150-43BB-92A5-EF97B5E74797}" type="presParOf" srcId="{11F264B2-D7DA-42B3-B663-86E568490130}" destId="{3963F00A-8280-4EF0-B638-489EAEC8457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8FC629-E047-45ED-82D1-E300352159A0}">
      <dsp:nvSpPr>
        <dsp:cNvPr id="0" name=""/>
        <dsp:cNvSpPr/>
      </dsp:nvSpPr>
      <dsp:spPr>
        <a:xfrm>
          <a:off x="1264" y="43432"/>
          <a:ext cx="4438926" cy="281871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57658C1-E8F6-42B0-B71C-FA6E762637D5}">
      <dsp:nvSpPr>
        <dsp:cNvPr id="0" name=""/>
        <dsp:cNvSpPr/>
      </dsp:nvSpPr>
      <dsp:spPr>
        <a:xfrm>
          <a:off x="494478" y="511985"/>
          <a:ext cx="4438926" cy="28187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It will probably not be beneficial to voluntarily register for VAT where customers are members of the general public, as such customers cannot recover the output VAT charged.  If selling prices cannot be increased, the output VAT will be an additional cost to the business</a:t>
          </a:r>
          <a:endParaRPr lang="en-US" sz="2100" kern="1200" dirty="0">
            <a:latin typeface="Arial" panose="020B0604020202020204" pitchFamily="34" charset="0"/>
            <a:cs typeface="Arial" panose="020B0604020202020204" pitchFamily="34" charset="0"/>
          </a:endParaRPr>
        </a:p>
      </dsp:txBody>
      <dsp:txXfrm>
        <a:off x="577035" y="594542"/>
        <a:ext cx="4273812" cy="2653604"/>
      </dsp:txXfrm>
    </dsp:sp>
    <dsp:sp modelId="{1D63C84A-1117-448E-9183-843A2C9D497F}">
      <dsp:nvSpPr>
        <dsp:cNvPr id="0" name=""/>
        <dsp:cNvSpPr/>
      </dsp:nvSpPr>
      <dsp:spPr>
        <a:xfrm>
          <a:off x="5426619" y="43432"/>
          <a:ext cx="4438926" cy="281871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14642CB-15F5-4591-899A-9FEA09443E11}">
      <dsp:nvSpPr>
        <dsp:cNvPr id="0" name=""/>
        <dsp:cNvSpPr/>
      </dsp:nvSpPr>
      <dsp:spPr>
        <a:xfrm>
          <a:off x="5919833" y="511985"/>
          <a:ext cx="4438926" cy="28187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Whether or not output VAT can be passed on to customers will also be an important factor when deciding whether to remain below the VAT registration limit, or whether it is beneficial to accept additional work that results in the limit being exceeded. </a:t>
          </a:r>
          <a:endParaRPr lang="en-US" sz="2100" kern="1200" dirty="0">
            <a:latin typeface="Arial" panose="020B0604020202020204" pitchFamily="34" charset="0"/>
            <a:cs typeface="Arial" panose="020B0604020202020204" pitchFamily="34" charset="0"/>
          </a:endParaRPr>
        </a:p>
      </dsp:txBody>
      <dsp:txXfrm>
        <a:off x="6002390" y="594542"/>
        <a:ext cx="4273812" cy="265360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3/3/2026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3/3/2026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46754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1026281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hyperlink" Target="https://www.google.com/url?sa=i&amp;source=web&amp;rct=j&amp;url=https://www.gov.uk/vat-repayments&amp;ved=2ahUKEwim4_2uvoOTAxV_ZkEAHWElPVsQy_kOegQIARAB&amp;opi=89978449&amp;cd&amp;psig=AOvVaw0W7QHUxVoCg1RDtryBKVTX&amp;ust=1772618964718000" TargetMode="Externa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915924" y="914400"/>
            <a:ext cx="10360152" cy="5029200"/>
          </a:xfrm>
        </p:spPr>
        <p:txBody>
          <a:bodyPr anchor="ctr"/>
          <a:lstStyle/>
          <a:p>
            <a:r>
              <a:rPr lang="en-US" sz="6600" dirty="0">
                <a:latin typeface="Arial" panose="020B0604020202020204" pitchFamily="34" charset="0"/>
                <a:cs typeface="Arial" panose="020B0604020202020204" pitchFamily="34" charset="0"/>
              </a:rPr>
              <a:t>Taxation</a:t>
            </a:r>
            <a:br>
              <a:rPr lang="en-US" sz="66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BMMB5019</a:t>
            </a:r>
            <a:br>
              <a:rPr lang="en-US" sz="2400" dirty="0">
                <a:latin typeface="Arial" panose="020B0604020202020204" pitchFamily="34" charset="0"/>
                <a:cs typeface="Arial" panose="020B0604020202020204" pitchFamily="34" charset="0"/>
              </a:rPr>
            </a:b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BA Accounting – Level 5</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Institute of Management and Health</a:t>
            </a:r>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46C7B-D29F-368C-FEEC-CDFA125F8E5C}"/>
              </a:ext>
            </a:extLst>
          </p:cNvPr>
          <p:cNvSpPr>
            <a:spLocks noGrp="1"/>
          </p:cNvSpPr>
          <p:nvPr>
            <p:ph type="title"/>
          </p:nvPr>
        </p:nvSpPr>
        <p:spPr>
          <a:xfrm>
            <a:off x="914400" y="914400"/>
            <a:ext cx="5641848" cy="5029200"/>
          </a:xfrm>
        </p:spPr>
        <p:txBody>
          <a:bodyPr anchor="ctr">
            <a:normAutofit/>
          </a:bodyPr>
          <a:lstStyle/>
          <a:p>
            <a:r>
              <a:rPr lang="en-US"/>
              <a:t>Value Added Tax</a:t>
            </a:r>
          </a:p>
        </p:txBody>
      </p:sp>
      <p:pic>
        <p:nvPicPr>
          <p:cNvPr id="8" name="Picture 7">
            <a:extLst>
              <a:ext uri="{FF2B5EF4-FFF2-40B4-BE49-F238E27FC236}">
                <a16:creationId xmlns:a16="http://schemas.microsoft.com/office/drawing/2014/main" id="{A44148CC-0EEC-4E78-5780-5102A651C69B}"/>
              </a:ext>
            </a:extLst>
          </p:cNvPr>
          <p:cNvPicPr>
            <a:picLocks noChangeAspect="1"/>
          </p:cNvPicPr>
          <p:nvPr/>
        </p:nvPicPr>
        <p:blipFill>
          <a:blip r:embed="rId3"/>
          <a:srcRect l="35510" r="23585" b="1"/>
          <a:stretch>
            <a:fillRect/>
          </a:stretch>
        </p:blipFill>
        <p:spPr>
          <a:xfrm>
            <a:off x="7401941" y="10"/>
            <a:ext cx="4790059" cy="658705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noFill/>
        </p:spPr>
      </p:pic>
    </p:spTree>
    <p:extLst>
      <p:ext uri="{BB962C8B-B14F-4D97-AF65-F5344CB8AC3E}">
        <p14:creationId xmlns:p14="http://schemas.microsoft.com/office/powerpoint/2010/main" val="586478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66B93-868C-39A2-53C3-C4796315F907}"/>
              </a:ext>
            </a:extLst>
          </p:cNvPr>
          <p:cNvSpPr>
            <a:spLocks noGrp="1"/>
          </p:cNvSpPr>
          <p:nvPr>
            <p:ph type="title"/>
          </p:nvPr>
        </p:nvSpPr>
        <p:spPr>
          <a:xfrm>
            <a:off x="914400" y="238897"/>
            <a:ext cx="10360152" cy="914400"/>
          </a:xfrm>
        </p:spPr>
        <p:txBody>
          <a:bodyPr/>
          <a:lstStyle/>
          <a:p>
            <a:r>
              <a:rPr lang="en-GB" dirty="0">
                <a:latin typeface="Arial" panose="020B0604020202020204" pitchFamily="34" charset="0"/>
                <a:cs typeface="Arial" panose="020B0604020202020204" pitchFamily="34" charset="0"/>
              </a:rPr>
              <a:t>Value Added Tax - VAT</a:t>
            </a:r>
          </a:p>
        </p:txBody>
      </p:sp>
      <p:sp>
        <p:nvSpPr>
          <p:cNvPr id="3" name="Content Placeholder 2">
            <a:extLst>
              <a:ext uri="{FF2B5EF4-FFF2-40B4-BE49-F238E27FC236}">
                <a16:creationId xmlns:a16="http://schemas.microsoft.com/office/drawing/2014/main" id="{5CDCCBAB-053D-095E-0C6B-42CC4AD5715C}"/>
              </a:ext>
            </a:extLst>
          </p:cNvPr>
          <p:cNvSpPr>
            <a:spLocks noGrp="1"/>
          </p:cNvSpPr>
          <p:nvPr>
            <p:ph sz="quarter" idx="11"/>
          </p:nvPr>
        </p:nvSpPr>
        <p:spPr>
          <a:xfrm>
            <a:off x="914400" y="1268628"/>
            <a:ext cx="4576953" cy="4994150"/>
          </a:xfrm>
        </p:spPr>
        <p:txBody>
          <a:bodyPr>
            <a:normAutofit/>
          </a:bodyPr>
          <a:lstStyle/>
          <a:p>
            <a:r>
              <a:rPr lang="en-GB" dirty="0">
                <a:latin typeface="Arial" panose="020B0604020202020204" pitchFamily="34" charset="0"/>
                <a:cs typeface="Arial" panose="020B0604020202020204" pitchFamily="34" charset="0"/>
              </a:rPr>
              <a:t>VAT (Value Added Tax) is a tax added to most products and services sold by VAT-registered businesses.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Businesses must register for VAT if their VAT taxable turnover is more than £90,000. They can also choose to register if their turnover is less than £90,000.</a:t>
            </a:r>
          </a:p>
          <a:p>
            <a:endParaRPr lang="en-GB" sz="24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VAT is charge on goods/services that</a:t>
            </a:r>
          </a:p>
          <a:p>
            <a:r>
              <a:rPr lang="en-GB" dirty="0">
                <a:latin typeface="Arial" panose="020B0604020202020204" pitchFamily="34" charset="0"/>
                <a:cs typeface="Arial" panose="020B0604020202020204" pitchFamily="34" charset="0"/>
              </a:rPr>
              <a:t>are considered – non-essential</a:t>
            </a:r>
          </a:p>
          <a:p>
            <a:endParaRPr lang="en-GB"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F463FC71-478A-0D60-55AC-2BB0AE449785}"/>
              </a:ext>
            </a:extLst>
          </p:cNvPr>
          <p:cNvSpPr>
            <a:spLocks noGrp="1"/>
          </p:cNvSpPr>
          <p:nvPr>
            <p:ph type="sldNum" sz="quarter" idx="4"/>
          </p:nvPr>
        </p:nvSpPr>
        <p:spPr/>
        <p:txBody>
          <a:bodyPr/>
          <a:lstStyle/>
          <a:p>
            <a:fld id="{58FB4751-880F-D840-AAA9-3A15815CC996}" type="slidenum">
              <a:rPr lang="en-US" smtClean="0"/>
              <a:pPr/>
              <a:t>3</a:t>
            </a:fld>
            <a:endParaRPr lang="en-US" dirty="0"/>
          </a:p>
        </p:txBody>
      </p:sp>
      <p:sp>
        <p:nvSpPr>
          <p:cNvPr id="4" name="TextBox 3">
            <a:extLst>
              <a:ext uri="{FF2B5EF4-FFF2-40B4-BE49-F238E27FC236}">
                <a16:creationId xmlns:a16="http://schemas.microsoft.com/office/drawing/2014/main" id="{7296757E-9442-48CF-9993-66657DC200D7}"/>
              </a:ext>
            </a:extLst>
          </p:cNvPr>
          <p:cNvSpPr txBox="1"/>
          <p:nvPr/>
        </p:nvSpPr>
        <p:spPr>
          <a:xfrm>
            <a:off x="6638303" y="1268628"/>
            <a:ext cx="4927621" cy="532453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VAT is a common consumption tax used by 175 countries.  This includes most of Europe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The USA does not use VAT; it uses a sales tax system which varies from state to state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Not all countries use the term Value Added Tax (VAT), some use GST (Australia, Canada, India) or consumption Tax (Japan)</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While many nations have adopted VAT, the regional variations and alternative consumption tax models prevent it from being a global standard</a:t>
            </a:r>
          </a:p>
        </p:txBody>
      </p:sp>
    </p:spTree>
    <p:extLst>
      <p:ext uri="{BB962C8B-B14F-4D97-AF65-F5344CB8AC3E}">
        <p14:creationId xmlns:p14="http://schemas.microsoft.com/office/powerpoint/2010/main" val="3080458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311277" y="238897"/>
            <a:ext cx="10360152" cy="914400"/>
          </a:xfrm>
        </p:spPr>
        <p:txBody>
          <a:bodyPr/>
          <a:lstStyle/>
          <a:p>
            <a:r>
              <a:rPr lang="en-US" sz="3200" dirty="0">
                <a:latin typeface="Arial" panose="020B0604020202020204" pitchFamily="34" charset="0"/>
                <a:cs typeface="Arial" panose="020B0604020202020204" pitchFamily="34" charset="0"/>
              </a:rPr>
              <a:t>1</a:t>
            </a:r>
            <a:r>
              <a:rPr lang="en-US" sz="2800" dirty="0">
                <a:latin typeface="Arial" panose="020B0604020202020204" pitchFamily="34" charset="0"/>
                <a:cs typeface="Arial" panose="020B0604020202020204" pitchFamily="34" charset="0"/>
              </a:rPr>
              <a:t>. VAT Registration - Compulsory Registration –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Historical Turnover</a:t>
            </a:r>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914400" y="1326292"/>
            <a:ext cx="5100320" cy="5145628"/>
          </a:xfrm>
        </p:spPr>
        <p:txBody>
          <a:bodyPr>
            <a:normAutofit/>
          </a:bodyPr>
          <a:lstStyle/>
          <a:p>
            <a:r>
              <a:rPr lang="en-US" b="1" dirty="0">
                <a:latin typeface="Arial" panose="020B0604020202020204" pitchFamily="34" charset="0"/>
                <a:cs typeface="Arial" panose="020B0604020202020204" pitchFamily="34" charset="0"/>
              </a:rPr>
              <a:t>(a)	Trader</a:t>
            </a:r>
          </a:p>
          <a:p>
            <a:pPr marL="0" lvl="1" indent="0">
              <a:buNone/>
            </a:pPr>
            <a:r>
              <a:rPr lang="en-US" dirty="0">
                <a:latin typeface="Arial" panose="020B0604020202020204" pitchFamily="34" charset="0"/>
                <a:cs typeface="Arial" panose="020B0604020202020204" pitchFamily="34" charset="0"/>
              </a:rPr>
              <a:t>Supplies (i.e. sales) may be</a:t>
            </a:r>
          </a:p>
          <a:p>
            <a:pPr marL="0" lvl="1" indent="0">
              <a:buNone/>
            </a:pPr>
            <a:endParaRPr lang="en-US" dirty="0">
              <a:latin typeface="Arial" panose="020B0604020202020204" pitchFamily="34" charset="0"/>
              <a:cs typeface="Arial" panose="020B0604020202020204" pitchFamily="34" charset="0"/>
            </a:endParaRPr>
          </a:p>
          <a:p>
            <a:pPr lvl="1">
              <a:buFont typeface="Wingdings" panose="05000000000000000000" pitchFamily="2" charset="2"/>
              <a:buChar char="Ø"/>
            </a:pPr>
            <a:r>
              <a:rPr lang="en-US" dirty="0">
                <a:latin typeface="Arial" panose="020B0604020202020204" pitchFamily="34" charset="0"/>
                <a:cs typeface="Arial" panose="020B0604020202020204" pitchFamily="34" charset="0"/>
              </a:rPr>
              <a:t>Standard rated – 20%</a:t>
            </a:r>
          </a:p>
          <a:p>
            <a:pPr lvl="1">
              <a:buFont typeface="Wingdings" panose="05000000000000000000" pitchFamily="2" charset="2"/>
              <a:buChar char="Ø"/>
            </a:pPr>
            <a:r>
              <a:rPr lang="en-US" dirty="0">
                <a:latin typeface="Arial" panose="020B0604020202020204" pitchFamily="34" charset="0"/>
                <a:cs typeface="Arial" panose="020B0604020202020204" pitchFamily="34" charset="0"/>
              </a:rPr>
              <a:t>Zero rated – 0%</a:t>
            </a:r>
          </a:p>
          <a:p>
            <a:pPr lvl="1">
              <a:buFont typeface="Wingdings" panose="05000000000000000000" pitchFamily="2" charset="2"/>
              <a:buChar char="Ø"/>
            </a:pPr>
            <a:r>
              <a:rPr lang="en-US" dirty="0">
                <a:latin typeface="Arial" panose="020B0604020202020204" pitchFamily="34" charset="0"/>
                <a:cs typeface="Arial" panose="020B0604020202020204" pitchFamily="34" charset="0"/>
              </a:rPr>
              <a:t>Exempt</a:t>
            </a:r>
          </a:p>
          <a:p>
            <a:pPr lvl="1">
              <a:buFont typeface="Wingdings" panose="05000000000000000000" pitchFamily="2" charset="2"/>
              <a:buChar char="Ø"/>
            </a:pPr>
            <a:endParaRPr lang="en-US" dirty="0">
              <a:latin typeface="Arial" panose="020B0604020202020204" pitchFamily="34" charset="0"/>
              <a:cs typeface="Arial" panose="020B0604020202020204" pitchFamily="34" charset="0"/>
            </a:endParaRPr>
          </a:p>
          <a:p>
            <a:pPr marL="0" lvl="1" indent="0">
              <a:buNone/>
            </a:pPr>
            <a:r>
              <a:rPr lang="en-US" dirty="0">
                <a:latin typeface="Arial" panose="020B0604020202020204" pitchFamily="34" charset="0"/>
                <a:cs typeface="Arial" panose="020B0604020202020204" pitchFamily="34" charset="0"/>
              </a:rPr>
              <a:t>Taxable supplies are those that are either standard rated or zero rated.</a:t>
            </a:r>
          </a:p>
          <a:p>
            <a:pPr marL="0" lvl="1" indent="0">
              <a:buNone/>
            </a:pPr>
            <a:r>
              <a:rPr lang="en-US" dirty="0">
                <a:latin typeface="Arial" panose="020B0604020202020204" pitchFamily="34" charset="0"/>
                <a:cs typeface="Arial" panose="020B0604020202020204" pitchFamily="34" charset="0"/>
              </a:rPr>
              <a:t>A Trader is able to register for VAT and must then account for output VAT on sales but may reclaim input VAT on purchases and expenses – both capital and revenue expenditure</a:t>
            </a:r>
          </a:p>
          <a:p>
            <a:pPr lvl="1"/>
            <a:endParaRPr lang="en-US" dirty="0">
              <a:latin typeface="Arial" panose="020B0604020202020204" pitchFamily="34" charset="0"/>
              <a:cs typeface="Arial" panose="020B0604020202020204" pitchFamily="34" charset="0"/>
            </a:endParaRPr>
          </a:p>
        </p:txBody>
      </p:sp>
      <p:sp>
        <p:nvSpPr>
          <p:cNvPr id="17" name="Content Placeholder 16">
            <a:extLst>
              <a:ext uri="{FF2B5EF4-FFF2-40B4-BE49-F238E27FC236}">
                <a16:creationId xmlns:a16="http://schemas.microsoft.com/office/drawing/2014/main" id="{2F3CEF66-C6D7-C765-24E7-1DCFB38FE51A}"/>
              </a:ext>
            </a:extLst>
          </p:cNvPr>
          <p:cNvSpPr>
            <a:spLocks noGrp="1"/>
          </p:cNvSpPr>
          <p:nvPr>
            <p:ph sz="quarter" idx="12"/>
          </p:nvPr>
        </p:nvSpPr>
        <p:spPr>
          <a:xfrm>
            <a:off x="7107555" y="2030077"/>
            <a:ext cx="4576953" cy="3023287"/>
          </a:xfrm>
        </p:spPr>
        <p:txBody>
          <a:bodyPr>
            <a:normAutofit/>
          </a:bodyPr>
          <a:lstStyle/>
          <a:p>
            <a:r>
              <a:rPr lang="en-US" b="1" dirty="0">
                <a:latin typeface="Arial" panose="020B0604020202020204" pitchFamily="34" charset="0"/>
                <a:cs typeface="Arial" panose="020B0604020202020204" pitchFamily="34" charset="0"/>
              </a:rPr>
              <a:t>If a Trader only makes exempt supplies, he is unable to register for VAT and cannot reclaim input VAT</a:t>
            </a:r>
            <a:endParaRPr lang="en-US" b="1" i="1"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F35BAC3D-60A1-816B-5C79-2E8B6D9806E9}"/>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4</a:t>
            </a:fld>
            <a:endParaRPr lang="en-US" dirty="0"/>
          </a:p>
        </p:txBody>
      </p:sp>
    </p:spTree>
    <p:extLst>
      <p:ext uri="{BB962C8B-B14F-4D97-AF65-F5344CB8AC3E}">
        <p14:creationId xmlns:p14="http://schemas.microsoft.com/office/powerpoint/2010/main" val="4230106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180A5-0954-0503-EE23-3AA7657509BC}"/>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C257A920-9C24-65D6-CE26-51232B6C9963}"/>
              </a:ext>
            </a:extLst>
          </p:cNvPr>
          <p:cNvSpPr>
            <a:spLocks noGrp="1"/>
          </p:cNvSpPr>
          <p:nvPr>
            <p:ph sz="quarter" idx="10"/>
          </p:nvPr>
        </p:nvSpPr>
        <p:spPr/>
        <p:txBody>
          <a:bodyPr/>
          <a:lstStyle/>
          <a:p>
            <a:endParaRPr lang="en-GB"/>
          </a:p>
        </p:txBody>
      </p:sp>
      <p:sp>
        <p:nvSpPr>
          <p:cNvPr id="4" name="Slide Number Placeholder 3">
            <a:extLst>
              <a:ext uri="{FF2B5EF4-FFF2-40B4-BE49-F238E27FC236}">
                <a16:creationId xmlns:a16="http://schemas.microsoft.com/office/drawing/2014/main" id="{8C7B5D08-A9DD-F145-F61F-F0F0E8A306EA}"/>
              </a:ext>
            </a:extLst>
          </p:cNvPr>
          <p:cNvSpPr>
            <a:spLocks noGrp="1"/>
          </p:cNvSpPr>
          <p:nvPr>
            <p:ph type="sldNum" sz="quarter" idx="4"/>
          </p:nvPr>
        </p:nvSpPr>
        <p:spPr/>
        <p:txBody>
          <a:bodyPr/>
          <a:lstStyle/>
          <a:p>
            <a:fld id="{58FB4751-880F-D840-AAA9-3A15815CC996}" type="slidenum">
              <a:rPr lang="en-US" smtClean="0"/>
              <a:pPr/>
              <a:t>5</a:t>
            </a:fld>
            <a:endParaRPr lang="en-US" dirty="0"/>
          </a:p>
        </p:txBody>
      </p:sp>
    </p:spTree>
    <p:extLst>
      <p:ext uri="{BB962C8B-B14F-4D97-AF65-F5344CB8AC3E}">
        <p14:creationId xmlns:p14="http://schemas.microsoft.com/office/powerpoint/2010/main" val="2207700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BF6480-CF2C-894A-FE6C-9BE72503DD16}"/>
              </a:ext>
            </a:extLst>
          </p:cNvPr>
          <p:cNvSpPr>
            <a:spLocks noGrp="1"/>
          </p:cNvSpPr>
          <p:nvPr>
            <p:ph sz="quarter" idx="13"/>
          </p:nvPr>
        </p:nvSpPr>
        <p:spPr>
          <a:xfrm>
            <a:off x="910589" y="1971444"/>
            <a:ext cx="4150241" cy="3904488"/>
          </a:xfrm>
        </p:spPr>
        <p:txBody>
          <a:bodyPr>
            <a:normAutofit/>
          </a:bodyPr>
          <a:lstStyle/>
          <a:p>
            <a:pPr marL="0" indent="0">
              <a:buNone/>
            </a:pPr>
            <a:r>
              <a:rPr lang="en-GB" dirty="0">
                <a:latin typeface="Arial" panose="020B0604020202020204" pitchFamily="34" charset="0"/>
                <a:cs typeface="Arial" panose="020B0604020202020204" pitchFamily="34" charset="0"/>
              </a:rPr>
              <a:t>(b)</a:t>
            </a:r>
          </a:p>
          <a:p>
            <a:pPr marL="0" indent="0">
              <a:buNone/>
            </a:pPr>
            <a:r>
              <a:rPr lang="en-GB" dirty="0">
                <a:latin typeface="Arial" panose="020B0604020202020204" pitchFamily="34" charset="0"/>
                <a:cs typeface="Arial" panose="020B0604020202020204" pitchFamily="34" charset="0"/>
              </a:rPr>
              <a:t>A trader making taxable supplies must register for VAT if during the previous 12 months the value of the taxable supplies exceed £90,000.</a:t>
            </a:r>
          </a:p>
          <a:p>
            <a:pPr marL="0" indent="0">
              <a:buNone/>
            </a:pPr>
            <a:r>
              <a:rPr lang="en-GB" dirty="0">
                <a:latin typeface="Arial" panose="020B0604020202020204" pitchFamily="34" charset="0"/>
                <a:cs typeface="Arial" panose="020B0604020202020204" pitchFamily="34" charset="0"/>
              </a:rPr>
              <a:t>However, VAT registration is not required as taxable supplies in the following 12 months will not exceed £88,000.  These figures are exclusive of VAT</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B12571E0-66B1-8C58-4844-E3305087CB52}"/>
              </a:ext>
            </a:extLst>
          </p:cNvPr>
          <p:cNvSpPr>
            <a:spLocks noGrp="1"/>
          </p:cNvSpPr>
          <p:nvPr>
            <p:ph sz="quarter" idx="12"/>
          </p:nvPr>
        </p:nvSpPr>
        <p:spPr>
          <a:xfrm>
            <a:off x="5865341" y="2039112"/>
            <a:ext cx="5416069" cy="4147504"/>
          </a:xfrm>
        </p:spPr>
        <p:txBody>
          <a:bodyPr>
            <a:normAutofit/>
          </a:bodyPr>
          <a:lstStyle/>
          <a:p>
            <a:r>
              <a:rPr lang="en-GB" dirty="0">
                <a:latin typeface="Arial" panose="020B0604020202020204" pitchFamily="34" charset="0"/>
                <a:cs typeface="Arial" panose="020B0604020202020204" pitchFamily="34" charset="0"/>
              </a:rPr>
              <a:t>(c) </a:t>
            </a:r>
          </a:p>
          <a:p>
            <a:r>
              <a:rPr lang="en-GB" dirty="0">
                <a:latin typeface="Arial" panose="020B0604020202020204" pitchFamily="34" charset="0"/>
                <a:cs typeface="Arial" panose="020B0604020202020204" pitchFamily="34" charset="0"/>
              </a:rPr>
              <a:t>HMRC must be notified within 30 days after the end of the period when taxable supplies exceeded £90,000</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 The trader will be registered from the first day of the 2</a:t>
            </a:r>
            <a:r>
              <a:rPr lang="en-GB" baseline="30000" dirty="0">
                <a:latin typeface="Arial" panose="020B0604020202020204" pitchFamily="34" charset="0"/>
                <a:cs typeface="Arial" panose="020B0604020202020204" pitchFamily="34" charset="0"/>
              </a:rPr>
              <a:t>nd</a:t>
            </a:r>
            <a:r>
              <a:rPr lang="en-GB" dirty="0">
                <a:latin typeface="Arial" panose="020B0604020202020204" pitchFamily="34" charset="0"/>
                <a:cs typeface="Arial" panose="020B0604020202020204" pitchFamily="34" charset="0"/>
              </a:rPr>
              <a:t> month after the limit was exceeded, or from an earlier agreed date.</a:t>
            </a:r>
          </a:p>
          <a:p>
            <a:r>
              <a:rPr lang="en-GB" dirty="0">
                <a:latin typeface="Arial" panose="020B0604020202020204" pitchFamily="34" charset="0"/>
                <a:cs typeface="Arial" panose="020B0604020202020204" pitchFamily="34" charset="0"/>
              </a:rPr>
              <a:t>For example, if the registration limited was exceeded at 31</a:t>
            </a:r>
            <a:r>
              <a:rPr lang="en-GB" baseline="30000" dirty="0">
                <a:latin typeface="Arial" panose="020B0604020202020204" pitchFamily="34" charset="0"/>
                <a:cs typeface="Arial" panose="020B0604020202020204" pitchFamily="34" charset="0"/>
              </a:rPr>
              <a:t>st</a:t>
            </a:r>
            <a:r>
              <a:rPr lang="en-GB" dirty="0">
                <a:latin typeface="Arial" panose="020B0604020202020204" pitchFamily="34" charset="0"/>
                <a:cs typeface="Arial" panose="020B0604020202020204" pitchFamily="34" charset="0"/>
              </a:rPr>
              <a:t> March 2022, the business must register by 30 April 2022 and would be registered with effect from 1 May 2022</a:t>
            </a:r>
          </a:p>
          <a:p>
            <a:endParaRPr lang="en-GB" dirty="0"/>
          </a:p>
        </p:txBody>
      </p:sp>
      <p:sp>
        <p:nvSpPr>
          <p:cNvPr id="5" name="Slide Number Placeholder 4">
            <a:extLst>
              <a:ext uri="{FF2B5EF4-FFF2-40B4-BE49-F238E27FC236}">
                <a16:creationId xmlns:a16="http://schemas.microsoft.com/office/drawing/2014/main" id="{2EFEFA54-5FD2-FEEF-AF10-0A0037FB4263}"/>
              </a:ext>
            </a:extLst>
          </p:cNvPr>
          <p:cNvSpPr>
            <a:spLocks noGrp="1"/>
          </p:cNvSpPr>
          <p:nvPr>
            <p:ph type="sldNum" sz="quarter" idx="4"/>
          </p:nvPr>
        </p:nvSpPr>
        <p:spPr/>
        <p:txBody>
          <a:bodyPr/>
          <a:lstStyle/>
          <a:p>
            <a:fld id="{58FB4751-880F-D840-AAA9-3A15815CC996}" type="slidenum">
              <a:rPr lang="en-US" smtClean="0"/>
              <a:pPr/>
              <a:t>6</a:t>
            </a:fld>
            <a:endParaRPr lang="en-US" dirty="0"/>
          </a:p>
        </p:txBody>
      </p:sp>
    </p:spTree>
    <p:extLst>
      <p:ext uri="{BB962C8B-B14F-4D97-AF65-F5344CB8AC3E}">
        <p14:creationId xmlns:p14="http://schemas.microsoft.com/office/powerpoint/2010/main" val="2421258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4B3A3-DE05-50C4-11EC-A41136F82316}"/>
              </a:ext>
            </a:extLst>
          </p:cNvPr>
          <p:cNvSpPr>
            <a:spLocks noGrp="1"/>
          </p:cNvSpPr>
          <p:nvPr>
            <p:ph type="title"/>
          </p:nvPr>
        </p:nvSpPr>
        <p:spPr>
          <a:xfrm>
            <a:off x="5827205" y="914400"/>
            <a:ext cx="5449824" cy="3538728"/>
          </a:xfrm>
        </p:spPr>
        <p:txBody>
          <a:bodyPr anchor="b">
            <a:normAutofit/>
          </a:bodyPr>
          <a:lstStyle/>
          <a:p>
            <a:r>
              <a:rPr lang="en-GB" dirty="0"/>
              <a:t>Activity</a:t>
            </a:r>
          </a:p>
        </p:txBody>
      </p:sp>
      <p:pic>
        <p:nvPicPr>
          <p:cNvPr id="6" name="Picture 5">
            <a:extLst>
              <a:ext uri="{FF2B5EF4-FFF2-40B4-BE49-F238E27FC236}">
                <a16:creationId xmlns:a16="http://schemas.microsoft.com/office/drawing/2014/main" id="{0E8EE6AC-213F-84C0-D744-0C5B83CE8923}"/>
              </a:ext>
            </a:extLst>
          </p:cNvPr>
          <p:cNvPicPr>
            <a:picLocks noChangeAspect="1"/>
          </p:cNvPicPr>
          <p:nvPr/>
        </p:nvPicPr>
        <p:blipFill>
          <a:blip r:embed="rId2"/>
          <a:srcRect l="21908" r="22247" b="1"/>
          <a:stretch>
            <a:fillRect/>
          </a:stretch>
        </p:blipFill>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noFill/>
        </p:spPr>
      </p:pic>
      <p:sp>
        <p:nvSpPr>
          <p:cNvPr id="3" name="Content Placeholder 2">
            <a:extLst>
              <a:ext uri="{FF2B5EF4-FFF2-40B4-BE49-F238E27FC236}">
                <a16:creationId xmlns:a16="http://schemas.microsoft.com/office/drawing/2014/main" id="{7D67172B-47FA-3DF7-8AEA-766DA1CA5BEF}"/>
              </a:ext>
            </a:extLst>
          </p:cNvPr>
          <p:cNvSpPr>
            <a:spLocks noGrp="1"/>
          </p:cNvSpPr>
          <p:nvPr>
            <p:ph idx="10"/>
          </p:nvPr>
        </p:nvSpPr>
        <p:spPr>
          <a:xfrm>
            <a:off x="5827204" y="4681728"/>
            <a:ext cx="5449824" cy="1280160"/>
          </a:xfrm>
        </p:spPr>
        <p:txBody>
          <a:bodyPr>
            <a:normAutofit/>
          </a:bodyPr>
          <a:lstStyle/>
          <a:p>
            <a:r>
              <a:rPr lang="en-GB" dirty="0"/>
              <a:t>Orchard Ltd</a:t>
            </a:r>
          </a:p>
        </p:txBody>
      </p:sp>
      <p:sp>
        <p:nvSpPr>
          <p:cNvPr id="5" name="Slide Number Placeholder 4" hidden="1">
            <a:extLst>
              <a:ext uri="{FF2B5EF4-FFF2-40B4-BE49-F238E27FC236}">
                <a16:creationId xmlns:a16="http://schemas.microsoft.com/office/drawing/2014/main" id="{58F6271E-2024-CBAB-69E2-E9F1AE149A3A}"/>
              </a:ext>
            </a:extLst>
          </p:cNvPr>
          <p:cNvSpPr>
            <a:spLocks noGrp="1"/>
          </p:cNvSpPr>
          <p:nvPr>
            <p:ph type="sldNum" sz="quarter" idx="4294967295"/>
          </p:nvPr>
        </p:nvSpPr>
        <p:spPr>
          <a:xfrm>
            <a:off x="11353800" y="5879804"/>
            <a:ext cx="661416" cy="895899"/>
          </a:xfrm>
        </p:spPr>
        <p:txBody>
          <a:bodyPr/>
          <a:lstStyle/>
          <a:p>
            <a:pPr>
              <a:spcAft>
                <a:spcPts val="600"/>
              </a:spcAft>
            </a:pPr>
            <a:fld id="{58FB4751-880F-D840-AAA9-3A15815CC996}" type="slidenum">
              <a:rPr lang="en-US" smtClean="0"/>
              <a:pPr>
                <a:spcAft>
                  <a:spcPts val="600"/>
                </a:spcAft>
              </a:pPr>
              <a:t>7</a:t>
            </a:fld>
            <a:endParaRPr lang="en-US"/>
          </a:p>
        </p:txBody>
      </p:sp>
    </p:spTree>
    <p:extLst>
      <p:ext uri="{BB962C8B-B14F-4D97-AF65-F5344CB8AC3E}">
        <p14:creationId xmlns:p14="http://schemas.microsoft.com/office/powerpoint/2010/main" val="728965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EF8F9-7D7A-3860-DDB4-C20411A7C438}"/>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Compulsory Registration –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Future Turnover</a:t>
            </a:r>
          </a:p>
        </p:txBody>
      </p:sp>
      <p:sp>
        <p:nvSpPr>
          <p:cNvPr id="3" name="Content Placeholder 2">
            <a:extLst>
              <a:ext uri="{FF2B5EF4-FFF2-40B4-BE49-F238E27FC236}">
                <a16:creationId xmlns:a16="http://schemas.microsoft.com/office/drawing/2014/main" id="{4F10710F-9F9D-E1DD-366F-1354BABE4856}"/>
              </a:ext>
            </a:extLst>
          </p:cNvPr>
          <p:cNvSpPr>
            <a:spLocks noGrp="1"/>
          </p:cNvSpPr>
          <p:nvPr>
            <p:ph sz="quarter" idx="10"/>
          </p:nvPr>
        </p:nvSpPr>
        <p:spPr>
          <a:xfrm>
            <a:off x="914399" y="2039112"/>
            <a:ext cx="9712411" cy="4155742"/>
          </a:xfrm>
        </p:spPr>
        <p:txBody>
          <a:bodyPr/>
          <a:lstStyle/>
          <a:p>
            <a:pPr marL="457200" indent="-457200">
              <a:buAutoNum type="alphaLcParenBoth"/>
            </a:pPr>
            <a:r>
              <a:rPr lang="en-GB" dirty="0">
                <a:latin typeface="Arial" panose="020B0604020202020204" pitchFamily="34" charset="0"/>
                <a:cs typeface="Arial" panose="020B0604020202020204" pitchFamily="34" charset="0"/>
              </a:rPr>
              <a:t>A trader must also register for VAT if taxable supplies will exceed 90,000 during the following 30 days.  This is regardless of any taxable supplies preceding this 30-day period.  Again, the figure is exclusive of VAT</a:t>
            </a:r>
          </a:p>
          <a:p>
            <a:pPr marL="0" indent="0">
              <a:buNone/>
            </a:pPr>
            <a:endParaRPr lang="en-GB" dirty="0">
              <a:latin typeface="Arial" panose="020B0604020202020204" pitchFamily="34" charset="0"/>
              <a:cs typeface="Arial" panose="020B0604020202020204" pitchFamily="34" charset="0"/>
            </a:endParaRPr>
          </a:p>
          <a:p>
            <a:pPr marL="457200" indent="-457200">
              <a:buAutoNum type="alphaLcParenBoth"/>
            </a:pPr>
            <a:r>
              <a:rPr lang="en-GB" dirty="0">
                <a:latin typeface="Arial" panose="020B0604020202020204" pitchFamily="34" charset="0"/>
                <a:cs typeface="Arial" panose="020B0604020202020204" pitchFamily="34" charset="0"/>
              </a:rPr>
              <a:t>HMRC must be notified by the end of the 30-day period</a:t>
            </a:r>
          </a:p>
          <a:p>
            <a:pPr marL="0" indent="0">
              <a:buNone/>
            </a:pPr>
            <a:endParaRPr lang="en-GB" dirty="0">
              <a:latin typeface="Arial" panose="020B0604020202020204" pitchFamily="34" charset="0"/>
              <a:cs typeface="Arial" panose="020B0604020202020204" pitchFamily="34" charset="0"/>
            </a:endParaRPr>
          </a:p>
          <a:p>
            <a:pPr marL="457200" indent="-457200">
              <a:buAutoNum type="alphaLcParenBoth"/>
            </a:pPr>
            <a:r>
              <a:rPr lang="en-GB" dirty="0">
                <a:latin typeface="Arial" panose="020B0604020202020204" pitchFamily="34" charset="0"/>
                <a:cs typeface="Arial" panose="020B0604020202020204" pitchFamily="34" charset="0"/>
              </a:rPr>
              <a:t>The trader will be registered from the beginning of the 30-day period</a:t>
            </a:r>
          </a:p>
        </p:txBody>
      </p:sp>
      <p:sp>
        <p:nvSpPr>
          <p:cNvPr id="4" name="Slide Number Placeholder 3">
            <a:extLst>
              <a:ext uri="{FF2B5EF4-FFF2-40B4-BE49-F238E27FC236}">
                <a16:creationId xmlns:a16="http://schemas.microsoft.com/office/drawing/2014/main" id="{6B4B02EA-332A-8F1A-A907-61384637EBFE}"/>
              </a:ext>
            </a:extLst>
          </p:cNvPr>
          <p:cNvSpPr>
            <a:spLocks noGrp="1"/>
          </p:cNvSpPr>
          <p:nvPr>
            <p:ph type="sldNum" sz="quarter" idx="4"/>
          </p:nvPr>
        </p:nvSpPr>
        <p:spPr/>
        <p:txBody>
          <a:bodyPr/>
          <a:lstStyle/>
          <a:p>
            <a:fld id="{58FB4751-880F-D840-AAA9-3A15815CC996}" type="slidenum">
              <a:rPr lang="en-US" smtClean="0"/>
              <a:pPr/>
              <a:t>8</a:t>
            </a:fld>
            <a:endParaRPr lang="en-US" dirty="0"/>
          </a:p>
        </p:txBody>
      </p:sp>
    </p:spTree>
    <p:extLst>
      <p:ext uri="{BB962C8B-B14F-4D97-AF65-F5344CB8AC3E}">
        <p14:creationId xmlns:p14="http://schemas.microsoft.com/office/powerpoint/2010/main" val="2722070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4594C-F55C-EDCB-91D1-DEDC9A4EF2D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Activity</a:t>
            </a:r>
          </a:p>
        </p:txBody>
      </p:sp>
      <p:sp>
        <p:nvSpPr>
          <p:cNvPr id="3" name="Content Placeholder 2">
            <a:extLst>
              <a:ext uri="{FF2B5EF4-FFF2-40B4-BE49-F238E27FC236}">
                <a16:creationId xmlns:a16="http://schemas.microsoft.com/office/drawing/2014/main" id="{18BAD2D8-DBB9-A3DD-905B-3D6ADF515A85}"/>
              </a:ext>
            </a:extLst>
          </p:cNvPr>
          <p:cNvSpPr>
            <a:spLocks noGrp="1"/>
          </p:cNvSpPr>
          <p:nvPr>
            <p:ph sz="quarter" idx="12"/>
          </p:nvPr>
        </p:nvSpPr>
        <p:spPr/>
        <p:txBody>
          <a:bodyPr/>
          <a:lstStyle/>
          <a:p>
            <a:r>
              <a:rPr lang="en-GB" dirty="0">
                <a:latin typeface="Arial" panose="020B0604020202020204" pitchFamily="34" charset="0"/>
                <a:cs typeface="Arial" panose="020B0604020202020204" pitchFamily="34" charset="0"/>
              </a:rPr>
              <a:t>Tulip Ltd</a:t>
            </a:r>
          </a:p>
        </p:txBody>
      </p:sp>
      <p:sp>
        <p:nvSpPr>
          <p:cNvPr id="5" name="Slide Number Placeholder 4">
            <a:extLst>
              <a:ext uri="{FF2B5EF4-FFF2-40B4-BE49-F238E27FC236}">
                <a16:creationId xmlns:a16="http://schemas.microsoft.com/office/drawing/2014/main" id="{0FB5B629-4CE7-72EF-AE69-8A48C04CAB3D}"/>
              </a:ext>
            </a:extLst>
          </p:cNvPr>
          <p:cNvSpPr>
            <a:spLocks noGrp="1"/>
          </p:cNvSpPr>
          <p:nvPr>
            <p:ph type="sldNum" sz="quarter" idx="4"/>
          </p:nvPr>
        </p:nvSpPr>
        <p:spPr/>
        <p:txBody>
          <a:bodyPr/>
          <a:lstStyle/>
          <a:p>
            <a:fld id="{58FB4751-880F-D840-AAA9-3A15815CC996}" type="slidenum">
              <a:rPr lang="en-US" smtClean="0"/>
              <a:pPr/>
              <a:t>9</a:t>
            </a:fld>
            <a:endParaRPr lang="en-US" dirty="0"/>
          </a:p>
        </p:txBody>
      </p:sp>
      <p:pic>
        <p:nvPicPr>
          <p:cNvPr id="7" name="Picture Placeholder 4">
            <a:extLst>
              <a:ext uri="{FF2B5EF4-FFF2-40B4-BE49-F238E27FC236}">
                <a16:creationId xmlns:a16="http://schemas.microsoft.com/office/drawing/2014/main" id="{34E43FA4-48F7-BB7A-22F2-3FBA659F3016}"/>
              </a:ext>
            </a:extLst>
          </p:cNvPr>
          <p:cNvPicPr>
            <a:picLocks noGrp="1" noChangeAspect="1"/>
          </p:cNvPicPr>
          <p:nvPr>
            <p:ph type="pic" sz="quarter" idx="10"/>
          </p:nvPr>
        </p:nvPicPr>
        <p:blipFill>
          <a:blip r:embed="rId2"/>
          <a:srcRect l="26703" r="26703"/>
          <a:stretch>
            <a:fillRect/>
          </a:stretch>
        </p:blipFill>
        <p:spPr>
          <a:xfrm>
            <a:off x="7623175" y="-20638"/>
            <a:ext cx="4589463" cy="6554788"/>
          </a:xfrm>
          <a:prstGeom prst="rect">
            <a:avLst/>
          </a:prstGeom>
        </p:spPr>
      </p:pic>
    </p:spTree>
    <p:extLst>
      <p:ext uri="{BB962C8B-B14F-4D97-AF65-F5344CB8AC3E}">
        <p14:creationId xmlns:p14="http://schemas.microsoft.com/office/powerpoint/2010/main" val="1121481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E2444-0C46-2925-5F8D-06A86F7D1B56}"/>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Voluntary VAT Registration</a:t>
            </a:r>
          </a:p>
        </p:txBody>
      </p:sp>
      <p:sp>
        <p:nvSpPr>
          <p:cNvPr id="3" name="Content Placeholder 2">
            <a:extLst>
              <a:ext uri="{FF2B5EF4-FFF2-40B4-BE49-F238E27FC236}">
                <a16:creationId xmlns:a16="http://schemas.microsoft.com/office/drawing/2014/main" id="{D94BE13D-FAB2-9C21-FDFE-A39A2CF0636E}"/>
              </a:ext>
            </a:extLst>
          </p:cNvPr>
          <p:cNvSpPr>
            <a:spLocks noGrp="1"/>
          </p:cNvSpPr>
          <p:nvPr>
            <p:ph sz="quarter" idx="10"/>
          </p:nvPr>
        </p:nvSpPr>
        <p:spPr>
          <a:xfrm>
            <a:off x="1837037" y="2014398"/>
            <a:ext cx="8171935" cy="3776801"/>
          </a:xfrm>
        </p:spPr>
        <p:txBody>
          <a:bodyPr>
            <a:normAutofit/>
          </a:bodyPr>
          <a:lstStyle/>
          <a:p>
            <a:pPr marL="0" indent="0">
              <a:buNone/>
            </a:pPr>
            <a:r>
              <a:rPr lang="en-GB" dirty="0">
                <a:latin typeface="Arial" panose="020B0604020202020204" pitchFamily="34" charset="0"/>
                <a:cs typeface="Arial" panose="020B0604020202020204" pitchFamily="34" charset="0"/>
              </a:rPr>
              <a:t>(a) A trader may decide to voluntarily register for VAT where taxable supplies are below the £90,000 registration limit.  This can be beneficial when:</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The trader makes zero-rated supplies.  Input VAT will be 	reclaimed, but VAT will be charged on the zero-rated outputs</a:t>
            </a:r>
          </a:p>
          <a:p>
            <a:pPr marL="0" indent="0">
              <a:buNone/>
            </a:pPr>
            <a:r>
              <a:rPr lang="en-GB" dirty="0">
                <a:latin typeface="Arial" panose="020B0604020202020204" pitchFamily="34" charset="0"/>
                <a:cs typeface="Arial" panose="020B0604020202020204" pitchFamily="34" charset="0"/>
              </a:rPr>
              <a:t>	The trader makes supplies to VAT registered customers.  Input 	VAT will be reclaimed, and it should be possible to charge 	output VAT on top of the pre-registration selling price.  This is 	because the output VAT will be recoverable by the customers. </a:t>
            </a:r>
          </a:p>
        </p:txBody>
      </p:sp>
      <p:sp>
        <p:nvSpPr>
          <p:cNvPr id="4" name="Slide Number Placeholder 3">
            <a:extLst>
              <a:ext uri="{FF2B5EF4-FFF2-40B4-BE49-F238E27FC236}">
                <a16:creationId xmlns:a16="http://schemas.microsoft.com/office/drawing/2014/main" id="{96CDFA17-D4D9-46F2-AE84-F66E48A6C0A7}"/>
              </a:ext>
            </a:extLst>
          </p:cNvPr>
          <p:cNvSpPr>
            <a:spLocks noGrp="1"/>
          </p:cNvSpPr>
          <p:nvPr>
            <p:ph type="sldNum" sz="quarter" idx="4"/>
          </p:nvPr>
        </p:nvSpPr>
        <p:spPr/>
        <p:txBody>
          <a:bodyPr/>
          <a:lstStyle/>
          <a:p>
            <a:fld id="{58FB4751-880F-D840-AAA9-3A15815CC996}" type="slidenum">
              <a:rPr lang="en-US" smtClean="0"/>
              <a:pPr/>
              <a:t>10</a:t>
            </a:fld>
            <a:endParaRPr lang="en-US" dirty="0"/>
          </a:p>
        </p:txBody>
      </p:sp>
    </p:spTree>
    <p:extLst>
      <p:ext uri="{BB962C8B-B14F-4D97-AF65-F5344CB8AC3E}">
        <p14:creationId xmlns:p14="http://schemas.microsoft.com/office/powerpoint/2010/main" val="3556891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9DB7C-71D6-D5CE-8A42-37B8D6641F20}"/>
              </a:ext>
            </a:extLst>
          </p:cNvPr>
          <p:cNvSpPr>
            <a:spLocks noGrp="1"/>
          </p:cNvSpPr>
          <p:nvPr>
            <p:ph type="title"/>
          </p:nvPr>
        </p:nvSpPr>
        <p:spPr>
          <a:xfrm>
            <a:off x="914400" y="914400"/>
            <a:ext cx="10360152" cy="914400"/>
          </a:xfrm>
        </p:spPr>
        <p:txBody>
          <a:bodyPr anchor="b">
            <a:normAutofit/>
          </a:bodyPr>
          <a:lstStyle/>
          <a:p>
            <a:r>
              <a:rPr lang="en-GB" dirty="0">
                <a:latin typeface="Arial" panose="020B0604020202020204" pitchFamily="34" charset="0"/>
                <a:cs typeface="Arial" panose="020B0604020202020204" pitchFamily="34" charset="0"/>
              </a:rPr>
              <a:t>Voluntary VAT Registration</a:t>
            </a:r>
          </a:p>
        </p:txBody>
      </p:sp>
      <p:sp>
        <p:nvSpPr>
          <p:cNvPr id="4" name="Slide Number Placeholder 3">
            <a:extLst>
              <a:ext uri="{FF2B5EF4-FFF2-40B4-BE49-F238E27FC236}">
                <a16:creationId xmlns:a16="http://schemas.microsoft.com/office/drawing/2014/main" id="{C90DA643-0B39-CA12-20AC-DA04D6758785}"/>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11</a:t>
            </a:fld>
            <a:endParaRPr lang="en-US"/>
          </a:p>
        </p:txBody>
      </p:sp>
      <p:graphicFrame>
        <p:nvGraphicFramePr>
          <p:cNvPr id="8" name="Content Placeholder 2">
            <a:extLst>
              <a:ext uri="{FF2B5EF4-FFF2-40B4-BE49-F238E27FC236}">
                <a16:creationId xmlns:a16="http://schemas.microsoft.com/office/drawing/2014/main" id="{2CCD196B-1BA9-141D-746F-1CE8DEC0ED1A}"/>
              </a:ext>
            </a:extLst>
          </p:cNvPr>
          <p:cNvGraphicFramePr>
            <a:graphicFrameLocks noGrp="1"/>
          </p:cNvGraphicFramePr>
          <p:nvPr>
            <p:ph type="tbl" sz="quarter" idx="14"/>
            <p:extLst>
              <p:ext uri="{D42A27DB-BD31-4B8C-83A1-F6EECF244321}">
                <p14:modId xmlns:p14="http://schemas.microsoft.com/office/powerpoint/2010/main" val="2832571803"/>
              </p:ext>
            </p:extLst>
          </p:nvPr>
        </p:nvGraphicFramePr>
        <p:xfrm>
          <a:off x="914400" y="2039111"/>
          <a:ext cx="10360025" cy="3374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0154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C0BF9-8CEF-9AEE-6436-406A0EC3E3C3}"/>
              </a:ext>
            </a:extLst>
          </p:cNvPr>
          <p:cNvSpPr>
            <a:spLocks noGrp="1"/>
          </p:cNvSpPr>
          <p:nvPr>
            <p:ph type="title"/>
          </p:nvPr>
        </p:nvSpPr>
        <p:spPr>
          <a:xfrm>
            <a:off x="914400" y="914400"/>
            <a:ext cx="7534656" cy="914400"/>
          </a:xfrm>
        </p:spPr>
        <p:txBody>
          <a:bodyPr anchor="b">
            <a:normAutofit/>
          </a:bodyPr>
          <a:lstStyle/>
          <a:p>
            <a:r>
              <a:rPr lang="en-GB"/>
              <a:t>Activity</a:t>
            </a:r>
          </a:p>
        </p:txBody>
      </p:sp>
      <p:sp>
        <p:nvSpPr>
          <p:cNvPr id="3" name="Content Placeholder 2">
            <a:extLst>
              <a:ext uri="{FF2B5EF4-FFF2-40B4-BE49-F238E27FC236}">
                <a16:creationId xmlns:a16="http://schemas.microsoft.com/office/drawing/2014/main" id="{66BB3DF1-2AA3-FA6E-A740-F2777C09A294}"/>
              </a:ext>
            </a:extLst>
          </p:cNvPr>
          <p:cNvSpPr>
            <a:spLocks noGrp="1"/>
          </p:cNvSpPr>
          <p:nvPr>
            <p:ph sz="quarter" idx="12"/>
          </p:nvPr>
        </p:nvSpPr>
        <p:spPr>
          <a:xfrm>
            <a:off x="914399" y="2039111"/>
            <a:ext cx="5650992" cy="3904488"/>
          </a:xfrm>
        </p:spPr>
        <p:txBody>
          <a:bodyPr>
            <a:normAutofit/>
          </a:bodyPr>
          <a:lstStyle/>
          <a:p>
            <a:pPr marL="0" indent="0">
              <a:buNone/>
            </a:pPr>
            <a:r>
              <a:rPr lang="en-GB" sz="2400" dirty="0">
                <a:latin typeface="Arial" panose="020B0604020202020204" pitchFamily="34" charset="0"/>
                <a:cs typeface="Arial" panose="020B0604020202020204" pitchFamily="34" charset="0"/>
              </a:rPr>
              <a:t>Vine Ltd</a:t>
            </a:r>
          </a:p>
        </p:txBody>
      </p:sp>
      <p:pic>
        <p:nvPicPr>
          <p:cNvPr id="6" name="Picture 5" descr="Closeup image of leaf ridges">
            <a:extLst>
              <a:ext uri="{FF2B5EF4-FFF2-40B4-BE49-F238E27FC236}">
                <a16:creationId xmlns:a16="http://schemas.microsoft.com/office/drawing/2014/main" id="{D9296ED8-878F-FB2F-18F7-AE5C8E05BD4D}"/>
              </a:ext>
            </a:extLst>
          </p:cNvPr>
          <p:cNvPicPr>
            <a:picLocks noChangeAspect="1"/>
          </p:cNvPicPr>
          <p:nvPr/>
        </p:nvPicPr>
        <p:blipFill>
          <a:blip r:embed="rId2"/>
          <a:srcRect l="12582" r="41733"/>
          <a:stretch>
            <a:fillRect/>
          </a:stretch>
        </p:blipFill>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noFill/>
          <a:ln>
            <a:noFill/>
          </a:ln>
        </p:spPr>
      </p:pic>
      <p:sp>
        <p:nvSpPr>
          <p:cNvPr id="4" name="Slide Number Placeholder 3">
            <a:extLst>
              <a:ext uri="{FF2B5EF4-FFF2-40B4-BE49-F238E27FC236}">
                <a16:creationId xmlns:a16="http://schemas.microsoft.com/office/drawing/2014/main" id="{CF4CBA51-C6E4-8F8B-2BB2-CAF89EC08189}"/>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12</a:t>
            </a:fld>
            <a:endParaRPr lang="en-US"/>
          </a:p>
        </p:txBody>
      </p:sp>
    </p:spTree>
    <p:extLst>
      <p:ext uri="{BB962C8B-B14F-4D97-AF65-F5344CB8AC3E}">
        <p14:creationId xmlns:p14="http://schemas.microsoft.com/office/powerpoint/2010/main" val="36702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F3648-EA4E-B390-E4AD-026445256C6B}"/>
              </a:ext>
            </a:extLst>
          </p:cNvPr>
          <p:cNvSpPr>
            <a:spLocks noGrp="1"/>
          </p:cNvSpPr>
          <p:nvPr>
            <p:ph type="title"/>
          </p:nvPr>
        </p:nvSpPr>
        <p:spPr>
          <a:xfrm>
            <a:off x="365760" y="213360"/>
            <a:ext cx="7534656" cy="914400"/>
          </a:xfrm>
        </p:spPr>
        <p:txBody>
          <a:bodyPr anchor="b">
            <a:normAutofit/>
          </a:bodyPr>
          <a:lstStyle/>
          <a:p>
            <a:r>
              <a:rPr lang="en-GB" dirty="0">
                <a:latin typeface="Arial" panose="020B0604020202020204" pitchFamily="34" charset="0"/>
                <a:cs typeface="Arial" panose="020B0604020202020204" pitchFamily="34" charset="0"/>
              </a:rPr>
              <a:t>Pre-registration Input VAT</a:t>
            </a:r>
          </a:p>
        </p:txBody>
      </p:sp>
      <p:sp>
        <p:nvSpPr>
          <p:cNvPr id="3" name="Content Placeholder 2">
            <a:extLst>
              <a:ext uri="{FF2B5EF4-FFF2-40B4-BE49-F238E27FC236}">
                <a16:creationId xmlns:a16="http://schemas.microsoft.com/office/drawing/2014/main" id="{4D2CABE2-F600-ADB7-F0A8-9BF5658DEEEB}"/>
              </a:ext>
            </a:extLst>
          </p:cNvPr>
          <p:cNvSpPr>
            <a:spLocks noGrp="1"/>
          </p:cNvSpPr>
          <p:nvPr>
            <p:ph sz="quarter" idx="12"/>
          </p:nvPr>
        </p:nvSpPr>
        <p:spPr>
          <a:xfrm>
            <a:off x="264160" y="1280160"/>
            <a:ext cx="6573520" cy="5171440"/>
          </a:xfrm>
        </p:spPr>
        <p:txBody>
          <a:bodyPr>
            <a:normAutofit/>
          </a:bodyPr>
          <a:lstStyle/>
          <a:p>
            <a:pPr marL="457200" indent="-457200">
              <a:buAutoNum type="alphaLcParenBoth"/>
            </a:pPr>
            <a:r>
              <a:rPr lang="en-GB" dirty="0">
                <a:latin typeface="Arial" panose="020B0604020202020204" pitchFamily="34" charset="0"/>
                <a:cs typeface="Arial" panose="020B0604020202020204" pitchFamily="34" charset="0"/>
              </a:rPr>
              <a:t>Input VAT incurred prior to registration can be recovered in certain circumstances</a:t>
            </a:r>
          </a:p>
          <a:p>
            <a:pPr marL="457200" indent="-457200">
              <a:buAutoNum type="alphaLcParenBoth"/>
            </a:pPr>
            <a:r>
              <a:rPr lang="en-GB" dirty="0">
                <a:latin typeface="Arial" panose="020B0604020202020204" pitchFamily="34" charset="0"/>
                <a:cs typeface="Arial" panose="020B0604020202020204" pitchFamily="34" charset="0"/>
              </a:rPr>
              <a:t>The circumstances in which a trader will be allowed to recover input VAT incurred on goods purchased and services incurred prior to the date of VAT are</a:t>
            </a:r>
          </a:p>
          <a:p>
            <a:pPr marL="914400" lvl="1" indent="-457200">
              <a:buAutoNum type="alphaLcParenBoth"/>
            </a:pPr>
            <a:r>
              <a:rPr lang="en-GB" dirty="0">
                <a:latin typeface="Arial" panose="020B0604020202020204" pitchFamily="34" charset="0"/>
                <a:cs typeface="Arial" panose="020B0604020202020204" pitchFamily="34" charset="0"/>
              </a:rPr>
              <a:t>Inventory and non-current assets must be acquired for business purposes, and not be sold or consumed prior to registration</a:t>
            </a:r>
          </a:p>
          <a:p>
            <a:pPr marL="914400" lvl="1" indent="-457200">
              <a:buAutoNum type="alphaLcParenBoth"/>
            </a:pPr>
            <a:r>
              <a:rPr lang="en-GB" dirty="0">
                <a:latin typeface="Arial" panose="020B0604020202020204" pitchFamily="34" charset="0"/>
                <a:cs typeface="Arial" panose="020B0604020202020204" pitchFamily="34" charset="0"/>
              </a:rPr>
              <a:t>The good were not acquired more than four years prior to registration</a:t>
            </a:r>
          </a:p>
          <a:p>
            <a:pPr marL="914400" lvl="1" indent="-457200">
              <a:buAutoNum type="alphaLcParenBoth"/>
            </a:pPr>
            <a:r>
              <a:rPr lang="en-GB" dirty="0">
                <a:latin typeface="Arial" panose="020B0604020202020204" pitchFamily="34" charset="0"/>
                <a:cs typeface="Arial" panose="020B0604020202020204" pitchFamily="34" charset="0"/>
              </a:rPr>
              <a:t>Services must be supplied for business purposes</a:t>
            </a:r>
          </a:p>
          <a:p>
            <a:pPr marL="914400" lvl="1" indent="-457200">
              <a:buAutoNum type="alphaLcParenBoth"/>
            </a:pPr>
            <a:r>
              <a:rPr lang="en-GB" dirty="0">
                <a:latin typeface="Arial" panose="020B0604020202020204" pitchFamily="34" charset="0"/>
                <a:cs typeface="Arial" panose="020B0604020202020204" pitchFamily="34" charset="0"/>
              </a:rPr>
              <a:t>The services were not supplied more than six months prior to registration</a:t>
            </a:r>
          </a:p>
        </p:txBody>
      </p:sp>
      <p:pic>
        <p:nvPicPr>
          <p:cNvPr id="6" name="Video 5" descr="Box Packages">
            <a:extLst>
              <a:ext uri="{FF2B5EF4-FFF2-40B4-BE49-F238E27FC236}">
                <a16:creationId xmlns:a16="http://schemas.microsoft.com/office/drawing/2014/main" id="{DE2712D3-E055-70F6-8CC6-9086D1DEA967}"/>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30670" r="29834" b="-1"/>
          <a:stretch>
            <a:fillRect/>
          </a:stretch>
        </p:blipFill>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noFill/>
          <a:ln>
            <a:noFill/>
          </a:ln>
        </p:spPr>
      </p:pic>
      <p:sp>
        <p:nvSpPr>
          <p:cNvPr id="4" name="Slide Number Placeholder 3">
            <a:extLst>
              <a:ext uri="{FF2B5EF4-FFF2-40B4-BE49-F238E27FC236}">
                <a16:creationId xmlns:a16="http://schemas.microsoft.com/office/drawing/2014/main" id="{1C16BC7E-8F49-20BA-1497-163D65E082A0}"/>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13</a:t>
            </a:fld>
            <a:endParaRPr lang="en-US"/>
          </a:p>
        </p:txBody>
      </p:sp>
    </p:spTree>
    <p:extLst>
      <p:ext uri="{BB962C8B-B14F-4D97-AF65-F5344CB8AC3E}">
        <p14:creationId xmlns:p14="http://schemas.microsoft.com/office/powerpoint/2010/main" val="421625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8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6E5B0-E683-2226-E0A8-E8ADE5D7AC71}"/>
              </a:ext>
            </a:extLst>
          </p:cNvPr>
          <p:cNvSpPr>
            <a:spLocks noGrp="1"/>
          </p:cNvSpPr>
          <p:nvPr>
            <p:ph type="title"/>
          </p:nvPr>
        </p:nvSpPr>
        <p:spPr>
          <a:xfrm>
            <a:off x="642551" y="156518"/>
            <a:ext cx="7534656" cy="914400"/>
          </a:xfrm>
        </p:spPr>
        <p:txBody>
          <a:bodyPr anchor="b">
            <a:normAutofit/>
          </a:bodyPr>
          <a:lstStyle/>
          <a:p>
            <a:r>
              <a:rPr lang="en-GB" dirty="0">
                <a:latin typeface="Arial" panose="020B0604020202020204" pitchFamily="34" charset="0"/>
                <a:cs typeface="Arial" panose="020B0604020202020204" pitchFamily="34" charset="0"/>
              </a:rPr>
              <a:t>VAT Deregistration</a:t>
            </a:r>
          </a:p>
        </p:txBody>
      </p:sp>
      <p:sp>
        <p:nvSpPr>
          <p:cNvPr id="3" name="Content Placeholder 2">
            <a:extLst>
              <a:ext uri="{FF2B5EF4-FFF2-40B4-BE49-F238E27FC236}">
                <a16:creationId xmlns:a16="http://schemas.microsoft.com/office/drawing/2014/main" id="{DDD442D0-59F6-1AFB-217E-0B386887C07F}"/>
              </a:ext>
            </a:extLst>
          </p:cNvPr>
          <p:cNvSpPr>
            <a:spLocks noGrp="1"/>
          </p:cNvSpPr>
          <p:nvPr>
            <p:ph sz="quarter" idx="10"/>
          </p:nvPr>
        </p:nvSpPr>
        <p:spPr>
          <a:xfrm>
            <a:off x="914399" y="1070918"/>
            <a:ext cx="9819503" cy="4324770"/>
          </a:xfrm>
        </p:spPr>
        <p:txBody>
          <a:bodyPr>
            <a:normAutofit fontScale="92500" lnSpcReduction="10000"/>
          </a:bodyPr>
          <a:lstStyle/>
          <a:p>
            <a:pPr marL="457200" indent="-457200">
              <a:buAutoNum type="alphaLcParenBoth"/>
            </a:pPr>
            <a:r>
              <a:rPr lang="en-GB" sz="2400" dirty="0">
                <a:latin typeface="Arial" panose="020B0604020202020204" pitchFamily="34" charset="0"/>
                <a:cs typeface="Arial" panose="020B0604020202020204" pitchFamily="34" charset="0"/>
              </a:rPr>
              <a:t>A trader stops being liable to VAT registration when it ceases to make taxable supplies.  The trader must notify HMRC within 30 days, and will then be deregistered from the date of cessation or from an agreed later date]</a:t>
            </a:r>
          </a:p>
          <a:p>
            <a:pPr marL="457200" indent="-457200">
              <a:buAutoNum type="alphaLcParenBoth"/>
            </a:pPr>
            <a:r>
              <a:rPr lang="en-GB" sz="2400" dirty="0">
                <a:latin typeface="Arial" panose="020B0604020202020204" pitchFamily="34" charset="0"/>
                <a:cs typeface="Arial" panose="020B0604020202020204" pitchFamily="34" charset="0"/>
              </a:rPr>
              <a:t>A trader can also request voluntary VAT deregistration if expected taxable supplies in the next 1 months are less than £88,000</a:t>
            </a:r>
          </a:p>
          <a:p>
            <a:pPr marL="457200" indent="-457200">
              <a:buAutoNum type="alphaLcParenBoth"/>
            </a:pPr>
            <a:r>
              <a:rPr lang="en-GB" sz="2400" dirty="0">
                <a:latin typeface="Arial" panose="020B0604020202020204" pitchFamily="34" charset="0"/>
                <a:cs typeface="Arial" panose="020B0604020202020204" pitchFamily="34" charset="0"/>
              </a:rPr>
              <a:t>There is deemed supply of business assets such as plant, equipment and trading inventory when a trader ceases to be registered for VAT, unless VAT due on the assets is </a:t>
            </a:r>
            <a:r>
              <a:rPr lang="en-GB" sz="2400" u="sng" dirty="0">
                <a:latin typeface="Arial" panose="020B0604020202020204" pitchFamily="34" charset="0"/>
                <a:cs typeface="Arial" panose="020B0604020202020204" pitchFamily="34" charset="0"/>
              </a:rPr>
              <a:t>&lt;</a:t>
            </a:r>
            <a:r>
              <a:rPr lang="en-GB" sz="2400" dirty="0">
                <a:latin typeface="Arial" panose="020B0604020202020204" pitchFamily="34" charset="0"/>
                <a:cs typeface="Arial" panose="020B0604020202020204" pitchFamily="34" charset="0"/>
              </a:rPr>
              <a:t> £1,000</a:t>
            </a:r>
          </a:p>
          <a:p>
            <a:pPr marL="457200" indent="-457200">
              <a:buAutoNum type="alphaLcParenBoth"/>
            </a:pPr>
            <a:r>
              <a:rPr lang="en-GB" sz="2400" dirty="0">
                <a:latin typeface="Arial" panose="020B0604020202020204" pitchFamily="34" charset="0"/>
                <a:cs typeface="Arial" panose="020B0604020202020204" pitchFamily="34" charset="0"/>
              </a:rPr>
              <a:t>If a business disposes of assets and trade as a going concern no output VAT will be charged as it will be outside the scope of VAT.  This may happen on a sale of assets and trade of the business to a 3</a:t>
            </a:r>
            <a:r>
              <a:rPr lang="en-GB" sz="2400" baseline="30000" dirty="0">
                <a:latin typeface="Arial" panose="020B0604020202020204" pitchFamily="34" charset="0"/>
                <a:cs typeface="Arial" panose="020B0604020202020204" pitchFamily="34" charset="0"/>
              </a:rPr>
              <a:t>rd</a:t>
            </a:r>
            <a:r>
              <a:rPr lang="en-GB" sz="2400" dirty="0">
                <a:latin typeface="Arial" panose="020B0604020202020204" pitchFamily="34" charset="0"/>
                <a:cs typeface="Arial" panose="020B0604020202020204" pitchFamily="34" charset="0"/>
              </a:rPr>
              <a:t> party or when an unincorporated trader incorporates their business.  The conditions for this treatment are:</a:t>
            </a:r>
          </a:p>
          <a:p>
            <a:endParaRPr lang="en-GB" dirty="0"/>
          </a:p>
        </p:txBody>
      </p:sp>
      <p:sp>
        <p:nvSpPr>
          <p:cNvPr id="5" name="Slide Number Placeholder 4">
            <a:extLst>
              <a:ext uri="{FF2B5EF4-FFF2-40B4-BE49-F238E27FC236}">
                <a16:creationId xmlns:a16="http://schemas.microsoft.com/office/drawing/2014/main" id="{796593DA-B812-78CA-F3D4-02851621B2F2}"/>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14</a:t>
            </a:fld>
            <a:endParaRPr lang="en-US"/>
          </a:p>
        </p:txBody>
      </p:sp>
    </p:spTree>
    <p:extLst>
      <p:ext uri="{BB962C8B-B14F-4D97-AF65-F5344CB8AC3E}">
        <p14:creationId xmlns:p14="http://schemas.microsoft.com/office/powerpoint/2010/main" val="644037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E1785-8121-6D76-0FF4-DA937DBC53B1}"/>
              </a:ext>
            </a:extLst>
          </p:cNvPr>
          <p:cNvSpPr>
            <a:spLocks noGrp="1"/>
          </p:cNvSpPr>
          <p:nvPr>
            <p:ph type="title"/>
          </p:nvPr>
        </p:nvSpPr>
        <p:spPr>
          <a:xfrm>
            <a:off x="1103870" y="222422"/>
            <a:ext cx="7534656" cy="638432"/>
          </a:xfrm>
        </p:spPr>
        <p:txBody>
          <a:bodyPr/>
          <a:lstStyle/>
          <a:p>
            <a:r>
              <a:rPr lang="en-GB" dirty="0">
                <a:latin typeface="Arial" panose="020B0604020202020204" pitchFamily="34" charset="0"/>
                <a:cs typeface="Arial" panose="020B0604020202020204" pitchFamily="34" charset="0"/>
              </a:rPr>
              <a:t>Illustration 1</a:t>
            </a:r>
          </a:p>
        </p:txBody>
      </p:sp>
      <p:sp>
        <p:nvSpPr>
          <p:cNvPr id="3" name="Content Placeholder 2">
            <a:extLst>
              <a:ext uri="{FF2B5EF4-FFF2-40B4-BE49-F238E27FC236}">
                <a16:creationId xmlns:a16="http://schemas.microsoft.com/office/drawing/2014/main" id="{B858F263-A8E7-0932-5701-8BB10D60B05A}"/>
              </a:ext>
            </a:extLst>
          </p:cNvPr>
          <p:cNvSpPr>
            <a:spLocks noGrp="1"/>
          </p:cNvSpPr>
          <p:nvPr>
            <p:ph sz="quarter" idx="10"/>
          </p:nvPr>
        </p:nvSpPr>
        <p:spPr>
          <a:xfrm>
            <a:off x="1103869" y="860855"/>
            <a:ext cx="9292281" cy="5136292"/>
          </a:xfrm>
        </p:spPr>
        <p:txBody>
          <a:bodyPr>
            <a:normAutofit/>
          </a:bodyPr>
          <a:lstStyle/>
          <a:p>
            <a:pPr marL="0" indent="0">
              <a:buNone/>
            </a:pPr>
            <a:r>
              <a:rPr lang="en-GB" dirty="0">
                <a:latin typeface="Arial" panose="020B0604020202020204" pitchFamily="34" charset="0"/>
                <a:cs typeface="Arial" panose="020B0604020202020204" pitchFamily="34" charset="0"/>
              </a:rPr>
              <a:t>Ivy Ltd has been registered VAT since 1990, and its sales are all standard rated.  The company has recently seen a downturn in its business activities, and sales for the years ended 30 June 2024 and 2025 are forecast to be £60,000 and £49,500 respectively.</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Ivy Ltd can request the HMRC cancel its VAT registration because its taxable supplies during the following 12-month period will not exceed £88,000</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is provided the fall in the value of taxable supplies is not due to the temporary or permanent cessation of taxable supplies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company’s VAT registration will be cancelled from the date on which the request is made or from an agreed later date. </a:t>
            </a:r>
          </a:p>
          <a:p>
            <a:endParaRPr lang="en-GB" dirty="0"/>
          </a:p>
        </p:txBody>
      </p:sp>
      <p:sp>
        <p:nvSpPr>
          <p:cNvPr id="4" name="Slide Number Placeholder 3">
            <a:extLst>
              <a:ext uri="{FF2B5EF4-FFF2-40B4-BE49-F238E27FC236}">
                <a16:creationId xmlns:a16="http://schemas.microsoft.com/office/drawing/2014/main" id="{CB6616C7-D8A1-1578-3F7B-7C7DFE1DE76A}"/>
              </a:ext>
            </a:extLst>
          </p:cNvPr>
          <p:cNvSpPr>
            <a:spLocks noGrp="1"/>
          </p:cNvSpPr>
          <p:nvPr>
            <p:ph type="sldNum" sz="quarter" idx="4"/>
          </p:nvPr>
        </p:nvSpPr>
        <p:spPr/>
        <p:txBody>
          <a:bodyPr/>
          <a:lstStyle/>
          <a:p>
            <a:fld id="{58FB4751-880F-D840-AAA9-3A15815CC996}" type="slidenum">
              <a:rPr lang="en-US" smtClean="0"/>
              <a:pPr/>
              <a:t>15</a:t>
            </a:fld>
            <a:endParaRPr lang="en-US" dirty="0"/>
          </a:p>
        </p:txBody>
      </p:sp>
    </p:spTree>
    <p:extLst>
      <p:ext uri="{BB962C8B-B14F-4D97-AF65-F5344CB8AC3E}">
        <p14:creationId xmlns:p14="http://schemas.microsoft.com/office/powerpoint/2010/main" val="37890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6D559-9486-D4EE-C7ED-4DF484A854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EB44E1-D471-8BB6-6501-8C225C57E81F}"/>
              </a:ext>
            </a:extLst>
          </p:cNvPr>
          <p:cNvSpPr>
            <a:spLocks noGrp="1"/>
          </p:cNvSpPr>
          <p:nvPr>
            <p:ph type="title"/>
          </p:nvPr>
        </p:nvSpPr>
        <p:spPr>
          <a:xfrm>
            <a:off x="642551" y="156518"/>
            <a:ext cx="7534656" cy="914400"/>
          </a:xfrm>
        </p:spPr>
        <p:txBody>
          <a:bodyPr anchor="b">
            <a:normAutofit/>
          </a:bodyPr>
          <a:lstStyle/>
          <a:p>
            <a:r>
              <a:rPr lang="en-GB" dirty="0">
                <a:latin typeface="Arial" panose="020B0604020202020204" pitchFamily="34" charset="0"/>
                <a:cs typeface="Arial" panose="020B0604020202020204" pitchFamily="34" charset="0"/>
              </a:rPr>
              <a:t>VAT Deregistration</a:t>
            </a:r>
          </a:p>
        </p:txBody>
      </p:sp>
      <p:sp>
        <p:nvSpPr>
          <p:cNvPr id="3" name="Content Placeholder 2">
            <a:extLst>
              <a:ext uri="{FF2B5EF4-FFF2-40B4-BE49-F238E27FC236}">
                <a16:creationId xmlns:a16="http://schemas.microsoft.com/office/drawing/2014/main" id="{29879CD1-5F65-F8C4-397A-87AC76AD222A}"/>
              </a:ext>
            </a:extLst>
          </p:cNvPr>
          <p:cNvSpPr>
            <a:spLocks noGrp="1"/>
          </p:cNvSpPr>
          <p:nvPr>
            <p:ph sz="quarter" idx="10"/>
          </p:nvPr>
        </p:nvSpPr>
        <p:spPr>
          <a:xfrm>
            <a:off x="914399" y="1070918"/>
            <a:ext cx="9819503" cy="5123936"/>
          </a:xfrm>
        </p:spPr>
        <p:txBody>
          <a:bodyPr>
            <a:normAutofit/>
          </a:bodyPr>
          <a:lstStyle/>
          <a:p>
            <a:pPr marL="0" indent="0">
              <a:buNone/>
            </a:pPr>
            <a:endParaRPr lang="en-GB" dirty="0">
              <a:latin typeface="Arial" panose="020B0604020202020204" pitchFamily="34" charset="0"/>
              <a:cs typeface="Arial" panose="020B0604020202020204" pitchFamily="34" charset="0"/>
            </a:endParaRPr>
          </a:p>
          <a:p>
            <a:pPr marL="457200" indent="-457200">
              <a:buAutoNum type="alphaLcParenBoth" startAt="3"/>
            </a:pPr>
            <a:r>
              <a:rPr lang="en-GB" dirty="0">
                <a:latin typeface="Arial" panose="020B0604020202020204" pitchFamily="34" charset="0"/>
                <a:cs typeface="Arial" panose="020B0604020202020204" pitchFamily="34" charset="0"/>
              </a:rPr>
              <a:t>There is deemed supply of business assets such as plant, equipment and trading inventory when a trader ceases to be registered for VAT, unless VAT due on the assets is </a:t>
            </a:r>
            <a:r>
              <a:rPr lang="en-GB" u="sng" dirty="0">
                <a:latin typeface="Arial" panose="020B0604020202020204" pitchFamily="34" charset="0"/>
                <a:cs typeface="Arial" panose="020B0604020202020204" pitchFamily="34" charset="0"/>
              </a:rPr>
              <a:t>&lt;</a:t>
            </a:r>
            <a:r>
              <a:rPr lang="en-GB" dirty="0">
                <a:latin typeface="Arial" panose="020B0604020202020204" pitchFamily="34" charset="0"/>
                <a:cs typeface="Arial" panose="020B0604020202020204" pitchFamily="34" charset="0"/>
              </a:rPr>
              <a:t> £1,000</a:t>
            </a:r>
          </a:p>
          <a:p>
            <a:pPr marL="457200" indent="-457200">
              <a:buAutoNum type="alphaLcParenBoth" startAt="3"/>
            </a:pPr>
            <a:r>
              <a:rPr lang="en-GB" dirty="0">
                <a:latin typeface="Arial" panose="020B0604020202020204" pitchFamily="34" charset="0"/>
                <a:cs typeface="Arial" panose="020B0604020202020204" pitchFamily="34" charset="0"/>
              </a:rPr>
              <a:t>If a business disposes of assets and trade as a going concern no output VAT will be charged as it will be outside the scope of VAT.  This may happen on a sale of assets and trade of the business to a 3</a:t>
            </a:r>
            <a:r>
              <a:rPr lang="en-GB" baseline="30000" dirty="0">
                <a:latin typeface="Arial" panose="020B0604020202020204" pitchFamily="34" charset="0"/>
                <a:cs typeface="Arial" panose="020B0604020202020204" pitchFamily="34" charset="0"/>
              </a:rPr>
              <a:t>rd</a:t>
            </a:r>
            <a:r>
              <a:rPr lang="en-GB" dirty="0">
                <a:latin typeface="Arial" panose="020B0604020202020204" pitchFamily="34" charset="0"/>
                <a:cs typeface="Arial" panose="020B0604020202020204" pitchFamily="34" charset="0"/>
              </a:rPr>
              <a:t> party or when an unincorporated trader incorporates their business.  The conditions for this treatment are:</a:t>
            </a:r>
          </a:p>
          <a:p>
            <a:pPr marL="457200" indent="-457200">
              <a:buAutoNum type="alphaLcParenBoth" startAt="3"/>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The business is transferred as a going concern</a:t>
            </a:r>
          </a:p>
          <a:p>
            <a:pPr marL="457200" lvl="1" indent="0">
              <a:buNone/>
            </a:pPr>
            <a:r>
              <a:rPr lang="en-GB" sz="2000" dirty="0">
                <a:latin typeface="Arial" panose="020B0604020202020204" pitchFamily="34" charset="0"/>
                <a:cs typeface="Arial" panose="020B0604020202020204" pitchFamily="34" charset="0"/>
              </a:rPr>
              <a:t>	No significant break in trading</a:t>
            </a:r>
          </a:p>
          <a:p>
            <a:pPr marL="457200" lvl="1" indent="0">
              <a:buNone/>
            </a:pPr>
            <a:r>
              <a:rPr lang="en-GB" sz="2000" dirty="0">
                <a:latin typeface="Arial" panose="020B0604020202020204" pitchFamily="34" charset="0"/>
                <a:cs typeface="Arial" panose="020B0604020202020204" pitchFamily="34" charset="0"/>
              </a:rPr>
              <a:t>	Same type of trade pursued by the transferee</a:t>
            </a:r>
          </a:p>
          <a:p>
            <a:pPr marL="457200" lvl="1" indent="0">
              <a:buNone/>
            </a:pPr>
            <a:r>
              <a:rPr lang="en-GB" sz="2000" dirty="0">
                <a:latin typeface="Arial" panose="020B0604020202020204" pitchFamily="34" charset="0"/>
                <a:cs typeface="Arial" panose="020B0604020202020204" pitchFamily="34" charset="0"/>
              </a:rPr>
              <a:t>	The transferee is or will become VAT registered</a:t>
            </a:r>
          </a:p>
          <a:p>
            <a:endParaRPr lang="en-GB" dirty="0"/>
          </a:p>
        </p:txBody>
      </p:sp>
      <p:sp>
        <p:nvSpPr>
          <p:cNvPr id="5" name="Slide Number Placeholder 4">
            <a:extLst>
              <a:ext uri="{FF2B5EF4-FFF2-40B4-BE49-F238E27FC236}">
                <a16:creationId xmlns:a16="http://schemas.microsoft.com/office/drawing/2014/main" id="{8433B9A7-6B36-705D-EEDB-F45AC80AD791}"/>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16</a:t>
            </a:fld>
            <a:endParaRPr lang="en-US"/>
          </a:p>
        </p:txBody>
      </p:sp>
    </p:spTree>
    <p:extLst>
      <p:ext uri="{BB962C8B-B14F-4D97-AF65-F5344CB8AC3E}">
        <p14:creationId xmlns:p14="http://schemas.microsoft.com/office/powerpoint/2010/main" val="832145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5DB18-F622-52AC-BB25-6D46E511323A}"/>
              </a:ext>
            </a:extLst>
          </p:cNvPr>
          <p:cNvSpPr>
            <a:spLocks noGrp="1"/>
          </p:cNvSpPr>
          <p:nvPr>
            <p:ph type="title"/>
          </p:nvPr>
        </p:nvSpPr>
        <p:spPr>
          <a:xfrm>
            <a:off x="914400" y="296562"/>
            <a:ext cx="7534656" cy="914400"/>
          </a:xfrm>
        </p:spPr>
        <p:txBody>
          <a:bodyPr/>
          <a:lstStyle/>
          <a:p>
            <a:r>
              <a:rPr lang="en-GB" dirty="0">
                <a:latin typeface="Arial" panose="020B0604020202020204" pitchFamily="34" charset="0"/>
                <a:cs typeface="Arial" panose="020B0604020202020204" pitchFamily="34" charset="0"/>
              </a:rPr>
              <a:t>Illustration 2</a:t>
            </a:r>
          </a:p>
        </p:txBody>
      </p:sp>
      <p:sp>
        <p:nvSpPr>
          <p:cNvPr id="3" name="Content Placeholder 2">
            <a:extLst>
              <a:ext uri="{FF2B5EF4-FFF2-40B4-BE49-F238E27FC236}">
                <a16:creationId xmlns:a16="http://schemas.microsoft.com/office/drawing/2014/main" id="{1C07BFF1-7228-A6BC-F24B-22E3819CC210}"/>
              </a:ext>
            </a:extLst>
          </p:cNvPr>
          <p:cNvSpPr>
            <a:spLocks noGrp="1"/>
          </p:cNvSpPr>
          <p:nvPr>
            <p:ph sz="quarter" idx="10"/>
          </p:nvPr>
        </p:nvSpPr>
        <p:spPr>
          <a:xfrm>
            <a:off x="914399" y="1334530"/>
            <a:ext cx="9588843" cy="4061158"/>
          </a:xfrm>
        </p:spPr>
        <p:txBody>
          <a:bodyPr>
            <a:normAutofit/>
          </a:bodyPr>
          <a:lstStyle/>
          <a:p>
            <a:pPr marL="0" indent="0">
              <a:buNone/>
            </a:pPr>
            <a:r>
              <a:rPr lang="en-GB" dirty="0">
                <a:latin typeface="Arial" panose="020B0604020202020204" pitchFamily="34" charset="0"/>
                <a:cs typeface="Arial" panose="020B0604020202020204" pitchFamily="34" charset="0"/>
              </a:rPr>
              <a:t>Daisy is a self-employed builder.  She is registered for VAT.  The business has been quite successful, and Daisy therefore incorporated her trade into a new limited company on 30 April 2024.  All of the business assets were transferred to the new company in return for ordinary share capital.</a:t>
            </a:r>
          </a:p>
          <a:p>
            <a:pPr marL="0" indent="0">
              <a:buNone/>
            </a:pPr>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No output VAT will have to be charged on the value of inventory and other assets on which VAT has been claimed, since the business is transferred as a going concern</a:t>
            </a:r>
          </a:p>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The company must be or will be VAT registered</a:t>
            </a:r>
          </a:p>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The company will be able to take over Daisy’s VAT registration number</a:t>
            </a:r>
          </a:p>
        </p:txBody>
      </p:sp>
      <p:sp>
        <p:nvSpPr>
          <p:cNvPr id="4" name="Slide Number Placeholder 3">
            <a:extLst>
              <a:ext uri="{FF2B5EF4-FFF2-40B4-BE49-F238E27FC236}">
                <a16:creationId xmlns:a16="http://schemas.microsoft.com/office/drawing/2014/main" id="{D2606927-8BA8-57E2-105C-FC77C45717AD}"/>
              </a:ext>
            </a:extLst>
          </p:cNvPr>
          <p:cNvSpPr>
            <a:spLocks noGrp="1"/>
          </p:cNvSpPr>
          <p:nvPr>
            <p:ph type="sldNum" sz="quarter" idx="4"/>
          </p:nvPr>
        </p:nvSpPr>
        <p:spPr/>
        <p:txBody>
          <a:bodyPr/>
          <a:lstStyle/>
          <a:p>
            <a:fld id="{58FB4751-880F-D840-AAA9-3A15815CC996}" type="slidenum">
              <a:rPr lang="en-US" smtClean="0"/>
              <a:pPr/>
              <a:t>17</a:t>
            </a:fld>
            <a:endParaRPr lang="en-US" dirty="0"/>
          </a:p>
        </p:txBody>
      </p:sp>
    </p:spTree>
    <p:extLst>
      <p:ext uri="{BB962C8B-B14F-4D97-AF65-F5344CB8AC3E}">
        <p14:creationId xmlns:p14="http://schemas.microsoft.com/office/powerpoint/2010/main" val="2605161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5E919-9514-13DB-22CC-AE8EAC255536}"/>
              </a:ext>
            </a:extLst>
          </p:cNvPr>
          <p:cNvSpPr>
            <a:spLocks noGrp="1"/>
          </p:cNvSpPr>
          <p:nvPr>
            <p:ph type="title"/>
          </p:nvPr>
        </p:nvSpPr>
        <p:spPr>
          <a:xfrm>
            <a:off x="247135" y="175736"/>
            <a:ext cx="7534656" cy="914400"/>
          </a:xfrm>
        </p:spPr>
        <p:txBody>
          <a:bodyPr/>
          <a:lstStyle/>
          <a:p>
            <a:r>
              <a:rPr lang="en-GB" dirty="0">
                <a:latin typeface="Arial" panose="020B0604020202020204" pitchFamily="34" charset="0"/>
                <a:cs typeface="Arial" panose="020B0604020202020204" pitchFamily="34" charset="0"/>
              </a:rPr>
              <a:t>The Tax Point</a:t>
            </a:r>
          </a:p>
        </p:txBody>
      </p:sp>
      <p:sp>
        <p:nvSpPr>
          <p:cNvPr id="3" name="Content Placeholder 2">
            <a:extLst>
              <a:ext uri="{FF2B5EF4-FFF2-40B4-BE49-F238E27FC236}">
                <a16:creationId xmlns:a16="http://schemas.microsoft.com/office/drawing/2014/main" id="{627D9405-583E-E071-C9C3-4AA97D36788B}"/>
              </a:ext>
            </a:extLst>
          </p:cNvPr>
          <p:cNvSpPr>
            <a:spLocks noGrp="1"/>
          </p:cNvSpPr>
          <p:nvPr>
            <p:ph sz="quarter" idx="10"/>
          </p:nvPr>
        </p:nvSpPr>
        <p:spPr>
          <a:xfrm>
            <a:off x="502509" y="1202725"/>
            <a:ext cx="10281918" cy="4415480"/>
          </a:xfrm>
        </p:spPr>
        <p:txBody>
          <a:bodyPr/>
          <a:lstStyle/>
          <a:p>
            <a:pPr marL="457200" indent="-457200">
              <a:buAutoNum type="alphaLcParenBoth"/>
            </a:pPr>
            <a:r>
              <a:rPr lang="en-GB" dirty="0">
                <a:latin typeface="Arial" panose="020B0604020202020204" pitchFamily="34" charset="0"/>
                <a:cs typeface="Arial" panose="020B0604020202020204" pitchFamily="34" charset="0"/>
              </a:rPr>
              <a:t>It is very important to correctly identify the time of supply or tax point, as this determines when output VAT will be due.</a:t>
            </a:r>
          </a:p>
          <a:p>
            <a:pPr marL="457200" indent="-457200">
              <a:buAutoNum type="alphaLcParenBoth"/>
            </a:pPr>
            <a:r>
              <a:rPr lang="en-GB" dirty="0">
                <a:latin typeface="Arial" panose="020B0604020202020204" pitchFamily="34" charset="0"/>
                <a:cs typeface="Arial" panose="020B0604020202020204" pitchFamily="34" charset="0"/>
              </a:rPr>
              <a:t>The VAT rules that determine the tax point in respect of a supply of goods are as follows:</a:t>
            </a:r>
          </a:p>
          <a:p>
            <a:pPr marL="457200" lvl="1" indent="0">
              <a:buNone/>
            </a:pPr>
            <a:r>
              <a:rPr lang="en-GB" dirty="0">
                <a:latin typeface="Arial" panose="020B0604020202020204" pitchFamily="34" charset="0"/>
                <a:cs typeface="Arial" panose="020B0604020202020204" pitchFamily="34" charset="0"/>
              </a:rPr>
              <a:t>	The basic tax point is the date goods are made available to the customer or service 	completed</a:t>
            </a:r>
          </a:p>
          <a:p>
            <a:pPr marL="457200" lvl="1" indent="0">
              <a:buNone/>
            </a:pPr>
            <a:r>
              <a:rPr lang="en-GB" dirty="0">
                <a:latin typeface="Arial" panose="020B0604020202020204" pitchFamily="34" charset="0"/>
                <a:cs typeface="Arial" panose="020B0604020202020204" pitchFamily="34" charset="0"/>
              </a:rPr>
              <a:t>	If an invoice is issued or payment received before the basic tax point, then this becomes 	the actual tax point</a:t>
            </a:r>
          </a:p>
          <a:p>
            <a:pPr marL="457200" lvl="1" indent="0">
              <a:buNone/>
            </a:pPr>
            <a:r>
              <a:rPr lang="en-GB" dirty="0">
                <a:latin typeface="Arial" panose="020B0604020202020204" pitchFamily="34" charset="0"/>
                <a:cs typeface="Arial" panose="020B0604020202020204" pitchFamily="34" charset="0"/>
              </a:rPr>
              <a:t>	If an invoice is issued within 14 days of the basic tax point, the 	invoice date will usually 	become the actual tax point</a:t>
            </a:r>
          </a:p>
          <a:p>
            <a:endParaRPr lang="en-GB" dirty="0"/>
          </a:p>
          <a:p>
            <a:endParaRPr lang="en-GB" dirty="0"/>
          </a:p>
        </p:txBody>
      </p:sp>
      <p:sp>
        <p:nvSpPr>
          <p:cNvPr id="4" name="Slide Number Placeholder 3">
            <a:extLst>
              <a:ext uri="{FF2B5EF4-FFF2-40B4-BE49-F238E27FC236}">
                <a16:creationId xmlns:a16="http://schemas.microsoft.com/office/drawing/2014/main" id="{8DEC11C1-123E-3A51-004B-CA2BD9656F34}"/>
              </a:ext>
            </a:extLst>
          </p:cNvPr>
          <p:cNvSpPr>
            <a:spLocks noGrp="1"/>
          </p:cNvSpPr>
          <p:nvPr>
            <p:ph type="sldNum" sz="quarter" idx="4"/>
          </p:nvPr>
        </p:nvSpPr>
        <p:spPr/>
        <p:txBody>
          <a:bodyPr/>
          <a:lstStyle/>
          <a:p>
            <a:fld id="{58FB4751-880F-D840-AAA9-3A15815CC996}" type="slidenum">
              <a:rPr lang="en-US" smtClean="0"/>
              <a:pPr/>
              <a:t>18</a:t>
            </a:fld>
            <a:endParaRPr lang="en-US" dirty="0"/>
          </a:p>
        </p:txBody>
      </p:sp>
      <p:sp>
        <p:nvSpPr>
          <p:cNvPr id="5" name="TextBox 4">
            <a:extLst>
              <a:ext uri="{FF2B5EF4-FFF2-40B4-BE49-F238E27FC236}">
                <a16:creationId xmlns:a16="http://schemas.microsoft.com/office/drawing/2014/main" id="{0A1805B7-D1B0-7CFE-744C-79EADC84B533}"/>
              </a:ext>
            </a:extLst>
          </p:cNvPr>
          <p:cNvSpPr txBox="1"/>
          <p:nvPr/>
        </p:nvSpPr>
        <p:spPr>
          <a:xfrm>
            <a:off x="7611764" y="4461883"/>
            <a:ext cx="2845651" cy="2092881"/>
          </a:xfrm>
          <a:prstGeom prst="rect">
            <a:avLst/>
          </a:prstGeom>
          <a:noFill/>
        </p:spPr>
        <p:txBody>
          <a:bodyPr wrap="none" rtlCol="0">
            <a:spAutoFit/>
          </a:bodyPr>
          <a:lstStyle/>
          <a:p>
            <a:r>
              <a:rPr lang="en-GB" sz="1600" dirty="0">
                <a:latin typeface="Arial" panose="020B0604020202020204" pitchFamily="34" charset="0"/>
                <a:cs typeface="Arial" panose="020B0604020202020204" pitchFamily="34" charset="0"/>
              </a:rPr>
              <a:t>Output VAT is the </a:t>
            </a:r>
          </a:p>
          <a:p>
            <a:r>
              <a:rPr lang="en-GB" sz="1600" dirty="0">
                <a:latin typeface="Arial" panose="020B0604020202020204" pitchFamily="34" charset="0"/>
                <a:cs typeface="Arial" panose="020B0604020202020204" pitchFamily="34" charset="0"/>
              </a:rPr>
              <a:t>Value Added Tax that </a:t>
            </a:r>
          </a:p>
          <a:p>
            <a:r>
              <a:rPr lang="en-GB" sz="1600" dirty="0">
                <a:latin typeface="Arial" panose="020B0604020202020204" pitchFamily="34" charset="0"/>
                <a:cs typeface="Arial" panose="020B0604020202020204" pitchFamily="34" charset="0"/>
              </a:rPr>
              <a:t>Businesses charge on their</a:t>
            </a:r>
          </a:p>
          <a:p>
            <a:r>
              <a:rPr lang="en-GB" sz="1600" dirty="0">
                <a:latin typeface="Arial" panose="020B0604020202020204" pitchFamily="34" charset="0"/>
                <a:cs typeface="Arial" panose="020B0604020202020204" pitchFamily="34" charset="0"/>
              </a:rPr>
              <a:t>sales of good and services.</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It is collected from customers</a:t>
            </a:r>
          </a:p>
          <a:p>
            <a:r>
              <a:rPr lang="en-GB" sz="1600" dirty="0">
                <a:latin typeface="Arial" panose="020B0604020202020204" pitchFamily="34" charset="0"/>
                <a:cs typeface="Arial" panose="020B0604020202020204" pitchFamily="34" charset="0"/>
              </a:rPr>
              <a:t>on behalf of HMRC</a:t>
            </a:r>
          </a:p>
          <a:p>
            <a:endParaRPr lang="en-GB" dirty="0"/>
          </a:p>
        </p:txBody>
      </p:sp>
      <p:sp>
        <p:nvSpPr>
          <p:cNvPr id="6" name="TextBox 5">
            <a:extLst>
              <a:ext uri="{FF2B5EF4-FFF2-40B4-BE49-F238E27FC236}">
                <a16:creationId xmlns:a16="http://schemas.microsoft.com/office/drawing/2014/main" id="{C3794CE6-C413-ECDE-A080-15E18A47EE94}"/>
              </a:ext>
            </a:extLst>
          </p:cNvPr>
          <p:cNvSpPr txBox="1"/>
          <p:nvPr/>
        </p:nvSpPr>
        <p:spPr>
          <a:xfrm>
            <a:off x="3023287" y="4461883"/>
            <a:ext cx="3871784" cy="2062103"/>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Input VAT is the Value Added Tax that registered businesses pays on purchases of goods, services or imports required for is</a:t>
            </a:r>
          </a:p>
          <a:p>
            <a:r>
              <a:rPr lang="en-GB" sz="1600" dirty="0">
                <a:latin typeface="Arial" panose="020B0604020202020204" pitchFamily="34" charset="0"/>
                <a:cs typeface="Arial" panose="020B0604020202020204" pitchFamily="34" charset="0"/>
              </a:rPr>
              <a:t>Operations</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Businesses can generally reclaim</a:t>
            </a:r>
          </a:p>
          <a:p>
            <a:r>
              <a:rPr lang="en-GB" sz="1600" dirty="0">
                <a:latin typeface="Arial" panose="020B0604020202020204" pitchFamily="34" charset="0"/>
                <a:cs typeface="Arial" panose="020B0604020202020204" pitchFamily="34" charset="0"/>
              </a:rPr>
              <a:t>From HMRC on their tax return</a:t>
            </a:r>
          </a:p>
        </p:txBody>
      </p:sp>
    </p:spTree>
    <p:extLst>
      <p:ext uri="{BB962C8B-B14F-4D97-AF65-F5344CB8AC3E}">
        <p14:creationId xmlns:p14="http://schemas.microsoft.com/office/powerpoint/2010/main" val="2498663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54A61-E306-AA8F-1345-20C06A741166}"/>
              </a:ext>
            </a:extLst>
          </p:cNvPr>
          <p:cNvSpPr>
            <a:spLocks noGrp="1"/>
          </p:cNvSpPr>
          <p:nvPr>
            <p:ph type="title"/>
          </p:nvPr>
        </p:nvSpPr>
        <p:spPr>
          <a:xfrm>
            <a:off x="354227" y="189470"/>
            <a:ext cx="7534656" cy="724930"/>
          </a:xfrm>
        </p:spPr>
        <p:txBody>
          <a:bodyPr/>
          <a:lstStyle/>
          <a:p>
            <a:r>
              <a:rPr lang="en-GB" dirty="0">
                <a:latin typeface="Arial" panose="020B0604020202020204" pitchFamily="34" charset="0"/>
                <a:cs typeface="Arial" panose="020B0604020202020204" pitchFamily="34" charset="0"/>
              </a:rPr>
              <a:t>Output VAT and Input VAT</a:t>
            </a:r>
          </a:p>
        </p:txBody>
      </p:sp>
      <p:sp>
        <p:nvSpPr>
          <p:cNvPr id="3" name="Content Placeholder 2">
            <a:extLst>
              <a:ext uri="{FF2B5EF4-FFF2-40B4-BE49-F238E27FC236}">
                <a16:creationId xmlns:a16="http://schemas.microsoft.com/office/drawing/2014/main" id="{ECA3EFDA-E3F4-CC1E-2A85-C78971968E0C}"/>
              </a:ext>
            </a:extLst>
          </p:cNvPr>
          <p:cNvSpPr>
            <a:spLocks noGrp="1"/>
          </p:cNvSpPr>
          <p:nvPr>
            <p:ph sz="quarter" idx="10"/>
          </p:nvPr>
        </p:nvSpPr>
        <p:spPr>
          <a:xfrm>
            <a:off x="914399" y="1029730"/>
            <a:ext cx="9284043" cy="4365958"/>
          </a:xfrm>
        </p:spPr>
        <p:txBody>
          <a:bodyPr>
            <a:normAutofit lnSpcReduction="10000"/>
          </a:bodyPr>
          <a:lstStyle/>
          <a:p>
            <a:pPr marL="0" indent="0">
              <a:buNone/>
            </a:pPr>
            <a:r>
              <a:rPr lang="en-GB" b="1" dirty="0">
                <a:latin typeface="Arial" panose="020B0604020202020204" pitchFamily="34" charset="0"/>
                <a:cs typeface="Arial" panose="020B0604020202020204" pitchFamily="34" charset="0"/>
              </a:rPr>
              <a:t>Major Points</a:t>
            </a:r>
          </a:p>
          <a:p>
            <a:pPr marL="0" indent="0">
              <a:buNone/>
            </a:pPr>
            <a:r>
              <a:rPr lang="en-GB" b="1" dirty="0">
                <a:latin typeface="Arial" panose="020B0604020202020204" pitchFamily="34" charset="0"/>
                <a:cs typeface="Arial" panose="020B0604020202020204" pitchFamily="34" charset="0"/>
              </a:rPr>
              <a:t>There are several points regarding output VAT and input VAT:</a:t>
            </a:r>
          </a:p>
          <a:p>
            <a:pPr marL="457200" indent="-457200">
              <a:buAutoNum type="alphaLcParenBoth"/>
            </a:pPr>
            <a:r>
              <a:rPr lang="en-GB" dirty="0">
                <a:latin typeface="Arial" panose="020B0604020202020204" pitchFamily="34" charset="0"/>
                <a:cs typeface="Arial" panose="020B0604020202020204" pitchFamily="34" charset="0"/>
              </a:rPr>
              <a:t>VAT is chargeable on the actual amount received where a discount is offered for prompt payment.  If the discount is not taken, the VAT is charged on the full sale price and if the discount is taken then the VAT is based on the discounted price</a:t>
            </a:r>
          </a:p>
          <a:p>
            <a:pPr marL="457200" indent="-457200">
              <a:buAutoNum type="alphaLcParenBoth"/>
            </a:pPr>
            <a:r>
              <a:rPr lang="en-GB" dirty="0">
                <a:latin typeface="Arial" panose="020B0604020202020204" pitchFamily="34" charset="0"/>
                <a:cs typeface="Arial" panose="020B0604020202020204" pitchFamily="34" charset="0"/>
              </a:rPr>
              <a:t>Relief for irrecoverable (impaired) debts is only available if the output VAT has been accounted for and paid and debt is over six months old (as measured from the time that payment was due). The relief is claimed at input VAT on the VAT return</a:t>
            </a:r>
          </a:p>
          <a:p>
            <a:pPr marL="457200" indent="-457200">
              <a:buAutoNum type="alphaLcParenBoth"/>
            </a:pPr>
            <a:r>
              <a:rPr lang="en-GB" dirty="0">
                <a:latin typeface="Arial" panose="020B0604020202020204" pitchFamily="34" charset="0"/>
                <a:cs typeface="Arial" panose="020B0604020202020204" pitchFamily="34" charset="0"/>
              </a:rPr>
              <a:t>Input VAT cannot be recovered in respect of business entertainment of UK customers or on motor cars (unless they are used 100% for business</a:t>
            </a:r>
          </a:p>
          <a:p>
            <a:pPr marL="457200" indent="-457200">
              <a:buAutoNum type="alphaLcParenBoth"/>
            </a:pPr>
            <a:r>
              <a:rPr lang="en-GB" dirty="0">
                <a:latin typeface="Arial" panose="020B0604020202020204" pitchFamily="34" charset="0"/>
                <a:cs typeface="Arial" panose="020B0604020202020204" pitchFamily="34" charset="0"/>
              </a:rPr>
              <a:t>Input VAT cannot be recovered in relation to private use by a proprietor of a business </a:t>
            </a:r>
          </a:p>
        </p:txBody>
      </p:sp>
      <p:sp>
        <p:nvSpPr>
          <p:cNvPr id="4" name="Slide Number Placeholder 3">
            <a:extLst>
              <a:ext uri="{FF2B5EF4-FFF2-40B4-BE49-F238E27FC236}">
                <a16:creationId xmlns:a16="http://schemas.microsoft.com/office/drawing/2014/main" id="{83A6D4E0-0E0B-64F3-5DC3-51921CB9AE9B}"/>
              </a:ext>
            </a:extLst>
          </p:cNvPr>
          <p:cNvSpPr>
            <a:spLocks noGrp="1"/>
          </p:cNvSpPr>
          <p:nvPr>
            <p:ph type="sldNum" sz="quarter" idx="4"/>
          </p:nvPr>
        </p:nvSpPr>
        <p:spPr/>
        <p:txBody>
          <a:bodyPr/>
          <a:lstStyle/>
          <a:p>
            <a:fld id="{58FB4751-880F-D840-AAA9-3A15815CC996}" type="slidenum">
              <a:rPr lang="en-US" smtClean="0"/>
              <a:pPr/>
              <a:t>19</a:t>
            </a:fld>
            <a:endParaRPr lang="en-US" dirty="0"/>
          </a:p>
        </p:txBody>
      </p:sp>
    </p:spTree>
    <p:extLst>
      <p:ext uri="{BB962C8B-B14F-4D97-AF65-F5344CB8AC3E}">
        <p14:creationId xmlns:p14="http://schemas.microsoft.com/office/powerpoint/2010/main" val="34207321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6938-219F-73E7-544D-8B6CB1254B2A}"/>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Example</a:t>
            </a:r>
          </a:p>
        </p:txBody>
      </p:sp>
      <p:sp>
        <p:nvSpPr>
          <p:cNvPr id="3" name="Content Placeholder 2">
            <a:extLst>
              <a:ext uri="{FF2B5EF4-FFF2-40B4-BE49-F238E27FC236}">
                <a16:creationId xmlns:a16="http://schemas.microsoft.com/office/drawing/2014/main" id="{30D3F4EF-60F1-41C9-98CD-B75718FACD32}"/>
              </a:ext>
            </a:extLst>
          </p:cNvPr>
          <p:cNvSpPr>
            <a:spLocks noGrp="1"/>
          </p:cNvSpPr>
          <p:nvPr>
            <p:ph sz="quarter" idx="10"/>
          </p:nvPr>
        </p:nvSpPr>
        <p:spPr/>
        <p:txBody>
          <a:bodyPr/>
          <a:lstStyle/>
          <a:p>
            <a:pPr marL="0" indent="0">
              <a:buNone/>
            </a:pPr>
            <a:r>
              <a:rPr lang="en-GB" dirty="0">
                <a:latin typeface="Arial" panose="020B0604020202020204" pitchFamily="34" charset="0"/>
                <a:cs typeface="Arial" panose="020B0604020202020204" pitchFamily="34" charset="0"/>
              </a:rPr>
              <a:t>Rose Ltd</a:t>
            </a:r>
          </a:p>
        </p:txBody>
      </p:sp>
      <p:sp>
        <p:nvSpPr>
          <p:cNvPr id="4" name="Slide Number Placeholder 3">
            <a:extLst>
              <a:ext uri="{FF2B5EF4-FFF2-40B4-BE49-F238E27FC236}">
                <a16:creationId xmlns:a16="http://schemas.microsoft.com/office/drawing/2014/main" id="{BA13B794-52BB-C00A-223C-539279C4FC13}"/>
              </a:ext>
            </a:extLst>
          </p:cNvPr>
          <p:cNvSpPr>
            <a:spLocks noGrp="1"/>
          </p:cNvSpPr>
          <p:nvPr>
            <p:ph type="sldNum" sz="quarter" idx="4"/>
          </p:nvPr>
        </p:nvSpPr>
        <p:spPr/>
        <p:txBody>
          <a:bodyPr/>
          <a:lstStyle/>
          <a:p>
            <a:fld id="{58FB4751-880F-D840-AAA9-3A15815CC996}" type="slidenum">
              <a:rPr lang="en-US" smtClean="0"/>
              <a:pPr/>
              <a:t>20</a:t>
            </a:fld>
            <a:endParaRPr lang="en-US" dirty="0"/>
          </a:p>
        </p:txBody>
      </p:sp>
    </p:spTree>
    <p:extLst>
      <p:ext uri="{BB962C8B-B14F-4D97-AF65-F5344CB8AC3E}">
        <p14:creationId xmlns:p14="http://schemas.microsoft.com/office/powerpoint/2010/main" val="439017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7700D-7F6B-BCE5-855E-583D04729A8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Refund of VAT</a:t>
            </a:r>
          </a:p>
        </p:txBody>
      </p:sp>
      <p:sp>
        <p:nvSpPr>
          <p:cNvPr id="3" name="Content Placeholder 2">
            <a:extLst>
              <a:ext uri="{FF2B5EF4-FFF2-40B4-BE49-F238E27FC236}">
                <a16:creationId xmlns:a16="http://schemas.microsoft.com/office/drawing/2014/main" id="{E7415495-0728-3878-A811-36E0D89F442E}"/>
              </a:ext>
            </a:extLst>
          </p:cNvPr>
          <p:cNvSpPr>
            <a:spLocks noGrp="1"/>
          </p:cNvSpPr>
          <p:nvPr>
            <p:ph sz="quarter" idx="10"/>
          </p:nvPr>
        </p:nvSpPr>
        <p:spPr/>
        <p:txBody>
          <a:bodyPr/>
          <a:lstStyle/>
          <a:p>
            <a:r>
              <a:rPr lang="en-GB" dirty="0">
                <a:latin typeface="Arial" panose="020B0604020202020204" pitchFamily="34" charset="0"/>
                <a:cs typeface="Arial" panose="020B0604020202020204" pitchFamily="34" charset="0"/>
              </a:rPr>
              <a:t>The refund of VAT that has been overpaid is subject to a four-year time limit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To get a refund for overpaid VAT in the UK, correct the error on your next VAT return if it is under £10,000, or use form </a:t>
            </a:r>
            <a:r>
              <a:rPr lang="en-GB" dirty="0">
                <a:latin typeface="Arial" panose="020B0604020202020204" pitchFamily="34" charset="0"/>
                <a:cs typeface="Arial" panose="020B0604020202020204" pitchFamily="34" charset="0"/>
                <a:hlinkClick r:id="rId2"/>
              </a:rPr>
              <a:t>VAT652</a:t>
            </a:r>
            <a:r>
              <a:rPr lang="en-GB" dirty="0">
                <a:latin typeface="Arial" panose="020B0604020202020204" pitchFamily="34" charset="0"/>
                <a:cs typeface="Arial" panose="020B0604020202020204" pitchFamily="34" charset="0"/>
              </a:rPr>
              <a:t> for larger amounts. Submit evidence of the overpayment to HMRC within four years of the mistake to receive a repayment, usually processed within 30 days (GOV.UK, 2026)</a:t>
            </a:r>
          </a:p>
        </p:txBody>
      </p:sp>
      <p:sp>
        <p:nvSpPr>
          <p:cNvPr id="4" name="Slide Number Placeholder 3">
            <a:extLst>
              <a:ext uri="{FF2B5EF4-FFF2-40B4-BE49-F238E27FC236}">
                <a16:creationId xmlns:a16="http://schemas.microsoft.com/office/drawing/2014/main" id="{DE919063-52D8-0C57-2857-99778AE571A4}"/>
              </a:ext>
            </a:extLst>
          </p:cNvPr>
          <p:cNvSpPr>
            <a:spLocks noGrp="1"/>
          </p:cNvSpPr>
          <p:nvPr>
            <p:ph type="sldNum" sz="quarter" idx="4"/>
          </p:nvPr>
        </p:nvSpPr>
        <p:spPr/>
        <p:txBody>
          <a:bodyPr/>
          <a:lstStyle/>
          <a:p>
            <a:fld id="{58FB4751-880F-D840-AAA9-3A15815CC996}" type="slidenum">
              <a:rPr lang="en-US" smtClean="0"/>
              <a:pPr/>
              <a:t>21</a:t>
            </a:fld>
            <a:endParaRPr lang="en-US" dirty="0"/>
          </a:p>
        </p:txBody>
      </p:sp>
    </p:spTree>
    <p:extLst>
      <p:ext uri="{BB962C8B-B14F-4D97-AF65-F5344CB8AC3E}">
        <p14:creationId xmlns:p14="http://schemas.microsoft.com/office/powerpoint/2010/main" val="38729013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515B8-6631-1D85-7ABE-498B27728A5C}"/>
              </a:ext>
            </a:extLst>
          </p:cNvPr>
          <p:cNvSpPr>
            <a:spLocks noGrp="1"/>
          </p:cNvSpPr>
          <p:nvPr>
            <p:ph type="title"/>
          </p:nvPr>
        </p:nvSpPr>
        <p:spPr>
          <a:xfrm>
            <a:off x="325120" y="213360"/>
            <a:ext cx="7534656" cy="914400"/>
          </a:xfrm>
        </p:spPr>
        <p:txBody>
          <a:bodyPr anchor="b">
            <a:normAutofit/>
          </a:bodyPr>
          <a:lstStyle/>
          <a:p>
            <a:r>
              <a:rPr lang="en-GB" sz="3000" dirty="0">
                <a:latin typeface="Arial" panose="020B0604020202020204" pitchFamily="34" charset="0"/>
                <a:cs typeface="Arial" panose="020B0604020202020204" pitchFamily="34" charset="0"/>
              </a:rPr>
              <a:t>Your responsibilities as a VAT-registered business</a:t>
            </a:r>
          </a:p>
        </p:txBody>
      </p:sp>
      <p:sp>
        <p:nvSpPr>
          <p:cNvPr id="3" name="Content Placeholder 2">
            <a:extLst>
              <a:ext uri="{FF2B5EF4-FFF2-40B4-BE49-F238E27FC236}">
                <a16:creationId xmlns:a16="http://schemas.microsoft.com/office/drawing/2014/main" id="{4A49ED35-935A-B11D-5473-0E40C5A1BAFE}"/>
              </a:ext>
            </a:extLst>
          </p:cNvPr>
          <p:cNvSpPr>
            <a:spLocks noGrp="1"/>
          </p:cNvSpPr>
          <p:nvPr>
            <p:ph sz="quarter" idx="12"/>
          </p:nvPr>
        </p:nvSpPr>
        <p:spPr>
          <a:xfrm>
            <a:off x="176784" y="1442720"/>
            <a:ext cx="6388607" cy="4947919"/>
          </a:xfrm>
        </p:spPr>
        <p:txBody>
          <a:bodyPr>
            <a:noAutofit/>
          </a:bodyPr>
          <a:lstStyle/>
          <a:p>
            <a:pPr marL="0" indent="0">
              <a:buNone/>
            </a:pPr>
            <a:r>
              <a:rPr lang="en-GB" dirty="0">
                <a:latin typeface="Arial" panose="020B0604020202020204" pitchFamily="34" charset="0"/>
                <a:cs typeface="Arial" panose="020B0604020202020204" pitchFamily="34" charset="0"/>
              </a:rPr>
              <a:t>As a VAT-registered business you must:</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include VAT in the price of all goods and 	services at the correct rate</a:t>
            </a:r>
          </a:p>
          <a:p>
            <a:r>
              <a:rPr lang="en-GB" dirty="0">
                <a:latin typeface="Arial" panose="020B0604020202020204" pitchFamily="34" charset="0"/>
                <a:cs typeface="Arial" panose="020B0604020202020204" pitchFamily="34" charset="0"/>
              </a:rPr>
              <a:t>-	keep records of how much VAT you pay for 	things you buy for your business</a:t>
            </a:r>
          </a:p>
          <a:p>
            <a:r>
              <a:rPr lang="en-GB" dirty="0">
                <a:latin typeface="Arial" panose="020B0604020202020204" pitchFamily="34" charset="0"/>
                <a:cs typeface="Arial" panose="020B0604020202020204" pitchFamily="34" charset="0"/>
              </a:rPr>
              <a:t>-	account for VAT on any goods you import into 	the UK </a:t>
            </a:r>
          </a:p>
          <a:p>
            <a:r>
              <a:rPr lang="en-GB" dirty="0">
                <a:latin typeface="Arial" panose="020B0604020202020204" pitchFamily="34" charset="0"/>
                <a:cs typeface="Arial" panose="020B0604020202020204" pitchFamily="34" charset="0"/>
              </a:rPr>
              <a:t>-	report the amount of VAT you charged your 	customers and the amount of VAT you paid to 	other businesses by sending a VAT return to 	HM Revenue and Customs (HMRC) - usually 	every 3 	months</a:t>
            </a:r>
          </a:p>
          <a:p>
            <a:r>
              <a:rPr lang="en-GB" dirty="0">
                <a:latin typeface="Arial" panose="020B0604020202020204" pitchFamily="34" charset="0"/>
                <a:cs typeface="Arial" panose="020B0604020202020204" pitchFamily="34" charset="0"/>
              </a:rPr>
              <a:t>-	pay any VAT you owe to HMRC</a:t>
            </a:r>
          </a:p>
        </p:txBody>
      </p:sp>
      <p:pic>
        <p:nvPicPr>
          <p:cNvPr id="6" name="Video 5" descr="People Discussing">
            <a:extLst>
              <a:ext uri="{FF2B5EF4-FFF2-40B4-BE49-F238E27FC236}">
                <a16:creationId xmlns:a16="http://schemas.microsoft.com/office/drawing/2014/main" id="{7E5481EB-831D-7698-7824-E1A59D147D22}"/>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21641" r="38863" b="-1"/>
          <a:stretch>
            <a:fillRect/>
          </a:stretch>
        </p:blipFill>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noFill/>
          <a:ln>
            <a:noFill/>
          </a:ln>
        </p:spPr>
      </p:pic>
      <p:sp>
        <p:nvSpPr>
          <p:cNvPr id="4" name="Slide Number Placeholder 3">
            <a:extLst>
              <a:ext uri="{FF2B5EF4-FFF2-40B4-BE49-F238E27FC236}">
                <a16:creationId xmlns:a16="http://schemas.microsoft.com/office/drawing/2014/main" id="{C6E8A570-0C37-6F5D-3339-D81E1DEA0D6A}"/>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22</a:t>
            </a:fld>
            <a:endParaRPr lang="en-US"/>
          </a:p>
        </p:txBody>
      </p:sp>
    </p:spTree>
    <p:extLst>
      <p:ext uri="{BB962C8B-B14F-4D97-AF65-F5344CB8AC3E}">
        <p14:creationId xmlns:p14="http://schemas.microsoft.com/office/powerpoint/2010/main" val="203329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72FF3-87F7-EC1F-83B7-42C9B15042CC}"/>
              </a:ext>
            </a:extLst>
          </p:cNvPr>
          <p:cNvSpPr>
            <a:spLocks noGrp="1"/>
          </p:cNvSpPr>
          <p:nvPr>
            <p:ph type="title"/>
          </p:nvPr>
        </p:nvSpPr>
        <p:spPr>
          <a:xfrm>
            <a:off x="914400" y="592347"/>
            <a:ext cx="7534656" cy="586596"/>
          </a:xfrm>
        </p:spPr>
        <p:txBody>
          <a:bodyPr/>
          <a:lstStyle/>
          <a:p>
            <a:r>
              <a:rPr lang="en-GB" dirty="0">
                <a:latin typeface="Arial" panose="020B0604020202020204" pitchFamily="34" charset="0"/>
                <a:cs typeface="Arial" panose="020B0604020202020204" pitchFamily="34" charset="0"/>
              </a:rPr>
              <a:t>Your responsibilities as a VAT-registered business</a:t>
            </a:r>
          </a:p>
        </p:txBody>
      </p:sp>
      <p:sp>
        <p:nvSpPr>
          <p:cNvPr id="3" name="Content Placeholder 2">
            <a:extLst>
              <a:ext uri="{FF2B5EF4-FFF2-40B4-BE49-F238E27FC236}">
                <a16:creationId xmlns:a16="http://schemas.microsoft.com/office/drawing/2014/main" id="{DA4B86A6-7000-40EA-C1DD-EE812E7D82CE}"/>
              </a:ext>
            </a:extLst>
          </p:cNvPr>
          <p:cNvSpPr>
            <a:spLocks noGrp="1"/>
          </p:cNvSpPr>
          <p:nvPr>
            <p:ph sz="quarter" idx="10"/>
          </p:nvPr>
        </p:nvSpPr>
        <p:spPr>
          <a:xfrm>
            <a:off x="874143" y="1483743"/>
            <a:ext cx="9862868" cy="4948152"/>
          </a:xfrm>
        </p:spPr>
        <p:txBody>
          <a:bodyPr>
            <a:normAutofit/>
          </a:bodyPr>
          <a:lstStyle/>
          <a:p>
            <a:r>
              <a:rPr lang="en-GB" dirty="0">
                <a:latin typeface="Arial" panose="020B0604020202020204" pitchFamily="34" charset="0"/>
                <a:cs typeface="Arial" panose="020B0604020202020204" pitchFamily="34" charset="0"/>
              </a:rPr>
              <a:t>The VAT you pay is usually the difference between any VAT you’ve paid to other businesses, and the VAT you’ve charged your customers.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If you’ve charged more VAT than you’ve paid, you must pay the difference to HMRC.</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If you’ve paid more VAT than you’ve charged, HMRC will usually repay you the difference.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You can appoint an agent to deal with HMRC on your behalf if you prefer.</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There are VAT schemes you can join that affect how you calculate and report the VAT you owe HMRC.</a:t>
            </a:r>
          </a:p>
        </p:txBody>
      </p:sp>
      <p:sp>
        <p:nvSpPr>
          <p:cNvPr id="4" name="Slide Number Placeholder 3">
            <a:extLst>
              <a:ext uri="{FF2B5EF4-FFF2-40B4-BE49-F238E27FC236}">
                <a16:creationId xmlns:a16="http://schemas.microsoft.com/office/drawing/2014/main" id="{4078ED35-D199-2537-B0E2-CCAE68303FD6}"/>
              </a:ext>
            </a:extLst>
          </p:cNvPr>
          <p:cNvSpPr>
            <a:spLocks noGrp="1"/>
          </p:cNvSpPr>
          <p:nvPr>
            <p:ph type="sldNum" sz="quarter" idx="4"/>
          </p:nvPr>
        </p:nvSpPr>
        <p:spPr/>
        <p:txBody>
          <a:bodyPr/>
          <a:lstStyle/>
          <a:p>
            <a:fld id="{58FB4751-880F-D840-AAA9-3A15815CC996}" type="slidenum">
              <a:rPr lang="en-US" smtClean="0"/>
              <a:pPr/>
              <a:t>23</a:t>
            </a:fld>
            <a:endParaRPr lang="en-US" dirty="0"/>
          </a:p>
        </p:txBody>
      </p:sp>
    </p:spTree>
    <p:extLst>
      <p:ext uri="{BB962C8B-B14F-4D97-AF65-F5344CB8AC3E}">
        <p14:creationId xmlns:p14="http://schemas.microsoft.com/office/powerpoint/2010/main" val="1177692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E3327-0058-75AA-FCC3-9FF2B4BC63E1}"/>
              </a:ext>
            </a:extLst>
          </p:cNvPr>
          <p:cNvSpPr>
            <a:spLocks noGrp="1"/>
          </p:cNvSpPr>
          <p:nvPr>
            <p:ph type="title"/>
          </p:nvPr>
        </p:nvSpPr>
        <p:spPr>
          <a:xfrm>
            <a:off x="914400" y="321276"/>
            <a:ext cx="10069902" cy="914400"/>
          </a:xfrm>
        </p:spPr>
        <p:txBody>
          <a:bodyPr/>
          <a:lstStyle/>
          <a:p>
            <a:r>
              <a:rPr lang="en-GB" dirty="0">
                <a:latin typeface="Arial" panose="020B0604020202020204" pitchFamily="34" charset="0"/>
                <a:cs typeface="Arial" panose="020B0604020202020204" pitchFamily="34" charset="0"/>
              </a:rPr>
              <a:t>What VAT is charged on</a:t>
            </a:r>
          </a:p>
        </p:txBody>
      </p:sp>
      <p:sp>
        <p:nvSpPr>
          <p:cNvPr id="3" name="Content Placeholder 2">
            <a:extLst>
              <a:ext uri="{FF2B5EF4-FFF2-40B4-BE49-F238E27FC236}">
                <a16:creationId xmlns:a16="http://schemas.microsoft.com/office/drawing/2014/main" id="{AE932E41-1249-B86F-7C27-73D3C9E61AF8}"/>
              </a:ext>
            </a:extLst>
          </p:cNvPr>
          <p:cNvSpPr>
            <a:spLocks noGrp="1"/>
          </p:cNvSpPr>
          <p:nvPr>
            <p:ph sz="quarter" idx="10"/>
          </p:nvPr>
        </p:nvSpPr>
        <p:spPr>
          <a:xfrm>
            <a:off x="914399" y="1392195"/>
            <a:ext cx="9627079" cy="4675050"/>
          </a:xfrm>
        </p:spPr>
        <p:txBody>
          <a:bodyPr>
            <a:normAutofit fontScale="85000" lnSpcReduction="20000"/>
          </a:bodyPr>
          <a:lstStyle/>
          <a:p>
            <a:pPr marL="0" indent="0">
              <a:buNone/>
            </a:pPr>
            <a:r>
              <a:rPr lang="en-GB" sz="2400" dirty="0">
                <a:latin typeface="Arial" panose="020B0604020202020204" pitchFamily="34" charset="0"/>
                <a:cs typeface="Arial" panose="020B0604020202020204" pitchFamily="34" charset="0"/>
              </a:rPr>
              <a:t>VAT is charged on things like:</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goods and services (a service is anything other than supplying goods)</a:t>
            </a:r>
          </a:p>
          <a:p>
            <a:r>
              <a:rPr lang="en-GB" sz="2400" dirty="0">
                <a:latin typeface="Arial" panose="020B0604020202020204" pitchFamily="34" charset="0"/>
                <a:cs typeface="Arial" panose="020B0604020202020204" pitchFamily="34" charset="0"/>
              </a:rPr>
              <a:t>hiring or loaning goods to someone</a:t>
            </a:r>
          </a:p>
          <a:p>
            <a:r>
              <a:rPr lang="en-GB" sz="2400" dirty="0">
                <a:latin typeface="Arial" panose="020B0604020202020204" pitchFamily="34" charset="0"/>
                <a:cs typeface="Arial" panose="020B0604020202020204" pitchFamily="34" charset="0"/>
              </a:rPr>
              <a:t>selling business assets</a:t>
            </a:r>
          </a:p>
          <a:p>
            <a:r>
              <a:rPr lang="en-GB" sz="2400" dirty="0">
                <a:latin typeface="Arial" panose="020B0604020202020204" pitchFamily="34" charset="0"/>
                <a:cs typeface="Arial" panose="020B0604020202020204" pitchFamily="34" charset="0"/>
              </a:rPr>
              <a:t>Commission</a:t>
            </a:r>
          </a:p>
          <a:p>
            <a:r>
              <a:rPr lang="en-GB" sz="2400" dirty="0">
                <a:latin typeface="Arial" panose="020B0604020202020204" pitchFamily="34" charset="0"/>
                <a:cs typeface="Arial" panose="020B0604020202020204" pitchFamily="34" charset="0"/>
              </a:rPr>
              <a:t>items sold to staff - for example canteen meals</a:t>
            </a:r>
          </a:p>
          <a:p>
            <a:r>
              <a:rPr lang="en-GB" sz="2400" dirty="0">
                <a:latin typeface="Arial" panose="020B0604020202020204" pitchFamily="34" charset="0"/>
                <a:cs typeface="Arial" panose="020B0604020202020204" pitchFamily="34" charset="0"/>
              </a:rPr>
              <a:t>business goods used for personal reasons</a:t>
            </a:r>
          </a:p>
          <a:p>
            <a:r>
              <a:rPr lang="en-GB" sz="2400" dirty="0">
                <a:latin typeface="Arial" panose="020B0604020202020204" pitchFamily="34" charset="0"/>
                <a:cs typeface="Arial" panose="020B0604020202020204" pitchFamily="34" charset="0"/>
              </a:rPr>
              <a:t>non-sales’ like bartering, part-exchange and gifts</a:t>
            </a:r>
          </a:p>
          <a:p>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These are known as ‘taxable supplies’. There are different rules for charities.</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VAT is not charged on goods or services that are exempt from VAT or are unaffected by VAT (‘out of scope’).</a:t>
            </a:r>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0B6AF41-F4C2-CD3E-57B2-CD50455B8AE1}"/>
              </a:ext>
            </a:extLst>
          </p:cNvPr>
          <p:cNvSpPr>
            <a:spLocks noGrp="1"/>
          </p:cNvSpPr>
          <p:nvPr>
            <p:ph type="sldNum" sz="quarter" idx="4"/>
          </p:nvPr>
        </p:nvSpPr>
        <p:spPr/>
        <p:txBody>
          <a:bodyPr/>
          <a:lstStyle/>
          <a:p>
            <a:fld id="{58FB4751-880F-D840-AAA9-3A15815CC996}" type="slidenum">
              <a:rPr lang="en-US" smtClean="0"/>
              <a:pPr/>
              <a:t>24</a:t>
            </a:fld>
            <a:endParaRPr lang="en-US" dirty="0"/>
          </a:p>
        </p:txBody>
      </p:sp>
    </p:spTree>
    <p:extLst>
      <p:ext uri="{BB962C8B-B14F-4D97-AF65-F5344CB8AC3E}">
        <p14:creationId xmlns:p14="http://schemas.microsoft.com/office/powerpoint/2010/main" val="40015814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A13B4-26C2-CEAD-B69F-E392D629CF6C}"/>
              </a:ext>
            </a:extLst>
          </p:cNvPr>
          <p:cNvSpPr>
            <a:spLocks noGrp="1"/>
          </p:cNvSpPr>
          <p:nvPr>
            <p:ph type="title"/>
          </p:nvPr>
        </p:nvSpPr>
        <p:spPr>
          <a:xfrm>
            <a:off x="375920" y="182880"/>
            <a:ext cx="7534656" cy="528320"/>
          </a:xfrm>
        </p:spPr>
        <p:txBody>
          <a:bodyPr anchor="b">
            <a:normAutofit fontScale="90000"/>
          </a:bodyPr>
          <a:lstStyle/>
          <a:p>
            <a:r>
              <a:rPr lang="en-GB" dirty="0">
                <a:latin typeface="Arial" panose="020B0604020202020204" pitchFamily="34" charset="0"/>
                <a:cs typeface="Arial" panose="020B0604020202020204" pitchFamily="34" charset="0"/>
              </a:rPr>
              <a:t>When not to charge VAT</a:t>
            </a:r>
          </a:p>
        </p:txBody>
      </p:sp>
      <p:sp>
        <p:nvSpPr>
          <p:cNvPr id="3" name="Content Placeholder 2">
            <a:extLst>
              <a:ext uri="{FF2B5EF4-FFF2-40B4-BE49-F238E27FC236}">
                <a16:creationId xmlns:a16="http://schemas.microsoft.com/office/drawing/2014/main" id="{D52C8C1C-CF1F-AB44-0494-020E79E10471}"/>
              </a:ext>
            </a:extLst>
          </p:cNvPr>
          <p:cNvSpPr>
            <a:spLocks noGrp="1"/>
          </p:cNvSpPr>
          <p:nvPr>
            <p:ph sz="quarter" idx="12"/>
          </p:nvPr>
        </p:nvSpPr>
        <p:spPr>
          <a:xfrm>
            <a:off x="497840" y="711200"/>
            <a:ext cx="6067551" cy="5506720"/>
          </a:xfrm>
        </p:spPr>
        <p:txBody>
          <a:bodyPr>
            <a:noAutofit/>
          </a:bodyPr>
          <a:lstStyle/>
          <a:p>
            <a:r>
              <a:rPr lang="en-GB" sz="1800" dirty="0">
                <a:latin typeface="Arial" panose="020B0604020202020204" pitchFamily="34" charset="0"/>
                <a:cs typeface="Arial" panose="020B0604020202020204" pitchFamily="34" charset="0"/>
              </a:rPr>
              <a:t>You cannot charge VAT on exempt goods or services.</a:t>
            </a:r>
          </a:p>
          <a:p>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Some examples of VAT-exempt goods and services are:</a:t>
            </a:r>
          </a:p>
          <a:p>
            <a:r>
              <a:rPr lang="en-GB" sz="1800" dirty="0">
                <a:latin typeface="Arial" panose="020B0604020202020204" pitchFamily="34" charset="0"/>
                <a:cs typeface="Arial" panose="020B0604020202020204" pitchFamily="34" charset="0"/>
              </a:rPr>
              <a:t>-	financial services, investments and insurance</a:t>
            </a:r>
          </a:p>
          <a:p>
            <a:r>
              <a:rPr lang="en-GB" sz="1800" dirty="0">
                <a:latin typeface="Arial" panose="020B0604020202020204" pitchFamily="34" charset="0"/>
                <a:cs typeface="Arial" panose="020B0604020202020204" pitchFamily="34" charset="0"/>
              </a:rPr>
              <a:t>-	garages, parking spaces and houseboat 	moorings</a:t>
            </a:r>
          </a:p>
          <a:p>
            <a:r>
              <a:rPr lang="en-GB" sz="1800" dirty="0">
                <a:latin typeface="Arial" panose="020B0604020202020204" pitchFamily="34" charset="0"/>
                <a:cs typeface="Arial" panose="020B0604020202020204" pitchFamily="34" charset="0"/>
              </a:rPr>
              <a:t>-	property, land and buildings</a:t>
            </a:r>
          </a:p>
          <a:p>
            <a:r>
              <a:rPr lang="en-GB" sz="1800" dirty="0">
                <a:latin typeface="Arial" panose="020B0604020202020204" pitchFamily="34" charset="0"/>
                <a:cs typeface="Arial" panose="020B0604020202020204" pitchFamily="34" charset="0"/>
              </a:rPr>
              <a:t>-	education and training (excluding private 	schools)</a:t>
            </a:r>
          </a:p>
          <a:p>
            <a:r>
              <a:rPr lang="en-GB" sz="1800" dirty="0">
                <a:latin typeface="Arial" panose="020B0604020202020204" pitchFamily="34" charset="0"/>
                <a:cs typeface="Arial" panose="020B0604020202020204" pitchFamily="34" charset="0"/>
              </a:rPr>
              <a:t>-	healthcare and medical treatment</a:t>
            </a:r>
          </a:p>
          <a:p>
            <a:r>
              <a:rPr lang="en-GB" sz="1800" dirty="0">
                <a:latin typeface="Arial" panose="020B0604020202020204" pitchFamily="34" charset="0"/>
                <a:cs typeface="Arial" panose="020B0604020202020204" pitchFamily="34" charset="0"/>
              </a:rPr>
              <a:t>-	funeral plans, burial or cremation services</a:t>
            </a:r>
          </a:p>
          <a:p>
            <a:r>
              <a:rPr lang="en-GB" sz="1800" dirty="0">
                <a:latin typeface="Arial" panose="020B0604020202020204" pitchFamily="34" charset="0"/>
                <a:cs typeface="Arial" panose="020B0604020202020204" pitchFamily="34" charset="0"/>
              </a:rPr>
              <a:t>-	charity events</a:t>
            </a:r>
          </a:p>
          <a:p>
            <a:r>
              <a:rPr lang="en-GB" sz="1800" dirty="0">
                <a:latin typeface="Arial" panose="020B0604020202020204" pitchFamily="34" charset="0"/>
                <a:cs typeface="Arial" panose="020B0604020202020204" pitchFamily="34" charset="0"/>
              </a:rPr>
              <a:t>-	antiques</a:t>
            </a:r>
          </a:p>
          <a:p>
            <a:r>
              <a:rPr lang="en-GB" sz="1800" dirty="0">
                <a:latin typeface="Arial" panose="020B0604020202020204" pitchFamily="34" charset="0"/>
                <a:cs typeface="Arial" panose="020B0604020202020204" pitchFamily="34" charset="0"/>
              </a:rPr>
              <a:t>-	gambling or lottery tickets</a:t>
            </a:r>
          </a:p>
          <a:p>
            <a:r>
              <a:rPr lang="en-GB" sz="1800" dirty="0">
                <a:latin typeface="Arial" panose="020B0604020202020204" pitchFamily="34" charset="0"/>
                <a:cs typeface="Arial" panose="020B0604020202020204" pitchFamily="34" charset="0"/>
              </a:rPr>
              <a:t>-	sports activities</a:t>
            </a:r>
          </a:p>
        </p:txBody>
      </p:sp>
      <p:pic>
        <p:nvPicPr>
          <p:cNvPr id="6" name="Video 5" descr="Box Production Line">
            <a:extLst>
              <a:ext uri="{FF2B5EF4-FFF2-40B4-BE49-F238E27FC236}">
                <a16:creationId xmlns:a16="http://schemas.microsoft.com/office/drawing/2014/main" id="{F36C1ABF-2D4F-E02A-A5D7-698424C1CA3D}"/>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30823" r="29681" b="-1"/>
          <a:stretch>
            <a:fillRect/>
          </a:stretch>
        </p:blipFill>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noFill/>
          <a:ln>
            <a:noFill/>
          </a:ln>
        </p:spPr>
      </p:pic>
      <p:sp>
        <p:nvSpPr>
          <p:cNvPr id="4" name="Slide Number Placeholder 3">
            <a:extLst>
              <a:ext uri="{FF2B5EF4-FFF2-40B4-BE49-F238E27FC236}">
                <a16:creationId xmlns:a16="http://schemas.microsoft.com/office/drawing/2014/main" id="{E52DD1AF-62BB-74F1-6752-C49F58F70708}"/>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25</a:t>
            </a:fld>
            <a:endParaRPr lang="en-US"/>
          </a:p>
        </p:txBody>
      </p:sp>
    </p:spTree>
    <p:extLst>
      <p:ext uri="{BB962C8B-B14F-4D97-AF65-F5344CB8AC3E}">
        <p14:creationId xmlns:p14="http://schemas.microsoft.com/office/powerpoint/2010/main" val="1684183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2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2.xml><?xml version="1.0" encoding="utf-8"?>
<ds:datastoreItem xmlns:ds="http://schemas.openxmlformats.org/officeDocument/2006/customXml" ds:itemID="{85DF9CEC-52C2-4D14-B2F5-11176002A8B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{74948851-79E0-4B38-8080-35F4ABCDDF5B}TF1ed9553b-00c4-4092-846a-c8f7f2908f3beecd942f_win32-8e33096c3cfc</Template>
  <TotalTime>0</TotalTime>
  <Words>2156</Words>
  <Application>Microsoft Office PowerPoint</Application>
  <PresentationFormat>Widescreen</PresentationFormat>
  <Paragraphs>196</Paragraphs>
  <Slides>25</Slides>
  <Notes>3</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Gill Sans Nova Light</vt:lpstr>
      <vt:lpstr>Sagona Book</vt:lpstr>
      <vt:lpstr>Wingdings</vt:lpstr>
      <vt:lpstr>Custom</vt:lpstr>
      <vt:lpstr>Taxation BMMB5019  BA Accounting – Level 5 Institute of Management and Health</vt:lpstr>
      <vt:lpstr>Value Added Tax</vt:lpstr>
      <vt:lpstr>Value Added Tax - VAT</vt:lpstr>
      <vt:lpstr>1. VAT Registration - Compulsory Registration –  Historical Turnover</vt:lpstr>
      <vt:lpstr>Activity</vt:lpstr>
      <vt:lpstr>PowerPoint Presentation</vt:lpstr>
      <vt:lpstr>Activity</vt:lpstr>
      <vt:lpstr>Compulsory Registration –  Future Turnover</vt:lpstr>
      <vt:lpstr>Activity</vt:lpstr>
      <vt:lpstr>Voluntary VAT Registration</vt:lpstr>
      <vt:lpstr>Voluntary VAT Registration</vt:lpstr>
      <vt:lpstr>Activity</vt:lpstr>
      <vt:lpstr>Pre-registration Input VAT</vt:lpstr>
      <vt:lpstr>VAT Deregistration</vt:lpstr>
      <vt:lpstr>Illustration 1</vt:lpstr>
      <vt:lpstr>VAT Deregistration</vt:lpstr>
      <vt:lpstr>Illustration 2</vt:lpstr>
      <vt:lpstr>The Tax Point</vt:lpstr>
      <vt:lpstr>Output VAT and Input VAT</vt:lpstr>
      <vt:lpstr>Example</vt:lpstr>
      <vt:lpstr>The Refund of VAT</vt:lpstr>
      <vt:lpstr>Your responsibilities as a VAT-registered business</vt:lpstr>
      <vt:lpstr>Your responsibilities as a VAT-registered business</vt:lpstr>
      <vt:lpstr>What VAT is charged on</vt:lpstr>
      <vt:lpstr>When not to charge VAT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Marie Pitson</dc:creator>
  <cp:lastModifiedBy>Marie Pitson</cp:lastModifiedBy>
  <cp:revision>12</cp:revision>
  <dcterms:created xsi:type="dcterms:W3CDTF">2026-01-27T08:41:58Z</dcterms:created>
  <dcterms:modified xsi:type="dcterms:W3CDTF">2026-03-03T10:41:43Z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