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68" r:id="rId2"/>
    <p:sldId id="257" r:id="rId3"/>
    <p:sldId id="258" r:id="rId4"/>
    <p:sldId id="259" r:id="rId5"/>
    <p:sldId id="260" r:id="rId6"/>
    <p:sldId id="261" r:id="rId7"/>
    <p:sldId id="269" r:id="rId8"/>
    <p:sldId id="262" r:id="rId9"/>
    <p:sldId id="263" r:id="rId10"/>
    <p:sldId id="264" r:id="rId11"/>
    <p:sldId id="265" r:id="rId12"/>
    <p:sldId id="266"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232" autoAdjust="0"/>
  </p:normalViewPr>
  <p:slideViewPr>
    <p:cSldViewPr>
      <p:cViewPr>
        <p:scale>
          <a:sx n="67" d="100"/>
          <a:sy n="67" d="100"/>
        </p:scale>
        <p:origin x="1260" y="-1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601D25-1ED1-453A-AE2D-E6BC498F7B70}" type="datetimeFigureOut">
              <a:rPr lang="en-US" smtClean="0"/>
              <a:t>12/5/2022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16845ED-EF43-47C2-AB9D-2AADD0E9371C}"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Sometimes, the overall functioning of the brain, as well as the spinal code, is affected because of fibromyalgia. The section literature review also outlines the fact that even pain and non-pain signals are being sent because of this particular health issue. </a:t>
            </a:r>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addition to this, </a:t>
            </a:r>
            <a:r>
              <a:rPr lang="en-GB" dirty="0" err="1"/>
              <a:t>interpretivism</a:t>
            </a:r>
            <a:r>
              <a:rPr lang="en-GB" dirty="0"/>
              <a:t> has also supported carrying out deep observation of the social world. The inductive approach is also selected because it has provided the researcher with an opportunity to make use of the top-bottom approach to identify and analyse the effect of fibromyalgia on pain among women aged 20-60 in the UK. </a:t>
            </a:r>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70000"/>
              </a:lnSpc>
            </a:pPr>
            <a:r>
              <a:rPr lang="en-GB" dirty="0">
                <a:latin typeface="Times New Roman" pitchFamily="18" charset="0"/>
                <a:cs typeface="Times New Roman" pitchFamily="18" charset="0"/>
              </a:rPr>
              <a:t>It can also be stated that the researcher has referred to various books, journals as well as some online sources to acquire the data. The researcher is qualitative in terms of nature, and this has helped a lot in terms of developing a deeper level of understanding about the topic. </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Fibromyalgia and its related issues, people between the age of 20-60, women, and people within the UK were part of the researcher's inclusion criteria. On the other side of this, secondary sources published before 2018 and from other countries except the UK have been excluded from the present study.  </a:t>
            </a:r>
            <a:endParaRPr lang="en-US" dirty="0">
              <a:latin typeface="Times New Roman" pitchFamily="18" charset="0"/>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Other symptoms of the problem involve increased sensitivity, pain, and difficulty getting to sleep, which makes the person feel tired and fatigued and remembering things. The pain in fibromyalgia involves feeling the sensation of burning, stiffness, gnawing pain, soreness, aching and spotting spots or scares over certain parts of muscles. However, it is not actually damaging the muscle or bones like in the case of arthritis. </a:t>
            </a:r>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8</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latin typeface="Times New Roman" pitchFamily="18" charset="0"/>
                <a:cs typeface="Times New Roman" pitchFamily="18" charset="0"/>
              </a:rPr>
              <a:t>There are additional symptoms involved in women that of menstruation, hormonal changes and pregnancy. It could also be added that 9 out of every ten patients of fibromyalgia are women. Especially those who are suffering from mental and physical abuse, anxiety, depression and other psychological problems are more prone to it.</a:t>
            </a:r>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latin typeface="Times New Roman" pitchFamily="18" charset="0"/>
                <a:cs typeface="Times New Roman" pitchFamily="18" charset="0"/>
              </a:rPr>
              <a:t>It could also be discussed that those people who are suffering from fibromyalgia, especially women, are often having some sort of physical or mental pressure. The symptoms are also increasing over the course of time and there is no single triggering event which is causing the change. </a:t>
            </a:r>
            <a:endParaRPr lang="en-US" dirty="0"/>
          </a:p>
        </p:txBody>
      </p:sp>
      <p:sp>
        <p:nvSpPr>
          <p:cNvPr id="4" name="Slide Number Placeholder 3"/>
          <p:cNvSpPr>
            <a:spLocks noGrp="1"/>
          </p:cNvSpPr>
          <p:nvPr>
            <p:ph type="sldNum" sz="quarter" idx="10"/>
          </p:nvPr>
        </p:nvSpPr>
        <p:spPr/>
        <p:txBody>
          <a:bodyPr/>
          <a:lstStyle/>
          <a:p>
            <a:fld id="{B16845ED-EF43-47C2-AB9D-2AADD0E9371C}"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554F4E-B041-42D8-8788-0E622FE8B2D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1903658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554F4E-B041-42D8-8788-0E622FE8B2D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679963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1413054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554F4E-B041-42D8-8788-0E622FE8B2D8}"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3580238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554F4E-B041-42D8-8788-0E622FE8B2D8}" type="datetimeFigureOut">
              <a:rPr lang="en-US" smtClean="0"/>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158001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554F4E-B041-42D8-8788-0E622FE8B2D8}" type="datetimeFigureOut">
              <a:rPr lang="en-US" smtClean="0"/>
              <a:t>12/5/2022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315236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554F4E-B041-42D8-8788-0E622FE8B2D8}" type="datetimeFigureOut">
              <a:rPr lang="en-US" smtClean="0"/>
              <a:t>12/5/2022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3662845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5554F4E-B041-42D8-8788-0E622FE8B2D8}"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795544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554F4E-B041-42D8-8788-0E622FE8B2D8}" type="datetimeFigureOut">
              <a:rPr lang="en-US" smtClean="0"/>
              <a:t>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388486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386769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61950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4143569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32330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554F4E-B041-42D8-8788-0E622FE8B2D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537559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554F4E-B041-42D8-8788-0E622FE8B2D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2068043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554F4E-B041-42D8-8788-0E622FE8B2D8}"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28EEA8-192E-4592-829D-20BBFA988665}" type="slidenum">
              <a:rPr lang="en-US" smtClean="0"/>
              <a:t>‹#›</a:t>
            </a:fld>
            <a:endParaRPr lang="en-US"/>
          </a:p>
        </p:txBody>
      </p:sp>
    </p:spTree>
    <p:extLst>
      <p:ext uri="{BB962C8B-B14F-4D97-AF65-F5344CB8AC3E}">
        <p14:creationId xmlns:p14="http://schemas.microsoft.com/office/powerpoint/2010/main" val="2754468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5554F4E-B041-42D8-8788-0E622FE8B2D8}" type="datetimeFigureOut">
              <a:rPr lang="en-US" smtClean="0"/>
              <a:t>12/5/2022</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4C28EEA8-192E-4592-829D-20BBFA988665}" type="slidenum">
              <a:rPr lang="en-US" smtClean="0"/>
              <a:t>‹#›</a:t>
            </a:fld>
            <a:endParaRPr lang="en-US"/>
          </a:p>
        </p:txBody>
      </p:sp>
    </p:spTree>
    <p:extLst>
      <p:ext uri="{BB962C8B-B14F-4D97-AF65-F5344CB8AC3E}">
        <p14:creationId xmlns:p14="http://schemas.microsoft.com/office/powerpoint/2010/main" val="2929583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0" name="Straight Connector 9">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1" name="Rectangle 2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3495094"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95095" y="-3"/>
            <a:ext cx="792559"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C0BBC2A-49A7-4E7E-80BA-42D28786A387}"/>
              </a:ext>
            </a:extLst>
          </p:cNvPr>
          <p:cNvSpPr>
            <a:spLocks noGrp="1"/>
          </p:cNvSpPr>
          <p:nvPr>
            <p:ph type="ctrTitle"/>
          </p:nvPr>
        </p:nvSpPr>
        <p:spPr>
          <a:xfrm>
            <a:off x="505315" y="643467"/>
            <a:ext cx="3152284" cy="1375608"/>
          </a:xfrm>
        </p:spPr>
        <p:txBody>
          <a:bodyPr vert="horz" lIns="91440" tIns="45720" rIns="91440" bIns="45720" rtlCol="0" anchor="ctr">
            <a:normAutofit/>
          </a:bodyPr>
          <a:lstStyle/>
          <a:p>
            <a:pPr algn="l">
              <a:lnSpc>
                <a:spcPct val="90000"/>
              </a:lnSpc>
            </a:pPr>
            <a:r>
              <a:rPr lang="en-US" sz="3100">
                <a:solidFill>
                  <a:schemeClr val="bg1"/>
                </a:solidFill>
              </a:rPr>
              <a:t>Assessment Component 2 </a:t>
            </a:r>
            <a:br>
              <a:rPr lang="en-US" sz="3100">
                <a:solidFill>
                  <a:schemeClr val="bg1"/>
                </a:solidFill>
              </a:rPr>
            </a:br>
            <a:r>
              <a:rPr lang="en-US" sz="3100" u="sng">
                <a:solidFill>
                  <a:schemeClr val="bg1"/>
                </a:solidFill>
              </a:rPr>
              <a:t>Presentation  </a:t>
            </a:r>
          </a:p>
        </p:txBody>
      </p:sp>
      <p:sp>
        <p:nvSpPr>
          <p:cNvPr id="3" name="Subtitle 2">
            <a:extLst>
              <a:ext uri="{FF2B5EF4-FFF2-40B4-BE49-F238E27FC236}">
                <a16:creationId xmlns:a16="http://schemas.microsoft.com/office/drawing/2014/main" id="{03608438-7FC8-411D-AB69-87007F2BF049}"/>
              </a:ext>
            </a:extLst>
          </p:cNvPr>
          <p:cNvSpPr>
            <a:spLocks noGrp="1"/>
          </p:cNvSpPr>
          <p:nvPr>
            <p:ph type="subTitle" idx="1"/>
          </p:nvPr>
        </p:nvSpPr>
        <p:spPr>
          <a:xfrm>
            <a:off x="505315" y="2160590"/>
            <a:ext cx="2980457" cy="3440110"/>
          </a:xfrm>
        </p:spPr>
        <p:txBody>
          <a:bodyPr vert="horz" lIns="91440" tIns="45720" rIns="91440" bIns="45720" rtlCol="0">
            <a:normAutofit/>
          </a:bodyPr>
          <a:lstStyle/>
          <a:p>
            <a:pPr algn="l">
              <a:lnSpc>
                <a:spcPct val="90000"/>
              </a:lnSpc>
              <a:buFont typeface="Wingdings 3" charset="2"/>
              <a:buChar char=""/>
            </a:pPr>
            <a:endParaRPr lang="en-US" sz="1300">
              <a:solidFill>
                <a:schemeClr val="bg1"/>
              </a:solidFill>
            </a:endParaRPr>
          </a:p>
          <a:p>
            <a:pPr algn="l">
              <a:lnSpc>
                <a:spcPct val="90000"/>
              </a:lnSpc>
              <a:buFont typeface="Wingdings 3" charset="2"/>
              <a:buChar char=""/>
            </a:pPr>
            <a:endParaRPr lang="en-US" sz="1300">
              <a:solidFill>
                <a:schemeClr val="bg1"/>
              </a:solidFill>
            </a:endParaRPr>
          </a:p>
          <a:p>
            <a:pPr algn="l">
              <a:lnSpc>
                <a:spcPct val="90000"/>
              </a:lnSpc>
              <a:buFont typeface="Wingdings 3" charset="2"/>
              <a:buChar char=""/>
            </a:pPr>
            <a:endParaRPr lang="en-US" sz="1300">
              <a:solidFill>
                <a:schemeClr val="bg1"/>
              </a:solidFill>
            </a:endParaRPr>
          </a:p>
          <a:p>
            <a:pPr algn="l">
              <a:lnSpc>
                <a:spcPct val="90000"/>
              </a:lnSpc>
              <a:buFont typeface="Wingdings 3" charset="2"/>
              <a:buChar char=""/>
            </a:pPr>
            <a:r>
              <a:rPr lang="en-US" sz="1300">
                <a:solidFill>
                  <a:schemeClr val="bg1"/>
                </a:solidFill>
              </a:rPr>
              <a:t>Student name: Claudia-Ancuta Dragan</a:t>
            </a:r>
          </a:p>
          <a:p>
            <a:pPr algn="l">
              <a:lnSpc>
                <a:spcPct val="90000"/>
              </a:lnSpc>
              <a:buFont typeface="Wingdings 3" charset="2"/>
              <a:buChar char=""/>
            </a:pPr>
            <a:r>
              <a:rPr lang="en-US" sz="1300">
                <a:solidFill>
                  <a:schemeClr val="bg1"/>
                </a:solidFill>
              </a:rPr>
              <a:t>Student ID:2021166</a:t>
            </a:r>
          </a:p>
          <a:p>
            <a:pPr algn="l">
              <a:lnSpc>
                <a:spcPct val="90000"/>
              </a:lnSpc>
              <a:buFont typeface="Wingdings 3" charset="2"/>
              <a:buChar char=""/>
            </a:pPr>
            <a:endParaRPr lang="en-US" sz="1300">
              <a:solidFill>
                <a:schemeClr val="bg1"/>
              </a:solidFill>
            </a:endParaRPr>
          </a:p>
          <a:p>
            <a:pPr algn="l">
              <a:lnSpc>
                <a:spcPct val="90000"/>
              </a:lnSpc>
              <a:buFont typeface="Wingdings 3" charset="2"/>
              <a:buChar char=""/>
            </a:pPr>
            <a:r>
              <a:rPr lang="en-US" sz="1300">
                <a:solidFill>
                  <a:schemeClr val="bg1"/>
                </a:solidFill>
              </a:rPr>
              <a:t>Module name: INTRODUCTION TO RECHARCH </a:t>
            </a:r>
          </a:p>
          <a:p>
            <a:pPr algn="l">
              <a:lnSpc>
                <a:spcPct val="90000"/>
              </a:lnSpc>
              <a:buFont typeface="Wingdings 3" charset="2"/>
              <a:buChar char=""/>
            </a:pPr>
            <a:r>
              <a:rPr lang="en-US" sz="1300">
                <a:solidFill>
                  <a:schemeClr val="bg1"/>
                </a:solidFill>
              </a:rPr>
              <a:t>Module code: (BMHP5005_LON)</a:t>
            </a:r>
          </a:p>
          <a:p>
            <a:pPr algn="l">
              <a:lnSpc>
                <a:spcPct val="90000"/>
              </a:lnSpc>
              <a:buFont typeface="Wingdings 3" charset="2"/>
              <a:buChar char=""/>
            </a:pPr>
            <a:r>
              <a:rPr lang="en-US" sz="1300">
                <a:solidFill>
                  <a:schemeClr val="bg1"/>
                </a:solidFill>
              </a:rPr>
              <a:t>Lecturer name: Dr Rachel Cohen</a:t>
            </a:r>
          </a:p>
          <a:p>
            <a:pPr algn="l">
              <a:lnSpc>
                <a:spcPct val="90000"/>
              </a:lnSpc>
              <a:buFont typeface="Wingdings 3" charset="2"/>
              <a:buChar char=""/>
            </a:pPr>
            <a:r>
              <a:rPr lang="en-US" sz="1300">
                <a:solidFill>
                  <a:schemeClr val="bg1"/>
                </a:solidFill>
              </a:rPr>
              <a:t>Date: 12-12-2022</a:t>
            </a:r>
          </a:p>
          <a:p>
            <a:pPr algn="l">
              <a:lnSpc>
                <a:spcPct val="90000"/>
              </a:lnSpc>
              <a:buFont typeface="Wingdings 3" charset="2"/>
              <a:buChar char=""/>
            </a:pPr>
            <a:endParaRPr lang="en-US" sz="1300">
              <a:solidFill>
                <a:schemeClr val="bg1"/>
              </a:solidFill>
            </a:endParaRPr>
          </a:p>
        </p:txBody>
      </p:sp>
      <p:pic>
        <p:nvPicPr>
          <p:cNvPr id="4" name="Picture 3">
            <a:extLst>
              <a:ext uri="{FF2B5EF4-FFF2-40B4-BE49-F238E27FC236}">
                <a16:creationId xmlns:a16="http://schemas.microsoft.com/office/drawing/2014/main" id="{1060B36A-0B55-E9FA-F296-86335EEBA2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2689794"/>
            <a:ext cx="3857625" cy="1465897"/>
          </a:xfrm>
          <a:prstGeom prst="rect">
            <a:avLst/>
          </a:prstGeom>
        </p:spPr>
      </p:pic>
      <p:sp>
        <p:nvSpPr>
          <p:cNvPr id="27" name="Isosceles Triangle 2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16772" y="4013200"/>
            <a:ext cx="336549"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625388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solidFill>
                  <a:schemeClr val="tx1"/>
                </a:solidFill>
                <a:latin typeface="Times New Roman" pitchFamily="18" charset="0"/>
                <a:cs typeface="Times New Roman" pitchFamily="18" charset="0"/>
              </a:rPr>
              <a:t>Introduction</a:t>
            </a:r>
            <a:endParaRPr lang="en-US" sz="30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20000"/>
          </a:bodyPr>
          <a:lstStyle/>
          <a:p>
            <a:pPr algn="just">
              <a:lnSpc>
                <a:spcPct val="170000"/>
              </a:lnSpc>
            </a:pPr>
            <a:r>
              <a:rPr lang="en-GB" dirty="0">
                <a:latin typeface="Times New Roman" pitchFamily="18" charset="0"/>
                <a:cs typeface="Times New Roman" pitchFamily="18" charset="0"/>
              </a:rPr>
              <a:t>It can be stated that the literature review in this research is all about the kind of pain which women witness because of fibromyalgia (</a:t>
            </a:r>
            <a:r>
              <a:rPr lang="en-US" dirty="0" err="1">
                <a:latin typeface="Times New Roman" pitchFamily="18" charset="0"/>
                <a:cs typeface="Times New Roman" pitchFamily="18" charset="0"/>
              </a:rPr>
              <a:t>Harvie</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et al., </a:t>
            </a:r>
            <a:r>
              <a:rPr lang="en-US" dirty="0">
                <a:latin typeface="Times New Roman" pitchFamily="18" charset="0"/>
                <a:cs typeface="Times New Roman" pitchFamily="18" charset="0"/>
              </a:rPr>
              <a:t>2021</a:t>
            </a:r>
            <a:r>
              <a:rPr lang="en-GB" dirty="0">
                <a:latin typeface="Times New Roman" pitchFamily="18" charset="0"/>
                <a:cs typeface="Times New Roman" pitchFamily="18" charset="0"/>
              </a:rPr>
              <a:t>). </a:t>
            </a:r>
          </a:p>
          <a:p>
            <a:pPr algn="just">
              <a:lnSpc>
                <a:spcPct val="170000"/>
              </a:lnSpc>
            </a:pPr>
            <a:r>
              <a:rPr lang="en-GB" dirty="0">
                <a:latin typeface="Times New Roman" pitchFamily="18" charset="0"/>
                <a:cs typeface="Times New Roman" pitchFamily="18" charset="0"/>
              </a:rPr>
              <a:t>Therefore, an overview of a concept such as fibromyalgia has been gained in the literature review section. </a:t>
            </a:r>
          </a:p>
          <a:p>
            <a:pPr algn="just">
              <a:lnSpc>
                <a:spcPct val="170000"/>
              </a:lnSpc>
            </a:pPr>
            <a:r>
              <a:rPr lang="en-GB" dirty="0">
                <a:latin typeface="Times New Roman" pitchFamily="18" charset="0"/>
                <a:cs typeface="Times New Roman" pitchFamily="18" charset="0"/>
              </a:rPr>
              <a:t>Moreover, it has also been identified and analysed that fibromyalgia is a kind of musculoskeletal pain which is associated with fatigue, memory loss, lack of sleep and issues associated with mood. </a:t>
            </a:r>
            <a:endParaRPr lang="en-US" dirty="0">
              <a:latin typeface="Times New Roman" pitchFamily="18" charset="0"/>
              <a:cs typeface="Times New Roman" pitchFamily="18" charset="0"/>
            </a:endParaRPr>
          </a:p>
          <a:p>
            <a:pPr algn="just">
              <a:lnSpc>
                <a:spcPct val="170000"/>
              </a:lnSpc>
            </a:pPr>
            <a:endParaRPr lang="en-US"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700" b="1" dirty="0">
                <a:solidFill>
                  <a:schemeClr val="tx1"/>
                </a:solidFill>
                <a:latin typeface="Times New Roman" pitchFamily="18" charset="0"/>
                <a:ea typeface="+mn-ea"/>
                <a:cs typeface="Times New Roman" pitchFamily="18" charset="0"/>
              </a:rPr>
              <a:t>Aim and Objectives </a:t>
            </a:r>
            <a:endParaRPr lang="en-US" sz="2700" b="1" dirty="0">
              <a:solidFill>
                <a:schemeClr val="tx1"/>
              </a:solidFill>
              <a:latin typeface="Times New Roman" pitchFamily="18" charset="0"/>
              <a:ea typeface="+mn-ea"/>
              <a:cs typeface="Times New Roman" pitchFamily="18" charset="0"/>
            </a:endParaRPr>
          </a:p>
        </p:txBody>
      </p:sp>
      <p:sp>
        <p:nvSpPr>
          <p:cNvPr id="3" name="Content Placeholder 2"/>
          <p:cNvSpPr>
            <a:spLocks noGrp="1"/>
          </p:cNvSpPr>
          <p:nvPr>
            <p:ph idx="1"/>
          </p:nvPr>
        </p:nvSpPr>
        <p:spPr/>
        <p:txBody>
          <a:bodyPr>
            <a:normAutofit fontScale="85000" lnSpcReduction="20000"/>
          </a:bodyPr>
          <a:lstStyle/>
          <a:p>
            <a:pPr algn="just">
              <a:lnSpc>
                <a:spcPct val="150000"/>
              </a:lnSpc>
              <a:buNone/>
            </a:pPr>
            <a:r>
              <a:rPr lang="en-GB" sz="2000" b="1" u="sng" dirty="0">
                <a:latin typeface="Times New Roman" pitchFamily="18" charset="0"/>
                <a:cs typeface="Times New Roman" pitchFamily="18" charset="0"/>
              </a:rPr>
              <a:t>Aim </a:t>
            </a:r>
            <a:endParaRPr lang="en-US" sz="2000" b="1" u="sng" dirty="0">
              <a:latin typeface="Times New Roman" pitchFamily="18" charset="0"/>
              <a:cs typeface="Times New Roman" pitchFamily="18" charset="0"/>
            </a:endParaRPr>
          </a:p>
          <a:p>
            <a:pPr algn="just">
              <a:lnSpc>
                <a:spcPct val="150000"/>
              </a:lnSpc>
            </a:pPr>
            <a:r>
              <a:rPr lang="en-GB" sz="2000" dirty="0">
                <a:latin typeface="Times New Roman" pitchFamily="18" charset="0"/>
                <a:cs typeface="Times New Roman" pitchFamily="18" charset="0"/>
              </a:rPr>
              <a:t>Analysis of the effects of fibromyalgia on pain among women aged 20-60 in the UK</a:t>
            </a:r>
            <a:endParaRPr lang="en-US" sz="2000" dirty="0">
              <a:latin typeface="Times New Roman" pitchFamily="18" charset="0"/>
              <a:cs typeface="Times New Roman" pitchFamily="18" charset="0"/>
            </a:endParaRPr>
          </a:p>
          <a:p>
            <a:pPr algn="just">
              <a:lnSpc>
                <a:spcPct val="150000"/>
              </a:lnSpc>
              <a:buNone/>
            </a:pPr>
            <a:r>
              <a:rPr lang="en-GB" sz="2000" b="1" u="sng" dirty="0">
                <a:latin typeface="Times New Roman" pitchFamily="18" charset="0"/>
                <a:cs typeface="Times New Roman" pitchFamily="18" charset="0"/>
              </a:rPr>
              <a:t>Objective</a:t>
            </a:r>
            <a:endParaRPr lang="en-US" sz="2000" b="1" u="sng"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To identify the meaning and symptoms of fibromyalgia</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To analyse the effects of fibromyalgia on pain among women in the UK</a:t>
            </a:r>
            <a:endParaRPr lang="en-US" sz="2000" dirty="0">
              <a:latin typeface="Times New Roman" pitchFamily="18" charset="0"/>
              <a:cs typeface="Times New Roman" pitchFamily="18" charset="0"/>
            </a:endParaRPr>
          </a:p>
          <a:p>
            <a:pPr lvl="0" algn="just">
              <a:lnSpc>
                <a:spcPct val="150000"/>
              </a:lnSpc>
            </a:pPr>
            <a:r>
              <a:rPr lang="en-GB" sz="2000" dirty="0">
                <a:latin typeface="Times New Roman" pitchFamily="18" charset="0"/>
                <a:cs typeface="Times New Roman" pitchFamily="18" charset="0"/>
              </a:rPr>
              <a:t>To interpret the various therapies that can help in treating fibromyalgia</a:t>
            </a:r>
            <a:endParaRPr lang="en-US" sz="2000" dirty="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solidFill>
                  <a:schemeClr val="tx1"/>
                </a:solidFill>
                <a:latin typeface="Times New Roman" pitchFamily="18" charset="0"/>
                <a:cs typeface="Times New Roman" pitchFamily="18" charset="0"/>
              </a:rPr>
              <a:t>Methods </a:t>
            </a: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77500" lnSpcReduction="20000"/>
          </a:bodyPr>
          <a:lstStyle/>
          <a:p>
            <a:pPr algn="just">
              <a:lnSpc>
                <a:spcPct val="160000"/>
              </a:lnSpc>
            </a:pPr>
            <a:r>
              <a:rPr lang="en-GB" sz="2000" dirty="0">
                <a:latin typeface="Times New Roman" pitchFamily="18" charset="0"/>
                <a:cs typeface="Times New Roman" pitchFamily="18" charset="0"/>
              </a:rPr>
              <a:t>The selection of research methodology is considered a key and critical task at the time of carrying out the research. </a:t>
            </a:r>
          </a:p>
          <a:p>
            <a:pPr algn="just">
              <a:lnSpc>
                <a:spcPct val="160000"/>
              </a:lnSpc>
            </a:pPr>
            <a:r>
              <a:rPr lang="en-GB" sz="2000" dirty="0">
                <a:latin typeface="Times New Roman" pitchFamily="18" charset="0"/>
                <a:cs typeface="Times New Roman" pitchFamily="18" charset="0"/>
              </a:rPr>
              <a:t>Moreover, it can also be stated that the tools and techniques selected for the gathering and analysis of the information has a direct and considerable impact on the results and outcomes of the study(Newman and Gough, 2020). </a:t>
            </a:r>
          </a:p>
          <a:p>
            <a:pPr algn="just">
              <a:lnSpc>
                <a:spcPct val="160000"/>
              </a:lnSpc>
            </a:pPr>
            <a:r>
              <a:rPr lang="en-GB" sz="2000" dirty="0">
                <a:latin typeface="Times New Roman" pitchFamily="18" charset="0"/>
                <a:cs typeface="Times New Roman" pitchFamily="18" charset="0"/>
              </a:rPr>
              <a:t>In the present research, the use of </a:t>
            </a:r>
            <a:r>
              <a:rPr lang="en-GB" sz="2000" dirty="0" err="1">
                <a:latin typeface="Times New Roman" pitchFamily="18" charset="0"/>
                <a:cs typeface="Times New Roman" pitchFamily="18" charset="0"/>
              </a:rPr>
              <a:t>interpretivism</a:t>
            </a:r>
            <a:r>
              <a:rPr lang="en-GB" sz="2000" dirty="0">
                <a:latin typeface="Times New Roman" pitchFamily="18" charset="0"/>
                <a:cs typeface="Times New Roman" pitchFamily="18" charset="0"/>
              </a:rPr>
              <a:t> research philosophy is done, and this has provided an opportunity to carry out an appropriate interpretation of the elements linked with the study. </a:t>
            </a:r>
            <a:endParaRPr lang="en-US" sz="2000" dirty="0">
              <a:latin typeface="Times New Roman" pitchFamily="18" charset="0"/>
              <a:cs typeface="Times New Roman" pitchFamily="18" charset="0"/>
            </a:endParaRPr>
          </a:p>
          <a:p>
            <a:pPr algn="just">
              <a:lnSpc>
                <a:spcPct val="160000"/>
              </a:lnSpc>
            </a:pPr>
            <a:endParaRPr lang="en-US" sz="2000"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err="1">
                <a:solidFill>
                  <a:schemeClr val="tx1"/>
                </a:solidFill>
                <a:latin typeface="Times New Roman" pitchFamily="18" charset="0"/>
                <a:cs typeface="Times New Roman" pitchFamily="18" charset="0"/>
              </a:rPr>
              <a:t>Contd</a:t>
            </a:r>
            <a:r>
              <a:rPr lang="en-GB" sz="3200" b="1" dirty="0">
                <a:solidFill>
                  <a:schemeClr val="tx1"/>
                </a:solidFill>
                <a:latin typeface="Times New Roman" pitchFamily="18" charset="0"/>
                <a:cs typeface="Times New Roman" pitchFamily="18" charset="0"/>
              </a:rPr>
              <a:t>…</a:t>
            </a:r>
            <a:endParaRPr lang="en-US" sz="3200" b="1"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77500" lnSpcReduction="20000"/>
          </a:bodyPr>
          <a:lstStyle/>
          <a:p>
            <a:pPr algn="just">
              <a:lnSpc>
                <a:spcPct val="170000"/>
              </a:lnSpc>
            </a:pPr>
            <a:r>
              <a:rPr lang="en-GB" dirty="0">
                <a:latin typeface="Times New Roman" pitchFamily="18" charset="0"/>
                <a:cs typeface="Times New Roman" pitchFamily="18" charset="0"/>
              </a:rPr>
              <a:t>In terms of the data collection, the use of secondary sources of data collection is. </a:t>
            </a:r>
          </a:p>
          <a:p>
            <a:pPr algn="just">
              <a:lnSpc>
                <a:spcPct val="170000"/>
              </a:lnSpc>
            </a:pPr>
            <a:r>
              <a:rPr lang="en-GB" dirty="0">
                <a:latin typeface="Times New Roman" pitchFamily="18" charset="0"/>
                <a:cs typeface="Times New Roman" pitchFamily="18" charset="0"/>
              </a:rPr>
              <a:t>The first reason why preference is provided for the secondary data is that they have helped a lot in terms of saving a considerable amount of resources as well as the time of the researcher (</a:t>
            </a:r>
            <a:r>
              <a:rPr lang="en-GB" dirty="0" err="1">
                <a:latin typeface="Times New Roman" pitchFamily="18" charset="0"/>
                <a:cs typeface="Times New Roman" pitchFamily="18" charset="0"/>
              </a:rPr>
              <a:t>Basias</a:t>
            </a:r>
            <a:r>
              <a:rPr lang="en-GB" dirty="0">
                <a:latin typeface="Times New Roman" pitchFamily="18" charset="0"/>
                <a:cs typeface="Times New Roman" pitchFamily="18" charset="0"/>
              </a:rPr>
              <a:t> and </a:t>
            </a:r>
            <a:r>
              <a:rPr lang="en-GB" dirty="0" err="1">
                <a:latin typeface="Times New Roman" pitchFamily="18" charset="0"/>
                <a:cs typeface="Times New Roman" pitchFamily="18" charset="0"/>
              </a:rPr>
              <a:t>Pollalis</a:t>
            </a:r>
            <a:r>
              <a:rPr lang="en-GB" dirty="0">
                <a:latin typeface="Times New Roman" pitchFamily="18" charset="0"/>
                <a:cs typeface="Times New Roman" pitchFamily="18" charset="0"/>
              </a:rPr>
              <a:t>, 2018). </a:t>
            </a:r>
          </a:p>
          <a:p>
            <a:pPr algn="just">
              <a:lnSpc>
                <a:spcPct val="170000"/>
              </a:lnSpc>
            </a:pPr>
            <a:r>
              <a:rPr lang="en-GB" dirty="0">
                <a:latin typeface="Times New Roman" pitchFamily="18" charset="0"/>
                <a:cs typeface="Times New Roman" pitchFamily="18" charset="0"/>
              </a:rPr>
              <a:t>Fibromyalgia and pain among women and UK are some of the keywords which have been taken into account by the researcher for the purpose of conducting the present investigation. </a:t>
            </a:r>
          </a:p>
          <a:p>
            <a:pPr algn="just">
              <a:lnSpc>
                <a:spcPct val="170000"/>
              </a:lnSpc>
            </a:pPr>
            <a:r>
              <a:rPr lang="en-GB" dirty="0">
                <a:latin typeface="Times New Roman" pitchFamily="18" charset="0"/>
                <a:cs typeface="Times New Roman" pitchFamily="18" charset="0"/>
              </a:rPr>
              <a:t>Google Scholar is the database which is taken into account for the purpose of collecting the required data(</a:t>
            </a:r>
            <a:r>
              <a:rPr lang="en-GB" dirty="0" err="1">
                <a:latin typeface="Times New Roman" pitchFamily="18" charset="0"/>
                <a:cs typeface="Times New Roman" pitchFamily="18" charset="0"/>
              </a:rPr>
              <a:t>Hakami</a:t>
            </a:r>
            <a:r>
              <a:rPr lang="en-GB" dirty="0">
                <a:latin typeface="Times New Roman" pitchFamily="18" charset="0"/>
                <a:cs typeface="Times New Roman" pitchFamily="18" charset="0"/>
              </a:rPr>
              <a:t>, 2022). </a:t>
            </a:r>
            <a:endParaRPr lang="en-US" dirty="0">
              <a:latin typeface="Times New Roman" pitchFamily="18" charset="0"/>
              <a:cs typeface="Times New Roman" pitchFamily="18" charset="0"/>
            </a:endParaRPr>
          </a:p>
          <a:p>
            <a:pPr algn="just">
              <a:lnSpc>
                <a:spcPct val="170000"/>
              </a:lnSpc>
            </a:pPr>
            <a:endParaRPr lang="en-US"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6347713" cy="1320800"/>
          </a:xfrm>
        </p:spPr>
        <p:txBody>
          <a:bodyPr>
            <a:normAutofit/>
          </a:bodyPr>
          <a:lstStyle/>
          <a:p>
            <a:r>
              <a:rPr lang="en-GB" sz="2000" b="1" dirty="0">
                <a:solidFill>
                  <a:schemeClr val="tx1"/>
                </a:solidFill>
                <a:latin typeface="Times New Roman" pitchFamily="18" charset="0"/>
                <a:cs typeface="Times New Roman" pitchFamily="18" charset="0"/>
              </a:rPr>
              <a:t>Literature review</a:t>
            </a:r>
            <a:endParaRPr lang="en-US" sz="2000" dirty="0">
              <a:solidFill>
                <a:schemeClr val="tx1"/>
              </a:solidFill>
              <a:latin typeface="Times New Roman" pitchFamily="18" charset="0"/>
              <a:cs typeface="Times New Roman"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276472575"/>
              </p:ext>
            </p:extLst>
          </p:nvPr>
        </p:nvGraphicFramePr>
        <p:xfrm>
          <a:off x="179512" y="764704"/>
          <a:ext cx="8678768" cy="4024883"/>
        </p:xfrm>
        <a:graphic>
          <a:graphicData uri="http://schemas.openxmlformats.org/drawingml/2006/table">
            <a:tbl>
              <a:tblPr/>
              <a:tblGrid>
                <a:gridCol w="2455874">
                  <a:extLst>
                    <a:ext uri="{9D8B030D-6E8A-4147-A177-3AD203B41FA5}">
                      <a16:colId xmlns:a16="http://schemas.microsoft.com/office/drawing/2014/main" val="20000"/>
                    </a:ext>
                  </a:extLst>
                </a:gridCol>
                <a:gridCol w="2074298">
                  <a:extLst>
                    <a:ext uri="{9D8B030D-6E8A-4147-A177-3AD203B41FA5}">
                      <a16:colId xmlns:a16="http://schemas.microsoft.com/office/drawing/2014/main" val="20001"/>
                    </a:ext>
                  </a:extLst>
                </a:gridCol>
                <a:gridCol w="2074298">
                  <a:extLst>
                    <a:ext uri="{9D8B030D-6E8A-4147-A177-3AD203B41FA5}">
                      <a16:colId xmlns:a16="http://schemas.microsoft.com/office/drawing/2014/main" val="20002"/>
                    </a:ext>
                  </a:extLst>
                </a:gridCol>
                <a:gridCol w="2074298">
                  <a:extLst>
                    <a:ext uri="{9D8B030D-6E8A-4147-A177-3AD203B41FA5}">
                      <a16:colId xmlns:a16="http://schemas.microsoft.com/office/drawing/2014/main" val="20003"/>
                    </a:ext>
                  </a:extLst>
                </a:gridCol>
              </a:tblGrid>
              <a:tr h="259839">
                <a:tc>
                  <a:txBody>
                    <a:bodyPr/>
                    <a:lstStyle/>
                    <a:p>
                      <a:pPr algn="just">
                        <a:lnSpc>
                          <a:spcPct val="150000"/>
                        </a:lnSpc>
                        <a:spcAft>
                          <a:spcPts val="0"/>
                        </a:spcAft>
                      </a:pPr>
                      <a:r>
                        <a:rPr lang="en-GB" sz="900" dirty="0">
                          <a:latin typeface="Times New Roman"/>
                          <a:ea typeface="Book Antiqua"/>
                          <a:cs typeface="Times New Roman"/>
                        </a:rPr>
                        <a:t>Author, title, year</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Aim of study</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Methods and sample size</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Summary of main findings</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145407">
                <a:tc>
                  <a:txBody>
                    <a:bodyPr/>
                    <a:lstStyle/>
                    <a:p>
                      <a:pPr algn="just">
                        <a:lnSpc>
                          <a:spcPct val="150000"/>
                        </a:lnSpc>
                        <a:spcAft>
                          <a:spcPts val="0"/>
                        </a:spcAft>
                      </a:pPr>
                      <a:r>
                        <a:rPr lang="en-US" sz="900">
                          <a:latin typeface="Times New Roman"/>
                          <a:ea typeface="Book Antiqua"/>
                          <a:cs typeface="Times New Roman"/>
                        </a:rPr>
                        <a:t>Harvie, D.S., Vasco, D., Sterling, M., Low-Choy, S. and Niederstrasser, N.G., 2021. Psycho-sensory relationships in chronic pain</a:t>
                      </a: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The purpose of this study is to analyse the relationship between pain and psychological symptoms. </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Online survey with the help of 413 women with persistent pain</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From the finding, it could be concluded that there is a positive relationship between pain in women and their level of anxiety-related problems.</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179042">
                <a:tc>
                  <a:txBody>
                    <a:bodyPr/>
                    <a:lstStyle/>
                    <a:p>
                      <a:pPr algn="just">
                        <a:lnSpc>
                          <a:spcPct val="150000"/>
                        </a:lnSpc>
                        <a:spcAft>
                          <a:spcPts val="0"/>
                        </a:spcAft>
                      </a:pPr>
                      <a:r>
                        <a:rPr lang="en-GB" sz="900" dirty="0" err="1">
                          <a:latin typeface="Times New Roman"/>
                          <a:ea typeface="Book Antiqua"/>
                          <a:cs typeface="Times New Roman"/>
                        </a:rPr>
                        <a:t>Siracusa</a:t>
                      </a:r>
                      <a:r>
                        <a:rPr lang="en-GB" sz="900" dirty="0">
                          <a:latin typeface="Times New Roman"/>
                          <a:ea typeface="Book Antiqua"/>
                          <a:cs typeface="Times New Roman"/>
                        </a:rPr>
                        <a:t>, R., Paola, R.D., </a:t>
                      </a:r>
                      <a:r>
                        <a:rPr lang="en-GB" sz="900" dirty="0" err="1">
                          <a:latin typeface="Times New Roman"/>
                          <a:ea typeface="Book Antiqua"/>
                          <a:cs typeface="Times New Roman"/>
                        </a:rPr>
                        <a:t>Cuzzocrea</a:t>
                      </a:r>
                      <a:r>
                        <a:rPr lang="en-GB" sz="900" dirty="0">
                          <a:latin typeface="Times New Roman"/>
                          <a:ea typeface="Book Antiqua"/>
                          <a:cs typeface="Times New Roman"/>
                        </a:rPr>
                        <a:t>, S. and </a:t>
                      </a:r>
                      <a:r>
                        <a:rPr lang="en-GB" sz="900" dirty="0" err="1">
                          <a:latin typeface="Times New Roman"/>
                          <a:ea typeface="Book Antiqua"/>
                          <a:cs typeface="Times New Roman"/>
                        </a:rPr>
                        <a:t>Impellizzeri</a:t>
                      </a:r>
                      <a:r>
                        <a:rPr lang="en-GB" sz="900" dirty="0">
                          <a:latin typeface="Times New Roman"/>
                          <a:ea typeface="Book Antiqua"/>
                          <a:cs typeface="Times New Roman"/>
                        </a:rPr>
                        <a:t>, D., 2021. Fibromyalgia: pathogenesis, mechanisms, diagnosis and treatment options update. International journal of molecular sciences</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This is measuring the treatment of fibromyalgia</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Systematic analysis</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It could be concluded that women are more prone to fibromyalgia as compared to men.</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1440595">
                <a:tc>
                  <a:txBody>
                    <a:bodyPr/>
                    <a:lstStyle/>
                    <a:p>
                      <a:pPr algn="just">
                        <a:lnSpc>
                          <a:spcPct val="150000"/>
                        </a:lnSpc>
                        <a:spcAft>
                          <a:spcPts val="0"/>
                        </a:spcAft>
                      </a:pPr>
                      <a:r>
                        <a:rPr lang="en-US" sz="900" dirty="0">
                          <a:latin typeface="Times New Roman"/>
                          <a:ea typeface="Book Antiqua"/>
                          <a:cs typeface="Times New Roman"/>
                        </a:rPr>
                        <a:t>Juuso, P., </a:t>
                      </a:r>
                      <a:r>
                        <a:rPr lang="en-US" sz="900" dirty="0" err="1">
                          <a:latin typeface="Times New Roman"/>
                          <a:ea typeface="Book Antiqua"/>
                          <a:cs typeface="Times New Roman"/>
                        </a:rPr>
                        <a:t>Skär</a:t>
                      </a:r>
                      <a:r>
                        <a:rPr lang="en-US" sz="900" dirty="0">
                          <a:latin typeface="Times New Roman"/>
                          <a:ea typeface="Book Antiqua"/>
                          <a:cs typeface="Times New Roman"/>
                        </a:rPr>
                        <a:t>, L., Olsson, M. and </a:t>
                      </a:r>
                      <a:r>
                        <a:rPr lang="en-US" sz="900" dirty="0" err="1">
                          <a:latin typeface="Times New Roman"/>
                          <a:ea typeface="Book Antiqua"/>
                          <a:cs typeface="Times New Roman"/>
                        </a:rPr>
                        <a:t>Söderberg</a:t>
                      </a:r>
                      <a:r>
                        <a:rPr lang="en-US" sz="900" dirty="0">
                          <a:latin typeface="Times New Roman"/>
                          <a:ea typeface="Book Antiqua"/>
                          <a:cs typeface="Times New Roman"/>
                        </a:rPr>
                        <a:t>, S., 2011. Living with a double burden: Meanings of pain for women with fibromyalgia. </a:t>
                      </a:r>
                      <a:r>
                        <a:rPr lang="en-US" sz="900" i="1" dirty="0">
                          <a:latin typeface="Times New Roman"/>
                          <a:ea typeface="Book Antiqua"/>
                          <a:cs typeface="Times New Roman"/>
                        </a:rPr>
                        <a:t>International journal of qualitative studies on health and well-being</a:t>
                      </a:r>
                      <a:r>
                        <a:rPr lang="en-US" sz="900" dirty="0">
                          <a:latin typeface="Times New Roman"/>
                          <a:ea typeface="Book Antiqua"/>
                          <a:cs typeface="Times New Roman"/>
                        </a:rPr>
                        <a:t>, </a:t>
                      </a:r>
                      <a:r>
                        <a:rPr lang="en-US" sz="900" i="1" dirty="0">
                          <a:latin typeface="Times New Roman"/>
                          <a:ea typeface="Book Antiqua"/>
                          <a:cs typeface="Times New Roman"/>
                        </a:rPr>
                        <a:t>6</a:t>
                      </a:r>
                      <a:r>
                        <a:rPr lang="en-US" sz="900" dirty="0">
                          <a:latin typeface="Times New Roman"/>
                          <a:ea typeface="Book Antiqua"/>
                          <a:cs typeface="Times New Roman"/>
                        </a:rPr>
                        <a:t>(3), p.7184.</a:t>
                      </a: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Aim is to have knowledge on pain that women go during fibromyalgia</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Literature analysis </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900" dirty="0">
                          <a:latin typeface="Times New Roman"/>
                          <a:ea typeface="Book Antiqua"/>
                          <a:cs typeface="Times New Roman"/>
                        </a:rPr>
                        <a:t>It is identified that daily life burden increases for women while dealing with fibromyalgia. </a:t>
                      </a:r>
                      <a:endParaRPr lang="en-US" sz="9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0570B-BDF2-C96A-67AE-AC591F4D81D9}"/>
              </a:ext>
            </a:extLst>
          </p:cNvPr>
          <p:cNvSpPr>
            <a:spLocks noGrp="1"/>
          </p:cNvSpPr>
          <p:nvPr>
            <p:ph type="title"/>
          </p:nvPr>
        </p:nvSpPr>
        <p:spPr>
          <a:xfrm>
            <a:off x="609599" y="609600"/>
            <a:ext cx="6347713" cy="155104"/>
          </a:xfrm>
        </p:spPr>
        <p:txBody>
          <a:bodyPr>
            <a:noAutofit/>
          </a:bodyPr>
          <a:lstStyle/>
          <a:p>
            <a:endParaRPr lang="en-GB" sz="1050" dirty="0"/>
          </a:p>
        </p:txBody>
      </p:sp>
      <p:graphicFrame>
        <p:nvGraphicFramePr>
          <p:cNvPr id="5" name="Table 4">
            <a:extLst>
              <a:ext uri="{FF2B5EF4-FFF2-40B4-BE49-F238E27FC236}">
                <a16:creationId xmlns:a16="http://schemas.microsoft.com/office/drawing/2014/main" id="{B4DA9463-290E-BD61-71A2-4309F888F334}"/>
              </a:ext>
            </a:extLst>
          </p:cNvPr>
          <p:cNvGraphicFramePr>
            <a:graphicFrameLocks noGrp="1"/>
          </p:cNvGraphicFramePr>
          <p:nvPr>
            <p:extLst>
              <p:ext uri="{D42A27DB-BD31-4B8C-83A1-F6EECF244321}">
                <p14:modId xmlns:p14="http://schemas.microsoft.com/office/powerpoint/2010/main" val="1134406923"/>
              </p:ext>
            </p:extLst>
          </p:nvPr>
        </p:nvGraphicFramePr>
        <p:xfrm>
          <a:off x="251520" y="1124745"/>
          <a:ext cx="8282882" cy="1881950"/>
        </p:xfrm>
        <a:graphic>
          <a:graphicData uri="http://schemas.openxmlformats.org/drawingml/2006/table">
            <a:tbl>
              <a:tblPr/>
              <a:tblGrid>
                <a:gridCol w="2343848">
                  <a:extLst>
                    <a:ext uri="{9D8B030D-6E8A-4147-A177-3AD203B41FA5}">
                      <a16:colId xmlns:a16="http://schemas.microsoft.com/office/drawing/2014/main" val="2138597198"/>
                    </a:ext>
                  </a:extLst>
                </a:gridCol>
                <a:gridCol w="1979678">
                  <a:extLst>
                    <a:ext uri="{9D8B030D-6E8A-4147-A177-3AD203B41FA5}">
                      <a16:colId xmlns:a16="http://schemas.microsoft.com/office/drawing/2014/main" val="874150340"/>
                    </a:ext>
                  </a:extLst>
                </a:gridCol>
                <a:gridCol w="1979678">
                  <a:extLst>
                    <a:ext uri="{9D8B030D-6E8A-4147-A177-3AD203B41FA5}">
                      <a16:colId xmlns:a16="http://schemas.microsoft.com/office/drawing/2014/main" val="2874772400"/>
                    </a:ext>
                  </a:extLst>
                </a:gridCol>
                <a:gridCol w="1979678">
                  <a:extLst>
                    <a:ext uri="{9D8B030D-6E8A-4147-A177-3AD203B41FA5}">
                      <a16:colId xmlns:a16="http://schemas.microsoft.com/office/drawing/2014/main" val="3336231558"/>
                    </a:ext>
                  </a:extLst>
                </a:gridCol>
              </a:tblGrid>
              <a:tr h="1296144">
                <a:tc>
                  <a:txBody>
                    <a:bodyPr/>
                    <a:lstStyle/>
                    <a:p>
                      <a:pPr algn="just">
                        <a:lnSpc>
                          <a:spcPct val="150000"/>
                        </a:lnSpc>
                        <a:spcAft>
                          <a:spcPts val="0"/>
                        </a:spcAft>
                      </a:pPr>
                      <a:r>
                        <a:rPr lang="en-US" sz="1400" dirty="0" err="1">
                          <a:solidFill>
                            <a:srgbClr val="222222"/>
                          </a:solidFill>
                          <a:latin typeface="Times New Roman"/>
                          <a:ea typeface="Book Antiqua"/>
                          <a:cs typeface="Times New Roman"/>
                        </a:rPr>
                        <a:t>Sarzi-Puttini</a:t>
                      </a:r>
                      <a:r>
                        <a:rPr lang="en-US" sz="1400" dirty="0">
                          <a:solidFill>
                            <a:srgbClr val="222222"/>
                          </a:solidFill>
                          <a:latin typeface="Times New Roman"/>
                          <a:ea typeface="Book Antiqua"/>
                          <a:cs typeface="Times New Roman"/>
                        </a:rPr>
                        <a:t>, P., Giorgi, V., </a:t>
                      </a:r>
                      <a:r>
                        <a:rPr lang="en-US" sz="1400" dirty="0" err="1">
                          <a:solidFill>
                            <a:srgbClr val="222222"/>
                          </a:solidFill>
                          <a:latin typeface="Times New Roman"/>
                          <a:ea typeface="Book Antiqua"/>
                          <a:cs typeface="Times New Roman"/>
                        </a:rPr>
                        <a:t>Marotto</a:t>
                      </a:r>
                      <a:r>
                        <a:rPr lang="en-US" sz="1400" dirty="0">
                          <a:solidFill>
                            <a:srgbClr val="222222"/>
                          </a:solidFill>
                          <a:latin typeface="Times New Roman"/>
                          <a:ea typeface="Book Antiqua"/>
                          <a:cs typeface="Times New Roman"/>
                        </a:rPr>
                        <a:t>, D. and Atzeni, F., 2020. Fibromyalgia: an update on clinical characteristics, </a:t>
                      </a:r>
                      <a:r>
                        <a:rPr lang="en-US" sz="1400" dirty="0" err="1">
                          <a:solidFill>
                            <a:srgbClr val="222222"/>
                          </a:solidFill>
                          <a:latin typeface="Times New Roman"/>
                          <a:ea typeface="Book Antiqua"/>
                          <a:cs typeface="Times New Roman"/>
                        </a:rPr>
                        <a:t>aetiopathogenesis</a:t>
                      </a:r>
                      <a:r>
                        <a:rPr lang="en-US" sz="1400" dirty="0">
                          <a:solidFill>
                            <a:srgbClr val="222222"/>
                          </a:solidFill>
                          <a:latin typeface="Times New Roman"/>
                          <a:ea typeface="Book Antiqua"/>
                          <a:cs typeface="Times New Roman"/>
                        </a:rPr>
                        <a:t> and treatment. </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The aim is to update the clinical characteristics and treatment</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Systematic analysis and evidence-based approach</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This is tailoring the treatment, which is important with increasing different Fibromyalgia characteristics.</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02054705"/>
                  </a:ext>
                </a:extLst>
              </a:tr>
            </a:tbl>
          </a:graphicData>
        </a:graphic>
      </p:graphicFrame>
      <p:graphicFrame>
        <p:nvGraphicFramePr>
          <p:cNvPr id="8" name="Content Placeholder 7">
            <a:extLst>
              <a:ext uri="{FF2B5EF4-FFF2-40B4-BE49-F238E27FC236}">
                <a16:creationId xmlns:a16="http://schemas.microsoft.com/office/drawing/2014/main" id="{52C48A38-134A-52D9-C69D-599A9EE376D2}"/>
              </a:ext>
            </a:extLst>
          </p:cNvPr>
          <p:cNvGraphicFramePr>
            <a:graphicFrameLocks noGrp="1"/>
          </p:cNvGraphicFramePr>
          <p:nvPr>
            <p:ph idx="1"/>
            <p:extLst>
              <p:ext uri="{D42A27DB-BD31-4B8C-83A1-F6EECF244321}">
                <p14:modId xmlns:p14="http://schemas.microsoft.com/office/powerpoint/2010/main" val="4090284678"/>
              </p:ext>
            </p:extLst>
          </p:nvPr>
        </p:nvGraphicFramePr>
        <p:xfrm>
          <a:off x="251520" y="3212976"/>
          <a:ext cx="8443839" cy="2201990"/>
        </p:xfrm>
        <a:graphic>
          <a:graphicData uri="http://schemas.openxmlformats.org/drawingml/2006/table">
            <a:tbl>
              <a:tblPr/>
              <a:tblGrid>
                <a:gridCol w="2389395">
                  <a:extLst>
                    <a:ext uri="{9D8B030D-6E8A-4147-A177-3AD203B41FA5}">
                      <a16:colId xmlns:a16="http://schemas.microsoft.com/office/drawing/2014/main" val="1718404132"/>
                    </a:ext>
                  </a:extLst>
                </a:gridCol>
                <a:gridCol w="2018148">
                  <a:extLst>
                    <a:ext uri="{9D8B030D-6E8A-4147-A177-3AD203B41FA5}">
                      <a16:colId xmlns:a16="http://schemas.microsoft.com/office/drawing/2014/main" val="1980797688"/>
                    </a:ext>
                  </a:extLst>
                </a:gridCol>
                <a:gridCol w="2018148">
                  <a:extLst>
                    <a:ext uri="{9D8B030D-6E8A-4147-A177-3AD203B41FA5}">
                      <a16:colId xmlns:a16="http://schemas.microsoft.com/office/drawing/2014/main" val="697835427"/>
                    </a:ext>
                  </a:extLst>
                </a:gridCol>
                <a:gridCol w="2018148">
                  <a:extLst>
                    <a:ext uri="{9D8B030D-6E8A-4147-A177-3AD203B41FA5}">
                      <a16:colId xmlns:a16="http://schemas.microsoft.com/office/drawing/2014/main" val="4121402867"/>
                    </a:ext>
                  </a:extLst>
                </a:gridCol>
              </a:tblGrid>
              <a:tr h="1142386">
                <a:tc>
                  <a:txBody>
                    <a:bodyPr/>
                    <a:lstStyle/>
                    <a:p>
                      <a:pPr algn="just">
                        <a:lnSpc>
                          <a:spcPct val="150000"/>
                        </a:lnSpc>
                        <a:spcAft>
                          <a:spcPts val="0"/>
                        </a:spcAft>
                      </a:pPr>
                      <a:r>
                        <a:rPr lang="en-US" sz="1400" dirty="0" err="1">
                          <a:latin typeface="Times New Roman"/>
                          <a:ea typeface="Book Antiqua"/>
                          <a:cs typeface="Times New Roman"/>
                        </a:rPr>
                        <a:t>Maugars</a:t>
                      </a:r>
                      <a:r>
                        <a:rPr lang="en-US" sz="1400" dirty="0">
                          <a:latin typeface="Times New Roman"/>
                          <a:ea typeface="Book Antiqua"/>
                          <a:cs typeface="Times New Roman"/>
                        </a:rPr>
                        <a:t>, Y., Berthelot, J.M., Le Goff, B. and </a:t>
                      </a:r>
                      <a:r>
                        <a:rPr lang="en-US" sz="1400" dirty="0" err="1">
                          <a:latin typeface="Times New Roman"/>
                          <a:ea typeface="Book Antiqua"/>
                          <a:cs typeface="Times New Roman"/>
                        </a:rPr>
                        <a:t>Darrieutort</a:t>
                      </a:r>
                      <a:r>
                        <a:rPr lang="en-US" sz="1400" dirty="0">
                          <a:latin typeface="Times New Roman"/>
                          <a:ea typeface="Book Antiqua"/>
                          <a:cs typeface="Times New Roman"/>
                        </a:rPr>
                        <a:t>-Laffite, C., 2021. Fibromyalgia and associated disorders: from pain to chronic suffering, from subjective hypersensitivity to hypersensitivity syndrome. </a:t>
                      </a: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The aim of this research is to derive different disorders caused by </a:t>
                      </a:r>
                      <a:r>
                        <a:rPr lang="en-US" sz="1400" dirty="0">
                          <a:latin typeface="Times New Roman"/>
                          <a:ea typeface="Book Antiqua"/>
                          <a:cs typeface="Times New Roman"/>
                        </a:rPr>
                        <a:t>fibromyalgia</a:t>
                      </a:r>
                      <a:r>
                        <a:rPr lang="en-US" sz="900" dirty="0">
                          <a:latin typeface="Times New Roman"/>
                          <a:ea typeface="Book Antiqua"/>
                          <a:cs typeface="Times New Roman"/>
                        </a:rPr>
                        <a:t>. </a:t>
                      </a: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The method used is observation and systematic analysis</a:t>
                      </a:r>
                      <a:endParaRPr lang="en-US" sz="1400" dirty="0">
                        <a:latin typeface="Times New Roman"/>
                        <a:ea typeface="Book Antiqua"/>
                        <a:cs typeface="Times New Roman"/>
                      </a:endParaRP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Times New Roman"/>
                          <a:ea typeface="Book Antiqua"/>
                          <a:cs typeface="Times New Roman"/>
                        </a:rPr>
                        <a:t>It could be summarised that </a:t>
                      </a:r>
                      <a:r>
                        <a:rPr lang="en-US" sz="1400" dirty="0">
                          <a:latin typeface="Times New Roman"/>
                          <a:ea typeface="Book Antiqua"/>
                          <a:cs typeface="Times New Roman"/>
                        </a:rPr>
                        <a:t>fibromyalgia is defined as a disorder which is leading to chronic pain.</a:t>
                      </a:r>
                    </a:p>
                  </a:txBody>
                  <a:tcPr marL="22412" marR="2241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56150814"/>
                  </a:ext>
                </a:extLst>
              </a:tr>
            </a:tbl>
          </a:graphicData>
        </a:graphic>
      </p:graphicFrame>
    </p:spTree>
    <p:extLst>
      <p:ext uri="{BB962C8B-B14F-4D97-AF65-F5344CB8AC3E}">
        <p14:creationId xmlns:p14="http://schemas.microsoft.com/office/powerpoint/2010/main" val="3941691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solidFill>
                  <a:schemeClr val="tx1"/>
                </a:solidFill>
                <a:latin typeface="Times New Roman" pitchFamily="18" charset="0"/>
                <a:cs typeface="Times New Roman" pitchFamily="18" charset="0"/>
              </a:rPr>
              <a:t>Results</a:t>
            </a: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62500" lnSpcReduction="20000"/>
          </a:bodyPr>
          <a:lstStyle/>
          <a:p>
            <a:pPr algn="just">
              <a:lnSpc>
                <a:spcPct val="170000"/>
              </a:lnSpc>
              <a:buNone/>
            </a:pPr>
            <a:r>
              <a:rPr lang="en-GB" b="1" i="1" dirty="0">
                <a:latin typeface="Times New Roman" pitchFamily="18" charset="0"/>
                <a:cs typeface="Times New Roman" pitchFamily="18" charset="0"/>
              </a:rPr>
              <a:t>Fibromyalgia is musculoskeletal pain accompanied by fatigue, sleep, memory and mood issues.</a:t>
            </a:r>
            <a:endParaRPr lang="en-US" dirty="0">
              <a:latin typeface="Times New Roman" pitchFamily="18" charset="0"/>
              <a:cs typeface="Times New Roman" pitchFamily="18" charset="0"/>
            </a:endParaRPr>
          </a:p>
          <a:p>
            <a:pPr algn="just">
              <a:lnSpc>
                <a:spcPct val="170000"/>
              </a:lnSpc>
            </a:pPr>
            <a:r>
              <a:rPr lang="en-GB" dirty="0">
                <a:latin typeface="Times New Roman" pitchFamily="18" charset="0"/>
                <a:cs typeface="Times New Roman" pitchFamily="18" charset="0"/>
              </a:rPr>
              <a:t>This is the syndrome which is impacting muscular or musculoskeletal pain, which results in stiffness and is also localising into tenderness toward the specified point on the body. </a:t>
            </a:r>
          </a:p>
          <a:p>
            <a:pPr algn="just">
              <a:lnSpc>
                <a:spcPct val="170000"/>
              </a:lnSpc>
            </a:pPr>
            <a:r>
              <a:rPr lang="en-GB" dirty="0">
                <a:latin typeface="Times New Roman" pitchFamily="18" charset="0"/>
                <a:cs typeface="Times New Roman" pitchFamily="18" charset="0"/>
              </a:rPr>
              <a:t>There are certain common causes of the problem, like genetic factors and environmental factors are also impacting a person's musculoskeletal pain (</a:t>
            </a:r>
            <a:r>
              <a:rPr lang="en-US" dirty="0" err="1">
                <a:latin typeface="Times New Roman" pitchFamily="18" charset="0"/>
                <a:cs typeface="Times New Roman" pitchFamily="18" charset="0"/>
              </a:rPr>
              <a:t>Maugars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et al., </a:t>
            </a:r>
            <a:r>
              <a:rPr lang="en-US" dirty="0">
                <a:latin typeface="Times New Roman" pitchFamily="18" charset="0"/>
                <a:cs typeface="Times New Roman" pitchFamily="18" charset="0"/>
              </a:rPr>
              <a:t>2021)</a:t>
            </a:r>
            <a:r>
              <a:rPr lang="en-GB" dirty="0">
                <a:latin typeface="Times New Roman" pitchFamily="18" charset="0"/>
                <a:cs typeface="Times New Roman" pitchFamily="18" charset="0"/>
              </a:rPr>
              <a:t>. </a:t>
            </a:r>
          </a:p>
          <a:p>
            <a:pPr algn="just">
              <a:lnSpc>
                <a:spcPct val="170000"/>
              </a:lnSpc>
            </a:pPr>
            <a:r>
              <a:rPr lang="en-GB" dirty="0">
                <a:latin typeface="Times New Roman" pitchFamily="18" charset="0"/>
                <a:cs typeface="Times New Roman" pitchFamily="18" charset="0"/>
              </a:rPr>
              <a:t>This could often be accompanied by an increase in fatigue, altered sleep, mood swing and memory loss. </a:t>
            </a:r>
          </a:p>
          <a:p>
            <a:pPr algn="just">
              <a:lnSpc>
                <a:spcPct val="170000"/>
              </a:lnSpc>
            </a:pPr>
            <a:r>
              <a:rPr lang="en-GB" dirty="0">
                <a:latin typeface="Times New Roman" pitchFamily="18" charset="0"/>
                <a:cs typeface="Times New Roman" pitchFamily="18" charset="0"/>
              </a:rPr>
              <a:t>There is also widespread muscular pain which leads to stiffness among the body parts of a person who is suffering from fibromyalgia. </a:t>
            </a:r>
            <a:endParaRPr lang="en-US" dirty="0">
              <a:latin typeface="Times New Roman" pitchFamily="18" charset="0"/>
              <a:cs typeface="Times New Roman" pitchFamily="18" charset="0"/>
            </a:endParaRPr>
          </a:p>
          <a:p>
            <a:pPr algn="just">
              <a:lnSpc>
                <a:spcPct val="170000"/>
              </a:lnSpc>
            </a:pPr>
            <a:endParaRPr lang="en-US"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err="1">
                <a:solidFill>
                  <a:schemeClr val="tx1"/>
                </a:solidFill>
                <a:latin typeface="Times New Roman" pitchFamily="18" charset="0"/>
                <a:cs typeface="Times New Roman" pitchFamily="18" charset="0"/>
              </a:rPr>
              <a:t>Contd</a:t>
            </a:r>
            <a:r>
              <a:rPr lang="en-GB" sz="3200" b="1" dirty="0">
                <a:solidFill>
                  <a:schemeClr val="tx1"/>
                </a:solidFill>
                <a:latin typeface="Times New Roman" pitchFamily="18" charset="0"/>
                <a:cs typeface="Times New Roman" pitchFamily="18" charset="0"/>
              </a:rPr>
              <a:t>…</a:t>
            </a:r>
            <a:endParaRPr lang="en-US" sz="3200" b="1"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77500" lnSpcReduction="20000"/>
          </a:bodyPr>
          <a:lstStyle/>
          <a:p>
            <a:pPr algn="just">
              <a:lnSpc>
                <a:spcPct val="170000"/>
              </a:lnSpc>
              <a:buNone/>
            </a:pPr>
            <a:r>
              <a:rPr lang="en-GB" sz="2000" b="1" i="1" dirty="0">
                <a:latin typeface="Times New Roman" pitchFamily="18" charset="0"/>
                <a:cs typeface="Times New Roman" pitchFamily="18" charset="0"/>
              </a:rPr>
              <a:t>Women with fibromyalgia may experience more severe pain symptoms than men.</a:t>
            </a:r>
            <a:endParaRPr lang="en-US" sz="2000" dirty="0">
              <a:latin typeface="Times New Roman" pitchFamily="18" charset="0"/>
              <a:cs typeface="Times New Roman" pitchFamily="18" charset="0"/>
            </a:endParaRPr>
          </a:p>
          <a:p>
            <a:pPr algn="just">
              <a:lnSpc>
                <a:spcPct val="170000"/>
              </a:lnSpc>
            </a:pPr>
            <a:r>
              <a:rPr lang="en-GB" sz="2000" dirty="0">
                <a:latin typeface="Times New Roman" pitchFamily="18" charset="0"/>
                <a:cs typeface="Times New Roman" pitchFamily="18" charset="0"/>
              </a:rPr>
              <a:t>It could also be added that fibromyalgia is actually developed more in women twice as compared to men. </a:t>
            </a:r>
          </a:p>
          <a:p>
            <a:pPr algn="just">
              <a:lnSpc>
                <a:spcPct val="170000"/>
              </a:lnSpc>
            </a:pPr>
            <a:r>
              <a:rPr lang="en-GB" sz="2000" dirty="0">
                <a:latin typeface="Times New Roman" pitchFamily="18" charset="0"/>
                <a:cs typeface="Times New Roman" pitchFamily="18" charset="0"/>
              </a:rPr>
              <a:t>They are also showing much severe symptoms (</a:t>
            </a:r>
            <a:r>
              <a:rPr lang="en-US" sz="2000" dirty="0" err="1">
                <a:latin typeface="Times New Roman" pitchFamily="18" charset="0"/>
                <a:cs typeface="Times New Roman" pitchFamily="18" charset="0"/>
              </a:rPr>
              <a:t>Sarzi-Puttini</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et al.,  </a:t>
            </a:r>
            <a:r>
              <a:rPr lang="en-US" sz="2000" dirty="0">
                <a:latin typeface="Times New Roman" pitchFamily="18" charset="0"/>
                <a:cs typeface="Times New Roman" pitchFamily="18" charset="0"/>
              </a:rPr>
              <a:t>2020)</a:t>
            </a:r>
            <a:r>
              <a:rPr lang="en-GB" sz="2000" dirty="0">
                <a:latin typeface="Times New Roman" pitchFamily="18" charset="0"/>
                <a:cs typeface="Times New Roman" pitchFamily="18" charset="0"/>
              </a:rPr>
              <a:t>. </a:t>
            </a:r>
          </a:p>
          <a:p>
            <a:pPr algn="just">
              <a:lnSpc>
                <a:spcPct val="170000"/>
              </a:lnSpc>
            </a:pPr>
            <a:r>
              <a:rPr lang="en-GB" sz="2000" dirty="0">
                <a:latin typeface="Times New Roman" pitchFamily="18" charset="0"/>
                <a:cs typeface="Times New Roman" pitchFamily="18" charset="0"/>
              </a:rPr>
              <a:t>Women are showing more severe pain as they have higher tender points during the diagnosis of treatment. The tender point in women equals 18. </a:t>
            </a:r>
            <a:endParaRPr lang="en-US" sz="2000" dirty="0">
              <a:latin typeface="Times New Roman" pitchFamily="18" charset="0"/>
              <a:cs typeface="Times New Roman" pitchFamily="18" charset="0"/>
            </a:endParaRPr>
          </a:p>
          <a:p>
            <a:pPr algn="just">
              <a:lnSpc>
                <a:spcPct val="170000"/>
              </a:lnSpc>
            </a:pPr>
            <a:endParaRPr lang="en-US" sz="20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solidFill>
                  <a:schemeClr val="tx1"/>
                </a:solidFill>
                <a:latin typeface="Times New Roman" pitchFamily="18" charset="0"/>
                <a:cs typeface="Times New Roman" pitchFamily="18" charset="0"/>
              </a:rPr>
              <a:t>Discussion</a:t>
            </a: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20000"/>
          </a:bodyPr>
          <a:lstStyle/>
          <a:p>
            <a:pPr algn="just">
              <a:lnSpc>
                <a:spcPct val="170000"/>
              </a:lnSpc>
            </a:pPr>
            <a:r>
              <a:rPr lang="en-GB" dirty="0">
                <a:latin typeface="Times New Roman" pitchFamily="18" charset="0"/>
                <a:cs typeface="Times New Roman" pitchFamily="18" charset="0"/>
              </a:rPr>
              <a:t>From the above results, it could be discussed that women are more prone to fibromyalgia due to the fact that they are having increased hormonal changes, menstrual cycles, pregnancy and mental issues. </a:t>
            </a:r>
          </a:p>
          <a:p>
            <a:pPr algn="just">
              <a:lnSpc>
                <a:spcPct val="170000"/>
              </a:lnSpc>
            </a:pPr>
            <a:r>
              <a:rPr lang="en-GB" dirty="0">
                <a:latin typeface="Times New Roman" pitchFamily="18" charset="0"/>
                <a:cs typeface="Times New Roman" pitchFamily="18" charset="0"/>
              </a:rPr>
              <a:t>This causes them to have higher tender points, which are 18, during the diagnosis time. </a:t>
            </a:r>
          </a:p>
          <a:p>
            <a:pPr algn="just">
              <a:lnSpc>
                <a:spcPct val="170000"/>
              </a:lnSpc>
            </a:pPr>
            <a:r>
              <a:rPr lang="en-GB" dirty="0">
                <a:latin typeface="Times New Roman" pitchFamily="18" charset="0"/>
                <a:cs typeface="Times New Roman" pitchFamily="18" charset="0"/>
              </a:rPr>
              <a:t>Some of the most common symptoms in a person suffering from fibromyalgia involve pain, stiffness in body parts, tiredness, fatigue, sleep disorder, depression, anxiety and mood swings (</a:t>
            </a:r>
            <a:r>
              <a:rPr lang="en-US" dirty="0" err="1">
                <a:latin typeface="Times New Roman" pitchFamily="18" charset="0"/>
                <a:cs typeface="Times New Roman" pitchFamily="18" charset="0"/>
              </a:rPr>
              <a:t>Siracusa</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et al., </a:t>
            </a:r>
            <a:r>
              <a:rPr lang="en-US" dirty="0">
                <a:latin typeface="Times New Roman" pitchFamily="18" charset="0"/>
                <a:cs typeface="Times New Roman" pitchFamily="18" charset="0"/>
              </a:rPr>
              <a:t>2021</a:t>
            </a:r>
            <a:r>
              <a:rPr lang="en-GB" dirty="0">
                <a:latin typeface="Times New Roman" pitchFamily="18" charset="0"/>
                <a:cs typeface="Times New Roman" pitchFamily="18" charset="0"/>
              </a:rPr>
              <a:t>). </a:t>
            </a:r>
            <a:endParaRPr lang="en-US" dirty="0">
              <a:latin typeface="Times New Roman" pitchFamily="18" charset="0"/>
              <a:cs typeface="Times New Roman" pitchFamily="18" charset="0"/>
            </a:endParaRPr>
          </a:p>
          <a:p>
            <a:pPr algn="just">
              <a:lnSpc>
                <a:spcPct val="170000"/>
              </a:lnSpc>
            </a:pPr>
            <a:endParaRPr lang="en-US"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solidFill>
                  <a:schemeClr val="tx1"/>
                </a:solidFill>
                <a:latin typeface="Times New Roman" pitchFamily="18" charset="0"/>
                <a:cs typeface="Times New Roman" pitchFamily="18" charset="0"/>
              </a:rPr>
              <a:t>Conclusion </a:t>
            </a:r>
            <a:endParaRPr lang="en-US" sz="28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lnSpcReduction="10000"/>
          </a:bodyPr>
          <a:lstStyle/>
          <a:p>
            <a:pPr algn="just">
              <a:lnSpc>
                <a:spcPct val="150000"/>
              </a:lnSpc>
            </a:pPr>
            <a:r>
              <a:rPr lang="en-GB" sz="2000" dirty="0">
                <a:latin typeface="Times New Roman" pitchFamily="18" charset="0"/>
                <a:cs typeface="Times New Roman" pitchFamily="18" charset="0"/>
              </a:rPr>
              <a:t>Towards the end, it could be concluded that fibromyalgia is the problem which causes stiffness in the muscles of a person due to severe pain they are facing. </a:t>
            </a:r>
          </a:p>
          <a:p>
            <a:pPr algn="just">
              <a:lnSpc>
                <a:spcPct val="150000"/>
              </a:lnSpc>
            </a:pPr>
            <a:r>
              <a:rPr lang="en-GB" sz="2000" dirty="0">
                <a:latin typeface="Times New Roman" pitchFamily="18" charset="0"/>
                <a:cs typeface="Times New Roman" pitchFamily="18" charset="0"/>
              </a:rPr>
              <a:t>The symptoms involve pain, sleep disorder, fatigue and mood swings.</a:t>
            </a:r>
          </a:p>
          <a:p>
            <a:pPr algn="just">
              <a:lnSpc>
                <a:spcPct val="150000"/>
              </a:lnSpc>
            </a:pPr>
            <a:r>
              <a:rPr lang="en-GB" sz="2000" dirty="0">
                <a:latin typeface="Times New Roman" pitchFamily="18" charset="0"/>
                <a:cs typeface="Times New Roman" pitchFamily="18" charset="0"/>
              </a:rPr>
              <a:t>It could also be included that women are facing this problem more as compared to men due to their pregnancy, hormonal changes and menstrual cycle. </a:t>
            </a:r>
            <a:endParaRPr lang="en-US" sz="2000" dirty="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imes New Roman" pitchFamily="18" charset="0"/>
                <a:cs typeface="Times New Roman" pitchFamily="18" charset="0"/>
              </a:rPr>
              <a:t>References </a:t>
            </a:r>
            <a:endParaRPr lang="en-US" sz="2000" b="1"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12648" y="1600200"/>
            <a:ext cx="8317070" cy="4495800"/>
          </a:xfrm>
        </p:spPr>
        <p:txBody>
          <a:bodyPr>
            <a:noAutofit/>
          </a:bodyPr>
          <a:lstStyle/>
          <a:p>
            <a:pPr algn="just"/>
            <a:r>
              <a:rPr lang="en-US" sz="1500" dirty="0" err="1">
                <a:latin typeface="Times New Roman" pitchFamily="18" charset="0"/>
                <a:cs typeface="Times New Roman" pitchFamily="18" charset="0"/>
              </a:rPr>
              <a:t>Basias</a:t>
            </a:r>
            <a:r>
              <a:rPr lang="en-US" sz="1500" dirty="0">
                <a:latin typeface="Times New Roman" pitchFamily="18" charset="0"/>
                <a:cs typeface="Times New Roman" pitchFamily="18" charset="0"/>
              </a:rPr>
              <a:t>, N., </a:t>
            </a:r>
            <a:r>
              <a:rPr lang="en-US" sz="1500" dirty="0" err="1">
                <a:latin typeface="Times New Roman" pitchFamily="18" charset="0"/>
                <a:cs typeface="Times New Roman" pitchFamily="18" charset="0"/>
              </a:rPr>
              <a:t>andPollalis</a:t>
            </a:r>
            <a:r>
              <a:rPr lang="en-US" sz="1500" dirty="0">
                <a:latin typeface="Times New Roman" pitchFamily="18" charset="0"/>
                <a:cs typeface="Times New Roman" pitchFamily="18" charset="0"/>
              </a:rPr>
              <a:t>, Y. 2018. Quantitative and qualitative research in business &amp; technology: Justifying a suitable research methodology. </a:t>
            </a:r>
            <a:r>
              <a:rPr lang="en-US" sz="1500" i="1" dirty="0">
                <a:latin typeface="Times New Roman" pitchFamily="18" charset="0"/>
                <a:cs typeface="Times New Roman" pitchFamily="18" charset="0"/>
              </a:rPr>
              <a:t>Review of Integrative Business and Economics Research</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7</a:t>
            </a:r>
            <a:r>
              <a:rPr lang="en-US" sz="1500" dirty="0">
                <a:latin typeface="Times New Roman" pitchFamily="18" charset="0"/>
                <a:cs typeface="Times New Roman" pitchFamily="18" charset="0"/>
              </a:rPr>
              <a:t>, 91-105.</a:t>
            </a:r>
          </a:p>
          <a:p>
            <a:pPr algn="just"/>
            <a:r>
              <a:rPr lang="en-US" sz="1500" dirty="0" err="1">
                <a:latin typeface="Times New Roman" pitchFamily="18" charset="0"/>
                <a:cs typeface="Times New Roman" pitchFamily="18" charset="0"/>
              </a:rPr>
              <a:t>Hakami</a:t>
            </a:r>
            <a:r>
              <a:rPr lang="en-US" sz="1500" dirty="0">
                <a:latin typeface="Times New Roman" pitchFamily="18" charset="0"/>
                <a:cs typeface="Times New Roman" pitchFamily="18" charset="0"/>
              </a:rPr>
              <a:t>, A. A. A. 2022. Ethical considerations of qualitative non-therapeutic research on people with obsessive-compulsive disorder: an overview. </a:t>
            </a:r>
            <a:r>
              <a:rPr lang="en-US" sz="1500" i="1" dirty="0">
                <a:latin typeface="Times New Roman" pitchFamily="18" charset="0"/>
                <a:cs typeface="Times New Roman" pitchFamily="18" charset="0"/>
              </a:rPr>
              <a:t>F1000Research</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11</a:t>
            </a:r>
            <a:r>
              <a:rPr lang="en-US" sz="1500" dirty="0">
                <a:latin typeface="Times New Roman" pitchFamily="18" charset="0"/>
                <a:cs typeface="Times New Roman" pitchFamily="18" charset="0"/>
              </a:rPr>
              <a:t>(137), 137.</a:t>
            </a:r>
          </a:p>
          <a:p>
            <a:pPr algn="just"/>
            <a:r>
              <a:rPr lang="en-US" sz="1500" dirty="0" err="1">
                <a:latin typeface="Times New Roman" pitchFamily="18" charset="0"/>
                <a:cs typeface="Times New Roman" pitchFamily="18" charset="0"/>
              </a:rPr>
              <a:t>Harvie</a:t>
            </a:r>
            <a:r>
              <a:rPr lang="en-US" sz="1500" dirty="0">
                <a:latin typeface="Times New Roman" pitchFamily="18" charset="0"/>
                <a:cs typeface="Times New Roman" pitchFamily="18" charset="0"/>
              </a:rPr>
              <a:t>, D.S., Vasco, D., Sterling, M., Low-Choy, S. and </a:t>
            </a:r>
            <a:r>
              <a:rPr lang="en-US" sz="1500" dirty="0" err="1">
                <a:latin typeface="Times New Roman" pitchFamily="18" charset="0"/>
                <a:cs typeface="Times New Roman" pitchFamily="18" charset="0"/>
              </a:rPr>
              <a:t>Niederstrasser</a:t>
            </a:r>
            <a:r>
              <a:rPr lang="en-US" sz="1500" dirty="0">
                <a:latin typeface="Times New Roman" pitchFamily="18" charset="0"/>
                <a:cs typeface="Times New Roman" pitchFamily="18" charset="0"/>
              </a:rPr>
              <a:t>, N.G., 2021. Psycho-sensory relationships in chronic pain. </a:t>
            </a:r>
            <a:r>
              <a:rPr lang="en-US" sz="1500" i="1" dirty="0">
                <a:latin typeface="Times New Roman" pitchFamily="18" charset="0"/>
                <a:cs typeface="Times New Roman" pitchFamily="18" charset="0"/>
              </a:rPr>
              <a:t>British Journal of Pain</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15</a:t>
            </a:r>
            <a:r>
              <a:rPr lang="en-US" sz="1500" dirty="0">
                <a:latin typeface="Times New Roman" pitchFamily="18" charset="0"/>
                <a:cs typeface="Times New Roman" pitchFamily="18" charset="0"/>
              </a:rPr>
              <a:t>(2), pp.134-146.</a:t>
            </a:r>
          </a:p>
          <a:p>
            <a:pPr algn="just"/>
            <a:r>
              <a:rPr lang="en-US" sz="1500" dirty="0" err="1">
                <a:latin typeface="Times New Roman" pitchFamily="18" charset="0"/>
                <a:cs typeface="Times New Roman" pitchFamily="18" charset="0"/>
              </a:rPr>
              <a:t>Maugars</a:t>
            </a:r>
            <a:r>
              <a:rPr lang="en-US" sz="1500" dirty="0">
                <a:latin typeface="Times New Roman" pitchFamily="18" charset="0"/>
                <a:cs typeface="Times New Roman" pitchFamily="18" charset="0"/>
              </a:rPr>
              <a:t>, Y., Berthelot, J.M., Le Goff, B. and </a:t>
            </a:r>
            <a:r>
              <a:rPr lang="en-US" sz="1500" dirty="0" err="1">
                <a:latin typeface="Times New Roman" pitchFamily="18" charset="0"/>
                <a:cs typeface="Times New Roman" pitchFamily="18" charset="0"/>
              </a:rPr>
              <a:t>Darrieutort</a:t>
            </a:r>
            <a:r>
              <a:rPr lang="en-US" sz="1500" dirty="0">
                <a:latin typeface="Times New Roman" pitchFamily="18" charset="0"/>
                <a:cs typeface="Times New Roman" pitchFamily="18" charset="0"/>
              </a:rPr>
              <a:t>-Laffite, C., 2021. Fibromyalgia and associated disorders: from pain to chronic suffering, from subjective hypersensitivity to hypersensitivity syndrome. </a:t>
            </a:r>
            <a:r>
              <a:rPr lang="en-US" sz="1500" i="1" dirty="0">
                <a:latin typeface="Times New Roman" pitchFamily="18" charset="0"/>
                <a:cs typeface="Times New Roman" pitchFamily="18" charset="0"/>
              </a:rPr>
              <a:t>Frontiers in Medicine</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8</a:t>
            </a:r>
            <a:r>
              <a:rPr lang="en-US" sz="1500" dirty="0">
                <a:latin typeface="Times New Roman" pitchFamily="18" charset="0"/>
                <a:cs typeface="Times New Roman" pitchFamily="18" charset="0"/>
              </a:rPr>
              <a:t>.</a:t>
            </a:r>
          </a:p>
          <a:p>
            <a:pPr algn="just"/>
            <a:r>
              <a:rPr lang="en-US" sz="1500" dirty="0">
                <a:latin typeface="Times New Roman" pitchFamily="18" charset="0"/>
                <a:cs typeface="Times New Roman" pitchFamily="18" charset="0"/>
              </a:rPr>
              <a:t>Newman, M., and Gough, D. 2020. Systematic reviews in educational research: Methodology, perspectives and application. </a:t>
            </a:r>
            <a:r>
              <a:rPr lang="en-US" sz="1500" i="1" dirty="0">
                <a:latin typeface="Times New Roman" pitchFamily="18" charset="0"/>
                <a:cs typeface="Times New Roman" pitchFamily="18" charset="0"/>
              </a:rPr>
              <a:t>Systematic reviews in educational research</a:t>
            </a:r>
            <a:r>
              <a:rPr lang="en-US" sz="1500" dirty="0">
                <a:latin typeface="Times New Roman" pitchFamily="18" charset="0"/>
                <a:cs typeface="Times New Roman" pitchFamily="18" charset="0"/>
              </a:rPr>
              <a:t>, 3-22. </a:t>
            </a:r>
          </a:p>
          <a:p>
            <a:pPr algn="just"/>
            <a:r>
              <a:rPr lang="en-US" sz="1500" dirty="0" err="1">
                <a:latin typeface="Times New Roman" pitchFamily="18" charset="0"/>
                <a:cs typeface="Times New Roman" pitchFamily="18" charset="0"/>
              </a:rPr>
              <a:t>Sarzi-Puttini</a:t>
            </a:r>
            <a:r>
              <a:rPr lang="en-US" sz="1500" dirty="0">
                <a:latin typeface="Times New Roman" pitchFamily="18" charset="0"/>
                <a:cs typeface="Times New Roman" pitchFamily="18" charset="0"/>
              </a:rPr>
              <a:t>, P., </a:t>
            </a:r>
            <a:r>
              <a:rPr lang="en-US" sz="1500" dirty="0" err="1">
                <a:latin typeface="Times New Roman" pitchFamily="18" charset="0"/>
                <a:cs typeface="Times New Roman" pitchFamily="18" charset="0"/>
              </a:rPr>
              <a:t>Giorgi</a:t>
            </a:r>
            <a:r>
              <a:rPr lang="en-US" sz="1500" dirty="0">
                <a:latin typeface="Times New Roman" pitchFamily="18" charset="0"/>
                <a:cs typeface="Times New Roman" pitchFamily="18" charset="0"/>
              </a:rPr>
              <a:t>, V., </a:t>
            </a:r>
            <a:r>
              <a:rPr lang="en-US" sz="1500" dirty="0" err="1">
                <a:latin typeface="Times New Roman" pitchFamily="18" charset="0"/>
                <a:cs typeface="Times New Roman" pitchFamily="18" charset="0"/>
              </a:rPr>
              <a:t>Marotto</a:t>
            </a:r>
            <a:r>
              <a:rPr lang="en-US" sz="1500" dirty="0">
                <a:latin typeface="Times New Roman" pitchFamily="18" charset="0"/>
                <a:cs typeface="Times New Roman" pitchFamily="18" charset="0"/>
              </a:rPr>
              <a:t>, D. and </a:t>
            </a:r>
            <a:r>
              <a:rPr lang="en-US" sz="1500" dirty="0" err="1">
                <a:latin typeface="Times New Roman" pitchFamily="18" charset="0"/>
                <a:cs typeface="Times New Roman" pitchFamily="18" charset="0"/>
              </a:rPr>
              <a:t>Atzeni</a:t>
            </a:r>
            <a:r>
              <a:rPr lang="en-US" sz="1500" dirty="0">
                <a:latin typeface="Times New Roman" pitchFamily="18" charset="0"/>
                <a:cs typeface="Times New Roman" pitchFamily="18" charset="0"/>
              </a:rPr>
              <a:t>, F., 2020. Fibromyalgia: an update on clinical characteristics, </a:t>
            </a:r>
            <a:r>
              <a:rPr lang="en-US" sz="1500" dirty="0" err="1">
                <a:latin typeface="Times New Roman" pitchFamily="18" charset="0"/>
                <a:cs typeface="Times New Roman" pitchFamily="18" charset="0"/>
              </a:rPr>
              <a:t>aetiopathogenesis</a:t>
            </a:r>
            <a:r>
              <a:rPr lang="en-US" sz="1500" dirty="0">
                <a:latin typeface="Times New Roman" pitchFamily="18" charset="0"/>
                <a:cs typeface="Times New Roman" pitchFamily="18" charset="0"/>
              </a:rPr>
              <a:t> and treatment. </a:t>
            </a:r>
            <a:r>
              <a:rPr lang="en-US" sz="1500" i="1" dirty="0">
                <a:latin typeface="Times New Roman" pitchFamily="18" charset="0"/>
                <a:cs typeface="Times New Roman" pitchFamily="18" charset="0"/>
              </a:rPr>
              <a:t>Nature Reviews Rheumatology</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16</a:t>
            </a:r>
            <a:r>
              <a:rPr lang="en-US" sz="1500" dirty="0">
                <a:latin typeface="Times New Roman" pitchFamily="18" charset="0"/>
                <a:cs typeface="Times New Roman" pitchFamily="18" charset="0"/>
              </a:rPr>
              <a:t>(11), pp.645-660.</a:t>
            </a:r>
          </a:p>
          <a:p>
            <a:pPr algn="just"/>
            <a:r>
              <a:rPr lang="en-US" sz="1500" dirty="0" err="1">
                <a:latin typeface="Times New Roman" pitchFamily="18" charset="0"/>
                <a:cs typeface="Times New Roman" pitchFamily="18" charset="0"/>
              </a:rPr>
              <a:t>Siracusa</a:t>
            </a:r>
            <a:r>
              <a:rPr lang="en-US" sz="1500" dirty="0">
                <a:latin typeface="Times New Roman" pitchFamily="18" charset="0"/>
                <a:cs typeface="Times New Roman" pitchFamily="18" charset="0"/>
              </a:rPr>
              <a:t>, R., Paola, R.D., </a:t>
            </a:r>
            <a:r>
              <a:rPr lang="en-US" sz="1500" dirty="0" err="1">
                <a:latin typeface="Times New Roman" pitchFamily="18" charset="0"/>
                <a:cs typeface="Times New Roman" pitchFamily="18" charset="0"/>
              </a:rPr>
              <a:t>Cuzzocrea</a:t>
            </a:r>
            <a:r>
              <a:rPr lang="en-US" sz="1500" dirty="0">
                <a:latin typeface="Times New Roman" pitchFamily="18" charset="0"/>
                <a:cs typeface="Times New Roman" pitchFamily="18" charset="0"/>
              </a:rPr>
              <a:t>, S. and </a:t>
            </a:r>
            <a:r>
              <a:rPr lang="en-US" sz="1500" dirty="0" err="1">
                <a:latin typeface="Times New Roman" pitchFamily="18" charset="0"/>
                <a:cs typeface="Times New Roman" pitchFamily="18" charset="0"/>
              </a:rPr>
              <a:t>Impellizzeri</a:t>
            </a:r>
            <a:r>
              <a:rPr lang="en-US" sz="1500" dirty="0">
                <a:latin typeface="Times New Roman" pitchFamily="18" charset="0"/>
                <a:cs typeface="Times New Roman" pitchFamily="18" charset="0"/>
              </a:rPr>
              <a:t>, D., 2021. Fibromyalgia: pathogenesis, mechanisms, diagnosis and treatment options update. </a:t>
            </a:r>
            <a:r>
              <a:rPr lang="en-US" sz="1500" i="1" dirty="0">
                <a:latin typeface="Times New Roman" pitchFamily="18" charset="0"/>
                <a:cs typeface="Times New Roman" pitchFamily="18" charset="0"/>
              </a:rPr>
              <a:t>International journal of molecular sciences</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22</a:t>
            </a:r>
            <a:r>
              <a:rPr lang="en-US" sz="1500" dirty="0">
                <a:latin typeface="Times New Roman" pitchFamily="18" charset="0"/>
                <a:cs typeface="Times New Roman" pitchFamily="18" charset="0"/>
              </a:rPr>
              <a:t>(8), p.3891.</a:t>
            </a:r>
          </a:p>
          <a:p>
            <a:pPr algn="just"/>
            <a:r>
              <a:rPr lang="en-US" sz="1500" dirty="0" err="1">
                <a:latin typeface="Times New Roman" pitchFamily="18" charset="0"/>
                <a:cs typeface="Times New Roman" pitchFamily="18" charset="0"/>
              </a:rPr>
              <a:t>Juuso</a:t>
            </a:r>
            <a:r>
              <a:rPr lang="en-US" sz="1500" dirty="0">
                <a:latin typeface="Times New Roman" pitchFamily="18" charset="0"/>
                <a:cs typeface="Times New Roman" pitchFamily="18" charset="0"/>
              </a:rPr>
              <a:t>, P., </a:t>
            </a:r>
            <a:r>
              <a:rPr lang="en-US" sz="1500" dirty="0" err="1">
                <a:latin typeface="Times New Roman" pitchFamily="18" charset="0"/>
                <a:cs typeface="Times New Roman" pitchFamily="18" charset="0"/>
              </a:rPr>
              <a:t>Skär</a:t>
            </a:r>
            <a:r>
              <a:rPr lang="en-US" sz="1500" dirty="0">
                <a:latin typeface="Times New Roman" pitchFamily="18" charset="0"/>
                <a:cs typeface="Times New Roman" pitchFamily="18" charset="0"/>
              </a:rPr>
              <a:t>, L., Olsson, M. and </a:t>
            </a:r>
            <a:r>
              <a:rPr lang="en-US" sz="1500" dirty="0" err="1">
                <a:latin typeface="Times New Roman" pitchFamily="18" charset="0"/>
                <a:cs typeface="Times New Roman" pitchFamily="18" charset="0"/>
              </a:rPr>
              <a:t>Söderberg</a:t>
            </a:r>
            <a:r>
              <a:rPr lang="en-US" sz="1500" dirty="0">
                <a:latin typeface="Times New Roman" pitchFamily="18" charset="0"/>
                <a:cs typeface="Times New Roman" pitchFamily="18" charset="0"/>
              </a:rPr>
              <a:t>, S., 2011. Living with a double burden: Meanings of pain for women with fibromyalgia. </a:t>
            </a:r>
            <a:r>
              <a:rPr lang="en-US" sz="1500" i="1" dirty="0">
                <a:latin typeface="Times New Roman" pitchFamily="18" charset="0"/>
                <a:cs typeface="Times New Roman" pitchFamily="18" charset="0"/>
              </a:rPr>
              <a:t>International journal of qualitative studies on health and well-being</a:t>
            </a:r>
            <a:r>
              <a:rPr lang="en-US" sz="1500" dirty="0">
                <a:latin typeface="Times New Roman" pitchFamily="18" charset="0"/>
                <a:cs typeface="Times New Roman" pitchFamily="18" charset="0"/>
              </a:rPr>
              <a:t>, </a:t>
            </a:r>
            <a:r>
              <a:rPr lang="en-US" sz="1500" i="1" dirty="0">
                <a:latin typeface="Times New Roman" pitchFamily="18" charset="0"/>
                <a:cs typeface="Times New Roman" pitchFamily="18" charset="0"/>
              </a:rPr>
              <a:t>6</a:t>
            </a:r>
            <a:r>
              <a:rPr lang="en-US" sz="1500" dirty="0">
                <a:latin typeface="Times New Roman" pitchFamily="18" charset="0"/>
                <a:cs typeface="Times New Roman" pitchFamily="18" charset="0"/>
              </a:rPr>
              <a:t>(3), p.7184.</a:t>
            </a:r>
          </a:p>
          <a:p>
            <a:pPr algn="just"/>
            <a:endParaRPr lang="en-US" sz="15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23</TotalTime>
  <Words>1863</Words>
  <Application>Microsoft Office PowerPoint</Application>
  <PresentationFormat>On-screen Show (4:3)</PresentationFormat>
  <Paragraphs>97</Paragraphs>
  <Slides>12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Assessment Component 2  Presentation  </vt:lpstr>
      <vt:lpstr>Introduction</vt:lpstr>
      <vt:lpstr>Aim and Objectives </vt:lpstr>
      <vt:lpstr>Methods </vt:lpstr>
      <vt:lpstr>Contd…</vt:lpstr>
      <vt:lpstr>Literature review</vt:lpstr>
      <vt:lpstr>PowerPoint Presentation</vt:lpstr>
      <vt:lpstr>Results</vt:lpstr>
      <vt:lpstr>Contd…</vt:lpstr>
      <vt:lpstr>Discussion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Claudia Dragan</dc:creator>
  <cp:lastModifiedBy>claudia dragan</cp:lastModifiedBy>
  <cp:revision>23</cp:revision>
  <dcterms:created xsi:type="dcterms:W3CDTF">2022-11-23T13:08:32Z</dcterms:created>
  <dcterms:modified xsi:type="dcterms:W3CDTF">2022-12-05T14:22:16Z</dcterms:modified>
</cp:coreProperties>
</file>