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1"/>
  </p:sldMasterIdLst>
  <p:notesMasterIdLst>
    <p:notesMasterId r:id="rId22"/>
  </p:notesMasterIdLst>
  <p:handoutMasterIdLst>
    <p:handoutMasterId r:id="rId23"/>
  </p:handoutMasterIdLst>
  <p:sldIdLst>
    <p:sldId id="257" r:id="rId2"/>
    <p:sldId id="321" r:id="rId3"/>
    <p:sldId id="322" r:id="rId4"/>
    <p:sldId id="324" r:id="rId5"/>
    <p:sldId id="298" r:id="rId6"/>
    <p:sldId id="330" r:id="rId7"/>
    <p:sldId id="329" r:id="rId8"/>
    <p:sldId id="302" r:id="rId9"/>
    <p:sldId id="281" r:id="rId10"/>
    <p:sldId id="300" r:id="rId11"/>
    <p:sldId id="283" r:id="rId12"/>
    <p:sldId id="325" r:id="rId13"/>
    <p:sldId id="296" r:id="rId14"/>
    <p:sldId id="305" r:id="rId15"/>
    <p:sldId id="270" r:id="rId16"/>
    <p:sldId id="326" r:id="rId17"/>
    <p:sldId id="295" r:id="rId18"/>
    <p:sldId id="282" r:id="rId19"/>
    <p:sldId id="328" r:id="rId20"/>
    <p:sldId id="279" r:id="rId21"/>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9F3FE"/>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251515-4352-3014-2CD3-A0DF75FF411B}" v="562" dt="2023-10-05T18:10:26.2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9972"/>
    <p:restoredTop sz="70060" autoAdjust="0"/>
  </p:normalViewPr>
  <p:slideViewPr>
    <p:cSldViewPr>
      <p:cViewPr varScale="1">
        <p:scale>
          <a:sx n="71" d="100"/>
          <a:sy n="71" d="100"/>
        </p:scale>
        <p:origin x="66"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08332" y="0"/>
            <a:ext cx="2914748" cy="489259"/>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7575" y="731838"/>
            <a:ext cx="4889500"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2151" y="4642490"/>
            <a:ext cx="5380348" cy="4400205"/>
          </a:xfrm>
          <a:prstGeom prst="rect">
            <a:avLst/>
          </a:prstGeom>
          <a:noFill/>
          <a:ln w="9525">
            <a:noFill/>
            <a:miter lim="800000"/>
            <a:headEnd/>
            <a:tailEnd/>
          </a:ln>
          <a:effectLst/>
        </p:spPr>
        <p:txBody>
          <a:bodyPr vert="horz" wrap="square" lIns="90206" tIns="45103" rIns="90206" bIns="4510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08332" y="9283417"/>
            <a:ext cx="2914748" cy="489258"/>
          </a:xfrm>
          <a:prstGeom prst="rect">
            <a:avLst/>
          </a:prstGeom>
          <a:noFill/>
          <a:ln w="9525">
            <a:noFill/>
            <a:miter lim="800000"/>
            <a:headEnd/>
            <a:tailEnd/>
          </a:ln>
          <a:effectLst/>
        </p:spPr>
        <p:txBody>
          <a:bodyPr vert="horz" wrap="square" lIns="90206" tIns="45103" rIns="90206" bIns="45103"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32920" indent="-281892">
              <a:spcBef>
                <a:spcPct val="30000"/>
              </a:spcBef>
              <a:defRPr sz="1200">
                <a:solidFill>
                  <a:schemeClr val="tx1"/>
                </a:solidFill>
                <a:latin typeface="Arial" panose="020B0604020202020204" pitchFamily="34" charset="0"/>
                <a:ea typeface="MS PGothic" panose="020B0600070205080204" pitchFamily="34" charset="-128"/>
              </a:defRPr>
            </a:lvl2pPr>
            <a:lvl3pPr marL="1127570" indent="-225514">
              <a:spcBef>
                <a:spcPct val="30000"/>
              </a:spcBef>
              <a:defRPr sz="1200">
                <a:solidFill>
                  <a:schemeClr val="tx1"/>
                </a:solidFill>
                <a:latin typeface="Arial" panose="020B0604020202020204" pitchFamily="34" charset="0"/>
                <a:ea typeface="MS PGothic" panose="020B0600070205080204" pitchFamily="34" charset="-128"/>
              </a:defRPr>
            </a:lvl3pPr>
            <a:lvl4pPr marL="1578597" indent="-225514">
              <a:spcBef>
                <a:spcPct val="30000"/>
              </a:spcBef>
              <a:defRPr sz="1200">
                <a:solidFill>
                  <a:schemeClr val="tx1"/>
                </a:solidFill>
                <a:latin typeface="Arial" panose="020B0604020202020204" pitchFamily="34" charset="0"/>
                <a:ea typeface="MS PGothic" panose="020B0600070205080204" pitchFamily="34" charset="-128"/>
              </a:defRPr>
            </a:lvl4pPr>
            <a:lvl5pPr marL="2029625" indent="-225514">
              <a:spcBef>
                <a:spcPct val="30000"/>
              </a:spcBef>
              <a:defRPr sz="1200">
                <a:solidFill>
                  <a:schemeClr val="tx1"/>
                </a:solidFill>
                <a:latin typeface="Arial" panose="020B0604020202020204" pitchFamily="34" charset="0"/>
                <a:ea typeface="MS PGothic" panose="020B0600070205080204" pitchFamily="34" charset="-128"/>
              </a:defRPr>
            </a:lvl5pPr>
            <a:lvl6pPr marL="2480653"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1681"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82709"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33736"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1" u="sng"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2887387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3</a:t>
            </a:fld>
            <a:endParaRPr lang="en-US" altLang="en-US"/>
          </a:p>
        </p:txBody>
      </p:sp>
    </p:spTree>
    <p:extLst>
      <p:ext uri="{BB962C8B-B14F-4D97-AF65-F5344CB8AC3E}">
        <p14:creationId xmlns:p14="http://schemas.microsoft.com/office/powerpoint/2010/main" val="9454460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5</a:t>
            </a:fld>
            <a:endParaRPr lang="en-US"/>
          </a:p>
        </p:txBody>
      </p:sp>
    </p:spTree>
    <p:extLst>
      <p:ext uri="{BB962C8B-B14F-4D97-AF65-F5344CB8AC3E}">
        <p14:creationId xmlns:p14="http://schemas.microsoft.com/office/powerpoint/2010/main" val="318030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5mins</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8</a:t>
            </a:fld>
            <a:endParaRPr lang="en-US" altLang="en-US"/>
          </a:p>
        </p:txBody>
      </p:sp>
    </p:spTree>
    <p:extLst>
      <p:ext uri="{BB962C8B-B14F-4D97-AF65-F5344CB8AC3E}">
        <p14:creationId xmlns:p14="http://schemas.microsoft.com/office/powerpoint/2010/main" val="3260372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Clip </a:t>
            </a:r>
            <a:r>
              <a:rPr lang="en-US" dirty="0" err="1"/>
              <a:t>fideo</a:t>
            </a:r>
            <a:r>
              <a:rPr lang="en-US" dirty="0"/>
              <a:t> is 6mins long – talks about how staff listen to children to impact planning</a:t>
            </a:r>
            <a:r>
              <a:rPr lang="en-US" baseline="0" dirty="0"/>
              <a:t> and how challenges are implemented in various areas. </a:t>
            </a:r>
          </a:p>
          <a:p>
            <a:r>
              <a:rPr lang="en-US" baseline="0" dirty="0"/>
              <a:t>It touches on continuous provision and enhanced – won’t go into this in this lecture …</a:t>
            </a:r>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9</a:t>
            </a:fld>
            <a:endParaRPr lang="en-US"/>
          </a:p>
        </p:txBody>
      </p:sp>
    </p:spTree>
    <p:extLst>
      <p:ext uri="{BB962C8B-B14F-4D97-AF65-F5344CB8AC3E}">
        <p14:creationId xmlns:p14="http://schemas.microsoft.com/office/powerpoint/2010/main" val="1134730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2mins</a:t>
            </a:r>
          </a:p>
          <a:p>
            <a:r>
              <a:rPr lang="en-US" dirty="0"/>
              <a:t>The</a:t>
            </a:r>
            <a:r>
              <a:rPr lang="en-US" baseline="0" dirty="0"/>
              <a:t> welsh government drew on best practice from around the world when it developed the Foundation Phase. </a:t>
            </a:r>
          </a:p>
          <a:p>
            <a:endParaRPr lang="en-US" baseline="0" dirty="0"/>
          </a:p>
          <a:p>
            <a:r>
              <a:rPr lang="en-US" baseline="0" dirty="0"/>
              <a:t>From Reggio child </a:t>
            </a:r>
            <a:r>
              <a:rPr lang="en-US" baseline="0" dirty="0" err="1"/>
              <a:t>centred</a:t>
            </a:r>
            <a:r>
              <a:rPr lang="en-US" baseline="0" dirty="0"/>
              <a:t>, pupils lead the learning, highly creative and allows children to lead their learning.  Te </a:t>
            </a:r>
            <a:r>
              <a:rPr lang="en-US" baseline="0" dirty="0" err="1"/>
              <a:t>Whariki</a:t>
            </a:r>
            <a:r>
              <a:rPr lang="en-US" baseline="0" dirty="0"/>
              <a:t> – means a woven mat – underpinned by well being and also multi cultural.   Hi scope– based on Dewey’s work and experiential approach, pupils plan do and review ’Active participatory learning’ – originated in areas of deprivation and has significant impact on outcomes in later life.</a:t>
            </a:r>
          </a:p>
          <a:p>
            <a:r>
              <a:rPr lang="en-US" baseline="0" dirty="0"/>
              <a:t>Outdoor focus from </a:t>
            </a:r>
            <a:r>
              <a:rPr lang="en-US" baseline="0" dirty="0" err="1"/>
              <a:t>Scandanavia</a:t>
            </a:r>
            <a:r>
              <a:rPr lang="en-US" baseline="0" dirty="0"/>
              <a:t> with approaches such as forest schools.</a:t>
            </a:r>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10</a:t>
            </a:fld>
            <a:endParaRPr lang="en-US"/>
          </a:p>
        </p:txBody>
      </p:sp>
    </p:spTree>
    <p:extLst>
      <p:ext uri="{BB962C8B-B14F-4D97-AF65-F5344CB8AC3E}">
        <p14:creationId xmlns:p14="http://schemas.microsoft.com/office/powerpoint/2010/main" val="136077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02056">
              <a:defRPr/>
            </a:pPr>
            <a:r>
              <a:rPr lang="en-US" dirty="0"/>
              <a:t>international approach to each group. </a:t>
            </a:r>
          </a:p>
          <a:p>
            <a:pPr defTabSz="902056">
              <a:defRPr/>
            </a:pPr>
            <a:r>
              <a:rPr lang="en-US" dirty="0"/>
              <a:t>Dull </a:t>
            </a:r>
            <a:r>
              <a:rPr lang="en-US" dirty="0" err="1"/>
              <a:t>rhyngwladol</a:t>
            </a:r>
            <a:r>
              <a:rPr lang="en-US" dirty="0"/>
              <a:t> </a:t>
            </a:r>
            <a:r>
              <a:rPr lang="en-US" dirty="0" err="1"/>
              <a:t>gwahanol</a:t>
            </a:r>
            <a:r>
              <a:rPr lang="en-US" dirty="0"/>
              <a:t> </a:t>
            </a:r>
            <a:r>
              <a:rPr lang="en-US" dirty="0" err="1"/>
              <a:t>i</a:t>
            </a:r>
            <a:r>
              <a:rPr lang="en-US" dirty="0"/>
              <a:t> bob </a:t>
            </a:r>
            <a:r>
              <a:rPr lang="en-US" dirty="0" err="1"/>
              <a:t>grŵp</a:t>
            </a:r>
            <a:r>
              <a:rPr lang="en-US" dirty="0"/>
              <a:t>.</a:t>
            </a:r>
          </a:p>
          <a:p>
            <a:pPr defTabSz="902056">
              <a:defRPr/>
            </a:pPr>
            <a:r>
              <a:rPr lang="en-US" dirty="0"/>
              <a:t>Make a note of the time &amp; 30 mins from now return …</a:t>
            </a:r>
          </a:p>
          <a:p>
            <a:pPr defTabSz="902056">
              <a:defRPr/>
            </a:pPr>
            <a:endParaRPr lang="en-US" dirty="0"/>
          </a:p>
          <a:p>
            <a:pPr defTabSz="902056">
              <a:defRPr/>
            </a:pPr>
            <a:r>
              <a:rPr lang="en-US" dirty="0"/>
              <a:t>Choice of two</a:t>
            </a:r>
          </a:p>
          <a:p>
            <a:pPr defTabSz="902056">
              <a:defRPr/>
            </a:pPr>
            <a:endParaRPr lang="en-US" dirty="0"/>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11</a:t>
            </a:fld>
            <a:endParaRPr lang="en-US" altLang="en-US"/>
          </a:p>
        </p:txBody>
      </p:sp>
    </p:spTree>
    <p:extLst>
      <p:ext uri="{BB962C8B-B14F-4D97-AF65-F5344CB8AC3E}">
        <p14:creationId xmlns:p14="http://schemas.microsoft.com/office/powerpoint/2010/main" val="2520407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13</a:t>
            </a:fld>
            <a:endParaRPr lang="en-US" altLang="en-US"/>
          </a:p>
        </p:txBody>
      </p:sp>
    </p:spTree>
    <p:extLst>
      <p:ext uri="{BB962C8B-B14F-4D97-AF65-F5344CB8AC3E}">
        <p14:creationId xmlns:p14="http://schemas.microsoft.com/office/powerpoint/2010/main" val="2154734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Students to send their research on to me – I’ll share up onto </a:t>
            </a:r>
            <a:r>
              <a:rPr lang="en-US" dirty="0" err="1"/>
              <a:t>moodle</a:t>
            </a:r>
            <a:r>
              <a:rPr lang="en-US" dirty="0"/>
              <a:t>. </a:t>
            </a:r>
          </a:p>
          <a:p>
            <a:endParaRPr lang="en-US" dirty="0"/>
          </a:p>
          <a:p>
            <a:endParaRPr lang="en-US" dirty="0"/>
          </a:p>
        </p:txBody>
      </p:sp>
      <p:sp>
        <p:nvSpPr>
          <p:cNvPr id="4" name="Slide Number Placeholder 3"/>
          <p:cNvSpPr>
            <a:spLocks noGrp="1"/>
          </p:cNvSpPr>
          <p:nvPr>
            <p:ph type="sldNum" sz="quarter" idx="10"/>
          </p:nvPr>
        </p:nvSpPr>
        <p:spPr/>
        <p:txBody>
          <a:bodyPr/>
          <a:lstStyle/>
          <a:p>
            <a:fld id="{23B15265-8B7D-0E41-9AB5-EFA6CEA239F0}" type="slidenum">
              <a:rPr lang="en-US" smtClean="0"/>
              <a:pPr/>
              <a:t>14</a:t>
            </a:fld>
            <a:endParaRPr lang="en-US"/>
          </a:p>
        </p:txBody>
      </p:sp>
    </p:spTree>
    <p:extLst>
      <p:ext uri="{BB962C8B-B14F-4D97-AF65-F5344CB8AC3E}">
        <p14:creationId xmlns:p14="http://schemas.microsoft.com/office/powerpoint/2010/main" val="37426153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EDEC1057-2CAA-4F28-80FD-4EFDD23C2A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32920" indent="-281892">
              <a:spcBef>
                <a:spcPct val="30000"/>
              </a:spcBef>
              <a:defRPr sz="1200">
                <a:solidFill>
                  <a:schemeClr val="tx1"/>
                </a:solidFill>
                <a:latin typeface="Arial" panose="020B0604020202020204" pitchFamily="34" charset="0"/>
                <a:ea typeface="MS PGothic" panose="020B0600070205080204" pitchFamily="34" charset="-128"/>
              </a:defRPr>
            </a:lvl2pPr>
            <a:lvl3pPr marL="1127570" indent="-225514">
              <a:spcBef>
                <a:spcPct val="30000"/>
              </a:spcBef>
              <a:defRPr sz="1200">
                <a:solidFill>
                  <a:schemeClr val="tx1"/>
                </a:solidFill>
                <a:latin typeface="Arial" panose="020B0604020202020204" pitchFamily="34" charset="0"/>
                <a:ea typeface="MS PGothic" panose="020B0600070205080204" pitchFamily="34" charset="-128"/>
              </a:defRPr>
            </a:lvl3pPr>
            <a:lvl4pPr marL="1578597" indent="-225514">
              <a:spcBef>
                <a:spcPct val="30000"/>
              </a:spcBef>
              <a:defRPr sz="1200">
                <a:solidFill>
                  <a:schemeClr val="tx1"/>
                </a:solidFill>
                <a:latin typeface="Arial" panose="020B0604020202020204" pitchFamily="34" charset="0"/>
                <a:ea typeface="MS PGothic" panose="020B0600070205080204" pitchFamily="34" charset="-128"/>
              </a:defRPr>
            </a:lvl4pPr>
            <a:lvl5pPr marL="2029625" indent="-225514">
              <a:spcBef>
                <a:spcPct val="30000"/>
              </a:spcBef>
              <a:defRPr sz="1200">
                <a:solidFill>
                  <a:schemeClr val="tx1"/>
                </a:solidFill>
                <a:latin typeface="Arial" panose="020B0604020202020204" pitchFamily="34" charset="0"/>
                <a:ea typeface="MS PGothic" panose="020B0600070205080204" pitchFamily="34" charset="-128"/>
              </a:defRPr>
            </a:lvl5pPr>
            <a:lvl6pPr marL="2480653"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31681"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382709"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33736" indent="-225514"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27460A0E-FEE2-4FD8-91FF-1531406B2CD5}" type="slidenum">
              <a:rPr lang="en-US" altLang="en-US"/>
              <a:pPr>
                <a:spcBef>
                  <a:spcPct val="0"/>
                </a:spcBef>
              </a:pPr>
              <a:t>15</a:t>
            </a:fld>
            <a:endParaRPr lang="en-US" altLang="en-US"/>
          </a:p>
        </p:txBody>
      </p:sp>
      <p:sp>
        <p:nvSpPr>
          <p:cNvPr id="10243" name="Rectangle 2">
            <a:extLst>
              <a:ext uri="{FF2B5EF4-FFF2-40B4-BE49-F238E27FC236}">
                <a16:creationId xmlns:a16="http://schemas.microsoft.com/office/drawing/2014/main" id="{1984C034-1605-4D10-A41D-3DAAAA4CD1C8}"/>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DC2C08F-5181-4EE2-92C7-460E22D65B1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Arial" panose="020B0604020202020204" pitchFamily="34" charset="0"/>
              </a:rPr>
              <a:t>Place one point in the chat</a:t>
            </a:r>
          </a:p>
        </p:txBody>
      </p:sp>
    </p:spTree>
    <p:extLst>
      <p:ext uri="{BB962C8B-B14F-4D97-AF65-F5344CB8AC3E}">
        <p14:creationId xmlns:p14="http://schemas.microsoft.com/office/powerpoint/2010/main" val="3488191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16</a:t>
            </a:fld>
            <a:endParaRPr lang="en-US" altLang="en-US"/>
          </a:p>
        </p:txBody>
      </p:sp>
    </p:spTree>
    <p:extLst>
      <p:ext uri="{BB962C8B-B14F-4D97-AF65-F5344CB8AC3E}">
        <p14:creationId xmlns:p14="http://schemas.microsoft.com/office/powerpoint/2010/main" val="14136611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17</a:t>
            </a:fld>
            <a:endParaRPr lang="en-US" altLang="en-US"/>
          </a:p>
        </p:txBody>
      </p:sp>
    </p:spTree>
    <p:extLst>
      <p:ext uri="{BB962C8B-B14F-4D97-AF65-F5344CB8AC3E}">
        <p14:creationId xmlns:p14="http://schemas.microsoft.com/office/powerpoint/2010/main" val="9849163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Tasg</a:t>
            </a:r>
            <a:r>
              <a:rPr lang="en-US" dirty="0"/>
              <a:t> </a:t>
            </a:r>
            <a:r>
              <a:rPr lang="en-US" dirty="0" err="1"/>
              <a:t>Darllen</a:t>
            </a:r>
            <a:r>
              <a:rPr lang="en-US" dirty="0"/>
              <a:t> a </a:t>
            </a:r>
            <a:r>
              <a:rPr lang="en-US" dirty="0" err="1"/>
              <a:t>pharatoi</a:t>
            </a:r>
            <a:r>
              <a:rPr lang="en-US" dirty="0"/>
              <a:t> </a:t>
            </a:r>
            <a:r>
              <a:rPr lang="en-US" dirty="0" err="1"/>
              <a:t>ymlaen</a:t>
            </a:r>
            <a:r>
              <a:rPr lang="en-US" dirty="0"/>
              <a:t> </a:t>
            </a:r>
            <a:r>
              <a:rPr lang="en-US" dirty="0" err="1"/>
              <a:t>ar</a:t>
            </a:r>
            <a:r>
              <a:rPr lang="en-US" dirty="0"/>
              <a:t> </a:t>
            </a:r>
            <a:r>
              <a:rPr lang="en-US" dirty="0" err="1"/>
              <a:t>gyfer</a:t>
            </a:r>
            <a:r>
              <a:rPr lang="en-US" dirty="0"/>
              <a:t> </a:t>
            </a:r>
            <a:r>
              <a:rPr lang="en-US" dirty="0" err="1"/>
              <a:t>darlith</a:t>
            </a:r>
            <a:r>
              <a:rPr lang="en-US" dirty="0"/>
              <a:t> </a:t>
            </a:r>
            <a:r>
              <a:rPr lang="en-US" dirty="0" err="1"/>
              <a:t>nesaf</a:t>
            </a:r>
            <a:r>
              <a:rPr lang="en-US" dirty="0"/>
              <a:t>. </a:t>
            </a:r>
          </a:p>
          <a:p>
            <a:r>
              <a:rPr lang="en-US" dirty="0"/>
              <a:t>Reading Task in preparation for next lecture. </a:t>
            </a:r>
          </a:p>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4153676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19</a:t>
            </a:fld>
            <a:endParaRPr lang="en-US" altLang="en-US"/>
          </a:p>
        </p:txBody>
      </p:sp>
    </p:spTree>
    <p:extLst>
      <p:ext uri="{BB962C8B-B14F-4D97-AF65-F5344CB8AC3E}">
        <p14:creationId xmlns:p14="http://schemas.microsoft.com/office/powerpoint/2010/main" val="32272153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20</a:t>
            </a:fld>
            <a:endParaRPr lang="en-US" altLang="en-US"/>
          </a:p>
        </p:txBody>
      </p:sp>
    </p:spTree>
    <p:extLst>
      <p:ext uri="{BB962C8B-B14F-4D97-AF65-F5344CB8AC3E}">
        <p14:creationId xmlns:p14="http://schemas.microsoft.com/office/powerpoint/2010/main" val="5934738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mod/folder/view.php?id=93357"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hyperlink" Target="https://dysgu.hwb.gov.wales/playlists/view/00d83c8b-7c19-4f60-aead-38d09de33108/en#page1" TargetMode="External"/><Relationship Id="rId4" Type="http://schemas.openxmlformats.org/officeDocument/2006/relationships/image" Target="../media/image6.tif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6.tiff"/></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574132" y="1052736"/>
            <a:ext cx="5119142" cy="3168352"/>
          </a:xfrm>
        </p:spPr>
        <p:txBody>
          <a:bodyPr/>
          <a:lstStyle/>
          <a:p>
            <a:pPr>
              <a:buFont typeface="Wingdings" panose="05000000000000000000" pitchFamily="2" charset="2"/>
              <a:buNone/>
              <a:defRPr/>
            </a:pPr>
            <a:r>
              <a:rPr lang="en-GB" altLang="en-US" sz="4000" b="1" dirty="0">
                <a:solidFill>
                  <a:schemeClr val="bg1">
                    <a:lumMod val="95000"/>
                  </a:schemeClr>
                </a:solidFill>
              </a:rPr>
              <a:t>BMPE  5005 </a:t>
            </a:r>
            <a:br>
              <a:rPr lang="en-GB" altLang="en-US" sz="4000" b="1" dirty="0">
                <a:solidFill>
                  <a:schemeClr val="bg1">
                    <a:lumMod val="95000"/>
                  </a:schemeClr>
                </a:solidFill>
              </a:rPr>
            </a:br>
            <a:r>
              <a:rPr lang="en-GB" altLang="en-US" sz="4000" b="1" dirty="0">
                <a:solidFill>
                  <a:schemeClr val="bg1">
                    <a:lumMod val="95000"/>
                  </a:schemeClr>
                </a:solidFill>
              </a:rPr>
              <a:t>Foundations of High Quality Physical and Outdoor Learning</a:t>
            </a:r>
            <a:br>
              <a:rPr lang="en-GB" altLang="en-US" sz="4000" b="1" dirty="0">
                <a:solidFill>
                  <a:schemeClr val="bg1">
                    <a:lumMod val="95000"/>
                  </a:schemeClr>
                </a:solidFill>
              </a:rPr>
            </a:br>
            <a:br>
              <a:rPr lang="en-GB" altLang="en-US" sz="4000" b="1" dirty="0">
                <a:solidFill>
                  <a:schemeClr val="bg1">
                    <a:lumMod val="95000"/>
                  </a:schemeClr>
                </a:solidFill>
              </a:rPr>
            </a:br>
            <a:endParaRPr lang="en-GB" altLang="en-US" sz="4000" b="1" dirty="0">
              <a:solidFill>
                <a:schemeClr val="bg1">
                  <a:lumMod val="95000"/>
                </a:schemeClr>
              </a:solidFill>
            </a:endParaRP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26268" y="2978274"/>
            <a:ext cx="3600400" cy="1746870"/>
          </a:xfrm>
        </p:spPr>
        <p:txBody>
          <a:bodyPr/>
          <a:lstStyle/>
          <a:p>
            <a:pPr>
              <a:buFont typeface="Wingdings" panose="05000000000000000000" pitchFamily="2" charset="2"/>
              <a:buNone/>
              <a:defRPr/>
            </a:pPr>
            <a:r>
              <a:rPr lang="en-GB" altLang="en-US" b="1" dirty="0" err="1">
                <a:solidFill>
                  <a:schemeClr val="bg1"/>
                </a:solidFill>
              </a:rPr>
              <a:t>Darlith</a:t>
            </a:r>
            <a:r>
              <a:rPr lang="en-GB" altLang="en-US" b="1" dirty="0">
                <a:solidFill>
                  <a:schemeClr val="bg1"/>
                </a:solidFill>
              </a:rPr>
              <a:t> 1b / Lecture 1b</a:t>
            </a:r>
          </a:p>
          <a:p>
            <a:pPr>
              <a:defRPr/>
            </a:pPr>
            <a:r>
              <a:rPr lang="en-GB" altLang="en-US" b="1" dirty="0">
                <a:solidFill>
                  <a:schemeClr val="bg1"/>
                </a:solidFill>
              </a:rPr>
              <a:t>6/10/2023 </a:t>
            </a:r>
          </a:p>
          <a:p>
            <a:pPr>
              <a:buFont typeface="Wingdings" panose="05000000000000000000" pitchFamily="2" charset="2"/>
              <a:buNone/>
              <a:defRPr/>
            </a:pPr>
            <a:endParaRPr lang="en-GB" altLang="en-US"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251520" y="4725144"/>
            <a:ext cx="6110199" cy="1200329"/>
          </a:xfrm>
          <a:prstGeom prst="rect">
            <a:avLst/>
          </a:prstGeom>
          <a:noFill/>
        </p:spPr>
        <p:txBody>
          <a:bodyPr wrap="none" rtlCol="0">
            <a:spAutoFit/>
          </a:bodyPr>
          <a:lstStyle/>
          <a:p>
            <a:pPr algn="ctr"/>
            <a:r>
              <a:rPr lang="en-GB" sz="3600" b="1" dirty="0">
                <a:solidFill>
                  <a:schemeClr val="bg1">
                    <a:lumMod val="95000"/>
                  </a:schemeClr>
                </a:solidFill>
                <a:latin typeface="+mn-lt"/>
              </a:rPr>
              <a:t>Heddwen Davies</a:t>
            </a:r>
          </a:p>
          <a:p>
            <a:pPr algn="ctr"/>
            <a:r>
              <a:rPr lang="en-GB" sz="3600" b="1" dirty="0" err="1">
                <a:solidFill>
                  <a:schemeClr val="bg1">
                    <a:lumMod val="95000"/>
                  </a:schemeClr>
                </a:solidFill>
                <a:latin typeface="+mn-lt"/>
              </a:rPr>
              <a:t>Heddwen.davies@uwtsd.ac.uk</a:t>
            </a:r>
            <a:endParaRPr lang="en-GB" sz="3600" b="1" dirty="0">
              <a:solidFill>
                <a:schemeClr val="bg1">
                  <a:lumMod val="95000"/>
                </a:schemeClr>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89E6D-7539-5A44-9EF4-D00B035B3073}"/>
              </a:ext>
            </a:extLst>
          </p:cNvPr>
          <p:cNvSpPr>
            <a:spLocks noGrp="1"/>
          </p:cNvSpPr>
          <p:nvPr>
            <p:ph type="title"/>
          </p:nvPr>
        </p:nvSpPr>
        <p:spPr>
          <a:xfrm>
            <a:off x="457200" y="39231"/>
            <a:ext cx="8229600" cy="1143000"/>
          </a:xfrm>
        </p:spPr>
        <p:txBody>
          <a:bodyPr/>
          <a:lstStyle/>
          <a:p>
            <a:r>
              <a:rPr lang="en-US" dirty="0"/>
              <a:t>Intro to module</a:t>
            </a:r>
          </a:p>
        </p:txBody>
      </p:sp>
      <p:sp>
        <p:nvSpPr>
          <p:cNvPr id="4" name="Rectangle 3">
            <a:extLst>
              <a:ext uri="{FF2B5EF4-FFF2-40B4-BE49-F238E27FC236}">
                <a16:creationId xmlns:a16="http://schemas.microsoft.com/office/drawing/2014/main" id="{0DF1163A-8ADF-DE44-84E3-0EDD720AF909}"/>
              </a:ext>
            </a:extLst>
          </p:cNvPr>
          <p:cNvSpPr/>
          <p:nvPr/>
        </p:nvSpPr>
        <p:spPr>
          <a:xfrm>
            <a:off x="251520" y="1052736"/>
            <a:ext cx="8640960" cy="4708981"/>
          </a:xfrm>
          <a:prstGeom prst="rect">
            <a:avLst/>
          </a:prstGeom>
        </p:spPr>
        <p:txBody>
          <a:bodyPr wrap="square">
            <a:spAutoFit/>
          </a:bodyPr>
          <a:lstStyle/>
          <a:p>
            <a:r>
              <a:rPr lang="en-GB" sz="2000" i="1" dirty="0"/>
              <a:t>We will be studying the Foundation Phase curriculum in Wales and in particular we will look at the emphasis on outdoor learning and playful pedagogy. </a:t>
            </a:r>
          </a:p>
          <a:p>
            <a:endParaRPr lang="en-GB" sz="2000" i="1" dirty="0"/>
          </a:p>
          <a:p>
            <a:r>
              <a:rPr lang="en-GB" sz="2000" i="1" dirty="0"/>
              <a:t>We will be observing various Foundation Phase settings which will support with the understanding of effective teaching and learning in the outdoors. </a:t>
            </a:r>
          </a:p>
          <a:p>
            <a:endParaRPr lang="en-GB" sz="2000" i="1" dirty="0"/>
          </a:p>
          <a:p>
            <a:r>
              <a:rPr lang="en-GB" sz="2000" i="1" dirty="0"/>
              <a:t>Some lectures will highlight the links between the observations and your assessments.  </a:t>
            </a:r>
          </a:p>
          <a:p>
            <a:endParaRPr lang="en-GB" sz="2000" i="1" dirty="0"/>
          </a:p>
          <a:p>
            <a:r>
              <a:rPr lang="en-GB" sz="2000" i="1" dirty="0"/>
              <a:t>We will do practical activities for some of the sessions and it is essential that you do reading tasks in order to make the links from theory to practice. Many </a:t>
            </a:r>
            <a:r>
              <a:rPr lang="en-GB" sz="2000" i="1" dirty="0">
                <a:hlinkClick r:id="rId3" tooltip="articles"/>
              </a:rPr>
              <a:t>articles</a:t>
            </a:r>
            <a:r>
              <a:rPr lang="en-GB" sz="2000" i="1" dirty="0"/>
              <a:t> have been placed on </a:t>
            </a:r>
            <a:r>
              <a:rPr lang="en-GB" sz="2000" i="1" dirty="0" err="1"/>
              <a:t>moodle</a:t>
            </a:r>
            <a:r>
              <a:rPr lang="en-GB" sz="2000" i="1" dirty="0"/>
              <a:t> to support you with the research. Enjoy the reading. </a:t>
            </a:r>
            <a:endParaRPr lang="en-US" sz="2000" b="1" dirty="0"/>
          </a:p>
        </p:txBody>
      </p:sp>
    </p:spTree>
    <p:extLst>
      <p:ext uri="{BB962C8B-B14F-4D97-AF65-F5344CB8AC3E}">
        <p14:creationId xmlns:p14="http://schemas.microsoft.com/office/powerpoint/2010/main" val="311827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0445C7A-0264-7E47-AA2C-951EA8BEE4A3}"/>
              </a:ext>
            </a:extLst>
          </p:cNvPr>
          <p:cNvSpPr/>
          <p:nvPr/>
        </p:nvSpPr>
        <p:spPr>
          <a:xfrm>
            <a:off x="107504" y="116632"/>
            <a:ext cx="8640960" cy="5606150"/>
          </a:xfrm>
          <a:prstGeom prst="rect">
            <a:avLst/>
          </a:prstGeom>
        </p:spPr>
        <p:txBody>
          <a:bodyPr wrap="square">
            <a:spAutoFit/>
          </a:bodyPr>
          <a:lstStyle/>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Evaluate the contribution of constructivist theory and educational ideologies to early years education and the underlying principles and philosophy of the Foundation Phase and/or Successful Futures in Wales. </a:t>
            </a:r>
            <a:br>
              <a:rPr lang="en-US" dirty="0">
                <a:solidFill>
                  <a:srgbClr val="000000"/>
                </a:solidFill>
                <a:latin typeface="Cambria" panose="02040503050406030204" pitchFamily="18" charset="0"/>
                <a:ea typeface="Calibri" panose="020F0502020204030204" pitchFamily="34" charset="0"/>
                <a:cs typeface="Times New Roman" panose="02020603050405020304" pitchFamily="18" charset="0"/>
              </a:rPr>
            </a:b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endParaRPr lang="en-GB" dirty="0">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Symbol" pitchFamily="2" charset="2"/>
              <a:buChar char=""/>
            </a:pPr>
            <a:r>
              <a:rPr lang="en-US" dirty="0">
                <a:solidFill>
                  <a:srgbClr val="000000"/>
                </a:solidFill>
                <a:latin typeface="Arial" panose="020B0604020202020204" pitchFamily="34" charset="0"/>
                <a:ea typeface="Calibri" panose="020F0502020204030204" pitchFamily="34" charset="0"/>
                <a:cs typeface="Times New Roman" panose="02020603050405020304" pitchFamily="18" charset="0"/>
              </a:rPr>
              <a:t>Demonstrate a knowledge and critical understanding of the role of the outdoor classroom and the impact the environment can have on the development of children’s sensory motor development and physical literacy as a vehicle for inclusive practice. </a:t>
            </a:r>
          </a:p>
          <a:p>
            <a:pPr marL="342900" lvl="0" indent="-342900">
              <a:lnSpc>
                <a:spcPct val="115000"/>
              </a:lnSpc>
              <a:spcAft>
                <a:spcPts val="1000"/>
              </a:spcAft>
              <a:buFont typeface="Symbol" pitchFamily="2" charset="2"/>
              <a:buChar char=""/>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000" dirty="0">
              <a:latin typeface="Times New Roman" panose="02020603050405020304" pitchFamily="18" charset="0"/>
              <a:ea typeface="Times New Roman" panose="02020603050405020304" pitchFamily="18" charset="0"/>
            </a:endParaRPr>
          </a:p>
          <a:p>
            <a:pPr marL="457200" indent="-180340" algn="just">
              <a:spcBef>
                <a:spcPts val="600"/>
              </a:spcBef>
              <a:spcAft>
                <a:spcPts val="0"/>
              </a:spcAft>
            </a:pPr>
            <a:r>
              <a:rPr lang="en-GB" dirty="0">
                <a:latin typeface="Arial" panose="020B0604020202020204" pitchFamily="34"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898143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A08A2-7688-4F85-9CD9-84CB7288040A}"/>
              </a:ext>
            </a:extLst>
          </p:cNvPr>
          <p:cNvSpPr>
            <a:spLocks noGrp="1"/>
          </p:cNvSpPr>
          <p:nvPr>
            <p:ph type="title"/>
          </p:nvPr>
        </p:nvSpPr>
        <p:spPr/>
        <p:txBody>
          <a:bodyPr/>
          <a:lstStyle/>
          <a:p>
            <a:r>
              <a:rPr lang="en-GB" dirty="0"/>
              <a:t>Connections with marking grid</a:t>
            </a:r>
            <a:br>
              <a:rPr lang="en-GB" dirty="0"/>
            </a:br>
            <a:r>
              <a:rPr lang="en-GB" dirty="0" err="1"/>
              <a:t>Cyswllt</a:t>
            </a:r>
            <a:r>
              <a:rPr lang="en-GB" dirty="0"/>
              <a:t> </a:t>
            </a:r>
            <a:r>
              <a:rPr lang="en-GB" dirty="0" err="1"/>
              <a:t>gyda</a:t>
            </a:r>
            <a:r>
              <a:rPr lang="en-GB" dirty="0"/>
              <a:t> grid </a:t>
            </a:r>
            <a:r>
              <a:rPr lang="en-GB" dirty="0" err="1"/>
              <a:t>marciau</a:t>
            </a:r>
            <a:endParaRPr lang="en-GB" dirty="0"/>
          </a:p>
        </p:txBody>
      </p:sp>
      <p:sp>
        <p:nvSpPr>
          <p:cNvPr id="3" name="Content Placeholder 2">
            <a:extLst>
              <a:ext uri="{FF2B5EF4-FFF2-40B4-BE49-F238E27FC236}">
                <a16:creationId xmlns:a16="http://schemas.microsoft.com/office/drawing/2014/main" id="{B1AE9F79-FCE4-4D1F-80B1-153956C45ED5}"/>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79BBF21C-1DBA-45EC-B6B9-6F874C66FA44}"/>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28079080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973698" y="1747598"/>
            <a:ext cx="3840480" cy="4633729"/>
          </a:xfrm>
        </p:spPr>
        <p:txBody>
          <a:bodyPr>
            <a:normAutofit fontScale="85000" lnSpcReduction="20000"/>
          </a:bodyPr>
          <a:lstStyle/>
          <a:p>
            <a:r>
              <a:rPr lang="en-US" dirty="0"/>
              <a:t>The Foundation Learning curriculum has been influenced by educational theorists and international approaches form around the world.</a:t>
            </a:r>
          </a:p>
          <a:p>
            <a:r>
              <a:rPr lang="en-US" dirty="0"/>
              <a:t>The Foundation Learning stage of the curriculum is for children aged 3 to 7 years old</a:t>
            </a:r>
          </a:p>
          <a:p>
            <a:r>
              <a:rPr lang="en-US" dirty="0"/>
              <a:t>It's made up of areas of learning. </a:t>
            </a:r>
          </a:p>
        </p:txBody>
      </p:sp>
      <p:sp>
        <p:nvSpPr>
          <p:cNvPr id="4" name="Content Placeholder 3"/>
          <p:cNvSpPr>
            <a:spLocks noGrp="1"/>
          </p:cNvSpPr>
          <p:nvPr>
            <p:ph sz="half" idx="2"/>
          </p:nvPr>
        </p:nvSpPr>
        <p:spPr>
          <a:xfrm>
            <a:off x="326735" y="1772816"/>
            <a:ext cx="4066193" cy="4343400"/>
          </a:xfrm>
        </p:spPr>
        <p:txBody>
          <a:bodyPr>
            <a:normAutofit fontScale="85000" lnSpcReduction="20000"/>
          </a:bodyPr>
          <a:lstStyle/>
          <a:p>
            <a:r>
              <a:rPr lang="en-US" dirty="0" err="1"/>
              <a:t>Wrth</a:t>
            </a:r>
            <a:r>
              <a:rPr lang="en-US" dirty="0"/>
              <a:t> </a:t>
            </a:r>
            <a:r>
              <a:rPr lang="en-US" dirty="0" err="1"/>
              <a:t>gynllunio’r</a:t>
            </a:r>
            <a:r>
              <a:rPr lang="en-US" dirty="0"/>
              <a:t> </a:t>
            </a:r>
            <a:r>
              <a:rPr lang="en-US" dirty="0" err="1"/>
              <a:t>Dysgu</a:t>
            </a:r>
            <a:r>
              <a:rPr lang="en-US" dirty="0"/>
              <a:t> </a:t>
            </a:r>
            <a:r>
              <a:rPr lang="en-US" dirty="0" err="1"/>
              <a:t>Dylfaen</a:t>
            </a:r>
            <a:r>
              <a:rPr lang="en-US" dirty="0"/>
              <a:t> </a:t>
            </a:r>
            <a:r>
              <a:rPr lang="en-US" dirty="0" err="1"/>
              <a:t>cafodd</a:t>
            </a:r>
            <a:r>
              <a:rPr lang="en-US" dirty="0"/>
              <a:t> </a:t>
            </a:r>
            <a:r>
              <a:rPr lang="en-US" dirty="0" err="1"/>
              <a:t>ei</a:t>
            </a:r>
            <a:r>
              <a:rPr lang="en-US" dirty="0"/>
              <a:t> </a:t>
            </a:r>
            <a:r>
              <a:rPr lang="en-US" dirty="0" err="1"/>
              <a:t>ddylanwadu</a:t>
            </a:r>
            <a:r>
              <a:rPr lang="en-US" dirty="0"/>
              <a:t> </a:t>
            </a:r>
            <a:r>
              <a:rPr lang="en-US" dirty="0" err="1"/>
              <a:t>gan</a:t>
            </a:r>
            <a:r>
              <a:rPr lang="en-US" dirty="0"/>
              <a:t> </a:t>
            </a:r>
            <a:r>
              <a:rPr lang="en-US" dirty="0" err="1"/>
              <a:t>nifer</a:t>
            </a:r>
            <a:r>
              <a:rPr lang="en-US" dirty="0"/>
              <a:t> o </a:t>
            </a:r>
            <a:r>
              <a:rPr lang="en-US" dirty="0" err="1"/>
              <a:t>ddamcanieithwyr</a:t>
            </a:r>
            <a:r>
              <a:rPr lang="en-US" dirty="0"/>
              <a:t> </a:t>
            </a:r>
            <a:r>
              <a:rPr lang="en-US" dirty="0" err="1"/>
              <a:t>addysgiadol</a:t>
            </a:r>
            <a:r>
              <a:rPr lang="en-US" dirty="0"/>
              <a:t> a </a:t>
            </a:r>
            <a:r>
              <a:rPr lang="en-US" dirty="0" err="1"/>
              <a:t>dulliau</a:t>
            </a:r>
            <a:r>
              <a:rPr lang="en-US" dirty="0"/>
              <a:t> </a:t>
            </a:r>
            <a:r>
              <a:rPr lang="en-US" dirty="0" err="1"/>
              <a:t>rhyngwladol</a:t>
            </a:r>
            <a:r>
              <a:rPr lang="en-US" dirty="0"/>
              <a:t>.</a:t>
            </a:r>
          </a:p>
          <a:p>
            <a:r>
              <a:rPr lang="en-US" dirty="0"/>
              <a:t>Mae cam </a:t>
            </a:r>
            <a:r>
              <a:rPr lang="en-US" err="1"/>
              <a:t>Dysgu</a:t>
            </a:r>
            <a:r>
              <a:rPr lang="en-US" dirty="0"/>
              <a:t> Sylfaen </a:t>
            </a:r>
            <a:r>
              <a:rPr lang="en-US" err="1"/>
              <a:t>ar</a:t>
            </a:r>
            <a:r>
              <a:rPr lang="en-US" dirty="0"/>
              <a:t> </a:t>
            </a:r>
            <a:r>
              <a:rPr lang="en-US" err="1"/>
              <a:t>gyfer</a:t>
            </a:r>
            <a:r>
              <a:rPr lang="en-US" dirty="0"/>
              <a:t> plant 3 </a:t>
            </a:r>
            <a:r>
              <a:rPr lang="en-US" err="1"/>
              <a:t>i</a:t>
            </a:r>
            <a:r>
              <a:rPr lang="en-US" dirty="0"/>
              <a:t> 7mlwydd </a:t>
            </a:r>
            <a:r>
              <a:rPr lang="en-US" err="1"/>
              <a:t>oed</a:t>
            </a:r>
            <a:r>
              <a:rPr lang="en-US" dirty="0"/>
              <a:t>.</a:t>
            </a:r>
          </a:p>
          <a:p>
            <a:r>
              <a:rPr lang="en-US" dirty="0" err="1"/>
              <a:t>Mae’r</a:t>
            </a:r>
            <a:r>
              <a:rPr lang="en-US" dirty="0"/>
              <a:t> </a:t>
            </a:r>
            <a:r>
              <a:rPr lang="en-US" dirty="0" err="1"/>
              <a:t>cwriwlwm</a:t>
            </a:r>
            <a:r>
              <a:rPr lang="en-US" dirty="0"/>
              <a:t> </a:t>
            </a:r>
            <a:r>
              <a:rPr lang="en-US" dirty="0" err="1"/>
              <a:t>wedi</a:t>
            </a:r>
            <a:r>
              <a:rPr lang="en-US" dirty="0"/>
              <a:t> </a:t>
            </a:r>
            <a:r>
              <a:rPr lang="en-US" dirty="0" err="1"/>
              <a:t>llunio</a:t>
            </a:r>
            <a:r>
              <a:rPr lang="en-US" dirty="0"/>
              <a:t> </a:t>
            </a:r>
            <a:r>
              <a:rPr lang="en-US" dirty="0" err="1"/>
              <a:t>gan</a:t>
            </a:r>
            <a:r>
              <a:rPr lang="en-US" dirty="0"/>
              <a:t> </a:t>
            </a:r>
            <a:r>
              <a:rPr lang="en-US" dirty="0" err="1"/>
              <a:t>meysydd</a:t>
            </a:r>
            <a:r>
              <a:rPr lang="en-US" dirty="0"/>
              <a:t> </a:t>
            </a:r>
            <a:r>
              <a:rPr lang="en-US" dirty="0" err="1"/>
              <a:t>dysgu</a:t>
            </a:r>
            <a:r>
              <a:rPr lang="en-US" dirty="0"/>
              <a:t>.  </a:t>
            </a:r>
          </a:p>
        </p:txBody>
      </p:sp>
      <p:sp>
        <p:nvSpPr>
          <p:cNvPr id="5" name="Title 1"/>
          <p:cNvSpPr txBox="1">
            <a:spLocks/>
          </p:cNvSpPr>
          <p:nvPr/>
        </p:nvSpPr>
        <p:spPr>
          <a:xfrm>
            <a:off x="549275" y="263245"/>
            <a:ext cx="8042276" cy="1336956"/>
          </a:xfrm>
          <a:prstGeom prst="rect">
            <a:avLst/>
          </a:prstGeom>
        </p:spPr>
        <p:txBody>
          <a:bodyPr vert="horz" lIns="91440" tIns="45720" rIns="91440" bIns="45720" rtlCol="0" anchor="b" anchorCtr="0">
            <a:noAutofit/>
          </a:bodyPr>
          <a:lstStyle/>
          <a:p>
            <a:pPr algn="ctr" eaLnBrk="1" fontAlgn="auto" hangingPunct="1">
              <a:spcAft>
                <a:spcPts val="0"/>
              </a:spcAft>
              <a:defRPr/>
            </a:pPr>
            <a:r>
              <a:rPr lang="en-US" sz="4600" dirty="0" err="1">
                <a:solidFill>
                  <a:schemeClr val="accent1"/>
                </a:solidFill>
                <a:latin typeface="+mj-lt"/>
                <a:ea typeface="+mj-ea"/>
                <a:cs typeface="+mj-cs"/>
              </a:rPr>
              <a:t>Dysgu</a:t>
            </a:r>
            <a:r>
              <a:rPr lang="en-US" sz="4600" dirty="0">
                <a:solidFill>
                  <a:schemeClr val="accent1"/>
                </a:solidFill>
                <a:latin typeface="+mj-lt"/>
                <a:ea typeface="+mj-ea"/>
                <a:cs typeface="+mj-cs"/>
              </a:rPr>
              <a:t> </a:t>
            </a:r>
            <a:r>
              <a:rPr kumimoji="0" lang="en-US" sz="4600" b="0" i="0" u="none" strike="noStrike" kern="1200" cap="none" spc="0" normalizeH="0" baseline="0" noProof="0" dirty="0">
                <a:ln>
                  <a:noFill/>
                </a:ln>
                <a:solidFill>
                  <a:schemeClr val="accent1"/>
                </a:solidFill>
                <a:effectLst/>
                <a:uLnTx/>
                <a:uFillTx/>
                <a:latin typeface="+mj-lt"/>
                <a:ea typeface="+mj-ea"/>
                <a:cs typeface="+mj-cs"/>
              </a:rPr>
              <a:t>Sylfaen </a:t>
            </a:r>
            <a:br>
              <a:rPr kumimoji="0" lang="en-US" sz="4600" b="0" i="0" u="none" strike="noStrike" kern="1200" cap="none" spc="0" normalizeH="0" baseline="0" noProof="0" dirty="0">
                <a:ln>
                  <a:noFill/>
                </a:ln>
                <a:solidFill>
                  <a:schemeClr val="accent1"/>
                </a:solidFill>
                <a:effectLst/>
                <a:uLnTx/>
                <a:uFillTx/>
                <a:latin typeface="+mj-lt"/>
                <a:ea typeface="+mj-ea"/>
                <a:cs typeface="+mj-cs"/>
              </a:rPr>
            </a:br>
            <a:r>
              <a:rPr lang="en-US" sz="4600" dirty="0">
                <a:solidFill>
                  <a:schemeClr val="accent1"/>
                </a:solidFill>
                <a:latin typeface="+mj-lt"/>
                <a:ea typeface="+mj-ea"/>
                <a:cs typeface="+mj-cs"/>
              </a:rPr>
              <a:t>Foundation</a:t>
            </a:r>
            <a:r>
              <a:rPr kumimoji="0" lang="en-US" sz="4600" b="0" i="0" u="none" strike="noStrike" kern="1200" cap="none" spc="0" normalizeH="0" baseline="0" noProof="0" dirty="0">
                <a:ln>
                  <a:noFill/>
                </a:ln>
                <a:solidFill>
                  <a:schemeClr val="accent1"/>
                </a:solidFill>
                <a:effectLst/>
                <a:uLnTx/>
                <a:uFillTx/>
                <a:latin typeface="+mj-lt"/>
                <a:ea typeface="+mj-ea"/>
                <a:cs typeface="+mj-cs"/>
              </a:rPr>
              <a:t> </a:t>
            </a:r>
            <a:r>
              <a:rPr lang="en-US" sz="4600" dirty="0">
                <a:solidFill>
                  <a:schemeClr val="accent1"/>
                </a:solidFill>
                <a:latin typeface="+mj-lt"/>
                <a:ea typeface="+mj-ea"/>
                <a:cs typeface="+mj-cs"/>
              </a:rPr>
              <a:t>Learning</a:t>
            </a:r>
            <a:endParaRPr lang="en-US" dirty="0">
              <a:solidFill>
                <a:schemeClr val="accent1"/>
              </a:solidFill>
              <a:ea typeface="Verdana"/>
              <a:cs typeface="+mj-cs"/>
            </a:endParaRPr>
          </a:p>
        </p:txBody>
      </p:sp>
    </p:spTree>
    <p:extLst>
      <p:ext uri="{BB962C8B-B14F-4D97-AF65-F5344CB8AC3E}">
        <p14:creationId xmlns:p14="http://schemas.microsoft.com/office/powerpoint/2010/main" val="241632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blue and white card with black text&#10;&#10;Description automatically generated">
            <a:extLst>
              <a:ext uri="{FF2B5EF4-FFF2-40B4-BE49-F238E27FC236}">
                <a16:creationId xmlns:a16="http://schemas.microsoft.com/office/drawing/2014/main" id="{1A2F4E40-F153-B67E-EB55-C279C5C156AC}"/>
              </a:ext>
            </a:extLst>
          </p:cNvPr>
          <p:cNvPicPr>
            <a:picLocks noGrp="1" noChangeAspect="1"/>
          </p:cNvPicPr>
          <p:nvPr>
            <p:ph sz="half" idx="1"/>
          </p:nvPr>
        </p:nvPicPr>
        <p:blipFill>
          <a:blip r:embed="rId2"/>
          <a:stretch>
            <a:fillRect/>
          </a:stretch>
        </p:blipFill>
        <p:spPr>
          <a:xfrm>
            <a:off x="-54964" y="547619"/>
            <a:ext cx="9135255" cy="5144826"/>
          </a:xfrm>
        </p:spPr>
      </p:pic>
    </p:spTree>
    <p:extLst>
      <p:ext uri="{BB962C8B-B14F-4D97-AF65-F5344CB8AC3E}">
        <p14:creationId xmlns:p14="http://schemas.microsoft.com/office/powerpoint/2010/main" val="2900805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diagram of different colored circles&#10;&#10;Description automatically generated">
            <a:extLst>
              <a:ext uri="{FF2B5EF4-FFF2-40B4-BE49-F238E27FC236}">
                <a16:creationId xmlns:a16="http://schemas.microsoft.com/office/drawing/2014/main" id="{ECEE039B-C290-D74B-B834-656BF19C66FF}"/>
              </a:ext>
            </a:extLst>
          </p:cNvPr>
          <p:cNvPicPr>
            <a:picLocks noGrp="1" noChangeAspect="1"/>
          </p:cNvPicPr>
          <p:nvPr>
            <p:ph sz="half" idx="1"/>
          </p:nvPr>
        </p:nvPicPr>
        <p:blipFill>
          <a:blip r:embed="rId2"/>
          <a:stretch>
            <a:fillRect/>
          </a:stretch>
        </p:blipFill>
        <p:spPr>
          <a:xfrm>
            <a:off x="69954" y="385226"/>
            <a:ext cx="8960369" cy="5044892"/>
          </a:xfrm>
        </p:spPr>
      </p:pic>
    </p:spTree>
    <p:extLst>
      <p:ext uri="{BB962C8B-B14F-4D97-AF65-F5344CB8AC3E}">
        <p14:creationId xmlns:p14="http://schemas.microsoft.com/office/powerpoint/2010/main" val="7021563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10FC2-0265-E540-850D-80355675C6BE}"/>
              </a:ext>
            </a:extLst>
          </p:cNvPr>
          <p:cNvSpPr>
            <a:spLocks noGrp="1"/>
          </p:cNvSpPr>
          <p:nvPr>
            <p:ph type="title"/>
          </p:nvPr>
        </p:nvSpPr>
        <p:spPr/>
        <p:txBody>
          <a:bodyPr/>
          <a:lstStyle/>
          <a:p>
            <a:r>
              <a:rPr lang="en-US" dirty="0" err="1"/>
              <a:t>Deunydd</a:t>
            </a:r>
            <a:r>
              <a:rPr lang="en-US" dirty="0"/>
              <a:t> </a:t>
            </a:r>
            <a:r>
              <a:rPr lang="en-US" dirty="0" err="1"/>
              <a:t>Cefnogi</a:t>
            </a:r>
            <a:r>
              <a:rPr lang="en-US" dirty="0"/>
              <a:t> </a:t>
            </a:r>
            <a:r>
              <a:rPr lang="en-US" dirty="0" err="1"/>
              <a:t>Ll.C</a:t>
            </a:r>
            <a:r>
              <a:rPr lang="en-US" dirty="0"/>
              <a:t>.</a:t>
            </a:r>
            <a:br>
              <a:rPr lang="en-US" dirty="0"/>
            </a:br>
            <a:r>
              <a:rPr lang="en-US" dirty="0"/>
              <a:t>W.G. Supporting Documents</a:t>
            </a:r>
          </a:p>
        </p:txBody>
      </p:sp>
      <p:sp>
        <p:nvSpPr>
          <p:cNvPr id="3" name="Content Placeholder 2">
            <a:extLst>
              <a:ext uri="{FF2B5EF4-FFF2-40B4-BE49-F238E27FC236}">
                <a16:creationId xmlns:a16="http://schemas.microsoft.com/office/drawing/2014/main" id="{38EDA39D-D44A-7C46-B344-93F592D0548B}"/>
              </a:ext>
            </a:extLst>
          </p:cNvPr>
          <p:cNvSpPr>
            <a:spLocks noGrp="1"/>
          </p:cNvSpPr>
          <p:nvPr>
            <p:ph sz="half" idx="1"/>
          </p:nvPr>
        </p:nvSpPr>
        <p:spPr/>
        <p:txBody>
          <a:bodyPr/>
          <a:lstStyle/>
          <a:p>
            <a:r>
              <a:rPr lang="en-US" dirty="0"/>
              <a:t>Moodle</a:t>
            </a:r>
          </a:p>
          <a:p>
            <a:pPr marL="0" indent="0">
              <a:buNone/>
            </a:pPr>
            <a:r>
              <a:rPr lang="en-US" dirty="0" err="1"/>
              <a:t>e.e.</a:t>
            </a:r>
            <a:r>
              <a:rPr lang="en-US" dirty="0"/>
              <a:t> </a:t>
            </a:r>
            <a:r>
              <a:rPr lang="en-US" dirty="0" err="1"/>
              <a:t>Datblygiad</a:t>
            </a:r>
            <a:r>
              <a:rPr lang="en-US" dirty="0"/>
              <a:t> </a:t>
            </a:r>
            <a:r>
              <a:rPr lang="en-US" dirty="0" err="1"/>
              <a:t>Corfforol</a:t>
            </a:r>
            <a:r>
              <a:rPr lang="en-US" dirty="0"/>
              <a:t> </a:t>
            </a:r>
            <a:r>
              <a:rPr lang="en-US" dirty="0" err="1"/>
              <a:t>tudalennau</a:t>
            </a:r>
            <a:r>
              <a:rPr lang="en-US" dirty="0"/>
              <a:t> 13 – 18</a:t>
            </a:r>
          </a:p>
          <a:p>
            <a:pPr marL="0" indent="0">
              <a:buNone/>
            </a:pPr>
            <a:endParaRPr lang="en-US" dirty="0"/>
          </a:p>
          <a:p>
            <a:pPr marL="0" indent="0">
              <a:buNone/>
            </a:pPr>
            <a:r>
              <a:rPr lang="en-US" dirty="0" err="1"/>
              <a:t>Llawlyfr</a:t>
            </a:r>
            <a:r>
              <a:rPr lang="en-US" dirty="0"/>
              <a:t> </a:t>
            </a:r>
            <a:r>
              <a:rPr lang="en-US" dirty="0" err="1"/>
              <a:t>Dysgu’n</a:t>
            </a:r>
            <a:r>
              <a:rPr lang="en-US" dirty="0"/>
              <a:t> </a:t>
            </a:r>
            <a:r>
              <a:rPr lang="en-US" dirty="0" err="1"/>
              <a:t>yr</a:t>
            </a:r>
            <a:r>
              <a:rPr lang="en-US" dirty="0"/>
              <a:t> </a:t>
            </a:r>
            <a:r>
              <a:rPr lang="en-US" dirty="0" err="1"/>
              <a:t>Awyr</a:t>
            </a:r>
            <a:r>
              <a:rPr lang="en-US" dirty="0"/>
              <a:t> </a:t>
            </a:r>
            <a:r>
              <a:rPr lang="en-US" dirty="0" err="1"/>
              <a:t>Agored</a:t>
            </a:r>
            <a:r>
              <a:rPr lang="en-US" dirty="0"/>
              <a:t> </a:t>
            </a:r>
            <a:r>
              <a:rPr lang="en-US" dirty="0" err="1"/>
              <a:t>yn</a:t>
            </a:r>
            <a:r>
              <a:rPr lang="en-US" dirty="0"/>
              <a:t> y </a:t>
            </a:r>
            <a:r>
              <a:rPr lang="en-US" dirty="0" err="1"/>
              <a:t>Cyfnod</a:t>
            </a:r>
            <a:r>
              <a:rPr lang="en-US" dirty="0"/>
              <a:t> Sylfaen : </a:t>
            </a:r>
            <a:r>
              <a:rPr lang="en-US" dirty="0" err="1"/>
              <a:t>tudalennau</a:t>
            </a:r>
            <a:r>
              <a:rPr lang="en-US" dirty="0"/>
              <a:t> 6 a 14</a:t>
            </a:r>
          </a:p>
        </p:txBody>
      </p:sp>
      <p:sp>
        <p:nvSpPr>
          <p:cNvPr id="4" name="Content Placeholder 3">
            <a:extLst>
              <a:ext uri="{FF2B5EF4-FFF2-40B4-BE49-F238E27FC236}">
                <a16:creationId xmlns:a16="http://schemas.microsoft.com/office/drawing/2014/main" id="{9EE3E4BC-B658-9F4F-8825-7C041B37925A}"/>
              </a:ext>
            </a:extLst>
          </p:cNvPr>
          <p:cNvSpPr>
            <a:spLocks noGrp="1"/>
          </p:cNvSpPr>
          <p:nvPr>
            <p:ph sz="half" idx="2"/>
          </p:nvPr>
        </p:nvSpPr>
        <p:spPr/>
        <p:txBody>
          <a:bodyPr/>
          <a:lstStyle/>
          <a:p>
            <a:r>
              <a:rPr lang="en-US" dirty="0"/>
              <a:t>Moodle</a:t>
            </a:r>
          </a:p>
          <a:p>
            <a:pPr marL="0" indent="0">
              <a:buNone/>
            </a:pPr>
            <a:r>
              <a:rPr lang="en-US" dirty="0"/>
              <a:t>i.e. Physical Developments page 13 – 18</a:t>
            </a:r>
          </a:p>
          <a:p>
            <a:pPr marL="0" indent="0">
              <a:buNone/>
            </a:pPr>
            <a:endParaRPr lang="en-US" dirty="0"/>
          </a:p>
          <a:p>
            <a:pPr marL="0" indent="0">
              <a:buNone/>
            </a:pPr>
            <a:r>
              <a:rPr lang="en-US" dirty="0"/>
              <a:t>Foundation Phase Outdoor Learning Handbook : page 6 &amp; 14</a:t>
            </a:r>
          </a:p>
        </p:txBody>
      </p:sp>
    </p:spTree>
    <p:extLst>
      <p:ext uri="{BB962C8B-B14F-4D97-AF65-F5344CB8AC3E}">
        <p14:creationId xmlns:p14="http://schemas.microsoft.com/office/powerpoint/2010/main" val="3105489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Dysgu</a:t>
            </a:r>
            <a:r>
              <a:rPr lang="en-US" dirty="0"/>
              <a:t> Sylfaen </a:t>
            </a:r>
            <a:br>
              <a:rPr lang="en-US" dirty="0"/>
            </a:br>
            <a:r>
              <a:rPr lang="en-US" dirty="0"/>
              <a:t>Foundation Learning</a:t>
            </a:r>
          </a:p>
        </p:txBody>
      </p:sp>
      <p:sp>
        <p:nvSpPr>
          <p:cNvPr id="3" name="Content Placeholder 2"/>
          <p:cNvSpPr>
            <a:spLocks noGrp="1"/>
          </p:cNvSpPr>
          <p:nvPr>
            <p:ph sz="half" idx="1"/>
          </p:nvPr>
        </p:nvSpPr>
        <p:spPr/>
        <p:txBody>
          <a:bodyPr>
            <a:normAutofit fontScale="92500" lnSpcReduction="20000"/>
          </a:bodyPr>
          <a:lstStyle/>
          <a:p>
            <a:r>
              <a:rPr lang="en-US" dirty="0" err="1"/>
              <a:t>Mae’r</a:t>
            </a:r>
            <a:r>
              <a:rPr lang="en-US" dirty="0"/>
              <a:t> </a:t>
            </a:r>
            <a:r>
              <a:rPr lang="en-US" dirty="0" err="1"/>
              <a:t>cwricwlwm</a:t>
            </a:r>
            <a:r>
              <a:rPr lang="en-US" dirty="0"/>
              <a:t> </a:t>
            </a:r>
            <a:r>
              <a:rPr lang="en-US" dirty="0" err="1"/>
              <a:t>yn</a:t>
            </a:r>
            <a:r>
              <a:rPr lang="en-US" dirty="0"/>
              <a:t> </a:t>
            </a:r>
            <a:r>
              <a:rPr lang="en-US" dirty="0" err="1"/>
              <a:t>seiliedig</a:t>
            </a:r>
            <a:r>
              <a:rPr lang="en-US" dirty="0"/>
              <a:t> </a:t>
            </a:r>
            <a:r>
              <a:rPr lang="en-US" dirty="0" err="1"/>
              <a:t>ar</a:t>
            </a:r>
            <a:r>
              <a:rPr lang="en-US" dirty="0"/>
              <a:t> </a:t>
            </a:r>
            <a:r>
              <a:rPr lang="en-US" dirty="0" err="1"/>
              <a:t>chwarae</a:t>
            </a:r>
            <a:r>
              <a:rPr lang="en-US" dirty="0"/>
              <a:t> </a:t>
            </a:r>
            <a:r>
              <a:rPr lang="en-US" dirty="0" err="1"/>
              <a:t>i</a:t>
            </a:r>
            <a:r>
              <a:rPr lang="en-US" dirty="0"/>
              <a:t> </a:t>
            </a:r>
            <a:r>
              <a:rPr lang="en-US" dirty="0" err="1"/>
              <a:t>ddysgu</a:t>
            </a:r>
            <a:r>
              <a:rPr lang="en-US" dirty="0"/>
              <a:t> – </a:t>
            </a:r>
            <a:r>
              <a:rPr lang="en-US" dirty="0" err="1"/>
              <a:t>gan</a:t>
            </a:r>
            <a:r>
              <a:rPr lang="en-US" dirty="0"/>
              <a:t> </a:t>
            </a:r>
            <a:r>
              <a:rPr lang="en-US" dirty="0" err="1"/>
              <a:t>annog</a:t>
            </a:r>
            <a:r>
              <a:rPr lang="en-US" dirty="0"/>
              <a:t> </a:t>
            </a:r>
            <a:r>
              <a:rPr lang="en-US" dirty="0" err="1"/>
              <a:t>y</a:t>
            </a:r>
            <a:r>
              <a:rPr lang="en-US" dirty="0"/>
              <a:t> </a:t>
            </a:r>
            <a:r>
              <a:rPr lang="en-US" dirty="0" err="1"/>
              <a:t>disgyblion</a:t>
            </a:r>
            <a:r>
              <a:rPr lang="en-US" dirty="0"/>
              <a:t> </a:t>
            </a:r>
            <a:r>
              <a:rPr lang="en-US" dirty="0" err="1"/>
              <a:t>i</a:t>
            </a:r>
            <a:r>
              <a:rPr lang="en-US" dirty="0"/>
              <a:t> </a:t>
            </a:r>
            <a:r>
              <a:rPr lang="en-US" dirty="0" err="1"/>
              <a:t>fod</a:t>
            </a:r>
            <a:r>
              <a:rPr lang="en-US" dirty="0"/>
              <a:t> </a:t>
            </a:r>
            <a:r>
              <a:rPr lang="en-US" dirty="0" err="1"/>
              <a:t>yn</a:t>
            </a:r>
            <a:r>
              <a:rPr lang="en-US" dirty="0"/>
              <a:t> </a:t>
            </a:r>
            <a:r>
              <a:rPr lang="en-US" dirty="0" err="1"/>
              <a:t>annibynnol</a:t>
            </a:r>
            <a:endParaRPr lang="en-US" dirty="0"/>
          </a:p>
          <a:p>
            <a:r>
              <a:rPr lang="en-US" dirty="0" err="1"/>
              <a:t>Mae’r</a:t>
            </a:r>
            <a:r>
              <a:rPr lang="en-US" dirty="0"/>
              <a:t> </a:t>
            </a:r>
            <a:r>
              <a:rPr lang="en-US" dirty="0" err="1"/>
              <a:t>plentyn</a:t>
            </a:r>
            <a:r>
              <a:rPr lang="en-US" dirty="0"/>
              <a:t> </a:t>
            </a:r>
            <a:r>
              <a:rPr lang="en-US" dirty="0" err="1"/>
              <a:t>yn</a:t>
            </a:r>
            <a:r>
              <a:rPr lang="en-US" dirty="0"/>
              <a:t> </a:t>
            </a:r>
            <a:r>
              <a:rPr lang="en-US" dirty="0" err="1"/>
              <a:t>ganolog</a:t>
            </a:r>
            <a:r>
              <a:rPr lang="en-US" dirty="0"/>
              <a:t> </a:t>
            </a:r>
            <a:r>
              <a:rPr lang="en-US" dirty="0" err="1"/>
              <a:t>i</a:t>
            </a:r>
            <a:r>
              <a:rPr lang="en-US" dirty="0"/>
              <a:t> </a:t>
            </a:r>
            <a:r>
              <a:rPr lang="en-US" dirty="0" err="1"/>
              <a:t>gynllunio</a:t>
            </a:r>
            <a:r>
              <a:rPr lang="en-US" dirty="0"/>
              <a:t>, </a:t>
            </a:r>
            <a:r>
              <a:rPr lang="en-US" dirty="0" err="1"/>
              <a:t>adfyfyrio</a:t>
            </a:r>
            <a:r>
              <a:rPr lang="en-US" dirty="0"/>
              <a:t>, </a:t>
            </a:r>
            <a:r>
              <a:rPr lang="en-US" dirty="0" err="1"/>
              <a:t>tracio</a:t>
            </a:r>
            <a:r>
              <a:rPr lang="en-US" dirty="0"/>
              <a:t> ac </a:t>
            </a:r>
            <a:r>
              <a:rPr lang="en-US" dirty="0" err="1"/>
              <a:t>asesu</a:t>
            </a:r>
            <a:r>
              <a:rPr lang="en-US" dirty="0"/>
              <a:t>. Felly, </a:t>
            </a:r>
            <a:r>
              <a:rPr lang="en-US" dirty="0" err="1"/>
              <a:t>mae’r</a:t>
            </a:r>
            <a:r>
              <a:rPr lang="en-US" dirty="0"/>
              <a:t> </a:t>
            </a:r>
            <a:r>
              <a:rPr lang="en-US" dirty="0" err="1"/>
              <a:t>cwricwlwm</a:t>
            </a:r>
            <a:r>
              <a:rPr lang="en-US" dirty="0"/>
              <a:t> </a:t>
            </a:r>
            <a:r>
              <a:rPr lang="en-US" dirty="0" err="1"/>
              <a:t>wedi</a:t>
            </a:r>
            <a:r>
              <a:rPr lang="en-US" dirty="0"/>
              <a:t> </a:t>
            </a:r>
            <a:r>
              <a:rPr lang="en-US" dirty="0" err="1"/>
              <a:t>llunio</a:t>
            </a:r>
            <a:r>
              <a:rPr lang="en-US" dirty="0"/>
              <a:t> </a:t>
            </a:r>
            <a:r>
              <a:rPr lang="en-US" dirty="0" err="1"/>
              <a:t>yn</a:t>
            </a:r>
            <a:r>
              <a:rPr lang="en-US" dirty="0"/>
              <a:t> </a:t>
            </a:r>
            <a:r>
              <a:rPr lang="en-US" dirty="0" err="1"/>
              <a:t>unol</a:t>
            </a:r>
            <a:r>
              <a:rPr lang="en-US" dirty="0"/>
              <a:t> a </a:t>
            </a:r>
            <a:r>
              <a:rPr lang="en-US" dirty="0" err="1"/>
              <a:t>gofynion</a:t>
            </a:r>
            <a:r>
              <a:rPr lang="en-US" dirty="0"/>
              <a:t> yr </a:t>
            </a:r>
            <a:r>
              <a:rPr lang="en-US" dirty="0" err="1"/>
              <a:t>unigolyn</a:t>
            </a:r>
            <a:r>
              <a:rPr lang="en-US" dirty="0"/>
              <a:t>. </a:t>
            </a:r>
          </a:p>
        </p:txBody>
      </p:sp>
      <p:sp>
        <p:nvSpPr>
          <p:cNvPr id="4" name="Content Placeholder 3"/>
          <p:cNvSpPr>
            <a:spLocks noGrp="1"/>
          </p:cNvSpPr>
          <p:nvPr>
            <p:ph sz="half" idx="2"/>
          </p:nvPr>
        </p:nvSpPr>
        <p:spPr>
          <a:xfrm>
            <a:off x="4751071" y="1600200"/>
            <a:ext cx="3840480" cy="4989731"/>
          </a:xfrm>
        </p:spPr>
        <p:txBody>
          <a:bodyPr>
            <a:normAutofit fontScale="92500" lnSpcReduction="20000"/>
          </a:bodyPr>
          <a:lstStyle/>
          <a:p>
            <a:r>
              <a:rPr lang="en-US" dirty="0"/>
              <a:t>The curriculum is play based – encouraging the pupils to be independent</a:t>
            </a:r>
          </a:p>
          <a:p>
            <a:r>
              <a:rPr lang="en-US" dirty="0"/>
              <a:t>The child is at the heart of the planning, reflections, tracking and assessment. Therefore, the curriculum tailored to individuals needs.</a:t>
            </a:r>
          </a:p>
        </p:txBody>
      </p:sp>
    </p:spTree>
    <p:extLst>
      <p:ext uri="{BB962C8B-B14F-4D97-AF65-F5344CB8AC3E}">
        <p14:creationId xmlns:p14="http://schemas.microsoft.com/office/powerpoint/2010/main" val="869924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Dylanwadau</a:t>
            </a:r>
            <a:r>
              <a:rPr lang="en-US" dirty="0"/>
              <a:t> </a:t>
            </a:r>
            <a:r>
              <a:rPr lang="en-US" dirty="0" err="1"/>
              <a:t>Byd</a:t>
            </a:r>
            <a:r>
              <a:rPr lang="en-US" dirty="0"/>
              <a:t> </a:t>
            </a:r>
            <a:r>
              <a:rPr lang="en-US" dirty="0" err="1"/>
              <a:t>Eang</a:t>
            </a:r>
            <a:br>
              <a:rPr lang="en-US" dirty="0"/>
            </a:br>
            <a:r>
              <a:rPr lang="en-US" dirty="0"/>
              <a:t>International Influences</a:t>
            </a:r>
          </a:p>
        </p:txBody>
      </p:sp>
      <p:sp>
        <p:nvSpPr>
          <p:cNvPr id="3" name="Content Placeholder 2"/>
          <p:cNvSpPr>
            <a:spLocks noGrp="1"/>
          </p:cNvSpPr>
          <p:nvPr>
            <p:ph sz="half" idx="1"/>
          </p:nvPr>
        </p:nvSpPr>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Hi-scope – USA</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196863" y="4550560"/>
            <a:ext cx="3510150" cy="2204345"/>
          </a:xfrm>
          <a:prstGeom prst="rect">
            <a:avLst/>
          </a:prstGeom>
        </p:spPr>
      </p:pic>
      <p:sp>
        <p:nvSpPr>
          <p:cNvPr id="7" name="TextBox 6"/>
          <p:cNvSpPr txBox="1"/>
          <p:nvPr/>
        </p:nvSpPr>
        <p:spPr>
          <a:xfrm>
            <a:off x="3967350" y="4371580"/>
            <a:ext cx="4493082" cy="923330"/>
          </a:xfrm>
          <a:prstGeom prst="rect">
            <a:avLst/>
          </a:prstGeom>
          <a:noFill/>
        </p:spPr>
        <p:txBody>
          <a:bodyPr wrap="square" rtlCol="0">
            <a:spAutoFit/>
          </a:bodyPr>
          <a:lstStyle/>
          <a:p>
            <a:r>
              <a:rPr lang="en-US" dirty="0">
                <a:hlinkClick r:id="rId5"/>
              </a:rPr>
              <a:t>https://dysgu.hwb.gov.wales/playlists/view/00d83c8b-7c19-4f60-aead-38d09de33108/en#page1</a:t>
            </a:r>
            <a:endParaRPr lang="en-US" dirty="0"/>
          </a:p>
        </p:txBody>
      </p:sp>
      <p:sp>
        <p:nvSpPr>
          <p:cNvPr id="8" name="TextBox 7"/>
          <p:cNvSpPr txBox="1"/>
          <p:nvPr/>
        </p:nvSpPr>
        <p:spPr>
          <a:xfrm>
            <a:off x="3952185" y="3203386"/>
            <a:ext cx="4639365" cy="923330"/>
          </a:xfrm>
          <a:prstGeom prst="rect">
            <a:avLst/>
          </a:prstGeom>
          <a:noFill/>
        </p:spPr>
        <p:txBody>
          <a:bodyPr wrap="square" rtlCol="0">
            <a:spAutoFit/>
          </a:bodyPr>
          <a:lstStyle/>
          <a:p>
            <a:r>
              <a:rPr lang="en-US" dirty="0"/>
              <a:t>The use of the outdoors is central to the learning of the Foundation Phase  </a:t>
            </a:r>
          </a:p>
          <a:p>
            <a:r>
              <a:rPr lang="en-US" dirty="0"/>
              <a:t>The outdoors as a site for learning</a:t>
            </a:r>
          </a:p>
        </p:txBody>
      </p:sp>
    </p:spTree>
    <p:extLst>
      <p:ext uri="{BB962C8B-B14F-4D97-AF65-F5344CB8AC3E}">
        <p14:creationId xmlns:p14="http://schemas.microsoft.com/office/powerpoint/2010/main" val="1033486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617" y="227990"/>
            <a:ext cx="8042276" cy="1336956"/>
          </a:xfrm>
        </p:spPr>
        <p:txBody>
          <a:bodyPr/>
          <a:lstStyle/>
          <a:p>
            <a:r>
              <a:rPr lang="en-US" dirty="0" err="1"/>
              <a:t>Tasg</a:t>
            </a:r>
            <a:r>
              <a:rPr lang="en-US" dirty="0"/>
              <a:t> </a:t>
            </a:r>
            <a:r>
              <a:rPr lang="en-US" dirty="0" err="1"/>
              <a:t>Grŵp</a:t>
            </a:r>
            <a:r>
              <a:rPr lang="en-US" dirty="0"/>
              <a:t> / Group Task – 30mins</a:t>
            </a:r>
          </a:p>
        </p:txBody>
      </p:sp>
      <p:sp>
        <p:nvSpPr>
          <p:cNvPr id="3" name="Content Placeholder 2"/>
          <p:cNvSpPr>
            <a:spLocks noGrp="1"/>
          </p:cNvSpPr>
          <p:nvPr>
            <p:ph sz="half" idx="1"/>
          </p:nvPr>
        </p:nvSpPr>
        <p:spPr>
          <a:xfrm>
            <a:off x="391066" y="1916832"/>
            <a:ext cx="4172796" cy="3528392"/>
          </a:xfrm>
        </p:spPr>
        <p:txBody>
          <a:bodyPr>
            <a:noAutofit/>
          </a:bodyPr>
          <a:lstStyle/>
          <a:p>
            <a:r>
              <a:rPr lang="en-US" sz="2000" dirty="0" err="1"/>
              <a:t>Mewn</a:t>
            </a:r>
            <a:r>
              <a:rPr lang="en-US" sz="2000" dirty="0"/>
              <a:t> </a:t>
            </a:r>
            <a:r>
              <a:rPr lang="en-US" sz="2000" dirty="0" err="1"/>
              <a:t>i</a:t>
            </a:r>
            <a:r>
              <a:rPr lang="en-US" sz="2000" dirty="0"/>
              <a:t> </a:t>
            </a:r>
            <a:r>
              <a:rPr lang="en-US" sz="2000" dirty="0" err="1"/>
              <a:t>grŵpiau</a:t>
            </a:r>
            <a:r>
              <a:rPr lang="en-US" sz="2000" dirty="0"/>
              <a:t> o 3 neu 4</a:t>
            </a:r>
          </a:p>
          <a:p>
            <a:r>
              <a:rPr lang="en-US" sz="2000" dirty="0"/>
              <a:t>Creu poster / wordle / word doc am </a:t>
            </a:r>
            <a:r>
              <a:rPr lang="en-US" sz="2000" dirty="0" err="1"/>
              <a:t>ddull</a:t>
            </a:r>
            <a:r>
              <a:rPr lang="en-US" sz="2000" dirty="0"/>
              <a:t> </a:t>
            </a:r>
            <a:r>
              <a:rPr lang="en-US" sz="2000" dirty="0" err="1"/>
              <a:t>rhyngwladol</a:t>
            </a:r>
            <a:r>
              <a:rPr lang="en-US" sz="2000" dirty="0"/>
              <a:t>. </a:t>
            </a:r>
          </a:p>
          <a:p>
            <a:r>
              <a:rPr lang="en-US" sz="2000" dirty="0"/>
              <a:t>Mae </a:t>
            </a:r>
            <a:r>
              <a:rPr lang="en-US" sz="2000" dirty="0" err="1"/>
              <a:t>gan</a:t>
            </a:r>
            <a:r>
              <a:rPr lang="en-US" sz="2000" dirty="0"/>
              <a:t> bob </a:t>
            </a:r>
            <a:r>
              <a:rPr lang="en-US" sz="2000" dirty="0" err="1"/>
              <a:t>grŵp</a:t>
            </a:r>
            <a:r>
              <a:rPr lang="en-US" sz="2000" dirty="0"/>
              <a:t> </a:t>
            </a:r>
            <a:r>
              <a:rPr lang="en-US" sz="2000" dirty="0" err="1"/>
              <a:t>ymchwilio</a:t>
            </a:r>
            <a:r>
              <a:rPr lang="en-US" sz="2000" dirty="0"/>
              <a:t> 30munud </a:t>
            </a:r>
            <a:r>
              <a:rPr lang="en-US" sz="2000" dirty="0" err="1"/>
              <a:t>i</a:t>
            </a:r>
            <a:r>
              <a:rPr lang="en-US" sz="2000" dirty="0"/>
              <a:t> </a:t>
            </a:r>
            <a:r>
              <a:rPr lang="en-US" sz="2000" dirty="0" err="1"/>
              <a:t>ymchwilio</a:t>
            </a:r>
            <a:r>
              <a:rPr lang="en-US" sz="2000" dirty="0"/>
              <a:t> dull </a:t>
            </a:r>
            <a:r>
              <a:rPr lang="en-US" sz="2000" dirty="0" err="1"/>
              <a:t>rhyngwladol</a:t>
            </a:r>
            <a:r>
              <a:rPr lang="en-US" sz="2000" dirty="0"/>
              <a:t> ag </a:t>
            </a:r>
            <a:r>
              <a:rPr lang="en-US" sz="2000" dirty="0" err="1"/>
              <a:t>i</a:t>
            </a:r>
            <a:r>
              <a:rPr lang="en-US" sz="2000" dirty="0"/>
              <a:t> </a:t>
            </a:r>
            <a:r>
              <a:rPr lang="en-US" sz="2000" dirty="0" err="1"/>
              <a:t>gyd-weithio</a:t>
            </a:r>
            <a:r>
              <a:rPr lang="en-US" sz="2000" dirty="0"/>
              <a:t> </a:t>
            </a:r>
            <a:r>
              <a:rPr lang="en-US" sz="2000" dirty="0" err="1"/>
              <a:t>i</a:t>
            </a:r>
            <a:r>
              <a:rPr lang="en-US" sz="2000" dirty="0"/>
              <a:t> </a:t>
            </a:r>
            <a:r>
              <a:rPr lang="en-US" sz="2000" dirty="0" err="1"/>
              <a:t>greu</a:t>
            </a:r>
            <a:r>
              <a:rPr lang="en-US" sz="2000" dirty="0"/>
              <a:t> </a:t>
            </a:r>
            <a:r>
              <a:rPr lang="en-US" sz="2000" dirty="0" err="1"/>
              <a:t>strwythur</a:t>
            </a:r>
            <a:r>
              <a:rPr lang="en-US" sz="2000" dirty="0"/>
              <a:t> </a:t>
            </a:r>
            <a:r>
              <a:rPr lang="en-US" sz="2000" dirty="0" err="1"/>
              <a:t>adrodd</a:t>
            </a:r>
            <a:r>
              <a:rPr lang="en-US" sz="2000" dirty="0"/>
              <a:t> </a:t>
            </a:r>
            <a:r>
              <a:rPr lang="en-US" sz="2000" dirty="0" err="1"/>
              <a:t>nôl</a:t>
            </a:r>
            <a:r>
              <a:rPr lang="en-US" sz="2000" dirty="0"/>
              <a:t>.</a:t>
            </a:r>
          </a:p>
          <a:p>
            <a:r>
              <a:rPr lang="en-US" sz="2000" dirty="0" err="1"/>
              <a:t>Ewch</a:t>
            </a:r>
            <a:r>
              <a:rPr lang="en-US" sz="2000" dirty="0"/>
              <a:t> </a:t>
            </a:r>
            <a:r>
              <a:rPr lang="en-US" sz="2000" dirty="0" err="1"/>
              <a:t>i</a:t>
            </a:r>
            <a:r>
              <a:rPr lang="en-US" sz="2000" dirty="0"/>
              <a:t> </a:t>
            </a:r>
            <a:r>
              <a:rPr lang="en-US" sz="2000" dirty="0" err="1"/>
              <a:t>moodle</a:t>
            </a:r>
            <a:r>
              <a:rPr lang="en-US" sz="2000" dirty="0"/>
              <a:t> </a:t>
            </a:r>
            <a:r>
              <a:rPr lang="en-US" sz="2000" dirty="0" err="1"/>
              <a:t>ar</a:t>
            </a:r>
            <a:r>
              <a:rPr lang="en-US" sz="2000" dirty="0"/>
              <a:t> </a:t>
            </a:r>
            <a:r>
              <a:rPr lang="en-US" sz="2000" dirty="0" err="1"/>
              <a:t>gyfer</a:t>
            </a:r>
            <a:r>
              <a:rPr lang="en-US" sz="2000" dirty="0"/>
              <a:t> </a:t>
            </a:r>
            <a:r>
              <a:rPr lang="en-US" sz="2000" dirty="0" err="1"/>
              <a:t>deunydd</a:t>
            </a:r>
            <a:r>
              <a:rPr lang="en-US" sz="2000" dirty="0"/>
              <a:t> </a:t>
            </a:r>
            <a:r>
              <a:rPr lang="en-US" sz="2000" dirty="0" err="1"/>
              <a:t>parod</a:t>
            </a:r>
            <a:r>
              <a:rPr lang="en-US" sz="2000" dirty="0"/>
              <a:t> ac/neu </a:t>
            </a:r>
            <a:r>
              <a:rPr lang="en-US" sz="2000" dirty="0" err="1"/>
              <a:t>ar</a:t>
            </a:r>
            <a:r>
              <a:rPr lang="en-US" sz="2000" dirty="0"/>
              <a:t> </a:t>
            </a:r>
            <a:r>
              <a:rPr lang="en-US" sz="2000" dirty="0" err="1"/>
              <a:t>llyfrgell</a:t>
            </a:r>
            <a:r>
              <a:rPr lang="en-US" sz="2000" dirty="0"/>
              <a:t> </a:t>
            </a:r>
            <a:r>
              <a:rPr lang="en-US" sz="2000" dirty="0" err="1"/>
              <a:t>ar</a:t>
            </a:r>
            <a:r>
              <a:rPr lang="en-US" sz="2000" dirty="0"/>
              <a:t> </a:t>
            </a:r>
            <a:r>
              <a:rPr lang="en-US" sz="2000" dirty="0" err="1"/>
              <a:t>lein</a:t>
            </a:r>
            <a:r>
              <a:rPr lang="en-US" sz="2000" dirty="0"/>
              <a:t> ac/neu google. </a:t>
            </a:r>
          </a:p>
        </p:txBody>
      </p:sp>
      <p:sp>
        <p:nvSpPr>
          <p:cNvPr id="4" name="Content Placeholder 3"/>
          <p:cNvSpPr>
            <a:spLocks noGrp="1"/>
          </p:cNvSpPr>
          <p:nvPr>
            <p:ph sz="half" idx="2"/>
          </p:nvPr>
        </p:nvSpPr>
        <p:spPr>
          <a:xfrm>
            <a:off x="4776860" y="1916832"/>
            <a:ext cx="4172796" cy="4044700"/>
          </a:xfrm>
        </p:spPr>
        <p:txBody>
          <a:bodyPr>
            <a:normAutofit fontScale="70000" lnSpcReduction="20000"/>
          </a:bodyPr>
          <a:lstStyle/>
          <a:p>
            <a:r>
              <a:rPr lang="en-US" dirty="0"/>
              <a:t>In groups of 3 or 4  </a:t>
            </a:r>
          </a:p>
          <a:p>
            <a:r>
              <a:rPr lang="is-IS" dirty="0"/>
              <a:t>Research and create a poster / wordle / word document about  an international approach. </a:t>
            </a:r>
          </a:p>
          <a:p>
            <a:r>
              <a:rPr lang="is-IS" dirty="0"/>
              <a:t>Each research group have 30 mins to </a:t>
            </a:r>
            <a:r>
              <a:rPr lang="en-GB" dirty="0"/>
              <a:t>research their international approach &amp; to collaborate to create the format for feedback.   </a:t>
            </a:r>
          </a:p>
          <a:p>
            <a:r>
              <a:rPr lang="en-GB" dirty="0"/>
              <a:t>Go to </a:t>
            </a:r>
            <a:r>
              <a:rPr lang="en-GB" dirty="0" err="1"/>
              <a:t>moodle</a:t>
            </a:r>
            <a:r>
              <a:rPr lang="en-GB" dirty="0"/>
              <a:t> for docs about the approach and/or the online library and/or google searches.  </a:t>
            </a:r>
          </a:p>
          <a:p>
            <a:endParaRPr lang="en-US" dirty="0"/>
          </a:p>
        </p:txBody>
      </p:sp>
    </p:spTree>
    <p:extLst>
      <p:ext uri="{BB962C8B-B14F-4D97-AF65-F5344CB8AC3E}">
        <p14:creationId xmlns:p14="http://schemas.microsoft.com/office/powerpoint/2010/main" val="3977486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ECBF7-544B-4704-89EC-1A8215A38F11}"/>
              </a:ext>
            </a:extLst>
          </p:cNvPr>
          <p:cNvSpPr>
            <a:spLocks noGrp="1"/>
          </p:cNvSpPr>
          <p:nvPr>
            <p:ph type="title"/>
          </p:nvPr>
        </p:nvSpPr>
        <p:spPr/>
        <p:txBody>
          <a:bodyPr/>
          <a:lstStyle/>
          <a:p>
            <a:r>
              <a:rPr lang="en-US" dirty="0" err="1"/>
              <a:t>Tasg</a:t>
            </a:r>
            <a:r>
              <a:rPr lang="en-US" dirty="0"/>
              <a:t> </a:t>
            </a:r>
            <a:r>
              <a:rPr lang="en-US" dirty="0" err="1"/>
              <a:t>Grŵp</a:t>
            </a:r>
            <a:r>
              <a:rPr lang="en-US" dirty="0"/>
              <a:t> / Group Task – 30mins</a:t>
            </a:r>
            <a:endParaRPr lang="en-GB" dirty="0"/>
          </a:p>
        </p:txBody>
      </p:sp>
      <p:sp>
        <p:nvSpPr>
          <p:cNvPr id="3" name="Content Placeholder 2">
            <a:extLst>
              <a:ext uri="{FF2B5EF4-FFF2-40B4-BE49-F238E27FC236}">
                <a16:creationId xmlns:a16="http://schemas.microsoft.com/office/drawing/2014/main" id="{AB03FDC4-43C9-46FA-852D-6182336F7CB7}"/>
              </a:ext>
            </a:extLst>
          </p:cNvPr>
          <p:cNvSpPr>
            <a:spLocks noGrp="1"/>
          </p:cNvSpPr>
          <p:nvPr>
            <p:ph sz="half" idx="1"/>
          </p:nvPr>
        </p:nvSpPr>
        <p:spPr/>
        <p:txBody>
          <a:bodyPr/>
          <a:lstStyle/>
          <a:p>
            <a:r>
              <a:rPr lang="en-US" sz="2800" dirty="0" err="1"/>
              <a:t>Cydweithiwch</a:t>
            </a:r>
            <a:r>
              <a:rPr lang="en-US" sz="2800" dirty="0"/>
              <a:t> </a:t>
            </a:r>
            <a:r>
              <a:rPr lang="en-US" sz="2800" dirty="0" err="1"/>
              <a:t>i</a:t>
            </a:r>
            <a:r>
              <a:rPr lang="en-US" sz="2800" dirty="0"/>
              <a:t> </a:t>
            </a:r>
            <a:r>
              <a:rPr lang="en-US" sz="2800" dirty="0" err="1"/>
              <a:t>ysgrifennu</a:t>
            </a:r>
            <a:r>
              <a:rPr lang="en-US" sz="2800" dirty="0"/>
              <a:t> </a:t>
            </a:r>
            <a:r>
              <a:rPr lang="en-US" sz="2800" dirty="0" err="1"/>
              <a:t>prif</a:t>
            </a:r>
            <a:r>
              <a:rPr lang="en-US" sz="2800" dirty="0"/>
              <a:t> </a:t>
            </a:r>
            <a:r>
              <a:rPr lang="en-US" sz="2800" dirty="0" err="1"/>
              <a:t>pwyntiau</a:t>
            </a:r>
            <a:r>
              <a:rPr lang="en-US" sz="2800" dirty="0"/>
              <a:t> am </a:t>
            </a:r>
            <a:r>
              <a:rPr lang="en-US" sz="2800" dirty="0" err="1"/>
              <a:t>eich</a:t>
            </a:r>
            <a:r>
              <a:rPr lang="en-US" sz="2800" dirty="0"/>
              <a:t> dull </a:t>
            </a:r>
            <a:r>
              <a:rPr lang="en-US" sz="2800" dirty="0" err="1"/>
              <a:t>rhyngwladol</a:t>
            </a:r>
            <a:r>
              <a:rPr lang="en-US" sz="2800" dirty="0"/>
              <a:t>. </a:t>
            </a:r>
          </a:p>
          <a:p>
            <a:r>
              <a:rPr lang="en-US" sz="2800" dirty="0" err="1"/>
              <a:t>Penderfynwch</a:t>
            </a:r>
            <a:r>
              <a:rPr lang="en-US" sz="2800" dirty="0"/>
              <a:t> </a:t>
            </a:r>
            <a:r>
              <a:rPr lang="en-US" sz="2800" dirty="0" err="1"/>
              <a:t>pwy</a:t>
            </a:r>
            <a:r>
              <a:rPr lang="en-US" sz="2800" dirty="0"/>
              <a:t> </a:t>
            </a:r>
            <a:r>
              <a:rPr lang="en-US" sz="2800" dirty="0" err="1"/>
              <a:t>sy’n</a:t>
            </a:r>
            <a:r>
              <a:rPr lang="en-US" sz="2800" dirty="0"/>
              <a:t> </a:t>
            </a:r>
            <a:r>
              <a:rPr lang="en-US" sz="2800" dirty="0" err="1"/>
              <a:t>adrodd</a:t>
            </a:r>
            <a:r>
              <a:rPr lang="en-US" sz="2800" dirty="0"/>
              <a:t> </a:t>
            </a:r>
            <a:r>
              <a:rPr lang="en-US" sz="2800" dirty="0" err="1"/>
              <a:t>nôl</a:t>
            </a:r>
            <a:endParaRPr lang="en-US" sz="2800" dirty="0"/>
          </a:p>
          <a:p>
            <a:r>
              <a:rPr lang="en-US" sz="2800" dirty="0" err="1"/>
              <a:t>Dod</a:t>
            </a:r>
            <a:r>
              <a:rPr lang="en-US" sz="2800" dirty="0"/>
              <a:t> </a:t>
            </a:r>
            <a:r>
              <a:rPr lang="en-US" sz="2800" dirty="0" err="1"/>
              <a:t>yn</a:t>
            </a:r>
            <a:r>
              <a:rPr lang="en-US" sz="2800" dirty="0"/>
              <a:t> ‘</a:t>
            </a:r>
            <a:r>
              <a:rPr lang="en-US" sz="2800" dirty="0" err="1"/>
              <a:t>arbenigwr</a:t>
            </a:r>
            <a:r>
              <a:rPr lang="en-US" sz="2800" dirty="0"/>
              <a:t> / </a:t>
            </a:r>
            <a:r>
              <a:rPr lang="en-US" sz="2800" dirty="0" err="1"/>
              <a:t>wraig</a:t>
            </a:r>
            <a:r>
              <a:rPr lang="en-US" sz="2800" dirty="0"/>
              <a:t>’!  </a:t>
            </a:r>
          </a:p>
          <a:p>
            <a:endParaRPr lang="en-GB" dirty="0"/>
          </a:p>
        </p:txBody>
      </p:sp>
      <p:sp>
        <p:nvSpPr>
          <p:cNvPr id="4" name="Content Placeholder 3">
            <a:extLst>
              <a:ext uri="{FF2B5EF4-FFF2-40B4-BE49-F238E27FC236}">
                <a16:creationId xmlns:a16="http://schemas.microsoft.com/office/drawing/2014/main" id="{B336322F-6D1B-446B-A915-5BC482B4FB1A}"/>
              </a:ext>
            </a:extLst>
          </p:cNvPr>
          <p:cNvSpPr>
            <a:spLocks noGrp="1"/>
          </p:cNvSpPr>
          <p:nvPr>
            <p:ph sz="half" idx="2"/>
          </p:nvPr>
        </p:nvSpPr>
        <p:spPr>
          <a:xfrm>
            <a:off x="4648200" y="1600201"/>
            <a:ext cx="4244280" cy="3989040"/>
          </a:xfrm>
        </p:spPr>
        <p:txBody>
          <a:bodyPr/>
          <a:lstStyle/>
          <a:p>
            <a:r>
              <a:rPr lang="en-GB" dirty="0"/>
              <a:t>Work together to write about main points re. your international approach </a:t>
            </a:r>
          </a:p>
          <a:p>
            <a:r>
              <a:rPr lang="en-GB" dirty="0"/>
              <a:t>Decide who’s going to feedback on behalf of the group</a:t>
            </a:r>
          </a:p>
          <a:p>
            <a:r>
              <a:rPr lang="en-GB" dirty="0"/>
              <a:t>Become the ‘expert’ in this approach! </a:t>
            </a:r>
            <a:endParaRPr lang="en-US" dirty="0"/>
          </a:p>
          <a:p>
            <a:endParaRPr lang="en-GB" dirty="0"/>
          </a:p>
        </p:txBody>
      </p:sp>
    </p:spTree>
    <p:extLst>
      <p:ext uri="{BB962C8B-B14F-4D97-AF65-F5344CB8AC3E}">
        <p14:creationId xmlns:p14="http://schemas.microsoft.com/office/powerpoint/2010/main" val="3835619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7A296-C72F-1A4A-8F40-76FB448900D2}"/>
              </a:ext>
            </a:extLst>
          </p:cNvPr>
          <p:cNvSpPr>
            <a:spLocks noGrp="1"/>
          </p:cNvSpPr>
          <p:nvPr>
            <p:ph type="title"/>
          </p:nvPr>
        </p:nvSpPr>
        <p:spPr/>
        <p:txBody>
          <a:bodyPr/>
          <a:lstStyle/>
          <a:p>
            <a:r>
              <a:rPr lang="en-US" dirty="0" err="1"/>
              <a:t>Amser</a:t>
            </a:r>
            <a:r>
              <a:rPr lang="en-US" dirty="0"/>
              <a:t> </a:t>
            </a:r>
            <a:r>
              <a:rPr lang="en-US" dirty="0" err="1"/>
              <a:t>i</a:t>
            </a:r>
            <a:r>
              <a:rPr lang="en-US" dirty="0"/>
              <a:t> </a:t>
            </a:r>
            <a:r>
              <a:rPr lang="en-US" dirty="0" err="1"/>
              <a:t>rannu</a:t>
            </a:r>
            <a:r>
              <a:rPr lang="en-US" dirty="0"/>
              <a:t> / Time to share</a:t>
            </a:r>
          </a:p>
        </p:txBody>
      </p:sp>
      <p:sp>
        <p:nvSpPr>
          <p:cNvPr id="3" name="Content Placeholder 2">
            <a:extLst>
              <a:ext uri="{FF2B5EF4-FFF2-40B4-BE49-F238E27FC236}">
                <a16:creationId xmlns:a16="http://schemas.microsoft.com/office/drawing/2014/main" id="{A83F2D94-142D-124C-8573-A035FC41E93D}"/>
              </a:ext>
            </a:extLst>
          </p:cNvPr>
          <p:cNvSpPr>
            <a:spLocks noGrp="1"/>
          </p:cNvSpPr>
          <p:nvPr>
            <p:ph idx="1"/>
          </p:nvPr>
        </p:nvSpPr>
        <p:spPr/>
        <p:txBody>
          <a:bodyPr/>
          <a:lstStyle/>
          <a:p>
            <a:pPr marL="0" indent="0" algn="ctr">
              <a:buNone/>
            </a:pPr>
            <a:r>
              <a:rPr lang="en-US" dirty="0" err="1"/>
              <a:t>Croeso</a:t>
            </a:r>
            <a:r>
              <a:rPr lang="en-US" dirty="0"/>
              <a:t> </a:t>
            </a:r>
            <a:r>
              <a:rPr lang="en-US" dirty="0" err="1"/>
              <a:t>nôl</a:t>
            </a:r>
            <a:r>
              <a:rPr lang="en-US" dirty="0"/>
              <a:t> ! </a:t>
            </a:r>
          </a:p>
          <a:p>
            <a:pPr marL="0" indent="0" algn="ctr">
              <a:buNone/>
            </a:pPr>
            <a:r>
              <a:rPr lang="en-US" dirty="0"/>
              <a:t>E-</a:t>
            </a:r>
            <a:r>
              <a:rPr lang="en-US" dirty="0" err="1"/>
              <a:t>bostio</a:t>
            </a:r>
            <a:r>
              <a:rPr lang="en-US" dirty="0"/>
              <a:t> </a:t>
            </a:r>
            <a:r>
              <a:rPr lang="en-US" dirty="0" err="1"/>
              <a:t>dogfen</a:t>
            </a:r>
            <a:r>
              <a:rPr lang="en-US" dirty="0"/>
              <a:t> </a:t>
            </a:r>
            <a:r>
              <a:rPr lang="en-US" dirty="0" err="1"/>
              <a:t>ymchwil</a:t>
            </a:r>
            <a:r>
              <a:rPr lang="en-US" dirty="0"/>
              <a:t> at :</a:t>
            </a:r>
          </a:p>
          <a:p>
            <a:pPr marL="0" indent="0" algn="ctr">
              <a:buNone/>
            </a:pPr>
            <a:endParaRPr lang="en-US" dirty="0"/>
          </a:p>
          <a:p>
            <a:pPr marL="0" indent="0" algn="ctr">
              <a:buNone/>
            </a:pPr>
            <a:r>
              <a:rPr lang="en-US" dirty="0"/>
              <a:t> </a:t>
            </a:r>
            <a:r>
              <a:rPr lang="en-US" b="1" dirty="0" err="1"/>
              <a:t>Heddwen.davies@uwtsd.ac.uk</a:t>
            </a:r>
            <a:endParaRPr lang="en-US" b="1" dirty="0"/>
          </a:p>
          <a:p>
            <a:pPr marL="0" indent="0" algn="ctr">
              <a:buNone/>
            </a:pPr>
            <a:endParaRPr lang="en-US" dirty="0"/>
          </a:p>
          <a:p>
            <a:pPr marL="0" indent="0" algn="ctr">
              <a:buNone/>
            </a:pPr>
            <a:r>
              <a:rPr lang="en-US" dirty="0"/>
              <a:t>Welcome back !</a:t>
            </a:r>
          </a:p>
          <a:p>
            <a:pPr marL="0" indent="0" algn="ctr">
              <a:buNone/>
            </a:pPr>
            <a:r>
              <a:rPr lang="en-US" dirty="0"/>
              <a:t>E-mail research document to : </a:t>
            </a:r>
          </a:p>
        </p:txBody>
      </p:sp>
    </p:spTree>
    <p:extLst>
      <p:ext uri="{BB962C8B-B14F-4D97-AF65-F5344CB8AC3E}">
        <p14:creationId xmlns:p14="http://schemas.microsoft.com/office/powerpoint/2010/main" val="2610358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err="1"/>
              <a:t>Dylanwadau</a:t>
            </a:r>
            <a:r>
              <a:rPr lang="en-US" sz="3600" dirty="0"/>
              <a:t> </a:t>
            </a:r>
            <a:r>
              <a:rPr lang="en-US" sz="3600" dirty="0" err="1"/>
              <a:t>Byd</a:t>
            </a:r>
            <a:r>
              <a:rPr lang="en-US" sz="3600" dirty="0"/>
              <a:t> </a:t>
            </a:r>
            <a:r>
              <a:rPr lang="en-US" sz="3600" dirty="0" err="1"/>
              <a:t>Eang</a:t>
            </a:r>
            <a:br>
              <a:rPr lang="en-US" sz="3600" dirty="0"/>
            </a:br>
            <a:r>
              <a:rPr lang="en-US" sz="3600" dirty="0"/>
              <a:t>International Influences – Level up</a:t>
            </a:r>
          </a:p>
        </p:txBody>
      </p:sp>
      <p:sp>
        <p:nvSpPr>
          <p:cNvPr id="3" name="Content Placeholder 2"/>
          <p:cNvSpPr>
            <a:spLocks noGrp="1"/>
          </p:cNvSpPr>
          <p:nvPr>
            <p:ph sz="half" idx="1"/>
          </p:nvPr>
        </p:nvSpPr>
        <p:spPr>
          <a:xfrm>
            <a:off x="428110" y="2310512"/>
            <a:ext cx="4038600" cy="3989040"/>
          </a:xfrm>
        </p:spPr>
        <p:txBody>
          <a:bodyPr/>
          <a:lstStyle/>
          <a:p>
            <a:pPr>
              <a:buNone/>
            </a:pPr>
            <a:r>
              <a:rPr lang="en-US" dirty="0"/>
              <a:t>1. Reggio Emilia – Northern Italy</a:t>
            </a:r>
          </a:p>
          <a:p>
            <a:pPr>
              <a:buNone/>
            </a:pPr>
            <a:r>
              <a:rPr lang="en-US" dirty="0"/>
              <a:t>2. Te </a:t>
            </a:r>
            <a:r>
              <a:rPr lang="en-US" dirty="0" err="1"/>
              <a:t>Whariki</a:t>
            </a:r>
            <a:r>
              <a:rPr lang="en-US" dirty="0"/>
              <a:t> – New Zealand</a:t>
            </a:r>
          </a:p>
          <a:p>
            <a:pPr>
              <a:buNone/>
            </a:pPr>
            <a:r>
              <a:rPr lang="en-US" dirty="0"/>
              <a:t>3. Hi-scope – USA</a:t>
            </a:r>
          </a:p>
          <a:p>
            <a:pPr>
              <a:buNone/>
            </a:pPr>
            <a:r>
              <a:rPr lang="en-US" dirty="0"/>
              <a:t>4. Forest Schools – </a:t>
            </a:r>
            <a:r>
              <a:rPr lang="en-US" dirty="0" err="1"/>
              <a:t>Scandanavia</a:t>
            </a:r>
            <a:endParaRPr lang="en-US" dirty="0"/>
          </a:p>
        </p:txBody>
      </p:sp>
      <p:pic>
        <p:nvPicPr>
          <p:cNvPr id="5" name="Picture 4"/>
          <p:cNvPicPr>
            <a:picLocks noChangeAspect="1"/>
          </p:cNvPicPr>
          <p:nvPr/>
        </p:nvPicPr>
        <p:blipFill>
          <a:blip r:embed="rId3"/>
          <a:stretch>
            <a:fillRect/>
          </a:stretch>
        </p:blipFill>
        <p:spPr>
          <a:xfrm>
            <a:off x="4724271" y="1600201"/>
            <a:ext cx="2657626" cy="1420622"/>
          </a:xfrm>
          <a:prstGeom prst="rect">
            <a:avLst/>
          </a:prstGeom>
        </p:spPr>
      </p:pic>
      <p:pic>
        <p:nvPicPr>
          <p:cNvPr id="6" name="Picture 5"/>
          <p:cNvPicPr>
            <a:picLocks noChangeAspect="1"/>
          </p:cNvPicPr>
          <p:nvPr/>
        </p:nvPicPr>
        <p:blipFill>
          <a:blip r:embed="rId4"/>
          <a:stretch>
            <a:fillRect/>
          </a:stretch>
        </p:blipFill>
        <p:spPr>
          <a:xfrm>
            <a:off x="5176650" y="3203386"/>
            <a:ext cx="3510150" cy="2204345"/>
          </a:xfrm>
          <a:prstGeom prst="rect">
            <a:avLst/>
          </a:prstGeom>
        </p:spPr>
      </p:pic>
    </p:spTree>
    <p:extLst>
      <p:ext uri="{BB962C8B-B14F-4D97-AF65-F5344CB8AC3E}">
        <p14:creationId xmlns:p14="http://schemas.microsoft.com/office/powerpoint/2010/main" val="1230817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DD45BFA-A7A6-4D8B-B3B4-DACB1C5A3B66}"/>
              </a:ext>
            </a:extLst>
          </p:cNvPr>
          <p:cNvSpPr>
            <a:spLocks noGrp="1" noChangeArrowheads="1"/>
          </p:cNvSpPr>
          <p:nvPr>
            <p:ph type="title"/>
          </p:nvPr>
        </p:nvSpPr>
        <p:spPr>
          <a:xfrm>
            <a:off x="0" y="0"/>
            <a:ext cx="4572000" cy="764704"/>
          </a:xfrm>
          <a:solidFill>
            <a:schemeClr val="accent5">
              <a:lumMod val="75000"/>
            </a:schemeClr>
          </a:solidFill>
        </p:spPr>
        <p:txBody>
          <a:bodyPr/>
          <a:lstStyle/>
          <a:p>
            <a:pPr algn="l"/>
            <a:r>
              <a:rPr lang="en-US" altLang="en-US" sz="3200" b="1" dirty="0">
                <a:solidFill>
                  <a:schemeClr val="bg1"/>
                </a:solidFill>
              </a:rPr>
              <a:t>Recapping…</a:t>
            </a:r>
            <a:endParaRPr lang="en-US" altLang="en-US" sz="4000" b="1" dirty="0">
              <a:solidFill>
                <a:schemeClr val="bg1"/>
              </a:solidFill>
            </a:endParaRPr>
          </a:p>
        </p:txBody>
      </p:sp>
      <p:pic>
        <p:nvPicPr>
          <p:cNvPr id="1026" name="Picture 2" descr="Question, Questions, Man, Head, Success, Lamp, Brain"/>
          <p:cNvPicPr>
            <a:picLocks noChangeAspect="1" noChangeArrowheads="1"/>
          </p:cNvPicPr>
          <p:nvPr/>
        </p:nvPicPr>
        <p:blipFill rotWithShape="1">
          <a:blip r:embed="rId3">
            <a:extLst>
              <a:ext uri="{28A0092B-C50C-407E-A947-70E740481C1C}">
                <a14:useLocalDpi xmlns:a14="http://schemas.microsoft.com/office/drawing/2010/main" val="0"/>
              </a:ext>
            </a:extLst>
          </a:blip>
          <a:srcRect r="1563" b="1258"/>
          <a:stretch/>
        </p:blipFill>
        <p:spPr bwMode="auto">
          <a:xfrm>
            <a:off x="5724128" y="363679"/>
            <a:ext cx="2448272" cy="209476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62DD27C-541C-C940-9511-CBA893D4FA42}"/>
              </a:ext>
            </a:extLst>
          </p:cNvPr>
          <p:cNvSpPr txBox="1"/>
          <p:nvPr/>
        </p:nvSpPr>
        <p:spPr>
          <a:xfrm>
            <a:off x="4716016" y="2780928"/>
            <a:ext cx="4182317" cy="3016210"/>
          </a:xfrm>
          <a:prstGeom prst="rect">
            <a:avLst/>
          </a:prstGeom>
          <a:noFill/>
        </p:spPr>
        <p:txBody>
          <a:bodyPr wrap="square" lIns="91440" tIns="45720" rIns="91440" bIns="45720" rtlCol="0" anchor="t">
            <a:spAutoFit/>
          </a:bodyPr>
          <a:lstStyle/>
          <a:p>
            <a:pPr algn="ctr"/>
            <a:r>
              <a:rPr lang="en-GB" b="1" dirty="0">
                <a:latin typeface="Verdana"/>
                <a:ea typeface="MS PGothic"/>
              </a:rPr>
              <a:t>What is the nature of the early years curriculum in Wales? </a:t>
            </a:r>
            <a:endParaRPr lang="en-GB" b="1" dirty="0"/>
          </a:p>
          <a:p>
            <a:pPr algn="ctr"/>
            <a:endParaRPr lang="en-GB" b="1" dirty="0"/>
          </a:p>
          <a:p>
            <a:pPr algn="ctr"/>
            <a:r>
              <a:rPr lang="en-GB" b="1" dirty="0"/>
              <a:t>Influencers of the Foundation Phase?</a:t>
            </a:r>
          </a:p>
          <a:p>
            <a:pPr algn="ctr"/>
            <a:endParaRPr lang="en-GB" b="1" dirty="0"/>
          </a:p>
          <a:p>
            <a:pPr algn="ctr"/>
            <a:r>
              <a:rPr lang="en-GB" b="1" dirty="0">
                <a:latin typeface="Verdana"/>
                <a:ea typeface="MS PGothic"/>
              </a:rPr>
              <a:t>What are the values and main principles of the Foundation Learning stages? </a:t>
            </a:r>
            <a:endParaRPr lang="en-GB" dirty="0"/>
          </a:p>
          <a:p>
            <a:pPr algn="ctr"/>
            <a:endParaRPr lang="en-US" sz="2800" dirty="0"/>
          </a:p>
        </p:txBody>
      </p:sp>
      <p:sp>
        <p:nvSpPr>
          <p:cNvPr id="6" name="TextBox 5">
            <a:extLst>
              <a:ext uri="{FF2B5EF4-FFF2-40B4-BE49-F238E27FC236}">
                <a16:creationId xmlns:a16="http://schemas.microsoft.com/office/drawing/2014/main" id="{BB1FAB4E-8C48-2B4E-8E20-17746B32D3C0}"/>
              </a:ext>
            </a:extLst>
          </p:cNvPr>
          <p:cNvSpPr txBox="1"/>
          <p:nvPr/>
        </p:nvSpPr>
        <p:spPr>
          <a:xfrm>
            <a:off x="250833" y="1772816"/>
            <a:ext cx="3745103" cy="3293209"/>
          </a:xfrm>
          <a:prstGeom prst="rect">
            <a:avLst/>
          </a:prstGeom>
          <a:noFill/>
        </p:spPr>
        <p:txBody>
          <a:bodyPr wrap="square" lIns="91440" tIns="45720" rIns="91440" bIns="45720" rtlCol="0" anchor="t">
            <a:spAutoFit/>
          </a:bodyPr>
          <a:lstStyle/>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natur</a:t>
            </a:r>
            <a:r>
              <a:rPr lang="en-GB" b="1" dirty="0">
                <a:latin typeface="Verdana"/>
                <a:ea typeface="MS PGothic"/>
              </a:rPr>
              <a:t> </a:t>
            </a:r>
            <a:r>
              <a:rPr lang="en-GB" b="1" dirty="0" err="1">
                <a:latin typeface="Verdana"/>
                <a:ea typeface="MS PGothic"/>
              </a:rPr>
              <a:t>cwricwlwm</a:t>
            </a:r>
            <a:r>
              <a:rPr lang="en-GB" b="1" dirty="0">
                <a:latin typeface="Verdana"/>
                <a:ea typeface="MS PGothic"/>
              </a:rPr>
              <a:t> </a:t>
            </a:r>
            <a:r>
              <a:rPr lang="en-GB" b="1" dirty="0" err="1">
                <a:latin typeface="Verdana"/>
                <a:ea typeface="MS PGothic"/>
              </a:rPr>
              <a:t>blynyddoedd</a:t>
            </a:r>
            <a:r>
              <a:rPr lang="en-GB" b="1" dirty="0">
                <a:latin typeface="Verdana"/>
                <a:ea typeface="MS PGothic"/>
              </a:rPr>
              <a:t> </a:t>
            </a:r>
            <a:r>
              <a:rPr lang="en-GB" b="1" dirty="0" err="1">
                <a:latin typeface="Verdana"/>
                <a:ea typeface="MS PGothic"/>
              </a:rPr>
              <a:t>cynnar</a:t>
            </a:r>
            <a:r>
              <a:rPr lang="en-GB" b="1" dirty="0">
                <a:latin typeface="Verdana"/>
                <a:ea typeface="MS PGothic"/>
              </a:rPr>
              <a:t> </a:t>
            </a:r>
            <a:r>
              <a:rPr lang="en-GB" b="1" dirty="0" err="1">
                <a:latin typeface="Verdana"/>
                <a:ea typeface="MS PGothic"/>
              </a:rPr>
              <a:t>yng</a:t>
            </a:r>
            <a:r>
              <a:rPr lang="en-GB" b="1" dirty="0">
                <a:latin typeface="Verdana"/>
                <a:ea typeface="MS PGothic"/>
              </a:rPr>
              <a:t> </a:t>
            </a:r>
            <a:r>
              <a:rPr lang="en-GB" b="1" dirty="0" err="1">
                <a:latin typeface="Verdana"/>
                <a:ea typeface="MS PGothic"/>
              </a:rPr>
              <a:t>Nghymru</a:t>
            </a:r>
            <a:r>
              <a:rPr lang="en-GB" b="1" dirty="0">
                <a:latin typeface="Verdana"/>
                <a:ea typeface="MS PGothic"/>
              </a:rPr>
              <a:t>?</a:t>
            </a:r>
          </a:p>
          <a:p>
            <a:pPr algn="ctr"/>
            <a:endParaRPr lang="en-GB" b="1" dirty="0"/>
          </a:p>
          <a:p>
            <a:pPr algn="ctr"/>
            <a:r>
              <a:rPr lang="en-GB" b="1" dirty="0" err="1">
                <a:latin typeface="Verdana"/>
                <a:ea typeface="MS PGothic"/>
              </a:rPr>
              <a:t>Dylanwadau’r</a:t>
            </a:r>
            <a:r>
              <a:rPr lang="en-GB" b="1" dirty="0">
                <a:latin typeface="Verdana"/>
                <a:ea typeface="MS PGothic"/>
              </a:rPr>
              <a:t> Cyfnod Sylfaen?</a:t>
            </a:r>
          </a:p>
          <a:p>
            <a:pPr algn="ctr"/>
            <a:endParaRPr lang="en-GB" b="1" dirty="0"/>
          </a:p>
          <a:p>
            <a:pPr algn="ctr"/>
            <a:r>
              <a:rPr lang="en-GB" b="1" dirty="0">
                <a:latin typeface="Verdana"/>
                <a:ea typeface="MS PGothic"/>
              </a:rPr>
              <a:t>Beth </a:t>
            </a:r>
            <a:r>
              <a:rPr lang="en-GB" b="1" dirty="0" err="1">
                <a:latin typeface="Verdana"/>
                <a:ea typeface="MS PGothic"/>
              </a:rPr>
              <a:t>ydy</a:t>
            </a:r>
            <a:r>
              <a:rPr lang="en-GB" b="1" dirty="0">
                <a:latin typeface="Verdana"/>
                <a:ea typeface="MS PGothic"/>
              </a:rPr>
              <a:t> </a:t>
            </a:r>
            <a:r>
              <a:rPr lang="en-GB" b="1" dirty="0" err="1">
                <a:latin typeface="Verdana"/>
                <a:ea typeface="MS PGothic"/>
              </a:rPr>
              <a:t>egwyddorion</a:t>
            </a:r>
            <a:r>
              <a:rPr lang="en-GB" b="1" dirty="0">
                <a:latin typeface="Verdana"/>
                <a:ea typeface="MS PGothic"/>
              </a:rPr>
              <a:t> a </a:t>
            </a:r>
            <a:r>
              <a:rPr lang="en-GB" b="1" dirty="0" err="1">
                <a:latin typeface="Verdana"/>
                <a:ea typeface="MS PGothic"/>
              </a:rPr>
              <a:t>gwerthoedd</a:t>
            </a:r>
            <a:r>
              <a:rPr lang="en-GB" b="1" dirty="0">
                <a:latin typeface="Verdana"/>
                <a:ea typeface="MS PGothic"/>
              </a:rPr>
              <a:t> </a:t>
            </a:r>
            <a:r>
              <a:rPr lang="en-GB" b="1" dirty="0" err="1">
                <a:latin typeface="Verdana"/>
                <a:ea typeface="MS PGothic"/>
              </a:rPr>
              <a:t>camau</a:t>
            </a:r>
            <a:r>
              <a:rPr lang="en-GB" b="1" dirty="0">
                <a:latin typeface="Verdana"/>
                <a:ea typeface="MS PGothic"/>
              </a:rPr>
              <a:t> </a:t>
            </a:r>
            <a:r>
              <a:rPr lang="en-GB" b="1" dirty="0" err="1">
                <a:latin typeface="Verdana"/>
                <a:ea typeface="MS PGothic"/>
              </a:rPr>
              <a:t>Dysgu</a:t>
            </a:r>
            <a:r>
              <a:rPr lang="en-GB" b="1" dirty="0">
                <a:latin typeface="Verdana"/>
                <a:ea typeface="MS PGothic"/>
              </a:rPr>
              <a:t> </a:t>
            </a:r>
            <a:r>
              <a:rPr lang="en-GB" b="1" dirty="0" err="1">
                <a:latin typeface="Verdana"/>
                <a:ea typeface="MS PGothic"/>
              </a:rPr>
              <a:t>Sylfaenol</a:t>
            </a:r>
            <a:r>
              <a:rPr lang="en-GB" b="1" dirty="0">
                <a:latin typeface="Verdana"/>
                <a:ea typeface="MS PGothic"/>
              </a:rPr>
              <a:t>?  </a:t>
            </a:r>
            <a:endParaRPr lang="en-GB" b="1" dirty="0"/>
          </a:p>
          <a:p>
            <a:pPr algn="ctr"/>
            <a:endParaRPr lang="en-US" sz="2800" dirty="0"/>
          </a:p>
        </p:txBody>
      </p:sp>
    </p:spTree>
    <p:extLst>
      <p:ext uri="{BB962C8B-B14F-4D97-AF65-F5344CB8AC3E}">
        <p14:creationId xmlns:p14="http://schemas.microsoft.com/office/powerpoint/2010/main" val="21154525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D82-7066-4B74-9826-6A64FCF50E9D}"/>
              </a:ext>
            </a:extLst>
          </p:cNvPr>
          <p:cNvSpPr>
            <a:spLocks noGrp="1"/>
          </p:cNvSpPr>
          <p:nvPr>
            <p:ph type="title"/>
          </p:nvPr>
        </p:nvSpPr>
        <p:spPr>
          <a:xfrm>
            <a:off x="4572000" y="548680"/>
            <a:ext cx="4629200" cy="1143000"/>
          </a:xfrm>
        </p:spPr>
        <p:txBody>
          <a:bodyPr/>
          <a:lstStyle/>
          <a:p>
            <a:r>
              <a:rPr lang="en-US" sz="3200" b="1" dirty="0" err="1"/>
              <a:t>Wythnos</a:t>
            </a:r>
            <a:r>
              <a:rPr lang="en-US" sz="3200" b="1" dirty="0"/>
              <a:t> </a:t>
            </a:r>
            <a:r>
              <a:rPr lang="en-US" sz="3200" b="1" dirty="0" err="1"/>
              <a:t>nesaf</a:t>
            </a:r>
            <a:r>
              <a:rPr lang="en-US" sz="3200" b="1" dirty="0"/>
              <a:t> : </a:t>
            </a:r>
            <a:r>
              <a:rPr lang="en-US" sz="3200" b="1" dirty="0" err="1"/>
              <a:t>Ymarferol</a:t>
            </a:r>
            <a:r>
              <a:rPr lang="en-US" sz="3200" b="1" dirty="0"/>
              <a:t> </a:t>
            </a:r>
            <a:br>
              <a:rPr lang="en-US" sz="3200" b="1" dirty="0"/>
            </a:br>
            <a:r>
              <a:rPr lang="en-US" sz="3200" b="1" dirty="0"/>
              <a:t>Next week : Practical </a:t>
            </a:r>
            <a:br>
              <a:rPr lang="en-US" sz="4400" b="1" dirty="0"/>
            </a:br>
            <a:endParaRPr lang="en-GB" dirty="0"/>
          </a:p>
        </p:txBody>
      </p:sp>
      <p:sp>
        <p:nvSpPr>
          <p:cNvPr id="3" name="Content Placeholder 2">
            <a:extLst>
              <a:ext uri="{FF2B5EF4-FFF2-40B4-BE49-F238E27FC236}">
                <a16:creationId xmlns:a16="http://schemas.microsoft.com/office/drawing/2014/main" id="{A9560D4C-9733-44B0-A7D0-196E5D22210E}"/>
              </a:ext>
            </a:extLst>
          </p:cNvPr>
          <p:cNvSpPr>
            <a:spLocks noGrp="1"/>
          </p:cNvSpPr>
          <p:nvPr>
            <p:ph idx="1"/>
          </p:nvPr>
        </p:nvSpPr>
        <p:spPr>
          <a:xfrm>
            <a:off x="457200" y="1691679"/>
            <a:ext cx="8229600" cy="3825553"/>
          </a:xfrm>
        </p:spPr>
        <p:txBody>
          <a:bodyPr/>
          <a:lstStyle/>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Demonstrate a critical understanding of different types of learning needs and circumstances relating to a child’s ability to respond in Physical Development lessons;</a:t>
            </a:r>
            <a:endParaRPr lang="en-GB" sz="2400" dirty="0">
              <a:latin typeface="Times New Roman" panose="02020603050405020304" pitchFamily="18" charset="0"/>
              <a:ea typeface="Times New Roman" panose="02020603050405020304" pitchFamily="18" charset="0"/>
            </a:endParaRPr>
          </a:p>
          <a:p>
            <a:pPr marL="276860" indent="0" algn="just">
              <a:spcBef>
                <a:spcPts val="600"/>
              </a:spcBef>
              <a:spcAft>
                <a:spcPts val="0"/>
              </a:spcAft>
              <a:buNone/>
            </a:pPr>
            <a:endParaRPr lang="en-GB" sz="2400" dirty="0">
              <a:latin typeface="Times New Roman" panose="02020603050405020304" pitchFamily="18" charset="0"/>
              <a:ea typeface="Times New Roman" panose="02020603050405020304" pitchFamily="18" charset="0"/>
            </a:endParaRPr>
          </a:p>
          <a:p>
            <a:pPr marL="342900" lvl="0" indent="-342900" algn="just" fontAlgn="auto">
              <a:spcBef>
                <a:spcPts val="600"/>
              </a:spcBef>
              <a:spcAft>
                <a:spcPts val="0"/>
              </a:spcAft>
              <a:buFont typeface="Symbol" pitchFamily="2" charset="2"/>
              <a:buChar char=""/>
            </a:pPr>
            <a:r>
              <a:rPr lang="en-GB" sz="2400" dirty="0">
                <a:latin typeface="Arial" panose="020B0604020202020204" pitchFamily="34" charset="0"/>
                <a:ea typeface="Times New Roman" panose="02020603050405020304" pitchFamily="18" charset="0"/>
              </a:rPr>
              <a:t>identify and utilise a range of strategies to enable all young people, whatever their circumstances or ability, to take part in and enjoy meaningful Physical Development lessons which contributes to the development of physical literacy;</a:t>
            </a:r>
            <a:endParaRPr lang="en-GB" sz="2400" dirty="0">
              <a:effectLst/>
              <a:latin typeface="Times New Roman" panose="02020603050405020304" pitchFamily="18" charset="0"/>
              <a:ea typeface="Times New Roman" panose="02020603050405020304" pitchFamily="18" charset="0"/>
            </a:endParaRPr>
          </a:p>
        </p:txBody>
      </p:sp>
      <p:sp>
        <p:nvSpPr>
          <p:cNvPr id="4" name="Rectangle 2">
            <a:extLst>
              <a:ext uri="{FF2B5EF4-FFF2-40B4-BE49-F238E27FC236}">
                <a16:creationId xmlns:a16="http://schemas.microsoft.com/office/drawing/2014/main" id="{C260F8A8-7206-4861-9D46-B82A0AFE0B03}"/>
              </a:ext>
            </a:extLst>
          </p:cNvPr>
          <p:cNvSpPr txBox="1">
            <a:spLocks noChangeArrowheads="1"/>
          </p:cNvSpPr>
          <p:nvPr/>
        </p:nvSpPr>
        <p:spPr bwMode="auto">
          <a:xfrm>
            <a:off x="0" y="0"/>
            <a:ext cx="4572000" cy="141277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Tree>
    <p:extLst>
      <p:ext uri="{BB962C8B-B14F-4D97-AF65-F5344CB8AC3E}">
        <p14:creationId xmlns:p14="http://schemas.microsoft.com/office/powerpoint/2010/main" val="1029546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654497-513D-4580-B13F-FD7B4D0F007F}"/>
              </a:ext>
            </a:extLst>
          </p:cNvPr>
          <p:cNvSpPr>
            <a:spLocks noGrp="1"/>
          </p:cNvSpPr>
          <p:nvPr>
            <p:ph idx="1"/>
          </p:nvPr>
        </p:nvSpPr>
        <p:spPr>
          <a:xfrm>
            <a:off x="457200" y="2636912"/>
            <a:ext cx="8229600" cy="3917032"/>
          </a:xfrm>
        </p:spPr>
        <p:txBody>
          <a:bodyPr/>
          <a:lstStyle/>
          <a:p>
            <a:pPr marL="0" indent="0" algn="just">
              <a:buNone/>
            </a:pPr>
            <a:r>
              <a:rPr lang="en-GB" dirty="0"/>
              <a:t>LO1 Evaluate the contribution of constructivist theory and educational ideologies to early years education and the underlying principles and philosophy of the Foundation Phase and/or Successful Futures in Wales. </a:t>
            </a:r>
          </a:p>
          <a:p>
            <a:pPr marL="0" indent="0" algn="just">
              <a:buNone/>
            </a:pPr>
            <a:endParaRPr lang="en-GB" sz="2400" dirty="0"/>
          </a:p>
          <a:p>
            <a:pPr marL="0" indent="0" algn="just">
              <a:buNone/>
            </a:pPr>
            <a:endParaRPr lang="en-GB" sz="2400" i="1" dirty="0"/>
          </a:p>
          <a:p>
            <a:pPr marL="0" indent="0" algn="just">
              <a:buNone/>
            </a:pPr>
            <a:endParaRPr lang="en-GB" sz="2400" dirty="0"/>
          </a:p>
        </p:txBody>
      </p:sp>
      <p:sp>
        <p:nvSpPr>
          <p:cNvPr id="4" name="Rectangle 2">
            <a:extLst>
              <a:ext uri="{FF2B5EF4-FFF2-40B4-BE49-F238E27FC236}">
                <a16:creationId xmlns:a16="http://schemas.microsoft.com/office/drawing/2014/main" id="{765F693D-EF17-470B-B225-8853BCCB3210}"/>
              </a:ext>
            </a:extLst>
          </p:cNvPr>
          <p:cNvSpPr txBox="1">
            <a:spLocks noChangeArrowheads="1"/>
          </p:cNvSpPr>
          <p:nvPr/>
        </p:nvSpPr>
        <p:spPr bwMode="auto">
          <a:xfrm>
            <a:off x="0" y="0"/>
            <a:ext cx="4572000" cy="1412776"/>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800" b="1" dirty="0">
                <a:solidFill>
                  <a:schemeClr val="bg1"/>
                </a:solidFill>
              </a:rPr>
              <a:t>Module Learning Outcome Assessment Part 1/A :</a:t>
            </a:r>
            <a:endParaRPr lang="en-US" altLang="en-US" sz="3600" b="1" dirty="0">
              <a:solidFill>
                <a:schemeClr val="bg1"/>
              </a:solidFill>
            </a:endParaRPr>
          </a:p>
        </p:txBody>
      </p:sp>
      <p:sp>
        <p:nvSpPr>
          <p:cNvPr id="2" name="TextBox 1">
            <a:extLst>
              <a:ext uri="{FF2B5EF4-FFF2-40B4-BE49-F238E27FC236}">
                <a16:creationId xmlns:a16="http://schemas.microsoft.com/office/drawing/2014/main" id="{4B56FB9F-42F1-6D4A-A0ED-16FBA7D81227}"/>
              </a:ext>
            </a:extLst>
          </p:cNvPr>
          <p:cNvSpPr txBox="1"/>
          <p:nvPr/>
        </p:nvSpPr>
        <p:spPr>
          <a:xfrm>
            <a:off x="4644008" y="329224"/>
            <a:ext cx="4114800" cy="1661993"/>
          </a:xfrm>
          <a:prstGeom prst="rect">
            <a:avLst/>
          </a:prstGeom>
          <a:noFill/>
        </p:spPr>
        <p:txBody>
          <a:bodyPr wrap="square" rtlCol="0">
            <a:spAutoFit/>
          </a:bodyPr>
          <a:lstStyle/>
          <a:p>
            <a:pPr algn="ctr"/>
            <a:r>
              <a:rPr lang="en-US" sz="3400" b="1" dirty="0" err="1"/>
              <a:t>Wythnos</a:t>
            </a:r>
            <a:r>
              <a:rPr lang="en-US" sz="3400" b="1" dirty="0"/>
              <a:t> </a:t>
            </a:r>
            <a:r>
              <a:rPr lang="en-US" sz="3400" b="1" dirty="0" err="1"/>
              <a:t>nesaf</a:t>
            </a:r>
            <a:r>
              <a:rPr lang="en-US" sz="3400" b="1" dirty="0"/>
              <a:t> </a:t>
            </a:r>
          </a:p>
          <a:p>
            <a:pPr algn="ctr"/>
            <a:r>
              <a:rPr lang="en-US" sz="3400" b="1" dirty="0"/>
              <a:t>Next week</a:t>
            </a:r>
          </a:p>
          <a:p>
            <a:pPr algn="ctr"/>
            <a:r>
              <a:rPr lang="en-US" sz="3400" b="1" dirty="0"/>
              <a:t>Theory </a:t>
            </a:r>
          </a:p>
        </p:txBody>
      </p:sp>
    </p:spTree>
    <p:extLst>
      <p:ext uri="{BB962C8B-B14F-4D97-AF65-F5344CB8AC3E}">
        <p14:creationId xmlns:p14="http://schemas.microsoft.com/office/powerpoint/2010/main" val="3344034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34198"/>
            <a:ext cx="8042276" cy="1336956"/>
          </a:xfrm>
        </p:spPr>
        <p:txBody>
          <a:bodyPr/>
          <a:lstStyle/>
          <a:p>
            <a:r>
              <a:rPr lang="en-US" dirty="0" err="1"/>
              <a:t>Dylanwad</a:t>
            </a:r>
            <a:r>
              <a:rPr lang="en-US" dirty="0"/>
              <a:t> </a:t>
            </a:r>
            <a:r>
              <a:rPr lang="en-US" dirty="0" err="1"/>
              <a:t>Damcanieithwyr</a:t>
            </a:r>
            <a:br>
              <a:rPr lang="en-US" dirty="0"/>
            </a:br>
            <a:r>
              <a:rPr lang="en-US" dirty="0"/>
              <a:t>Influences from Theorists</a:t>
            </a:r>
          </a:p>
        </p:txBody>
      </p:sp>
      <p:sp>
        <p:nvSpPr>
          <p:cNvPr id="5" name="Content Placeholder 2"/>
          <p:cNvSpPr txBox="1">
            <a:spLocks/>
          </p:cNvSpPr>
          <p:nvPr/>
        </p:nvSpPr>
        <p:spPr>
          <a:xfrm>
            <a:off x="286464" y="1904862"/>
            <a:ext cx="5461432" cy="4343400"/>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Frederick Froebel 	1782-1852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p>
          <a:p>
            <a:pPr marL="349250" lvl="0" indent="-349250">
              <a:spcBef>
                <a:spcPts val="1600"/>
              </a:spcBef>
              <a:buClr>
                <a:schemeClr val="accent1">
                  <a:lumMod val="60000"/>
                  <a:lumOff val="40000"/>
                </a:schemeClr>
              </a:buClr>
              <a:buSzPct val="110000"/>
              <a:buFont typeface="Wingdings 2" pitchFamily="18" charset="2"/>
              <a:buChar char=""/>
              <a:defRPr/>
            </a:pPr>
            <a:r>
              <a:rPr lang="en-US" sz="2200" dirty="0">
                <a:solidFill>
                  <a:schemeClr val="tx1">
                    <a:lumMod val="65000"/>
                    <a:lumOff val="35000"/>
                  </a:schemeClr>
                </a:solidFill>
                <a:latin typeface="Al Nile" pitchFamily="2" charset="-78"/>
                <a:cs typeface="Al Nile" pitchFamily="2" charset="-78"/>
              </a:rPr>
              <a:t>Rudolf Steiner</a:t>
            </a:r>
            <a:r>
              <a:rPr lang="en-GB" sz="2200" dirty="0">
                <a:solidFill>
                  <a:schemeClr val="tx1">
                    <a:lumMod val="65000"/>
                    <a:lumOff val="35000"/>
                  </a:schemeClr>
                </a:solidFill>
                <a:latin typeface="Al Nile" pitchFamily="2" charset="-78"/>
                <a:cs typeface="Al Nile" pitchFamily="2" charset="-78"/>
              </a:rPr>
              <a:t> 	1861-1925</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Maria Montessori	1870-1952</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lang="en-GB" sz="2200" dirty="0">
              <a:solidFill>
                <a:schemeClr val="tx1">
                  <a:lumMod val="65000"/>
                  <a:lumOff val="35000"/>
                </a:schemeClr>
              </a:solidFill>
              <a:latin typeface="Al Nile" pitchFamily="2" charset="-78"/>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Lev</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 Vygotsky </a:t>
            </a:r>
            <a:r>
              <a:rPr lang="en-GB" sz="2200" dirty="0">
                <a:solidFill>
                  <a:schemeClr val="tx1">
                    <a:lumMod val="65000"/>
                    <a:lumOff val="35000"/>
                  </a:schemeClr>
                </a:solidFill>
                <a:latin typeface="Al Nile" pitchFamily="2" charset="-78"/>
                <a:ea typeface="+mn-ea"/>
                <a:cs typeface="Al Nile" pitchFamily="2" charset="-78"/>
              </a:rPr>
              <a:t>	</a:t>
            </a:r>
            <a:r>
              <a:rPr kumimoji="0" lang="en-GB" sz="2200" b="0" i="0" u="none" strike="noStrike" kern="1200" cap="none" spc="0" normalizeH="0" noProof="0" dirty="0">
                <a:ln>
                  <a:noFill/>
                </a:ln>
                <a:solidFill>
                  <a:schemeClr val="tx1">
                    <a:lumMod val="65000"/>
                    <a:lumOff val="35000"/>
                  </a:schemeClr>
                </a:solidFill>
                <a:effectLst/>
                <a:uLnTx/>
                <a:uFillTx/>
                <a:latin typeface="Al Nile" pitchFamily="2" charset="-78"/>
                <a:ea typeface="+mn-ea"/>
                <a:cs typeface="Al Nile" pitchFamily="2" charset="-78"/>
              </a:rPr>
              <a:t>1896 – 1934</a:t>
            </a: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GB" sz="2200" baseline="0" dirty="0">
                <a:solidFill>
                  <a:schemeClr val="tx1">
                    <a:lumMod val="65000"/>
                    <a:lumOff val="35000"/>
                  </a:schemeClr>
                </a:solidFill>
                <a:latin typeface="Al Nile" pitchFamily="2" charset="-78"/>
                <a:cs typeface="Al Nile" pitchFamily="2" charset="-78"/>
              </a:rPr>
              <a:t>Susan Isaacs	1885 - 1948</a:t>
            </a:r>
            <a:endPar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a:p>
            <a:pPr marL="349250" marR="0" lvl="0" indent="-349250" algn="l" defTabSz="914400" rtl="0" eaLnBrk="1" fontAlgn="auto" latinLnBrk="0" hangingPunct="1">
              <a:lnSpc>
                <a:spcPct val="100000"/>
              </a:lnSpc>
              <a:spcBef>
                <a:spcPts val="1600"/>
              </a:spcBef>
              <a:spcAft>
                <a:spcPts val="0"/>
              </a:spcAft>
              <a:buClr>
                <a:schemeClr val="accent1">
                  <a:lumMod val="60000"/>
                  <a:lumOff val="40000"/>
                </a:schemeClr>
              </a:buClr>
              <a:buSzPct val="110000"/>
              <a:buFont typeface="Wingdings 2" pitchFamily="18" charset="2"/>
              <a:buChar char=""/>
              <a:tabLst/>
              <a:defRPr/>
            </a:pPr>
            <a:r>
              <a:rPr lang="en-US" sz="2200" dirty="0">
                <a:solidFill>
                  <a:schemeClr val="tx1">
                    <a:lumMod val="65000"/>
                    <a:lumOff val="35000"/>
                  </a:schemeClr>
                </a:solidFill>
                <a:latin typeface="Al Nile" pitchFamily="2" charset="-78"/>
                <a:cs typeface="Al Nile" pitchFamily="2" charset="-78"/>
              </a:rPr>
              <a:t>Jean Piaget 	1896 - 1980</a:t>
            </a:r>
            <a:r>
              <a:rPr kumimoji="0" lang="en-GB"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rPr>
              <a:t> </a:t>
            </a:r>
            <a:endParaRPr kumimoji="0" lang="en-US" sz="2200" b="0" i="0" u="none" strike="noStrike" kern="1200" cap="none" spc="0" normalizeH="0" baseline="0" noProof="0" dirty="0">
              <a:ln>
                <a:noFill/>
              </a:ln>
              <a:solidFill>
                <a:schemeClr val="tx1">
                  <a:lumMod val="65000"/>
                  <a:lumOff val="35000"/>
                </a:schemeClr>
              </a:solidFill>
              <a:effectLst/>
              <a:uLnTx/>
              <a:uFillTx/>
              <a:latin typeface="Al Nile" pitchFamily="2" charset="-78"/>
              <a:ea typeface="+mn-ea"/>
              <a:cs typeface="Al Nile" pitchFamily="2" charset="-78"/>
            </a:endParaRPr>
          </a:p>
        </p:txBody>
      </p:sp>
      <p:sp>
        <p:nvSpPr>
          <p:cNvPr id="7" name="TextBox 6"/>
          <p:cNvSpPr txBox="1"/>
          <p:nvPr/>
        </p:nvSpPr>
        <p:spPr>
          <a:xfrm>
            <a:off x="5554408" y="2193514"/>
            <a:ext cx="3299471" cy="1477328"/>
          </a:xfrm>
          <a:prstGeom prst="rect">
            <a:avLst/>
          </a:prstGeom>
          <a:noFill/>
        </p:spPr>
        <p:txBody>
          <a:bodyPr wrap="square" lIns="91440" tIns="45720" rIns="91440" bIns="45720" rtlCol="0" anchor="t">
            <a:spAutoFit/>
          </a:bodyPr>
          <a:lstStyle/>
          <a:p>
            <a:r>
              <a:rPr lang="en-US" b="1" dirty="0"/>
              <a:t>Choose a theorist and note 3 to 5 points about his / her philosophy. </a:t>
            </a:r>
            <a:endParaRPr lang="en-US"/>
          </a:p>
          <a:p>
            <a:endParaRPr lang="en-US" b="1" dirty="0"/>
          </a:p>
          <a:p>
            <a:r>
              <a:rPr lang="en-US" b="1" dirty="0">
                <a:latin typeface="Verdana"/>
                <a:ea typeface="MS PGothic"/>
              </a:rPr>
              <a:t>Present your findings. </a:t>
            </a:r>
            <a:endParaRPr lang="en-US" b="1" dirty="0"/>
          </a:p>
        </p:txBody>
      </p:sp>
    </p:spTree>
    <p:extLst>
      <p:ext uri="{BB962C8B-B14F-4D97-AF65-F5344CB8AC3E}">
        <p14:creationId xmlns:p14="http://schemas.microsoft.com/office/powerpoint/2010/main" val="42738612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algn="l" eaLnBrk="1" hangingPunct="1"/>
            <a:r>
              <a:rPr lang="en-US" altLang="en-US" sz="2400" b="1" dirty="0">
                <a:solidFill>
                  <a:schemeClr val="bg1"/>
                </a:solidFill>
              </a:rPr>
              <a:t>            </a:t>
            </a:r>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Llun</a:t>
            </a:r>
            <a:r>
              <a:rPr lang="en-US" altLang="en-US" sz="2400" b="1" dirty="0">
                <a:solidFill>
                  <a:schemeClr val="bg1"/>
                </a:solidFill>
              </a:rPr>
              <a:t> / Monday</a:t>
            </a:r>
            <a:endParaRPr lang="en-US" dirty="0">
              <a:solidFill>
                <a:schemeClr val="bg1"/>
              </a:solidFill>
            </a:endParaRPr>
          </a:p>
          <a:p>
            <a:pPr eaLnBrk="1" hangingPunct="1"/>
            <a:r>
              <a:rPr lang="en-US" altLang="en-US" sz="2400" b="1" dirty="0">
                <a:solidFill>
                  <a:schemeClr val="bg1"/>
                </a:solidFill>
              </a:rPr>
              <a:t>TL3 or 4</a:t>
            </a:r>
          </a:p>
          <a:p>
            <a:pPr eaLnBrk="1" hangingPunct="1"/>
            <a:r>
              <a:rPr lang="en-US" altLang="en-US" sz="2400" b="1" dirty="0">
                <a:solidFill>
                  <a:schemeClr val="bg1"/>
                </a:solidFill>
              </a:rPr>
              <a:t>9/10/2023 1 – 2pm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293448" y="4241028"/>
            <a:ext cx="8670672"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err="1">
                <a:latin typeface="Verdana"/>
                <a:ea typeface="Verdana"/>
              </a:rPr>
              <a:t>Dewiswch</a:t>
            </a:r>
            <a:r>
              <a:rPr lang="en-US" sz="2800" b="1" dirty="0">
                <a:latin typeface="Verdana"/>
                <a:ea typeface="Verdana"/>
              </a:rPr>
              <a:t> </a:t>
            </a:r>
            <a:r>
              <a:rPr lang="en-US" sz="2800" b="1" err="1">
                <a:latin typeface="Verdana"/>
                <a:ea typeface="Verdana"/>
              </a:rPr>
              <a:t>ddamcanieithwr</a:t>
            </a:r>
            <a:r>
              <a:rPr lang="en-US" sz="2800" b="1" dirty="0">
                <a:latin typeface="Verdana"/>
                <a:ea typeface="Verdana"/>
              </a:rPr>
              <a:t> a </a:t>
            </a:r>
            <a:r>
              <a:rPr lang="en-US" sz="2800" b="1" err="1">
                <a:latin typeface="Verdana"/>
                <a:ea typeface="Verdana"/>
              </a:rPr>
              <a:t>nodwch</a:t>
            </a:r>
            <a:r>
              <a:rPr lang="en-US" sz="2800" b="1" dirty="0">
                <a:latin typeface="Verdana"/>
                <a:ea typeface="Verdana"/>
              </a:rPr>
              <a:t> </a:t>
            </a:r>
            <a:r>
              <a:rPr lang="en-US" sz="2800" b="1" err="1">
                <a:latin typeface="Verdana"/>
                <a:ea typeface="Verdana"/>
              </a:rPr>
              <a:t>prif</a:t>
            </a:r>
            <a:r>
              <a:rPr lang="en-US" sz="2800" b="1" dirty="0">
                <a:latin typeface="Verdana"/>
                <a:ea typeface="Verdana"/>
              </a:rPr>
              <a:t> 3 - 5 </a:t>
            </a:r>
            <a:r>
              <a:rPr lang="en-US" sz="2800" b="1" err="1">
                <a:latin typeface="Verdana"/>
                <a:ea typeface="Verdana"/>
              </a:rPr>
              <a:t>pwynt</a:t>
            </a:r>
            <a:r>
              <a:rPr lang="en-US" sz="2800" b="1" dirty="0">
                <a:latin typeface="Verdana"/>
                <a:ea typeface="Verdana"/>
              </a:rPr>
              <a:t> </a:t>
            </a:r>
            <a:r>
              <a:rPr lang="en-US" sz="2800" b="1" err="1">
                <a:latin typeface="Verdana"/>
                <a:ea typeface="Verdana"/>
              </a:rPr>
              <a:t>amdano</a:t>
            </a:r>
            <a:r>
              <a:rPr lang="en-US" sz="2800" b="1" dirty="0">
                <a:latin typeface="Verdana"/>
                <a:ea typeface="Verdana"/>
              </a:rPr>
              <a:t> / </a:t>
            </a:r>
            <a:r>
              <a:rPr lang="en-US" sz="2800" b="1" err="1">
                <a:latin typeface="Verdana"/>
                <a:ea typeface="Verdana"/>
              </a:rPr>
              <a:t>amdani</a:t>
            </a:r>
            <a:r>
              <a:rPr lang="en-US" sz="2800" b="1" dirty="0">
                <a:latin typeface="Verdana"/>
                <a:ea typeface="Verdana"/>
              </a:rPr>
              <a:t>. </a:t>
            </a:r>
            <a:endParaRPr lang="en-US" sz="2000">
              <a:latin typeface="Verdana"/>
              <a:ea typeface="Verdana"/>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372532" y="2337463"/>
            <a:ext cx="8517540" cy="1297856"/>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800" b="1" dirty="0">
                <a:latin typeface="Verdana"/>
                <a:ea typeface="Verdana"/>
              </a:rPr>
              <a:t>Choose a theorist and note 3 to 5 points about his / her philosophy.</a:t>
            </a:r>
            <a:endParaRPr lang="en-US" sz="2800" b="1" dirty="0">
              <a:ea typeface="Verdana"/>
            </a:endParaRPr>
          </a:p>
        </p:txBody>
      </p:sp>
    </p:spTree>
    <p:extLst>
      <p:ext uri="{BB962C8B-B14F-4D97-AF65-F5344CB8AC3E}">
        <p14:creationId xmlns:p14="http://schemas.microsoft.com/office/powerpoint/2010/main" val="12889899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33972" y="285762"/>
            <a:ext cx="5076056" cy="172819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err="1">
                <a:solidFill>
                  <a:schemeClr val="bg1"/>
                </a:solidFill>
              </a:rPr>
              <a:t>Dydd</a:t>
            </a:r>
            <a:r>
              <a:rPr lang="en-US" altLang="en-US" sz="2400" b="1" dirty="0">
                <a:solidFill>
                  <a:schemeClr val="bg1"/>
                </a:solidFill>
              </a:rPr>
              <a:t> </a:t>
            </a:r>
            <a:r>
              <a:rPr lang="en-US" altLang="en-US" sz="2400" b="1" dirty="0" err="1">
                <a:solidFill>
                  <a:schemeClr val="bg1"/>
                </a:solidFill>
              </a:rPr>
              <a:t>Gwener</a:t>
            </a:r>
            <a:r>
              <a:rPr lang="en-US" altLang="en-US" sz="2400" b="1" dirty="0">
                <a:solidFill>
                  <a:schemeClr val="bg1"/>
                </a:solidFill>
              </a:rPr>
              <a:t> / Friday</a:t>
            </a:r>
          </a:p>
          <a:p>
            <a:pPr eaLnBrk="1" hangingPunct="1"/>
            <a:r>
              <a:rPr lang="en-US" altLang="en-US" sz="2400" b="1" dirty="0" err="1">
                <a:solidFill>
                  <a:schemeClr val="bg1"/>
                </a:solidFill>
              </a:rPr>
              <a:t>Cynefin</a:t>
            </a:r>
            <a:r>
              <a:rPr lang="en-US" altLang="en-US" sz="2400" b="1" dirty="0">
                <a:solidFill>
                  <a:schemeClr val="bg1"/>
                </a:solidFill>
              </a:rPr>
              <a:t> </a:t>
            </a:r>
          </a:p>
          <a:p>
            <a:pPr eaLnBrk="1" hangingPunct="1"/>
            <a:r>
              <a:rPr lang="en-US" altLang="en-US" sz="2400" b="1" dirty="0">
                <a:solidFill>
                  <a:schemeClr val="bg1"/>
                </a:solidFill>
              </a:rPr>
              <a:t>13/10/2023 1 – 3pm </a:t>
            </a:r>
          </a:p>
        </p:txBody>
      </p:sp>
      <p:sp>
        <p:nvSpPr>
          <p:cNvPr id="2" name="TextBox 1">
            <a:extLst>
              <a:ext uri="{FF2B5EF4-FFF2-40B4-BE49-F238E27FC236}">
                <a16:creationId xmlns:a16="http://schemas.microsoft.com/office/drawing/2014/main" id="{1D996922-2B59-BE4C-B810-81D771F5B647}"/>
              </a:ext>
            </a:extLst>
          </p:cNvPr>
          <p:cNvSpPr txBox="1"/>
          <p:nvPr/>
        </p:nvSpPr>
        <p:spPr>
          <a:xfrm>
            <a:off x="868071" y="2204864"/>
            <a:ext cx="2886969" cy="2793522"/>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400" dirty="0" err="1">
                <a:latin typeface="+mn-lt"/>
                <a:ea typeface="MS PGothic"/>
              </a:rPr>
              <a:t>Ymarferol</a:t>
            </a:r>
            <a:r>
              <a:rPr lang="en-US" sz="2400" dirty="0">
                <a:latin typeface="+mn-lt"/>
                <a:ea typeface="MS PGothic"/>
              </a:rPr>
              <a:t> </a:t>
            </a:r>
          </a:p>
          <a:p>
            <a:pPr algn="ctr">
              <a:lnSpc>
                <a:spcPct val="150000"/>
              </a:lnSpc>
            </a:pPr>
            <a:r>
              <a:rPr lang="en-US" sz="2400" dirty="0" err="1">
                <a:latin typeface="+mn-lt"/>
                <a:ea typeface="MS PGothic"/>
              </a:rPr>
              <a:t>Dillad</a:t>
            </a:r>
            <a:r>
              <a:rPr lang="en-US" sz="2400" dirty="0">
                <a:latin typeface="+mn-lt"/>
                <a:ea typeface="MS PGothic"/>
              </a:rPr>
              <a:t> addas – </a:t>
            </a:r>
            <a:r>
              <a:rPr lang="en-US" sz="2400" dirty="0" err="1">
                <a:latin typeface="+mn-lt"/>
                <a:ea typeface="MS PGothic"/>
              </a:rPr>
              <a:t>esgidiau</a:t>
            </a:r>
            <a:r>
              <a:rPr lang="en-US" sz="2400" dirty="0">
                <a:latin typeface="+mn-lt"/>
                <a:ea typeface="MS PGothic"/>
              </a:rPr>
              <a:t> </a:t>
            </a:r>
            <a:r>
              <a:rPr lang="en-US" sz="2400" dirty="0" err="1">
                <a:latin typeface="+mn-lt"/>
                <a:ea typeface="MS PGothic"/>
              </a:rPr>
              <a:t>glaw</a:t>
            </a:r>
            <a:endParaRPr lang="en-US" sz="2400" dirty="0" err="1">
              <a:latin typeface="+mn-lt"/>
            </a:endParaRPr>
          </a:p>
          <a:p>
            <a:pPr algn="ctr">
              <a:lnSpc>
                <a:spcPct val="150000"/>
              </a:lnSpc>
            </a:pPr>
            <a:r>
              <a:rPr lang="en-US" sz="2400" dirty="0">
                <a:latin typeface="+mn-lt"/>
                <a:ea typeface="MS PGothic"/>
              </a:rPr>
              <a:t>Cot </a:t>
            </a:r>
            <a:r>
              <a:rPr lang="en-US" sz="2400" dirty="0" err="1">
                <a:latin typeface="+mn-lt"/>
                <a:ea typeface="MS PGothic"/>
              </a:rPr>
              <a:t>glaw</a:t>
            </a:r>
            <a:r>
              <a:rPr lang="en-US" sz="2400" dirty="0">
                <a:latin typeface="+mn-lt"/>
                <a:ea typeface="MS PGothic"/>
              </a:rPr>
              <a:t> – </a:t>
            </a:r>
            <a:r>
              <a:rPr lang="en-US" sz="2400" dirty="0" err="1">
                <a:latin typeface="+mn-lt"/>
                <a:ea typeface="MS PGothic"/>
              </a:rPr>
              <a:t>rhag</a:t>
            </a:r>
            <a:r>
              <a:rPr lang="en-US" sz="2400" dirty="0">
                <a:latin typeface="+mn-lt"/>
                <a:ea typeface="MS PGothic"/>
              </a:rPr>
              <a:t> </a:t>
            </a:r>
            <a:r>
              <a:rPr lang="en-US" sz="2400" dirty="0" err="1">
                <a:latin typeface="+mn-lt"/>
                <a:ea typeface="MS PGothic"/>
              </a:rPr>
              <a:t>ofn</a:t>
            </a:r>
            <a:r>
              <a:rPr lang="en-US" sz="2400" dirty="0">
                <a:latin typeface="+mn-lt"/>
                <a:ea typeface="MS PGothic"/>
              </a:rPr>
              <a:t>! </a:t>
            </a:r>
            <a:endParaRPr lang="en-US" sz="2400" dirty="0">
              <a:latin typeface="+mn-lt"/>
            </a:endParaRPr>
          </a:p>
        </p:txBody>
      </p:sp>
      <p:sp>
        <p:nvSpPr>
          <p:cNvPr id="8" name="TextBox 7">
            <a:extLst>
              <a:ext uri="{FF2B5EF4-FFF2-40B4-BE49-F238E27FC236}">
                <a16:creationId xmlns:a16="http://schemas.microsoft.com/office/drawing/2014/main" id="{A00CCA6D-7341-4D46-8360-FE9762F2BF06}"/>
              </a:ext>
            </a:extLst>
          </p:cNvPr>
          <p:cNvSpPr txBox="1"/>
          <p:nvPr/>
        </p:nvSpPr>
        <p:spPr>
          <a:xfrm>
            <a:off x="4932040" y="2200054"/>
            <a:ext cx="3458361" cy="2793522"/>
          </a:xfrm>
          <a:prstGeom prst="rect">
            <a:avLst/>
          </a:prstGeom>
          <a:noFill/>
          <a:ln>
            <a:solidFill>
              <a:schemeClr val="accent1"/>
            </a:solidFill>
          </a:ln>
        </p:spPr>
        <p:txBody>
          <a:bodyPr wrap="square" lIns="91440" tIns="45720" rIns="91440" bIns="45720" rtlCol="0" anchor="t">
            <a:spAutoFit/>
          </a:bodyPr>
          <a:lstStyle/>
          <a:p>
            <a:pPr algn="ctr">
              <a:lnSpc>
                <a:spcPct val="150000"/>
              </a:lnSpc>
            </a:pPr>
            <a:r>
              <a:rPr lang="en-US" sz="2400" dirty="0">
                <a:latin typeface="+mn-lt"/>
                <a:ea typeface="MS PGothic"/>
              </a:rPr>
              <a:t>Practical </a:t>
            </a:r>
          </a:p>
          <a:p>
            <a:pPr algn="ctr">
              <a:lnSpc>
                <a:spcPct val="150000"/>
              </a:lnSpc>
            </a:pPr>
            <a:r>
              <a:rPr lang="en-US" sz="2400" dirty="0">
                <a:latin typeface="+mn-lt"/>
                <a:ea typeface="MS PGothic"/>
              </a:rPr>
              <a:t>Dress appropriately – boots / wellingtons</a:t>
            </a:r>
            <a:endParaRPr lang="en-US" sz="2400" dirty="0">
              <a:latin typeface="+mn-lt"/>
            </a:endParaRPr>
          </a:p>
          <a:p>
            <a:pPr algn="ctr">
              <a:lnSpc>
                <a:spcPct val="150000"/>
              </a:lnSpc>
            </a:pPr>
            <a:r>
              <a:rPr lang="en-US" sz="2400" dirty="0">
                <a:latin typeface="+mn-lt"/>
                <a:ea typeface="MS PGothic"/>
              </a:rPr>
              <a:t>&amp; raincoat – just in case!</a:t>
            </a:r>
          </a:p>
        </p:txBody>
      </p:sp>
    </p:spTree>
    <p:extLst>
      <p:ext uri="{BB962C8B-B14F-4D97-AF65-F5344CB8AC3E}">
        <p14:creationId xmlns:p14="http://schemas.microsoft.com/office/powerpoint/2010/main" val="521142403"/>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266</TotalTime>
  <Words>2659</Words>
  <Application>Microsoft Office PowerPoint</Application>
  <PresentationFormat>On-screen Show (4:3)</PresentationFormat>
  <Paragraphs>237</Paragraphs>
  <Slides>20</Slides>
  <Notes>16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Theme2</vt:lpstr>
      <vt:lpstr>BMPE  5005  Foundations of High Quality Physical and Outdoor Learning  </vt:lpstr>
      <vt:lpstr>Intro to module</vt:lpstr>
      <vt:lpstr>PowerPoint Presentation</vt:lpstr>
      <vt:lpstr>Connections with marking grid Cyswllt gyda grid marciau</vt:lpstr>
      <vt:lpstr>PowerPoint Presentation</vt:lpstr>
      <vt:lpstr>PowerPoint Presentation</vt:lpstr>
      <vt:lpstr>PowerPoint Presentation</vt:lpstr>
      <vt:lpstr>Deunydd Cefnogi Ll.C. W.G. Supporting Documents</vt:lpstr>
      <vt:lpstr>Dysgu Sylfaen  Foundation Learning</vt:lpstr>
      <vt:lpstr>Dylanwadau Byd Eang International Influences</vt:lpstr>
      <vt:lpstr>Tasg Grŵp / Group Task – 30mins</vt:lpstr>
      <vt:lpstr>Tasg Grŵp / Group Task – 30mins</vt:lpstr>
      <vt:lpstr>Amser i rannu / Time to share</vt:lpstr>
      <vt:lpstr>Dylanwadau Byd Eang International Influences – Level up</vt:lpstr>
      <vt:lpstr>Recapping…</vt:lpstr>
      <vt:lpstr>Wythnos nesaf : Ymarferol  Next week : Practical  </vt:lpstr>
      <vt:lpstr>PowerPoint Presentation</vt:lpstr>
      <vt:lpstr>Dylanwad Damcanieithwyr Influences from Theorists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  5005  Foundations of High Quality Physical and Outdoor Learning  </dc:title>
  <dc:creator>Heddwen Davies</dc:creator>
  <cp:lastModifiedBy>Heddwen Davies</cp:lastModifiedBy>
  <cp:revision>131</cp:revision>
  <cp:lastPrinted>2021-09-28T09:46:09Z</cp:lastPrinted>
  <dcterms:created xsi:type="dcterms:W3CDTF">2020-09-28T16:36:29Z</dcterms:created>
  <dcterms:modified xsi:type="dcterms:W3CDTF">2023-10-05T18:11:03Z</dcterms:modified>
</cp:coreProperties>
</file>