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4"/>
  </p:sldMasterIdLst>
  <p:sldIdLst>
    <p:sldId id="256" r:id="rId5"/>
    <p:sldId id="262" r:id="rId6"/>
    <p:sldId id="266" r:id="rId7"/>
    <p:sldId id="261"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53A62-A544-4ACC-B886-976E92A34139}" v="138" dt="2022-03-18T14:06:32.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A1FCA-4598-48E4-B8DE-DC73088D93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BE0209-59AE-47A1-8E13-28C14F1037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340283-B9BC-48B9-B726-08E2D1188F5E}"/>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DBA9CE46-70FF-4FB9-B331-71AD39BD62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96EBF8-F84F-4DFE-AF1A-80916E0A715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812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E69F5-4F4D-4E37-BF74-381783A22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8D1FC1-6F82-4BEC-AE3D-E6E0D8BB69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EE3604-AC51-46DE-B4BF-BE40E03383D0}"/>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8D9C68E4-5814-414C-9652-0B90471CF08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0BBBAF-1C9E-4915-ACFA-E6F75D5360C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0865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B94A-E978-4139-ABAA-CFDD0F1F63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8DEC39-C067-4D44-94D4-DA1BCAA63C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C066EE-BDCF-48DE-BA56-6DB83ACFD0EA}"/>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8882F888-227B-470C-A7A6-0238C33AEA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7661C2-2DE6-4FDA-8F42-947A4B18065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3097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35BF-09FF-4FF5-B307-2AF085F115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E2E8F-576A-44CB-A583-9450BE2B6D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9F584D-22FF-46C3-9DB2-CBBA478162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F91CC7-E6A1-4F76-BB24-F32DDDBB452C}"/>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6" name="Footer Placeholder 5">
            <a:extLst>
              <a:ext uri="{FF2B5EF4-FFF2-40B4-BE49-F238E27FC236}">
                <a16:creationId xmlns:a16="http://schemas.microsoft.com/office/drawing/2014/main" id="{3ABCFDE5-8A69-46BE-A79F-CF006A244E9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FCE1E94-85AD-4700-897F-797FF65AC60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4374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78565-A5D3-476D-ACD9-F241FD8A3D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D1E0C-A925-4C97-9223-C0BBFD184F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59A12-6924-4A00-9034-5D21E8C2C8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C6171-CB37-48FF-8C81-751AE615EB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BE1726-66C7-4E93-860D-860199F52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998D3B-1E07-46C7-88D3-6517848D5F0B}"/>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8" name="Footer Placeholder 7">
            <a:extLst>
              <a:ext uri="{FF2B5EF4-FFF2-40B4-BE49-F238E27FC236}">
                <a16:creationId xmlns:a16="http://schemas.microsoft.com/office/drawing/2014/main" id="{F929FC1E-C534-45DF-868E-264E852BE58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C6DC589-9EB1-46B3-B47D-66CF172A8B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5514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DC8B-4139-46B2-84A8-FAB2C43541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43978A-9AB8-4677-B231-ECC1FE20819E}"/>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4" name="Footer Placeholder 3">
            <a:extLst>
              <a:ext uri="{FF2B5EF4-FFF2-40B4-BE49-F238E27FC236}">
                <a16:creationId xmlns:a16="http://schemas.microsoft.com/office/drawing/2014/main" id="{219C2721-28B2-4AAA-8EB3-9B2C3FC0A72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BD8683-340E-480A-B069-C64DCF7F1BF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762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182580-ECB6-4FA7-93E3-FC66996CACFB}"/>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3" name="Footer Placeholder 2">
            <a:extLst>
              <a:ext uri="{FF2B5EF4-FFF2-40B4-BE49-F238E27FC236}">
                <a16:creationId xmlns:a16="http://schemas.microsoft.com/office/drawing/2014/main" id="{A3B6E8B7-92B0-4FF4-9AD5-4E46F581215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5C50E15-6345-4D8B-B8C7-04D78938678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2498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E02AC-87A9-4B4E-9737-146E9CD8C6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C6DA40-C7F7-402E-8A04-7C47808C26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12AF34-B2FE-45B7-A4EC-4092CD9AD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1E88BF-73F5-48D9-81C5-01007E33F1BB}"/>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6" name="Footer Placeholder 5">
            <a:extLst>
              <a:ext uri="{FF2B5EF4-FFF2-40B4-BE49-F238E27FC236}">
                <a16:creationId xmlns:a16="http://schemas.microsoft.com/office/drawing/2014/main" id="{B7A4BC9F-DEC0-41E1-A1FD-5E8A4A7D443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78A7DED-FA83-4D28-9817-BD2F6842BFD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1557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A81CB-A7A7-4DD8-9AE7-A3FF847FB9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50E688-500E-4263-AA6B-C0A37E9806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5CFEE-3A4E-466D-B6D4-C1C7EF1205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9706BB-42E0-49F3-A3C5-3F960F325C7D}"/>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6" name="Footer Placeholder 5">
            <a:extLst>
              <a:ext uri="{FF2B5EF4-FFF2-40B4-BE49-F238E27FC236}">
                <a16:creationId xmlns:a16="http://schemas.microsoft.com/office/drawing/2014/main" id="{570BDB57-E30A-4902-BC21-1497437D80C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FEEAF1A-C2F8-42A6-9202-766A2B69EF1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5138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EF22B-C731-43EA-A8D2-70E28215E0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C32E3E-76D9-46E6-8E73-757242A5F8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6A7FE-4FEB-4DD6-891A-C2524E1033DC}"/>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E78004F9-3A12-4BF0-AD5F-F01A338582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979E24-E85C-419E-8F23-739FD08FA5E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1968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BD667F-19B8-4344-953A-59AE7EEE99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3F46B7-EAF0-4C5E-AA47-F4A97A3319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344E6-B44A-47CE-A5A8-AC019C537423}"/>
              </a:ext>
            </a:extLst>
          </p:cNvPr>
          <p:cNvSpPr>
            <a:spLocks noGrp="1"/>
          </p:cNvSpPr>
          <p:nvPr>
            <p:ph type="dt" sz="half" idx="10"/>
          </p:nvPr>
        </p:nvSpPr>
        <p:spPr/>
        <p:txBody>
          <a:body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55B12500-A40C-49EC-9D55-9AE00D83F1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2AC00D-2CE5-4F77-B875-F0A324CDCCB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100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B3977A-CDA6-4483-B012-09132FE863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7EA151-67D2-4EE5-8B6E-3EDF8D544C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C0D07A-E3BB-437B-8340-94CBEF97C2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3/18/2022</a:t>
            </a:fld>
            <a:endParaRPr lang="en-US" dirty="0"/>
          </a:p>
        </p:txBody>
      </p:sp>
      <p:sp>
        <p:nvSpPr>
          <p:cNvPr id="5" name="Footer Placeholder 4">
            <a:extLst>
              <a:ext uri="{FF2B5EF4-FFF2-40B4-BE49-F238E27FC236}">
                <a16:creationId xmlns:a16="http://schemas.microsoft.com/office/drawing/2014/main" id="{3FD9735A-9A19-4029-9E88-9B30F4CC94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BB9E439-A281-4EFD-992A-CC0BB3D6B8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837756"/>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12808F1D-0252-4B2E-8AF8-DC573652C2A5}"/>
              </a:ext>
            </a:extLst>
          </p:cNvPr>
          <p:cNvSpPr>
            <a:spLocks noGrp="1"/>
          </p:cNvSpPr>
          <p:nvPr>
            <p:ph type="subTitle" idx="1"/>
          </p:nvPr>
        </p:nvSpPr>
        <p:spPr>
          <a:xfrm>
            <a:off x="3657088" y="1972703"/>
            <a:ext cx="4292534" cy="634836"/>
          </a:xfrm>
          <a:noFill/>
        </p:spPr>
        <p:txBody>
          <a:bodyPr>
            <a:normAutofit lnSpcReduction="10000"/>
          </a:bodyPr>
          <a:lstStyle/>
          <a:p>
            <a:r>
              <a:rPr lang="en-US" sz="2000" dirty="0">
                <a:solidFill>
                  <a:srgbClr val="080808"/>
                </a:solidFill>
              </a:rPr>
              <a:t>Introduction to Physiology (BMHP5003_BIRM)</a:t>
            </a:r>
            <a:endParaRPr lang="en-GB" sz="2000" dirty="0">
              <a:solidFill>
                <a:srgbClr val="080808"/>
              </a:solidFill>
            </a:endParaRPr>
          </a:p>
        </p:txBody>
      </p:sp>
      <p:sp>
        <p:nvSpPr>
          <p:cNvPr id="2" name="Title 1">
            <a:extLst>
              <a:ext uri="{FF2B5EF4-FFF2-40B4-BE49-F238E27FC236}">
                <a16:creationId xmlns:a16="http://schemas.microsoft.com/office/drawing/2014/main" id="{FFB04BAC-FF7C-4AC7-8169-A1E9C43C60D2}"/>
              </a:ext>
            </a:extLst>
          </p:cNvPr>
          <p:cNvSpPr>
            <a:spLocks noGrp="1"/>
          </p:cNvSpPr>
          <p:nvPr>
            <p:ph type="ctrTitle"/>
          </p:nvPr>
        </p:nvSpPr>
        <p:spPr>
          <a:xfrm>
            <a:off x="3110483" y="698314"/>
            <a:ext cx="5782716" cy="2150719"/>
          </a:xfrm>
          <a:noFill/>
        </p:spPr>
        <p:txBody>
          <a:bodyPr anchor="ctr">
            <a:normAutofit/>
          </a:bodyPr>
          <a:lstStyle/>
          <a:p>
            <a:r>
              <a:rPr lang="en-GB" sz="2800" dirty="0">
                <a:solidFill>
                  <a:srgbClr val="080808"/>
                </a:solidFill>
              </a:rPr>
              <a:t>Individual Academic Poster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BFA2EAEB-4029-4C14-B3C6-D73E7F647421}"/>
              </a:ext>
            </a:extLst>
          </p:cNvPr>
          <p:cNvSpPr txBox="1"/>
          <p:nvPr/>
        </p:nvSpPr>
        <p:spPr>
          <a:xfrm>
            <a:off x="3941466" y="2607539"/>
            <a:ext cx="4833505" cy="253402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Student Name: Jordan Glasgow</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Student Number: 1918303</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Module Code: BMHP5003_BIRM</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Module: Introduction to Physiology</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Lecturer: Mumtaz Goolam</a:t>
            </a:r>
          </a:p>
          <a:p>
            <a:pPr algn="just">
              <a:lnSpc>
                <a:spcPct val="150000"/>
              </a:lnSpc>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38800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90B92CE-6257-4CF7-8577-FE842BA2A36E}"/>
              </a:ext>
            </a:extLst>
          </p:cNvPr>
          <p:cNvSpPr txBox="1"/>
          <p:nvPr/>
        </p:nvSpPr>
        <p:spPr>
          <a:xfrm>
            <a:off x="2898359" y="4895189"/>
            <a:ext cx="82964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Lungs</a:t>
            </a:r>
          </a:p>
        </p:txBody>
      </p:sp>
      <p:pic>
        <p:nvPicPr>
          <p:cNvPr id="54" name="Picture 53" descr="Diagram&#10;&#10;Description automatically generated">
            <a:extLst>
              <a:ext uri="{FF2B5EF4-FFF2-40B4-BE49-F238E27FC236}">
                <a16:creationId xmlns:a16="http://schemas.microsoft.com/office/drawing/2014/main" id="{D1AD5D65-0FC8-496D-8EF6-9E246E51CDFB}"/>
              </a:ext>
            </a:extLst>
          </p:cNvPr>
          <p:cNvPicPr>
            <a:picLocks noChangeAspect="1"/>
          </p:cNvPicPr>
          <p:nvPr/>
        </p:nvPicPr>
        <p:blipFill>
          <a:blip r:embed="rId2"/>
          <a:stretch>
            <a:fillRect/>
          </a:stretch>
        </p:blipFill>
        <p:spPr>
          <a:xfrm>
            <a:off x="2998646" y="90006"/>
            <a:ext cx="5567895" cy="6419066"/>
          </a:xfrm>
          <a:prstGeom prst="rect">
            <a:avLst/>
          </a:prstGeom>
        </p:spPr>
      </p:pic>
      <p:sp>
        <p:nvSpPr>
          <p:cNvPr id="55" name="Callout: Line with Accent Bar 54">
            <a:extLst>
              <a:ext uri="{FF2B5EF4-FFF2-40B4-BE49-F238E27FC236}">
                <a16:creationId xmlns:a16="http://schemas.microsoft.com/office/drawing/2014/main" id="{6CD4BDC1-9F4F-4BCE-B3A5-A62DC360ED38}"/>
              </a:ext>
            </a:extLst>
          </p:cNvPr>
          <p:cNvSpPr/>
          <p:nvPr/>
        </p:nvSpPr>
        <p:spPr>
          <a:xfrm>
            <a:off x="8511675" y="2111479"/>
            <a:ext cx="3458818" cy="904511"/>
          </a:xfrm>
          <a:prstGeom prst="accentCallout1">
            <a:avLst>
              <a:gd name="adj1" fmla="val 55987"/>
              <a:gd name="adj2" fmla="val 504"/>
              <a:gd name="adj3" fmla="val 55483"/>
              <a:gd name="adj4" fmla="val -88785"/>
            </a:avLst>
          </a:prstGeom>
          <a:solidFill>
            <a:schemeClr val="bg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lnSpc>
                <a:spcPct val="150000"/>
              </a:lnSpc>
            </a:pPr>
            <a:r>
              <a:rPr lang="en-US" sz="900" dirty="0">
                <a:ln w="0"/>
                <a:solidFill>
                  <a:schemeClr val="tx1"/>
                </a:solidFill>
                <a:latin typeface="Arial" panose="020B0604020202020204" pitchFamily="34" charset="0"/>
                <a:cs typeface="Arial" panose="020B0604020202020204" pitchFamily="34" charset="0"/>
              </a:rPr>
              <a:t>The trachea is a tube-like structure located in the neck and up the  chest. When a person breathes, it moves air to and from the lungs. When a person inhales, air passes via the nose or mouth, down the trachea, and into the lungs. When the lungs exhale air, it goes back up the trachea and out the mouth or nose. The trachea is held open by several incomplete C shaped rings of cartilage these rings of cartilage are there to keep the trachea patent  as it is vital that the patency of the trachea is maintained.</a:t>
            </a:r>
          </a:p>
        </p:txBody>
      </p:sp>
      <p:sp>
        <p:nvSpPr>
          <p:cNvPr id="41" name="TextBox 40">
            <a:extLst>
              <a:ext uri="{FF2B5EF4-FFF2-40B4-BE49-F238E27FC236}">
                <a16:creationId xmlns:a16="http://schemas.microsoft.com/office/drawing/2014/main" id="{E3B492DE-694E-4FD5-A6F1-565F816EEB4F}"/>
              </a:ext>
            </a:extLst>
          </p:cNvPr>
          <p:cNvSpPr txBox="1"/>
          <p:nvPr/>
        </p:nvSpPr>
        <p:spPr>
          <a:xfrm>
            <a:off x="5716974" y="2351703"/>
            <a:ext cx="112933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Trachea</a:t>
            </a:r>
          </a:p>
        </p:txBody>
      </p:sp>
      <p:sp>
        <p:nvSpPr>
          <p:cNvPr id="56" name="Callout: Line with Accent Bar 55">
            <a:extLst>
              <a:ext uri="{FF2B5EF4-FFF2-40B4-BE49-F238E27FC236}">
                <a16:creationId xmlns:a16="http://schemas.microsoft.com/office/drawing/2014/main" id="{C399765C-3081-46B8-B80B-961FAF7928EE}"/>
              </a:ext>
            </a:extLst>
          </p:cNvPr>
          <p:cNvSpPr/>
          <p:nvPr/>
        </p:nvSpPr>
        <p:spPr>
          <a:xfrm flipH="1">
            <a:off x="422637" y="3746016"/>
            <a:ext cx="2407467" cy="646331"/>
          </a:xfrm>
          <a:prstGeom prst="accentCallout1">
            <a:avLst>
              <a:gd name="adj1" fmla="val 27869"/>
              <a:gd name="adj2" fmla="val 637"/>
              <a:gd name="adj3" fmla="val 87114"/>
              <a:gd name="adj4" fmla="val -68770"/>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900" dirty="0">
                <a:latin typeface="Arial" panose="020B0604020202020204" pitchFamily="34" charset="0"/>
                <a:cs typeface="Arial" panose="020B0604020202020204" pitchFamily="34" charset="0"/>
              </a:rPr>
              <a:t>The right main bronchus' shallow angle is crucial because food that falls down the trachea instead of the esophagus is far more likely to end up in the right lung</a:t>
            </a:r>
            <a:endParaRPr lang="en-GB" sz="9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CBF58311-6221-4944-9216-E851183311BE}"/>
              </a:ext>
            </a:extLst>
          </p:cNvPr>
          <p:cNvSpPr txBox="1"/>
          <p:nvPr/>
        </p:nvSpPr>
        <p:spPr>
          <a:xfrm>
            <a:off x="3748358" y="4309080"/>
            <a:ext cx="183973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Right Main Bronchus</a:t>
            </a:r>
          </a:p>
        </p:txBody>
      </p:sp>
      <p:sp>
        <p:nvSpPr>
          <p:cNvPr id="58" name="Callout: Line with Accent Bar 57">
            <a:extLst>
              <a:ext uri="{FF2B5EF4-FFF2-40B4-BE49-F238E27FC236}">
                <a16:creationId xmlns:a16="http://schemas.microsoft.com/office/drawing/2014/main" id="{0B18309A-539C-4EE3-873E-4D304526505E}"/>
              </a:ext>
            </a:extLst>
          </p:cNvPr>
          <p:cNvSpPr/>
          <p:nvPr/>
        </p:nvSpPr>
        <p:spPr>
          <a:xfrm flipH="1">
            <a:off x="422637" y="2204504"/>
            <a:ext cx="2404454" cy="833286"/>
          </a:xfrm>
          <a:prstGeom prst="accentCallout1">
            <a:avLst>
              <a:gd name="adj1" fmla="val 32612"/>
              <a:gd name="adj2" fmla="val 818"/>
              <a:gd name="adj3" fmla="val 145719"/>
              <a:gd name="adj4" fmla="val -67307"/>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900" dirty="0">
                <a:latin typeface="Arial" panose="020B0604020202020204" pitchFamily="34" charset="0"/>
                <a:cs typeface="Arial" panose="020B0604020202020204" pitchFamily="34" charset="0"/>
              </a:rPr>
              <a:t>One of the three lobes that make up the right lung is the right upper lobe. During quiet, shallow breathing, the lung tissue of this lobe is responsible for most of the gas exchange.</a:t>
            </a:r>
            <a:endParaRPr lang="en-GB" sz="9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F45483EF-F44E-404C-80B8-1E129528EA39}"/>
              </a:ext>
            </a:extLst>
          </p:cNvPr>
          <p:cNvSpPr txBox="1"/>
          <p:nvPr/>
        </p:nvSpPr>
        <p:spPr>
          <a:xfrm>
            <a:off x="4125547" y="3359824"/>
            <a:ext cx="890994"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Right Upper Lobe </a:t>
            </a:r>
          </a:p>
        </p:txBody>
      </p:sp>
      <p:sp>
        <p:nvSpPr>
          <p:cNvPr id="60" name="Callout: Line with Accent Bar 59">
            <a:extLst>
              <a:ext uri="{FF2B5EF4-FFF2-40B4-BE49-F238E27FC236}">
                <a16:creationId xmlns:a16="http://schemas.microsoft.com/office/drawing/2014/main" id="{7DD46D3C-BCDA-4CB9-A538-0841AB10C7D5}"/>
              </a:ext>
            </a:extLst>
          </p:cNvPr>
          <p:cNvSpPr/>
          <p:nvPr/>
        </p:nvSpPr>
        <p:spPr>
          <a:xfrm flipH="1">
            <a:off x="422637" y="4843330"/>
            <a:ext cx="2407467" cy="945712"/>
          </a:xfrm>
          <a:prstGeom prst="accentCallout1">
            <a:avLst>
              <a:gd name="adj1" fmla="val 14796"/>
              <a:gd name="adj2" fmla="val 793"/>
              <a:gd name="adj3" fmla="val 53893"/>
              <a:gd name="adj4" fmla="val -50920"/>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a:p>
            <a:pPr algn="just">
              <a:lnSpc>
                <a:spcPct val="150000"/>
              </a:lnSpc>
            </a:pPr>
            <a:r>
              <a:rPr lang="en-US" sz="900" dirty="0">
                <a:latin typeface="Arial" panose="020B0604020202020204" pitchFamily="34" charset="0"/>
                <a:cs typeface="Arial" panose="020B0604020202020204" pitchFamily="34" charset="0"/>
              </a:rPr>
              <a:t>One of the three lobes that make up the right lung is the right middle lobe. It is made up of two segments called lateral and medial. The thoracic branch feeds the lobes of the right lung, which are fed by arteries and veins that branch out from the descending aorta.</a:t>
            </a:r>
          </a:p>
        </p:txBody>
      </p:sp>
      <p:sp>
        <p:nvSpPr>
          <p:cNvPr id="61" name="TextBox 60">
            <a:extLst>
              <a:ext uri="{FF2B5EF4-FFF2-40B4-BE49-F238E27FC236}">
                <a16:creationId xmlns:a16="http://schemas.microsoft.com/office/drawing/2014/main" id="{599DAD5E-FE1A-4DE6-99EC-3C8B84ECF632}"/>
              </a:ext>
            </a:extLst>
          </p:cNvPr>
          <p:cNvSpPr txBox="1"/>
          <p:nvPr/>
        </p:nvSpPr>
        <p:spPr>
          <a:xfrm rot="657577">
            <a:off x="3877345" y="5447354"/>
            <a:ext cx="1212191"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Right Middle Lobe</a:t>
            </a:r>
          </a:p>
        </p:txBody>
      </p:sp>
      <p:sp>
        <p:nvSpPr>
          <p:cNvPr id="62" name="Callout: Line with Accent Bar 61">
            <a:extLst>
              <a:ext uri="{FF2B5EF4-FFF2-40B4-BE49-F238E27FC236}">
                <a16:creationId xmlns:a16="http://schemas.microsoft.com/office/drawing/2014/main" id="{26E9E3E5-AD61-4332-88A4-A2DD02FDC06D}"/>
              </a:ext>
            </a:extLst>
          </p:cNvPr>
          <p:cNvSpPr/>
          <p:nvPr/>
        </p:nvSpPr>
        <p:spPr>
          <a:xfrm>
            <a:off x="4560229" y="6177482"/>
            <a:ext cx="3459469" cy="404858"/>
          </a:xfrm>
          <a:prstGeom prst="accentCallout1">
            <a:avLst>
              <a:gd name="adj1" fmla="val 56294"/>
              <a:gd name="adj2" fmla="val 974"/>
              <a:gd name="adj3" fmla="val -72701"/>
              <a:gd name="adj4" fmla="val -13369"/>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900" dirty="0">
                <a:latin typeface="Arial" panose="020B0604020202020204" pitchFamily="34" charset="0"/>
                <a:cs typeface="Arial" panose="020B0604020202020204" pitchFamily="34" charset="0"/>
              </a:rPr>
              <a:t>The right lower lobe is the third and last lobe of the right lung. The right oblique fissure separates it from the right upper lobe superiorly and the middle lobe anteriorly, and it is split into five bronchopulmonary segments.</a:t>
            </a:r>
            <a:endParaRPr lang="en-GB" sz="900" dirty="0">
              <a:latin typeface="Arial" panose="020B0604020202020204" pitchFamily="34" charset="0"/>
              <a:cs typeface="Arial" panose="020B0604020202020204" pitchFamily="34" charset="0"/>
            </a:endParaRPr>
          </a:p>
        </p:txBody>
      </p:sp>
      <p:sp>
        <p:nvSpPr>
          <p:cNvPr id="63" name="TextBox 62">
            <a:extLst>
              <a:ext uri="{FF2B5EF4-FFF2-40B4-BE49-F238E27FC236}">
                <a16:creationId xmlns:a16="http://schemas.microsoft.com/office/drawing/2014/main" id="{D2185C05-D63D-480A-BFBD-21008A31AD9E}"/>
              </a:ext>
            </a:extLst>
          </p:cNvPr>
          <p:cNvSpPr txBox="1"/>
          <p:nvPr/>
        </p:nvSpPr>
        <p:spPr>
          <a:xfrm>
            <a:off x="3640592" y="5595435"/>
            <a:ext cx="827033"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Right Lower Lobe</a:t>
            </a:r>
          </a:p>
        </p:txBody>
      </p:sp>
      <p:sp>
        <p:nvSpPr>
          <p:cNvPr id="52" name="Callout: Line with Accent Bar 51">
            <a:extLst>
              <a:ext uri="{FF2B5EF4-FFF2-40B4-BE49-F238E27FC236}">
                <a16:creationId xmlns:a16="http://schemas.microsoft.com/office/drawing/2014/main" id="{429CA84A-8D38-4975-8230-4D2E6333D368}"/>
              </a:ext>
            </a:extLst>
          </p:cNvPr>
          <p:cNvSpPr/>
          <p:nvPr/>
        </p:nvSpPr>
        <p:spPr>
          <a:xfrm rot="10800000" flipH="1" flipV="1">
            <a:off x="8594967" y="4555301"/>
            <a:ext cx="3292234" cy="1040133"/>
          </a:xfrm>
          <a:prstGeom prst="accentCallout1">
            <a:avLst>
              <a:gd name="adj1" fmla="val 51778"/>
              <a:gd name="adj2" fmla="val -731"/>
              <a:gd name="adj3" fmla="val -88805"/>
              <a:gd name="adj4" fmla="val -62823"/>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900" dirty="0">
                <a:latin typeface="Arial" panose="020B0604020202020204" pitchFamily="34" charset="0"/>
                <a:cs typeface="Arial" panose="020B0604020202020204" pitchFamily="34" charset="0"/>
              </a:rPr>
              <a:t>The lungs have a spongy texture, are asymmetrical, and have a conical form. Each lung has a treelike structure, as you can see in the figure below. The respiratory tree is a structure in which bronchi air channels in the lungs branch into smaller and smaller bronchioles, each of which leads to millions of air sacs known as alveoli, where gas exchange takes place. The conversion of oxygen inhaled into carbon dioxide exhaled is known as gas exchange</a:t>
            </a:r>
            <a:endParaRPr lang="en-GB" sz="900" dirty="0">
              <a:latin typeface="Arial" panose="020B0604020202020204" pitchFamily="34" charset="0"/>
              <a:cs typeface="Arial" panose="020B0604020202020204" pitchFamily="34" charset="0"/>
            </a:endParaRPr>
          </a:p>
        </p:txBody>
      </p:sp>
      <p:sp>
        <p:nvSpPr>
          <p:cNvPr id="64" name="TextBox 63">
            <a:extLst>
              <a:ext uri="{FF2B5EF4-FFF2-40B4-BE49-F238E27FC236}">
                <a16:creationId xmlns:a16="http://schemas.microsoft.com/office/drawing/2014/main" id="{382412EE-3C83-4C55-AFDA-91FBDDB3065E}"/>
              </a:ext>
            </a:extLst>
          </p:cNvPr>
          <p:cNvSpPr txBox="1"/>
          <p:nvPr/>
        </p:nvSpPr>
        <p:spPr>
          <a:xfrm>
            <a:off x="6128909" y="3429000"/>
            <a:ext cx="89099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Lungs</a:t>
            </a:r>
          </a:p>
        </p:txBody>
      </p:sp>
      <p:sp>
        <p:nvSpPr>
          <p:cNvPr id="65" name="Callout: Line with Accent Bar 64">
            <a:extLst>
              <a:ext uri="{FF2B5EF4-FFF2-40B4-BE49-F238E27FC236}">
                <a16:creationId xmlns:a16="http://schemas.microsoft.com/office/drawing/2014/main" id="{91BEF3EF-FFBE-401E-94D2-D0C35EA8A175}"/>
              </a:ext>
            </a:extLst>
          </p:cNvPr>
          <p:cNvSpPr/>
          <p:nvPr/>
        </p:nvSpPr>
        <p:spPr>
          <a:xfrm flipH="1">
            <a:off x="337333" y="929300"/>
            <a:ext cx="2489758" cy="612648"/>
          </a:xfrm>
          <a:prstGeom prst="accentCallout1">
            <a:avLst>
              <a:gd name="adj1" fmla="val 46472"/>
              <a:gd name="adj2" fmla="val 1044"/>
              <a:gd name="adj3" fmla="val -21717"/>
              <a:gd name="adj4" fmla="val -75334"/>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900" dirty="0">
                <a:latin typeface="Arial" panose="020B0604020202020204" pitchFamily="34" charset="0"/>
                <a:cs typeface="Arial" panose="020B0604020202020204" pitchFamily="34" charset="0"/>
              </a:rPr>
              <a:t> In order to maintain the lung's internal environment, nasal breathing performs two primary functions: protection from invading particles and conditioning of inspired air to virtually alveolar conditions.</a:t>
            </a:r>
          </a:p>
        </p:txBody>
      </p:sp>
      <p:sp>
        <p:nvSpPr>
          <p:cNvPr id="66" name="TextBox 65">
            <a:extLst>
              <a:ext uri="{FF2B5EF4-FFF2-40B4-BE49-F238E27FC236}">
                <a16:creationId xmlns:a16="http://schemas.microsoft.com/office/drawing/2014/main" id="{3D8D6B93-7594-4111-AD5A-C82C8B372026}"/>
              </a:ext>
            </a:extLst>
          </p:cNvPr>
          <p:cNvSpPr txBox="1"/>
          <p:nvPr/>
        </p:nvSpPr>
        <p:spPr>
          <a:xfrm>
            <a:off x="2953396" y="735208"/>
            <a:ext cx="938077"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Nasial cavity </a:t>
            </a:r>
          </a:p>
        </p:txBody>
      </p:sp>
      <p:sp>
        <p:nvSpPr>
          <p:cNvPr id="68" name="Callout: Line with Accent Bar 67">
            <a:extLst>
              <a:ext uri="{FF2B5EF4-FFF2-40B4-BE49-F238E27FC236}">
                <a16:creationId xmlns:a16="http://schemas.microsoft.com/office/drawing/2014/main" id="{6D9F4286-0E6F-45FF-9745-61A40FE52774}"/>
              </a:ext>
            </a:extLst>
          </p:cNvPr>
          <p:cNvSpPr/>
          <p:nvPr/>
        </p:nvSpPr>
        <p:spPr>
          <a:xfrm>
            <a:off x="7881621" y="663530"/>
            <a:ext cx="3973046" cy="612648"/>
          </a:xfrm>
          <a:prstGeom prst="accentCallout1">
            <a:avLst>
              <a:gd name="adj1" fmla="val 49033"/>
              <a:gd name="adj2" fmla="val 12748"/>
              <a:gd name="adj3" fmla="val 162251"/>
              <a:gd name="adj4" fmla="val -62483"/>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lvl="1" algn="just">
              <a:lnSpc>
                <a:spcPct val="150000"/>
              </a:lnSpc>
            </a:pPr>
            <a:r>
              <a:rPr lang="en-GB" sz="900" dirty="0">
                <a:latin typeface="Arial" panose="020B0604020202020204" pitchFamily="34" charset="0"/>
                <a:cs typeface="Arial" panose="020B0604020202020204" pitchFamily="34" charset="0"/>
              </a:rPr>
              <a:t>Located behind the incomplete rings of cartilage that make up the trachea is the oesophagus also known as the food pipe it is made up of a very muscular wall so that when food travels  along the oesophagus it won’t bump over the rings of cartilage in the trachea that partly why they are incomplete</a:t>
            </a:r>
          </a:p>
        </p:txBody>
      </p:sp>
      <p:sp>
        <p:nvSpPr>
          <p:cNvPr id="69" name="TextBox 68">
            <a:extLst>
              <a:ext uri="{FF2B5EF4-FFF2-40B4-BE49-F238E27FC236}">
                <a16:creationId xmlns:a16="http://schemas.microsoft.com/office/drawing/2014/main" id="{4101A9C2-3CCC-4FE0-BC9B-B10F79921FB8}"/>
              </a:ext>
            </a:extLst>
          </p:cNvPr>
          <p:cNvSpPr txBox="1"/>
          <p:nvPr/>
        </p:nvSpPr>
        <p:spPr>
          <a:xfrm>
            <a:off x="4668223" y="1413655"/>
            <a:ext cx="1198840" cy="253916"/>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oesophagus</a:t>
            </a:r>
          </a:p>
        </p:txBody>
      </p:sp>
    </p:spTree>
    <p:extLst>
      <p:ext uri="{BB962C8B-B14F-4D97-AF65-F5344CB8AC3E}">
        <p14:creationId xmlns:p14="http://schemas.microsoft.com/office/powerpoint/2010/main" val="2027674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Freeform: Shape 8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4" name="Isosceles Triangle 9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F9865F0A-9B73-4946-ACDD-F2FA288119CD}"/>
              </a:ext>
            </a:extLst>
          </p:cNvPr>
          <p:cNvPicPr>
            <a:picLocks noChangeAspect="1"/>
          </p:cNvPicPr>
          <p:nvPr/>
        </p:nvPicPr>
        <p:blipFill>
          <a:blip r:embed="rId2"/>
          <a:stretch>
            <a:fillRect/>
          </a:stretch>
        </p:blipFill>
        <p:spPr>
          <a:xfrm>
            <a:off x="3132720" y="359848"/>
            <a:ext cx="5829121" cy="5926047"/>
          </a:xfrm>
          <a:prstGeom prst="rect">
            <a:avLst/>
          </a:prstGeom>
          <a:ln>
            <a:noFill/>
          </a:ln>
        </p:spPr>
      </p:pic>
      <p:sp>
        <p:nvSpPr>
          <p:cNvPr id="96" name="Isosceles Triangle 9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EDAF3AC-F1B8-42C8-B4CE-AB81AFC0BDF4}"/>
              </a:ext>
            </a:extLst>
          </p:cNvPr>
          <p:cNvSpPr txBox="1"/>
          <p:nvPr/>
        </p:nvSpPr>
        <p:spPr>
          <a:xfrm rot="1929579">
            <a:off x="6076443" y="3799736"/>
            <a:ext cx="806548"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Left Main Bronchus</a:t>
            </a:r>
          </a:p>
        </p:txBody>
      </p:sp>
      <p:sp>
        <p:nvSpPr>
          <p:cNvPr id="6" name="Callout: Line with Accent Bar 5">
            <a:extLst>
              <a:ext uri="{FF2B5EF4-FFF2-40B4-BE49-F238E27FC236}">
                <a16:creationId xmlns:a16="http://schemas.microsoft.com/office/drawing/2014/main" id="{2644BF56-FE5F-4E21-9A40-C19BF975F3E7}"/>
              </a:ext>
            </a:extLst>
          </p:cNvPr>
          <p:cNvSpPr/>
          <p:nvPr/>
        </p:nvSpPr>
        <p:spPr>
          <a:xfrm rot="10800000" flipV="1">
            <a:off x="1518835" y="6098042"/>
            <a:ext cx="3431191" cy="400110"/>
          </a:xfrm>
          <a:prstGeom prst="accentCallout1">
            <a:avLst>
              <a:gd name="adj1" fmla="val 54177"/>
              <a:gd name="adj2" fmla="val -2227"/>
              <a:gd name="adj3" fmla="val -458189"/>
              <a:gd name="adj4" fmla="val -37047"/>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windpipe splits into two when it reaches the lungs. The air then travels through the bronchi, which are two thick tubes that connect the lungs to the rest of the body.</a:t>
            </a:r>
          </a:p>
        </p:txBody>
      </p:sp>
      <p:sp>
        <p:nvSpPr>
          <p:cNvPr id="7" name="TextBox 6">
            <a:extLst>
              <a:ext uri="{FF2B5EF4-FFF2-40B4-BE49-F238E27FC236}">
                <a16:creationId xmlns:a16="http://schemas.microsoft.com/office/drawing/2014/main" id="{76535C05-D30A-4485-A848-74B74C2C8A6C}"/>
              </a:ext>
            </a:extLst>
          </p:cNvPr>
          <p:cNvSpPr txBox="1"/>
          <p:nvPr/>
        </p:nvSpPr>
        <p:spPr>
          <a:xfrm>
            <a:off x="8203096" y="3975652"/>
            <a:ext cx="184731" cy="369332"/>
          </a:xfrm>
          <a:prstGeom prst="rect">
            <a:avLst/>
          </a:prstGeom>
          <a:noFill/>
        </p:spPr>
        <p:txBody>
          <a:bodyPr wrap="square" rtlCol="0">
            <a:spAutoFit/>
          </a:bodyPr>
          <a:lstStyle/>
          <a:p>
            <a:endParaRPr lang="en-GB" dirty="0"/>
          </a:p>
        </p:txBody>
      </p:sp>
      <p:sp>
        <p:nvSpPr>
          <p:cNvPr id="23" name="Callout: Line with Accent Bar 22">
            <a:extLst>
              <a:ext uri="{FF2B5EF4-FFF2-40B4-BE49-F238E27FC236}">
                <a16:creationId xmlns:a16="http://schemas.microsoft.com/office/drawing/2014/main" id="{87D0B6A1-C5A3-4310-986C-C63525E3F667}"/>
              </a:ext>
            </a:extLst>
          </p:cNvPr>
          <p:cNvSpPr/>
          <p:nvPr/>
        </p:nvSpPr>
        <p:spPr>
          <a:xfrm rot="10800000" flipV="1">
            <a:off x="157852" y="3166694"/>
            <a:ext cx="2677196" cy="708023"/>
          </a:xfrm>
          <a:prstGeom prst="accentCallout1">
            <a:avLst>
              <a:gd name="adj1" fmla="val 57152"/>
              <a:gd name="adj2" fmla="val -763"/>
              <a:gd name="adj3" fmla="val -148794"/>
              <a:gd name="adj4" fmla="val -96408"/>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vocal folds, also known as the vocal cords, can be found in the in the larynx, a cartilage structure in the throat. When air travels across the folds, they vibrate, and others and you experience these vibrations as sound</a:t>
            </a:r>
            <a:endParaRPr lang="en-GB" sz="1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1862F533-9ACE-471B-A656-241B96FC383A}"/>
              </a:ext>
            </a:extLst>
          </p:cNvPr>
          <p:cNvSpPr txBox="1"/>
          <p:nvPr/>
        </p:nvSpPr>
        <p:spPr>
          <a:xfrm>
            <a:off x="4687500" y="2055908"/>
            <a:ext cx="61330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Larynx</a:t>
            </a:r>
          </a:p>
        </p:txBody>
      </p:sp>
      <p:sp>
        <p:nvSpPr>
          <p:cNvPr id="25" name="Callout: Line with Accent Bar 24">
            <a:extLst>
              <a:ext uri="{FF2B5EF4-FFF2-40B4-BE49-F238E27FC236}">
                <a16:creationId xmlns:a16="http://schemas.microsoft.com/office/drawing/2014/main" id="{B909BE86-B3D8-4E63-8BDD-997D4B7EDA37}"/>
              </a:ext>
            </a:extLst>
          </p:cNvPr>
          <p:cNvSpPr/>
          <p:nvPr/>
        </p:nvSpPr>
        <p:spPr>
          <a:xfrm>
            <a:off x="8578620" y="3589957"/>
            <a:ext cx="3455528" cy="1010727"/>
          </a:xfrm>
          <a:prstGeom prst="accentCallout1">
            <a:avLst>
              <a:gd name="adj1" fmla="val 49877"/>
              <a:gd name="adj2" fmla="val -521"/>
              <a:gd name="adj3" fmla="val -136774"/>
              <a:gd name="adj4" fmla="val -83073"/>
            </a:avLst>
          </a:prstGeom>
          <a:ln>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Laryngopharynx is a five-inch-long tube that runs from our nose to our windpipe the pharynx is considered a component of the throat. It is a hollow structure or muscle cavity bordered by wet tissue in humans. This is true of all structures in  alimentary and digestive systems. Having a wet lining with a mucus rich barrier helps us both to breathe and for our food to flow safely through our canal without hurting our delicate tissues</a:t>
            </a:r>
          </a:p>
        </p:txBody>
      </p:sp>
      <p:sp>
        <p:nvSpPr>
          <p:cNvPr id="26" name="Callout: Line with Accent Bar 25">
            <a:extLst>
              <a:ext uri="{FF2B5EF4-FFF2-40B4-BE49-F238E27FC236}">
                <a16:creationId xmlns:a16="http://schemas.microsoft.com/office/drawing/2014/main" id="{08D9973B-A6AB-4D07-AD6A-FB8CA320F3AA}"/>
              </a:ext>
            </a:extLst>
          </p:cNvPr>
          <p:cNvSpPr/>
          <p:nvPr/>
        </p:nvSpPr>
        <p:spPr>
          <a:xfrm>
            <a:off x="8553276" y="1825008"/>
            <a:ext cx="3475594" cy="708023"/>
          </a:xfrm>
          <a:prstGeom prst="accentCallout1">
            <a:avLst>
              <a:gd name="adj1" fmla="val 48010"/>
              <a:gd name="adj2" fmla="val -3319"/>
              <a:gd name="adj3" fmla="val -16938"/>
              <a:gd name="adj4" fmla="val -92002"/>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oropharynx is the oral part of the pharynx, in the same way. It is therefore discovered around our mouth, beginning with our soft palate and finishing with the epiglottis, which is the high rising flap-like tissue posterior to our tongue.</a:t>
            </a:r>
            <a:endParaRPr lang="en-GB" sz="1000" dirty="0">
              <a:latin typeface="Arial" panose="020B0604020202020204" pitchFamily="34" charset="0"/>
              <a:cs typeface="Arial" panose="020B0604020202020204" pitchFamily="34" charset="0"/>
            </a:endParaRPr>
          </a:p>
        </p:txBody>
      </p:sp>
      <p:sp>
        <p:nvSpPr>
          <p:cNvPr id="27" name="Callout: Line with Accent Bar 26">
            <a:extLst>
              <a:ext uri="{FF2B5EF4-FFF2-40B4-BE49-F238E27FC236}">
                <a16:creationId xmlns:a16="http://schemas.microsoft.com/office/drawing/2014/main" id="{E62BCA7F-AB5A-4865-97C7-48C7D27ADDAB}"/>
              </a:ext>
            </a:extLst>
          </p:cNvPr>
          <p:cNvSpPr/>
          <p:nvPr/>
        </p:nvSpPr>
        <p:spPr>
          <a:xfrm>
            <a:off x="7976344" y="408713"/>
            <a:ext cx="4052526" cy="612559"/>
          </a:xfrm>
          <a:prstGeom prst="accentCallout1">
            <a:avLst>
              <a:gd name="adj1" fmla="val 43900"/>
              <a:gd name="adj2" fmla="val -1074"/>
              <a:gd name="adj3" fmla="val 131371"/>
              <a:gd name="adj4" fmla="val -60039"/>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above area is known as the conduction zone because it filters, heats, and moistens the breathed air so that it can efficiently flow into our lungs. Because of its proximity to our nasal cavity, the uppermost region of the pharynx is called the "nasopharynx." As a result, it is the place where air can pass via the nose and into our respiratory linings, illustrating the pharynx's importance in our respiration.</a:t>
            </a:r>
            <a:endParaRPr lang="en-GB" sz="1000"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A60BEC2B-30D1-45DC-A1E2-9D40DF026B9F}"/>
              </a:ext>
            </a:extLst>
          </p:cNvPr>
          <p:cNvSpPr txBox="1"/>
          <p:nvPr/>
        </p:nvSpPr>
        <p:spPr>
          <a:xfrm>
            <a:off x="4660494" y="1068340"/>
            <a:ext cx="1513894"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Nasopharynx</a:t>
            </a:r>
          </a:p>
        </p:txBody>
      </p:sp>
      <p:sp>
        <p:nvSpPr>
          <p:cNvPr id="31" name="TextBox 30">
            <a:extLst>
              <a:ext uri="{FF2B5EF4-FFF2-40B4-BE49-F238E27FC236}">
                <a16:creationId xmlns:a16="http://schemas.microsoft.com/office/drawing/2014/main" id="{A6809AEC-A8C9-43D4-ACDA-EB97D06CF077}"/>
              </a:ext>
            </a:extLst>
          </p:cNvPr>
          <p:cNvSpPr txBox="1"/>
          <p:nvPr/>
        </p:nvSpPr>
        <p:spPr>
          <a:xfrm rot="318097">
            <a:off x="6634292" y="1713687"/>
            <a:ext cx="969788"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oropharynx</a:t>
            </a:r>
          </a:p>
        </p:txBody>
      </p:sp>
      <p:sp>
        <p:nvSpPr>
          <p:cNvPr id="33" name="TextBox 32">
            <a:extLst>
              <a:ext uri="{FF2B5EF4-FFF2-40B4-BE49-F238E27FC236}">
                <a16:creationId xmlns:a16="http://schemas.microsoft.com/office/drawing/2014/main" id="{C0C9C4E0-5532-469C-89B6-19ACE074C0DB}"/>
              </a:ext>
            </a:extLst>
          </p:cNvPr>
          <p:cNvSpPr txBox="1"/>
          <p:nvPr/>
        </p:nvSpPr>
        <p:spPr>
          <a:xfrm rot="2023327">
            <a:off x="6001541" y="2473277"/>
            <a:ext cx="1172444"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Laryngopharynx</a:t>
            </a:r>
          </a:p>
        </p:txBody>
      </p:sp>
      <p:sp>
        <p:nvSpPr>
          <p:cNvPr id="36" name="Callout: Line with Accent Bar 35">
            <a:extLst>
              <a:ext uri="{FF2B5EF4-FFF2-40B4-BE49-F238E27FC236}">
                <a16:creationId xmlns:a16="http://schemas.microsoft.com/office/drawing/2014/main" id="{6911C039-3BB0-41E8-82F1-FBD898BF3345}"/>
              </a:ext>
            </a:extLst>
          </p:cNvPr>
          <p:cNvSpPr/>
          <p:nvPr/>
        </p:nvSpPr>
        <p:spPr>
          <a:xfrm flipH="1">
            <a:off x="157852" y="850959"/>
            <a:ext cx="3110161" cy="912690"/>
          </a:xfrm>
          <a:prstGeom prst="accentCallout1">
            <a:avLst>
              <a:gd name="adj1" fmla="val 50943"/>
              <a:gd name="adj2" fmla="val -85"/>
              <a:gd name="adj3" fmla="val -11849"/>
              <a:gd name="adj4" fmla="val -47120"/>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frontal, ethmoidal, sphenoidal, and maxillary sinuses are air-filled cavities within the frontal, ethmoidal, sphenoidal, and maxillary bones. They are nasal cavity outgrowths all of them draining into the nose's superior or lateral side. Because the lining mucosa of the sinuses is continuous with that of the nasal cavity, infections from the nasal mucosa can easily travel to the sinuses.</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8296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74" name="Freeform: Shape 7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TextBox 53">
            <a:extLst>
              <a:ext uri="{FF2B5EF4-FFF2-40B4-BE49-F238E27FC236}">
                <a16:creationId xmlns:a16="http://schemas.microsoft.com/office/drawing/2014/main" id="{4E880AA9-8632-463B-A76E-529D144EA5EC}"/>
              </a:ext>
            </a:extLst>
          </p:cNvPr>
          <p:cNvSpPr txBox="1"/>
          <p:nvPr/>
        </p:nvSpPr>
        <p:spPr>
          <a:xfrm>
            <a:off x="4187707" y="5358541"/>
            <a:ext cx="5232771" cy="1448795"/>
          </a:xfrm>
          <a:prstGeom prst="rect">
            <a:avLst/>
          </a:prstGeom>
          <a:noFill/>
        </p:spPr>
        <p:txBody>
          <a:bodyPr wrap="square">
            <a:spAutoFit/>
          </a:bodyPr>
          <a:lstStyle/>
          <a:p>
            <a:pPr algn="just">
              <a:lnSpc>
                <a:spcPct val="150000"/>
              </a:lnSpc>
            </a:pPr>
            <a:r>
              <a:rPr lang="en-US" sz="1000" dirty="0">
                <a:latin typeface="Arial" panose="020B0604020202020204" pitchFamily="34" charset="0"/>
                <a:cs typeface="Arial" panose="020B0604020202020204" pitchFamily="34" charset="0"/>
              </a:rPr>
              <a:t>Patient health and adult social care records include information that helps us enhance individual care, speed diagnosis, organize local services, and study novel therapies. It's critical for the NHS to provide effective, safe, and cost-effective services by ensuring that staff and patients have access to the correct data at the right time. Conditions such as asthma, bronchiolitis, cystic fibrosis, and emphysema can induce constriction and/or occlusion of the airways, making them susceptible.</a:t>
            </a:r>
            <a:endParaRPr lang="en-GB" sz="1000" dirty="0">
              <a:latin typeface="Arial" panose="020B0604020202020204" pitchFamily="34" charset="0"/>
              <a:cs typeface="Arial" panose="020B0604020202020204" pitchFamily="34" charset="0"/>
            </a:endParaRPr>
          </a:p>
        </p:txBody>
      </p:sp>
      <p:pic>
        <p:nvPicPr>
          <p:cNvPr id="49" name="Picture 48" descr="Diagram&#10;&#10;Description automatically generated">
            <a:extLst>
              <a:ext uri="{FF2B5EF4-FFF2-40B4-BE49-F238E27FC236}">
                <a16:creationId xmlns:a16="http://schemas.microsoft.com/office/drawing/2014/main" id="{287A4113-D320-4F29-99DF-DE86110B83FB}"/>
              </a:ext>
            </a:extLst>
          </p:cNvPr>
          <p:cNvPicPr>
            <a:picLocks noChangeAspect="1"/>
          </p:cNvPicPr>
          <p:nvPr/>
        </p:nvPicPr>
        <p:blipFill>
          <a:blip r:embed="rId2"/>
          <a:stretch>
            <a:fillRect/>
          </a:stretch>
        </p:blipFill>
        <p:spPr>
          <a:xfrm>
            <a:off x="4971227" y="1049213"/>
            <a:ext cx="4084908" cy="3961244"/>
          </a:xfrm>
          <a:prstGeom prst="rect">
            <a:avLst/>
          </a:prstGeom>
        </p:spPr>
      </p:pic>
      <p:sp>
        <p:nvSpPr>
          <p:cNvPr id="50" name="Callout: Line with Accent Bar 49">
            <a:extLst>
              <a:ext uri="{FF2B5EF4-FFF2-40B4-BE49-F238E27FC236}">
                <a16:creationId xmlns:a16="http://schemas.microsoft.com/office/drawing/2014/main" id="{817EE22C-91AE-45EC-B033-CCB91804B405}"/>
              </a:ext>
            </a:extLst>
          </p:cNvPr>
          <p:cNvSpPr/>
          <p:nvPr/>
        </p:nvSpPr>
        <p:spPr>
          <a:xfrm flipH="1">
            <a:off x="818146" y="338093"/>
            <a:ext cx="3369561" cy="865700"/>
          </a:xfrm>
          <a:prstGeom prst="accentCallout1">
            <a:avLst>
              <a:gd name="adj1" fmla="val 46676"/>
              <a:gd name="adj2" fmla="val 654"/>
              <a:gd name="adj3" fmla="val 250158"/>
              <a:gd name="adj4" fmla="val -66144"/>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Pulmonary veins are blood channels with thin walls that transport oxygenated blood from the lungs back to the heart. The four pulmonary veins that typically flow into the left atrium are the right upper, right lower, left upper, and left lower.</a:t>
            </a:r>
            <a:endParaRPr lang="en-GB" sz="1000" dirty="0">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45DDE7EA-6206-4A2E-A8EC-34AF9C6FAAFA}"/>
              </a:ext>
            </a:extLst>
          </p:cNvPr>
          <p:cNvSpPr txBox="1"/>
          <p:nvPr/>
        </p:nvSpPr>
        <p:spPr>
          <a:xfrm>
            <a:off x="4737249" y="770943"/>
            <a:ext cx="941696"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Pulmonary Veins</a:t>
            </a:r>
          </a:p>
        </p:txBody>
      </p:sp>
      <p:sp>
        <p:nvSpPr>
          <p:cNvPr id="55" name="TextBox 54">
            <a:extLst>
              <a:ext uri="{FF2B5EF4-FFF2-40B4-BE49-F238E27FC236}">
                <a16:creationId xmlns:a16="http://schemas.microsoft.com/office/drawing/2014/main" id="{CCC654F4-D544-4DBD-B441-1301C318FE52}"/>
              </a:ext>
            </a:extLst>
          </p:cNvPr>
          <p:cNvSpPr txBox="1"/>
          <p:nvPr/>
        </p:nvSpPr>
        <p:spPr>
          <a:xfrm>
            <a:off x="5110300" y="3632902"/>
            <a:ext cx="813248"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Terminal Bronchiole</a:t>
            </a:r>
          </a:p>
        </p:txBody>
      </p:sp>
      <p:sp>
        <p:nvSpPr>
          <p:cNvPr id="56" name="Callout: Line with Accent Bar 55">
            <a:extLst>
              <a:ext uri="{FF2B5EF4-FFF2-40B4-BE49-F238E27FC236}">
                <a16:creationId xmlns:a16="http://schemas.microsoft.com/office/drawing/2014/main" id="{F14193E1-25CC-416C-B56F-F0EDF918A12C}"/>
              </a:ext>
            </a:extLst>
          </p:cNvPr>
          <p:cNvSpPr/>
          <p:nvPr/>
        </p:nvSpPr>
        <p:spPr>
          <a:xfrm flipH="1">
            <a:off x="317013" y="3766706"/>
            <a:ext cx="2590437" cy="387473"/>
          </a:xfrm>
          <a:prstGeom prst="accentCallout1">
            <a:avLst>
              <a:gd name="adj1" fmla="val 53957"/>
              <a:gd name="adj2" fmla="val 1722"/>
              <a:gd name="adj3" fmla="val -161792"/>
              <a:gd name="adj4" fmla="val -76643"/>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major pulmonary artery transports oxygen-depleted blood away from the heart and back to the lungs. The major artery divides into the left and right pulmonary arteries, each of which delivers blood to the appropriate lung. These are the only arteries in the body that convey oxygen-depleted blood, along with the umbilical arteries. The uterus contains the umbilical arteries. The pulmonary artery, also known as the pulmonary trunk, begins near the bottom of the heart's right ventricle. The artery is 1.2 inches broad and 2 inches length, making it a wide and short artery.</a:t>
            </a:r>
            <a:endParaRPr lang="en-GB" sz="10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C1D819F0-BED6-4243-8B6F-0C1C62EFACDB}"/>
              </a:ext>
            </a:extLst>
          </p:cNvPr>
          <p:cNvSpPr txBox="1"/>
          <p:nvPr/>
        </p:nvSpPr>
        <p:spPr>
          <a:xfrm>
            <a:off x="4533163" y="3225098"/>
            <a:ext cx="876128" cy="407804"/>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Pulmonary</a:t>
            </a:r>
            <a:r>
              <a:rPr lang="en-GB" sz="1000" dirty="0">
                <a:latin typeface="Arial" panose="020B0604020202020204" pitchFamily="34" charset="0"/>
                <a:cs typeface="Arial" panose="020B0604020202020204" pitchFamily="34" charset="0"/>
              </a:rPr>
              <a:t> Artery</a:t>
            </a:r>
          </a:p>
        </p:txBody>
      </p:sp>
      <p:sp>
        <p:nvSpPr>
          <p:cNvPr id="58" name="Callout: Line with Accent Bar 57">
            <a:extLst>
              <a:ext uri="{FF2B5EF4-FFF2-40B4-BE49-F238E27FC236}">
                <a16:creationId xmlns:a16="http://schemas.microsoft.com/office/drawing/2014/main" id="{518F0B04-F022-4F51-8D72-BB747E16C7D4}"/>
              </a:ext>
            </a:extLst>
          </p:cNvPr>
          <p:cNvSpPr/>
          <p:nvPr/>
        </p:nvSpPr>
        <p:spPr>
          <a:xfrm>
            <a:off x="9038449" y="4177997"/>
            <a:ext cx="3086984" cy="522732"/>
          </a:xfrm>
          <a:prstGeom prst="accentCallout1">
            <a:avLst>
              <a:gd name="adj1" fmla="val 58027"/>
              <a:gd name="adj2" fmla="val -1754"/>
              <a:gd name="adj3" fmla="val 62048"/>
              <a:gd name="adj4" fmla="val -48514"/>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The structural architecture of the mammalian lung is tailored to suit its primary function of gas exchange. It occurs in the parenchyma of the alveolar area, where air and blood are brought together over a broad surface. A conducting airway tree transports air to the alveolar lumen. A capillary network implanted in inter-alveolar septa transports blood.</a:t>
            </a:r>
            <a:endParaRPr lang="en-GB" sz="10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2CFFF095-0CB0-4F7D-ADF5-F2792A58C914}"/>
              </a:ext>
            </a:extLst>
          </p:cNvPr>
          <p:cNvSpPr txBox="1"/>
          <p:nvPr/>
        </p:nvSpPr>
        <p:spPr>
          <a:xfrm>
            <a:off x="7394619" y="4225834"/>
            <a:ext cx="73487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Alveolus</a:t>
            </a:r>
          </a:p>
        </p:txBody>
      </p:sp>
      <p:sp>
        <p:nvSpPr>
          <p:cNvPr id="60" name="Callout: Line with Accent Bar 59">
            <a:extLst>
              <a:ext uri="{FF2B5EF4-FFF2-40B4-BE49-F238E27FC236}">
                <a16:creationId xmlns:a16="http://schemas.microsoft.com/office/drawing/2014/main" id="{0CE4D4B7-6C79-4214-94F3-C7B0D96AD230}"/>
              </a:ext>
            </a:extLst>
          </p:cNvPr>
          <p:cNvSpPr/>
          <p:nvPr/>
        </p:nvSpPr>
        <p:spPr>
          <a:xfrm>
            <a:off x="9040002" y="1449584"/>
            <a:ext cx="2784595" cy="1005784"/>
          </a:xfrm>
          <a:prstGeom prst="accentCallout1">
            <a:avLst>
              <a:gd name="adj1" fmla="val 39406"/>
              <a:gd name="adj2" fmla="val 1038"/>
              <a:gd name="adj3" fmla="val 154976"/>
              <a:gd name="adj4" fmla="val -75116"/>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1000" dirty="0">
                <a:latin typeface="Arial" panose="020B0604020202020204" pitchFamily="34" charset="0"/>
                <a:cs typeface="Arial" panose="020B0604020202020204" pitchFamily="34" charset="0"/>
              </a:rPr>
              <a:t>Bronchioles are branching air passageways inside the lungs that branch off like tree limbs from the bronchi, the two major air tubes into which air flows after being breathed through the nose or mouth. The bronchioles transport air to alveoli, which are small sacs that exchange oxygen and carbon dioxide.</a:t>
            </a:r>
          </a:p>
        </p:txBody>
      </p:sp>
      <p:sp>
        <p:nvSpPr>
          <p:cNvPr id="61" name="Callout: Line with Accent Bar 60">
            <a:extLst>
              <a:ext uri="{FF2B5EF4-FFF2-40B4-BE49-F238E27FC236}">
                <a16:creationId xmlns:a16="http://schemas.microsoft.com/office/drawing/2014/main" id="{BEE8FEE1-AAF4-404D-8369-A8083CD8DA3F}"/>
              </a:ext>
            </a:extLst>
          </p:cNvPr>
          <p:cNvSpPr/>
          <p:nvPr/>
        </p:nvSpPr>
        <p:spPr>
          <a:xfrm flipH="1">
            <a:off x="281966" y="5721107"/>
            <a:ext cx="2714042" cy="865700"/>
          </a:xfrm>
          <a:prstGeom prst="accentCallout1">
            <a:avLst>
              <a:gd name="adj1" fmla="val 46003"/>
              <a:gd name="adj2" fmla="val -1439"/>
              <a:gd name="adj3" fmla="val -216493"/>
              <a:gd name="adj4" fmla="val -110421"/>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US" sz="1000" dirty="0">
                <a:latin typeface="Arial" panose="020B0604020202020204" pitchFamily="34" charset="0"/>
                <a:cs typeface="Arial" panose="020B0604020202020204" pitchFamily="34" charset="0"/>
              </a:rPr>
              <a:t>The main distinction between terminal and respiratory bronchioles is that terminal bronchioles are the final component of the respiratory tract's conducting division, whereas respiratory bronchioles are the first.</a:t>
            </a:r>
            <a:endParaRPr lang="en-GB" sz="1000"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7A3C4C44-9A0E-45F0-90A5-D302F0BB02AC}"/>
              </a:ext>
            </a:extLst>
          </p:cNvPr>
          <p:cNvSpPr txBox="1"/>
          <p:nvPr/>
        </p:nvSpPr>
        <p:spPr>
          <a:xfrm rot="19697403">
            <a:off x="8112322" y="1829365"/>
            <a:ext cx="78715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Bronchiole</a:t>
            </a:r>
          </a:p>
        </p:txBody>
      </p:sp>
    </p:spTree>
    <p:extLst>
      <p:ext uri="{BB962C8B-B14F-4D97-AF65-F5344CB8AC3E}">
        <p14:creationId xmlns:p14="http://schemas.microsoft.com/office/powerpoint/2010/main" val="1255452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FA8254-10AF-4683-85FA-BB66D5D18318}"/>
              </a:ext>
            </a:extLst>
          </p:cNvPr>
          <p:cNvSpPr txBox="1"/>
          <p:nvPr/>
        </p:nvSpPr>
        <p:spPr>
          <a:xfrm>
            <a:off x="1696453" y="986589"/>
            <a:ext cx="2995863" cy="369332"/>
          </a:xfrm>
          <a:prstGeom prst="rect">
            <a:avLst/>
          </a:prstGeom>
          <a:noFill/>
        </p:spPr>
        <p:txBody>
          <a:bodyPr wrap="square" rtlCol="0">
            <a:spAutoFit/>
          </a:bodyPr>
          <a:lstStyle/>
          <a:p>
            <a:r>
              <a:rPr lang="en-GB" dirty="0"/>
              <a:t> </a:t>
            </a:r>
          </a:p>
        </p:txBody>
      </p:sp>
      <p:sp>
        <p:nvSpPr>
          <p:cNvPr id="4" name="TextBox 3">
            <a:extLst>
              <a:ext uri="{FF2B5EF4-FFF2-40B4-BE49-F238E27FC236}">
                <a16:creationId xmlns:a16="http://schemas.microsoft.com/office/drawing/2014/main" id="{41C8F7D0-3B5D-4A5B-98FE-25338616025A}"/>
              </a:ext>
            </a:extLst>
          </p:cNvPr>
          <p:cNvSpPr txBox="1"/>
          <p:nvPr/>
        </p:nvSpPr>
        <p:spPr>
          <a:xfrm>
            <a:off x="288759" y="677960"/>
            <a:ext cx="10491536" cy="6296275"/>
          </a:xfrm>
          <a:prstGeom prst="rect">
            <a:avLst/>
          </a:prstGeom>
          <a:noFill/>
        </p:spPr>
        <p:txBody>
          <a:bodyPr wrap="square">
            <a:spAutoFit/>
          </a:bodyPr>
          <a:lstStyle/>
          <a:p>
            <a:pPr lvl="1" algn="just">
              <a:lnSpc>
                <a:spcPct val="150000"/>
              </a:lnSpc>
            </a:pPr>
            <a:r>
              <a:rPr lang="en-US" sz="1000" i="1" dirty="0">
                <a:latin typeface="Arial" panose="020B0604020202020204" pitchFamily="34" charset="0"/>
                <a:cs typeface="Arial" panose="020B0604020202020204" pitchFamily="34" charset="0"/>
              </a:rPr>
              <a:t>Compare the Difference Between Similar Terms. 2020. Difference Between Terminal and Respiratory Bronchioles | Compare the Difference Between Similar Terms. (online) Available at: &lt;https://www.differencebetween.com/difference-between-terminal-and-respiratory-bronchioles/#:~:text=The%20key%20difference%20between%20terminal%20and%20respiratory%20bronchioles,nasal%20cavity%2C%20nasopharynx%2C%20larynx%2C%20trachea %2C%20bronchi%20and%20bronchioles.&gt; (Accessed 11th March 2022)</a:t>
            </a:r>
          </a:p>
          <a:p>
            <a:pPr lvl="1" algn="just">
              <a:lnSpc>
                <a:spcPct val="150000"/>
              </a:lnSpc>
            </a:pPr>
            <a:endParaRPr lang="en-US" sz="1000" i="1" dirty="0">
              <a:latin typeface="Arial" panose="020B0604020202020204" pitchFamily="34" charset="0"/>
              <a:cs typeface="Arial" panose="020B0604020202020204" pitchFamily="34" charset="0"/>
            </a:endParaRPr>
          </a:p>
          <a:p>
            <a:pPr lvl="1" algn="just">
              <a:lnSpc>
                <a:spcPct val="150000"/>
              </a:lnSpc>
            </a:pPr>
            <a:r>
              <a:rPr lang="en-US" sz="1000" i="1" dirty="0">
                <a:latin typeface="Arial" panose="020B0604020202020204" pitchFamily="34" charset="0"/>
                <a:cs typeface="Arial" panose="020B0604020202020204" pitchFamily="34" charset="0"/>
              </a:rPr>
              <a:t>Knudsen, L. and Ochs, M., 2018. The micromechanics of lung alveoli: structure and function of surfactant and tissue components. (online) Available at: &lt;https://www.ncbi.nlm.nih.gov/pmc/articles/PMC6267411/&gt; (Accessed 11th March 2022)</a:t>
            </a:r>
          </a:p>
          <a:p>
            <a:pPr lvl="1" algn="just">
              <a:lnSpc>
                <a:spcPct val="150000"/>
              </a:lnSpc>
            </a:pPr>
            <a:endParaRPr lang="en-US" sz="1000" i="1" dirty="0">
              <a:latin typeface="Arial" panose="020B0604020202020204" pitchFamily="34" charset="0"/>
              <a:cs typeface="Arial" panose="020B0604020202020204" pitchFamily="34" charset="0"/>
            </a:endParaRPr>
          </a:p>
          <a:p>
            <a:pPr lvl="1" algn="just">
              <a:lnSpc>
                <a:spcPct val="150000"/>
              </a:lnSpc>
            </a:pPr>
            <a:r>
              <a:rPr lang="en-US" sz="1000" i="1" dirty="0">
                <a:latin typeface="Arial" panose="020B0604020202020204" pitchFamily="34" charset="0"/>
                <a:cs typeface="Arial" panose="020B0604020202020204" pitchFamily="34" charset="0"/>
              </a:rPr>
              <a:t>Macklin, C., 1956. THE PULMONARY ALVEOLAR MUCOID FILM AND THE PNEUMONOCYTES. (online) https://www.sciencedirect.com/sdfe/pdf/download/eid/1-s2.0-S0140673654921546/first-page-pdf. Available at: &lt;https://www.sciencedirect.com/sdfe/pdf/download/eid/1-s2.0-S0140673654921546/first-page-pdf&gt; (Accessed 8 March 2022)</a:t>
            </a:r>
          </a:p>
          <a:p>
            <a:pPr lvl="1" algn="just">
              <a:lnSpc>
                <a:spcPct val="150000"/>
              </a:lnSpc>
            </a:pPr>
            <a:endParaRPr lang="en-US" sz="1000" i="1" dirty="0">
              <a:latin typeface="Arial" panose="020B0604020202020204" pitchFamily="34" charset="0"/>
              <a:cs typeface="Arial" panose="020B0604020202020204" pitchFamily="34" charset="0"/>
            </a:endParaRPr>
          </a:p>
          <a:p>
            <a:pPr lvl="1" algn="just">
              <a:lnSpc>
                <a:spcPct val="150000"/>
              </a:lnSpc>
            </a:pPr>
            <a:r>
              <a:rPr lang="en-US" sz="1000" i="1" dirty="0">
                <a:latin typeface="Arial" panose="020B0604020202020204" pitchFamily="34" charset="0"/>
                <a:cs typeface="Arial" panose="020B0604020202020204" pitchFamily="34" charset="0"/>
              </a:rPr>
              <a:t>Healthline. 2018. Left Pulmonary Artery Function, Anatomy &amp; Diagram | Body Maps. [online] Available at: &lt;https://www.healthline.com/human-body-maps/left-pulmonary-artery#1&gt; (Accessed 8th March 2022)</a:t>
            </a:r>
          </a:p>
          <a:p>
            <a:pPr lvl="1" algn="just">
              <a:lnSpc>
                <a:spcPct val="150000"/>
              </a:lnSpc>
            </a:pPr>
            <a:r>
              <a:rPr lang="en-US" sz="1000" i="1" dirty="0">
                <a:latin typeface="Arial" panose="020B0604020202020204" pitchFamily="34" charset="0"/>
                <a:cs typeface="Arial" panose="020B0604020202020204" pitchFamily="34" charset="0"/>
              </a:rPr>
              <a:t>Biology Dictionary. 2017. Pharynx - Definition, Function, Location and Parts | Biology Dictionary. (online)Available at: &lt;https://biologydictionary.net/pharynx/&gt; (Accessed 5th  March 2022)</a:t>
            </a:r>
          </a:p>
          <a:p>
            <a:pPr lvl="1" algn="just">
              <a:lnSpc>
                <a:spcPct val="150000"/>
              </a:lnSpc>
            </a:pPr>
            <a:r>
              <a:rPr lang="en-US" sz="1000" i="1" dirty="0">
                <a:latin typeface="Arial" panose="020B0604020202020204" pitchFamily="34" charset="0"/>
                <a:cs typeface="Arial" panose="020B0604020202020204" pitchFamily="34" charset="0"/>
              </a:rPr>
              <a:t>England, N., 2022. NHS England » Health and care data. (online) England.nhs.uk. Available at: &lt;https://www.england.nhs.uk/digitaltechnology/connecteddigitalsystems/health-and-care-data/&gt; (Accessed 17th February 2022)</a:t>
            </a:r>
          </a:p>
          <a:p>
            <a:pPr lvl="1" algn="just">
              <a:lnSpc>
                <a:spcPct val="150000"/>
              </a:lnSpc>
            </a:pPr>
            <a:endParaRPr lang="en-US" sz="1000" i="1" dirty="0">
              <a:latin typeface="Arial" panose="020B0604020202020204" pitchFamily="34" charset="0"/>
              <a:cs typeface="Arial" panose="020B0604020202020204" pitchFamily="34" charset="0"/>
            </a:endParaRPr>
          </a:p>
          <a:p>
            <a:pPr lvl="1" algn="just">
              <a:lnSpc>
                <a:spcPct val="150000"/>
              </a:lnSpc>
            </a:pPr>
            <a:r>
              <a:rPr lang="en-US" sz="1000" i="1" dirty="0" err="1">
                <a:latin typeface="Arial" panose="020B0604020202020204" pitchFamily="34" charset="0"/>
                <a:cs typeface="Arial" panose="020B0604020202020204" pitchFamily="34" charset="0"/>
              </a:rPr>
              <a:t>Şahan</a:t>
            </a:r>
            <a:r>
              <a:rPr lang="en-US" sz="1000" i="1" dirty="0">
                <a:latin typeface="Arial" panose="020B0604020202020204" pitchFamily="34" charset="0"/>
                <a:cs typeface="Arial" panose="020B0604020202020204" pitchFamily="34" charset="0"/>
              </a:rPr>
              <a:t>, E., </a:t>
            </a:r>
            <a:r>
              <a:rPr lang="en-US" sz="1000" i="1" dirty="0" err="1">
                <a:latin typeface="Arial" panose="020B0604020202020204" pitchFamily="34" charset="0"/>
                <a:cs typeface="Arial" panose="020B0604020202020204" pitchFamily="34" charset="0"/>
              </a:rPr>
              <a:t>Şahan</a:t>
            </a:r>
            <a:r>
              <a:rPr lang="en-US" sz="1000" i="1" dirty="0">
                <a:latin typeface="Arial" panose="020B0604020202020204" pitchFamily="34" charset="0"/>
                <a:cs typeface="Arial" panose="020B0604020202020204" pitchFamily="34" charset="0"/>
              </a:rPr>
              <a:t>, S. and </a:t>
            </a:r>
            <a:r>
              <a:rPr lang="en-US" sz="1000" i="1" dirty="0" err="1">
                <a:latin typeface="Arial" panose="020B0604020202020204" pitchFamily="34" charset="0"/>
                <a:cs typeface="Arial" panose="020B0604020202020204" pitchFamily="34" charset="0"/>
              </a:rPr>
              <a:t>Karamanlıoğlu</a:t>
            </a:r>
            <a:r>
              <a:rPr lang="en-US" sz="1000" i="1" dirty="0">
                <a:latin typeface="Arial" panose="020B0604020202020204" pitchFamily="34" charset="0"/>
                <a:cs typeface="Arial" panose="020B0604020202020204" pitchFamily="34" charset="0"/>
              </a:rPr>
              <a:t>, M., 2015. Respiratory physiology &amp; neurobiology. Respiratory Physiology &amp; Neurobiology, 208, p.57. Available </a:t>
            </a:r>
            <a:r>
              <a:rPr lang="en-US" sz="1000" i="1" dirty="0" err="1">
                <a:latin typeface="Arial" panose="020B0604020202020204" pitchFamily="34" charset="0"/>
                <a:cs typeface="Arial" panose="020B0604020202020204" pitchFamily="34" charset="0"/>
              </a:rPr>
              <a:t>at:https</a:t>
            </a:r>
            <a:r>
              <a:rPr lang="en-US" sz="1000" i="1" dirty="0">
                <a:latin typeface="Arial" panose="020B0604020202020204" pitchFamily="34" charset="0"/>
                <a:cs typeface="Arial" panose="020B0604020202020204" pitchFamily="34" charset="0"/>
              </a:rPr>
              <a:t>://www.sciencedirect.com/science/article/abs/pii/S1569904808001262/(Accessed 12th February 2022)</a:t>
            </a:r>
          </a:p>
          <a:p>
            <a:pPr lvl="1" algn="just">
              <a:lnSpc>
                <a:spcPct val="150000"/>
              </a:lnSpc>
            </a:pPr>
            <a:r>
              <a:rPr lang="en-US" sz="1000" i="1" dirty="0">
                <a:latin typeface="Arial" panose="020B0604020202020204" pitchFamily="34" charset="0"/>
                <a:cs typeface="Arial" panose="020B0604020202020204" pitchFamily="34" charset="0"/>
              </a:rPr>
              <a:t>Writer, S., 2020. What Is the Relationship Between Anatomy and Physiology?. (online]) Reference.com. Available at: &lt;https://www.reference.com/science/relationship-between-anatomy-physiology-dbdee321adad2139&gt; (Accessed 8th March 2022)</a:t>
            </a:r>
          </a:p>
          <a:p>
            <a:pPr lvl="1" algn="just">
              <a:lnSpc>
                <a:spcPct val="150000"/>
              </a:lnSpc>
            </a:pPr>
            <a:r>
              <a:rPr lang="en-US" sz="1000" i="1" dirty="0">
                <a:latin typeface="Arial" panose="020B0604020202020204" pitchFamily="34" charset="0"/>
                <a:cs typeface="Arial" panose="020B0604020202020204" pitchFamily="34" charset="0"/>
              </a:rPr>
              <a:t>2022. https://fineartamerica.com/featured/5-illustration-of-respiratory-system-science-source.html.</a:t>
            </a:r>
          </a:p>
          <a:p>
            <a:pPr lvl="1" algn="just">
              <a:lnSpc>
                <a:spcPct val="150000"/>
              </a:lnSpc>
            </a:pPr>
            <a:r>
              <a:rPr lang="en-US" sz="1000" i="1" dirty="0">
                <a:latin typeface="Arial" panose="020B0604020202020204" pitchFamily="34" charset="0"/>
                <a:cs typeface="Arial" panose="020B0604020202020204" pitchFamily="34" charset="0"/>
              </a:rPr>
              <a:t>&gt; (Accessed 18th February 2022)</a:t>
            </a:r>
          </a:p>
          <a:p>
            <a:pPr lvl="1" algn="just">
              <a:lnSpc>
                <a:spcPct val="150000"/>
              </a:lnSpc>
            </a:pPr>
            <a:r>
              <a:rPr lang="en-US" sz="1000" i="1" dirty="0">
                <a:latin typeface="Arial" panose="020B0604020202020204" pitchFamily="34" charset="0"/>
                <a:cs typeface="Arial" panose="020B0604020202020204" pitchFamily="34" charset="0"/>
              </a:rPr>
              <a:t>Now, H., 2022. Illustration of human alveoli structure. [online] iStock. Available at: &lt;https://www.istockphoto.com/vector/human-alveoli-gm472384259-36254496&gt; [Accessed 10 February 2022].</a:t>
            </a:r>
          </a:p>
        </p:txBody>
      </p:sp>
    </p:spTree>
    <p:extLst>
      <p:ext uri="{BB962C8B-B14F-4D97-AF65-F5344CB8AC3E}">
        <p14:creationId xmlns:p14="http://schemas.microsoft.com/office/powerpoint/2010/main" val="3281703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a17eb50c7885b063fa62bb708d69372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cd88b454fcef1db855d7776054b20f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B8F17E-E955-4B7D-8DCF-01F1F1E743BF}">
  <ds:schemaRefs>
    <ds:schemaRef ds:uri="http://purl.org/dc/elements/1.1/"/>
    <ds:schemaRef ds:uri="http://purl.org/dc/dcmitype/"/>
    <ds:schemaRef ds:uri="http://www.w3.org/XML/1998/namespace"/>
    <ds:schemaRef ds:uri="http://schemas.microsoft.com/office/2006/documentManagement/types"/>
    <ds:schemaRef ds:uri="http://purl.org/dc/terms/"/>
    <ds:schemaRef ds:uri="d2ec016d-25cf-4c07-aa6b-c53e267faa6f"/>
    <ds:schemaRef ds:uri="http://schemas.microsoft.com/office/infopath/2007/PartnerControls"/>
    <ds:schemaRef ds:uri="http://schemas.openxmlformats.org/package/2006/metadata/core-properties"/>
    <ds:schemaRef ds:uri="9902240c-f584-4322-946e-7b0be23bca91"/>
    <ds:schemaRef ds:uri="http://schemas.microsoft.com/office/2006/metadata/properties"/>
  </ds:schemaRefs>
</ds:datastoreItem>
</file>

<file path=customXml/itemProps2.xml><?xml version="1.0" encoding="utf-8"?>
<ds:datastoreItem xmlns:ds="http://schemas.openxmlformats.org/officeDocument/2006/customXml" ds:itemID="{92B13EF9-8387-4F43-B394-6D36A843CA54}">
  <ds:schemaRefs>
    <ds:schemaRef ds:uri="http://schemas.microsoft.com/sharepoint/v3/contenttype/forms"/>
  </ds:schemaRefs>
</ds:datastoreItem>
</file>

<file path=customXml/itemProps3.xml><?xml version="1.0" encoding="utf-8"?>
<ds:datastoreItem xmlns:ds="http://schemas.openxmlformats.org/officeDocument/2006/customXml" ds:itemID="{6CE06C1D-4A3E-47E0-ACF0-A630370453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44167</TotalTime>
  <Words>1758</Words>
  <Application>Microsoft Office PowerPoint</Application>
  <PresentationFormat>Widescreen</PresentationFormat>
  <Paragraphs>64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Individual Academic Poster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Academic Poster </dc:title>
  <dc:creator>Jordan Nicholas Glasgow (1918303)</dc:creator>
  <cp:lastModifiedBy>Jordan</cp:lastModifiedBy>
  <cp:revision>2</cp:revision>
  <dcterms:created xsi:type="dcterms:W3CDTF">2022-02-15T22:54:19Z</dcterms:created>
  <dcterms:modified xsi:type="dcterms:W3CDTF">2022-03-18T15:14:20Z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