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bookmarkIdSeed="3">
  <p:sldMasterIdLst>
    <p:sldMasterId id="2147483648" r:id="rId1"/>
  </p:sldMasterIdLst>
  <p:notesMasterIdLst>
    <p:notesMasterId r:id="rId67"/>
  </p:notesMasterIdLst>
  <p:sldIdLst>
    <p:sldId id="259" r:id="rId2"/>
    <p:sldId id="894" r:id="rId3"/>
    <p:sldId id="886" r:id="rId4"/>
    <p:sldId id="802" r:id="rId5"/>
    <p:sldId id="993" r:id="rId6"/>
    <p:sldId id="392" r:id="rId7"/>
    <p:sldId id="971" r:id="rId8"/>
    <p:sldId id="972" r:id="rId9"/>
    <p:sldId id="411" r:id="rId10"/>
    <p:sldId id="803" r:id="rId11"/>
    <p:sldId id="938" r:id="rId12"/>
    <p:sldId id="393" r:id="rId13"/>
    <p:sldId id="992" r:id="rId14"/>
    <p:sldId id="387" r:id="rId15"/>
    <p:sldId id="410" r:id="rId16"/>
    <p:sldId id="409" r:id="rId17"/>
    <p:sldId id="405" r:id="rId18"/>
    <p:sldId id="408" r:id="rId19"/>
    <p:sldId id="944" r:id="rId20"/>
    <p:sldId id="416" r:id="rId21"/>
    <p:sldId id="418" r:id="rId22"/>
    <p:sldId id="417" r:id="rId23"/>
    <p:sldId id="975" r:id="rId24"/>
    <p:sldId id="976" r:id="rId25"/>
    <p:sldId id="433" r:id="rId26"/>
    <p:sldId id="968" r:id="rId27"/>
    <p:sldId id="970" r:id="rId28"/>
    <p:sldId id="430" r:id="rId29"/>
    <p:sldId id="429" r:id="rId30"/>
    <p:sldId id="952" r:id="rId31"/>
    <p:sldId id="977" r:id="rId32"/>
    <p:sldId id="945" r:id="rId33"/>
    <p:sldId id="979" r:id="rId34"/>
    <p:sldId id="660" r:id="rId35"/>
    <p:sldId id="422" r:id="rId36"/>
    <p:sldId id="431" r:id="rId37"/>
    <p:sldId id="981" r:id="rId38"/>
    <p:sldId id="982" r:id="rId39"/>
    <p:sldId id="983" r:id="rId40"/>
    <p:sldId id="984" r:id="rId41"/>
    <p:sldId id="406" r:id="rId42"/>
    <p:sldId id="980" r:id="rId43"/>
    <p:sldId id="844" r:id="rId44"/>
    <p:sldId id="943" r:id="rId45"/>
    <p:sldId id="485" r:id="rId46"/>
    <p:sldId id="985" r:id="rId47"/>
    <p:sldId id="974" r:id="rId48"/>
    <p:sldId id="991" r:id="rId49"/>
    <p:sldId id="987" r:id="rId50"/>
    <p:sldId id="988" r:id="rId51"/>
    <p:sldId id="989" r:id="rId52"/>
    <p:sldId id="670" r:id="rId53"/>
    <p:sldId id="403" r:id="rId54"/>
    <p:sldId id="946" r:id="rId55"/>
    <p:sldId id="868" r:id="rId56"/>
    <p:sldId id="368" r:id="rId57"/>
    <p:sldId id="978" r:id="rId58"/>
    <p:sldId id="966" r:id="rId59"/>
    <p:sldId id="834" r:id="rId60"/>
    <p:sldId id="664" r:id="rId61"/>
    <p:sldId id="394" r:id="rId62"/>
    <p:sldId id="935" r:id="rId63"/>
    <p:sldId id="420" r:id="rId64"/>
    <p:sldId id="941" r:id="rId65"/>
    <p:sldId id="967" r:id="rId6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12456"/>
    <a:srgbClr val="4448FE"/>
    <a:srgbClr val="0000CC"/>
    <a:srgbClr val="0000FF"/>
    <a:srgbClr val="666AFE"/>
    <a:srgbClr val="4519FF"/>
    <a:srgbClr val="8C2DFF"/>
    <a:srgbClr val="7E37FF"/>
    <a:srgbClr val="4D2FFF"/>
    <a:srgbClr val="832F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29FDA34-D23F-403A-86C9-57E8500DD52A}" v="190" dt="2026-03-23T14:03:49.893"/>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2489" autoAdjust="0"/>
    <p:restoredTop sz="48765" autoAdjust="0"/>
  </p:normalViewPr>
  <p:slideViewPr>
    <p:cSldViewPr snapToGrid="0">
      <p:cViewPr varScale="1">
        <p:scale>
          <a:sx n="66" d="100"/>
          <a:sy n="66" d="100"/>
        </p:scale>
        <p:origin x="45" y="285"/>
      </p:cViewPr>
      <p:guideLst/>
    </p:cSldViewPr>
  </p:slideViewPr>
  <p:outlineViewPr>
    <p:cViewPr>
      <p:scale>
        <a:sx n="33" d="100"/>
        <a:sy n="33" d="100"/>
      </p:scale>
      <p:origin x="0" y="-6456"/>
    </p:cViewPr>
  </p:outlineViewPr>
  <p:notesTextViewPr>
    <p:cViewPr>
      <p:scale>
        <a:sx n="1" d="1"/>
        <a:sy n="1" d="1"/>
      </p:scale>
      <p:origin x="0" y="0"/>
    </p:cViewPr>
  </p:notesTextViewPr>
  <p:sorterViewPr>
    <p:cViewPr varScale="1">
      <p:scale>
        <a:sx n="100" d="100"/>
        <a:sy n="100" d="100"/>
      </p:scale>
      <p:origin x="0" y="-21051"/>
    </p:cViewPr>
  </p:sorter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slide" Target="slides/slide65.xml"/><Relationship Id="rId5" Type="http://schemas.openxmlformats.org/officeDocument/2006/relationships/slide" Target="slides/slide4.xml"/><Relationship Id="rId61" Type="http://schemas.openxmlformats.org/officeDocument/2006/relationships/slide" Target="slides/slide60.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viewProps" Target="viewProps.xml"/><Relationship Id="rId8" Type="http://schemas.openxmlformats.org/officeDocument/2006/relationships/slide" Target="slides/slide7.xml"/><Relationship Id="rId51" Type="http://schemas.openxmlformats.org/officeDocument/2006/relationships/slide" Target="slides/slide50.xml"/><Relationship Id="rId72" Type="http://schemas.microsoft.com/office/2016/11/relationships/changesInfo" Target="changesInfos/changesInfo1.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notesMaster" Target="notesMasters/notesMaster1.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 Type="http://schemas.openxmlformats.org/officeDocument/2006/relationships/slide" Target="slides/slide6.xml"/><Relationship Id="rId71"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ames Williams" userId="c957a50b-491f-4d94-b4bc-52aca3e2340d" providerId="ADAL" clId="{24AD1EBB-B856-443B-9200-42FCDD6529A9}"/>
    <pc:docChg chg="undo redo custSel addSld delSld modSld sldOrd">
      <pc:chgData name="James Williams" userId="c957a50b-491f-4d94-b4bc-52aca3e2340d" providerId="ADAL" clId="{24AD1EBB-B856-443B-9200-42FCDD6529A9}" dt="2026-03-23T14:04:37.342" v="6690" actId="20577"/>
      <pc:docMkLst>
        <pc:docMk/>
      </pc:docMkLst>
      <pc:sldChg chg="addSp delSp modSp mod">
        <pc:chgData name="James Williams" userId="c957a50b-491f-4d94-b4bc-52aca3e2340d" providerId="ADAL" clId="{24AD1EBB-B856-443B-9200-42FCDD6529A9}" dt="2026-03-23T09:59:32.773" v="5807" actId="1076"/>
        <pc:sldMkLst>
          <pc:docMk/>
          <pc:sldMk cId="1082051791" sldId="259"/>
        </pc:sldMkLst>
        <pc:spChg chg="mod">
          <ac:chgData name="James Williams" userId="c957a50b-491f-4d94-b4bc-52aca3e2340d" providerId="ADAL" clId="{24AD1EBB-B856-443B-9200-42FCDD6529A9}" dt="2026-03-22T18:41:42.786" v="5502" actId="27636"/>
          <ac:spMkLst>
            <pc:docMk/>
            <pc:sldMk cId="1082051791" sldId="259"/>
            <ac:spMk id="2" creationId="{7F53F7EE-5CE7-450A-96B3-B3B9BA4610AC}"/>
          </ac:spMkLst>
        </pc:spChg>
        <pc:spChg chg="add del">
          <ac:chgData name="James Williams" userId="c957a50b-491f-4d94-b4bc-52aca3e2340d" providerId="ADAL" clId="{24AD1EBB-B856-443B-9200-42FCDD6529A9}" dt="2026-03-18T15:06:50.900" v="1306" actId="26606"/>
          <ac:spMkLst>
            <pc:docMk/>
            <pc:sldMk cId="1082051791" sldId="259"/>
            <ac:spMk id="9" creationId="{C1DD1A8A-57D5-4A81-AD04-532B043C5611}"/>
          </ac:spMkLst>
        </pc:spChg>
        <pc:spChg chg="add del">
          <ac:chgData name="James Williams" userId="c957a50b-491f-4d94-b4bc-52aca3e2340d" providerId="ADAL" clId="{24AD1EBB-B856-443B-9200-42FCDD6529A9}" dt="2026-03-18T15:06:50.900" v="1306" actId="26606"/>
          <ac:spMkLst>
            <pc:docMk/>
            <pc:sldMk cId="1082051791" sldId="259"/>
            <ac:spMk id="11" creationId="{007891EC-4501-44ED-A8C8-B11B6DB767AB}"/>
          </ac:spMkLst>
        </pc:spChg>
        <pc:picChg chg="add mod">
          <ac:chgData name="James Williams" userId="c957a50b-491f-4d94-b4bc-52aca3e2340d" providerId="ADAL" clId="{24AD1EBB-B856-443B-9200-42FCDD6529A9}" dt="2026-03-23T09:59:32.773" v="5807" actId="1076"/>
          <ac:picMkLst>
            <pc:docMk/>
            <pc:sldMk cId="1082051791" sldId="259"/>
            <ac:picMk id="3" creationId="{9C286E75-D469-4AA1-7347-02ABF08A29F5}"/>
          </ac:picMkLst>
        </pc:picChg>
        <pc:picChg chg="mod">
          <ac:chgData name="James Williams" userId="c957a50b-491f-4d94-b4bc-52aca3e2340d" providerId="ADAL" clId="{24AD1EBB-B856-443B-9200-42FCDD6529A9}" dt="2026-03-18T15:06:50.900" v="1306" actId="26606"/>
          <ac:picMkLst>
            <pc:docMk/>
            <pc:sldMk cId="1082051791" sldId="259"/>
            <ac:picMk id="5" creationId="{B9428E41-B0DE-49F9-B77C-DB9DCBAAEA33}"/>
          </ac:picMkLst>
        </pc:picChg>
        <pc:picChg chg="mod ord">
          <ac:chgData name="James Williams" userId="c957a50b-491f-4d94-b4bc-52aca3e2340d" providerId="ADAL" clId="{24AD1EBB-B856-443B-9200-42FCDD6529A9}" dt="2026-03-23T09:59:28.779" v="5806" actId="1076"/>
          <ac:picMkLst>
            <pc:docMk/>
            <pc:sldMk cId="1082051791" sldId="259"/>
            <ac:picMk id="1026" creationId="{2E4C97F0-587D-10DD-7F7D-A34B922A744C}"/>
          </ac:picMkLst>
        </pc:picChg>
      </pc:sldChg>
      <pc:sldChg chg="addSp delSp modSp mod">
        <pc:chgData name="James Williams" userId="c957a50b-491f-4d94-b4bc-52aca3e2340d" providerId="ADAL" clId="{24AD1EBB-B856-443B-9200-42FCDD6529A9}" dt="2026-03-18T17:32:09.599" v="1937" actId="1076"/>
        <pc:sldMkLst>
          <pc:docMk/>
          <pc:sldMk cId="2082142841" sldId="387"/>
        </pc:sldMkLst>
        <pc:spChg chg="mod">
          <ac:chgData name="James Williams" userId="c957a50b-491f-4d94-b4bc-52aca3e2340d" providerId="ADAL" clId="{24AD1EBB-B856-443B-9200-42FCDD6529A9}" dt="2026-03-18T17:32:09.599" v="1937" actId="1076"/>
          <ac:spMkLst>
            <pc:docMk/>
            <pc:sldMk cId="2082142841" sldId="387"/>
            <ac:spMk id="2" creationId="{61365102-6F14-4FB7-8C3C-AB618E6179A2}"/>
          </ac:spMkLst>
        </pc:spChg>
        <pc:spChg chg="mod">
          <ac:chgData name="James Williams" userId="c957a50b-491f-4d94-b4bc-52aca3e2340d" providerId="ADAL" clId="{24AD1EBB-B856-443B-9200-42FCDD6529A9}" dt="2026-03-18T17:31:46.408" v="1932" actId="20577"/>
          <ac:spMkLst>
            <pc:docMk/>
            <pc:sldMk cId="2082142841" sldId="387"/>
            <ac:spMk id="6" creationId="{D831D11A-8F33-7AAF-434F-7ED1BD34C81A}"/>
          </ac:spMkLst>
        </pc:spChg>
        <pc:spChg chg="mod">
          <ac:chgData name="James Williams" userId="c957a50b-491f-4d94-b4bc-52aca3e2340d" providerId="ADAL" clId="{24AD1EBB-B856-443B-9200-42FCDD6529A9}" dt="2026-03-18T17:30:16.528" v="1901" actId="20577"/>
          <ac:spMkLst>
            <pc:docMk/>
            <pc:sldMk cId="2082142841" sldId="387"/>
            <ac:spMk id="7" creationId="{7AA20E84-7A60-867E-8EB4-EA3136895592}"/>
          </ac:spMkLst>
        </pc:spChg>
        <pc:picChg chg="add mod">
          <ac:chgData name="James Williams" userId="c957a50b-491f-4d94-b4bc-52aca3e2340d" providerId="ADAL" clId="{24AD1EBB-B856-443B-9200-42FCDD6529A9}" dt="2026-03-18T17:32:06.299" v="1936" actId="1076"/>
          <ac:picMkLst>
            <pc:docMk/>
            <pc:sldMk cId="2082142841" sldId="387"/>
            <ac:picMk id="3" creationId="{7487D35F-452F-FEB4-11D1-713F6D77654D}"/>
          </ac:picMkLst>
        </pc:picChg>
      </pc:sldChg>
      <pc:sldChg chg="addSp modSp mod ord">
        <pc:chgData name="James Williams" userId="c957a50b-491f-4d94-b4bc-52aca3e2340d" providerId="ADAL" clId="{24AD1EBB-B856-443B-9200-42FCDD6529A9}" dt="2026-03-18T15:30:22.364" v="1706" actId="1076"/>
        <pc:sldMkLst>
          <pc:docMk/>
          <pc:sldMk cId="3876338564" sldId="392"/>
        </pc:sldMkLst>
        <pc:spChg chg="mod">
          <ac:chgData name="James Williams" userId="c957a50b-491f-4d94-b4bc-52aca3e2340d" providerId="ADAL" clId="{24AD1EBB-B856-443B-9200-42FCDD6529A9}" dt="2026-03-18T15:29:53.016" v="1704" actId="113"/>
          <ac:spMkLst>
            <pc:docMk/>
            <pc:sldMk cId="3876338564" sldId="392"/>
            <ac:spMk id="9" creationId="{C6F0307B-6A4C-4978-8778-1B2AFBCDE537}"/>
          </ac:spMkLst>
        </pc:spChg>
        <pc:picChg chg="add mod">
          <ac:chgData name="James Williams" userId="c957a50b-491f-4d94-b4bc-52aca3e2340d" providerId="ADAL" clId="{24AD1EBB-B856-443B-9200-42FCDD6529A9}" dt="2026-03-18T15:30:22.364" v="1706" actId="1076"/>
          <ac:picMkLst>
            <pc:docMk/>
            <pc:sldMk cId="3876338564" sldId="392"/>
            <ac:picMk id="3" creationId="{643FE666-9236-DC6D-9012-3D1C3126E909}"/>
          </ac:picMkLst>
        </pc:picChg>
      </pc:sldChg>
      <pc:sldChg chg="addSp delSp modSp mod ord">
        <pc:chgData name="James Williams" userId="c957a50b-491f-4d94-b4bc-52aca3e2340d" providerId="ADAL" clId="{24AD1EBB-B856-443B-9200-42FCDD6529A9}" dt="2026-03-23T11:07:15.774" v="5821"/>
        <pc:sldMkLst>
          <pc:docMk/>
          <pc:sldMk cId="2600229349" sldId="393"/>
        </pc:sldMkLst>
        <pc:spChg chg="mod">
          <ac:chgData name="James Williams" userId="c957a50b-491f-4d94-b4bc-52aca3e2340d" providerId="ADAL" clId="{24AD1EBB-B856-443B-9200-42FCDD6529A9}" dt="2026-03-18T17:26:42.130" v="1845" actId="113"/>
          <ac:spMkLst>
            <pc:docMk/>
            <pc:sldMk cId="2600229349" sldId="393"/>
            <ac:spMk id="9" creationId="{C6F0307B-6A4C-4978-8778-1B2AFBCDE537}"/>
          </ac:spMkLst>
        </pc:spChg>
        <pc:picChg chg="add mod">
          <ac:chgData name="James Williams" userId="c957a50b-491f-4d94-b4bc-52aca3e2340d" providerId="ADAL" clId="{24AD1EBB-B856-443B-9200-42FCDD6529A9}" dt="2026-03-18T15:09:10.083" v="1328" actId="1076"/>
          <ac:picMkLst>
            <pc:docMk/>
            <pc:sldMk cId="2600229349" sldId="393"/>
            <ac:picMk id="4" creationId="{07841B38-936F-0C49-D842-8AD50B98B25B}"/>
          </ac:picMkLst>
        </pc:picChg>
      </pc:sldChg>
      <pc:sldChg chg="addSp delSp modSp add mod">
        <pc:chgData name="James Williams" userId="c957a50b-491f-4d94-b4bc-52aca3e2340d" providerId="ADAL" clId="{24AD1EBB-B856-443B-9200-42FCDD6529A9}" dt="2026-03-22T18:38:31.964" v="5466" actId="403"/>
        <pc:sldMkLst>
          <pc:docMk/>
          <pc:sldMk cId="2189258576" sldId="403"/>
        </pc:sldMkLst>
        <pc:spChg chg="mod">
          <ac:chgData name="James Williams" userId="c957a50b-491f-4d94-b4bc-52aca3e2340d" providerId="ADAL" clId="{24AD1EBB-B856-443B-9200-42FCDD6529A9}" dt="2026-03-22T18:38:31.964" v="5466" actId="403"/>
          <ac:spMkLst>
            <pc:docMk/>
            <pc:sldMk cId="2189258576" sldId="403"/>
            <ac:spMk id="2" creationId="{61365102-6F14-4FB7-8C3C-AB618E6179A2}"/>
          </ac:spMkLst>
        </pc:spChg>
        <pc:spChg chg="mod">
          <ac:chgData name="James Williams" userId="c957a50b-491f-4d94-b4bc-52aca3e2340d" providerId="ADAL" clId="{24AD1EBB-B856-443B-9200-42FCDD6529A9}" dt="2026-03-18T15:12:18.723" v="1365" actId="26606"/>
          <ac:spMkLst>
            <pc:docMk/>
            <pc:sldMk cId="2189258576" sldId="403"/>
            <ac:spMk id="7" creationId="{7AA20E84-7A60-867E-8EB4-EA3136895592}"/>
          </ac:spMkLst>
        </pc:spChg>
        <pc:spChg chg="del">
          <ac:chgData name="James Williams" userId="c957a50b-491f-4d94-b4bc-52aca3e2340d" providerId="ADAL" clId="{24AD1EBB-B856-443B-9200-42FCDD6529A9}" dt="2026-03-18T15:12:16.261" v="1364" actId="26606"/>
          <ac:spMkLst>
            <pc:docMk/>
            <pc:sldMk cId="2189258576" sldId="403"/>
            <ac:spMk id="8" creationId="{1B15ED52-F352-441B-82BF-E0EA34836D08}"/>
          </ac:spMkLst>
        </pc:spChg>
        <pc:spChg chg="add del">
          <ac:chgData name="James Williams" userId="c957a50b-491f-4d94-b4bc-52aca3e2340d" providerId="ADAL" clId="{24AD1EBB-B856-443B-9200-42FCDD6529A9}" dt="2026-03-18T15:12:18.723" v="1365" actId="26606"/>
          <ac:spMkLst>
            <pc:docMk/>
            <pc:sldMk cId="2189258576" sldId="403"/>
            <ac:spMk id="10" creationId="{3B2E3793-BFE6-45A2-9B7B-E18844431C99}"/>
          </ac:spMkLst>
        </pc:spChg>
        <pc:spChg chg="add del">
          <ac:chgData name="James Williams" userId="c957a50b-491f-4d94-b4bc-52aca3e2340d" providerId="ADAL" clId="{24AD1EBB-B856-443B-9200-42FCDD6529A9}" dt="2026-03-18T15:12:18.723" v="1365" actId="26606"/>
          <ac:spMkLst>
            <pc:docMk/>
            <pc:sldMk cId="2189258576" sldId="403"/>
            <ac:spMk id="12" creationId="{BC4C4868-CB8F-4AF9-9CDB-8108F2C19B67}"/>
          </ac:spMkLst>
        </pc:spChg>
        <pc:spChg chg="add del">
          <ac:chgData name="James Williams" userId="c957a50b-491f-4d94-b4bc-52aca3e2340d" providerId="ADAL" clId="{24AD1EBB-B856-443B-9200-42FCDD6529A9}" dt="2026-03-18T15:12:18.723" v="1365" actId="26606"/>
          <ac:spMkLst>
            <pc:docMk/>
            <pc:sldMk cId="2189258576" sldId="403"/>
            <ac:spMk id="14" creationId="{375E0459-6403-40CD-989D-56A4407CA12E}"/>
          </ac:spMkLst>
        </pc:spChg>
        <pc:spChg chg="add del">
          <ac:chgData name="James Williams" userId="c957a50b-491f-4d94-b4bc-52aca3e2340d" providerId="ADAL" clId="{24AD1EBB-B856-443B-9200-42FCDD6529A9}" dt="2026-03-18T15:12:18.723" v="1365" actId="26606"/>
          <ac:spMkLst>
            <pc:docMk/>
            <pc:sldMk cId="2189258576" sldId="403"/>
            <ac:spMk id="16" creationId="{53E5B1A8-3AC9-4BD1-9BBC-78CA94F2D1BA}"/>
          </ac:spMkLst>
        </pc:spChg>
        <pc:picChg chg="add mod">
          <ac:chgData name="James Williams" userId="c957a50b-491f-4d94-b4bc-52aca3e2340d" providerId="ADAL" clId="{24AD1EBB-B856-443B-9200-42FCDD6529A9}" dt="2026-03-18T15:12:14.715" v="1363"/>
          <ac:picMkLst>
            <pc:docMk/>
            <pc:sldMk cId="2189258576" sldId="403"/>
            <ac:picMk id="3" creationId="{502DBC7B-44E1-6503-A4B7-FC1104E9B97B}"/>
          </ac:picMkLst>
        </pc:picChg>
      </pc:sldChg>
      <pc:sldChg chg="addSp modSp">
        <pc:chgData name="James Williams" userId="c957a50b-491f-4d94-b4bc-52aca3e2340d" providerId="ADAL" clId="{24AD1EBB-B856-443B-9200-42FCDD6529A9}" dt="2026-03-18T15:10:02.105" v="1338" actId="1076"/>
        <pc:sldMkLst>
          <pc:docMk/>
          <pc:sldMk cId="1322132486" sldId="405"/>
        </pc:sldMkLst>
        <pc:picChg chg="add mod">
          <ac:chgData name="James Williams" userId="c957a50b-491f-4d94-b4bc-52aca3e2340d" providerId="ADAL" clId="{24AD1EBB-B856-443B-9200-42FCDD6529A9}" dt="2026-03-18T15:10:02.105" v="1338" actId="1076"/>
          <ac:picMkLst>
            <pc:docMk/>
            <pc:sldMk cId="1322132486" sldId="405"/>
            <ac:picMk id="3" creationId="{E5D9ACE4-5091-FF19-A1A0-67DDDF2D1E32}"/>
          </ac:picMkLst>
        </pc:picChg>
      </pc:sldChg>
      <pc:sldChg chg="addSp delSp modSp mod">
        <pc:chgData name="James Williams" userId="c957a50b-491f-4d94-b4bc-52aca3e2340d" providerId="ADAL" clId="{24AD1EBB-B856-443B-9200-42FCDD6529A9}" dt="2026-03-22T13:33:44.507" v="3620" actId="27636"/>
        <pc:sldMkLst>
          <pc:docMk/>
          <pc:sldMk cId="1160696787" sldId="406"/>
        </pc:sldMkLst>
        <pc:spChg chg="mod">
          <ac:chgData name="James Williams" userId="c957a50b-491f-4d94-b4bc-52aca3e2340d" providerId="ADAL" clId="{24AD1EBB-B856-443B-9200-42FCDD6529A9}" dt="2026-03-22T13:05:19.863" v="3238"/>
          <ac:spMkLst>
            <pc:docMk/>
            <pc:sldMk cId="1160696787" sldId="406"/>
            <ac:spMk id="2" creationId="{61365102-6F14-4FB7-8C3C-AB618E6179A2}"/>
          </ac:spMkLst>
        </pc:spChg>
        <pc:spChg chg="mod">
          <ac:chgData name="James Williams" userId="c957a50b-491f-4d94-b4bc-52aca3e2340d" providerId="ADAL" clId="{24AD1EBB-B856-443B-9200-42FCDD6529A9}" dt="2026-03-22T13:33:44.507" v="3620" actId="27636"/>
          <ac:spMkLst>
            <pc:docMk/>
            <pc:sldMk cId="1160696787" sldId="406"/>
            <ac:spMk id="7" creationId="{7AA20E84-7A60-867E-8EB4-EA3136895592}"/>
          </ac:spMkLst>
        </pc:spChg>
        <pc:grpChg chg="add mod">
          <ac:chgData name="James Williams" userId="c957a50b-491f-4d94-b4bc-52aca3e2340d" providerId="ADAL" clId="{24AD1EBB-B856-443B-9200-42FCDD6529A9}" dt="2026-03-22T13:32:49.575" v="3442" actId="1076"/>
          <ac:grpSpMkLst>
            <pc:docMk/>
            <pc:sldMk cId="1160696787" sldId="406"/>
            <ac:grpSpMk id="19" creationId="{29F4BF27-9BA2-2C95-456F-F8C95D696ADB}"/>
          </ac:grpSpMkLst>
        </pc:grpChg>
        <pc:picChg chg="del">
          <ac:chgData name="James Williams" userId="c957a50b-491f-4d94-b4bc-52aca3e2340d" providerId="ADAL" clId="{24AD1EBB-B856-443B-9200-42FCDD6529A9}" dt="2026-03-22T13:27:52.033" v="3301" actId="478"/>
          <ac:picMkLst>
            <pc:docMk/>
            <pc:sldMk cId="1160696787" sldId="406"/>
            <ac:picMk id="3" creationId="{21CB9810-5E4B-3E53-4B33-9ECD265770E7}"/>
          </ac:picMkLst>
        </pc:picChg>
        <pc:picChg chg="add del mod modCrop">
          <ac:chgData name="James Williams" userId="c957a50b-491f-4d94-b4bc-52aca3e2340d" providerId="ADAL" clId="{24AD1EBB-B856-443B-9200-42FCDD6529A9}" dt="2026-03-22T13:29:01.393" v="3302" actId="478"/>
          <ac:picMkLst>
            <pc:docMk/>
            <pc:sldMk cId="1160696787" sldId="406"/>
            <ac:picMk id="5" creationId="{3911B511-B024-7A85-D86B-FA6FD37CF450}"/>
          </ac:picMkLst>
        </pc:picChg>
        <pc:picChg chg="add mod">
          <ac:chgData name="James Williams" userId="c957a50b-491f-4d94-b4bc-52aca3e2340d" providerId="ADAL" clId="{24AD1EBB-B856-443B-9200-42FCDD6529A9}" dt="2026-03-22T13:32:49.575" v="3442" actId="1076"/>
          <ac:picMkLst>
            <pc:docMk/>
            <pc:sldMk cId="1160696787" sldId="406"/>
            <ac:picMk id="9" creationId="{35C8D8E0-C279-C38E-6B97-5ABDC065B995}"/>
          </ac:picMkLst>
        </pc:picChg>
        <pc:picChg chg="add mod modCrop">
          <ac:chgData name="James Williams" userId="c957a50b-491f-4d94-b4bc-52aca3e2340d" providerId="ADAL" clId="{24AD1EBB-B856-443B-9200-42FCDD6529A9}" dt="2026-03-22T13:31:44.226" v="3346" actId="164"/>
          <ac:picMkLst>
            <pc:docMk/>
            <pc:sldMk cId="1160696787" sldId="406"/>
            <ac:picMk id="13" creationId="{191FDE6A-B3BA-935A-14D7-A8E968DC3659}"/>
          </ac:picMkLst>
        </pc:picChg>
        <pc:picChg chg="del">
          <ac:chgData name="James Williams" userId="c957a50b-491f-4d94-b4bc-52aca3e2340d" providerId="ADAL" clId="{24AD1EBB-B856-443B-9200-42FCDD6529A9}" dt="2026-03-22T13:16:24.251" v="3255" actId="478"/>
          <ac:picMkLst>
            <pc:docMk/>
            <pc:sldMk cId="1160696787" sldId="406"/>
            <ac:picMk id="15" creationId="{093BCC19-14F8-62A2-87F2-4EB34AA0316F}"/>
          </ac:picMkLst>
        </pc:picChg>
        <pc:picChg chg="add mod modCrop">
          <ac:chgData name="James Williams" userId="c957a50b-491f-4d94-b4bc-52aca3e2340d" providerId="ADAL" clId="{24AD1EBB-B856-443B-9200-42FCDD6529A9}" dt="2026-03-22T13:31:44.226" v="3346" actId="164"/>
          <ac:picMkLst>
            <pc:docMk/>
            <pc:sldMk cId="1160696787" sldId="406"/>
            <ac:picMk id="18" creationId="{17037E2F-39D2-79C9-3B75-3CBBEBE5F7A0}"/>
          </ac:picMkLst>
        </pc:picChg>
      </pc:sldChg>
      <pc:sldChg chg="addSp modSp mod">
        <pc:chgData name="James Williams" userId="c957a50b-491f-4d94-b4bc-52aca3e2340d" providerId="ADAL" clId="{24AD1EBB-B856-443B-9200-42FCDD6529A9}" dt="2026-03-18T17:47:52.209" v="2056" actId="20577"/>
        <pc:sldMkLst>
          <pc:docMk/>
          <pc:sldMk cId="3940804304" sldId="408"/>
        </pc:sldMkLst>
        <pc:spChg chg="mod">
          <ac:chgData name="James Williams" userId="c957a50b-491f-4d94-b4bc-52aca3e2340d" providerId="ADAL" clId="{24AD1EBB-B856-443B-9200-42FCDD6529A9}" dt="2026-03-01T15:23:58.678" v="528" actId="13926"/>
          <ac:spMkLst>
            <pc:docMk/>
            <pc:sldMk cId="3940804304" sldId="408"/>
            <ac:spMk id="2" creationId="{61365102-6F14-4FB7-8C3C-AB618E6179A2}"/>
          </ac:spMkLst>
        </pc:spChg>
        <pc:spChg chg="mod">
          <ac:chgData name="James Williams" userId="c957a50b-491f-4d94-b4bc-52aca3e2340d" providerId="ADAL" clId="{24AD1EBB-B856-443B-9200-42FCDD6529A9}" dt="2026-03-18T17:47:52.209" v="2056" actId="20577"/>
          <ac:spMkLst>
            <pc:docMk/>
            <pc:sldMk cId="3940804304" sldId="408"/>
            <ac:spMk id="7" creationId="{7AA20E84-7A60-867E-8EB4-EA3136895592}"/>
          </ac:spMkLst>
        </pc:spChg>
        <pc:picChg chg="add mod">
          <ac:chgData name="James Williams" userId="c957a50b-491f-4d94-b4bc-52aca3e2340d" providerId="ADAL" clId="{24AD1EBB-B856-443B-9200-42FCDD6529A9}" dt="2026-03-18T15:10:13" v="1340" actId="1076"/>
          <ac:picMkLst>
            <pc:docMk/>
            <pc:sldMk cId="3940804304" sldId="408"/>
            <ac:picMk id="3" creationId="{3028AA4D-7031-3E02-8B12-B7DEDC64D524}"/>
          </ac:picMkLst>
        </pc:picChg>
        <pc:picChg chg="mod">
          <ac:chgData name="James Williams" userId="c957a50b-491f-4d94-b4bc-52aca3e2340d" providerId="ADAL" clId="{24AD1EBB-B856-443B-9200-42FCDD6529A9}" dt="2026-03-18T17:47:27.700" v="2046" actId="1076"/>
          <ac:picMkLst>
            <pc:docMk/>
            <pc:sldMk cId="3940804304" sldId="408"/>
            <ac:picMk id="13" creationId="{BB4598C1-DF36-ECB7-E2B5-4B76E421106F}"/>
          </ac:picMkLst>
        </pc:picChg>
      </pc:sldChg>
      <pc:sldChg chg="addSp delSp modSp mod">
        <pc:chgData name="James Williams" userId="c957a50b-491f-4d94-b4bc-52aca3e2340d" providerId="ADAL" clId="{24AD1EBB-B856-443B-9200-42FCDD6529A9}" dt="2026-03-18T17:36:11.070" v="2036" actId="1076"/>
        <pc:sldMkLst>
          <pc:docMk/>
          <pc:sldMk cId="643406698" sldId="409"/>
        </pc:sldMkLst>
        <pc:spChg chg="mod">
          <ac:chgData name="James Williams" userId="c957a50b-491f-4d94-b4bc-52aca3e2340d" providerId="ADAL" clId="{24AD1EBB-B856-443B-9200-42FCDD6529A9}" dt="2026-03-01T15:23:38.404" v="525"/>
          <ac:spMkLst>
            <pc:docMk/>
            <pc:sldMk cId="643406698" sldId="409"/>
            <ac:spMk id="2" creationId="{61365102-6F14-4FB7-8C3C-AB618E6179A2}"/>
          </ac:spMkLst>
        </pc:spChg>
        <pc:spChg chg="mod">
          <ac:chgData name="James Williams" userId="c957a50b-491f-4d94-b4bc-52aca3e2340d" providerId="ADAL" clId="{24AD1EBB-B856-443B-9200-42FCDD6529A9}" dt="2026-03-18T17:36:02.681" v="2034" actId="27636"/>
          <ac:spMkLst>
            <pc:docMk/>
            <pc:sldMk cId="643406698" sldId="409"/>
            <ac:spMk id="7" creationId="{7AA20E84-7A60-867E-8EB4-EA3136895592}"/>
          </ac:spMkLst>
        </pc:spChg>
        <pc:picChg chg="add mod">
          <ac:chgData name="James Williams" userId="c957a50b-491f-4d94-b4bc-52aca3e2340d" providerId="ADAL" clId="{24AD1EBB-B856-443B-9200-42FCDD6529A9}" dt="2026-03-18T17:32:42.723" v="1943" actId="1076"/>
          <ac:picMkLst>
            <pc:docMk/>
            <pc:sldMk cId="643406698" sldId="409"/>
            <ac:picMk id="3" creationId="{6DC72550-4817-3B93-DB1A-6D472A9AF39B}"/>
          </ac:picMkLst>
        </pc:picChg>
        <pc:picChg chg="mod">
          <ac:chgData name="James Williams" userId="c957a50b-491f-4d94-b4bc-52aca3e2340d" providerId="ADAL" clId="{24AD1EBB-B856-443B-9200-42FCDD6529A9}" dt="2026-03-18T17:36:04.894" v="2035" actId="1076"/>
          <ac:picMkLst>
            <pc:docMk/>
            <pc:sldMk cId="643406698" sldId="409"/>
            <ac:picMk id="6" creationId="{E183FEFB-4E26-5A67-A2AD-8A8F8802DE99}"/>
          </ac:picMkLst>
        </pc:picChg>
        <pc:picChg chg="mod">
          <ac:chgData name="James Williams" userId="c957a50b-491f-4d94-b4bc-52aca3e2340d" providerId="ADAL" clId="{24AD1EBB-B856-443B-9200-42FCDD6529A9}" dt="2026-03-18T17:36:11.070" v="2036" actId="1076"/>
          <ac:picMkLst>
            <pc:docMk/>
            <pc:sldMk cId="643406698" sldId="409"/>
            <ac:picMk id="9" creationId="{6224A37E-9594-6F93-CA38-C9FBA66D42FD}"/>
          </ac:picMkLst>
        </pc:picChg>
      </pc:sldChg>
      <pc:sldChg chg="addSp delSp modSp mod">
        <pc:chgData name="James Williams" userId="c957a50b-491f-4d94-b4bc-52aca3e2340d" providerId="ADAL" clId="{24AD1EBB-B856-443B-9200-42FCDD6529A9}" dt="2026-03-18T17:32:34.942" v="1940" actId="1076"/>
        <pc:sldMkLst>
          <pc:docMk/>
          <pc:sldMk cId="3815993172" sldId="410"/>
        </pc:sldMkLst>
        <pc:spChg chg="mod">
          <ac:chgData name="James Williams" userId="c957a50b-491f-4d94-b4bc-52aca3e2340d" providerId="ADAL" clId="{24AD1EBB-B856-443B-9200-42FCDD6529A9}" dt="2026-03-01T15:23:19.041" v="520" actId="403"/>
          <ac:spMkLst>
            <pc:docMk/>
            <pc:sldMk cId="3815993172" sldId="410"/>
            <ac:spMk id="2" creationId="{61365102-6F14-4FB7-8C3C-AB618E6179A2}"/>
          </ac:spMkLst>
        </pc:spChg>
        <pc:picChg chg="add mod">
          <ac:chgData name="James Williams" userId="c957a50b-491f-4d94-b4bc-52aca3e2340d" providerId="ADAL" clId="{24AD1EBB-B856-443B-9200-42FCDD6529A9}" dt="2026-03-18T17:32:34.942" v="1940" actId="1076"/>
          <ac:picMkLst>
            <pc:docMk/>
            <pc:sldMk cId="3815993172" sldId="410"/>
            <ac:picMk id="3" creationId="{D414C3E3-1559-2771-1458-7C5B0646EE40}"/>
          </ac:picMkLst>
        </pc:picChg>
      </pc:sldChg>
      <pc:sldChg chg="addSp modSp add mod">
        <pc:chgData name="James Williams" userId="c957a50b-491f-4d94-b4bc-52aca3e2340d" providerId="ADAL" clId="{24AD1EBB-B856-443B-9200-42FCDD6529A9}" dt="2026-03-18T16:01:23.027" v="1767" actId="20577"/>
        <pc:sldMkLst>
          <pc:docMk/>
          <pc:sldMk cId="706567556" sldId="411"/>
        </pc:sldMkLst>
        <pc:spChg chg="mod">
          <ac:chgData name="James Williams" userId="c957a50b-491f-4d94-b4bc-52aca3e2340d" providerId="ADAL" clId="{24AD1EBB-B856-443B-9200-42FCDD6529A9}" dt="2026-03-01T15:15:05.911" v="406" actId="113"/>
          <ac:spMkLst>
            <pc:docMk/>
            <pc:sldMk cId="706567556" sldId="411"/>
            <ac:spMk id="2" creationId="{61365102-6F14-4FB7-8C3C-AB618E6179A2}"/>
          </ac:spMkLst>
        </pc:spChg>
        <pc:spChg chg="mod">
          <ac:chgData name="James Williams" userId="c957a50b-491f-4d94-b4bc-52aca3e2340d" providerId="ADAL" clId="{24AD1EBB-B856-443B-9200-42FCDD6529A9}" dt="2026-03-18T16:01:23.027" v="1767" actId="20577"/>
          <ac:spMkLst>
            <pc:docMk/>
            <pc:sldMk cId="706567556" sldId="411"/>
            <ac:spMk id="9" creationId="{C6F0307B-6A4C-4978-8778-1B2AFBCDE537}"/>
          </ac:spMkLst>
        </pc:spChg>
        <pc:picChg chg="add mod">
          <ac:chgData name="James Williams" userId="c957a50b-491f-4d94-b4bc-52aca3e2340d" providerId="ADAL" clId="{24AD1EBB-B856-443B-9200-42FCDD6529A9}" dt="2026-03-18T15:19:31.985" v="1511" actId="1076"/>
          <ac:picMkLst>
            <pc:docMk/>
            <pc:sldMk cId="706567556" sldId="411"/>
            <ac:picMk id="4" creationId="{96978B5C-FA05-E142-1B9B-D660421C68AD}"/>
          </ac:picMkLst>
        </pc:picChg>
        <pc:picChg chg="mod modCrop">
          <ac:chgData name="James Williams" userId="c957a50b-491f-4d94-b4bc-52aca3e2340d" providerId="ADAL" clId="{24AD1EBB-B856-443B-9200-42FCDD6529A9}" dt="2026-03-18T15:17:49.425" v="1509" actId="14100"/>
          <ac:picMkLst>
            <pc:docMk/>
            <pc:sldMk cId="706567556" sldId="411"/>
            <ac:picMk id="11" creationId="{D516887B-5446-B47B-BE3C-4AA1BC134084}"/>
          </ac:picMkLst>
        </pc:picChg>
        <pc:picChg chg="mod modCrop">
          <ac:chgData name="James Williams" userId="c957a50b-491f-4d94-b4bc-52aca3e2340d" providerId="ADAL" clId="{24AD1EBB-B856-443B-9200-42FCDD6529A9}" dt="2026-03-18T15:20:21.121" v="1519" actId="732"/>
          <ac:picMkLst>
            <pc:docMk/>
            <pc:sldMk cId="706567556" sldId="411"/>
            <ac:picMk id="15" creationId="{F1DCF5B4-5AC5-A76E-74D5-CE382B184006}"/>
          </ac:picMkLst>
        </pc:picChg>
      </pc:sldChg>
      <pc:sldChg chg="modSp mod">
        <pc:chgData name="James Williams" userId="c957a50b-491f-4d94-b4bc-52aca3e2340d" providerId="ADAL" clId="{24AD1EBB-B856-443B-9200-42FCDD6529A9}" dt="2026-03-18T18:29:22.141" v="2327" actId="403"/>
        <pc:sldMkLst>
          <pc:docMk/>
          <pc:sldMk cId="3057371437" sldId="417"/>
        </pc:sldMkLst>
        <pc:spChg chg="mod">
          <ac:chgData name="James Williams" userId="c957a50b-491f-4d94-b4bc-52aca3e2340d" providerId="ADAL" clId="{24AD1EBB-B856-443B-9200-42FCDD6529A9}" dt="2026-03-18T18:06:15.847" v="2312" actId="20577"/>
          <ac:spMkLst>
            <pc:docMk/>
            <pc:sldMk cId="3057371437" sldId="417"/>
            <ac:spMk id="2" creationId="{61365102-6F14-4FB7-8C3C-AB618E6179A2}"/>
          </ac:spMkLst>
        </pc:spChg>
        <pc:spChg chg="mod">
          <ac:chgData name="James Williams" userId="c957a50b-491f-4d94-b4bc-52aca3e2340d" providerId="ADAL" clId="{24AD1EBB-B856-443B-9200-42FCDD6529A9}" dt="2026-03-18T18:29:22.141" v="2327" actId="403"/>
          <ac:spMkLst>
            <pc:docMk/>
            <pc:sldMk cId="3057371437" sldId="417"/>
            <ac:spMk id="7" creationId="{7AA20E84-7A60-867E-8EB4-EA3136895592}"/>
          </ac:spMkLst>
        </pc:spChg>
      </pc:sldChg>
      <pc:sldChg chg="delSp modSp mod">
        <pc:chgData name="James Williams" userId="c957a50b-491f-4d94-b4bc-52aca3e2340d" providerId="ADAL" clId="{24AD1EBB-B856-443B-9200-42FCDD6529A9}" dt="2026-03-18T17:58:45.714" v="2152" actId="1076"/>
        <pc:sldMkLst>
          <pc:docMk/>
          <pc:sldMk cId="2000878440" sldId="418"/>
        </pc:sldMkLst>
        <pc:spChg chg="mod">
          <ac:chgData name="James Williams" userId="c957a50b-491f-4d94-b4bc-52aca3e2340d" providerId="ADAL" clId="{24AD1EBB-B856-443B-9200-42FCDD6529A9}" dt="2026-03-01T15:24:54.224" v="532" actId="1076"/>
          <ac:spMkLst>
            <pc:docMk/>
            <pc:sldMk cId="2000878440" sldId="418"/>
            <ac:spMk id="2" creationId="{61365102-6F14-4FB7-8C3C-AB618E6179A2}"/>
          </ac:spMkLst>
        </pc:spChg>
        <pc:spChg chg="mod">
          <ac:chgData name="James Williams" userId="c957a50b-491f-4d94-b4bc-52aca3e2340d" providerId="ADAL" clId="{24AD1EBB-B856-443B-9200-42FCDD6529A9}" dt="2026-03-18T17:58:33.291" v="2151" actId="5793"/>
          <ac:spMkLst>
            <pc:docMk/>
            <pc:sldMk cId="2000878440" sldId="418"/>
            <ac:spMk id="7" creationId="{7AA20E84-7A60-867E-8EB4-EA3136895592}"/>
          </ac:spMkLst>
        </pc:spChg>
        <pc:spChg chg="mod">
          <ac:chgData name="James Williams" userId="c957a50b-491f-4d94-b4bc-52aca3e2340d" providerId="ADAL" clId="{24AD1EBB-B856-443B-9200-42FCDD6529A9}" dt="2026-03-18T17:58:45.714" v="2152" actId="1076"/>
          <ac:spMkLst>
            <pc:docMk/>
            <pc:sldMk cId="2000878440" sldId="418"/>
            <ac:spMk id="18" creationId="{C6CAC6A7-8485-10CC-9C5F-9A7FE8C95725}"/>
          </ac:spMkLst>
        </pc:spChg>
        <pc:picChg chg="mod">
          <ac:chgData name="James Williams" userId="c957a50b-491f-4d94-b4bc-52aca3e2340d" providerId="ADAL" clId="{24AD1EBB-B856-443B-9200-42FCDD6529A9}" dt="2026-03-01T15:24:50.752" v="531" actId="1076"/>
          <ac:picMkLst>
            <pc:docMk/>
            <pc:sldMk cId="2000878440" sldId="418"/>
            <ac:picMk id="4" creationId="{C8037EEF-F350-6DC8-405F-2341923213C4}"/>
          </ac:picMkLst>
        </pc:picChg>
        <pc:picChg chg="mod">
          <ac:chgData name="James Williams" userId="c957a50b-491f-4d94-b4bc-52aca3e2340d" providerId="ADAL" clId="{24AD1EBB-B856-443B-9200-42FCDD6529A9}" dt="2026-03-18T17:58:45.714" v="2152" actId="1076"/>
          <ac:picMkLst>
            <pc:docMk/>
            <pc:sldMk cId="2000878440" sldId="418"/>
            <ac:picMk id="6" creationId="{B121F64D-BD68-B707-9B91-53D4907A3C27}"/>
          </ac:picMkLst>
        </pc:picChg>
        <pc:picChg chg="mod">
          <ac:chgData name="James Williams" userId="c957a50b-491f-4d94-b4bc-52aca3e2340d" providerId="ADAL" clId="{24AD1EBB-B856-443B-9200-42FCDD6529A9}" dt="2026-03-18T17:58:45.714" v="2152" actId="1076"/>
          <ac:picMkLst>
            <pc:docMk/>
            <pc:sldMk cId="2000878440" sldId="418"/>
            <ac:picMk id="13" creationId="{51D941C9-0685-904D-E1F0-E5B4A84AF1F9}"/>
          </ac:picMkLst>
        </pc:picChg>
      </pc:sldChg>
      <pc:sldChg chg="modSp add mod">
        <pc:chgData name="James Williams" userId="c957a50b-491f-4d94-b4bc-52aca3e2340d" providerId="ADAL" clId="{24AD1EBB-B856-443B-9200-42FCDD6529A9}" dt="2026-03-22T18:40:53.108" v="5498" actId="1076"/>
        <pc:sldMkLst>
          <pc:docMk/>
          <pc:sldMk cId="4044090704" sldId="420"/>
        </pc:sldMkLst>
        <pc:spChg chg="mod">
          <ac:chgData name="James Williams" userId="c957a50b-491f-4d94-b4bc-52aca3e2340d" providerId="ADAL" clId="{24AD1EBB-B856-443B-9200-42FCDD6529A9}" dt="2026-03-22T18:40:53.108" v="5498" actId="1076"/>
          <ac:spMkLst>
            <pc:docMk/>
            <pc:sldMk cId="4044090704" sldId="420"/>
            <ac:spMk id="2" creationId="{61365102-6F14-4FB7-8C3C-AB618E6179A2}"/>
          </ac:spMkLst>
        </pc:spChg>
      </pc:sldChg>
      <pc:sldChg chg="modSp mod ord">
        <pc:chgData name="James Williams" userId="c957a50b-491f-4d94-b4bc-52aca3e2340d" providerId="ADAL" clId="{24AD1EBB-B856-443B-9200-42FCDD6529A9}" dt="2026-03-22T12:02:17.927" v="3051" actId="1076"/>
        <pc:sldMkLst>
          <pc:docMk/>
          <pc:sldMk cId="3469024394" sldId="422"/>
        </pc:sldMkLst>
        <pc:spChg chg="mod">
          <ac:chgData name="James Williams" userId="c957a50b-491f-4d94-b4bc-52aca3e2340d" providerId="ADAL" clId="{24AD1EBB-B856-443B-9200-42FCDD6529A9}" dt="2026-03-22T12:02:09.824" v="3050" actId="403"/>
          <ac:spMkLst>
            <pc:docMk/>
            <pc:sldMk cId="3469024394" sldId="422"/>
            <ac:spMk id="2" creationId="{61365102-6F14-4FB7-8C3C-AB618E6179A2}"/>
          </ac:spMkLst>
        </pc:spChg>
        <pc:picChg chg="mod">
          <ac:chgData name="James Williams" userId="c957a50b-491f-4d94-b4bc-52aca3e2340d" providerId="ADAL" clId="{24AD1EBB-B856-443B-9200-42FCDD6529A9}" dt="2026-03-22T12:02:17.927" v="3051" actId="1076"/>
          <ac:picMkLst>
            <pc:docMk/>
            <pc:sldMk cId="3469024394" sldId="422"/>
            <ac:picMk id="11" creationId="{7CD91794-D933-23B9-5CD0-0DF702977322}"/>
          </ac:picMkLst>
        </pc:picChg>
      </pc:sldChg>
      <pc:sldChg chg="modSp mod">
        <pc:chgData name="James Williams" userId="c957a50b-491f-4d94-b4bc-52aca3e2340d" providerId="ADAL" clId="{24AD1EBB-B856-443B-9200-42FCDD6529A9}" dt="2026-03-18T18:52:49.302" v="2689" actId="1076"/>
        <pc:sldMkLst>
          <pc:docMk/>
          <pc:sldMk cId="1907625175" sldId="430"/>
        </pc:sldMkLst>
        <pc:spChg chg="mod">
          <ac:chgData name="James Williams" userId="c957a50b-491f-4d94-b4bc-52aca3e2340d" providerId="ADAL" clId="{24AD1EBB-B856-443B-9200-42FCDD6529A9}" dt="2026-03-18T18:52:49.302" v="2689" actId="1076"/>
          <ac:spMkLst>
            <pc:docMk/>
            <pc:sldMk cId="1907625175" sldId="430"/>
            <ac:spMk id="2" creationId="{61365102-6F14-4FB7-8C3C-AB618E6179A2}"/>
          </ac:spMkLst>
        </pc:spChg>
        <pc:spChg chg="mod">
          <ac:chgData name="James Williams" userId="c957a50b-491f-4d94-b4bc-52aca3e2340d" providerId="ADAL" clId="{24AD1EBB-B856-443B-9200-42FCDD6529A9}" dt="2026-03-01T15:30:26.520" v="543" actId="20577"/>
          <ac:spMkLst>
            <pc:docMk/>
            <pc:sldMk cId="1907625175" sldId="430"/>
            <ac:spMk id="7" creationId="{7AA20E84-7A60-867E-8EB4-EA3136895592}"/>
          </ac:spMkLst>
        </pc:spChg>
        <pc:picChg chg="mod">
          <ac:chgData name="James Williams" userId="c957a50b-491f-4d94-b4bc-52aca3e2340d" providerId="ADAL" clId="{24AD1EBB-B856-443B-9200-42FCDD6529A9}" dt="2026-03-01T15:30:50.388" v="544" actId="14100"/>
          <ac:picMkLst>
            <pc:docMk/>
            <pc:sldMk cId="1907625175" sldId="430"/>
            <ac:picMk id="6" creationId="{FDB65237-CE50-E1E8-0CD5-FAF285415AC6}"/>
          </ac:picMkLst>
        </pc:picChg>
      </pc:sldChg>
      <pc:sldChg chg="modSp mod ord modNotesTx">
        <pc:chgData name="James Williams" userId="c957a50b-491f-4d94-b4bc-52aca3e2340d" providerId="ADAL" clId="{24AD1EBB-B856-443B-9200-42FCDD6529A9}" dt="2026-03-22T13:34:32.705" v="3627"/>
        <pc:sldMkLst>
          <pc:docMk/>
          <pc:sldMk cId="1913106485" sldId="431"/>
        </pc:sldMkLst>
        <pc:spChg chg="mod">
          <ac:chgData name="James Williams" userId="c957a50b-491f-4d94-b4bc-52aca3e2340d" providerId="ADAL" clId="{24AD1EBB-B856-443B-9200-42FCDD6529A9}" dt="2026-03-01T15:33:28.678" v="551" actId="27636"/>
          <ac:spMkLst>
            <pc:docMk/>
            <pc:sldMk cId="1913106485" sldId="431"/>
            <ac:spMk id="2" creationId="{61365102-6F14-4FB7-8C3C-AB618E6179A2}"/>
          </ac:spMkLst>
        </pc:spChg>
        <pc:spChg chg="mod">
          <ac:chgData name="James Williams" userId="c957a50b-491f-4d94-b4bc-52aca3e2340d" providerId="ADAL" clId="{24AD1EBB-B856-443B-9200-42FCDD6529A9}" dt="2026-03-22T13:00:47.812" v="3123" actId="21"/>
          <ac:spMkLst>
            <pc:docMk/>
            <pc:sldMk cId="1913106485" sldId="431"/>
            <ac:spMk id="7" creationId="{7AA20E84-7A60-867E-8EB4-EA3136895592}"/>
          </ac:spMkLst>
        </pc:spChg>
        <pc:spChg chg="mod">
          <ac:chgData name="James Williams" userId="c957a50b-491f-4d94-b4bc-52aca3e2340d" providerId="ADAL" clId="{24AD1EBB-B856-443B-9200-42FCDD6529A9}" dt="2026-03-22T13:03:18.972" v="3227" actId="403"/>
          <ac:spMkLst>
            <pc:docMk/>
            <pc:sldMk cId="1913106485" sldId="431"/>
            <ac:spMk id="9" creationId="{2F0BA22E-3D53-F514-3F62-993A621CFEDE}"/>
          </ac:spMkLst>
        </pc:spChg>
        <pc:picChg chg="mod">
          <ac:chgData name="James Williams" userId="c957a50b-491f-4d94-b4bc-52aca3e2340d" providerId="ADAL" clId="{24AD1EBB-B856-443B-9200-42FCDD6529A9}" dt="2026-03-22T13:02:44.266" v="3219" actId="14100"/>
          <ac:picMkLst>
            <pc:docMk/>
            <pc:sldMk cId="1913106485" sldId="431"/>
            <ac:picMk id="11" creationId="{F555B451-54B4-44BA-89F2-70751D0FDC16}"/>
          </ac:picMkLst>
        </pc:picChg>
      </pc:sldChg>
      <pc:sldChg chg="addSp delSp modSp add mod ord">
        <pc:chgData name="James Williams" userId="c957a50b-491f-4d94-b4bc-52aca3e2340d" providerId="ADAL" clId="{24AD1EBB-B856-443B-9200-42FCDD6529A9}" dt="2026-03-18T18:52:18.898" v="2687" actId="1076"/>
        <pc:sldMkLst>
          <pc:docMk/>
          <pc:sldMk cId="3743327160" sldId="433"/>
        </pc:sldMkLst>
        <pc:spChg chg="mod">
          <ac:chgData name="James Williams" userId="c957a50b-491f-4d94-b4bc-52aca3e2340d" providerId="ADAL" clId="{24AD1EBB-B856-443B-9200-42FCDD6529A9}" dt="2026-03-18T18:50:51.994" v="2659" actId="403"/>
          <ac:spMkLst>
            <pc:docMk/>
            <pc:sldMk cId="3743327160" sldId="433"/>
            <ac:spMk id="2" creationId="{61365102-6F14-4FB7-8C3C-AB618E6179A2}"/>
          </ac:spMkLst>
        </pc:spChg>
        <pc:spChg chg="mod">
          <ac:chgData name="James Williams" userId="c957a50b-491f-4d94-b4bc-52aca3e2340d" providerId="ADAL" clId="{24AD1EBB-B856-443B-9200-42FCDD6529A9}" dt="2026-03-18T18:52:13.769" v="2685" actId="1076"/>
          <ac:spMkLst>
            <pc:docMk/>
            <pc:sldMk cId="3743327160" sldId="433"/>
            <ac:spMk id="7" creationId="{7AA20E84-7A60-867E-8EB4-EA3136895592}"/>
          </ac:spMkLst>
        </pc:spChg>
        <pc:picChg chg="add mod">
          <ac:chgData name="James Williams" userId="c957a50b-491f-4d94-b4bc-52aca3e2340d" providerId="ADAL" clId="{24AD1EBB-B856-443B-9200-42FCDD6529A9}" dt="2026-03-18T18:52:18.898" v="2687" actId="1076"/>
          <ac:picMkLst>
            <pc:docMk/>
            <pc:sldMk cId="3743327160" sldId="433"/>
            <ac:picMk id="5" creationId="{4C0383F9-7C66-144D-E6DA-4516A662DB3E}"/>
          </ac:picMkLst>
        </pc:picChg>
      </pc:sldChg>
      <pc:sldChg chg="addSp modSp add mod">
        <pc:chgData name="James Williams" userId="c957a50b-491f-4d94-b4bc-52aca3e2340d" providerId="ADAL" clId="{24AD1EBB-B856-443B-9200-42FCDD6529A9}" dt="2026-03-22T18:07:11.555" v="4749" actId="1076"/>
        <pc:sldMkLst>
          <pc:docMk/>
          <pc:sldMk cId="2672832468" sldId="485"/>
        </pc:sldMkLst>
        <pc:spChg chg="mod">
          <ac:chgData name="James Williams" userId="c957a50b-491f-4d94-b4bc-52aca3e2340d" providerId="ADAL" clId="{24AD1EBB-B856-443B-9200-42FCDD6529A9}" dt="2026-03-22T18:04:47.382" v="4698" actId="403"/>
          <ac:spMkLst>
            <pc:docMk/>
            <pc:sldMk cId="2672832468" sldId="485"/>
            <ac:spMk id="2" creationId="{61365102-6F14-4FB7-8C3C-AB618E6179A2}"/>
          </ac:spMkLst>
        </pc:spChg>
        <pc:spChg chg="mod">
          <ac:chgData name="James Williams" userId="c957a50b-491f-4d94-b4bc-52aca3e2340d" providerId="ADAL" clId="{24AD1EBB-B856-443B-9200-42FCDD6529A9}" dt="2026-03-22T18:07:06.175" v="4748" actId="20577"/>
          <ac:spMkLst>
            <pc:docMk/>
            <pc:sldMk cId="2672832468" sldId="485"/>
            <ac:spMk id="9" creationId="{C6F0307B-6A4C-4978-8778-1B2AFBCDE537}"/>
          </ac:spMkLst>
        </pc:spChg>
        <pc:picChg chg="add mod">
          <ac:chgData name="James Williams" userId="c957a50b-491f-4d94-b4bc-52aca3e2340d" providerId="ADAL" clId="{24AD1EBB-B856-443B-9200-42FCDD6529A9}" dt="2026-03-18T15:11:22.121" v="1350"/>
          <ac:picMkLst>
            <pc:docMk/>
            <pc:sldMk cId="2672832468" sldId="485"/>
            <ac:picMk id="3" creationId="{BEB75793-130B-94DA-5FB6-3DA973017BDC}"/>
          </ac:picMkLst>
        </pc:picChg>
        <pc:picChg chg="mod">
          <ac:chgData name="James Williams" userId="c957a50b-491f-4d94-b4bc-52aca3e2340d" providerId="ADAL" clId="{24AD1EBB-B856-443B-9200-42FCDD6529A9}" dt="2026-03-22T18:06:11.122" v="4711" actId="1076"/>
          <ac:picMkLst>
            <pc:docMk/>
            <pc:sldMk cId="2672832468" sldId="485"/>
            <ac:picMk id="4" creationId="{FFC2B6B9-C250-84C1-47FB-A0A83BF8B52F}"/>
          </ac:picMkLst>
        </pc:picChg>
        <pc:picChg chg="mod">
          <ac:chgData name="James Williams" userId="c957a50b-491f-4d94-b4bc-52aca3e2340d" providerId="ADAL" clId="{24AD1EBB-B856-443B-9200-42FCDD6529A9}" dt="2026-03-22T18:07:11.555" v="4749" actId="1076"/>
          <ac:picMkLst>
            <pc:docMk/>
            <pc:sldMk cId="2672832468" sldId="485"/>
            <ac:picMk id="24" creationId="{59D2DA0B-2363-2AAE-74AA-B91D929DC45D}"/>
          </ac:picMkLst>
        </pc:picChg>
      </pc:sldChg>
      <pc:sldChg chg="addSp modSp add mod">
        <pc:chgData name="James Williams" userId="c957a50b-491f-4d94-b4bc-52aca3e2340d" providerId="ADAL" clId="{24AD1EBB-B856-443B-9200-42FCDD6529A9}" dt="2026-03-23T10:57:21.435" v="5819" actId="13926"/>
        <pc:sldMkLst>
          <pc:docMk/>
          <pc:sldMk cId="979509795" sldId="670"/>
        </pc:sldMkLst>
        <pc:spChg chg="mod">
          <ac:chgData name="James Williams" userId="c957a50b-491f-4d94-b4bc-52aca3e2340d" providerId="ADAL" clId="{24AD1EBB-B856-443B-9200-42FCDD6529A9}" dt="2026-03-22T18:32:14.570" v="5395" actId="13926"/>
          <ac:spMkLst>
            <pc:docMk/>
            <pc:sldMk cId="979509795" sldId="670"/>
            <ac:spMk id="2" creationId="{61365102-6F14-4FB7-8C3C-AB618E6179A2}"/>
          </ac:spMkLst>
        </pc:spChg>
        <pc:spChg chg="mod">
          <ac:chgData name="James Williams" userId="c957a50b-491f-4d94-b4bc-52aca3e2340d" providerId="ADAL" clId="{24AD1EBB-B856-443B-9200-42FCDD6529A9}" dt="2026-03-23T10:57:21.435" v="5819" actId="13926"/>
          <ac:spMkLst>
            <pc:docMk/>
            <pc:sldMk cId="979509795" sldId="670"/>
            <ac:spMk id="7" creationId="{7AA20E84-7A60-867E-8EB4-EA3136895592}"/>
          </ac:spMkLst>
        </pc:spChg>
        <pc:picChg chg="add mod">
          <ac:chgData name="James Williams" userId="c957a50b-491f-4d94-b4bc-52aca3e2340d" providerId="ADAL" clId="{24AD1EBB-B856-443B-9200-42FCDD6529A9}" dt="2026-03-18T15:11:24.155" v="1351"/>
          <ac:picMkLst>
            <pc:docMk/>
            <pc:sldMk cId="979509795" sldId="670"/>
            <ac:picMk id="3" creationId="{FAA06122-D106-88DB-9508-C9A01A9E9366}"/>
          </ac:picMkLst>
        </pc:picChg>
      </pc:sldChg>
      <pc:sldChg chg="addSp delSp modSp mod ord">
        <pc:chgData name="James Williams" userId="c957a50b-491f-4d94-b4bc-52aca3e2340d" providerId="ADAL" clId="{24AD1EBB-B856-443B-9200-42FCDD6529A9}" dt="2026-03-23T14:04:37.342" v="6690" actId="20577"/>
        <pc:sldMkLst>
          <pc:docMk/>
          <pc:sldMk cId="3843751795" sldId="802"/>
        </pc:sldMkLst>
        <pc:spChg chg="mod">
          <ac:chgData name="James Williams" userId="c957a50b-491f-4d94-b4bc-52aca3e2340d" providerId="ADAL" clId="{24AD1EBB-B856-443B-9200-42FCDD6529A9}" dt="2026-03-18T15:08:16.321" v="1320" actId="26606"/>
          <ac:spMkLst>
            <pc:docMk/>
            <pc:sldMk cId="3843751795" sldId="802"/>
            <ac:spMk id="2" creationId="{61365102-6F14-4FB7-8C3C-AB618E6179A2}"/>
          </ac:spMkLst>
        </pc:spChg>
        <pc:spChg chg="mod ord">
          <ac:chgData name="James Williams" userId="c957a50b-491f-4d94-b4bc-52aca3e2340d" providerId="ADAL" clId="{24AD1EBB-B856-443B-9200-42FCDD6529A9}" dt="2026-03-23T14:04:37.342" v="6690" actId="20577"/>
          <ac:spMkLst>
            <pc:docMk/>
            <pc:sldMk cId="3843751795" sldId="802"/>
            <ac:spMk id="7" creationId="{7AA20E84-7A60-867E-8EB4-EA3136895592}"/>
          </ac:spMkLst>
        </pc:spChg>
        <pc:spChg chg="add del">
          <ac:chgData name="James Williams" userId="c957a50b-491f-4d94-b4bc-52aca3e2340d" providerId="ADAL" clId="{24AD1EBB-B856-443B-9200-42FCDD6529A9}" dt="2026-03-18T15:08:16.321" v="1320" actId="26606"/>
          <ac:spMkLst>
            <pc:docMk/>
            <pc:sldMk cId="3843751795" sldId="802"/>
            <ac:spMk id="8" creationId="{1B15ED52-F352-441B-82BF-E0EA34836D08}"/>
          </ac:spMkLst>
        </pc:spChg>
        <pc:spChg chg="add del">
          <ac:chgData name="James Williams" userId="c957a50b-491f-4d94-b4bc-52aca3e2340d" providerId="ADAL" clId="{24AD1EBB-B856-443B-9200-42FCDD6529A9}" dt="2026-03-18T15:08:16.321" v="1320" actId="26606"/>
          <ac:spMkLst>
            <pc:docMk/>
            <pc:sldMk cId="3843751795" sldId="802"/>
            <ac:spMk id="10" creationId="{3B2E3793-BFE6-45A2-9B7B-E18844431C99}"/>
          </ac:spMkLst>
        </pc:spChg>
        <pc:spChg chg="add del">
          <ac:chgData name="James Williams" userId="c957a50b-491f-4d94-b4bc-52aca3e2340d" providerId="ADAL" clId="{24AD1EBB-B856-443B-9200-42FCDD6529A9}" dt="2026-03-18T15:08:16.321" v="1320" actId="26606"/>
          <ac:spMkLst>
            <pc:docMk/>
            <pc:sldMk cId="3843751795" sldId="802"/>
            <ac:spMk id="12" creationId="{BC4C4868-CB8F-4AF9-9CDB-8108F2C19B67}"/>
          </ac:spMkLst>
        </pc:spChg>
        <pc:spChg chg="add del">
          <ac:chgData name="James Williams" userId="c957a50b-491f-4d94-b4bc-52aca3e2340d" providerId="ADAL" clId="{24AD1EBB-B856-443B-9200-42FCDD6529A9}" dt="2026-03-18T15:08:16.321" v="1320" actId="26606"/>
          <ac:spMkLst>
            <pc:docMk/>
            <pc:sldMk cId="3843751795" sldId="802"/>
            <ac:spMk id="14" creationId="{375E0459-6403-40CD-989D-56A4407CA12E}"/>
          </ac:spMkLst>
        </pc:spChg>
        <pc:spChg chg="add del">
          <ac:chgData name="James Williams" userId="c957a50b-491f-4d94-b4bc-52aca3e2340d" providerId="ADAL" clId="{24AD1EBB-B856-443B-9200-42FCDD6529A9}" dt="2026-03-18T15:08:16.321" v="1320" actId="26606"/>
          <ac:spMkLst>
            <pc:docMk/>
            <pc:sldMk cId="3843751795" sldId="802"/>
            <ac:spMk id="16" creationId="{53E5B1A8-3AC9-4BD1-9BBC-78CA94F2D1BA}"/>
          </ac:spMkLst>
        </pc:spChg>
        <pc:picChg chg="add mod">
          <ac:chgData name="James Williams" userId="c957a50b-491f-4d94-b4bc-52aca3e2340d" providerId="ADAL" clId="{24AD1EBB-B856-443B-9200-42FCDD6529A9}" dt="2026-03-18T15:08:27.396" v="1322" actId="1076"/>
          <ac:picMkLst>
            <pc:docMk/>
            <pc:sldMk cId="3843751795" sldId="802"/>
            <ac:picMk id="3" creationId="{0B899FDC-0C9E-F15B-30F8-E57A725B68AE}"/>
          </ac:picMkLst>
        </pc:picChg>
        <pc:picChg chg="add mod">
          <ac:chgData name="James Williams" userId="c957a50b-491f-4d94-b4bc-52aca3e2340d" providerId="ADAL" clId="{24AD1EBB-B856-443B-9200-42FCDD6529A9}" dt="2026-03-18T15:08:31.357" v="1323" actId="1076"/>
          <ac:picMkLst>
            <pc:docMk/>
            <pc:sldMk cId="3843751795" sldId="802"/>
            <ac:picMk id="4" creationId="{37749907-4B90-AF2A-DE23-0D1F9EA7D824}"/>
          </ac:picMkLst>
        </pc:picChg>
      </pc:sldChg>
      <pc:sldChg chg="addSp delSp modSp add del mod">
        <pc:chgData name="James Williams" userId="c957a50b-491f-4d94-b4bc-52aca3e2340d" providerId="ADAL" clId="{24AD1EBB-B856-443B-9200-42FCDD6529A9}" dt="2026-03-18T16:01:52.174" v="1771" actId="13926"/>
        <pc:sldMkLst>
          <pc:docMk/>
          <pc:sldMk cId="872165422" sldId="803"/>
        </pc:sldMkLst>
        <pc:spChg chg="add del mod">
          <ac:chgData name="James Williams" userId="c957a50b-491f-4d94-b4bc-52aca3e2340d" providerId="ADAL" clId="{24AD1EBB-B856-443B-9200-42FCDD6529A9}" dt="2026-03-01T15:19:06.967" v="491" actId="21"/>
          <ac:spMkLst>
            <pc:docMk/>
            <pc:sldMk cId="872165422" sldId="803"/>
            <ac:spMk id="2" creationId="{61365102-6F14-4FB7-8C3C-AB618E6179A2}"/>
          </ac:spMkLst>
        </pc:spChg>
        <pc:spChg chg="add del mod">
          <ac:chgData name="James Williams" userId="c957a50b-491f-4d94-b4bc-52aca3e2340d" providerId="ADAL" clId="{24AD1EBB-B856-443B-9200-42FCDD6529A9}" dt="2026-03-18T16:01:52.174" v="1771" actId="13926"/>
          <ac:spMkLst>
            <pc:docMk/>
            <pc:sldMk cId="872165422" sldId="803"/>
            <ac:spMk id="9" creationId="{C6F0307B-6A4C-4978-8778-1B2AFBCDE537}"/>
          </ac:spMkLst>
        </pc:spChg>
        <pc:picChg chg="add mod">
          <ac:chgData name="James Williams" userId="c957a50b-491f-4d94-b4bc-52aca3e2340d" providerId="ADAL" clId="{24AD1EBB-B856-443B-9200-42FCDD6529A9}" dt="2026-03-18T15:08:56.572" v="1325" actId="1076"/>
          <ac:picMkLst>
            <pc:docMk/>
            <pc:sldMk cId="872165422" sldId="803"/>
            <ac:picMk id="3" creationId="{4D0DE5F2-9DF9-06A3-AC89-9A3E322631B1}"/>
          </ac:picMkLst>
        </pc:picChg>
        <pc:picChg chg="add mod">
          <ac:chgData name="James Williams" userId="c957a50b-491f-4d94-b4bc-52aca3e2340d" providerId="ADAL" clId="{24AD1EBB-B856-443B-9200-42FCDD6529A9}" dt="2026-03-18T15:08:56.572" v="1325" actId="1076"/>
          <ac:picMkLst>
            <pc:docMk/>
            <pc:sldMk cId="872165422" sldId="803"/>
            <ac:picMk id="4" creationId="{988635B0-11D5-602D-A93C-D78E0C895AD3}"/>
          </ac:picMkLst>
        </pc:picChg>
      </pc:sldChg>
      <pc:sldChg chg="addSp delSp modSp del mod">
        <pc:chgData name="James Williams" userId="c957a50b-491f-4d94-b4bc-52aca3e2340d" providerId="ADAL" clId="{24AD1EBB-B856-443B-9200-42FCDD6529A9}" dt="2026-03-22T13:34:16.319" v="3625" actId="2696"/>
        <pc:sldMkLst>
          <pc:docMk/>
          <pc:sldMk cId="1056380901" sldId="818"/>
        </pc:sldMkLst>
        <pc:spChg chg="mod">
          <ac:chgData name="James Williams" userId="c957a50b-491f-4d94-b4bc-52aca3e2340d" providerId="ADAL" clId="{24AD1EBB-B856-443B-9200-42FCDD6529A9}" dt="2026-03-22T11:26:06.590" v="2804" actId="1076"/>
          <ac:spMkLst>
            <pc:docMk/>
            <pc:sldMk cId="1056380901" sldId="818"/>
            <ac:spMk id="2" creationId="{61365102-6F14-4FB7-8C3C-AB618E6179A2}"/>
          </ac:spMkLst>
        </pc:spChg>
        <pc:spChg chg="del mod">
          <ac:chgData name="James Williams" userId="c957a50b-491f-4d94-b4bc-52aca3e2340d" providerId="ADAL" clId="{24AD1EBB-B856-443B-9200-42FCDD6529A9}" dt="2026-03-22T11:27:59.653" v="2814" actId="478"/>
          <ac:spMkLst>
            <pc:docMk/>
            <pc:sldMk cId="1056380901" sldId="818"/>
            <ac:spMk id="3" creationId="{2AEA2272-4E69-283C-CF17-753E799BA320}"/>
          </ac:spMkLst>
        </pc:spChg>
        <pc:spChg chg="add mod">
          <ac:chgData name="James Williams" userId="c957a50b-491f-4d94-b4bc-52aca3e2340d" providerId="ADAL" clId="{24AD1EBB-B856-443B-9200-42FCDD6529A9}" dt="2026-03-22T12:05:04.374" v="3052"/>
          <ac:spMkLst>
            <pc:docMk/>
            <pc:sldMk cId="1056380901" sldId="818"/>
            <ac:spMk id="4" creationId="{7D28E706-E011-24D9-F584-C24D7F1F9C31}"/>
          </ac:spMkLst>
        </pc:spChg>
        <pc:spChg chg="mod">
          <ac:chgData name="James Williams" userId="c957a50b-491f-4d94-b4bc-52aca3e2340d" providerId="ADAL" clId="{24AD1EBB-B856-443B-9200-42FCDD6529A9}" dt="2026-03-22T11:55:09.205" v="2907" actId="20577"/>
          <ac:spMkLst>
            <pc:docMk/>
            <pc:sldMk cId="1056380901" sldId="818"/>
            <ac:spMk id="7" creationId="{7AA20E84-7A60-867E-8EB4-EA3136895592}"/>
          </ac:spMkLst>
        </pc:spChg>
        <pc:spChg chg="mod">
          <ac:chgData name="James Williams" userId="c957a50b-491f-4d94-b4bc-52aca3e2340d" providerId="ADAL" clId="{24AD1EBB-B856-443B-9200-42FCDD6529A9}" dt="2026-03-22T11:28:51.982" v="2831" actId="1076"/>
          <ac:spMkLst>
            <pc:docMk/>
            <pc:sldMk cId="1056380901" sldId="818"/>
            <ac:spMk id="18" creationId="{DB9EB4C3-8845-87DF-17FF-07A09F9C2054}"/>
          </ac:spMkLst>
        </pc:spChg>
      </pc:sldChg>
      <pc:sldChg chg="modSp add del mod">
        <pc:chgData name="James Williams" userId="c957a50b-491f-4d94-b4bc-52aca3e2340d" providerId="ADAL" clId="{24AD1EBB-B856-443B-9200-42FCDD6529A9}" dt="2026-03-22T18:39:47.191" v="5468" actId="14100"/>
        <pc:sldMkLst>
          <pc:docMk/>
          <pc:sldMk cId="668720335" sldId="834"/>
        </pc:sldMkLst>
        <pc:spChg chg="mod">
          <ac:chgData name="James Williams" userId="c957a50b-491f-4d94-b4bc-52aca3e2340d" providerId="ADAL" clId="{24AD1EBB-B856-443B-9200-42FCDD6529A9}" dt="2026-03-22T18:39:47.191" v="5468" actId="14100"/>
          <ac:spMkLst>
            <pc:docMk/>
            <pc:sldMk cId="668720335" sldId="834"/>
            <ac:spMk id="2" creationId="{D25EC0A6-C9B5-E91D-931E-9C16995357DE}"/>
          </ac:spMkLst>
        </pc:spChg>
      </pc:sldChg>
      <pc:sldChg chg="addSp modSp mod modNotesTx">
        <pc:chgData name="James Williams" userId="c957a50b-491f-4d94-b4bc-52aca3e2340d" providerId="ADAL" clId="{24AD1EBB-B856-443B-9200-42FCDD6529A9}" dt="2026-03-22T18:03:14.323" v="4697" actId="20577"/>
        <pc:sldMkLst>
          <pc:docMk/>
          <pc:sldMk cId="638201969" sldId="844"/>
        </pc:sldMkLst>
        <pc:spChg chg="mod">
          <ac:chgData name="James Williams" userId="c957a50b-491f-4d94-b4bc-52aca3e2340d" providerId="ADAL" clId="{24AD1EBB-B856-443B-9200-42FCDD6529A9}" dt="2026-03-01T15:35:48.238" v="567" actId="27636"/>
          <ac:spMkLst>
            <pc:docMk/>
            <pc:sldMk cId="638201969" sldId="844"/>
            <ac:spMk id="2" creationId="{344FEE08-60FE-F636-15F3-8F106BA0E78D}"/>
          </ac:spMkLst>
        </pc:spChg>
        <pc:spChg chg="mod">
          <ac:chgData name="James Williams" userId="c957a50b-491f-4d94-b4bc-52aca3e2340d" providerId="ADAL" clId="{24AD1EBB-B856-443B-9200-42FCDD6529A9}" dt="2026-03-22T18:03:14.323" v="4697" actId="20577"/>
          <ac:spMkLst>
            <pc:docMk/>
            <pc:sldMk cId="638201969" sldId="844"/>
            <ac:spMk id="8" creationId="{E57BB83E-B437-3304-7130-E874F7A21C34}"/>
          </ac:spMkLst>
        </pc:spChg>
        <pc:graphicFrameChg chg="add mod">
          <ac:chgData name="James Williams" userId="c957a50b-491f-4d94-b4bc-52aca3e2340d" providerId="ADAL" clId="{24AD1EBB-B856-443B-9200-42FCDD6529A9}" dt="2026-03-22T17:49:22.975" v="4526"/>
          <ac:graphicFrameMkLst>
            <pc:docMk/>
            <pc:sldMk cId="638201969" sldId="844"/>
            <ac:graphicFrameMk id="3" creationId="{0034DA5C-CE32-1E40-12A0-EE4F25061963}"/>
          </ac:graphicFrameMkLst>
        </pc:graphicFrameChg>
      </pc:sldChg>
      <pc:sldChg chg="modSp mod">
        <pc:chgData name="James Williams" userId="c957a50b-491f-4d94-b4bc-52aca3e2340d" providerId="ADAL" clId="{24AD1EBB-B856-443B-9200-42FCDD6529A9}" dt="2026-03-22T18:57:03.791" v="5623" actId="21"/>
        <pc:sldMkLst>
          <pc:docMk/>
          <pc:sldMk cId="3679049222" sldId="886"/>
        </pc:sldMkLst>
        <pc:spChg chg="mod">
          <ac:chgData name="James Williams" userId="c957a50b-491f-4d94-b4bc-52aca3e2340d" providerId="ADAL" clId="{24AD1EBB-B856-443B-9200-42FCDD6529A9}" dt="2026-03-22T18:55:27.321" v="5527" actId="403"/>
          <ac:spMkLst>
            <pc:docMk/>
            <pc:sldMk cId="3679049222" sldId="886"/>
            <ac:spMk id="2" creationId="{0067F1CA-8755-391F-C15B-B677A74A5A19}"/>
          </ac:spMkLst>
        </pc:spChg>
        <pc:spChg chg="mod">
          <ac:chgData name="James Williams" userId="c957a50b-491f-4d94-b4bc-52aca3e2340d" providerId="ADAL" clId="{24AD1EBB-B856-443B-9200-42FCDD6529A9}" dt="2026-03-22T18:57:03.791" v="5623" actId="21"/>
          <ac:spMkLst>
            <pc:docMk/>
            <pc:sldMk cId="3679049222" sldId="886"/>
            <ac:spMk id="4" creationId="{3B62FD4E-6FE2-065B-EBD6-1193FC2A457B}"/>
          </ac:spMkLst>
        </pc:spChg>
      </pc:sldChg>
      <pc:sldChg chg="modSp mod">
        <pc:chgData name="James Williams" userId="c957a50b-491f-4d94-b4bc-52aca3e2340d" providerId="ADAL" clId="{24AD1EBB-B856-443B-9200-42FCDD6529A9}" dt="2026-03-22T18:57:14.258" v="5635" actId="20577"/>
        <pc:sldMkLst>
          <pc:docMk/>
          <pc:sldMk cId="2092658889" sldId="894"/>
        </pc:sldMkLst>
        <pc:spChg chg="mod">
          <ac:chgData name="James Williams" userId="c957a50b-491f-4d94-b4bc-52aca3e2340d" providerId="ADAL" clId="{24AD1EBB-B856-443B-9200-42FCDD6529A9}" dt="2026-03-22T18:57:14.258" v="5635" actId="20577"/>
          <ac:spMkLst>
            <pc:docMk/>
            <pc:sldMk cId="2092658889" sldId="894"/>
            <ac:spMk id="4" creationId="{8C1596FC-1A2B-D1D3-802B-E79EC1F74D45}"/>
          </ac:spMkLst>
        </pc:spChg>
      </pc:sldChg>
      <pc:sldChg chg="add del ord">
        <pc:chgData name="James Williams" userId="c957a50b-491f-4d94-b4bc-52aca3e2340d" providerId="ADAL" clId="{24AD1EBB-B856-443B-9200-42FCDD6529A9}" dt="2026-03-22T18:41:19.265" v="5499" actId="2696"/>
        <pc:sldMkLst>
          <pc:docMk/>
          <pc:sldMk cId="459937271" sldId="919"/>
        </pc:sldMkLst>
      </pc:sldChg>
      <pc:sldChg chg="modSp mod">
        <pc:chgData name="James Williams" userId="c957a50b-491f-4d94-b4bc-52aca3e2340d" providerId="ADAL" clId="{24AD1EBB-B856-443B-9200-42FCDD6529A9}" dt="2026-03-22T18:40:36.466" v="5495" actId="948"/>
        <pc:sldMkLst>
          <pc:docMk/>
          <pc:sldMk cId="2676650143" sldId="935"/>
        </pc:sldMkLst>
        <pc:spChg chg="mod">
          <ac:chgData name="James Williams" userId="c957a50b-491f-4d94-b4bc-52aca3e2340d" providerId="ADAL" clId="{24AD1EBB-B856-443B-9200-42FCDD6529A9}" dt="2026-03-22T18:40:18.258" v="5473" actId="14100"/>
          <ac:spMkLst>
            <pc:docMk/>
            <pc:sldMk cId="2676650143" sldId="935"/>
            <ac:spMk id="2" creationId="{5E4F4299-FA71-0CE4-2F61-24851F630230}"/>
          </ac:spMkLst>
        </pc:spChg>
        <pc:spChg chg="mod">
          <ac:chgData name="James Williams" userId="c957a50b-491f-4d94-b4bc-52aca3e2340d" providerId="ADAL" clId="{24AD1EBB-B856-443B-9200-42FCDD6529A9}" dt="2026-03-22T18:40:36.466" v="5495" actId="948"/>
          <ac:spMkLst>
            <pc:docMk/>
            <pc:sldMk cId="2676650143" sldId="935"/>
            <ac:spMk id="3" creationId="{5A02BABF-D337-3BAE-5750-E960DEEAE636}"/>
          </ac:spMkLst>
        </pc:spChg>
      </pc:sldChg>
      <pc:sldChg chg="addSp delSp modSp mod setBg">
        <pc:chgData name="James Williams" userId="c957a50b-491f-4d94-b4bc-52aca3e2340d" providerId="ADAL" clId="{24AD1EBB-B856-443B-9200-42FCDD6529A9}" dt="2026-03-18T17:29:23.820" v="1892" actId="20577"/>
        <pc:sldMkLst>
          <pc:docMk/>
          <pc:sldMk cId="3555016588" sldId="938"/>
        </pc:sldMkLst>
        <pc:spChg chg="mod">
          <ac:chgData name="James Williams" userId="c957a50b-491f-4d94-b4bc-52aca3e2340d" providerId="ADAL" clId="{24AD1EBB-B856-443B-9200-42FCDD6529A9}" dt="2026-03-18T17:27:19.291" v="1851" actId="14100"/>
          <ac:spMkLst>
            <pc:docMk/>
            <pc:sldMk cId="3555016588" sldId="938"/>
            <ac:spMk id="2" creationId="{0BC6FCF2-5142-7820-D184-596ED29D38FD}"/>
          </ac:spMkLst>
        </pc:spChg>
        <pc:spChg chg="mod">
          <ac:chgData name="James Williams" userId="c957a50b-491f-4d94-b4bc-52aca3e2340d" providerId="ADAL" clId="{24AD1EBB-B856-443B-9200-42FCDD6529A9}" dt="2026-03-18T17:29:23.820" v="1892" actId="20577"/>
          <ac:spMkLst>
            <pc:docMk/>
            <pc:sldMk cId="3555016588" sldId="938"/>
            <ac:spMk id="3" creationId="{511EEE63-07BB-A6E9-C1F4-8192255CEA50}"/>
          </ac:spMkLst>
        </pc:spChg>
        <pc:picChg chg="add mod ord">
          <ac:chgData name="James Williams" userId="c957a50b-491f-4d94-b4bc-52aca3e2340d" providerId="ADAL" clId="{24AD1EBB-B856-443B-9200-42FCDD6529A9}" dt="2026-03-18T15:09:43.177" v="1335" actId="1076"/>
          <ac:picMkLst>
            <pc:docMk/>
            <pc:sldMk cId="3555016588" sldId="938"/>
            <ac:picMk id="5" creationId="{C3DB591B-F0D6-D3D8-B41B-E4E7C64733A5}"/>
          </ac:picMkLst>
        </pc:picChg>
      </pc:sldChg>
      <pc:sldChg chg="modSp add del mod">
        <pc:chgData name="James Williams" userId="c957a50b-491f-4d94-b4bc-52aca3e2340d" providerId="ADAL" clId="{24AD1EBB-B856-443B-9200-42FCDD6529A9}" dt="2026-03-22T18:38:07.406" v="5462" actId="2696"/>
        <pc:sldMkLst>
          <pc:docMk/>
          <pc:sldMk cId="736454295" sldId="941"/>
        </pc:sldMkLst>
        <pc:spChg chg="mod">
          <ac:chgData name="James Williams" userId="c957a50b-491f-4d94-b4bc-52aca3e2340d" providerId="ADAL" clId="{24AD1EBB-B856-443B-9200-42FCDD6529A9}" dt="2026-03-22T18:37:02.922" v="5461" actId="1076"/>
          <ac:spMkLst>
            <pc:docMk/>
            <pc:sldMk cId="736454295" sldId="941"/>
            <ac:spMk id="4" creationId="{E2EC99A1-E271-65D9-183C-E16157957402}"/>
          </ac:spMkLst>
        </pc:spChg>
      </pc:sldChg>
      <pc:sldChg chg="add">
        <pc:chgData name="James Williams" userId="c957a50b-491f-4d94-b4bc-52aca3e2340d" providerId="ADAL" clId="{24AD1EBB-B856-443B-9200-42FCDD6529A9}" dt="2026-03-22T18:38:17.946" v="5463"/>
        <pc:sldMkLst>
          <pc:docMk/>
          <pc:sldMk cId="1850190587" sldId="941"/>
        </pc:sldMkLst>
      </pc:sldChg>
      <pc:sldChg chg="modSp mod">
        <pc:chgData name="James Williams" userId="c957a50b-491f-4d94-b4bc-52aca3e2340d" providerId="ADAL" clId="{24AD1EBB-B856-443B-9200-42FCDD6529A9}" dt="2026-03-01T15:52:32.434" v="828" actId="20577"/>
        <pc:sldMkLst>
          <pc:docMk/>
          <pc:sldMk cId="4249318526" sldId="943"/>
        </pc:sldMkLst>
        <pc:spChg chg="mod">
          <ac:chgData name="James Williams" userId="c957a50b-491f-4d94-b4bc-52aca3e2340d" providerId="ADAL" clId="{24AD1EBB-B856-443B-9200-42FCDD6529A9}" dt="2026-03-01T15:52:21.706" v="824" actId="255"/>
          <ac:spMkLst>
            <pc:docMk/>
            <pc:sldMk cId="4249318526" sldId="943"/>
            <ac:spMk id="2" creationId="{36D758A1-2D84-9C6F-C1F1-DDEBD477FB65}"/>
          </ac:spMkLst>
        </pc:spChg>
        <pc:spChg chg="mod">
          <ac:chgData name="James Williams" userId="c957a50b-491f-4d94-b4bc-52aca3e2340d" providerId="ADAL" clId="{24AD1EBB-B856-443B-9200-42FCDD6529A9}" dt="2026-03-01T15:52:32.434" v="828" actId="20577"/>
          <ac:spMkLst>
            <pc:docMk/>
            <pc:sldMk cId="4249318526" sldId="943"/>
            <ac:spMk id="8" creationId="{A721DE4D-DA3F-6A14-FBBA-30F8EC0F0230}"/>
          </ac:spMkLst>
        </pc:spChg>
      </pc:sldChg>
      <pc:sldChg chg="delSp modSp mod">
        <pc:chgData name="James Williams" userId="c957a50b-491f-4d94-b4bc-52aca3e2340d" providerId="ADAL" clId="{24AD1EBB-B856-443B-9200-42FCDD6529A9}" dt="2026-03-18T17:52:04.950" v="2119" actId="13926"/>
        <pc:sldMkLst>
          <pc:docMk/>
          <pc:sldMk cId="2754191510" sldId="944"/>
        </pc:sldMkLst>
        <pc:spChg chg="mod">
          <ac:chgData name="James Williams" userId="c957a50b-491f-4d94-b4bc-52aca3e2340d" providerId="ADAL" clId="{24AD1EBB-B856-443B-9200-42FCDD6529A9}" dt="2026-03-18T17:52:04.950" v="2119" actId="13926"/>
          <ac:spMkLst>
            <pc:docMk/>
            <pc:sldMk cId="2754191510" sldId="944"/>
            <ac:spMk id="7" creationId="{DD42BE22-A68A-0D8B-7FE8-30875F88BE0D}"/>
          </ac:spMkLst>
        </pc:spChg>
        <pc:picChg chg="mod">
          <ac:chgData name="James Williams" userId="c957a50b-491f-4d94-b4bc-52aca3e2340d" providerId="ADAL" clId="{24AD1EBB-B856-443B-9200-42FCDD6529A9}" dt="2026-03-18T17:51:50.643" v="2117" actId="1076"/>
          <ac:picMkLst>
            <pc:docMk/>
            <pc:sldMk cId="2754191510" sldId="944"/>
            <ac:picMk id="13" creationId="{4336C323-3ABA-17A7-407D-1229C92355CE}"/>
          </ac:picMkLst>
        </pc:picChg>
      </pc:sldChg>
      <pc:sldChg chg="addSp modSp mod">
        <pc:chgData name="James Williams" userId="c957a50b-491f-4d94-b4bc-52aca3e2340d" providerId="ADAL" clId="{24AD1EBB-B856-443B-9200-42FCDD6529A9}" dt="2026-03-22T11:25:55.422" v="2803" actId="13926"/>
        <pc:sldMkLst>
          <pc:docMk/>
          <pc:sldMk cId="3500966466" sldId="945"/>
        </pc:sldMkLst>
        <pc:spChg chg="mod">
          <ac:chgData name="James Williams" userId="c957a50b-491f-4d94-b4bc-52aca3e2340d" providerId="ADAL" clId="{24AD1EBB-B856-443B-9200-42FCDD6529A9}" dt="2026-03-22T11:21:36.244" v="2733" actId="403"/>
          <ac:spMkLst>
            <pc:docMk/>
            <pc:sldMk cId="3500966466" sldId="945"/>
            <ac:spMk id="2" creationId="{8C5C4C10-E77A-D73E-8DC5-F0028438FEE8}"/>
          </ac:spMkLst>
        </pc:spChg>
        <pc:spChg chg="mod">
          <ac:chgData name="James Williams" userId="c957a50b-491f-4d94-b4bc-52aca3e2340d" providerId="ADAL" clId="{24AD1EBB-B856-443B-9200-42FCDD6529A9}" dt="2026-03-22T11:25:55.422" v="2803" actId="13926"/>
          <ac:spMkLst>
            <pc:docMk/>
            <pc:sldMk cId="3500966466" sldId="945"/>
            <ac:spMk id="7" creationId="{6F567833-9880-C07A-CBCB-FD0B98078328}"/>
          </ac:spMkLst>
        </pc:spChg>
        <pc:picChg chg="add mod">
          <ac:chgData name="James Williams" userId="c957a50b-491f-4d94-b4bc-52aca3e2340d" providerId="ADAL" clId="{24AD1EBB-B856-443B-9200-42FCDD6529A9}" dt="2026-03-18T15:11:07.888" v="1349"/>
          <ac:picMkLst>
            <pc:docMk/>
            <pc:sldMk cId="3500966466" sldId="945"/>
            <ac:picMk id="3" creationId="{6ADD4502-4087-9249-0AC5-499CC10144EA}"/>
          </ac:picMkLst>
        </pc:picChg>
        <pc:picChg chg="mod">
          <ac:chgData name="James Williams" userId="c957a50b-491f-4d94-b4bc-52aca3e2340d" providerId="ADAL" clId="{24AD1EBB-B856-443B-9200-42FCDD6529A9}" dt="2026-03-22T11:25:47.766" v="2802" actId="1076"/>
          <ac:picMkLst>
            <pc:docMk/>
            <pc:sldMk cId="3500966466" sldId="945"/>
            <ac:picMk id="5" creationId="{E248FA79-DA1F-D5F7-229C-83026749BE5C}"/>
          </ac:picMkLst>
        </pc:picChg>
      </pc:sldChg>
      <pc:sldChg chg="addSp delSp modSp add mod">
        <pc:chgData name="James Williams" userId="c957a50b-491f-4d94-b4bc-52aca3e2340d" providerId="ADAL" clId="{24AD1EBB-B856-443B-9200-42FCDD6529A9}" dt="2026-03-18T15:13:07.753" v="1367"/>
        <pc:sldMkLst>
          <pc:docMk/>
          <pc:sldMk cId="3467904815" sldId="946"/>
        </pc:sldMkLst>
        <pc:picChg chg="add mod">
          <ac:chgData name="James Williams" userId="c957a50b-491f-4d94-b4bc-52aca3e2340d" providerId="ADAL" clId="{24AD1EBB-B856-443B-9200-42FCDD6529A9}" dt="2026-03-18T15:13:07.753" v="1367"/>
          <ac:picMkLst>
            <pc:docMk/>
            <pc:sldMk cId="3467904815" sldId="946"/>
            <ac:picMk id="3" creationId="{94E21341-9A97-CAD9-432E-DD6DB8F1B8D0}"/>
          </ac:picMkLst>
        </pc:picChg>
      </pc:sldChg>
      <pc:sldChg chg="addSp modSp mod">
        <pc:chgData name="James Williams" userId="c957a50b-491f-4d94-b4bc-52aca3e2340d" providerId="ADAL" clId="{24AD1EBB-B856-443B-9200-42FCDD6529A9}" dt="2026-03-22T11:18:40.176" v="2730" actId="113"/>
        <pc:sldMkLst>
          <pc:docMk/>
          <pc:sldMk cId="2076254698" sldId="952"/>
        </pc:sldMkLst>
        <pc:spChg chg="mod">
          <ac:chgData name="James Williams" userId="c957a50b-491f-4d94-b4bc-52aca3e2340d" providerId="ADAL" clId="{24AD1EBB-B856-443B-9200-42FCDD6529A9}" dt="2026-03-18T18:56:29.897" v="2693" actId="13926"/>
          <ac:spMkLst>
            <pc:docMk/>
            <pc:sldMk cId="2076254698" sldId="952"/>
            <ac:spMk id="2" creationId="{7862F5B9-C792-872C-E9C8-B5735C59CF66}"/>
          </ac:spMkLst>
        </pc:spChg>
        <pc:spChg chg="mod">
          <ac:chgData name="James Williams" userId="c957a50b-491f-4d94-b4bc-52aca3e2340d" providerId="ADAL" clId="{24AD1EBB-B856-443B-9200-42FCDD6529A9}" dt="2026-03-22T11:18:40.176" v="2730" actId="113"/>
          <ac:spMkLst>
            <pc:docMk/>
            <pc:sldMk cId="2076254698" sldId="952"/>
            <ac:spMk id="3" creationId="{D1ADA2F3-F961-D9BB-9646-AEF7FBB890EC}"/>
          </ac:spMkLst>
        </pc:spChg>
        <pc:picChg chg="add mod">
          <ac:chgData name="James Williams" userId="c957a50b-491f-4d94-b4bc-52aca3e2340d" providerId="ADAL" clId="{24AD1EBB-B856-443B-9200-42FCDD6529A9}" dt="2026-03-18T15:11:06.061" v="1348" actId="1076"/>
          <ac:picMkLst>
            <pc:docMk/>
            <pc:sldMk cId="2076254698" sldId="952"/>
            <ac:picMk id="4" creationId="{EB548951-6CB5-F3B4-6D9F-BC9AC8C9D68A}"/>
          </ac:picMkLst>
        </pc:picChg>
        <pc:picChg chg="mod">
          <ac:chgData name="James Williams" userId="c957a50b-491f-4d94-b4bc-52aca3e2340d" providerId="ADAL" clId="{24AD1EBB-B856-443B-9200-42FCDD6529A9}" dt="2026-03-18T18:59:34.247" v="2703" actId="1076"/>
          <ac:picMkLst>
            <pc:docMk/>
            <pc:sldMk cId="2076254698" sldId="952"/>
            <ac:picMk id="8" creationId="{1A5A9F65-7C37-56CA-5D16-0B7B6B727E5F}"/>
          </ac:picMkLst>
        </pc:picChg>
      </pc:sldChg>
      <pc:sldChg chg="modSp add del mod ord">
        <pc:chgData name="James Williams" userId="c957a50b-491f-4d94-b4bc-52aca3e2340d" providerId="ADAL" clId="{24AD1EBB-B856-443B-9200-42FCDD6529A9}" dt="2026-03-22T18:41:33.905" v="5500" actId="2696"/>
        <pc:sldMkLst>
          <pc:docMk/>
          <pc:sldMk cId="61499337" sldId="965"/>
        </pc:sldMkLst>
      </pc:sldChg>
      <pc:sldChg chg="modSp add mod">
        <pc:chgData name="James Williams" userId="c957a50b-491f-4d94-b4bc-52aca3e2340d" providerId="ADAL" clId="{24AD1EBB-B856-443B-9200-42FCDD6529A9}" dt="2026-03-01T14:13:41.003" v="389" actId="5793"/>
        <pc:sldMkLst>
          <pc:docMk/>
          <pc:sldMk cId="3405243203" sldId="966"/>
        </pc:sldMkLst>
        <pc:spChg chg="mod">
          <ac:chgData name="James Williams" userId="c957a50b-491f-4d94-b4bc-52aca3e2340d" providerId="ADAL" clId="{24AD1EBB-B856-443B-9200-42FCDD6529A9}" dt="2026-03-01T14:13:41.003" v="389" actId="5793"/>
          <ac:spMkLst>
            <pc:docMk/>
            <pc:sldMk cId="3405243203" sldId="966"/>
            <ac:spMk id="2" creationId="{A4ABA78D-683F-9872-D3F3-7F07E9B2668E}"/>
          </ac:spMkLst>
        </pc:spChg>
      </pc:sldChg>
      <pc:sldChg chg="add">
        <pc:chgData name="James Williams" userId="c957a50b-491f-4d94-b4bc-52aca3e2340d" providerId="ADAL" clId="{24AD1EBB-B856-443B-9200-42FCDD6529A9}" dt="2026-03-18T16:04:41.985" v="1781"/>
        <pc:sldMkLst>
          <pc:docMk/>
          <pc:sldMk cId="3302196579" sldId="967"/>
        </pc:sldMkLst>
      </pc:sldChg>
      <pc:sldChg chg="addSp delSp modSp add mod">
        <pc:chgData name="James Williams" userId="c957a50b-491f-4d94-b4bc-52aca3e2340d" providerId="ADAL" clId="{24AD1EBB-B856-443B-9200-42FCDD6529A9}" dt="2026-03-18T18:52:24.866" v="2688" actId="403"/>
        <pc:sldMkLst>
          <pc:docMk/>
          <pc:sldMk cId="691966624" sldId="968"/>
        </pc:sldMkLst>
        <pc:spChg chg="mod">
          <ac:chgData name="James Williams" userId="c957a50b-491f-4d94-b4bc-52aca3e2340d" providerId="ADAL" clId="{24AD1EBB-B856-443B-9200-42FCDD6529A9}" dt="2026-03-18T18:52:24.866" v="2688" actId="403"/>
          <ac:spMkLst>
            <pc:docMk/>
            <pc:sldMk cId="691966624" sldId="968"/>
            <ac:spMk id="2" creationId="{4ADD6029-402F-B755-0397-C53800073DC5}"/>
          </ac:spMkLst>
        </pc:spChg>
        <pc:spChg chg="mod">
          <ac:chgData name="James Williams" userId="c957a50b-491f-4d94-b4bc-52aca3e2340d" providerId="ADAL" clId="{24AD1EBB-B856-443B-9200-42FCDD6529A9}" dt="2026-03-18T18:50:17.079" v="2651" actId="404"/>
          <ac:spMkLst>
            <pc:docMk/>
            <pc:sldMk cId="691966624" sldId="968"/>
            <ac:spMk id="7" creationId="{AE876527-B5DD-558B-08FD-2BD1E20905D3}"/>
          </ac:spMkLst>
        </pc:spChg>
        <pc:picChg chg="add mod">
          <ac:chgData name="James Williams" userId="c957a50b-491f-4d94-b4bc-52aca3e2340d" providerId="ADAL" clId="{24AD1EBB-B856-443B-9200-42FCDD6529A9}" dt="2026-03-18T18:50:20.989" v="2652" actId="1076"/>
          <ac:picMkLst>
            <pc:docMk/>
            <pc:sldMk cId="691966624" sldId="968"/>
            <ac:picMk id="17" creationId="{F4D5FA4F-488D-41C7-AE3C-427D59104661}"/>
          </ac:picMkLst>
        </pc:picChg>
        <pc:picChg chg="add mod">
          <ac:chgData name="James Williams" userId="c957a50b-491f-4d94-b4bc-52aca3e2340d" providerId="ADAL" clId="{24AD1EBB-B856-443B-9200-42FCDD6529A9}" dt="2026-03-18T18:50:22.797" v="2653" actId="1076"/>
          <ac:picMkLst>
            <pc:docMk/>
            <pc:sldMk cId="691966624" sldId="968"/>
            <ac:picMk id="19" creationId="{76D10BF4-72CF-9085-8AC1-F34F0C943F7A}"/>
          </ac:picMkLst>
        </pc:picChg>
      </pc:sldChg>
      <pc:sldChg chg="addSp modSp new mod modNotesTx">
        <pc:chgData name="James Williams" userId="c957a50b-491f-4d94-b4bc-52aca3e2340d" providerId="ADAL" clId="{24AD1EBB-B856-443B-9200-42FCDD6529A9}" dt="2026-03-01T17:10:26.877" v="1252" actId="20577"/>
        <pc:sldMkLst>
          <pc:docMk/>
          <pc:sldMk cId="2542979449" sldId="970"/>
        </pc:sldMkLst>
        <pc:spChg chg="add mod">
          <ac:chgData name="James Williams" userId="c957a50b-491f-4d94-b4bc-52aca3e2340d" providerId="ADAL" clId="{24AD1EBB-B856-443B-9200-42FCDD6529A9}" dt="2026-03-01T17:10:01.282" v="1249" actId="20577"/>
          <ac:spMkLst>
            <pc:docMk/>
            <pc:sldMk cId="2542979449" sldId="970"/>
            <ac:spMk id="3" creationId="{69D649FE-71B7-13C3-8690-FB99C2EE9B2E}"/>
          </ac:spMkLst>
        </pc:spChg>
        <pc:spChg chg="add mod">
          <ac:chgData name="James Williams" userId="c957a50b-491f-4d94-b4bc-52aca3e2340d" providerId="ADAL" clId="{24AD1EBB-B856-443B-9200-42FCDD6529A9}" dt="2026-03-01T16:56:57.164" v="1150" actId="403"/>
          <ac:spMkLst>
            <pc:docMk/>
            <pc:sldMk cId="2542979449" sldId="970"/>
            <ac:spMk id="4" creationId="{6A873239-FD67-2BC2-62B4-7B77A9305E8F}"/>
          </ac:spMkLst>
        </pc:spChg>
        <pc:graphicFrameChg chg="add mod ord modGraphic">
          <ac:chgData name="James Williams" userId="c957a50b-491f-4d94-b4bc-52aca3e2340d" providerId="ADAL" clId="{24AD1EBB-B856-443B-9200-42FCDD6529A9}" dt="2026-03-01T17:10:09.922" v="1250" actId="1076"/>
          <ac:graphicFrameMkLst>
            <pc:docMk/>
            <pc:sldMk cId="2542979449" sldId="970"/>
            <ac:graphicFrameMk id="2" creationId="{2BBC3322-C75B-2FAE-D7D1-A2AA9E7BB125}"/>
          </ac:graphicFrameMkLst>
        </pc:graphicFrameChg>
      </pc:sldChg>
      <pc:sldChg chg="delSp modSp add mod">
        <pc:chgData name="James Williams" userId="c957a50b-491f-4d94-b4bc-52aca3e2340d" providerId="ADAL" clId="{24AD1EBB-B856-443B-9200-42FCDD6529A9}" dt="2026-03-18T15:54:58.738" v="1720" actId="27636"/>
        <pc:sldMkLst>
          <pc:docMk/>
          <pc:sldMk cId="1150480050" sldId="971"/>
        </pc:sldMkLst>
        <pc:spChg chg="mod">
          <ac:chgData name="James Williams" userId="c957a50b-491f-4d94-b4bc-52aca3e2340d" providerId="ADAL" clId="{24AD1EBB-B856-443B-9200-42FCDD6529A9}" dt="2026-03-18T15:51:25.270" v="1715" actId="403"/>
          <ac:spMkLst>
            <pc:docMk/>
            <pc:sldMk cId="1150480050" sldId="971"/>
            <ac:spMk id="2" creationId="{CE09F2D4-B514-2217-11DF-DA6A9563BEFE}"/>
          </ac:spMkLst>
        </pc:spChg>
        <pc:spChg chg="mod">
          <ac:chgData name="James Williams" userId="c957a50b-491f-4d94-b4bc-52aca3e2340d" providerId="ADAL" clId="{24AD1EBB-B856-443B-9200-42FCDD6529A9}" dt="2026-03-18T15:54:58.738" v="1720" actId="27636"/>
          <ac:spMkLst>
            <pc:docMk/>
            <pc:sldMk cId="1150480050" sldId="971"/>
            <ac:spMk id="9" creationId="{9F4F2017-B1B2-6C8F-6E6F-950ACF2C1A75}"/>
          </ac:spMkLst>
        </pc:spChg>
        <pc:picChg chg="mod">
          <ac:chgData name="James Williams" userId="c957a50b-491f-4d94-b4bc-52aca3e2340d" providerId="ADAL" clId="{24AD1EBB-B856-443B-9200-42FCDD6529A9}" dt="2026-03-18T15:49:08.812" v="1709" actId="1076"/>
          <ac:picMkLst>
            <pc:docMk/>
            <pc:sldMk cId="1150480050" sldId="971"/>
            <ac:picMk id="3" creationId="{D8E2A8D7-62BC-F0DC-2D86-94DF34EB69C3}"/>
          </ac:picMkLst>
        </pc:picChg>
      </pc:sldChg>
      <pc:sldChg chg="modSp add mod">
        <pc:chgData name="James Williams" userId="c957a50b-491f-4d94-b4bc-52aca3e2340d" providerId="ADAL" clId="{24AD1EBB-B856-443B-9200-42FCDD6529A9}" dt="2026-03-18T16:00:58.310" v="1765" actId="20577"/>
        <pc:sldMkLst>
          <pc:docMk/>
          <pc:sldMk cId="1732586093" sldId="972"/>
        </pc:sldMkLst>
        <pc:spChg chg="mod">
          <ac:chgData name="James Williams" userId="c957a50b-491f-4d94-b4bc-52aca3e2340d" providerId="ADAL" clId="{24AD1EBB-B856-443B-9200-42FCDD6529A9}" dt="2026-03-18T15:56:06.727" v="1747" actId="255"/>
          <ac:spMkLst>
            <pc:docMk/>
            <pc:sldMk cId="1732586093" sldId="972"/>
            <ac:spMk id="2" creationId="{8E2FA891-5304-099C-389A-F0535DCBFEEA}"/>
          </ac:spMkLst>
        </pc:spChg>
        <pc:spChg chg="mod">
          <ac:chgData name="James Williams" userId="c957a50b-491f-4d94-b4bc-52aca3e2340d" providerId="ADAL" clId="{24AD1EBB-B856-443B-9200-42FCDD6529A9}" dt="2026-03-18T16:00:58.310" v="1765" actId="20577"/>
          <ac:spMkLst>
            <pc:docMk/>
            <pc:sldMk cId="1732586093" sldId="972"/>
            <ac:spMk id="9" creationId="{F5F1B9E3-D646-BAB2-8B49-9D0F5B2EE340}"/>
          </ac:spMkLst>
        </pc:spChg>
      </pc:sldChg>
      <pc:sldChg chg="new del">
        <pc:chgData name="James Williams" userId="c957a50b-491f-4d94-b4bc-52aca3e2340d" providerId="ADAL" clId="{24AD1EBB-B856-443B-9200-42FCDD6529A9}" dt="2026-03-22T18:38:19.899" v="5464" actId="2696"/>
        <pc:sldMkLst>
          <pc:docMk/>
          <pc:sldMk cId="2067247234" sldId="973"/>
        </pc:sldMkLst>
      </pc:sldChg>
      <pc:sldChg chg="addSp modSp new mod">
        <pc:chgData name="James Williams" userId="c957a50b-491f-4d94-b4bc-52aca3e2340d" providerId="ADAL" clId="{24AD1EBB-B856-443B-9200-42FCDD6529A9}" dt="2026-03-22T20:30:33.277" v="5805" actId="403"/>
        <pc:sldMkLst>
          <pc:docMk/>
          <pc:sldMk cId="4035631260" sldId="974"/>
        </pc:sldMkLst>
        <pc:spChg chg="mod">
          <ac:chgData name="James Williams" userId="c957a50b-491f-4d94-b4bc-52aca3e2340d" providerId="ADAL" clId="{24AD1EBB-B856-443B-9200-42FCDD6529A9}" dt="2026-03-22T20:30:33.277" v="5805" actId="403"/>
          <ac:spMkLst>
            <pc:docMk/>
            <pc:sldMk cId="4035631260" sldId="974"/>
            <ac:spMk id="2" creationId="{5712E5BA-C3F7-454C-EC9B-8A43B7605132}"/>
          </ac:spMkLst>
        </pc:spChg>
        <pc:spChg chg="mod">
          <ac:chgData name="James Williams" userId="c957a50b-491f-4d94-b4bc-52aca3e2340d" providerId="ADAL" clId="{24AD1EBB-B856-443B-9200-42FCDD6529A9}" dt="2026-03-22T18:31:21.345" v="5394" actId="13926"/>
          <ac:spMkLst>
            <pc:docMk/>
            <pc:sldMk cId="4035631260" sldId="974"/>
            <ac:spMk id="3" creationId="{C6B22804-54FB-FA61-0BAD-35B777B9A7F4}"/>
          </ac:spMkLst>
        </pc:spChg>
        <pc:spChg chg="add">
          <ac:chgData name="James Williams" userId="c957a50b-491f-4d94-b4bc-52aca3e2340d" providerId="ADAL" clId="{24AD1EBB-B856-443B-9200-42FCDD6529A9}" dt="2026-03-22T18:15:21.499" v="4899"/>
          <ac:spMkLst>
            <pc:docMk/>
            <pc:sldMk cId="4035631260" sldId="974"/>
            <ac:spMk id="4" creationId="{DF1C1E8E-FDC5-6DA8-B3B5-20856396F6FC}"/>
          </ac:spMkLst>
        </pc:spChg>
        <pc:spChg chg="add">
          <ac:chgData name="James Williams" userId="c957a50b-491f-4d94-b4bc-52aca3e2340d" providerId="ADAL" clId="{24AD1EBB-B856-443B-9200-42FCDD6529A9}" dt="2026-03-22T18:19:51.828" v="5101"/>
          <ac:spMkLst>
            <pc:docMk/>
            <pc:sldMk cId="4035631260" sldId="974"/>
            <ac:spMk id="5" creationId="{AED20606-13B3-52B4-0064-FB71017C8AA6}"/>
          </ac:spMkLst>
        </pc:spChg>
      </pc:sldChg>
      <pc:sldChg chg="modSp add mod">
        <pc:chgData name="James Williams" userId="c957a50b-491f-4d94-b4bc-52aca3e2340d" providerId="ADAL" clId="{24AD1EBB-B856-443B-9200-42FCDD6529A9}" dt="2026-03-18T18:32:35.703" v="2409" actId="1076"/>
        <pc:sldMkLst>
          <pc:docMk/>
          <pc:sldMk cId="436326805" sldId="975"/>
        </pc:sldMkLst>
        <pc:spChg chg="mod">
          <ac:chgData name="James Williams" userId="c957a50b-491f-4d94-b4bc-52aca3e2340d" providerId="ADAL" clId="{24AD1EBB-B856-443B-9200-42FCDD6529A9}" dt="2026-03-18T18:32:35.703" v="2409" actId="1076"/>
          <ac:spMkLst>
            <pc:docMk/>
            <pc:sldMk cId="436326805" sldId="975"/>
            <ac:spMk id="2" creationId="{0C10AA24-15C0-DE0A-81B7-E6D53CB609B5}"/>
          </ac:spMkLst>
        </pc:spChg>
        <pc:spChg chg="mod">
          <ac:chgData name="James Williams" userId="c957a50b-491f-4d94-b4bc-52aca3e2340d" providerId="ADAL" clId="{24AD1EBB-B856-443B-9200-42FCDD6529A9}" dt="2026-03-18T18:31:43.582" v="2392" actId="313"/>
          <ac:spMkLst>
            <pc:docMk/>
            <pc:sldMk cId="436326805" sldId="975"/>
            <ac:spMk id="7" creationId="{31711DB3-3A19-B370-8AB3-3E12181E9648}"/>
          </ac:spMkLst>
        </pc:spChg>
      </pc:sldChg>
      <pc:sldChg chg="addSp modSp add mod ord">
        <pc:chgData name="James Williams" userId="c957a50b-491f-4d94-b4bc-52aca3e2340d" providerId="ADAL" clId="{24AD1EBB-B856-443B-9200-42FCDD6529A9}" dt="2026-03-23T10:03:55.804" v="5809" actId="13926"/>
        <pc:sldMkLst>
          <pc:docMk/>
          <pc:sldMk cId="2811766379" sldId="976"/>
        </pc:sldMkLst>
        <pc:spChg chg="mod">
          <ac:chgData name="James Williams" userId="c957a50b-491f-4d94-b4bc-52aca3e2340d" providerId="ADAL" clId="{24AD1EBB-B856-443B-9200-42FCDD6529A9}" dt="2026-03-18T18:33:15.494" v="2434" actId="14100"/>
          <ac:spMkLst>
            <pc:docMk/>
            <pc:sldMk cId="2811766379" sldId="976"/>
            <ac:spMk id="2" creationId="{D12B28F5-E6EB-E0CD-E346-8FA5DA603AEE}"/>
          </ac:spMkLst>
        </pc:spChg>
        <pc:spChg chg="mod">
          <ac:chgData name="James Williams" userId="c957a50b-491f-4d94-b4bc-52aca3e2340d" providerId="ADAL" clId="{24AD1EBB-B856-443B-9200-42FCDD6529A9}" dt="2026-03-23T10:03:55.804" v="5809" actId="13926"/>
          <ac:spMkLst>
            <pc:docMk/>
            <pc:sldMk cId="2811766379" sldId="976"/>
            <ac:spMk id="7" creationId="{381F1F6D-E2C5-F4F7-709E-EE48AB32899B}"/>
          </ac:spMkLst>
        </pc:spChg>
        <pc:picChg chg="add mod">
          <ac:chgData name="James Williams" userId="c957a50b-491f-4d94-b4bc-52aca3e2340d" providerId="ADAL" clId="{24AD1EBB-B856-443B-9200-42FCDD6529A9}" dt="2026-03-18T18:33:35.088" v="2435"/>
          <ac:picMkLst>
            <pc:docMk/>
            <pc:sldMk cId="2811766379" sldId="976"/>
            <ac:picMk id="3" creationId="{74CFC65E-279A-6FAB-7625-E532BEE3FEF1}"/>
          </ac:picMkLst>
        </pc:picChg>
      </pc:sldChg>
      <pc:sldChg chg="new del">
        <pc:chgData name="James Williams" userId="c957a50b-491f-4d94-b4bc-52aca3e2340d" providerId="ADAL" clId="{24AD1EBB-B856-443B-9200-42FCDD6529A9}" dt="2026-03-22T11:30:22.277" v="2833" actId="680"/>
        <pc:sldMkLst>
          <pc:docMk/>
          <pc:sldMk cId="633278661" sldId="977"/>
        </pc:sldMkLst>
      </pc:sldChg>
      <pc:sldChg chg="modSp new del mod">
        <pc:chgData name="James Williams" userId="c957a50b-491f-4d94-b4bc-52aca3e2340d" providerId="ADAL" clId="{24AD1EBB-B856-443B-9200-42FCDD6529A9}" dt="2026-03-22T11:21:22.619" v="2731" actId="2696"/>
        <pc:sldMkLst>
          <pc:docMk/>
          <pc:sldMk cId="2169683177" sldId="977"/>
        </pc:sldMkLst>
      </pc:sldChg>
      <pc:sldChg chg="delSp modSp add mod">
        <pc:chgData name="James Williams" userId="c957a50b-491f-4d94-b4bc-52aca3e2340d" providerId="ADAL" clId="{24AD1EBB-B856-443B-9200-42FCDD6529A9}" dt="2026-03-22T12:01:04.707" v="3038" actId="20577"/>
        <pc:sldMkLst>
          <pc:docMk/>
          <pc:sldMk cId="2818590912" sldId="977"/>
        </pc:sldMkLst>
        <pc:spChg chg="mod">
          <ac:chgData name="James Williams" userId="c957a50b-491f-4d94-b4bc-52aca3e2340d" providerId="ADAL" clId="{24AD1EBB-B856-443B-9200-42FCDD6529A9}" dt="2026-03-22T11:59:23.722" v="2919" actId="20577"/>
          <ac:spMkLst>
            <pc:docMk/>
            <pc:sldMk cId="2818590912" sldId="977"/>
            <ac:spMk id="2" creationId="{B93A1F97-DFB1-3506-1BA6-ACBA7DCA1AC5}"/>
          </ac:spMkLst>
        </pc:spChg>
        <pc:spChg chg="mod">
          <ac:chgData name="James Williams" userId="c957a50b-491f-4d94-b4bc-52aca3e2340d" providerId="ADAL" clId="{24AD1EBB-B856-443B-9200-42FCDD6529A9}" dt="2026-03-22T12:01:04.707" v="3038" actId="20577"/>
          <ac:spMkLst>
            <pc:docMk/>
            <pc:sldMk cId="2818590912" sldId="977"/>
            <ac:spMk id="3" creationId="{348DFA3C-6642-BF39-1BAF-AB5B7D61C46B}"/>
          </ac:spMkLst>
        </pc:spChg>
        <pc:picChg chg="del">
          <ac:chgData name="James Williams" userId="c957a50b-491f-4d94-b4bc-52aca3e2340d" providerId="ADAL" clId="{24AD1EBB-B856-443B-9200-42FCDD6529A9}" dt="2026-03-22T11:30:35.895" v="2837" actId="478"/>
          <ac:picMkLst>
            <pc:docMk/>
            <pc:sldMk cId="2818590912" sldId="977"/>
            <ac:picMk id="8" creationId="{4B3878D9-3E0F-870B-437F-2F6EF84A79E3}"/>
          </ac:picMkLst>
        </pc:picChg>
      </pc:sldChg>
      <pc:sldChg chg="add del">
        <pc:chgData name="James Williams" userId="c957a50b-491f-4d94-b4bc-52aca3e2340d" providerId="ADAL" clId="{24AD1EBB-B856-443B-9200-42FCDD6529A9}" dt="2026-03-22T11:30:27.932" v="2835" actId="2890"/>
        <pc:sldMkLst>
          <pc:docMk/>
          <pc:sldMk cId="3907645325" sldId="977"/>
        </pc:sldMkLst>
      </pc:sldChg>
      <pc:sldChg chg="addSp modSp new mod">
        <pc:chgData name="James Williams" userId="c957a50b-491f-4d94-b4bc-52aca3e2340d" providerId="ADAL" clId="{24AD1EBB-B856-443B-9200-42FCDD6529A9}" dt="2026-03-22T12:51:39.553" v="3096" actId="208"/>
        <pc:sldMkLst>
          <pc:docMk/>
          <pc:sldMk cId="1658343342" sldId="978"/>
        </pc:sldMkLst>
        <pc:spChg chg="mod">
          <ac:chgData name="James Williams" userId="c957a50b-491f-4d94-b4bc-52aca3e2340d" providerId="ADAL" clId="{24AD1EBB-B856-443B-9200-42FCDD6529A9}" dt="2026-03-22T12:50:10.870" v="3081" actId="14100"/>
          <ac:spMkLst>
            <pc:docMk/>
            <pc:sldMk cId="1658343342" sldId="978"/>
            <ac:spMk id="2" creationId="{786D291A-4CFC-B6ED-6E13-8CA0D7CDC653}"/>
          </ac:spMkLst>
        </pc:spChg>
        <pc:spChg chg="mod">
          <ac:chgData name="James Williams" userId="c957a50b-491f-4d94-b4bc-52aca3e2340d" providerId="ADAL" clId="{24AD1EBB-B856-443B-9200-42FCDD6529A9}" dt="2026-03-22T12:51:19.579" v="3094" actId="27636"/>
          <ac:spMkLst>
            <pc:docMk/>
            <pc:sldMk cId="1658343342" sldId="978"/>
            <ac:spMk id="3" creationId="{24824420-F1FF-BB2A-611A-F45763123F44}"/>
          </ac:spMkLst>
        </pc:spChg>
        <pc:picChg chg="add mod">
          <ac:chgData name="James Williams" userId="c957a50b-491f-4d94-b4bc-52aca3e2340d" providerId="ADAL" clId="{24AD1EBB-B856-443B-9200-42FCDD6529A9}" dt="2026-03-22T12:51:39.553" v="3096" actId="208"/>
          <ac:picMkLst>
            <pc:docMk/>
            <pc:sldMk cId="1658343342" sldId="978"/>
            <ac:picMk id="5" creationId="{D9A64535-D5D1-6933-9CA6-9EADCD5131EC}"/>
          </ac:picMkLst>
        </pc:picChg>
        <pc:picChg chg="add mod">
          <ac:chgData name="James Williams" userId="c957a50b-491f-4d94-b4bc-52aca3e2340d" providerId="ADAL" clId="{24AD1EBB-B856-443B-9200-42FCDD6529A9}" dt="2026-03-22T12:51:39.553" v="3096" actId="208"/>
          <ac:picMkLst>
            <pc:docMk/>
            <pc:sldMk cId="1658343342" sldId="978"/>
            <ac:picMk id="7" creationId="{0D690841-A18C-7D8E-74C0-34C3D2008E57}"/>
          </ac:picMkLst>
        </pc:picChg>
      </pc:sldChg>
      <pc:sldChg chg="addSp modSp new mod">
        <pc:chgData name="James Williams" userId="c957a50b-491f-4d94-b4bc-52aca3e2340d" providerId="ADAL" clId="{24AD1EBB-B856-443B-9200-42FCDD6529A9}" dt="2026-03-22T13:26:43.293" v="3295" actId="20577"/>
        <pc:sldMkLst>
          <pc:docMk/>
          <pc:sldMk cId="475613445" sldId="979"/>
        </pc:sldMkLst>
        <pc:spChg chg="add mod">
          <ac:chgData name="James Williams" userId="c957a50b-491f-4d94-b4bc-52aca3e2340d" providerId="ADAL" clId="{24AD1EBB-B856-443B-9200-42FCDD6529A9}" dt="2026-03-22T12:53:13.626" v="3113" actId="1076"/>
          <ac:spMkLst>
            <pc:docMk/>
            <pc:sldMk cId="475613445" sldId="979"/>
            <ac:spMk id="2" creationId="{2F27DC61-1A32-F83B-C00D-035BFA307C49}"/>
          </ac:spMkLst>
        </pc:spChg>
        <pc:spChg chg="add mod">
          <ac:chgData name="James Williams" userId="c957a50b-491f-4d94-b4bc-52aca3e2340d" providerId="ADAL" clId="{24AD1EBB-B856-443B-9200-42FCDD6529A9}" dt="2026-03-22T12:53:05.178" v="3109" actId="1076"/>
          <ac:spMkLst>
            <pc:docMk/>
            <pc:sldMk cId="475613445" sldId="979"/>
            <ac:spMk id="3" creationId="{37BB190F-8888-9A54-DB19-DCE7C6C07F62}"/>
          </ac:spMkLst>
        </pc:spChg>
        <pc:spChg chg="add mod">
          <ac:chgData name="James Williams" userId="c957a50b-491f-4d94-b4bc-52aca3e2340d" providerId="ADAL" clId="{24AD1EBB-B856-443B-9200-42FCDD6529A9}" dt="2026-03-22T12:53:19.919" v="3114" actId="1076"/>
          <ac:spMkLst>
            <pc:docMk/>
            <pc:sldMk cId="475613445" sldId="979"/>
            <ac:spMk id="4" creationId="{F5A4CD8F-181D-13CE-7D8C-7E4880CF8741}"/>
          </ac:spMkLst>
        </pc:spChg>
        <pc:spChg chg="add mod">
          <ac:chgData name="James Williams" userId="c957a50b-491f-4d94-b4bc-52aca3e2340d" providerId="ADAL" clId="{24AD1EBB-B856-443B-9200-42FCDD6529A9}" dt="2026-03-22T12:53:24.055" v="3115" actId="1076"/>
          <ac:spMkLst>
            <pc:docMk/>
            <pc:sldMk cId="475613445" sldId="979"/>
            <ac:spMk id="5" creationId="{AB4AD038-27CD-CD45-D3F9-F6705695C54D}"/>
          </ac:spMkLst>
        </pc:spChg>
        <pc:spChg chg="add mod">
          <ac:chgData name="James Williams" userId="c957a50b-491f-4d94-b4bc-52aca3e2340d" providerId="ADAL" clId="{24AD1EBB-B856-443B-9200-42FCDD6529A9}" dt="2026-03-22T13:26:43.293" v="3295" actId="20577"/>
          <ac:spMkLst>
            <pc:docMk/>
            <pc:sldMk cId="475613445" sldId="979"/>
            <ac:spMk id="6" creationId="{271ADC5E-A811-7DE4-94AF-B36D8DA998AD}"/>
          </ac:spMkLst>
        </pc:spChg>
      </pc:sldChg>
      <pc:sldChg chg="modSp add mod">
        <pc:chgData name="James Williams" userId="c957a50b-491f-4d94-b4bc-52aca3e2340d" providerId="ADAL" clId="{24AD1EBB-B856-443B-9200-42FCDD6529A9}" dt="2026-03-22T17:45:59.711" v="4520" actId="27636"/>
        <pc:sldMkLst>
          <pc:docMk/>
          <pc:sldMk cId="2102616242" sldId="980"/>
        </pc:sldMkLst>
        <pc:spChg chg="mod">
          <ac:chgData name="James Williams" userId="c957a50b-491f-4d94-b4bc-52aca3e2340d" providerId="ADAL" clId="{24AD1EBB-B856-443B-9200-42FCDD6529A9}" dt="2026-03-22T17:45:59.711" v="4520" actId="27636"/>
          <ac:spMkLst>
            <pc:docMk/>
            <pc:sldMk cId="2102616242" sldId="980"/>
            <ac:spMk id="2" creationId="{D20B4D09-643A-9988-2A02-94AC9CD1EB6D}"/>
          </ac:spMkLst>
        </pc:spChg>
        <pc:spChg chg="mod">
          <ac:chgData name="James Williams" userId="c957a50b-491f-4d94-b4bc-52aca3e2340d" providerId="ADAL" clId="{24AD1EBB-B856-443B-9200-42FCDD6529A9}" dt="2026-03-22T13:16:23.062" v="3254" actId="20577"/>
          <ac:spMkLst>
            <pc:docMk/>
            <pc:sldMk cId="2102616242" sldId="980"/>
            <ac:spMk id="7" creationId="{3C3A4C67-E030-6F65-71D3-F87F2CD49599}"/>
          </ac:spMkLst>
        </pc:spChg>
      </pc:sldChg>
      <pc:sldChg chg="addSp modSp new mod">
        <pc:chgData name="James Williams" userId="c957a50b-491f-4d94-b4bc-52aca3e2340d" providerId="ADAL" clId="{24AD1EBB-B856-443B-9200-42FCDD6529A9}" dt="2026-03-23T10:37:15.059" v="5810" actId="5793"/>
        <pc:sldMkLst>
          <pc:docMk/>
          <pc:sldMk cId="4062642079" sldId="981"/>
        </pc:sldMkLst>
        <pc:spChg chg="mod">
          <ac:chgData name="James Williams" userId="c957a50b-491f-4d94-b4bc-52aca3e2340d" providerId="ADAL" clId="{24AD1EBB-B856-443B-9200-42FCDD6529A9}" dt="2026-03-22T16:40:38.836" v="3723" actId="403"/>
          <ac:spMkLst>
            <pc:docMk/>
            <pc:sldMk cId="4062642079" sldId="981"/>
            <ac:spMk id="2" creationId="{8305982F-B979-0FF4-8E1E-47CD4ABB3D4D}"/>
          </ac:spMkLst>
        </pc:spChg>
        <pc:spChg chg="mod">
          <ac:chgData name="James Williams" userId="c957a50b-491f-4d94-b4bc-52aca3e2340d" providerId="ADAL" clId="{24AD1EBB-B856-443B-9200-42FCDD6529A9}" dt="2026-03-23T10:37:15.059" v="5810" actId="5793"/>
          <ac:spMkLst>
            <pc:docMk/>
            <pc:sldMk cId="4062642079" sldId="981"/>
            <ac:spMk id="3" creationId="{6E140568-788B-68D6-4007-13CCF27AB314}"/>
          </ac:spMkLst>
        </pc:spChg>
        <pc:graphicFrameChg chg="add mod">
          <ac:chgData name="James Williams" userId="c957a50b-491f-4d94-b4bc-52aca3e2340d" providerId="ADAL" clId="{24AD1EBB-B856-443B-9200-42FCDD6529A9}" dt="2026-03-22T16:07:33.641" v="3661"/>
          <ac:graphicFrameMkLst>
            <pc:docMk/>
            <pc:sldMk cId="4062642079" sldId="981"/>
            <ac:graphicFrameMk id="4" creationId="{E49184B9-3DD5-100F-C310-225F3F3D1605}"/>
          </ac:graphicFrameMkLst>
        </pc:graphicFrameChg>
        <pc:picChg chg="add mod">
          <ac:chgData name="James Williams" userId="c957a50b-491f-4d94-b4bc-52aca3e2340d" providerId="ADAL" clId="{24AD1EBB-B856-443B-9200-42FCDD6529A9}" dt="2026-03-22T16:48:19.562" v="3991" actId="14100"/>
          <ac:picMkLst>
            <pc:docMk/>
            <pc:sldMk cId="4062642079" sldId="981"/>
            <ac:picMk id="5" creationId="{94045B79-A9F9-D3BF-7795-8EF9900DA1B8}"/>
          </ac:picMkLst>
        </pc:picChg>
      </pc:sldChg>
      <pc:sldChg chg="addSp modSp add mod">
        <pc:chgData name="James Williams" userId="c957a50b-491f-4d94-b4bc-52aca3e2340d" providerId="ADAL" clId="{24AD1EBB-B856-443B-9200-42FCDD6529A9}" dt="2026-03-22T16:49:37.741" v="4049" actId="403"/>
        <pc:sldMkLst>
          <pc:docMk/>
          <pc:sldMk cId="1770928635" sldId="982"/>
        </pc:sldMkLst>
        <pc:spChg chg="mod">
          <ac:chgData name="James Williams" userId="c957a50b-491f-4d94-b4bc-52aca3e2340d" providerId="ADAL" clId="{24AD1EBB-B856-443B-9200-42FCDD6529A9}" dt="2026-03-22T16:48:31.322" v="4000" actId="20577"/>
          <ac:spMkLst>
            <pc:docMk/>
            <pc:sldMk cId="1770928635" sldId="982"/>
            <ac:spMk id="2" creationId="{E34FABF5-ED09-3FFF-79A3-1AE47C1EFEFA}"/>
          </ac:spMkLst>
        </pc:spChg>
        <pc:spChg chg="mod">
          <ac:chgData name="James Williams" userId="c957a50b-491f-4d94-b4bc-52aca3e2340d" providerId="ADAL" clId="{24AD1EBB-B856-443B-9200-42FCDD6529A9}" dt="2026-03-22T16:49:37.741" v="4049" actId="403"/>
          <ac:spMkLst>
            <pc:docMk/>
            <pc:sldMk cId="1770928635" sldId="982"/>
            <ac:spMk id="3" creationId="{4FB57D46-832D-92DB-6507-D34682B1571B}"/>
          </ac:spMkLst>
        </pc:spChg>
        <pc:picChg chg="add mod">
          <ac:chgData name="James Williams" userId="c957a50b-491f-4d94-b4bc-52aca3e2340d" providerId="ADAL" clId="{24AD1EBB-B856-443B-9200-42FCDD6529A9}" dt="2026-03-22T16:48:02.810" v="3987" actId="1076"/>
          <ac:picMkLst>
            <pc:docMk/>
            <pc:sldMk cId="1770928635" sldId="982"/>
            <ac:picMk id="5" creationId="{7D265747-7DE7-6818-05B8-1DCF3ED49089}"/>
          </ac:picMkLst>
        </pc:picChg>
      </pc:sldChg>
      <pc:sldChg chg="modSp add mod ord">
        <pc:chgData name="James Williams" userId="c957a50b-491f-4d94-b4bc-52aca3e2340d" providerId="ADAL" clId="{24AD1EBB-B856-443B-9200-42FCDD6529A9}" dt="2026-03-22T17:09:37.932" v="4456" actId="20577"/>
        <pc:sldMkLst>
          <pc:docMk/>
          <pc:sldMk cId="1842526238" sldId="983"/>
        </pc:sldMkLst>
        <pc:spChg chg="mod">
          <ac:chgData name="James Williams" userId="c957a50b-491f-4d94-b4bc-52aca3e2340d" providerId="ADAL" clId="{24AD1EBB-B856-443B-9200-42FCDD6529A9}" dt="2026-03-22T16:50:42.414" v="4081" actId="403"/>
          <ac:spMkLst>
            <pc:docMk/>
            <pc:sldMk cId="1842526238" sldId="983"/>
            <ac:spMk id="2" creationId="{F709D7EA-8DF4-B17D-EC27-B25DF4F4AA36}"/>
          </ac:spMkLst>
        </pc:spChg>
        <pc:spChg chg="mod">
          <ac:chgData name="James Williams" userId="c957a50b-491f-4d94-b4bc-52aca3e2340d" providerId="ADAL" clId="{24AD1EBB-B856-443B-9200-42FCDD6529A9}" dt="2026-03-22T17:09:37.932" v="4456" actId="20577"/>
          <ac:spMkLst>
            <pc:docMk/>
            <pc:sldMk cId="1842526238" sldId="983"/>
            <ac:spMk id="3" creationId="{45FF68C5-4903-417F-E7C6-7CCF1B0FE991}"/>
          </ac:spMkLst>
        </pc:spChg>
      </pc:sldChg>
      <pc:sldChg chg="modSp add mod">
        <pc:chgData name="James Williams" userId="c957a50b-491f-4d94-b4bc-52aca3e2340d" providerId="ADAL" clId="{24AD1EBB-B856-443B-9200-42FCDD6529A9}" dt="2026-03-22T17:45:40.252" v="4515" actId="14100"/>
        <pc:sldMkLst>
          <pc:docMk/>
          <pc:sldMk cId="1633633162" sldId="984"/>
        </pc:sldMkLst>
        <pc:spChg chg="mod">
          <ac:chgData name="James Williams" userId="c957a50b-491f-4d94-b4bc-52aca3e2340d" providerId="ADAL" clId="{24AD1EBB-B856-443B-9200-42FCDD6529A9}" dt="2026-03-22T16:53:53.954" v="4203" actId="20577"/>
          <ac:spMkLst>
            <pc:docMk/>
            <pc:sldMk cId="1633633162" sldId="984"/>
            <ac:spMk id="2" creationId="{56A2F7C3-88DF-AC10-618D-D673BE0C65D9}"/>
          </ac:spMkLst>
        </pc:spChg>
        <pc:spChg chg="mod">
          <ac:chgData name="James Williams" userId="c957a50b-491f-4d94-b4bc-52aca3e2340d" providerId="ADAL" clId="{24AD1EBB-B856-443B-9200-42FCDD6529A9}" dt="2026-03-22T17:12:03.981" v="4512" actId="20577"/>
          <ac:spMkLst>
            <pc:docMk/>
            <pc:sldMk cId="1633633162" sldId="984"/>
            <ac:spMk id="3" creationId="{3C55C087-8A97-6C2F-165B-41C2AC8ED52C}"/>
          </ac:spMkLst>
        </pc:spChg>
        <pc:picChg chg="mod">
          <ac:chgData name="James Williams" userId="c957a50b-491f-4d94-b4bc-52aca3e2340d" providerId="ADAL" clId="{24AD1EBB-B856-443B-9200-42FCDD6529A9}" dt="2026-03-22T17:45:40.252" v="4515" actId="14100"/>
          <ac:picMkLst>
            <pc:docMk/>
            <pc:sldMk cId="1633633162" sldId="984"/>
            <ac:picMk id="5" creationId="{AF84E830-8D03-0B3C-94C3-C5A2ACC0BA8F}"/>
          </ac:picMkLst>
        </pc:picChg>
      </pc:sldChg>
      <pc:sldChg chg="delSp modSp add mod">
        <pc:chgData name="James Williams" userId="c957a50b-491f-4d94-b4bc-52aca3e2340d" providerId="ADAL" clId="{24AD1EBB-B856-443B-9200-42FCDD6529A9}" dt="2026-03-22T18:09:10.802" v="4860" actId="1076"/>
        <pc:sldMkLst>
          <pc:docMk/>
          <pc:sldMk cId="2075497028" sldId="985"/>
        </pc:sldMkLst>
        <pc:spChg chg="mod">
          <ac:chgData name="James Williams" userId="c957a50b-491f-4d94-b4bc-52aca3e2340d" providerId="ADAL" clId="{24AD1EBB-B856-443B-9200-42FCDD6529A9}" dt="2026-03-22T18:08:33.016" v="4810" actId="403"/>
          <ac:spMkLst>
            <pc:docMk/>
            <pc:sldMk cId="2075497028" sldId="985"/>
            <ac:spMk id="2" creationId="{AE90334D-9BE1-CEE5-C2C7-63BED657F21C}"/>
          </ac:spMkLst>
        </pc:spChg>
        <pc:spChg chg="mod">
          <ac:chgData name="James Williams" userId="c957a50b-491f-4d94-b4bc-52aca3e2340d" providerId="ADAL" clId="{24AD1EBB-B856-443B-9200-42FCDD6529A9}" dt="2026-03-22T18:08:28.387" v="4808" actId="1076"/>
          <ac:spMkLst>
            <pc:docMk/>
            <pc:sldMk cId="2075497028" sldId="985"/>
            <ac:spMk id="6" creationId="{B3D5CE46-BC61-9F2E-556A-8118C5002678}"/>
          </ac:spMkLst>
        </pc:spChg>
        <pc:spChg chg="mod">
          <ac:chgData name="James Williams" userId="c957a50b-491f-4d94-b4bc-52aca3e2340d" providerId="ADAL" clId="{24AD1EBB-B856-443B-9200-42FCDD6529A9}" dt="2026-03-22T18:09:06.932" v="4859" actId="27636"/>
          <ac:spMkLst>
            <pc:docMk/>
            <pc:sldMk cId="2075497028" sldId="985"/>
            <ac:spMk id="9" creationId="{71C25652-3478-F77C-F0B2-1A455FCB6480}"/>
          </ac:spMkLst>
        </pc:spChg>
        <pc:picChg chg="del">
          <ac:chgData name="James Williams" userId="c957a50b-491f-4d94-b4bc-52aca3e2340d" providerId="ADAL" clId="{24AD1EBB-B856-443B-9200-42FCDD6529A9}" dt="2026-03-22T18:07:24.444" v="4752" actId="478"/>
          <ac:picMkLst>
            <pc:docMk/>
            <pc:sldMk cId="2075497028" sldId="985"/>
            <ac:picMk id="4" creationId="{1B76296D-B32F-32BB-7DB5-2DD44DBBB2AB}"/>
          </ac:picMkLst>
        </pc:picChg>
        <pc:picChg chg="del mod">
          <ac:chgData name="James Williams" userId="c957a50b-491f-4d94-b4bc-52aca3e2340d" providerId="ADAL" clId="{24AD1EBB-B856-443B-9200-42FCDD6529A9}" dt="2026-03-22T18:07:28.540" v="4756" actId="478"/>
          <ac:picMkLst>
            <pc:docMk/>
            <pc:sldMk cId="2075497028" sldId="985"/>
            <ac:picMk id="11" creationId="{FFEA5725-FDAC-1330-776D-E8A916B4EF68}"/>
          </ac:picMkLst>
        </pc:picChg>
        <pc:picChg chg="mod">
          <ac:chgData name="James Williams" userId="c957a50b-491f-4d94-b4bc-52aca3e2340d" providerId="ADAL" clId="{24AD1EBB-B856-443B-9200-42FCDD6529A9}" dt="2026-03-22T18:09:10.802" v="4860" actId="1076"/>
          <ac:picMkLst>
            <pc:docMk/>
            <pc:sldMk cId="2075497028" sldId="985"/>
            <ac:picMk id="24" creationId="{BCE50927-9E94-A9A9-D702-9F68B04CB0BE}"/>
          </ac:picMkLst>
        </pc:picChg>
      </pc:sldChg>
      <pc:sldChg chg="modSp add del mod">
        <pc:chgData name="James Williams" userId="c957a50b-491f-4d94-b4bc-52aca3e2340d" providerId="ADAL" clId="{24AD1EBB-B856-443B-9200-42FCDD6529A9}" dt="2026-03-22T20:19:54.758" v="5693" actId="2696"/>
        <pc:sldMkLst>
          <pc:docMk/>
          <pc:sldMk cId="2103573351" sldId="987"/>
        </pc:sldMkLst>
        <pc:spChg chg="mod">
          <ac:chgData name="James Williams" userId="c957a50b-491f-4d94-b4bc-52aca3e2340d" providerId="ADAL" clId="{24AD1EBB-B856-443B-9200-42FCDD6529A9}" dt="2026-03-22T20:19:16.716" v="5689" actId="14100"/>
          <ac:spMkLst>
            <pc:docMk/>
            <pc:sldMk cId="2103573351" sldId="987"/>
            <ac:spMk id="2" creationId="{3786CE15-FAD9-D8D1-268A-3CFB96BB9A51}"/>
          </ac:spMkLst>
        </pc:spChg>
        <pc:spChg chg="mod">
          <ac:chgData name="James Williams" userId="c957a50b-491f-4d94-b4bc-52aca3e2340d" providerId="ADAL" clId="{24AD1EBB-B856-443B-9200-42FCDD6529A9}" dt="2026-03-22T20:19:32.535" v="5692" actId="255"/>
          <ac:spMkLst>
            <pc:docMk/>
            <pc:sldMk cId="2103573351" sldId="987"/>
            <ac:spMk id="3" creationId="{059A303E-A1DA-CD0B-1448-51A4F34A6345}"/>
          </ac:spMkLst>
        </pc:spChg>
      </pc:sldChg>
      <pc:sldChg chg="addSp modSp add mod">
        <pc:chgData name="James Williams" userId="c957a50b-491f-4d94-b4bc-52aca3e2340d" providerId="ADAL" clId="{24AD1EBB-B856-443B-9200-42FCDD6529A9}" dt="2026-03-22T20:24:50.226" v="5723" actId="1076"/>
        <pc:sldMkLst>
          <pc:docMk/>
          <pc:sldMk cId="3592805269" sldId="987"/>
        </pc:sldMkLst>
        <pc:spChg chg="add mod">
          <ac:chgData name="James Williams" userId="c957a50b-491f-4d94-b4bc-52aca3e2340d" providerId="ADAL" clId="{24AD1EBB-B856-443B-9200-42FCDD6529A9}" dt="2026-03-22T20:24:50.226" v="5723" actId="1076"/>
          <ac:spMkLst>
            <pc:docMk/>
            <pc:sldMk cId="3592805269" sldId="987"/>
            <ac:spMk id="4" creationId="{D72EF7B8-27E6-BEF8-D95F-7DF61E881732}"/>
          </ac:spMkLst>
        </pc:spChg>
        <pc:spChg chg="add">
          <ac:chgData name="James Williams" userId="c957a50b-491f-4d94-b4bc-52aca3e2340d" providerId="ADAL" clId="{24AD1EBB-B856-443B-9200-42FCDD6529A9}" dt="2026-03-22T20:24:19.977" v="5716"/>
          <ac:spMkLst>
            <pc:docMk/>
            <pc:sldMk cId="3592805269" sldId="987"/>
            <ac:spMk id="5" creationId="{6CE15C12-2674-1A55-1E26-F77D399CF282}"/>
          </ac:spMkLst>
        </pc:spChg>
      </pc:sldChg>
      <pc:sldChg chg="addSp modSp add mod">
        <pc:chgData name="James Williams" userId="c957a50b-491f-4d94-b4bc-52aca3e2340d" providerId="ADAL" clId="{24AD1EBB-B856-443B-9200-42FCDD6529A9}" dt="2026-03-23T13:48:27.429" v="6680" actId="1076"/>
        <pc:sldMkLst>
          <pc:docMk/>
          <pc:sldMk cId="67563778" sldId="988"/>
        </pc:sldMkLst>
        <pc:spChg chg="mod">
          <ac:chgData name="James Williams" userId="c957a50b-491f-4d94-b4bc-52aca3e2340d" providerId="ADAL" clId="{24AD1EBB-B856-443B-9200-42FCDD6529A9}" dt="2026-03-23T13:10:58.802" v="6490" actId="14100"/>
          <ac:spMkLst>
            <pc:docMk/>
            <pc:sldMk cId="67563778" sldId="988"/>
            <ac:spMk id="2" creationId="{022E45CE-BCAE-5713-C88D-619BA50A43AA}"/>
          </ac:spMkLst>
        </pc:spChg>
        <pc:spChg chg="mod">
          <ac:chgData name="James Williams" userId="c957a50b-491f-4d94-b4bc-52aca3e2340d" providerId="ADAL" clId="{24AD1EBB-B856-443B-9200-42FCDD6529A9}" dt="2026-03-23T13:11:00.618" v="6491" actId="1076"/>
          <ac:spMkLst>
            <pc:docMk/>
            <pc:sldMk cId="67563778" sldId="988"/>
            <ac:spMk id="3" creationId="{7901D063-712C-12A9-E18D-ED44F8A6AAD1}"/>
          </ac:spMkLst>
        </pc:spChg>
        <pc:spChg chg="add mod">
          <ac:chgData name="James Williams" userId="c957a50b-491f-4d94-b4bc-52aca3e2340d" providerId="ADAL" clId="{24AD1EBB-B856-443B-9200-42FCDD6529A9}" dt="2026-03-23T13:12:05.590" v="6499" actId="1035"/>
          <ac:spMkLst>
            <pc:docMk/>
            <pc:sldMk cId="67563778" sldId="988"/>
            <ac:spMk id="5" creationId="{84B4D003-A491-38B5-9939-35FB94AB83B0}"/>
          </ac:spMkLst>
        </pc:spChg>
        <pc:graphicFrameChg chg="add mod">
          <ac:chgData name="James Williams" userId="c957a50b-491f-4d94-b4bc-52aca3e2340d" providerId="ADAL" clId="{24AD1EBB-B856-443B-9200-42FCDD6529A9}" dt="2026-03-23T13:10:13.797" v="6443"/>
          <ac:graphicFrameMkLst>
            <pc:docMk/>
            <pc:sldMk cId="67563778" sldId="988"/>
            <ac:graphicFrameMk id="4" creationId="{20126972-36DC-E603-9D18-13580D545A5C}"/>
          </ac:graphicFrameMkLst>
        </pc:graphicFrameChg>
        <pc:picChg chg="add mod">
          <ac:chgData name="James Williams" userId="c957a50b-491f-4d94-b4bc-52aca3e2340d" providerId="ADAL" clId="{24AD1EBB-B856-443B-9200-42FCDD6529A9}" dt="2026-03-23T13:48:27.429" v="6680" actId="1076"/>
          <ac:picMkLst>
            <pc:docMk/>
            <pc:sldMk cId="67563778" sldId="988"/>
            <ac:picMk id="4" creationId="{35526836-8FA1-A429-1E06-BDA89CCE870E}"/>
          </ac:picMkLst>
        </pc:picChg>
      </pc:sldChg>
      <pc:sldChg chg="add del">
        <pc:chgData name="James Williams" userId="c957a50b-491f-4d94-b4bc-52aca3e2340d" providerId="ADAL" clId="{24AD1EBB-B856-443B-9200-42FCDD6529A9}" dt="2026-03-22T20:19:54.758" v="5693" actId="2696"/>
        <pc:sldMkLst>
          <pc:docMk/>
          <pc:sldMk cId="2678553712" sldId="988"/>
        </pc:sldMkLst>
      </pc:sldChg>
      <pc:sldChg chg="add">
        <pc:chgData name="James Williams" userId="c957a50b-491f-4d94-b4bc-52aca3e2340d" providerId="ADAL" clId="{24AD1EBB-B856-443B-9200-42FCDD6529A9}" dt="2026-03-22T20:19:59.708" v="5694"/>
        <pc:sldMkLst>
          <pc:docMk/>
          <pc:sldMk cId="3471069740" sldId="989"/>
        </pc:sldMkLst>
      </pc:sldChg>
      <pc:sldChg chg="add del">
        <pc:chgData name="James Williams" userId="c957a50b-491f-4d94-b4bc-52aca3e2340d" providerId="ADAL" clId="{24AD1EBB-B856-443B-9200-42FCDD6529A9}" dt="2026-03-22T20:19:54.758" v="5693" actId="2696"/>
        <pc:sldMkLst>
          <pc:docMk/>
          <pc:sldMk cId="4257472676" sldId="989"/>
        </pc:sldMkLst>
      </pc:sldChg>
      <pc:sldChg chg="modSp add del mod">
        <pc:chgData name="James Williams" userId="c957a50b-491f-4d94-b4bc-52aca3e2340d" providerId="ADAL" clId="{24AD1EBB-B856-443B-9200-42FCDD6529A9}" dt="2026-03-23T14:03:53.143" v="6682" actId="2696"/>
        <pc:sldMkLst>
          <pc:docMk/>
          <pc:sldMk cId="3672653227" sldId="990"/>
        </pc:sldMkLst>
        <pc:spChg chg="mod">
          <ac:chgData name="James Williams" userId="c957a50b-491f-4d94-b4bc-52aca3e2340d" providerId="ADAL" clId="{24AD1EBB-B856-443B-9200-42FCDD6529A9}" dt="2026-03-23T11:08:34.026" v="5827" actId="20577"/>
          <ac:spMkLst>
            <pc:docMk/>
            <pc:sldMk cId="3672653227" sldId="990"/>
            <ac:spMk id="2" creationId="{8D7D9B65-8746-C106-4911-FD3B34D3DA79}"/>
          </ac:spMkLst>
        </pc:spChg>
        <pc:spChg chg="mod">
          <ac:chgData name="James Williams" userId="c957a50b-491f-4d94-b4bc-52aca3e2340d" providerId="ADAL" clId="{24AD1EBB-B856-443B-9200-42FCDD6529A9}" dt="2026-03-23T12:58:16.223" v="6361" actId="20577"/>
          <ac:spMkLst>
            <pc:docMk/>
            <pc:sldMk cId="3672653227" sldId="990"/>
            <ac:spMk id="9" creationId="{1F1E1E5A-C3B1-71B5-BC55-EA4301B5EBCF}"/>
          </ac:spMkLst>
        </pc:spChg>
      </pc:sldChg>
      <pc:sldChg chg="addSp delSp modSp add mod ord">
        <pc:chgData name="James Williams" userId="c957a50b-491f-4d94-b4bc-52aca3e2340d" providerId="ADAL" clId="{24AD1EBB-B856-443B-9200-42FCDD6529A9}" dt="2026-03-23T13:46:31.482" v="6678" actId="14100"/>
        <pc:sldMkLst>
          <pc:docMk/>
          <pc:sldMk cId="2133526211" sldId="991"/>
        </pc:sldMkLst>
        <pc:spChg chg="mod">
          <ac:chgData name="James Williams" userId="c957a50b-491f-4d94-b4bc-52aca3e2340d" providerId="ADAL" clId="{24AD1EBB-B856-443B-9200-42FCDD6529A9}" dt="2026-03-23T13:42:24.053" v="6644"/>
          <ac:spMkLst>
            <pc:docMk/>
            <pc:sldMk cId="2133526211" sldId="991"/>
            <ac:spMk id="2" creationId="{8FBC5FAC-03EF-14B9-CDDD-5C40D10B2F0A}"/>
          </ac:spMkLst>
        </pc:spChg>
        <pc:spChg chg="mod">
          <ac:chgData name="James Williams" userId="c957a50b-491f-4d94-b4bc-52aca3e2340d" providerId="ADAL" clId="{24AD1EBB-B856-443B-9200-42FCDD6529A9}" dt="2026-03-23T13:46:31.482" v="6678" actId="14100"/>
          <ac:spMkLst>
            <pc:docMk/>
            <pc:sldMk cId="2133526211" sldId="991"/>
            <ac:spMk id="3" creationId="{0E0B373D-34B9-9F76-1B15-C532C7D55802}"/>
          </ac:spMkLst>
        </pc:spChg>
        <pc:spChg chg="del">
          <ac:chgData name="James Williams" userId="c957a50b-491f-4d94-b4bc-52aca3e2340d" providerId="ADAL" clId="{24AD1EBB-B856-443B-9200-42FCDD6529A9}" dt="2026-03-23T13:38:24.490" v="6510" actId="478"/>
          <ac:spMkLst>
            <pc:docMk/>
            <pc:sldMk cId="2133526211" sldId="991"/>
            <ac:spMk id="4" creationId="{B14C01B5-5AC3-7037-C529-56799BF924BE}"/>
          </ac:spMkLst>
        </pc:spChg>
        <pc:spChg chg="add">
          <ac:chgData name="James Williams" userId="c957a50b-491f-4d94-b4bc-52aca3e2340d" providerId="ADAL" clId="{24AD1EBB-B856-443B-9200-42FCDD6529A9}" dt="2026-03-23T13:38:29.836" v="6518"/>
          <ac:spMkLst>
            <pc:docMk/>
            <pc:sldMk cId="2133526211" sldId="991"/>
            <ac:spMk id="5" creationId="{BE9B150C-69D1-F3A8-D6C7-6099DE48891D}"/>
          </ac:spMkLst>
        </pc:spChg>
        <pc:spChg chg="add">
          <ac:chgData name="James Williams" userId="c957a50b-491f-4d94-b4bc-52aca3e2340d" providerId="ADAL" clId="{24AD1EBB-B856-443B-9200-42FCDD6529A9}" dt="2026-03-23T13:40:43.777" v="6585"/>
          <ac:spMkLst>
            <pc:docMk/>
            <pc:sldMk cId="2133526211" sldId="991"/>
            <ac:spMk id="6" creationId="{D09ABA96-545A-BB81-2431-CC8B17E39E27}"/>
          </ac:spMkLst>
        </pc:spChg>
      </pc:sldChg>
      <pc:sldChg chg="add">
        <pc:chgData name="James Williams" userId="c957a50b-491f-4d94-b4bc-52aca3e2340d" providerId="ADAL" clId="{24AD1EBB-B856-443B-9200-42FCDD6529A9}" dt="2026-03-23T14:03:49.893" v="6681"/>
        <pc:sldMkLst>
          <pc:docMk/>
          <pc:sldMk cId="3975572054" sldId="992"/>
        </pc:sldMkLst>
      </pc:sldChg>
      <pc:sldChg chg="add">
        <pc:chgData name="James Williams" userId="c957a50b-491f-4d94-b4bc-52aca3e2340d" providerId="ADAL" clId="{24AD1EBB-B856-443B-9200-42FCDD6529A9}" dt="2026-03-23T14:04:08.430" v="6683" actId="2890"/>
        <pc:sldMkLst>
          <pc:docMk/>
          <pc:sldMk cId="1344496738" sldId="993"/>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52B6760-9A0C-4A10-8870-5D9C12A4AC84}" type="datetimeFigureOut">
              <a:rPr lang="en-GB" smtClean="0"/>
              <a:t>23/03/2026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B37C982-8B5E-41C8-9C3C-7DDDA082ABA8}" type="slidenum">
              <a:rPr lang="en-GB" smtClean="0"/>
              <a:t>‹#›</a:t>
            </a:fld>
            <a:endParaRPr lang="en-GB"/>
          </a:p>
        </p:txBody>
      </p:sp>
    </p:spTree>
    <p:extLst>
      <p:ext uri="{BB962C8B-B14F-4D97-AF65-F5344CB8AC3E}">
        <p14:creationId xmlns:p14="http://schemas.microsoft.com/office/powerpoint/2010/main" val="409286872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3" Type="http://schemas.openxmlformats.org/officeDocument/2006/relationships/hyperlink" Target="https://matteoguadrini.github.io/posts/linux-and-powershell/#:~:text=Powershell%20is%20an%20excellent%20tool%20for%20a%20linux,powershell%20on%20Linux%20is%20a%20fairly%20simple%20task." TargetMode="External"/><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3" Type="http://schemas.openxmlformats.org/officeDocument/2006/relationships/hyperlink" Target="https://matteoguadrini.github.io/posts/linux-and-powershell/#:~:text=Powershell%20is%20an%20excellent%20tool%20for%20a%20linux,powershell%20on%20Linux%20is%20a%20fairly%20simple%20task." TargetMode="External"/><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3" Type="http://schemas.openxmlformats.org/officeDocument/2006/relationships/hyperlink" Target="https://matteoguadrini.github.io/posts/linux-and-powershell/#:~:text=Powershell%20is%20an%20excellent%20tool%20for%20a%20linux,powershell%20on%20Linux%20is%20a%20fairly%20simple%20task." TargetMode="External"/><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3" Type="http://schemas.openxmlformats.org/officeDocument/2006/relationships/hyperlink" Target="https://matteoguadrini.github.io/posts/linux-and-powershell/#:~:text=Powershell%20is%20an%20excellent%20tool%20for%20a%20linux,powershell%20on%20Linux%20is%20a%20fairly%20simple%20task." TargetMode="External"/><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63.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6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56083843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E6E220F-9EF2-C2A0-49F9-FDB0E820FFE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C37976C-322C-0220-74AB-6EAC3A66340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BCB5811-2828-06A7-C656-15BCB7F087CA}"/>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8F8034B2-3AEA-ACFC-04D0-A9855522B09D}"/>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77945156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b="0" i="0" dirty="0">
                <a:solidFill>
                  <a:srgbClr val="242424"/>
                </a:solidFill>
                <a:effectLst/>
                <a:latin typeface="Segoe UI" panose="020B0502040204020203" pitchFamily="34" charset="0"/>
              </a:rPr>
              <a:t>Even noting the key syntax on a tablet/smartphone/notepad is initially helpful for learning. Until we can get hands on in the tutorial.</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20673283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504888F-46F6-5347-5334-38EBC5FE2A3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4385E8B-FD1A-62BA-AFA1-FFBAB1E88CE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2B969F6-EB3B-7A9F-5B53-2765B999C0CC}"/>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b="0" i="0" dirty="0">
                <a:solidFill>
                  <a:srgbClr val="242424"/>
                </a:solidFill>
                <a:effectLst/>
                <a:latin typeface="Segoe UI" panose="020B0502040204020203" pitchFamily="34" charset="0"/>
              </a:rPr>
              <a:t>Even noting the key syntax on a tablet/smartphone/notepad is initially helpful for learning. Until we can get hands on in the tutorial.</a:t>
            </a:r>
          </a:p>
        </p:txBody>
      </p:sp>
      <p:sp>
        <p:nvSpPr>
          <p:cNvPr id="4" name="Slide Number Placeholder 3">
            <a:extLst>
              <a:ext uri="{FF2B5EF4-FFF2-40B4-BE49-F238E27FC236}">
                <a16:creationId xmlns:a16="http://schemas.microsoft.com/office/drawing/2014/main" id="{B1980FEC-C010-9847-98B1-F20BFABE3788}"/>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02967322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342900" lvl="0" indent="-342900">
              <a:lnSpc>
                <a:spcPct val="120000"/>
              </a:lnSpc>
              <a:spcBef>
                <a:spcPts val="600"/>
              </a:spcBef>
              <a:buFont typeface="Symbol" panose="05050102010706020507" pitchFamily="18" charset="2"/>
              <a:buChar char=""/>
            </a:pPr>
            <a:r>
              <a:rPr lang="en-US" sz="1000" dirty="0">
                <a:effectLst/>
                <a:ea typeface="DengXian" panose="02010600030101010101" pitchFamily="2" charset="-122"/>
                <a:cs typeface="Times New Roman" panose="02020603050405020304" pitchFamily="18" charset="0"/>
              </a:rPr>
              <a:t>MS PS is built on the .NET Framework, and PS Core on .NET (previously .NET Core).</a:t>
            </a:r>
          </a:p>
          <a:p>
            <a:pPr marL="342900" lvl="0" indent="-342900">
              <a:lnSpc>
                <a:spcPct val="120000"/>
              </a:lnSpc>
              <a:spcBef>
                <a:spcPts val="600"/>
              </a:spcBef>
              <a:buFont typeface="Symbol" panose="05050102010706020507" pitchFamily="18" charset="2"/>
              <a:buChar char=""/>
            </a:pPr>
            <a:r>
              <a:rPr lang="en-US" sz="1000" dirty="0">
                <a:effectLst/>
                <a:ea typeface="DengXian" panose="02010600030101010101" pitchFamily="2" charset="-122"/>
                <a:cs typeface="Times New Roman" panose="02020603050405020304" pitchFamily="18" charset="0"/>
              </a:rPr>
              <a:t>Since Windows 10, PowerShell replaced Command Prompt (cmd.exe) and became the default command shell.</a:t>
            </a:r>
            <a:endParaRPr lang="en-GB" sz="1000" dirty="0">
              <a:effectLst/>
              <a:ea typeface="DengXian" panose="02010600030101010101" pitchFamily="2" charset="-122"/>
              <a:cs typeface="Times New Roman" panose="02020603050405020304" pitchFamily="18" charset="0"/>
            </a:endParaRPr>
          </a:p>
          <a:p>
            <a:pPr marL="342900" lvl="0" indent="-342900">
              <a:lnSpc>
                <a:spcPct val="120000"/>
              </a:lnSpc>
              <a:spcBef>
                <a:spcPts val="600"/>
              </a:spcBef>
              <a:buFont typeface="Symbol" panose="05050102010706020507" pitchFamily="18" charset="2"/>
              <a:buChar char=""/>
            </a:pPr>
            <a:r>
              <a:rPr lang="en-GB" sz="1000" dirty="0">
                <a:effectLst/>
                <a:ea typeface="DengXian" panose="02010600030101010101" pitchFamily="2" charset="-122"/>
                <a:cs typeface="Times New Roman" panose="02020603050405020304" pitchFamily="18" charset="0"/>
              </a:rPr>
              <a:t>Bg. Bash is great on Linux, </a:t>
            </a:r>
            <a:r>
              <a:rPr lang="en-GB" sz="1000" dirty="0">
                <a:ea typeface="DengXian" panose="02010600030101010101" pitchFamily="2" charset="-122"/>
                <a:cs typeface="Times New Roman" panose="02020603050405020304" pitchFamily="18" charset="0"/>
              </a:rPr>
              <a:t>all output is a string, </a:t>
            </a:r>
            <a:r>
              <a:rPr lang="en-GB" sz="1000" dirty="0">
                <a:effectLst/>
                <a:ea typeface="DengXian" panose="02010600030101010101" pitchFamily="2" charset="-122"/>
                <a:cs typeface="Times New Roman" panose="02020603050405020304" pitchFamily="18" charset="0"/>
              </a:rPr>
              <a:t>PowerShell treats all output as objects and therefore we can perform additional operations and create powerful automations using PowerShell on Linux. For more info. </a:t>
            </a:r>
            <a:r>
              <a:rPr lang="en-GB" sz="1000" dirty="0">
                <a:effectLst/>
                <a:ea typeface="DengXian" panose="02010600030101010101" pitchFamily="2" charset="-122"/>
                <a:cs typeface="Times New Roman" panose="02020603050405020304" pitchFamily="18" charset="0"/>
                <a:hlinkClick r:id="rId3"/>
              </a:rPr>
              <a:t>click-here</a:t>
            </a:r>
            <a:r>
              <a:rPr lang="en-GB" sz="1000" dirty="0">
                <a:effectLst/>
                <a:ea typeface="DengXian" panose="02010600030101010101" pitchFamily="2" charset="-122"/>
                <a:cs typeface="Times New Roman" panose="02020603050405020304" pitchFamily="18" charset="0"/>
              </a:rPr>
              <a:t>.</a:t>
            </a:r>
          </a:p>
          <a:p>
            <a:pPr marL="342900" lvl="0" indent="-342900">
              <a:lnSpc>
                <a:spcPct val="120000"/>
              </a:lnSpc>
              <a:spcBef>
                <a:spcPts val="600"/>
              </a:spcBef>
              <a:buFont typeface="Symbol" panose="05050102010706020507" pitchFamily="18" charset="2"/>
              <a:buChar char=""/>
            </a:pPr>
            <a:r>
              <a:rPr lang="en-GB" sz="1200" dirty="0"/>
              <a:t>Bg. PowerShell’s enables users and administrators to execute commands both locally and remotely. This is achieved due to PowerShell’s support for .NET Remoting and WS-Management &amp; CIM (Open SOAP based remote &amp; common Model service and SSH Secure Shell Protocol (SSH) is a secure client–server based cryptographic network protocol for secure communication over a network.)</a:t>
            </a:r>
          </a:p>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23525374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FB95D39-5B63-7DC8-E780-99E91FC3FAE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7A604E5-F49F-DA10-FA80-403424A14C6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8202903-F9B0-1217-229E-7A8900F2E94F}"/>
              </a:ext>
            </a:extLst>
          </p:cNvPr>
          <p:cNvSpPr>
            <a:spLocks noGrp="1"/>
          </p:cNvSpPr>
          <p:nvPr>
            <p:ph type="body" idx="1"/>
          </p:nvPr>
        </p:nvSpPr>
        <p:spPr/>
        <p:txBody>
          <a:bodyPr/>
          <a:lstStyle/>
          <a:p>
            <a:pPr marL="342900" lvl="0" indent="-342900">
              <a:lnSpc>
                <a:spcPct val="120000"/>
              </a:lnSpc>
              <a:spcBef>
                <a:spcPts val="600"/>
              </a:spcBef>
              <a:buFont typeface="Symbol" panose="05050102010706020507" pitchFamily="18" charset="2"/>
              <a:buChar char=""/>
            </a:pPr>
            <a:r>
              <a:rPr lang="en-US" sz="1000" dirty="0">
                <a:effectLst/>
                <a:ea typeface="DengXian" panose="02010600030101010101" pitchFamily="2" charset="-122"/>
                <a:cs typeface="Times New Roman" panose="02020603050405020304" pitchFamily="18" charset="0"/>
              </a:rPr>
              <a:t>MS PS is built on the .NET Framework, and PS Core on .NET (previously .NET Core).</a:t>
            </a:r>
          </a:p>
          <a:p>
            <a:pPr marL="342900" lvl="0" indent="-342900">
              <a:lnSpc>
                <a:spcPct val="120000"/>
              </a:lnSpc>
              <a:spcBef>
                <a:spcPts val="600"/>
              </a:spcBef>
              <a:buFont typeface="Symbol" panose="05050102010706020507" pitchFamily="18" charset="2"/>
              <a:buChar char=""/>
            </a:pPr>
            <a:r>
              <a:rPr lang="en-US" sz="1000" dirty="0">
                <a:effectLst/>
                <a:ea typeface="DengXian" panose="02010600030101010101" pitchFamily="2" charset="-122"/>
                <a:cs typeface="Times New Roman" panose="02020603050405020304" pitchFamily="18" charset="0"/>
              </a:rPr>
              <a:t>Since Windows 10, PowerShell replaced Command Prompt (cmd.exe) and became the default command shell.</a:t>
            </a:r>
            <a:endParaRPr lang="en-GB" sz="1000" dirty="0">
              <a:effectLst/>
              <a:ea typeface="DengXian" panose="02010600030101010101" pitchFamily="2" charset="-122"/>
              <a:cs typeface="Times New Roman" panose="02020603050405020304" pitchFamily="18" charset="0"/>
            </a:endParaRPr>
          </a:p>
          <a:p>
            <a:pPr marL="342900" lvl="0" indent="-342900">
              <a:lnSpc>
                <a:spcPct val="120000"/>
              </a:lnSpc>
              <a:spcBef>
                <a:spcPts val="600"/>
              </a:spcBef>
              <a:buFont typeface="Symbol" panose="05050102010706020507" pitchFamily="18" charset="2"/>
              <a:buChar char=""/>
            </a:pPr>
            <a:r>
              <a:rPr lang="en-GB" sz="1000" dirty="0">
                <a:effectLst/>
                <a:ea typeface="DengXian" panose="02010600030101010101" pitchFamily="2" charset="-122"/>
                <a:cs typeface="Times New Roman" panose="02020603050405020304" pitchFamily="18" charset="0"/>
              </a:rPr>
              <a:t>Bg. Bash is great on Linux, </a:t>
            </a:r>
            <a:r>
              <a:rPr lang="en-GB" sz="1000" dirty="0">
                <a:ea typeface="DengXian" panose="02010600030101010101" pitchFamily="2" charset="-122"/>
                <a:cs typeface="Times New Roman" panose="02020603050405020304" pitchFamily="18" charset="0"/>
              </a:rPr>
              <a:t>all output is a string, </a:t>
            </a:r>
            <a:r>
              <a:rPr lang="en-GB" sz="1000" dirty="0">
                <a:effectLst/>
                <a:ea typeface="DengXian" panose="02010600030101010101" pitchFamily="2" charset="-122"/>
                <a:cs typeface="Times New Roman" panose="02020603050405020304" pitchFamily="18" charset="0"/>
              </a:rPr>
              <a:t>PowerShell treats all output as objects and therefore we can perform additional operations and create powerful automations using PowerShell on Linux. For more info. </a:t>
            </a:r>
            <a:r>
              <a:rPr lang="en-GB" sz="1000" dirty="0">
                <a:effectLst/>
                <a:ea typeface="DengXian" panose="02010600030101010101" pitchFamily="2" charset="-122"/>
                <a:cs typeface="Times New Roman" panose="02020603050405020304" pitchFamily="18" charset="0"/>
                <a:hlinkClick r:id="rId3"/>
              </a:rPr>
              <a:t>click-here</a:t>
            </a:r>
            <a:r>
              <a:rPr lang="en-GB" sz="1000" dirty="0">
                <a:effectLst/>
                <a:ea typeface="DengXian" panose="02010600030101010101" pitchFamily="2" charset="-122"/>
                <a:cs typeface="Times New Roman" panose="02020603050405020304" pitchFamily="18" charset="0"/>
              </a:rPr>
              <a:t>.</a:t>
            </a:r>
          </a:p>
          <a:p>
            <a:pPr marL="342900" lvl="0" indent="-342900">
              <a:lnSpc>
                <a:spcPct val="120000"/>
              </a:lnSpc>
              <a:spcBef>
                <a:spcPts val="600"/>
              </a:spcBef>
              <a:buFont typeface="Symbol" panose="05050102010706020507" pitchFamily="18" charset="2"/>
              <a:buChar char=""/>
            </a:pPr>
            <a:r>
              <a:rPr lang="en-GB" sz="1200" dirty="0"/>
              <a:t>Bg. PowerShell’s enables users and administrators to execute commands both locally and remotely. This is achieved due to PowerShell’s support for .NET Remoting and WS-Management &amp; CIM (Open SOAP based remote &amp; common Model service and SSH Secure Shell Protocol (SSH) is a secure client–server based cryptographic network protocol for secure communication over a network.)</a:t>
            </a:r>
          </a:p>
          <a:p>
            <a:endParaRPr lang="en-GB" dirty="0"/>
          </a:p>
        </p:txBody>
      </p:sp>
      <p:sp>
        <p:nvSpPr>
          <p:cNvPr id="4" name="Slide Number Placeholder 3">
            <a:extLst>
              <a:ext uri="{FF2B5EF4-FFF2-40B4-BE49-F238E27FC236}">
                <a16:creationId xmlns:a16="http://schemas.microsoft.com/office/drawing/2014/main" id="{92F3299E-3036-0564-8983-3C30732DA900}"/>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90674868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A847EF2-31B3-B80D-450D-BCF399E3C42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D00E127-3568-4AF2-840B-9FEAAB9B0F5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AF106FC-2288-BBCE-7EEB-20ACDEA01C92}"/>
              </a:ext>
            </a:extLst>
          </p:cNvPr>
          <p:cNvSpPr>
            <a:spLocks noGrp="1"/>
          </p:cNvSpPr>
          <p:nvPr>
            <p:ph type="body" idx="1"/>
          </p:nvPr>
        </p:nvSpPr>
        <p:spPr/>
        <p:txBody>
          <a:bodyPr/>
          <a:lstStyle/>
          <a:p>
            <a:pPr marL="342900" lvl="0" indent="-342900">
              <a:lnSpc>
                <a:spcPct val="120000"/>
              </a:lnSpc>
              <a:spcBef>
                <a:spcPts val="600"/>
              </a:spcBef>
              <a:buFont typeface="Symbol" panose="05050102010706020507" pitchFamily="18" charset="2"/>
              <a:buChar char=""/>
            </a:pPr>
            <a:r>
              <a:rPr lang="en-US" sz="1000" dirty="0">
                <a:effectLst/>
                <a:ea typeface="DengXian" panose="02010600030101010101" pitchFamily="2" charset="-122"/>
                <a:cs typeface="Times New Roman" panose="02020603050405020304" pitchFamily="18" charset="0"/>
              </a:rPr>
              <a:t>MS PS is built on the .NET Framework, and PS Core on .NET (previously .NET Core).</a:t>
            </a:r>
          </a:p>
          <a:p>
            <a:pPr marL="342900" lvl="0" indent="-342900">
              <a:lnSpc>
                <a:spcPct val="120000"/>
              </a:lnSpc>
              <a:spcBef>
                <a:spcPts val="600"/>
              </a:spcBef>
              <a:buFont typeface="Symbol" panose="05050102010706020507" pitchFamily="18" charset="2"/>
              <a:buChar char=""/>
            </a:pPr>
            <a:r>
              <a:rPr lang="en-US" sz="1000" dirty="0">
                <a:effectLst/>
                <a:ea typeface="DengXian" panose="02010600030101010101" pitchFamily="2" charset="-122"/>
                <a:cs typeface="Times New Roman" panose="02020603050405020304" pitchFamily="18" charset="0"/>
              </a:rPr>
              <a:t>Since Windows 10, PowerShell replaced Command Prompt (cmd.exe) and became the default command shell.</a:t>
            </a:r>
            <a:endParaRPr lang="en-GB" sz="1000" dirty="0">
              <a:effectLst/>
              <a:ea typeface="DengXian" panose="02010600030101010101" pitchFamily="2" charset="-122"/>
              <a:cs typeface="Times New Roman" panose="02020603050405020304" pitchFamily="18" charset="0"/>
            </a:endParaRPr>
          </a:p>
          <a:p>
            <a:pPr marL="342900" lvl="0" indent="-342900">
              <a:lnSpc>
                <a:spcPct val="120000"/>
              </a:lnSpc>
              <a:spcBef>
                <a:spcPts val="600"/>
              </a:spcBef>
              <a:buFont typeface="Symbol" panose="05050102010706020507" pitchFamily="18" charset="2"/>
              <a:buChar char=""/>
            </a:pPr>
            <a:r>
              <a:rPr lang="en-GB" sz="1000" dirty="0">
                <a:effectLst/>
                <a:ea typeface="DengXian" panose="02010600030101010101" pitchFamily="2" charset="-122"/>
                <a:cs typeface="Times New Roman" panose="02020603050405020304" pitchFamily="18" charset="0"/>
              </a:rPr>
              <a:t>Bg. Bash is great on Linux, </a:t>
            </a:r>
            <a:r>
              <a:rPr lang="en-GB" sz="1000" dirty="0">
                <a:ea typeface="DengXian" panose="02010600030101010101" pitchFamily="2" charset="-122"/>
                <a:cs typeface="Times New Roman" panose="02020603050405020304" pitchFamily="18" charset="0"/>
              </a:rPr>
              <a:t>all output is a string, </a:t>
            </a:r>
            <a:r>
              <a:rPr lang="en-GB" sz="1000" dirty="0">
                <a:effectLst/>
                <a:ea typeface="DengXian" panose="02010600030101010101" pitchFamily="2" charset="-122"/>
                <a:cs typeface="Times New Roman" panose="02020603050405020304" pitchFamily="18" charset="0"/>
              </a:rPr>
              <a:t>PowerShell treats all output as objects and therefore we can perform additional operations and create powerful automations using PowerShell on Linux. For more info. </a:t>
            </a:r>
            <a:r>
              <a:rPr lang="en-GB" sz="1000" dirty="0">
                <a:effectLst/>
                <a:ea typeface="DengXian" panose="02010600030101010101" pitchFamily="2" charset="-122"/>
                <a:cs typeface="Times New Roman" panose="02020603050405020304" pitchFamily="18" charset="0"/>
                <a:hlinkClick r:id="rId3"/>
              </a:rPr>
              <a:t>click-here</a:t>
            </a:r>
            <a:r>
              <a:rPr lang="en-GB" sz="1000" dirty="0">
                <a:effectLst/>
                <a:ea typeface="DengXian" panose="02010600030101010101" pitchFamily="2" charset="-122"/>
                <a:cs typeface="Times New Roman" panose="02020603050405020304" pitchFamily="18" charset="0"/>
              </a:rPr>
              <a:t>.</a:t>
            </a:r>
          </a:p>
          <a:p>
            <a:pPr marL="342900" lvl="0" indent="-342900">
              <a:lnSpc>
                <a:spcPct val="120000"/>
              </a:lnSpc>
              <a:spcBef>
                <a:spcPts val="600"/>
              </a:spcBef>
              <a:buFont typeface="Symbol" panose="05050102010706020507" pitchFamily="18" charset="2"/>
              <a:buChar char=""/>
            </a:pPr>
            <a:r>
              <a:rPr lang="en-GB" sz="1200" dirty="0"/>
              <a:t>Bg. PowerShell’s enables users and administrators to execute commands both locally and remotely. This is achieved due to PowerShell’s support for .NET Remoting and WS-Management &amp; CIM (Open SOAP based remote &amp; common Model service and SSH Secure Shell Protocol (SSH) is a secure client–server based cryptographic network protocol for secure communication over a network.)</a:t>
            </a:r>
          </a:p>
          <a:p>
            <a:endParaRPr lang="en-GB" dirty="0"/>
          </a:p>
        </p:txBody>
      </p:sp>
      <p:sp>
        <p:nvSpPr>
          <p:cNvPr id="4" name="Slide Number Placeholder 3">
            <a:extLst>
              <a:ext uri="{FF2B5EF4-FFF2-40B4-BE49-F238E27FC236}">
                <a16:creationId xmlns:a16="http://schemas.microsoft.com/office/drawing/2014/main" id="{0D10E032-D487-E6B8-BDD9-8DB35AD445DA}"/>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88947402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9</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70589010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 Why is the latest version of PS not preinstalled on new Windows OSs. One answer:</a:t>
            </a:r>
            <a:br>
              <a:rPr lang="en-GB" dirty="0"/>
            </a:br>
            <a:r>
              <a:rPr lang="en-GB" dirty="0"/>
              <a:t>“</a:t>
            </a:r>
            <a:r>
              <a:rPr lang="en-US" b="0" i="0" dirty="0">
                <a:solidFill>
                  <a:srgbClr val="1C1C1C"/>
                </a:solidFill>
                <a:effectLst/>
                <a:latin typeface="Noto Sans" panose="020B0502040504020204" pitchFamily="34" charset="0"/>
              </a:rPr>
              <a:t>A Windows Enterprise release is supported for up to 10 years, PowerShell versions after 5 have much shorter support lifecycles. So if they made PowerShell 7 (or 8 or whatever) a part of Windows they would have to commit to supporting a specific release version of it for 10 years with security updates just like the rest of Windows</a:t>
            </a:r>
            <a:r>
              <a:rPr lang="en-GB" b="0" i="0" dirty="0">
                <a:solidFill>
                  <a:srgbClr val="1C1C1C"/>
                </a:solidFill>
                <a:effectLst/>
                <a:latin typeface="Noto Sans" panose="020B0502040504020204" pitchFamily="34" charset="0"/>
              </a:rPr>
              <a:t>.” [r]</a:t>
            </a:r>
            <a:endParaRPr lang="en-US" b="0" i="0" dirty="0">
              <a:solidFill>
                <a:srgbClr val="1C1C1C"/>
              </a:solidFill>
              <a:effectLst/>
              <a:latin typeface="Noto Sans" panose="020B0502040504020204" pitchFamily="34" charset="0"/>
            </a:endParaRP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10</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14341835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12</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64640149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B067474-D21B-EB6D-90F3-CFAD7BF11DD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65E41CA-DD08-0A74-9639-36E466AD3E7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4384252-32E9-81D4-7BD1-7D658D11F4E9}"/>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7FF64932-A616-E8E9-02B8-4B51257B6F01}"/>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13</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29378765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b="1" dirty="0">
                <a:solidFill>
                  <a:srgbClr val="171717"/>
                </a:solidFill>
                <a:effectLst/>
              </a:rPr>
              <a:t>Verb</a:t>
            </a:r>
            <a:r>
              <a:rPr lang="en-US" sz="1200" b="0" i="0" dirty="0">
                <a:solidFill>
                  <a:srgbClr val="171717"/>
                </a:solidFill>
                <a:effectLst/>
              </a:rPr>
              <a:t> is an important concept in PowerShell.</a:t>
            </a:r>
            <a:r>
              <a:rPr lang="en-GB" sz="1200" b="0" i="0" dirty="0">
                <a:solidFill>
                  <a:srgbClr val="171717"/>
                </a:solidFill>
                <a:effectLst/>
              </a:rPr>
              <a:t> </a:t>
            </a:r>
            <a:r>
              <a:rPr lang="en-US" sz="1200" b="0" i="0" dirty="0">
                <a:solidFill>
                  <a:srgbClr val="171717"/>
                </a:solidFill>
                <a:effectLst/>
              </a:rPr>
              <a:t>It's a naming standard.</a:t>
            </a:r>
            <a:endParaRPr lang="en-US" altLang="en-US" sz="1200" baseline="50000" dirty="0"/>
          </a:p>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14</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6435843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15</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03425222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16</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50104272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17</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99176060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18</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03479165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E34D496-20CA-7346-70AE-0AB07F93A93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29657EC-E917-945A-0BB8-BCC968765EB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7EC167B-86F8-DD44-454F-69E676E2041A}"/>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863E250C-8461-4B83-9354-05CBEA2CDFB3}"/>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19</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362838056"/>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15000"/>
              </a:lnSpc>
              <a:spcAft>
                <a:spcPts val="800"/>
              </a:spcAft>
            </a:pPr>
            <a:r>
              <a:rPr lang="en-GB" sz="1800" kern="100" dirty="0">
                <a:effectLst/>
                <a:latin typeface="Aptos" panose="020B0004020202020204" pitchFamily="34" charset="0"/>
                <a:ea typeface="DengXian" panose="02010600030101010101" pitchFamily="2" charset="-122"/>
                <a:cs typeface="Times New Roman" panose="02020603050405020304" pitchFamily="18" charset="0"/>
              </a:rPr>
              <a:t>The default display of Get-Process is shown in a table that includes the following columns:</a:t>
            </a:r>
          </a:p>
          <a:p>
            <a:pPr>
              <a:lnSpc>
                <a:spcPct val="115000"/>
              </a:lnSpc>
              <a:spcAft>
                <a:spcPts val="800"/>
              </a:spcAft>
            </a:pPr>
            <a:r>
              <a:rPr lang="en-GB" sz="1800" b="1" kern="100" dirty="0">
                <a:effectLst/>
                <a:latin typeface="Aptos" panose="020B0004020202020204" pitchFamily="34" charset="0"/>
                <a:ea typeface="DengXian" panose="02010600030101010101" pitchFamily="2" charset="-122"/>
                <a:cs typeface="Times New Roman" panose="02020603050405020304" pitchFamily="18" charset="0"/>
              </a:rPr>
              <a:t>NPM(K):</a:t>
            </a:r>
            <a:r>
              <a:rPr lang="en-GB" sz="1800" kern="100" dirty="0">
                <a:effectLst/>
                <a:latin typeface="Aptos" panose="020B0004020202020204" pitchFamily="34" charset="0"/>
                <a:ea typeface="DengXian" panose="02010600030101010101" pitchFamily="2" charset="-122"/>
                <a:cs typeface="Times New Roman" panose="02020603050405020304" pitchFamily="18" charset="0"/>
              </a:rPr>
              <a:t> The amount of </a:t>
            </a:r>
            <a:r>
              <a:rPr lang="en-GB" sz="1800" b="1" kern="100" dirty="0">
                <a:effectLst/>
                <a:latin typeface="Aptos" panose="020B0004020202020204" pitchFamily="34" charset="0"/>
                <a:ea typeface="DengXian" panose="02010600030101010101" pitchFamily="2" charset="-122"/>
                <a:cs typeface="Times New Roman" panose="02020603050405020304" pitchFamily="18" charset="0"/>
              </a:rPr>
              <a:t>non-paged memory</a:t>
            </a:r>
            <a:r>
              <a:rPr lang="en-GB" sz="1800" kern="100" dirty="0">
                <a:effectLst/>
                <a:latin typeface="Aptos" panose="020B0004020202020204" pitchFamily="34" charset="0"/>
                <a:ea typeface="DengXian" panose="02010600030101010101" pitchFamily="2" charset="-122"/>
                <a:cs typeface="Times New Roman" panose="02020603050405020304" pitchFamily="18" charset="0"/>
              </a:rPr>
              <a:t> (RAM/physical memory) that the process is using, in kilobytes. </a:t>
            </a:r>
          </a:p>
          <a:p>
            <a:pPr>
              <a:lnSpc>
                <a:spcPct val="115000"/>
              </a:lnSpc>
              <a:spcAft>
                <a:spcPts val="800"/>
              </a:spcAft>
            </a:pPr>
            <a:r>
              <a:rPr lang="en-GB" sz="1800" b="1" kern="100" dirty="0">
                <a:effectLst/>
                <a:latin typeface="Aptos" panose="020B0004020202020204" pitchFamily="34" charset="0"/>
                <a:ea typeface="DengXian" panose="02010600030101010101" pitchFamily="2" charset="-122"/>
                <a:cs typeface="Times New Roman" panose="02020603050405020304" pitchFamily="18" charset="0"/>
              </a:rPr>
              <a:t>PM(K):</a:t>
            </a:r>
            <a:r>
              <a:rPr lang="en-GB" sz="1800" kern="100" dirty="0">
                <a:effectLst/>
                <a:latin typeface="Aptos" panose="020B0004020202020204" pitchFamily="34" charset="0"/>
                <a:ea typeface="DengXian" panose="02010600030101010101" pitchFamily="2" charset="-122"/>
                <a:cs typeface="Times New Roman" panose="02020603050405020304" pitchFamily="18" charset="0"/>
              </a:rPr>
              <a:t> The amount of </a:t>
            </a:r>
            <a:r>
              <a:rPr lang="en-GB" sz="1800" b="1" kern="100" dirty="0">
                <a:effectLst/>
                <a:latin typeface="Aptos" panose="020B0004020202020204" pitchFamily="34" charset="0"/>
                <a:ea typeface="DengXian" panose="02010600030101010101" pitchFamily="2" charset="-122"/>
                <a:cs typeface="Times New Roman" panose="02020603050405020304" pitchFamily="18" charset="0"/>
              </a:rPr>
              <a:t>pageable memory</a:t>
            </a:r>
            <a:r>
              <a:rPr lang="en-GB" sz="1800" kern="100" dirty="0">
                <a:effectLst/>
                <a:latin typeface="Aptos" panose="020B0004020202020204" pitchFamily="34" charset="0"/>
                <a:ea typeface="DengXian" panose="02010600030101010101" pitchFamily="2" charset="-122"/>
                <a:cs typeface="Times New Roman" panose="02020603050405020304" pitchFamily="18" charset="0"/>
              </a:rPr>
              <a:t> that the process is using, in kilobytes. </a:t>
            </a:r>
          </a:p>
          <a:p>
            <a:pPr>
              <a:lnSpc>
                <a:spcPct val="115000"/>
              </a:lnSpc>
              <a:spcAft>
                <a:spcPts val="800"/>
              </a:spcAft>
            </a:pPr>
            <a:r>
              <a:rPr lang="en-GB" sz="1800" b="1" kern="100" dirty="0">
                <a:effectLst/>
                <a:latin typeface="Aptos" panose="020B0004020202020204" pitchFamily="34" charset="0"/>
                <a:ea typeface="DengXian" panose="02010600030101010101" pitchFamily="2" charset="-122"/>
                <a:cs typeface="Times New Roman" panose="02020603050405020304" pitchFamily="18" charset="0"/>
              </a:rPr>
              <a:t>WS(K):</a:t>
            </a:r>
            <a:r>
              <a:rPr lang="en-GB" sz="1800" kern="100" dirty="0">
                <a:effectLst/>
                <a:latin typeface="Aptos" panose="020B0004020202020204" pitchFamily="34" charset="0"/>
                <a:ea typeface="DengXian" panose="02010600030101010101" pitchFamily="2" charset="-122"/>
                <a:cs typeface="Times New Roman" panose="02020603050405020304" pitchFamily="18" charset="0"/>
              </a:rPr>
              <a:t> The size of the </a:t>
            </a:r>
            <a:r>
              <a:rPr lang="en-GB" sz="1800" b="1" kern="100" dirty="0">
                <a:effectLst/>
                <a:latin typeface="Aptos" panose="020B0004020202020204" pitchFamily="34" charset="0"/>
                <a:ea typeface="DengXian" panose="02010600030101010101" pitchFamily="2" charset="-122"/>
                <a:cs typeface="Times New Roman" panose="02020603050405020304" pitchFamily="18" charset="0"/>
              </a:rPr>
              <a:t>working set of the process</a:t>
            </a:r>
            <a:r>
              <a:rPr lang="en-GB" sz="1800" kern="100" dirty="0">
                <a:effectLst/>
                <a:latin typeface="Aptos" panose="020B0004020202020204" pitchFamily="34" charset="0"/>
                <a:ea typeface="DengXian" panose="02010600030101010101" pitchFamily="2" charset="-122"/>
                <a:cs typeface="Times New Roman" panose="02020603050405020304" pitchFamily="18" charset="0"/>
              </a:rPr>
              <a:t>, in kilobytes. The working set consists of the </a:t>
            </a:r>
            <a:r>
              <a:rPr lang="en-GB" sz="1800" b="1" kern="100" dirty="0">
                <a:effectLst/>
                <a:latin typeface="Aptos" panose="020B0004020202020204" pitchFamily="34" charset="0"/>
                <a:ea typeface="DengXian" panose="02010600030101010101" pitchFamily="2" charset="-122"/>
                <a:cs typeface="Times New Roman" panose="02020603050405020304" pitchFamily="18" charset="0"/>
              </a:rPr>
              <a:t>pages of memory</a:t>
            </a:r>
            <a:r>
              <a:rPr lang="en-GB" sz="1800" kern="100" dirty="0">
                <a:effectLst/>
                <a:latin typeface="Aptos" panose="020B0004020202020204" pitchFamily="34" charset="0"/>
                <a:ea typeface="DengXian" panose="02010600030101010101" pitchFamily="2" charset="-122"/>
                <a:cs typeface="Times New Roman" panose="02020603050405020304" pitchFamily="18" charset="0"/>
              </a:rPr>
              <a:t> that were recently referenced by the process.</a:t>
            </a:r>
          </a:p>
          <a:p>
            <a:pPr>
              <a:lnSpc>
                <a:spcPct val="115000"/>
              </a:lnSpc>
              <a:spcAft>
                <a:spcPts val="800"/>
              </a:spcAft>
            </a:pPr>
            <a:r>
              <a:rPr lang="en-GB" sz="1800" b="1" kern="100" dirty="0">
                <a:effectLst/>
                <a:latin typeface="Aptos" panose="020B0004020202020204" pitchFamily="34" charset="0"/>
                <a:ea typeface="DengXian" panose="02010600030101010101" pitchFamily="2" charset="-122"/>
                <a:cs typeface="Times New Roman" panose="02020603050405020304" pitchFamily="18" charset="0"/>
              </a:rPr>
              <a:t>VM(M):</a:t>
            </a:r>
            <a:r>
              <a:rPr lang="en-GB" sz="1800" kern="100" dirty="0">
                <a:effectLst/>
                <a:latin typeface="Aptos" panose="020B0004020202020204" pitchFamily="34" charset="0"/>
                <a:ea typeface="DengXian" panose="02010600030101010101" pitchFamily="2" charset="-122"/>
                <a:cs typeface="Times New Roman" panose="02020603050405020304" pitchFamily="18" charset="0"/>
              </a:rPr>
              <a:t> The amount of </a:t>
            </a:r>
            <a:r>
              <a:rPr lang="en-GB" sz="1800" b="1" kern="100" dirty="0">
                <a:effectLst/>
                <a:latin typeface="Aptos" panose="020B0004020202020204" pitchFamily="34" charset="0"/>
                <a:ea typeface="DengXian" panose="02010600030101010101" pitchFamily="2" charset="-122"/>
                <a:cs typeface="Times New Roman" panose="02020603050405020304" pitchFamily="18" charset="0"/>
              </a:rPr>
              <a:t>virtual memory</a:t>
            </a:r>
            <a:r>
              <a:rPr lang="en-GB" sz="1800" kern="100" dirty="0">
                <a:effectLst/>
                <a:latin typeface="Aptos" panose="020B0004020202020204" pitchFamily="34" charset="0"/>
                <a:ea typeface="DengXian" panose="02010600030101010101" pitchFamily="2" charset="-122"/>
                <a:cs typeface="Times New Roman" panose="02020603050405020304" pitchFamily="18" charset="0"/>
              </a:rPr>
              <a:t> that the process is using, in megabytes. Virtual memory includes storage in the paging files on disk.</a:t>
            </a:r>
          </a:p>
          <a:p>
            <a:pPr>
              <a:lnSpc>
                <a:spcPct val="115000"/>
              </a:lnSpc>
              <a:spcAft>
                <a:spcPts val="800"/>
              </a:spcAft>
            </a:pPr>
            <a:r>
              <a:rPr lang="en-GB" sz="1800" b="1" kern="100" dirty="0">
                <a:effectLst/>
                <a:latin typeface="Aptos" panose="020B0004020202020204" pitchFamily="34" charset="0"/>
                <a:ea typeface="DengXian" panose="02010600030101010101" pitchFamily="2" charset="-122"/>
                <a:cs typeface="Times New Roman" panose="02020603050405020304" pitchFamily="18" charset="0"/>
              </a:rPr>
              <a:t>CPU(s):</a:t>
            </a:r>
            <a:r>
              <a:rPr lang="en-GB" sz="1800" kern="100" dirty="0">
                <a:effectLst/>
                <a:latin typeface="Aptos" panose="020B0004020202020204" pitchFamily="34" charset="0"/>
                <a:ea typeface="DengXian" panose="02010600030101010101" pitchFamily="2" charset="-122"/>
                <a:cs typeface="Times New Roman" panose="02020603050405020304" pitchFamily="18" charset="0"/>
              </a:rPr>
              <a:t> The amount of processor time that the process has used on all processors, in seconds.</a:t>
            </a:r>
          </a:p>
          <a:p>
            <a:pPr>
              <a:lnSpc>
                <a:spcPct val="115000"/>
              </a:lnSpc>
              <a:spcAft>
                <a:spcPts val="800"/>
              </a:spcAft>
            </a:pPr>
            <a:r>
              <a:rPr lang="en-GB" sz="1800" b="1" kern="100" dirty="0">
                <a:effectLst/>
                <a:latin typeface="Aptos" panose="020B0004020202020204" pitchFamily="34" charset="0"/>
                <a:ea typeface="DengXian" panose="02010600030101010101" pitchFamily="2" charset="-122"/>
                <a:cs typeface="Times New Roman" panose="02020603050405020304" pitchFamily="18" charset="0"/>
              </a:rPr>
              <a:t>ID:</a:t>
            </a:r>
            <a:r>
              <a:rPr lang="en-GB" sz="1800" kern="100" dirty="0">
                <a:effectLst/>
                <a:latin typeface="Aptos" panose="020B0004020202020204" pitchFamily="34" charset="0"/>
                <a:ea typeface="DengXian" panose="02010600030101010101" pitchFamily="2" charset="-122"/>
                <a:cs typeface="Times New Roman" panose="02020603050405020304" pitchFamily="18" charset="0"/>
              </a:rPr>
              <a:t> The process ID (PID) of the process.</a:t>
            </a:r>
          </a:p>
          <a:p>
            <a:pPr>
              <a:lnSpc>
                <a:spcPct val="115000"/>
              </a:lnSpc>
              <a:spcAft>
                <a:spcPts val="800"/>
              </a:spcAft>
            </a:pPr>
            <a:r>
              <a:rPr lang="en-GB" sz="1800" b="1" kern="100" dirty="0" err="1">
                <a:effectLst/>
                <a:latin typeface="Aptos" panose="020B0004020202020204" pitchFamily="34" charset="0"/>
                <a:ea typeface="DengXian" panose="02010600030101010101" pitchFamily="2" charset="-122"/>
                <a:cs typeface="Times New Roman" panose="02020603050405020304" pitchFamily="18" charset="0"/>
              </a:rPr>
              <a:t>ProcessName</a:t>
            </a:r>
            <a:r>
              <a:rPr lang="en-GB" sz="1800" b="1" kern="100" dirty="0">
                <a:effectLst/>
                <a:latin typeface="Aptos" panose="020B0004020202020204" pitchFamily="34" charset="0"/>
                <a:ea typeface="DengXian" panose="02010600030101010101" pitchFamily="2" charset="-122"/>
                <a:cs typeface="Times New Roman" panose="02020603050405020304" pitchFamily="18" charset="0"/>
              </a:rPr>
              <a:t>:</a:t>
            </a:r>
            <a:r>
              <a:rPr lang="en-GB" sz="1800" kern="100" dirty="0">
                <a:effectLst/>
                <a:latin typeface="Aptos" panose="020B0004020202020204" pitchFamily="34" charset="0"/>
                <a:ea typeface="DengXian" panose="02010600030101010101" pitchFamily="2" charset="-122"/>
                <a:cs typeface="Times New Roman" panose="02020603050405020304" pitchFamily="18" charset="0"/>
              </a:rPr>
              <a:t> The name of the process.</a:t>
            </a:r>
          </a:p>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20</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567347225"/>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08317337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22</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667271735"/>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88A6150-29CF-E503-323A-F5BD5335BEB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778A204-38B2-4B6D-2198-44FE677EF18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AD9DEB3-455A-F1A8-9FC4-CC022587C509}"/>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3AD5B6B3-4B99-B594-2886-5D9444AB4379}"/>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23</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402118732"/>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F67DFBA-D49A-B5B0-D070-48F516A8F91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B9F08A8-AB97-E93A-D380-EC33DBF6A73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C879239-12D6-31B1-96FA-6F53E9082269}"/>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97883C9C-7360-7827-5B7D-0C3585E8C42B}"/>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24</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306429429"/>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25</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182281799"/>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8452A93-D507-C17F-AB22-0FD8BFF85FC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3C31DF1-3659-B50D-6E97-B50A605A1B4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750BA88-1657-7585-A2BD-3633412FC771}"/>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673A5B4D-3CEF-2867-D1F9-65C1F0FE3630}"/>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26</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278356197"/>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0000"/>
              </a:lnSpc>
              <a:spcAft>
                <a:spcPts val="0"/>
              </a:spcAft>
              <a:buNone/>
            </a:pPr>
            <a:r>
              <a:rPr lang="en-GB" sz="1200" b="0" kern="100" dirty="0">
                <a:solidFill>
                  <a:schemeClr val="tx1"/>
                </a:solidFill>
                <a:effectLst/>
              </a:rPr>
              <a:t>Get-Process |</a:t>
            </a:r>
          </a:p>
          <a:p>
            <a:pPr>
              <a:lnSpc>
                <a:spcPct val="100000"/>
              </a:lnSpc>
              <a:spcAft>
                <a:spcPts val="0"/>
              </a:spcAft>
              <a:buNone/>
            </a:pPr>
            <a:r>
              <a:rPr lang="en-GB" sz="1200" b="0" kern="100" dirty="0">
                <a:solidFill>
                  <a:schemeClr val="tx1"/>
                </a:solidFill>
                <a:effectLst/>
              </a:rPr>
              <a:t>  Where-Object { $_.WorkingSet64 -</a:t>
            </a:r>
            <a:r>
              <a:rPr lang="en-GB" sz="1200" b="0" kern="100" dirty="0" err="1">
                <a:solidFill>
                  <a:schemeClr val="tx1"/>
                </a:solidFill>
                <a:effectLst/>
              </a:rPr>
              <a:t>gt</a:t>
            </a:r>
            <a:r>
              <a:rPr lang="en-GB" sz="1200" b="0" kern="100" dirty="0">
                <a:solidFill>
                  <a:schemeClr val="tx1"/>
                </a:solidFill>
                <a:effectLst/>
              </a:rPr>
              <a:t> 5MB } |</a:t>
            </a:r>
          </a:p>
          <a:p>
            <a:pPr>
              <a:lnSpc>
                <a:spcPct val="100000"/>
              </a:lnSpc>
              <a:spcAft>
                <a:spcPts val="0"/>
              </a:spcAft>
              <a:buNone/>
            </a:pPr>
            <a:r>
              <a:rPr lang="en-GB" sz="1200" b="0" kern="100" dirty="0">
                <a:solidFill>
                  <a:schemeClr val="tx1"/>
                </a:solidFill>
                <a:effectLst/>
              </a:rPr>
              <a:t>  Select-Object Name, Id,</a:t>
            </a:r>
          </a:p>
          <a:p>
            <a:pPr>
              <a:lnSpc>
                <a:spcPct val="100000"/>
              </a:lnSpc>
              <a:spcAft>
                <a:spcPts val="0"/>
              </a:spcAft>
              <a:buNone/>
            </a:pPr>
            <a:r>
              <a:rPr lang="en-GB" sz="1200" b="0" kern="100" dirty="0">
                <a:solidFill>
                  <a:schemeClr val="tx1"/>
                </a:solidFill>
                <a:effectLst/>
              </a:rPr>
              <a:t>    @{ Name = 'Memory (MB)'; Expression = { [math]::Round($_.WorkingSet64 / 1MB, 1) } } |</a:t>
            </a:r>
          </a:p>
          <a:p>
            <a:pPr>
              <a:lnSpc>
                <a:spcPct val="100000"/>
              </a:lnSpc>
              <a:spcAft>
                <a:spcPts val="0"/>
              </a:spcAft>
              <a:buNone/>
            </a:pPr>
            <a:r>
              <a:rPr lang="en-GB" sz="1200" b="0" kern="100" dirty="0">
                <a:solidFill>
                  <a:schemeClr val="tx1"/>
                </a:solidFill>
                <a:effectLst/>
              </a:rPr>
              <a:t>  Sort-Object 'Memory (MB)' -Descending |</a:t>
            </a:r>
          </a:p>
          <a:p>
            <a:pPr>
              <a:lnSpc>
                <a:spcPct val="100000"/>
              </a:lnSpc>
              <a:spcAft>
                <a:spcPts val="0"/>
              </a:spcAft>
              <a:buNone/>
            </a:pPr>
            <a:r>
              <a:rPr lang="en-GB" sz="1200" b="0" kern="100" dirty="0">
                <a:solidFill>
                  <a:schemeClr val="tx1"/>
                </a:solidFill>
                <a:effectLst/>
              </a:rPr>
              <a:t>  Format-Table -</a:t>
            </a:r>
            <a:r>
              <a:rPr lang="en-GB" sz="1200" b="0" kern="100" dirty="0" err="1">
                <a:solidFill>
                  <a:schemeClr val="tx1"/>
                </a:solidFill>
                <a:effectLst/>
              </a:rPr>
              <a:t>AutoSize</a:t>
            </a:r>
            <a:endParaRPr lang="en-GB" sz="1200" b="0" kern="100" dirty="0">
              <a:solidFill>
                <a:schemeClr val="tx1"/>
              </a:solidFill>
              <a:effectLst/>
            </a:endParaRPr>
          </a:p>
        </p:txBody>
      </p:sp>
      <p:sp>
        <p:nvSpPr>
          <p:cNvPr id="4" name="Slide Number Placeholder 3"/>
          <p:cNvSpPr>
            <a:spLocks noGrp="1"/>
          </p:cNvSpPr>
          <p:nvPr>
            <p:ph type="sldNum" sz="quarter" idx="5"/>
          </p:nvPr>
        </p:nvSpPr>
        <p:spPr/>
        <p:txBody>
          <a:bodyPr/>
          <a:lstStyle/>
          <a:p>
            <a:fld id="{FB37C982-8B5E-41C8-9C3C-7DDDA082ABA8}" type="slidenum">
              <a:rPr lang="en-GB" smtClean="0"/>
              <a:t>27</a:t>
            </a:fld>
            <a:endParaRPr lang="en-GB"/>
          </a:p>
        </p:txBody>
      </p:sp>
    </p:spTree>
    <p:extLst>
      <p:ext uri="{BB962C8B-B14F-4D97-AF65-F5344CB8AC3E}">
        <p14:creationId xmlns:p14="http://schemas.microsoft.com/office/powerpoint/2010/main" val="2063367133"/>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28</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340479049"/>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29</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805308585"/>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E113D1E-0C24-4E59-2EB7-234B31ACBF0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8DF66FC-3724-71CE-C360-5E6CBB11005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1541916-9AB4-9CFC-C899-3D7C7A22B30B}"/>
              </a:ext>
            </a:extLst>
          </p:cNvPr>
          <p:cNvSpPr>
            <a:spLocks noGrp="1"/>
          </p:cNvSpPr>
          <p:nvPr>
            <p:ph type="body" idx="1"/>
          </p:nvPr>
        </p:nvSpPr>
        <p:spPr/>
        <p:txBody>
          <a:bodyPr/>
          <a:lstStyle/>
          <a:p>
            <a:r>
              <a:rPr lang="en-US" dirty="0"/>
              <a:t>$name = "Ben"</a:t>
            </a:r>
          </a:p>
          <a:p>
            <a:r>
              <a:rPr lang="en-US" dirty="0"/>
              <a:t>$time = Get-Date</a:t>
            </a:r>
          </a:p>
          <a:p>
            <a:endParaRPr lang="en-US" dirty="0"/>
          </a:p>
          <a:p>
            <a:r>
              <a:rPr lang="en-US" dirty="0"/>
              <a:t>Write-Host "Hi $name, the time is: $time"</a:t>
            </a:r>
          </a:p>
          <a:p>
            <a:r>
              <a:rPr lang="en-US" dirty="0"/>
              <a:t>Write-Host "Have a nice day!" -</a:t>
            </a:r>
            <a:r>
              <a:rPr lang="en-US" dirty="0" err="1"/>
              <a:t>ForegroundColor</a:t>
            </a:r>
            <a:r>
              <a:rPr lang="en-US" dirty="0"/>
              <a:t> Yellow</a:t>
            </a:r>
          </a:p>
          <a:p>
            <a:endParaRPr lang="en-US" dirty="0"/>
          </a:p>
          <a:p>
            <a:r>
              <a:rPr lang="en-US" dirty="0"/>
              <a:t>echo ""</a:t>
            </a:r>
          </a:p>
          <a:p>
            <a:r>
              <a:rPr lang="en-US" dirty="0"/>
              <a:t>Read-Host -Prompt "Press enter to continue..."</a:t>
            </a:r>
            <a:endParaRPr lang="en-GB" dirty="0"/>
          </a:p>
        </p:txBody>
      </p:sp>
      <p:sp>
        <p:nvSpPr>
          <p:cNvPr id="4" name="Slide Number Placeholder 3">
            <a:extLst>
              <a:ext uri="{FF2B5EF4-FFF2-40B4-BE49-F238E27FC236}">
                <a16:creationId xmlns:a16="http://schemas.microsoft.com/office/drawing/2014/main" id="{22F1C784-3DFB-7DAE-DAB1-9BF82E6D5FE1}"/>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30</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973025588"/>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C0AE5B4-B4FA-C6CB-DB80-B57681149CD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F290B2A-541A-3FFB-902D-831AB72EBD5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5D2DEB7-ED29-C027-8447-CF3E6DCDB8AC}"/>
              </a:ext>
            </a:extLst>
          </p:cNvPr>
          <p:cNvSpPr>
            <a:spLocks noGrp="1"/>
          </p:cNvSpPr>
          <p:nvPr>
            <p:ph type="body" idx="1"/>
          </p:nvPr>
        </p:nvSpPr>
        <p:spPr/>
        <p:txBody>
          <a:bodyPr/>
          <a:lstStyle/>
          <a:p>
            <a:r>
              <a:rPr lang="en-US" dirty="0"/>
              <a:t>$name = "Ben"</a:t>
            </a:r>
          </a:p>
          <a:p>
            <a:r>
              <a:rPr lang="en-US" dirty="0"/>
              <a:t>$time = Get-Date</a:t>
            </a:r>
          </a:p>
          <a:p>
            <a:endParaRPr lang="en-US" dirty="0"/>
          </a:p>
          <a:p>
            <a:r>
              <a:rPr lang="en-US" dirty="0"/>
              <a:t>Write-Host "Hi $name, the time is: $time"</a:t>
            </a:r>
          </a:p>
          <a:p>
            <a:r>
              <a:rPr lang="en-US" dirty="0"/>
              <a:t>Write-Host "Have a nice day!" -</a:t>
            </a:r>
            <a:r>
              <a:rPr lang="en-US" dirty="0" err="1"/>
              <a:t>ForegroundColor</a:t>
            </a:r>
            <a:r>
              <a:rPr lang="en-US" dirty="0"/>
              <a:t> Yellow</a:t>
            </a:r>
          </a:p>
          <a:p>
            <a:endParaRPr lang="en-US" dirty="0"/>
          </a:p>
          <a:p>
            <a:r>
              <a:rPr lang="en-US" dirty="0"/>
              <a:t>echo ""</a:t>
            </a:r>
          </a:p>
          <a:p>
            <a:r>
              <a:rPr lang="en-US" dirty="0"/>
              <a:t>Read-Host -Prompt "Press enter to continue..."</a:t>
            </a:r>
            <a:endParaRPr lang="en-GB" dirty="0"/>
          </a:p>
        </p:txBody>
      </p:sp>
      <p:sp>
        <p:nvSpPr>
          <p:cNvPr id="4" name="Slide Number Placeholder 3">
            <a:extLst>
              <a:ext uri="{FF2B5EF4-FFF2-40B4-BE49-F238E27FC236}">
                <a16:creationId xmlns:a16="http://schemas.microsoft.com/office/drawing/2014/main" id="{D4874E3E-566B-57CD-7285-42412A16C8A7}"/>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458985064"/>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F2E62C4-F32B-71F4-9EF0-9FD7F09C22D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D50F89A-3EE0-9A2F-F70D-BC642F4BC0A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D0F2E18-1E00-FBAE-782E-5B2B5AB196A9}"/>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altLang="en-US" sz="1200" b="0" i="0" u="none" strike="noStrike" cap="none" normalizeH="0" baseline="0" dirty="0">
                <a:ln>
                  <a:noFill/>
                </a:ln>
                <a:solidFill>
                  <a:srgbClr val="000000"/>
                </a:solidFill>
                <a:effectLst/>
                <a:latin typeface="Arial Unicode MS"/>
                <a:ea typeface="Courier New" panose="02070309020205020404" pitchFamily="49" charset="0"/>
              </a:rPr>
              <a:t>Get-</a:t>
            </a:r>
            <a:r>
              <a:rPr kumimoji="0" lang="en-US" altLang="en-US" sz="1200" b="0" i="0" u="none" strike="noStrike" cap="none" normalizeH="0" baseline="0" dirty="0" err="1">
                <a:ln>
                  <a:noFill/>
                </a:ln>
                <a:solidFill>
                  <a:srgbClr val="000000"/>
                </a:solidFill>
                <a:effectLst/>
                <a:latin typeface="Arial Unicode MS"/>
                <a:ea typeface="Courier New" panose="02070309020205020404" pitchFamily="49" charset="0"/>
              </a:rPr>
              <a:t>ChildItem</a:t>
            </a:r>
            <a:r>
              <a:rPr kumimoji="0" lang="en-US" altLang="en-US" sz="1200" b="0" i="0" u="none" strike="noStrike" cap="none" normalizeH="0" baseline="0" dirty="0">
                <a:ln>
                  <a:noFill/>
                </a:ln>
                <a:solidFill>
                  <a:srgbClr val="000000"/>
                </a:solidFill>
                <a:effectLst/>
                <a:latin typeface="Arial Unicode MS"/>
                <a:ea typeface="Courier New" panose="02070309020205020404" pitchFamily="49" charset="0"/>
              </a:rPr>
              <a:t> -Path "C:\Program Files"</a:t>
            </a:r>
            <a:endParaRPr kumimoji="0" lang="en-US" altLang="en-US" sz="3200" b="0" i="0" u="none" strike="noStrike" cap="none" normalizeH="0" baseline="0" dirty="0">
              <a:ln>
                <a:noFill/>
              </a:ln>
              <a:solidFill>
                <a:schemeClr val="tx1"/>
              </a:solidFill>
              <a:effectLst/>
              <a:latin typeface="Arial" panose="020B0604020202020204" pitchFamily="34" charset="0"/>
            </a:endParaRPr>
          </a:p>
        </p:txBody>
      </p:sp>
      <p:sp>
        <p:nvSpPr>
          <p:cNvPr id="4" name="Slide Number Placeholder 3">
            <a:extLst>
              <a:ext uri="{FF2B5EF4-FFF2-40B4-BE49-F238E27FC236}">
                <a16:creationId xmlns:a16="http://schemas.microsoft.com/office/drawing/2014/main" id="{10A45FC1-B96A-CE1A-9BBE-E9D2DEF8DDE5}"/>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32</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548668129"/>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altLang="en-US" sz="1200" b="0" i="0" u="none" strike="noStrike" cap="none" normalizeH="0" baseline="0" dirty="0">
                <a:ln>
                  <a:noFill/>
                </a:ln>
                <a:solidFill>
                  <a:srgbClr val="000000"/>
                </a:solidFill>
                <a:effectLst/>
                <a:latin typeface="Arial Unicode MS"/>
                <a:ea typeface="Courier New" panose="02070309020205020404" pitchFamily="49" charset="0"/>
              </a:rPr>
              <a:t>Get-</a:t>
            </a:r>
            <a:r>
              <a:rPr kumimoji="0" lang="en-US" altLang="en-US" sz="1200" b="0" i="0" u="none" strike="noStrike" cap="none" normalizeH="0" baseline="0" dirty="0" err="1">
                <a:ln>
                  <a:noFill/>
                </a:ln>
                <a:solidFill>
                  <a:srgbClr val="000000"/>
                </a:solidFill>
                <a:effectLst/>
                <a:latin typeface="Arial Unicode MS"/>
                <a:ea typeface="Courier New" panose="02070309020205020404" pitchFamily="49" charset="0"/>
              </a:rPr>
              <a:t>ChildItem</a:t>
            </a:r>
            <a:r>
              <a:rPr kumimoji="0" lang="en-US" altLang="en-US" sz="1200" b="0" i="0" u="none" strike="noStrike" cap="none" normalizeH="0" baseline="0" dirty="0">
                <a:ln>
                  <a:noFill/>
                </a:ln>
                <a:solidFill>
                  <a:srgbClr val="000000"/>
                </a:solidFill>
                <a:effectLst/>
                <a:latin typeface="Arial Unicode MS"/>
                <a:ea typeface="Courier New" panose="02070309020205020404" pitchFamily="49" charset="0"/>
              </a:rPr>
              <a:t> -Path "C:\Program Files"</a:t>
            </a:r>
            <a:endParaRPr kumimoji="0" lang="en-US" altLang="en-US" sz="3200" b="0" i="0" u="none" strike="noStrike" cap="none" normalizeH="0" baseline="0" dirty="0">
              <a:ln>
                <a:noFill/>
              </a:ln>
              <a:solidFill>
                <a:schemeClr val="tx1"/>
              </a:solidFill>
              <a:effectLst/>
              <a:latin typeface="Arial" panose="020B0604020202020204" pitchFamily="34" charset="0"/>
            </a:endParaRP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34</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630353181"/>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35</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285215564"/>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b="0" i="0" dirty="0">
                <a:solidFill>
                  <a:srgbClr val="333333"/>
                </a:solidFill>
                <a:effectLst/>
                <a:latin typeface="Roboto" panose="02000000000000000000" pitchFamily="2" charset="0"/>
              </a:rPr>
              <a:t>You can copy &amp; paste to re-use them in PS.</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36</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456110696"/>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937732999"/>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447BA43-B2AE-CBA7-7D64-2475DB019BC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2DF6786-CB5B-D659-6C21-D219CF67736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9D6B902-EA0D-B770-62D9-444DEF5BD5D4}"/>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881514F4-069E-BF4A-04B1-B804FAAA4DC0}"/>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42</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658203482"/>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10000"/>
              </a:lnSpc>
              <a:spcBef>
                <a:spcPts val="0"/>
              </a:spcBef>
              <a:spcAft>
                <a:spcPts val="300"/>
              </a:spcAft>
            </a:pPr>
            <a:r>
              <a:rPr lang="en-GB" sz="1200" kern="100" dirty="0">
                <a:effectLst/>
                <a:latin typeface="Aptos" panose="020B0004020202020204" pitchFamily="34" charset="0"/>
                <a:ea typeface="DengXian" panose="02010600030101010101" pitchFamily="2" charset="-122"/>
                <a:cs typeface="Times New Roman" panose="02020603050405020304" pitchFamily="18" charset="0"/>
              </a:rPr>
              <a:t>To get detailed information about all network adapters we can use:</a:t>
            </a:r>
          </a:p>
          <a:p>
            <a:pPr marL="0" indent="0">
              <a:lnSpc>
                <a:spcPct val="110000"/>
              </a:lnSpc>
              <a:spcBef>
                <a:spcPts val="0"/>
              </a:spcBef>
              <a:spcAft>
                <a:spcPts val="300"/>
              </a:spcAft>
              <a:buNone/>
            </a:pPr>
            <a:r>
              <a:rPr lang="en-GB" sz="1200" b="1" kern="100" dirty="0">
                <a:solidFill>
                  <a:srgbClr val="0070C0"/>
                </a:solidFill>
                <a:effectLst/>
                <a:latin typeface="Aptos" panose="020B0004020202020204" pitchFamily="34" charset="0"/>
                <a:ea typeface="DengXian" panose="02010600030101010101" pitchFamily="2" charset="-122"/>
                <a:cs typeface="Times New Roman" panose="02020603050405020304" pitchFamily="18" charset="0"/>
              </a:rPr>
              <a:t>Get-</a:t>
            </a:r>
            <a:r>
              <a:rPr lang="en-GB" sz="1200" b="1" kern="100" dirty="0" err="1">
                <a:solidFill>
                  <a:srgbClr val="0070C0"/>
                </a:solidFill>
                <a:effectLst/>
                <a:latin typeface="Aptos" panose="020B0004020202020204" pitchFamily="34" charset="0"/>
                <a:ea typeface="DengXian" panose="02010600030101010101" pitchFamily="2" charset="-122"/>
                <a:cs typeface="Times New Roman" panose="02020603050405020304" pitchFamily="18" charset="0"/>
              </a:rPr>
              <a:t>NetAdapter</a:t>
            </a:r>
            <a:r>
              <a:rPr lang="en-GB" sz="1200" b="1" kern="100" dirty="0">
                <a:solidFill>
                  <a:srgbClr val="0070C0"/>
                </a:solidFill>
                <a:effectLst/>
                <a:latin typeface="Aptos" panose="020B0004020202020204" pitchFamily="34" charset="0"/>
                <a:ea typeface="DengXian" panose="02010600030101010101" pitchFamily="2" charset="-122"/>
                <a:cs typeface="Times New Roman" panose="02020603050405020304" pitchFamily="18" charset="0"/>
              </a:rPr>
              <a:t> | Select-Object -Property Name, </a:t>
            </a:r>
            <a:r>
              <a:rPr lang="en-GB" sz="1200" b="1" kern="100" dirty="0" err="1">
                <a:solidFill>
                  <a:srgbClr val="0070C0"/>
                </a:solidFill>
                <a:effectLst/>
                <a:latin typeface="Aptos" panose="020B0004020202020204" pitchFamily="34" charset="0"/>
                <a:ea typeface="DengXian" panose="02010600030101010101" pitchFamily="2" charset="-122"/>
                <a:cs typeface="Times New Roman" panose="02020603050405020304" pitchFamily="18" charset="0"/>
              </a:rPr>
              <a:t>InterfaceDescription</a:t>
            </a:r>
            <a:r>
              <a:rPr lang="en-GB" sz="1200" b="1" kern="100" dirty="0">
                <a:solidFill>
                  <a:srgbClr val="0070C0"/>
                </a:solidFill>
                <a:effectLst/>
                <a:latin typeface="Aptos" panose="020B0004020202020204" pitchFamily="34" charset="0"/>
                <a:ea typeface="DengXian" panose="02010600030101010101" pitchFamily="2" charset="-122"/>
                <a:cs typeface="Times New Roman" panose="02020603050405020304" pitchFamily="18" charset="0"/>
              </a:rPr>
              <a:t>, Status, </a:t>
            </a:r>
            <a:r>
              <a:rPr lang="en-GB" sz="1200" b="1" kern="100" dirty="0" err="1">
                <a:solidFill>
                  <a:srgbClr val="0070C0"/>
                </a:solidFill>
                <a:effectLst/>
                <a:latin typeface="Aptos" panose="020B0004020202020204" pitchFamily="34" charset="0"/>
                <a:ea typeface="DengXian" panose="02010600030101010101" pitchFamily="2" charset="-122"/>
                <a:cs typeface="Times New Roman" panose="02020603050405020304" pitchFamily="18" charset="0"/>
              </a:rPr>
              <a:t>LinkSpeed</a:t>
            </a:r>
            <a:endParaRPr lang="en-GB" sz="1200" b="1" kern="100" dirty="0">
              <a:solidFill>
                <a:srgbClr val="0070C0"/>
              </a:solidFill>
              <a:effectLst/>
              <a:latin typeface="Aptos" panose="020B0004020202020204" pitchFamily="34" charset="0"/>
              <a:ea typeface="DengXian" panose="02010600030101010101" pitchFamily="2" charset="-122"/>
              <a:cs typeface="Times New Roman" panose="02020603050405020304" pitchFamily="18" charset="0"/>
            </a:endParaRPr>
          </a:p>
          <a:p>
            <a:endParaRPr lang="en-GB" dirty="0"/>
          </a:p>
          <a:p>
            <a:pPr>
              <a:lnSpc>
                <a:spcPct val="110000"/>
              </a:lnSpc>
              <a:spcBef>
                <a:spcPts val="0"/>
              </a:spcBef>
              <a:spcAft>
                <a:spcPts val="300"/>
              </a:spcAft>
            </a:pPr>
            <a:r>
              <a:rPr lang="en-GB" sz="1200" kern="100" dirty="0">
                <a:effectLst/>
                <a:latin typeface="Aptos" panose="020B0004020202020204" pitchFamily="34" charset="0"/>
                <a:ea typeface="DengXian" panose="02010600030101010101" pitchFamily="2" charset="-122"/>
                <a:cs typeface="Times New Roman" panose="02020603050405020304" pitchFamily="18" charset="0"/>
              </a:rPr>
              <a:t>To get IP addresses for a specific network adapter:</a:t>
            </a:r>
          </a:p>
          <a:p>
            <a:pPr marL="0" indent="0">
              <a:lnSpc>
                <a:spcPct val="110000"/>
              </a:lnSpc>
              <a:spcBef>
                <a:spcPts val="0"/>
              </a:spcBef>
              <a:spcAft>
                <a:spcPts val="300"/>
              </a:spcAft>
              <a:buNone/>
            </a:pPr>
            <a:r>
              <a:rPr lang="en-GB" sz="1200" b="1" kern="100" dirty="0">
                <a:solidFill>
                  <a:srgbClr val="0070C0"/>
                </a:solidFill>
                <a:effectLst/>
                <a:latin typeface="Aptos" panose="020B0004020202020204" pitchFamily="34" charset="0"/>
                <a:ea typeface="DengXian" panose="02010600030101010101" pitchFamily="2" charset="-122"/>
                <a:cs typeface="Times New Roman" panose="02020603050405020304" pitchFamily="18" charset="0"/>
              </a:rPr>
              <a:t>Get-</a:t>
            </a:r>
            <a:r>
              <a:rPr lang="en-GB" sz="1200" b="1" kern="100" dirty="0" err="1">
                <a:solidFill>
                  <a:srgbClr val="0070C0"/>
                </a:solidFill>
                <a:effectLst/>
                <a:latin typeface="Aptos" panose="020B0004020202020204" pitchFamily="34" charset="0"/>
                <a:ea typeface="DengXian" panose="02010600030101010101" pitchFamily="2" charset="-122"/>
                <a:cs typeface="Times New Roman" panose="02020603050405020304" pitchFamily="18" charset="0"/>
              </a:rPr>
              <a:t>NetIPAddress</a:t>
            </a:r>
            <a:r>
              <a:rPr lang="en-GB" sz="1200" b="1" kern="100" dirty="0">
                <a:solidFill>
                  <a:srgbClr val="0070C0"/>
                </a:solidFill>
                <a:effectLst/>
                <a:latin typeface="Aptos" panose="020B0004020202020204" pitchFamily="34" charset="0"/>
                <a:ea typeface="DengXian" panose="02010600030101010101" pitchFamily="2" charset="-122"/>
                <a:cs typeface="Times New Roman" panose="02020603050405020304" pitchFamily="18" charset="0"/>
              </a:rPr>
              <a:t> -</a:t>
            </a:r>
            <a:r>
              <a:rPr lang="en-GB" sz="1200" b="1" kern="100" dirty="0" err="1">
                <a:solidFill>
                  <a:srgbClr val="0070C0"/>
                </a:solidFill>
                <a:effectLst/>
                <a:latin typeface="Aptos" panose="020B0004020202020204" pitchFamily="34" charset="0"/>
                <a:ea typeface="DengXian" panose="02010600030101010101" pitchFamily="2" charset="-122"/>
                <a:cs typeface="Times New Roman" panose="02020603050405020304" pitchFamily="18" charset="0"/>
              </a:rPr>
              <a:t>InterfaceAlias</a:t>
            </a:r>
            <a:r>
              <a:rPr lang="en-GB" sz="1200" b="1" kern="100" dirty="0">
                <a:solidFill>
                  <a:srgbClr val="0070C0"/>
                </a:solidFill>
                <a:effectLst/>
                <a:latin typeface="Aptos" panose="020B0004020202020204" pitchFamily="34" charset="0"/>
                <a:ea typeface="DengXian" panose="02010600030101010101" pitchFamily="2" charset="-122"/>
                <a:cs typeface="Times New Roman" panose="02020603050405020304" pitchFamily="18" charset="0"/>
              </a:rPr>
              <a:t> "Ethernet" | Select-Object -Property </a:t>
            </a:r>
            <a:r>
              <a:rPr lang="en-GB" sz="1200" b="1" kern="100" dirty="0" err="1">
                <a:solidFill>
                  <a:srgbClr val="0070C0"/>
                </a:solidFill>
                <a:effectLst/>
                <a:latin typeface="Aptos" panose="020B0004020202020204" pitchFamily="34" charset="0"/>
                <a:ea typeface="DengXian" panose="02010600030101010101" pitchFamily="2" charset="-122"/>
                <a:cs typeface="Times New Roman" panose="02020603050405020304" pitchFamily="18" charset="0"/>
              </a:rPr>
              <a:t>IPAddress</a:t>
            </a:r>
            <a:r>
              <a:rPr lang="en-GB" sz="1200" b="1" kern="100" dirty="0">
                <a:solidFill>
                  <a:srgbClr val="0070C0"/>
                </a:solidFill>
                <a:effectLst/>
                <a:latin typeface="Aptos" panose="020B0004020202020204" pitchFamily="34" charset="0"/>
                <a:ea typeface="DengXian" panose="02010600030101010101" pitchFamily="2" charset="-122"/>
                <a:cs typeface="Times New Roman" panose="02020603050405020304" pitchFamily="18" charset="0"/>
              </a:rPr>
              <a:t>, </a:t>
            </a:r>
            <a:r>
              <a:rPr lang="en-GB" sz="1200" b="1" kern="100" dirty="0" err="1">
                <a:solidFill>
                  <a:srgbClr val="0070C0"/>
                </a:solidFill>
                <a:effectLst/>
                <a:latin typeface="Aptos" panose="020B0004020202020204" pitchFamily="34" charset="0"/>
                <a:ea typeface="DengXian" panose="02010600030101010101" pitchFamily="2" charset="-122"/>
                <a:cs typeface="Times New Roman" panose="02020603050405020304" pitchFamily="18" charset="0"/>
              </a:rPr>
              <a:t>PrefixLength</a:t>
            </a:r>
            <a:r>
              <a:rPr lang="en-GB" sz="1200" b="1" kern="100" dirty="0">
                <a:solidFill>
                  <a:srgbClr val="0070C0"/>
                </a:solidFill>
                <a:effectLst/>
                <a:latin typeface="Aptos" panose="020B0004020202020204" pitchFamily="34" charset="0"/>
                <a:ea typeface="DengXian" panose="02010600030101010101" pitchFamily="2" charset="-122"/>
                <a:cs typeface="Times New Roman" panose="02020603050405020304" pitchFamily="18" charset="0"/>
              </a:rPr>
              <a:t>, </a:t>
            </a:r>
            <a:r>
              <a:rPr lang="en-GB" sz="1200" b="1" kern="100" dirty="0" err="1">
                <a:solidFill>
                  <a:srgbClr val="0070C0"/>
                </a:solidFill>
                <a:effectLst/>
                <a:latin typeface="Aptos" panose="020B0004020202020204" pitchFamily="34" charset="0"/>
                <a:ea typeface="DengXian" panose="02010600030101010101" pitchFamily="2" charset="-122"/>
                <a:cs typeface="Times New Roman" panose="02020603050405020304" pitchFamily="18" charset="0"/>
              </a:rPr>
              <a:t>AddressFamily</a:t>
            </a:r>
            <a:endParaRPr lang="en-GB" sz="1200" b="1" kern="100" dirty="0">
              <a:solidFill>
                <a:srgbClr val="0070C0"/>
              </a:solidFill>
              <a:effectLst/>
              <a:latin typeface="Aptos" panose="020B0004020202020204" pitchFamily="34" charset="0"/>
              <a:ea typeface="DengXian" panose="02010600030101010101" pitchFamily="2" charset="-122"/>
              <a:cs typeface="Times New Roman" panose="02020603050405020304" pitchFamily="18" charset="0"/>
            </a:endParaRPr>
          </a:p>
          <a:p>
            <a:endParaRPr lang="en-GB" dirty="0"/>
          </a:p>
          <a:p>
            <a:pPr>
              <a:lnSpc>
                <a:spcPct val="110000"/>
              </a:lnSpc>
              <a:spcBef>
                <a:spcPts val="0"/>
              </a:spcBef>
              <a:spcAft>
                <a:spcPts val="300"/>
              </a:spcAft>
            </a:pPr>
            <a:r>
              <a:rPr lang="en-GB" sz="1200" kern="100" dirty="0">
                <a:effectLst/>
                <a:latin typeface="Aptos" panose="020B0004020202020204" pitchFamily="34" charset="0"/>
                <a:ea typeface="DengXian" panose="02010600030101010101" pitchFamily="2" charset="-122"/>
                <a:cs typeface="Times New Roman" panose="02020603050405020304" pitchFamily="18" charset="0"/>
              </a:rPr>
              <a:t>To get all routes and display specific properties:</a:t>
            </a:r>
          </a:p>
          <a:p>
            <a:pPr>
              <a:lnSpc>
                <a:spcPct val="110000"/>
              </a:lnSpc>
              <a:spcBef>
                <a:spcPts val="0"/>
              </a:spcBef>
              <a:spcAft>
                <a:spcPts val="300"/>
              </a:spcAft>
            </a:pPr>
            <a:r>
              <a:rPr lang="en-GB" sz="1200" b="1" kern="100" dirty="0">
                <a:effectLst/>
                <a:latin typeface="Aptos" panose="020B0004020202020204" pitchFamily="34" charset="0"/>
                <a:ea typeface="DengXian" panose="02010600030101010101" pitchFamily="2" charset="-122"/>
                <a:cs typeface="Times New Roman" panose="02020603050405020304" pitchFamily="18" charset="0"/>
              </a:rPr>
              <a:t>Get-</a:t>
            </a:r>
            <a:r>
              <a:rPr lang="en-GB" sz="1200" b="1" kern="100" dirty="0" err="1">
                <a:effectLst/>
                <a:latin typeface="Aptos" panose="020B0004020202020204" pitchFamily="34" charset="0"/>
                <a:ea typeface="DengXian" panose="02010600030101010101" pitchFamily="2" charset="-122"/>
                <a:cs typeface="Times New Roman" panose="02020603050405020304" pitchFamily="18" charset="0"/>
              </a:rPr>
              <a:t>NetRoute</a:t>
            </a:r>
            <a:r>
              <a:rPr lang="en-GB" sz="1200" b="1" kern="100" dirty="0">
                <a:effectLst/>
                <a:latin typeface="Aptos" panose="020B0004020202020204" pitchFamily="34" charset="0"/>
                <a:ea typeface="DengXian" panose="02010600030101010101" pitchFamily="2" charset="-122"/>
                <a:cs typeface="Times New Roman" panose="02020603050405020304" pitchFamily="18" charset="0"/>
              </a:rPr>
              <a:t> | Select-Object -Property </a:t>
            </a:r>
            <a:r>
              <a:rPr lang="en-GB" sz="1200" b="1" kern="100" dirty="0" err="1">
                <a:effectLst/>
                <a:latin typeface="Aptos" panose="020B0004020202020204" pitchFamily="34" charset="0"/>
                <a:ea typeface="DengXian" panose="02010600030101010101" pitchFamily="2" charset="-122"/>
                <a:cs typeface="Times New Roman" panose="02020603050405020304" pitchFamily="18" charset="0"/>
              </a:rPr>
              <a:t>DestinationPrefix</a:t>
            </a:r>
            <a:r>
              <a:rPr lang="en-GB" sz="1200" b="1" kern="100" dirty="0">
                <a:effectLst/>
                <a:latin typeface="Aptos" panose="020B0004020202020204" pitchFamily="34" charset="0"/>
                <a:ea typeface="DengXian" panose="02010600030101010101" pitchFamily="2" charset="-122"/>
                <a:cs typeface="Times New Roman" panose="02020603050405020304" pitchFamily="18" charset="0"/>
              </a:rPr>
              <a:t>, </a:t>
            </a:r>
            <a:r>
              <a:rPr lang="en-GB" sz="1200" b="1" kern="100" dirty="0" err="1">
                <a:effectLst/>
                <a:latin typeface="Aptos" panose="020B0004020202020204" pitchFamily="34" charset="0"/>
                <a:ea typeface="DengXian" panose="02010600030101010101" pitchFamily="2" charset="-122"/>
                <a:cs typeface="Times New Roman" panose="02020603050405020304" pitchFamily="18" charset="0"/>
              </a:rPr>
              <a:t>NextHop</a:t>
            </a:r>
            <a:r>
              <a:rPr lang="en-GB" sz="1200" b="1" kern="100" dirty="0">
                <a:effectLst/>
                <a:latin typeface="Aptos" panose="020B0004020202020204" pitchFamily="34" charset="0"/>
                <a:ea typeface="DengXian" panose="02010600030101010101" pitchFamily="2" charset="-122"/>
                <a:cs typeface="Times New Roman" panose="02020603050405020304" pitchFamily="18" charset="0"/>
              </a:rPr>
              <a:t>, </a:t>
            </a:r>
            <a:r>
              <a:rPr lang="en-GB" sz="1200" b="1" kern="100" dirty="0" err="1">
                <a:effectLst/>
                <a:latin typeface="Aptos" panose="020B0004020202020204" pitchFamily="34" charset="0"/>
                <a:ea typeface="DengXian" panose="02010600030101010101" pitchFamily="2" charset="-122"/>
                <a:cs typeface="Times New Roman" panose="02020603050405020304" pitchFamily="18" charset="0"/>
              </a:rPr>
              <a:t>InterfaceAlias</a:t>
            </a:r>
            <a:br>
              <a:rPr lang="en-GB" sz="1200" b="1" kern="100" dirty="0">
                <a:effectLst/>
                <a:latin typeface="Aptos" panose="020B0004020202020204" pitchFamily="34" charset="0"/>
                <a:ea typeface="DengXian" panose="02010600030101010101" pitchFamily="2" charset="-122"/>
                <a:cs typeface="Times New Roman" panose="02020603050405020304" pitchFamily="18" charset="0"/>
              </a:rPr>
            </a:br>
            <a:r>
              <a:rPr lang="en-GB" sz="1200" b="1" kern="100" dirty="0">
                <a:effectLst/>
                <a:latin typeface="Aptos" panose="020B0004020202020204" pitchFamily="34" charset="0"/>
                <a:ea typeface="DengXian" panose="02010600030101010101" pitchFamily="2" charset="-122"/>
                <a:cs typeface="Times New Roman" panose="02020603050405020304" pitchFamily="18" charset="0"/>
              </a:rPr>
              <a:t>* </a:t>
            </a:r>
            <a:r>
              <a:rPr lang="en-US" sz="1200" b="0" kern="100" dirty="0">
                <a:effectLst/>
                <a:latin typeface="Aptos" panose="020B0004020202020204" pitchFamily="34" charset="0"/>
                <a:ea typeface="DengXian" panose="02010600030101010101" pitchFamily="2" charset="-122"/>
                <a:cs typeface="Times New Roman" panose="02020603050405020304" pitchFamily="18" charset="0"/>
              </a:rPr>
              <a:t>the IP routing table is the system’s internal list of rules that determines where network traffic is sent. It tells Windows which network interface and which next hop (gateway) to use when sending packets to different IP address ranges.</a:t>
            </a:r>
          </a:p>
          <a:p>
            <a:pPr>
              <a:lnSpc>
                <a:spcPct val="110000"/>
              </a:lnSpc>
              <a:spcBef>
                <a:spcPts val="0"/>
              </a:spcBef>
              <a:spcAft>
                <a:spcPts val="300"/>
              </a:spcAft>
            </a:pPr>
            <a:r>
              <a:rPr lang="en-US" sz="1200" b="0" kern="100" dirty="0">
                <a:effectLst/>
                <a:latin typeface="Aptos" panose="020B0004020202020204" pitchFamily="34" charset="0"/>
                <a:ea typeface="DengXian" panose="02010600030101010101" pitchFamily="2" charset="-122"/>
                <a:cs typeface="Times New Roman" panose="02020603050405020304" pitchFamily="18" charset="0"/>
              </a:rPr>
              <a:t>The OS’s map for picking the correct “road” for outgoing network traffic.</a:t>
            </a:r>
          </a:p>
          <a:p>
            <a:pPr>
              <a:lnSpc>
                <a:spcPct val="110000"/>
              </a:lnSpc>
              <a:spcBef>
                <a:spcPts val="0"/>
              </a:spcBef>
              <a:spcAft>
                <a:spcPts val="300"/>
              </a:spcAft>
            </a:pPr>
            <a:endParaRPr lang="en-GB" sz="1200" b="1" kern="100" dirty="0">
              <a:effectLst/>
              <a:latin typeface="Aptos" panose="020B0004020202020204" pitchFamily="34" charset="0"/>
              <a:ea typeface="DengXian" panose="02010600030101010101" pitchFamily="2" charset="-122"/>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43</a:t>
            </a:fld>
            <a:endParaRPr lang="en-GB"/>
          </a:p>
        </p:txBody>
      </p:sp>
    </p:spTree>
    <p:extLst>
      <p:ext uri="{BB962C8B-B14F-4D97-AF65-F5344CB8AC3E}">
        <p14:creationId xmlns:p14="http://schemas.microsoft.com/office/powerpoint/2010/main" val="1590058936"/>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9270111-C82D-21F7-B3FC-FD1EB4A7CD5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CD902BB-DE0C-82F1-5B3F-DC38FCEBD1F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7364C55-EC0E-2548-4D19-322611608C74}"/>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7DF9A87C-9CB6-35BA-BAFD-CD51FCC1524E}"/>
              </a:ext>
            </a:extLst>
          </p:cNvPr>
          <p:cNvSpPr>
            <a:spLocks noGrp="1"/>
          </p:cNvSpPr>
          <p:nvPr>
            <p:ph type="sldNum" sz="quarter" idx="5"/>
          </p:nvPr>
        </p:nvSpPr>
        <p:spPr/>
        <p:txBody>
          <a:bodyPr/>
          <a:lstStyle/>
          <a:p>
            <a:fld id="{FB37C982-8B5E-41C8-9C3C-7DDDA082ABA8}" type="slidenum">
              <a:rPr lang="en-GB" smtClean="0"/>
              <a:t>44</a:t>
            </a:fld>
            <a:endParaRPr lang="en-GB"/>
          </a:p>
        </p:txBody>
      </p:sp>
    </p:spTree>
    <p:extLst>
      <p:ext uri="{BB962C8B-B14F-4D97-AF65-F5344CB8AC3E}">
        <p14:creationId xmlns:p14="http://schemas.microsoft.com/office/powerpoint/2010/main" val="432479734"/>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2400" dirty="0"/>
              <a:t>We also use the -</a:t>
            </a:r>
            <a:r>
              <a:rPr lang="en-US" sz="2400" b="1" dirty="0"/>
              <a:t>Prompt</a:t>
            </a:r>
            <a:r>
              <a:rPr lang="en-US" sz="2400" dirty="0"/>
              <a:t> parameter to specify that it is text information to be input, which also appends a colon : to the text we include after the –Prompt parameter.</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3600" b="0" i="0" dirty="0">
                <a:solidFill>
                  <a:srgbClr val="333333"/>
                </a:solidFill>
                <a:effectLst/>
                <a:latin typeface="Segoe UI" panose="020B0502040204020203" pitchFamily="34" charset="0"/>
              </a:rPr>
              <a:t>In PowerShell, single and double quotation marks are used to define a string. Using single quotation marks for basic strings is a best practice e.g. ‘Hi, my name is James’. </a:t>
            </a:r>
            <a:r>
              <a:rPr lang="en-US" sz="2400" b="0" i="0" dirty="0">
                <a:solidFill>
                  <a:srgbClr val="333333"/>
                </a:solidFill>
                <a:effectLst/>
                <a:latin typeface="Segoe UI" panose="020B0502040204020203" pitchFamily="34" charset="0"/>
              </a:rPr>
              <a:t>Using double quotation marks for strings that contain other objects/variables is a best practice e.g. “Hi, my name is $Name”. It is also good practice to use double quotes for both. This creates a good coding habit in PS.</a:t>
            </a:r>
            <a:endParaRPr lang="en-US" sz="2400"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45</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818693186"/>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3976E04-849A-D98E-ED0E-18DFAEE1147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60B292D-5479-C443-01C4-3F5C76B77C5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CB166EA-D679-7D5C-4DC6-9FCC0EF84CF6}"/>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2400" dirty="0"/>
              <a:t>We also use the -</a:t>
            </a:r>
            <a:r>
              <a:rPr lang="en-US" sz="2400" b="1" dirty="0"/>
              <a:t>Prompt</a:t>
            </a:r>
            <a:r>
              <a:rPr lang="en-US" sz="2400" dirty="0"/>
              <a:t> parameter to specify that it is text information to be input, which also appends a colon : to the text we include after the –Prompt parameter.</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3600" b="0" i="0" dirty="0">
                <a:solidFill>
                  <a:srgbClr val="333333"/>
                </a:solidFill>
                <a:effectLst/>
                <a:latin typeface="Segoe UI" panose="020B0502040204020203" pitchFamily="34" charset="0"/>
              </a:rPr>
              <a:t>In PowerShell, single and double quotation marks are used to define a string. Using single quotation marks for basic strings is a best practice e.g. ‘Hi, my name is James’. </a:t>
            </a:r>
            <a:r>
              <a:rPr lang="en-US" sz="2400" b="0" i="0" dirty="0">
                <a:solidFill>
                  <a:srgbClr val="333333"/>
                </a:solidFill>
                <a:effectLst/>
                <a:latin typeface="Segoe UI" panose="020B0502040204020203" pitchFamily="34" charset="0"/>
              </a:rPr>
              <a:t>Using double quotation marks for strings that contain other objects/variables is a best practice e.g. “Hi, my name is $Name”. It is also good practice to use double quotes for both. This creates a good coding habit in PS.</a:t>
            </a:r>
            <a:endParaRPr lang="en-US" sz="2400" dirty="0"/>
          </a:p>
        </p:txBody>
      </p:sp>
      <p:sp>
        <p:nvSpPr>
          <p:cNvPr id="4" name="Slide Number Placeholder 3">
            <a:extLst>
              <a:ext uri="{FF2B5EF4-FFF2-40B4-BE49-F238E27FC236}">
                <a16:creationId xmlns:a16="http://schemas.microsoft.com/office/drawing/2014/main" id="{73FC00F3-E1E3-FC96-2995-90A0629F458B}"/>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46</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261775404"/>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Removed for brevity: -</a:t>
            </a:r>
            <a:r>
              <a:rPr lang="en-GB" dirty="0" err="1">
                <a:solidFill>
                  <a:srgbClr val="4448FE"/>
                </a:solidFill>
              </a:rPr>
              <a:t>NoProfile</a:t>
            </a:r>
            <a:r>
              <a:rPr lang="en-GB" dirty="0">
                <a:solidFill>
                  <a:srgbClr val="4448FE"/>
                </a:solidFill>
              </a:rPr>
              <a:t> -</a:t>
            </a:r>
            <a:r>
              <a:rPr lang="en-GB" dirty="0" err="1">
                <a:solidFill>
                  <a:srgbClr val="4448FE"/>
                </a:solidFill>
              </a:rPr>
              <a:t>WindowStyle</a:t>
            </a:r>
            <a:r>
              <a:rPr lang="en-GB" dirty="0">
                <a:solidFill>
                  <a:srgbClr val="4448FE"/>
                </a:solidFill>
              </a:rPr>
              <a:t> Hidden</a:t>
            </a:r>
            <a:endParaRPr lang="en-GB" dirty="0"/>
          </a:p>
          <a:p>
            <a:pPr fontAlgn="t"/>
            <a:r>
              <a:rPr lang="en-US" sz="1200" b="1" i="0" kern="1200" dirty="0">
                <a:solidFill>
                  <a:schemeClr val="tx1"/>
                </a:solidFill>
                <a:effectLst/>
                <a:latin typeface="+mn-lt"/>
                <a:ea typeface="+mn-ea"/>
                <a:cs typeface="+mn-cs"/>
              </a:rPr>
              <a:t>-</a:t>
            </a:r>
            <a:r>
              <a:rPr lang="en-US" sz="1200" b="1" i="0" kern="1200" dirty="0" err="1">
                <a:solidFill>
                  <a:schemeClr val="tx1"/>
                </a:solidFill>
                <a:effectLst/>
                <a:latin typeface="+mn-lt"/>
                <a:ea typeface="+mn-ea"/>
                <a:cs typeface="+mn-cs"/>
              </a:rPr>
              <a:t>NoProfile</a:t>
            </a:r>
            <a:r>
              <a:rPr lang="en-US" sz="1200" b="1" i="0" kern="1200" dirty="0">
                <a:solidFill>
                  <a:schemeClr val="tx1"/>
                </a:solidFill>
                <a:effectLst/>
                <a:latin typeface="+mn-lt"/>
                <a:ea typeface="+mn-ea"/>
                <a:cs typeface="+mn-cs"/>
              </a:rPr>
              <a:t>: </a:t>
            </a:r>
            <a:r>
              <a:rPr lang="en-US" sz="1200" b="0" i="0" kern="1200" dirty="0">
                <a:solidFill>
                  <a:schemeClr val="tx1"/>
                </a:solidFill>
                <a:effectLst/>
                <a:latin typeface="+mn-lt"/>
                <a:ea typeface="+mn-ea"/>
                <a:cs typeface="+mn-cs"/>
              </a:rPr>
              <a:t>Prevents PowerShell from loading the user’s profile (faster, avoids profile‑based errors).</a:t>
            </a:r>
            <a:br>
              <a:rPr lang="en-US" sz="1200" b="0" i="0" kern="1200" dirty="0">
                <a:solidFill>
                  <a:schemeClr val="tx1"/>
                </a:solidFill>
                <a:effectLst/>
                <a:latin typeface="+mn-lt"/>
                <a:ea typeface="+mn-ea"/>
                <a:cs typeface="+mn-cs"/>
              </a:rPr>
            </a:br>
            <a:r>
              <a:rPr lang="en-US" sz="1200" b="1" i="0" kern="1200" dirty="0">
                <a:solidFill>
                  <a:schemeClr val="tx1"/>
                </a:solidFill>
                <a:effectLst/>
                <a:latin typeface="+mn-lt"/>
                <a:ea typeface="+mn-ea"/>
                <a:cs typeface="+mn-cs"/>
              </a:rPr>
              <a:t>-</a:t>
            </a:r>
            <a:r>
              <a:rPr lang="en-US" sz="1200" b="1" i="0" kern="1200" dirty="0" err="1">
                <a:solidFill>
                  <a:schemeClr val="tx1"/>
                </a:solidFill>
                <a:effectLst/>
                <a:latin typeface="+mn-lt"/>
                <a:ea typeface="+mn-ea"/>
                <a:cs typeface="+mn-cs"/>
              </a:rPr>
              <a:t>WindowStyle</a:t>
            </a:r>
            <a:r>
              <a:rPr lang="en-US" sz="1200" b="1" i="0" kern="1200" dirty="0">
                <a:solidFill>
                  <a:schemeClr val="tx1"/>
                </a:solidFill>
                <a:effectLst/>
                <a:latin typeface="+mn-lt"/>
                <a:ea typeface="+mn-ea"/>
                <a:cs typeface="+mn-cs"/>
              </a:rPr>
              <a:t> Hidden: </a:t>
            </a:r>
            <a:r>
              <a:rPr lang="en-US" sz="1200" b="0" i="0" kern="1200" dirty="0">
                <a:solidFill>
                  <a:schemeClr val="tx1"/>
                </a:solidFill>
                <a:effectLst/>
                <a:latin typeface="+mn-lt"/>
                <a:ea typeface="+mn-ea"/>
                <a:cs typeface="+mn-cs"/>
              </a:rPr>
              <a:t>Runs PowerShell without showing a window.</a:t>
            </a:r>
            <a:br>
              <a:rPr lang="en-US" sz="1200" b="0" i="0" kern="1200" dirty="0">
                <a:solidFill>
                  <a:schemeClr val="tx1"/>
                </a:solidFill>
                <a:effectLst/>
                <a:latin typeface="+mn-lt"/>
                <a:ea typeface="+mn-ea"/>
                <a:cs typeface="+mn-cs"/>
              </a:rPr>
            </a:br>
            <a:r>
              <a:rPr lang="en-US" sz="1200" b="0" i="1" kern="1200" dirty="0">
                <a:solidFill>
                  <a:schemeClr val="tx1"/>
                </a:solidFill>
                <a:effectLst/>
                <a:latin typeface="+mn-lt"/>
                <a:ea typeface="+mn-ea"/>
                <a:cs typeface="+mn-cs"/>
              </a:rPr>
              <a:t>If you remove it, a PowerShell window will appear briefly when the task runs.</a:t>
            </a:r>
            <a:endParaRPr lang="en-US" sz="1200" b="0" i="0" kern="1200" dirty="0">
              <a:solidFill>
                <a:schemeClr val="tx1"/>
              </a:solidFill>
              <a:effectLst/>
              <a:latin typeface="+mn-lt"/>
              <a:ea typeface="+mn-ea"/>
              <a:cs typeface="+mn-cs"/>
            </a:endParaRPr>
          </a:p>
          <a:p>
            <a:r>
              <a:rPr lang="en-GB" dirty="0"/>
              <a:t>And:</a:t>
            </a:r>
            <a:br>
              <a:rPr lang="en-GB" dirty="0"/>
            </a:br>
            <a:r>
              <a:rPr lang="en-GB" dirty="0">
                <a:solidFill>
                  <a:srgbClr val="4448FE"/>
                </a:solidFill>
              </a:rPr>
              <a:t> -Description "Daily copy from C:\Sourcefolder to C:\Backupfolder"</a:t>
            </a:r>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50</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644578277"/>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DDED8B9-E4FF-1047-9E0C-F722FAFCAE8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C6F0F7A-D70F-F69B-0D6A-22D7AEFFBAB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5B749EE-A437-BBD7-A26E-ACC1AE9E7AA0}"/>
              </a:ext>
            </a:extLst>
          </p:cNvPr>
          <p:cNvSpPr>
            <a:spLocks noGrp="1"/>
          </p:cNvSpPr>
          <p:nvPr>
            <p:ph type="body" idx="1"/>
          </p:nvPr>
        </p:nvSpPr>
        <p:spPr/>
        <p:txBody>
          <a:bodyPr/>
          <a:lstStyle/>
          <a:p>
            <a:r>
              <a:rPr lang="en-GB" dirty="0"/>
              <a:t>Removed for brevity: -</a:t>
            </a:r>
            <a:r>
              <a:rPr lang="en-GB" dirty="0" err="1">
                <a:solidFill>
                  <a:srgbClr val="4448FE"/>
                </a:solidFill>
              </a:rPr>
              <a:t>NoProfile</a:t>
            </a:r>
            <a:r>
              <a:rPr lang="en-GB" dirty="0">
                <a:solidFill>
                  <a:srgbClr val="4448FE"/>
                </a:solidFill>
              </a:rPr>
              <a:t> -</a:t>
            </a:r>
            <a:r>
              <a:rPr lang="en-GB" dirty="0" err="1">
                <a:solidFill>
                  <a:srgbClr val="4448FE"/>
                </a:solidFill>
              </a:rPr>
              <a:t>WindowStyle</a:t>
            </a:r>
            <a:r>
              <a:rPr lang="en-GB" dirty="0">
                <a:solidFill>
                  <a:srgbClr val="4448FE"/>
                </a:solidFill>
              </a:rPr>
              <a:t> Hidden</a:t>
            </a:r>
            <a:endParaRPr lang="en-GB" dirty="0"/>
          </a:p>
          <a:p>
            <a:pPr fontAlgn="t"/>
            <a:r>
              <a:rPr lang="en-US" sz="1200" b="1" i="0" kern="1200" dirty="0">
                <a:solidFill>
                  <a:schemeClr val="tx1"/>
                </a:solidFill>
                <a:effectLst/>
                <a:latin typeface="+mn-lt"/>
                <a:ea typeface="+mn-ea"/>
                <a:cs typeface="+mn-cs"/>
              </a:rPr>
              <a:t>-</a:t>
            </a:r>
            <a:r>
              <a:rPr lang="en-US" sz="1200" b="1" i="0" kern="1200" dirty="0" err="1">
                <a:solidFill>
                  <a:schemeClr val="tx1"/>
                </a:solidFill>
                <a:effectLst/>
                <a:latin typeface="+mn-lt"/>
                <a:ea typeface="+mn-ea"/>
                <a:cs typeface="+mn-cs"/>
              </a:rPr>
              <a:t>NoProfile</a:t>
            </a:r>
            <a:r>
              <a:rPr lang="en-US" sz="1200" b="1" i="0" kern="1200" dirty="0">
                <a:solidFill>
                  <a:schemeClr val="tx1"/>
                </a:solidFill>
                <a:effectLst/>
                <a:latin typeface="+mn-lt"/>
                <a:ea typeface="+mn-ea"/>
                <a:cs typeface="+mn-cs"/>
              </a:rPr>
              <a:t>: </a:t>
            </a:r>
            <a:r>
              <a:rPr lang="en-US" sz="1200" b="0" i="0" kern="1200" dirty="0">
                <a:solidFill>
                  <a:schemeClr val="tx1"/>
                </a:solidFill>
                <a:effectLst/>
                <a:latin typeface="+mn-lt"/>
                <a:ea typeface="+mn-ea"/>
                <a:cs typeface="+mn-cs"/>
              </a:rPr>
              <a:t>Prevents PowerShell from loading the user’s profile (faster, avoids profile‑based errors).</a:t>
            </a:r>
            <a:br>
              <a:rPr lang="en-US" sz="1200" b="0" i="0" kern="1200" dirty="0">
                <a:solidFill>
                  <a:schemeClr val="tx1"/>
                </a:solidFill>
                <a:effectLst/>
                <a:latin typeface="+mn-lt"/>
                <a:ea typeface="+mn-ea"/>
                <a:cs typeface="+mn-cs"/>
              </a:rPr>
            </a:br>
            <a:r>
              <a:rPr lang="en-US" sz="1200" b="1" i="0" kern="1200" dirty="0">
                <a:solidFill>
                  <a:schemeClr val="tx1"/>
                </a:solidFill>
                <a:effectLst/>
                <a:latin typeface="+mn-lt"/>
                <a:ea typeface="+mn-ea"/>
                <a:cs typeface="+mn-cs"/>
              </a:rPr>
              <a:t>-</a:t>
            </a:r>
            <a:r>
              <a:rPr lang="en-US" sz="1200" b="1" i="0" kern="1200" dirty="0" err="1">
                <a:solidFill>
                  <a:schemeClr val="tx1"/>
                </a:solidFill>
                <a:effectLst/>
                <a:latin typeface="+mn-lt"/>
                <a:ea typeface="+mn-ea"/>
                <a:cs typeface="+mn-cs"/>
              </a:rPr>
              <a:t>WindowStyle</a:t>
            </a:r>
            <a:r>
              <a:rPr lang="en-US" sz="1200" b="1" i="0" kern="1200" dirty="0">
                <a:solidFill>
                  <a:schemeClr val="tx1"/>
                </a:solidFill>
                <a:effectLst/>
                <a:latin typeface="+mn-lt"/>
                <a:ea typeface="+mn-ea"/>
                <a:cs typeface="+mn-cs"/>
              </a:rPr>
              <a:t> Hidden: </a:t>
            </a:r>
            <a:r>
              <a:rPr lang="en-US" sz="1200" b="0" i="0" kern="1200" dirty="0">
                <a:solidFill>
                  <a:schemeClr val="tx1"/>
                </a:solidFill>
                <a:effectLst/>
                <a:latin typeface="+mn-lt"/>
                <a:ea typeface="+mn-ea"/>
                <a:cs typeface="+mn-cs"/>
              </a:rPr>
              <a:t>Runs PowerShell without showing a window.</a:t>
            </a:r>
            <a:br>
              <a:rPr lang="en-US" sz="1200" b="0" i="0" kern="1200" dirty="0">
                <a:solidFill>
                  <a:schemeClr val="tx1"/>
                </a:solidFill>
                <a:effectLst/>
                <a:latin typeface="+mn-lt"/>
                <a:ea typeface="+mn-ea"/>
                <a:cs typeface="+mn-cs"/>
              </a:rPr>
            </a:br>
            <a:r>
              <a:rPr lang="en-US" sz="1200" b="0" i="1" kern="1200" dirty="0">
                <a:solidFill>
                  <a:schemeClr val="tx1"/>
                </a:solidFill>
                <a:effectLst/>
                <a:latin typeface="+mn-lt"/>
                <a:ea typeface="+mn-ea"/>
                <a:cs typeface="+mn-cs"/>
              </a:rPr>
              <a:t>If you remove it, a PowerShell window will appear briefly when the task runs.</a:t>
            </a:r>
            <a:endParaRPr lang="en-US" sz="1200" b="0" i="0" kern="1200" dirty="0">
              <a:solidFill>
                <a:schemeClr val="tx1"/>
              </a:solidFill>
              <a:effectLst/>
              <a:latin typeface="+mn-lt"/>
              <a:ea typeface="+mn-ea"/>
              <a:cs typeface="+mn-cs"/>
            </a:endParaRPr>
          </a:p>
          <a:p>
            <a:r>
              <a:rPr lang="en-GB" dirty="0"/>
              <a:t>And:</a:t>
            </a:r>
            <a:br>
              <a:rPr lang="en-GB" dirty="0"/>
            </a:br>
            <a:r>
              <a:rPr lang="en-GB" dirty="0">
                <a:solidFill>
                  <a:srgbClr val="4448FE"/>
                </a:solidFill>
              </a:rPr>
              <a:t> -Description "Daily copy from C:\Sourcefolder to C:\Backupfolder"</a:t>
            </a:r>
            <a:endParaRPr lang="en-GB" dirty="0"/>
          </a:p>
        </p:txBody>
      </p:sp>
      <p:sp>
        <p:nvSpPr>
          <p:cNvPr id="4" name="Slide Number Placeholder 3">
            <a:extLst>
              <a:ext uri="{FF2B5EF4-FFF2-40B4-BE49-F238E27FC236}">
                <a16:creationId xmlns:a16="http://schemas.microsoft.com/office/drawing/2014/main" id="{9E267E69-A445-8416-996B-72E11E234A75}"/>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425202857"/>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52</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906254117"/>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53</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643725946"/>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43CD5F2-27E1-BAE6-D192-C9C6DF95139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CDC89C0-B3BB-F16F-D350-4E76683660D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02364D3-FA4D-639B-B2F6-015AC1ABB85F}"/>
              </a:ext>
            </a:extLst>
          </p:cNvPr>
          <p:cNvSpPr>
            <a:spLocks noGrp="1"/>
          </p:cNvSpPr>
          <p:nvPr>
            <p:ph type="body" idx="1"/>
          </p:nvPr>
        </p:nvSpPr>
        <p:spPr/>
        <p:txBody>
          <a:bodyPr/>
          <a:lstStyle/>
          <a:p>
            <a:pPr marL="342900" lvl="0" indent="-342900">
              <a:lnSpc>
                <a:spcPct val="120000"/>
              </a:lnSpc>
              <a:spcBef>
                <a:spcPts val="600"/>
              </a:spcBef>
              <a:buFont typeface="Symbol" panose="05050102010706020507" pitchFamily="18" charset="2"/>
              <a:buChar char=""/>
            </a:pPr>
            <a:r>
              <a:rPr lang="en-US" sz="1000" dirty="0">
                <a:effectLst/>
                <a:ea typeface="DengXian" panose="02010600030101010101" pitchFamily="2" charset="-122"/>
                <a:cs typeface="Times New Roman" panose="02020603050405020304" pitchFamily="18" charset="0"/>
              </a:rPr>
              <a:t>MS PS is built on the .NET Framework, and PS Core on .NET (previously .NET Core).</a:t>
            </a:r>
          </a:p>
          <a:p>
            <a:pPr marL="342900" lvl="0" indent="-342900">
              <a:lnSpc>
                <a:spcPct val="120000"/>
              </a:lnSpc>
              <a:spcBef>
                <a:spcPts val="600"/>
              </a:spcBef>
              <a:buFont typeface="Symbol" panose="05050102010706020507" pitchFamily="18" charset="2"/>
              <a:buChar char=""/>
            </a:pPr>
            <a:r>
              <a:rPr lang="en-US" sz="1000" dirty="0">
                <a:effectLst/>
                <a:ea typeface="DengXian" panose="02010600030101010101" pitchFamily="2" charset="-122"/>
                <a:cs typeface="Times New Roman" panose="02020603050405020304" pitchFamily="18" charset="0"/>
              </a:rPr>
              <a:t>Since Windows 10, PowerShell replaced Command Prompt (cmd.exe) and became the default command shell.</a:t>
            </a:r>
            <a:endParaRPr lang="en-GB" sz="1000" dirty="0">
              <a:effectLst/>
              <a:ea typeface="DengXian" panose="02010600030101010101" pitchFamily="2" charset="-122"/>
              <a:cs typeface="Times New Roman" panose="02020603050405020304" pitchFamily="18" charset="0"/>
            </a:endParaRPr>
          </a:p>
          <a:p>
            <a:pPr marL="342900" lvl="0" indent="-342900">
              <a:lnSpc>
                <a:spcPct val="120000"/>
              </a:lnSpc>
              <a:spcBef>
                <a:spcPts val="600"/>
              </a:spcBef>
              <a:buFont typeface="Symbol" panose="05050102010706020507" pitchFamily="18" charset="2"/>
              <a:buChar char=""/>
            </a:pPr>
            <a:r>
              <a:rPr lang="en-GB" sz="1000" dirty="0">
                <a:effectLst/>
                <a:ea typeface="DengXian" panose="02010600030101010101" pitchFamily="2" charset="-122"/>
                <a:cs typeface="Times New Roman" panose="02020603050405020304" pitchFamily="18" charset="0"/>
              </a:rPr>
              <a:t>Bg. Bash is great on Linux, </a:t>
            </a:r>
            <a:r>
              <a:rPr lang="en-GB" sz="1000" dirty="0">
                <a:ea typeface="DengXian" panose="02010600030101010101" pitchFamily="2" charset="-122"/>
                <a:cs typeface="Times New Roman" panose="02020603050405020304" pitchFamily="18" charset="0"/>
              </a:rPr>
              <a:t>all output is a string, </a:t>
            </a:r>
            <a:r>
              <a:rPr lang="en-GB" sz="1000" dirty="0">
                <a:effectLst/>
                <a:ea typeface="DengXian" panose="02010600030101010101" pitchFamily="2" charset="-122"/>
                <a:cs typeface="Times New Roman" panose="02020603050405020304" pitchFamily="18" charset="0"/>
              </a:rPr>
              <a:t>PowerShell treats all output as objects and therefore we can perform additional operations and create powerful automations using PowerShell on Linux. For more info. </a:t>
            </a:r>
            <a:r>
              <a:rPr lang="en-GB" sz="1000" dirty="0">
                <a:effectLst/>
                <a:ea typeface="DengXian" panose="02010600030101010101" pitchFamily="2" charset="-122"/>
                <a:cs typeface="Times New Roman" panose="02020603050405020304" pitchFamily="18" charset="0"/>
                <a:hlinkClick r:id="rId3"/>
              </a:rPr>
              <a:t>click-here</a:t>
            </a:r>
            <a:r>
              <a:rPr lang="en-GB" sz="1000" dirty="0">
                <a:effectLst/>
                <a:ea typeface="DengXian" panose="02010600030101010101" pitchFamily="2" charset="-122"/>
                <a:cs typeface="Times New Roman" panose="02020603050405020304" pitchFamily="18" charset="0"/>
              </a:rPr>
              <a:t>.</a:t>
            </a:r>
          </a:p>
          <a:p>
            <a:pPr marL="342900" lvl="0" indent="-342900">
              <a:lnSpc>
                <a:spcPct val="120000"/>
              </a:lnSpc>
              <a:spcBef>
                <a:spcPts val="600"/>
              </a:spcBef>
              <a:buFont typeface="Symbol" panose="05050102010706020507" pitchFamily="18" charset="2"/>
              <a:buChar char=""/>
            </a:pPr>
            <a:r>
              <a:rPr lang="en-GB" sz="1200" dirty="0"/>
              <a:t>Bg. PowerShell’s enables users and administrators to execute commands both locally and remotely. This is achieved due to PowerShell’s support for .NET Remoting and WS-Management &amp; CIM (Open SOAP based remote &amp; common Model service and SSH Secure Shell Protocol (SSH) is a secure client–server based cryptographic network protocol for secure communication over a network.)</a:t>
            </a:r>
          </a:p>
          <a:p>
            <a:endParaRPr lang="en-GB" dirty="0"/>
          </a:p>
        </p:txBody>
      </p:sp>
      <p:sp>
        <p:nvSpPr>
          <p:cNvPr id="4" name="Slide Number Placeholder 3">
            <a:extLst>
              <a:ext uri="{FF2B5EF4-FFF2-40B4-BE49-F238E27FC236}">
                <a16:creationId xmlns:a16="http://schemas.microsoft.com/office/drawing/2014/main" id="{429BFCE9-E0E4-2722-BBB0-4FA6829643F3}"/>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54</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607910551"/>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4C89C53-0BCE-A50F-6CB5-C52C488B8D8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35826F7-0E90-1E10-8549-477CD2C6E30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F08FC80-358F-F659-282A-280F19FC1D8E}"/>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0D8C7C82-E7BA-E134-C803-7B14C6DF3F72}"/>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55</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512710539"/>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a:t>Cmd</a:t>
            </a:r>
            <a:r>
              <a:rPr lang="en-GB" dirty="0"/>
              <a:t>:</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200" b="1" dirty="0"/>
              <a:t>Start</a:t>
            </a:r>
            <a:r>
              <a:rPr lang="en-GB" sz="1200" dirty="0"/>
              <a:t> </a:t>
            </a:r>
            <a:r>
              <a:rPr lang="en-GB" sz="1200" b="1" dirty="0"/>
              <a:t>www.google.com </a:t>
            </a:r>
            <a:r>
              <a:rPr lang="en-GB" sz="1200" dirty="0"/>
              <a:t>- is used to open a webpage or start applications.</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200" b="1" dirty="0">
                <a:effectLst/>
                <a:latin typeface="Calibri" panose="020F0502020204030204" pitchFamily="34" charset="0"/>
                <a:ea typeface="Calibri" panose="020F0502020204030204" pitchFamily="34" charset="0"/>
                <a:cs typeface="Times New Roman" panose="02020603050405020304" pitchFamily="18" charset="0"/>
              </a:rPr>
              <a:t>Notepad test.txt </a:t>
            </a:r>
            <a:r>
              <a:rPr lang="en-GB" sz="1200" dirty="0">
                <a:effectLst/>
                <a:latin typeface="Calibri" panose="020F0502020204030204" pitchFamily="34" charset="0"/>
                <a:ea typeface="Calibri" panose="020F0502020204030204" pitchFamily="34" charset="0"/>
                <a:cs typeface="Times New Roman" panose="02020603050405020304" pitchFamily="18" charset="0"/>
              </a:rPr>
              <a:t>- This command is used to run and open an existing txt file in Notepad file that is saved in the current working directory.</a:t>
            </a:r>
            <a:endParaRPr lang="en-GB" sz="1200" dirty="0"/>
          </a:p>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60</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69071631"/>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highlight>
                  <a:srgbClr val="FFFF00"/>
                </a:highlight>
              </a:rPr>
              <a:t>We can change the </a:t>
            </a:r>
            <a:r>
              <a:rPr lang="en-US" b="1" i="0" dirty="0" err="1">
                <a:effectLst/>
                <a:highlight>
                  <a:srgbClr val="FFFF00"/>
                </a:highlight>
              </a:rPr>
              <a:t>ExecutionPolicy</a:t>
            </a:r>
            <a:r>
              <a:rPr lang="en-US" b="0" i="0" dirty="0">
                <a:effectLst/>
                <a:highlight>
                  <a:srgbClr val="FFFF00"/>
                </a:highlight>
              </a:rPr>
              <a:t> back to </a:t>
            </a:r>
            <a:r>
              <a:rPr lang="en-US" b="1" i="0" dirty="0">
                <a:effectLst/>
                <a:highlight>
                  <a:srgbClr val="FFFF00"/>
                </a:highlight>
              </a:rPr>
              <a:t>Restricted </a:t>
            </a:r>
            <a:r>
              <a:rPr lang="en-US" i="0" dirty="0">
                <a:effectLst/>
                <a:highlight>
                  <a:srgbClr val="FFFF00"/>
                </a:highlight>
              </a:rPr>
              <a:t>after </a:t>
            </a:r>
            <a:r>
              <a:rPr lang="en-US" dirty="0">
                <a:highlight>
                  <a:srgbClr val="FFFF00"/>
                </a:highlight>
              </a:rPr>
              <a:t>we</a:t>
            </a:r>
            <a:r>
              <a:rPr lang="en-US" i="0" dirty="0">
                <a:effectLst/>
                <a:highlight>
                  <a:srgbClr val="FFFF00"/>
                </a:highlight>
              </a:rPr>
              <a:t> have finished. </a:t>
            </a: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i="0" dirty="0">
                <a:solidFill>
                  <a:srgbClr val="222222"/>
                </a:solidFill>
                <a:effectLst/>
              </a:rPr>
              <a:t>You wouldn’t want a malicious PS script accidently downloaded from the internet/email running on your machine. Or a junior developer running a PS script that could harm the Organization's system/network/data.</a:t>
            </a:r>
            <a:endParaRPr lang="en-US" dirty="0"/>
          </a:p>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412626230"/>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63</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811729171"/>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43FF869-AEAF-8612-FC30-E337B1F612B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CEB9F60-FF4C-3EC3-032F-6CC8521E203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4ED87ED-D1A9-385A-CD94-B2BDFD319135}"/>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 Why is the latest version of PS not preinstalled on new Windows OSs. One answer:</a:t>
            </a:r>
            <a:br>
              <a:rPr lang="en-GB" dirty="0"/>
            </a:br>
            <a:r>
              <a:rPr lang="en-GB" dirty="0"/>
              <a:t>“</a:t>
            </a:r>
            <a:r>
              <a:rPr lang="en-US" b="0" i="0" dirty="0">
                <a:solidFill>
                  <a:srgbClr val="1C1C1C"/>
                </a:solidFill>
                <a:effectLst/>
                <a:latin typeface="Noto Sans" panose="020B0502040504020204" pitchFamily="34" charset="0"/>
              </a:rPr>
              <a:t>A Windows Enterprise release is supported for up to 10 years, PowerShell versions after 5 have much shorter support lifecycles. So if they made PowerShell 7 (or 8 or whatever) a part of Windows they would have to commit to supporting a specific release version of it for 10 years with security updates just like the rest of Windows</a:t>
            </a:r>
            <a:r>
              <a:rPr lang="en-GB" b="0" i="0" dirty="0">
                <a:solidFill>
                  <a:srgbClr val="1C1C1C"/>
                </a:solidFill>
                <a:effectLst/>
                <a:latin typeface="Noto Sans" panose="020B0502040504020204" pitchFamily="34" charset="0"/>
              </a:rPr>
              <a:t>.” [r]</a:t>
            </a:r>
            <a:endParaRPr lang="en-US" b="0" i="0" dirty="0">
              <a:solidFill>
                <a:srgbClr val="1C1C1C"/>
              </a:solidFill>
              <a:effectLst/>
              <a:latin typeface="Noto Sans" panose="020B0502040504020204" pitchFamily="34" charset="0"/>
            </a:endParaRPr>
          </a:p>
        </p:txBody>
      </p:sp>
      <p:sp>
        <p:nvSpPr>
          <p:cNvPr id="4" name="Slide Number Placeholder 3">
            <a:extLst>
              <a:ext uri="{FF2B5EF4-FFF2-40B4-BE49-F238E27FC236}">
                <a16:creationId xmlns:a16="http://schemas.microsoft.com/office/drawing/2014/main" id="{0571A236-BA2F-B589-C5F1-4F40F7747149}"/>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65</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20365962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435E46-80E5-4245-BCB4-D0A138120E80}"/>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9E87A4F4-FF99-4C9D-9F56-00677B93C71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56CC3CCC-3565-4F35-9C8B-A8D4A86EDF05}"/>
              </a:ext>
            </a:extLst>
          </p:cNvPr>
          <p:cNvSpPr>
            <a:spLocks noGrp="1"/>
          </p:cNvSpPr>
          <p:nvPr>
            <p:ph type="dt" sz="half" idx="10"/>
          </p:nvPr>
        </p:nvSpPr>
        <p:spPr/>
        <p:txBody>
          <a:bodyPr/>
          <a:lstStyle/>
          <a:p>
            <a:fld id="{EB13D49B-6578-45D2-BC11-67BB28829187}" type="datetimeFigureOut">
              <a:rPr lang="en-GB" smtClean="0"/>
              <a:t>23/03/2026</a:t>
            </a:fld>
            <a:endParaRPr lang="en-GB"/>
          </a:p>
        </p:txBody>
      </p:sp>
      <p:sp>
        <p:nvSpPr>
          <p:cNvPr id="5" name="Footer Placeholder 4">
            <a:extLst>
              <a:ext uri="{FF2B5EF4-FFF2-40B4-BE49-F238E27FC236}">
                <a16:creationId xmlns:a16="http://schemas.microsoft.com/office/drawing/2014/main" id="{DDFF3FAE-06DA-4FC7-9471-EC9DAA3B15C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6D604B6-5FF1-44C0-BD6E-3D853A6F1BBE}"/>
              </a:ext>
            </a:extLst>
          </p:cNvPr>
          <p:cNvSpPr>
            <a:spLocks noGrp="1"/>
          </p:cNvSpPr>
          <p:nvPr>
            <p:ph type="sldNum" sz="quarter" idx="12"/>
          </p:nvPr>
        </p:nvSpPr>
        <p:spPr/>
        <p:txBody>
          <a:bodyPr/>
          <a:lstStyle/>
          <a:p>
            <a:fld id="{B8D19B39-0B55-4978-9670-2F00F5682B2F}" type="slidenum">
              <a:rPr lang="en-GB" smtClean="0"/>
              <a:t>‹#›</a:t>
            </a:fld>
            <a:endParaRPr lang="en-GB"/>
          </a:p>
        </p:txBody>
      </p:sp>
    </p:spTree>
    <p:extLst>
      <p:ext uri="{BB962C8B-B14F-4D97-AF65-F5344CB8AC3E}">
        <p14:creationId xmlns:p14="http://schemas.microsoft.com/office/powerpoint/2010/main" val="34696925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3E4969-2C58-4826-B8D7-33F48817585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92E7286-23CC-4FFD-A791-298CFF24C1C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13F0E10-0B9A-4916-B93A-EB9C484F450E}"/>
              </a:ext>
            </a:extLst>
          </p:cNvPr>
          <p:cNvSpPr>
            <a:spLocks noGrp="1"/>
          </p:cNvSpPr>
          <p:nvPr>
            <p:ph type="dt" sz="half" idx="10"/>
          </p:nvPr>
        </p:nvSpPr>
        <p:spPr/>
        <p:txBody>
          <a:bodyPr/>
          <a:lstStyle/>
          <a:p>
            <a:fld id="{EB13D49B-6578-45D2-BC11-67BB28829187}" type="datetimeFigureOut">
              <a:rPr lang="en-GB" smtClean="0"/>
              <a:t>23/03/2026</a:t>
            </a:fld>
            <a:endParaRPr lang="en-GB"/>
          </a:p>
        </p:txBody>
      </p:sp>
      <p:sp>
        <p:nvSpPr>
          <p:cNvPr id="5" name="Footer Placeholder 4">
            <a:extLst>
              <a:ext uri="{FF2B5EF4-FFF2-40B4-BE49-F238E27FC236}">
                <a16:creationId xmlns:a16="http://schemas.microsoft.com/office/drawing/2014/main" id="{1D72517F-3116-4397-B3CE-85C54AF619D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5E30081-BDF5-49B4-B03F-81972336586E}"/>
              </a:ext>
            </a:extLst>
          </p:cNvPr>
          <p:cNvSpPr>
            <a:spLocks noGrp="1"/>
          </p:cNvSpPr>
          <p:nvPr>
            <p:ph type="sldNum" sz="quarter" idx="12"/>
          </p:nvPr>
        </p:nvSpPr>
        <p:spPr/>
        <p:txBody>
          <a:bodyPr/>
          <a:lstStyle/>
          <a:p>
            <a:fld id="{B8D19B39-0B55-4978-9670-2F00F5682B2F}" type="slidenum">
              <a:rPr lang="en-GB" smtClean="0"/>
              <a:t>‹#›</a:t>
            </a:fld>
            <a:endParaRPr lang="en-GB"/>
          </a:p>
        </p:txBody>
      </p:sp>
    </p:spTree>
    <p:extLst>
      <p:ext uri="{BB962C8B-B14F-4D97-AF65-F5344CB8AC3E}">
        <p14:creationId xmlns:p14="http://schemas.microsoft.com/office/powerpoint/2010/main" val="331694586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1DF916-4611-4BD5-AD56-35E950C98874}"/>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4224DE02-0AF9-4F7D-B3FD-92DBD26BD631}"/>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7B47063-2D2C-4F31-9159-5205457AA193}"/>
              </a:ext>
            </a:extLst>
          </p:cNvPr>
          <p:cNvSpPr>
            <a:spLocks noGrp="1"/>
          </p:cNvSpPr>
          <p:nvPr>
            <p:ph type="dt" sz="half" idx="10"/>
          </p:nvPr>
        </p:nvSpPr>
        <p:spPr/>
        <p:txBody>
          <a:bodyPr/>
          <a:lstStyle/>
          <a:p>
            <a:fld id="{EB13D49B-6578-45D2-BC11-67BB28829187}" type="datetimeFigureOut">
              <a:rPr lang="en-GB" smtClean="0"/>
              <a:t>23/03/2026</a:t>
            </a:fld>
            <a:endParaRPr lang="en-GB"/>
          </a:p>
        </p:txBody>
      </p:sp>
      <p:sp>
        <p:nvSpPr>
          <p:cNvPr id="5" name="Footer Placeholder 4">
            <a:extLst>
              <a:ext uri="{FF2B5EF4-FFF2-40B4-BE49-F238E27FC236}">
                <a16:creationId xmlns:a16="http://schemas.microsoft.com/office/drawing/2014/main" id="{F5E8A384-21B9-4A63-92B2-B40D574014E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283E79C-C317-4965-BFF0-0ABB4F60DB5D}"/>
              </a:ext>
            </a:extLst>
          </p:cNvPr>
          <p:cNvSpPr>
            <a:spLocks noGrp="1"/>
          </p:cNvSpPr>
          <p:nvPr>
            <p:ph type="sldNum" sz="quarter" idx="12"/>
          </p:nvPr>
        </p:nvSpPr>
        <p:spPr/>
        <p:txBody>
          <a:bodyPr/>
          <a:lstStyle/>
          <a:p>
            <a:fld id="{B8D19B39-0B55-4978-9670-2F00F5682B2F}" type="slidenum">
              <a:rPr lang="en-GB" smtClean="0"/>
              <a:t>‹#›</a:t>
            </a:fld>
            <a:endParaRPr lang="en-GB"/>
          </a:p>
        </p:txBody>
      </p:sp>
    </p:spTree>
    <p:extLst>
      <p:ext uri="{BB962C8B-B14F-4D97-AF65-F5344CB8AC3E}">
        <p14:creationId xmlns:p14="http://schemas.microsoft.com/office/powerpoint/2010/main" val="233047417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0B3B0F-8C1A-4CF4-8B42-BB9550F37BE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C576971-B608-4863-B919-D6D4F12338C2}"/>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8425D2D0-119D-4FD5-9757-047FC914525F}"/>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70CA648E-36CA-405A-A0D2-F3A24BFFE584}"/>
              </a:ext>
            </a:extLst>
          </p:cNvPr>
          <p:cNvSpPr>
            <a:spLocks noGrp="1"/>
          </p:cNvSpPr>
          <p:nvPr>
            <p:ph type="dt" sz="half" idx="10"/>
          </p:nvPr>
        </p:nvSpPr>
        <p:spPr/>
        <p:txBody>
          <a:bodyPr/>
          <a:lstStyle/>
          <a:p>
            <a:fld id="{EB13D49B-6578-45D2-BC11-67BB28829187}" type="datetimeFigureOut">
              <a:rPr lang="en-GB" smtClean="0"/>
              <a:t>23/03/2026</a:t>
            </a:fld>
            <a:endParaRPr lang="en-GB"/>
          </a:p>
        </p:txBody>
      </p:sp>
      <p:sp>
        <p:nvSpPr>
          <p:cNvPr id="6" name="Footer Placeholder 5">
            <a:extLst>
              <a:ext uri="{FF2B5EF4-FFF2-40B4-BE49-F238E27FC236}">
                <a16:creationId xmlns:a16="http://schemas.microsoft.com/office/drawing/2014/main" id="{7E26ECF2-B28E-48B3-997B-DFAF032290A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CACA96D-80DA-4436-86F3-96AB9D1CEF2E}"/>
              </a:ext>
            </a:extLst>
          </p:cNvPr>
          <p:cNvSpPr>
            <a:spLocks noGrp="1"/>
          </p:cNvSpPr>
          <p:nvPr>
            <p:ph type="sldNum" sz="quarter" idx="12"/>
          </p:nvPr>
        </p:nvSpPr>
        <p:spPr/>
        <p:txBody>
          <a:bodyPr/>
          <a:lstStyle/>
          <a:p>
            <a:fld id="{B8D19B39-0B55-4978-9670-2F00F5682B2F}" type="slidenum">
              <a:rPr lang="en-GB" smtClean="0"/>
              <a:t>‹#›</a:t>
            </a:fld>
            <a:endParaRPr lang="en-GB"/>
          </a:p>
        </p:txBody>
      </p:sp>
    </p:spTree>
    <p:extLst>
      <p:ext uri="{BB962C8B-B14F-4D97-AF65-F5344CB8AC3E}">
        <p14:creationId xmlns:p14="http://schemas.microsoft.com/office/powerpoint/2010/main" val="200434607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EC14DF-E2A4-4381-A9CA-D05EB908595E}"/>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1DE95F9-219F-4099-94F5-B5CECB79BBE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E9D4734-8BC3-4D9A-AAC9-DD87E124239A}"/>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40FF69BF-B7A2-426D-9BFE-843A6A0B4155}"/>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80F32F10-E90C-4EBD-862E-BC9797D3B37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F6E5757-8F0E-4562-85A7-F1D9488C7B5E}"/>
              </a:ext>
            </a:extLst>
          </p:cNvPr>
          <p:cNvSpPr>
            <a:spLocks noGrp="1"/>
          </p:cNvSpPr>
          <p:nvPr>
            <p:ph type="dt" sz="half" idx="10"/>
          </p:nvPr>
        </p:nvSpPr>
        <p:spPr/>
        <p:txBody>
          <a:bodyPr/>
          <a:lstStyle/>
          <a:p>
            <a:fld id="{EB13D49B-6578-45D2-BC11-67BB28829187}" type="datetimeFigureOut">
              <a:rPr lang="en-GB" smtClean="0"/>
              <a:t>23/03/2026</a:t>
            </a:fld>
            <a:endParaRPr lang="en-GB"/>
          </a:p>
        </p:txBody>
      </p:sp>
      <p:sp>
        <p:nvSpPr>
          <p:cNvPr id="8" name="Footer Placeholder 7">
            <a:extLst>
              <a:ext uri="{FF2B5EF4-FFF2-40B4-BE49-F238E27FC236}">
                <a16:creationId xmlns:a16="http://schemas.microsoft.com/office/drawing/2014/main" id="{35655011-1517-49B4-981E-518F191DE124}"/>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6B882C21-82D4-49CB-AD08-3FB88469A85C}"/>
              </a:ext>
            </a:extLst>
          </p:cNvPr>
          <p:cNvSpPr>
            <a:spLocks noGrp="1"/>
          </p:cNvSpPr>
          <p:nvPr>
            <p:ph type="sldNum" sz="quarter" idx="12"/>
          </p:nvPr>
        </p:nvSpPr>
        <p:spPr/>
        <p:txBody>
          <a:bodyPr/>
          <a:lstStyle/>
          <a:p>
            <a:fld id="{B8D19B39-0B55-4978-9670-2F00F5682B2F}" type="slidenum">
              <a:rPr lang="en-GB" smtClean="0"/>
              <a:t>‹#›</a:t>
            </a:fld>
            <a:endParaRPr lang="en-GB"/>
          </a:p>
        </p:txBody>
      </p:sp>
    </p:spTree>
    <p:extLst>
      <p:ext uri="{BB962C8B-B14F-4D97-AF65-F5344CB8AC3E}">
        <p14:creationId xmlns:p14="http://schemas.microsoft.com/office/powerpoint/2010/main" val="171465999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56DC9F-F2F6-477C-92DB-BEC0CD8AAEAA}"/>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5A4C6DF4-9AC1-420C-A0B8-9B5F55E6CF18}"/>
              </a:ext>
            </a:extLst>
          </p:cNvPr>
          <p:cNvSpPr>
            <a:spLocks noGrp="1"/>
          </p:cNvSpPr>
          <p:nvPr>
            <p:ph type="dt" sz="half" idx="10"/>
          </p:nvPr>
        </p:nvSpPr>
        <p:spPr/>
        <p:txBody>
          <a:bodyPr/>
          <a:lstStyle/>
          <a:p>
            <a:fld id="{EB13D49B-6578-45D2-BC11-67BB28829187}" type="datetimeFigureOut">
              <a:rPr lang="en-GB" smtClean="0"/>
              <a:t>23/03/2026</a:t>
            </a:fld>
            <a:endParaRPr lang="en-GB"/>
          </a:p>
        </p:txBody>
      </p:sp>
      <p:sp>
        <p:nvSpPr>
          <p:cNvPr id="4" name="Footer Placeholder 3">
            <a:extLst>
              <a:ext uri="{FF2B5EF4-FFF2-40B4-BE49-F238E27FC236}">
                <a16:creationId xmlns:a16="http://schemas.microsoft.com/office/drawing/2014/main" id="{F16258D9-0453-40EF-A57C-6487F8251BD2}"/>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DB9DD077-8F84-418C-BAB4-24BFFAF795D0}"/>
              </a:ext>
            </a:extLst>
          </p:cNvPr>
          <p:cNvSpPr>
            <a:spLocks noGrp="1"/>
          </p:cNvSpPr>
          <p:nvPr>
            <p:ph type="sldNum" sz="quarter" idx="12"/>
          </p:nvPr>
        </p:nvSpPr>
        <p:spPr/>
        <p:txBody>
          <a:bodyPr/>
          <a:lstStyle/>
          <a:p>
            <a:fld id="{B8D19B39-0B55-4978-9670-2F00F5682B2F}" type="slidenum">
              <a:rPr lang="en-GB" smtClean="0"/>
              <a:t>‹#›</a:t>
            </a:fld>
            <a:endParaRPr lang="en-GB"/>
          </a:p>
        </p:txBody>
      </p:sp>
    </p:spTree>
    <p:extLst>
      <p:ext uri="{BB962C8B-B14F-4D97-AF65-F5344CB8AC3E}">
        <p14:creationId xmlns:p14="http://schemas.microsoft.com/office/powerpoint/2010/main" val="21204275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C1D07FE-B77C-4E0F-BBD3-6F5E8495A8B7}"/>
              </a:ext>
            </a:extLst>
          </p:cNvPr>
          <p:cNvSpPr>
            <a:spLocks noGrp="1"/>
          </p:cNvSpPr>
          <p:nvPr>
            <p:ph type="dt" sz="half" idx="10"/>
          </p:nvPr>
        </p:nvSpPr>
        <p:spPr/>
        <p:txBody>
          <a:bodyPr/>
          <a:lstStyle/>
          <a:p>
            <a:fld id="{EB13D49B-6578-45D2-BC11-67BB28829187}" type="datetimeFigureOut">
              <a:rPr lang="en-GB" smtClean="0"/>
              <a:t>23/03/2026</a:t>
            </a:fld>
            <a:endParaRPr lang="en-GB"/>
          </a:p>
        </p:txBody>
      </p:sp>
      <p:sp>
        <p:nvSpPr>
          <p:cNvPr id="3" name="Footer Placeholder 2">
            <a:extLst>
              <a:ext uri="{FF2B5EF4-FFF2-40B4-BE49-F238E27FC236}">
                <a16:creationId xmlns:a16="http://schemas.microsoft.com/office/drawing/2014/main" id="{0020938E-B2D2-4E6F-805C-6F7D19D065D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E863B2B2-0666-46A1-9D1F-1372CE1230E3}"/>
              </a:ext>
            </a:extLst>
          </p:cNvPr>
          <p:cNvSpPr>
            <a:spLocks noGrp="1"/>
          </p:cNvSpPr>
          <p:nvPr>
            <p:ph type="sldNum" sz="quarter" idx="12"/>
          </p:nvPr>
        </p:nvSpPr>
        <p:spPr/>
        <p:txBody>
          <a:bodyPr/>
          <a:lstStyle/>
          <a:p>
            <a:fld id="{B8D19B39-0B55-4978-9670-2F00F5682B2F}" type="slidenum">
              <a:rPr lang="en-GB" smtClean="0"/>
              <a:t>‹#›</a:t>
            </a:fld>
            <a:endParaRPr lang="en-GB"/>
          </a:p>
        </p:txBody>
      </p:sp>
    </p:spTree>
    <p:extLst>
      <p:ext uri="{BB962C8B-B14F-4D97-AF65-F5344CB8AC3E}">
        <p14:creationId xmlns:p14="http://schemas.microsoft.com/office/powerpoint/2010/main" val="256964001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09EA2E-47ED-4544-837D-6910AF212C6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2A2BA039-505E-400D-9CD5-BD5727DA6EC4}"/>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CA2E8167-B6F8-48A6-BF1C-3C89C32DB14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815586D-DCB7-4675-9EA2-4B4E4E1A7BF8}"/>
              </a:ext>
            </a:extLst>
          </p:cNvPr>
          <p:cNvSpPr>
            <a:spLocks noGrp="1"/>
          </p:cNvSpPr>
          <p:nvPr>
            <p:ph type="dt" sz="half" idx="10"/>
          </p:nvPr>
        </p:nvSpPr>
        <p:spPr/>
        <p:txBody>
          <a:bodyPr/>
          <a:lstStyle/>
          <a:p>
            <a:fld id="{EB13D49B-6578-45D2-BC11-67BB28829187}" type="datetimeFigureOut">
              <a:rPr lang="en-GB" smtClean="0"/>
              <a:t>23/03/2026</a:t>
            </a:fld>
            <a:endParaRPr lang="en-GB"/>
          </a:p>
        </p:txBody>
      </p:sp>
      <p:sp>
        <p:nvSpPr>
          <p:cNvPr id="6" name="Footer Placeholder 5">
            <a:extLst>
              <a:ext uri="{FF2B5EF4-FFF2-40B4-BE49-F238E27FC236}">
                <a16:creationId xmlns:a16="http://schemas.microsoft.com/office/drawing/2014/main" id="{5F6BAD81-3C73-4DA6-81EA-02BB21EC3C9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F25E015-3C24-4FC3-9B16-CF9856CEE0AD}"/>
              </a:ext>
            </a:extLst>
          </p:cNvPr>
          <p:cNvSpPr>
            <a:spLocks noGrp="1"/>
          </p:cNvSpPr>
          <p:nvPr>
            <p:ph type="sldNum" sz="quarter" idx="12"/>
          </p:nvPr>
        </p:nvSpPr>
        <p:spPr/>
        <p:txBody>
          <a:bodyPr/>
          <a:lstStyle/>
          <a:p>
            <a:fld id="{B8D19B39-0B55-4978-9670-2F00F5682B2F}" type="slidenum">
              <a:rPr lang="en-GB" smtClean="0"/>
              <a:t>‹#›</a:t>
            </a:fld>
            <a:endParaRPr lang="en-GB"/>
          </a:p>
        </p:txBody>
      </p:sp>
    </p:spTree>
    <p:extLst>
      <p:ext uri="{BB962C8B-B14F-4D97-AF65-F5344CB8AC3E}">
        <p14:creationId xmlns:p14="http://schemas.microsoft.com/office/powerpoint/2010/main" val="267510189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5B144D-A390-454A-A8BB-BA896CB2C35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3857E275-8E6B-4E24-B60B-C38A3ABBCE4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444D0686-3AC1-4E9F-8A8F-C0E650EA186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BDCA9C2-5D99-4F01-8562-6576B3F7F6B9}"/>
              </a:ext>
            </a:extLst>
          </p:cNvPr>
          <p:cNvSpPr>
            <a:spLocks noGrp="1"/>
          </p:cNvSpPr>
          <p:nvPr>
            <p:ph type="dt" sz="half" idx="10"/>
          </p:nvPr>
        </p:nvSpPr>
        <p:spPr/>
        <p:txBody>
          <a:bodyPr/>
          <a:lstStyle/>
          <a:p>
            <a:fld id="{EB13D49B-6578-45D2-BC11-67BB28829187}" type="datetimeFigureOut">
              <a:rPr lang="en-GB" smtClean="0"/>
              <a:t>23/03/2026</a:t>
            </a:fld>
            <a:endParaRPr lang="en-GB"/>
          </a:p>
        </p:txBody>
      </p:sp>
      <p:sp>
        <p:nvSpPr>
          <p:cNvPr id="6" name="Footer Placeholder 5">
            <a:extLst>
              <a:ext uri="{FF2B5EF4-FFF2-40B4-BE49-F238E27FC236}">
                <a16:creationId xmlns:a16="http://schemas.microsoft.com/office/drawing/2014/main" id="{F692DC31-9F0B-42CD-ABEE-ADD27591649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777960E-0FB2-4C2D-9E22-CE931F897A4C}"/>
              </a:ext>
            </a:extLst>
          </p:cNvPr>
          <p:cNvSpPr>
            <a:spLocks noGrp="1"/>
          </p:cNvSpPr>
          <p:nvPr>
            <p:ph type="sldNum" sz="quarter" idx="12"/>
          </p:nvPr>
        </p:nvSpPr>
        <p:spPr/>
        <p:txBody>
          <a:bodyPr/>
          <a:lstStyle/>
          <a:p>
            <a:fld id="{B8D19B39-0B55-4978-9670-2F00F5682B2F}" type="slidenum">
              <a:rPr lang="en-GB" smtClean="0"/>
              <a:t>‹#›</a:t>
            </a:fld>
            <a:endParaRPr lang="en-GB"/>
          </a:p>
        </p:txBody>
      </p:sp>
    </p:spTree>
    <p:extLst>
      <p:ext uri="{BB962C8B-B14F-4D97-AF65-F5344CB8AC3E}">
        <p14:creationId xmlns:p14="http://schemas.microsoft.com/office/powerpoint/2010/main" val="233285264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67DB65-8156-49D9-B7F8-E51F6F372CB0}"/>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8DA37CD-4954-4FFA-9A1E-09D0DC4C5D49}"/>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4FF2514-6CF9-4A96-B129-9100F50B02D9}"/>
              </a:ext>
            </a:extLst>
          </p:cNvPr>
          <p:cNvSpPr>
            <a:spLocks noGrp="1"/>
          </p:cNvSpPr>
          <p:nvPr>
            <p:ph type="dt" sz="half" idx="10"/>
          </p:nvPr>
        </p:nvSpPr>
        <p:spPr/>
        <p:txBody>
          <a:bodyPr/>
          <a:lstStyle/>
          <a:p>
            <a:fld id="{EB13D49B-6578-45D2-BC11-67BB28829187}" type="datetimeFigureOut">
              <a:rPr lang="en-GB" smtClean="0"/>
              <a:t>23/03/2026</a:t>
            </a:fld>
            <a:endParaRPr lang="en-GB"/>
          </a:p>
        </p:txBody>
      </p:sp>
      <p:sp>
        <p:nvSpPr>
          <p:cNvPr id="5" name="Footer Placeholder 4">
            <a:extLst>
              <a:ext uri="{FF2B5EF4-FFF2-40B4-BE49-F238E27FC236}">
                <a16:creationId xmlns:a16="http://schemas.microsoft.com/office/drawing/2014/main" id="{91BFBB99-C2B9-463A-9820-844E0E189DE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BA4BF88-01C1-4DAC-86AC-9CBAEAA561DE}"/>
              </a:ext>
            </a:extLst>
          </p:cNvPr>
          <p:cNvSpPr>
            <a:spLocks noGrp="1"/>
          </p:cNvSpPr>
          <p:nvPr>
            <p:ph type="sldNum" sz="quarter" idx="12"/>
          </p:nvPr>
        </p:nvSpPr>
        <p:spPr/>
        <p:txBody>
          <a:bodyPr/>
          <a:lstStyle/>
          <a:p>
            <a:fld id="{B8D19B39-0B55-4978-9670-2F00F5682B2F}" type="slidenum">
              <a:rPr lang="en-GB" smtClean="0"/>
              <a:t>‹#›</a:t>
            </a:fld>
            <a:endParaRPr lang="en-GB"/>
          </a:p>
        </p:txBody>
      </p:sp>
    </p:spTree>
    <p:extLst>
      <p:ext uri="{BB962C8B-B14F-4D97-AF65-F5344CB8AC3E}">
        <p14:creationId xmlns:p14="http://schemas.microsoft.com/office/powerpoint/2010/main" val="212721413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CDE807E-AB74-4107-BC92-6AF6151BBD82}"/>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C84677E-510F-4EBF-A1BE-8DC0812B21EB}"/>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A4695B6-54A3-40E6-A7ED-93FCE2CD6CCA}"/>
              </a:ext>
            </a:extLst>
          </p:cNvPr>
          <p:cNvSpPr>
            <a:spLocks noGrp="1"/>
          </p:cNvSpPr>
          <p:nvPr>
            <p:ph type="dt" sz="half" idx="10"/>
          </p:nvPr>
        </p:nvSpPr>
        <p:spPr/>
        <p:txBody>
          <a:bodyPr/>
          <a:lstStyle/>
          <a:p>
            <a:fld id="{EB13D49B-6578-45D2-BC11-67BB28829187}" type="datetimeFigureOut">
              <a:rPr lang="en-GB" smtClean="0"/>
              <a:t>23/03/2026</a:t>
            </a:fld>
            <a:endParaRPr lang="en-GB"/>
          </a:p>
        </p:txBody>
      </p:sp>
      <p:sp>
        <p:nvSpPr>
          <p:cNvPr id="5" name="Footer Placeholder 4">
            <a:extLst>
              <a:ext uri="{FF2B5EF4-FFF2-40B4-BE49-F238E27FC236}">
                <a16:creationId xmlns:a16="http://schemas.microsoft.com/office/drawing/2014/main" id="{7F36413D-F990-485E-97DC-790B2911F4D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B707A33-9BAF-4258-B0C8-38F2E79DB9CC}"/>
              </a:ext>
            </a:extLst>
          </p:cNvPr>
          <p:cNvSpPr>
            <a:spLocks noGrp="1"/>
          </p:cNvSpPr>
          <p:nvPr>
            <p:ph type="sldNum" sz="quarter" idx="12"/>
          </p:nvPr>
        </p:nvSpPr>
        <p:spPr/>
        <p:txBody>
          <a:bodyPr/>
          <a:lstStyle/>
          <a:p>
            <a:fld id="{B8D19B39-0B55-4978-9670-2F00F5682B2F}" type="slidenum">
              <a:rPr lang="en-GB" smtClean="0"/>
              <a:t>‹#›</a:t>
            </a:fld>
            <a:endParaRPr lang="en-GB"/>
          </a:p>
        </p:txBody>
      </p:sp>
    </p:spTree>
    <p:extLst>
      <p:ext uri="{BB962C8B-B14F-4D97-AF65-F5344CB8AC3E}">
        <p14:creationId xmlns:p14="http://schemas.microsoft.com/office/powerpoint/2010/main" val="153284326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3433FD3-0613-479E-83D4-E9AD763EF56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8E6DFBA-1A9C-454A-96C2-EF726960A11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B17265E-5486-4EBA-89BF-43AB9D5D74F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B13D49B-6578-45D2-BC11-67BB28829187}" type="datetimeFigureOut">
              <a:rPr lang="en-GB" smtClean="0"/>
              <a:t>23/03/2026</a:t>
            </a:fld>
            <a:endParaRPr lang="en-GB"/>
          </a:p>
        </p:txBody>
      </p:sp>
      <p:sp>
        <p:nvSpPr>
          <p:cNvPr id="5" name="Footer Placeholder 4">
            <a:extLst>
              <a:ext uri="{FF2B5EF4-FFF2-40B4-BE49-F238E27FC236}">
                <a16:creationId xmlns:a16="http://schemas.microsoft.com/office/drawing/2014/main" id="{631D8CA3-E596-40D5-B89E-B655B72C71D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68889D4D-D283-4C91-8006-D98E168D5DD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8D19B39-0B55-4978-9670-2F00F5682B2F}" type="slidenum">
              <a:rPr lang="en-GB" smtClean="0"/>
              <a:t>‹#›</a:t>
            </a:fld>
            <a:endParaRPr lang="en-GB"/>
          </a:p>
        </p:txBody>
      </p:sp>
    </p:spTree>
    <p:extLst>
      <p:ext uri="{BB962C8B-B14F-4D97-AF65-F5344CB8AC3E}">
        <p14:creationId xmlns:p14="http://schemas.microsoft.com/office/powerpoint/2010/main" val="75329756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6" Type="http://schemas.openxmlformats.org/officeDocument/2006/relationships/image" Target="../media/image3.png"/><Relationship Id="rId5" Type="http://schemas.openxmlformats.org/officeDocument/2006/relationships/image" Target="../media/image2.png"/><Relationship Id="rId4" Type="http://schemas.openxmlformats.org/officeDocument/2006/relationships/image" Target="../media/image1.png"/></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5.svg"/></Relationships>
</file>

<file path=ppt/slides/_rels/slide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7.svg"/></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6.xml.rels><?xml version="1.0" encoding="UTF-8" standalone="yes"?>
<Relationships xmlns="http://schemas.openxmlformats.org/package/2006/relationships"><Relationship Id="rId3" Type="http://schemas.openxmlformats.org/officeDocument/2006/relationships/hyperlink" Target="https://github.com/PowerShell/PowerShell" TargetMode="External"/><Relationship Id="rId7" Type="http://schemas.openxmlformats.org/officeDocument/2006/relationships/image" Target="../media/image3.png"/><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hyperlink" Target="https://creativecommons.org/licenses/by-nc-nd/3.0/" TargetMode="External"/><Relationship Id="rId5" Type="http://schemas.openxmlformats.org/officeDocument/2006/relationships/hyperlink" Target="http://www.i-tecnico.pt/powershell-do-windows-o-que-e-para-que-serve/" TargetMode="External"/><Relationship Id="rId4" Type="http://schemas.openxmlformats.org/officeDocument/2006/relationships/image" Target="../media/image8.png"/></Relationships>
</file>

<file path=ppt/slides/_rels/slide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8.xml"/><Relationship Id="rId1" Type="http://schemas.openxmlformats.org/officeDocument/2006/relationships/slideLayout" Target="../slideLayouts/slideLayout2.xml"/><Relationship Id="rId5" Type="http://schemas.openxmlformats.org/officeDocument/2006/relationships/image" Target="../media/image11.png"/><Relationship Id="rId4" Type="http://schemas.openxmlformats.org/officeDocument/2006/relationships/image" Target="../media/image10.png"/></Relationships>
</file>

<file path=ppt/slides/_rels/slide10.xml.rels><?xml version="1.0" encoding="UTF-8" standalone="yes"?>
<Relationships xmlns="http://schemas.openxmlformats.org/package/2006/relationships"><Relationship Id="rId3" Type="http://schemas.openxmlformats.org/officeDocument/2006/relationships/hyperlink" Target="https://learn.microsoft.com/en-us/powershell/scripting/install/installing-powershell-on-windows?view=powershell-7.4" TargetMode="External"/><Relationship Id="rId2" Type="http://schemas.openxmlformats.org/officeDocument/2006/relationships/notesSlide" Target="../notesSlides/notesSlide9.xml"/><Relationship Id="rId1" Type="http://schemas.openxmlformats.org/officeDocument/2006/relationships/slideLayout" Target="../slideLayouts/slideLayout2.xml"/><Relationship Id="rId5" Type="http://schemas.openxmlformats.org/officeDocument/2006/relationships/image" Target="../media/image3.png"/><Relationship Id="rId4" Type="http://schemas.openxmlformats.org/officeDocument/2006/relationships/image" Target="../media/image2.png"/></Relationships>
</file>

<file path=ppt/slides/_rels/slide11.xml.rels><?xml version="1.0" encoding="UTF-8" standalone="yes"?>
<Relationships xmlns="http://schemas.openxmlformats.org/package/2006/relationships"><Relationship Id="rId3" Type="http://schemas.openxmlformats.org/officeDocument/2006/relationships/hyperlink" Target="https://learn.microsoft.com/en-us/powershell/scripting/install/install-ubuntu?view=powershell-7.5" TargetMode="External"/><Relationship Id="rId7" Type="http://schemas.openxmlformats.org/officeDocument/2006/relationships/image" Target="../media/image3.png"/><Relationship Id="rId2" Type="http://schemas.openxmlformats.org/officeDocument/2006/relationships/hyperlink" Target="https://github.com/PowerShell/PowerShell/releases/download/v7.5.0/PowerShell-7.5.0-win-x64.msi" TargetMode="External"/><Relationship Id="rId1" Type="http://schemas.openxmlformats.org/officeDocument/2006/relationships/slideLayout" Target="../slideLayouts/slideLayout2.xml"/><Relationship Id="rId6" Type="http://schemas.openxmlformats.org/officeDocument/2006/relationships/hyperlink" Target="https://learn.microsoft.com/en-us/powershell/scripting/install/installing-powershell-on-windows?view=powershell-7.5#winget" TargetMode="External"/><Relationship Id="rId5" Type="http://schemas.openxmlformats.org/officeDocument/2006/relationships/hyperlink" Target="https://learn.microsoft.com/en-us/powershell/scripting/install/installing-powershell-on-macos?view=powershell-7.5" TargetMode="External"/><Relationship Id="rId4" Type="http://schemas.openxmlformats.org/officeDocument/2006/relationships/hyperlink" Target="https://www.geeksforgeeks.org/how-to-install-powershell-in-linux/" TargetMode="External"/></Relationships>
</file>

<file path=ppt/slides/_rels/slide1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4.xml"/><Relationship Id="rId1" Type="http://schemas.openxmlformats.org/officeDocument/2006/relationships/slideLayout" Target="../slideLayouts/slideLayout2.xml"/><Relationship Id="rId5" Type="http://schemas.openxmlformats.org/officeDocument/2006/relationships/image" Target="../media/image3.png"/><Relationship Id="rId4" Type="http://schemas.openxmlformats.org/officeDocument/2006/relationships/image" Target="../media/image13.png"/></Relationships>
</file>

<file path=ppt/slides/_rels/slide17.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5.xml"/><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18.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6.xml"/><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1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7.xml"/><Relationship Id="rId1" Type="http://schemas.openxmlformats.org/officeDocument/2006/relationships/slideLayout" Target="../slideLayouts/slideLayout2.xml"/><Relationship Id="rId6" Type="http://schemas.openxmlformats.org/officeDocument/2006/relationships/image" Target="../media/image16.png"/><Relationship Id="rId5" Type="http://schemas.openxmlformats.org/officeDocument/2006/relationships/hyperlink" Target="https://creativecommons.org/licenses/by-nc-nd/3.0/" TargetMode="External"/><Relationship Id="rId4" Type="http://schemas.openxmlformats.org/officeDocument/2006/relationships/hyperlink" Target="http://www.i-tecnico.pt/powershell-do-windows-o-que-e-para-que-serve/" TargetMode="Externa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9.xml"/><Relationship Id="rId1" Type="http://schemas.openxmlformats.org/officeDocument/2006/relationships/slideLayout" Target="../slideLayouts/slideLayout2.xml"/><Relationship Id="rId6" Type="http://schemas.openxmlformats.org/officeDocument/2006/relationships/image" Target="../media/image18.png"/><Relationship Id="rId5" Type="http://schemas.openxmlformats.org/officeDocument/2006/relationships/image" Target="../media/image17.png"/><Relationship Id="rId4" Type="http://schemas.openxmlformats.org/officeDocument/2006/relationships/hyperlink" Target="http://www.i-tecnico.pt/powershell-do-windows-o-que-e-para-que-serve/" TargetMode="Externa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hyperlink" Target="https://learn.microsoft.com/en-us/powershell/module/microsoft.powershell.core/where-object?view=powershell-7.2" TargetMode="External"/><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24.xml"/><Relationship Id="rId1" Type="http://schemas.openxmlformats.org/officeDocument/2006/relationships/slideLayout" Target="../slideLayouts/slideLayout2.xml"/><Relationship Id="rId4" Type="http://schemas.openxmlformats.org/officeDocument/2006/relationships/image" Target="../media/image21.png"/></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3" Type="http://schemas.openxmlformats.org/officeDocument/2006/relationships/image" Target="../media/image8.png"/><Relationship Id="rId7" Type="http://schemas.openxmlformats.org/officeDocument/2006/relationships/image" Target="../media/image23.png"/><Relationship Id="rId2" Type="http://schemas.openxmlformats.org/officeDocument/2006/relationships/notesSlide" Target="../notesSlides/notesSlide26.xml"/><Relationship Id="rId1" Type="http://schemas.openxmlformats.org/officeDocument/2006/relationships/slideLayout" Target="../slideLayouts/slideLayout2.xml"/><Relationship Id="rId6" Type="http://schemas.openxmlformats.org/officeDocument/2006/relationships/image" Target="../media/image22.png"/><Relationship Id="rId5" Type="http://schemas.openxmlformats.org/officeDocument/2006/relationships/hyperlink" Target="https://creativecommons.org/licenses/by-nc-nd/3.0/" TargetMode="External"/><Relationship Id="rId4" Type="http://schemas.openxmlformats.org/officeDocument/2006/relationships/hyperlink" Target="http://www.i-tecnico.pt/powershell-do-windows-o-que-e-para-que-serve/" TargetMode="External"/></Relationships>
</file>

<file path=ppt/slides/_rels/slide29.xml.rels><?xml version="1.0" encoding="UTF-8" standalone="yes"?>
<Relationships xmlns="http://schemas.openxmlformats.org/package/2006/relationships"><Relationship Id="rId3" Type="http://schemas.openxmlformats.org/officeDocument/2006/relationships/image" Target="../media/image8.png"/><Relationship Id="rId7" Type="http://schemas.openxmlformats.org/officeDocument/2006/relationships/image" Target="../media/image25.png"/><Relationship Id="rId2" Type="http://schemas.openxmlformats.org/officeDocument/2006/relationships/notesSlide" Target="../notesSlides/notesSlide27.xml"/><Relationship Id="rId1" Type="http://schemas.openxmlformats.org/officeDocument/2006/relationships/slideLayout" Target="../slideLayouts/slideLayout2.xml"/><Relationship Id="rId6" Type="http://schemas.openxmlformats.org/officeDocument/2006/relationships/image" Target="../media/image24.png"/><Relationship Id="rId5" Type="http://schemas.openxmlformats.org/officeDocument/2006/relationships/hyperlink" Target="https://creativecommons.org/licenses/by-nc-nd/3.0/" TargetMode="External"/><Relationship Id="rId4" Type="http://schemas.openxmlformats.org/officeDocument/2006/relationships/hyperlink" Target="http://www.i-tecnico.pt/powershell-do-windows-o-que-e-para-que-serve/" TargetMode="External"/></Relationships>
</file>

<file path=ppt/slides/_rels/slide30.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28.xml"/><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3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30.xml"/><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33.xml.rels><?xml version="1.0" encoding="UTF-8" standalone="yes"?>
<Relationships xmlns="http://schemas.openxmlformats.org/package/2006/relationships"><Relationship Id="rId2" Type="http://schemas.openxmlformats.org/officeDocument/2006/relationships/hyperlink" Target="https://ss64.com/ps/" TargetMode="External"/><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31.xml"/><Relationship Id="rId1" Type="http://schemas.openxmlformats.org/officeDocument/2006/relationships/slideLayout" Target="../slideLayouts/slideLayout2.xml"/><Relationship Id="rId6" Type="http://schemas.openxmlformats.org/officeDocument/2006/relationships/image" Target="../media/image31.png"/><Relationship Id="rId5" Type="http://schemas.openxmlformats.org/officeDocument/2006/relationships/image" Target="../media/image30.png"/><Relationship Id="rId4" Type="http://schemas.openxmlformats.org/officeDocument/2006/relationships/image" Target="../media/image29.png"/></Relationships>
</file>

<file path=ppt/slides/_rels/slide35.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32.xml"/><Relationship Id="rId1" Type="http://schemas.openxmlformats.org/officeDocument/2006/relationships/slideLayout" Target="../slideLayouts/slideLayout2.xml"/><Relationship Id="rId4" Type="http://schemas.openxmlformats.org/officeDocument/2006/relationships/image" Target="../media/image33.png"/></Relationships>
</file>

<file path=ppt/slides/_rels/slide36.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33.xml"/><Relationship Id="rId1" Type="http://schemas.openxmlformats.org/officeDocument/2006/relationships/slideLayout" Target="../slideLayouts/slideLayout2.xml"/><Relationship Id="rId4" Type="http://schemas.openxmlformats.org/officeDocument/2006/relationships/image" Target="../media/image35.png"/></Relationships>
</file>

<file path=ppt/slides/_rels/slide37.xml.rels><?xml version="1.0" encoding="UTF-8" standalone="yes"?>
<Relationships xmlns="http://schemas.openxmlformats.org/package/2006/relationships"><Relationship Id="rId3" Type="http://schemas.openxmlformats.org/officeDocument/2006/relationships/image" Target="../media/image37.svg"/><Relationship Id="rId2" Type="http://schemas.openxmlformats.org/officeDocument/2006/relationships/image" Target="../media/image36.pn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image" Target="../media/image37.svg"/><Relationship Id="rId2" Type="http://schemas.openxmlformats.org/officeDocument/2006/relationships/image" Target="../media/image36.pn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hyperlink" Target="https://www.youtube.com/watch?v=Mmna66aHFQ4" TargetMode="External"/><Relationship Id="rId2" Type="http://schemas.openxmlformats.org/officeDocument/2006/relationships/hyperlink" Target="https://devblogs.microsoft.com/commandline/edit-is-now-open-source/" TargetMode="Externa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image" Target="../media/image37.svg"/><Relationship Id="rId2" Type="http://schemas.openxmlformats.org/officeDocument/2006/relationships/image" Target="../media/image36.png"/><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notesSlide" Target="../notesSlides/notesSlide34.xml"/><Relationship Id="rId1" Type="http://schemas.openxmlformats.org/officeDocument/2006/relationships/slideLayout" Target="../slideLayouts/slideLayout2.xml"/><Relationship Id="rId5" Type="http://schemas.openxmlformats.org/officeDocument/2006/relationships/image" Target="../media/image40.png"/><Relationship Id="rId4" Type="http://schemas.openxmlformats.org/officeDocument/2006/relationships/image" Target="../media/image39.png"/></Relationships>
</file>

<file path=ppt/slides/_rels/slide42.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notesSlide" Target="../notesSlides/notesSlide35.xml"/><Relationship Id="rId1" Type="http://schemas.openxmlformats.org/officeDocument/2006/relationships/slideLayout" Target="../slideLayouts/slideLayout2.xml"/><Relationship Id="rId4" Type="http://schemas.openxmlformats.org/officeDocument/2006/relationships/image" Target="../media/image42.png"/></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3" Type="http://schemas.openxmlformats.org/officeDocument/2006/relationships/image" Target="../media/image43.png"/><Relationship Id="rId7" Type="http://schemas.openxmlformats.org/officeDocument/2006/relationships/image" Target="../media/image3.png"/><Relationship Id="rId2" Type="http://schemas.openxmlformats.org/officeDocument/2006/relationships/notesSlide" Target="../notesSlides/notesSlide38.xml"/><Relationship Id="rId1" Type="http://schemas.openxmlformats.org/officeDocument/2006/relationships/slideLayout" Target="../slideLayouts/slideLayout2.xml"/><Relationship Id="rId6" Type="http://schemas.openxmlformats.org/officeDocument/2006/relationships/hyperlink" Target="https://learn.microsoft.com/en-us/powershell/module/microsoft.powershell.utility/read-host?view=powershell-7.5" TargetMode="External"/><Relationship Id="rId5" Type="http://schemas.openxmlformats.org/officeDocument/2006/relationships/image" Target="../media/image45.png"/><Relationship Id="rId4" Type="http://schemas.openxmlformats.org/officeDocument/2006/relationships/image" Target="../media/image44.png"/></Relationships>
</file>

<file path=ppt/slides/_rels/slide46.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notesSlide" Target="../notesSlides/notesSlide39.xml"/><Relationship Id="rId1" Type="http://schemas.openxmlformats.org/officeDocument/2006/relationships/slideLayout" Target="../slideLayouts/slideLayout2.xml"/><Relationship Id="rId5" Type="http://schemas.openxmlformats.org/officeDocument/2006/relationships/image" Target="../media/image3.png"/><Relationship Id="rId4" Type="http://schemas.openxmlformats.org/officeDocument/2006/relationships/hyperlink" Target="https://learn.microsoft.com/en-us/powershell/module/microsoft.powershell.utility/read-host?view=powershell-7.5" TargetMode="Externa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3" Type="http://schemas.openxmlformats.org/officeDocument/2006/relationships/image" Target="../media/image46.png"/><Relationship Id="rId2" Type="http://schemas.openxmlformats.org/officeDocument/2006/relationships/notesSlide" Target="../notesSlides/notesSlide40.xml"/><Relationship Id="rId1" Type="http://schemas.openxmlformats.org/officeDocument/2006/relationships/slideLayout" Target="../slideLayouts/slideLayout2.xml"/><Relationship Id="rId4" Type="http://schemas.openxmlformats.org/officeDocument/2006/relationships/image" Target="../media/image47.svg"/></Relationships>
</file>

<file path=ppt/slides/_rels/slide51.xml.rels><?xml version="1.0" encoding="UTF-8" standalone="yes"?>
<Relationships xmlns="http://schemas.openxmlformats.org/package/2006/relationships"><Relationship Id="rId2" Type="http://schemas.openxmlformats.org/officeDocument/2006/relationships/notesSlide" Target="../notesSlides/notesSlide41.xml"/><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3" Type="http://schemas.openxmlformats.org/officeDocument/2006/relationships/image" Target="../media/image48.png"/><Relationship Id="rId2" Type="http://schemas.openxmlformats.org/officeDocument/2006/relationships/notesSlide" Target="../notesSlides/notesSlide42.xml"/><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53.xml.rels><?xml version="1.0" encoding="UTF-8" standalone="yes"?>
<Relationships xmlns="http://schemas.openxmlformats.org/package/2006/relationships"><Relationship Id="rId3" Type="http://schemas.openxmlformats.org/officeDocument/2006/relationships/image" Target="../media/image49.png"/><Relationship Id="rId2" Type="http://schemas.openxmlformats.org/officeDocument/2006/relationships/notesSlide" Target="../notesSlides/notesSlide43.xml"/><Relationship Id="rId1" Type="http://schemas.openxmlformats.org/officeDocument/2006/relationships/slideLayout" Target="../slideLayouts/slideLayout2.xml"/><Relationship Id="rId5" Type="http://schemas.openxmlformats.org/officeDocument/2006/relationships/image" Target="../media/image3.png"/><Relationship Id="rId4" Type="http://schemas.openxmlformats.org/officeDocument/2006/relationships/image" Target="../media/image50.png"/></Relationships>
</file>

<file path=ppt/slides/_rels/slide54.xml.rels><?xml version="1.0" encoding="UTF-8" standalone="yes"?>
<Relationships xmlns="http://schemas.openxmlformats.org/package/2006/relationships"><Relationship Id="rId3" Type="http://schemas.openxmlformats.org/officeDocument/2006/relationships/hyperlink" Target="https://learn.microsoft.com/en-us/powershell/scripting/how-to-use-docs?view=powershell-7.5" TargetMode="External"/><Relationship Id="rId7" Type="http://schemas.openxmlformats.org/officeDocument/2006/relationships/image" Target="../media/image3.png"/><Relationship Id="rId2" Type="http://schemas.openxmlformats.org/officeDocument/2006/relationships/notesSlide" Target="../notesSlides/notesSlide44.xml"/><Relationship Id="rId1" Type="http://schemas.openxmlformats.org/officeDocument/2006/relationships/slideLayout" Target="../slideLayouts/slideLayout2.xml"/><Relationship Id="rId6" Type="http://schemas.openxmlformats.org/officeDocument/2006/relationships/image" Target="../media/image53.svg"/><Relationship Id="rId5" Type="http://schemas.openxmlformats.org/officeDocument/2006/relationships/image" Target="../media/image52.png"/><Relationship Id="rId4" Type="http://schemas.openxmlformats.org/officeDocument/2006/relationships/image" Target="../media/image51.png"/></Relationships>
</file>

<file path=ppt/slides/_rels/slide55.xml.rels><?xml version="1.0" encoding="UTF-8" standalone="yes"?>
<Relationships xmlns="http://schemas.openxmlformats.org/package/2006/relationships"><Relationship Id="rId8" Type="http://schemas.openxmlformats.org/officeDocument/2006/relationships/image" Target="../media/image59.svg"/><Relationship Id="rId3" Type="http://schemas.openxmlformats.org/officeDocument/2006/relationships/image" Target="../media/image54.png"/><Relationship Id="rId7" Type="http://schemas.openxmlformats.org/officeDocument/2006/relationships/image" Target="../media/image58.png"/><Relationship Id="rId2" Type="http://schemas.openxmlformats.org/officeDocument/2006/relationships/notesSlide" Target="../notesSlides/notesSlide45.xml"/><Relationship Id="rId1" Type="http://schemas.openxmlformats.org/officeDocument/2006/relationships/slideLayout" Target="../slideLayouts/slideLayout2.xml"/><Relationship Id="rId6" Type="http://schemas.openxmlformats.org/officeDocument/2006/relationships/image" Target="../media/image57.svg"/><Relationship Id="rId5" Type="http://schemas.openxmlformats.org/officeDocument/2006/relationships/image" Target="../media/image56.png"/><Relationship Id="rId4" Type="http://schemas.openxmlformats.org/officeDocument/2006/relationships/image" Target="../media/image55.svg"/></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3" Type="http://schemas.openxmlformats.org/officeDocument/2006/relationships/image" Target="../media/image61.svg"/><Relationship Id="rId2" Type="http://schemas.openxmlformats.org/officeDocument/2006/relationships/image" Target="../media/image60.png"/><Relationship Id="rId1" Type="http://schemas.openxmlformats.org/officeDocument/2006/relationships/slideLayout" Target="../slideLayouts/slideLayout2.xml"/><Relationship Id="rId5" Type="http://schemas.openxmlformats.org/officeDocument/2006/relationships/image" Target="../media/image63.svg"/><Relationship Id="rId4" Type="http://schemas.openxmlformats.org/officeDocument/2006/relationships/image" Target="../media/image62.png"/></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2" Type="http://schemas.openxmlformats.org/officeDocument/2006/relationships/notesSlide" Target="../notesSlides/notesSlide46.xml"/><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3" Type="http://schemas.openxmlformats.org/officeDocument/2006/relationships/hyperlink" Target="https://tio.run/#powershell" TargetMode="External"/><Relationship Id="rId2" Type="http://schemas.openxmlformats.org/officeDocument/2006/relationships/notesSlide" Target="../notesSlides/notesSlide47.xml"/><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2" Type="http://schemas.openxmlformats.org/officeDocument/2006/relationships/hyperlink" Target="https://learn.microsoft.com/en-us/powershell/utility-modules/aishell/install-aishell?view=ps-modules&amp;tabs=windows" TargetMode="External"/><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48.xml"/><Relationship Id="rId1" Type="http://schemas.openxmlformats.org/officeDocument/2006/relationships/slideLayout" Target="../slideLayouts/slideLayout2.xml"/><Relationship Id="rId6" Type="http://schemas.openxmlformats.org/officeDocument/2006/relationships/image" Target="../media/image64.png"/><Relationship Id="rId5" Type="http://schemas.openxmlformats.org/officeDocument/2006/relationships/hyperlink" Target="https://creativecommons.org/licenses/by-nc-nd/3.0/" TargetMode="External"/><Relationship Id="rId4" Type="http://schemas.openxmlformats.org/officeDocument/2006/relationships/hyperlink" Target="http://www.i-tecnico.pt/powershell-do-windows-o-que-e-para-que-serve/" TargetMode="External"/></Relationships>
</file>

<file path=ppt/slides/_rels/slide6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3" Type="http://schemas.openxmlformats.org/officeDocument/2006/relationships/hyperlink" Target="https://www.youtube.com/watch?v=PqHfuaF2EiY" TargetMode="External"/><Relationship Id="rId2" Type="http://schemas.openxmlformats.org/officeDocument/2006/relationships/notesSlide" Target="../notesSlides/notesSlide49.xml"/><Relationship Id="rId1" Type="http://schemas.openxmlformats.org/officeDocument/2006/relationships/slideLayout" Target="../slideLayouts/slideLayout2.xml"/><Relationship Id="rId4" Type="http://schemas.openxmlformats.org/officeDocument/2006/relationships/hyperlink" Target="https://learn.microsoft.com/en-us/powershell/scripting/whats-new/differences-from-windows-powershell?view=powershell-7.4"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1DD1A8A-57D5-4A81-AD04-532B043C5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B9428E41-B0DE-49F9-B77C-DB9DCBAAEA33}"/>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4"/>
          <a:srcRect t="284" r="1" b="1"/>
          <a:stretch/>
        </p:blipFill>
        <p:spPr>
          <a:xfrm>
            <a:off x="-3047" y="10"/>
            <a:ext cx="12191999" cy="6857990"/>
          </a:xfrm>
          <a:prstGeom prst="rect">
            <a:avLst/>
          </a:prstGeom>
        </p:spPr>
      </p:pic>
      <p:sp>
        <p:nvSpPr>
          <p:cNvPr id="11" name="Rectangle 10">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rgbClr val="000000">
                  <a:alpha val="0"/>
                </a:srgbClr>
              </a:gs>
              <a:gs pos="25000">
                <a:srgbClr val="000000">
                  <a:alpha val="15000"/>
                </a:srgbClr>
              </a:gs>
              <a:gs pos="75000">
                <a:srgbClr val="000000">
                  <a:alpha val="15000"/>
                </a:srgbClr>
              </a:gs>
              <a:gs pos="50000">
                <a:srgbClr val="000000">
                  <a:alpha val="30000"/>
                </a:srgbClr>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F53F7EE-5CE7-450A-96B3-B3B9BA4610AC}"/>
              </a:ext>
            </a:extLst>
          </p:cNvPr>
          <p:cNvSpPr>
            <a:spLocks noGrp="1"/>
          </p:cNvSpPr>
          <p:nvPr>
            <p:ph type="ctrTitle"/>
          </p:nvPr>
        </p:nvSpPr>
        <p:spPr>
          <a:xfrm>
            <a:off x="1128046" y="1606265"/>
            <a:ext cx="10058400" cy="1648919"/>
          </a:xfrm>
          <a:effectLst>
            <a:outerShdw blurRad="50800" dist="38100" dir="2700000" algn="tl" rotWithShape="0">
              <a:prstClr val="black">
                <a:alpha val="40000"/>
              </a:prstClr>
            </a:outerShdw>
          </a:effectLst>
        </p:spPr>
        <p:txBody>
          <a:bodyPr anchor="ctr">
            <a:normAutofit fontScale="90000"/>
          </a:bodyPr>
          <a:lstStyle/>
          <a:p>
            <a:r>
              <a:rPr lang="en-GB" sz="5400" dirty="0">
                <a:solidFill>
                  <a:srgbClr val="FFFFFF"/>
                </a:solidFill>
                <a:highlight>
                  <a:srgbClr val="000080"/>
                </a:highlight>
              </a:rPr>
              <a:t>Operating Systems</a:t>
            </a:r>
            <a:br>
              <a:rPr lang="en-GB" sz="5400" b="1" dirty="0">
                <a:solidFill>
                  <a:srgbClr val="FFFFFF"/>
                </a:solidFill>
                <a:highlight>
                  <a:srgbClr val="000000"/>
                </a:highlight>
              </a:rPr>
            </a:br>
            <a:r>
              <a:rPr lang="en-GB" b="1" dirty="0">
                <a:solidFill>
                  <a:srgbClr val="002060"/>
                </a:solidFill>
                <a:highlight>
                  <a:srgbClr val="FFFF00"/>
                </a:highlight>
              </a:rPr>
              <a:t>Introduction to </a:t>
            </a:r>
            <a:r>
              <a:rPr lang="en-GB" sz="5400" b="1" dirty="0">
                <a:solidFill>
                  <a:srgbClr val="002060"/>
                </a:solidFill>
                <a:highlight>
                  <a:srgbClr val="FFFF00"/>
                </a:highlight>
              </a:rPr>
              <a:t>PowerShell</a:t>
            </a:r>
            <a:endParaRPr lang="en-GB" sz="4800" b="1" dirty="0">
              <a:solidFill>
                <a:srgbClr val="002060"/>
              </a:solidFill>
              <a:highlight>
                <a:srgbClr val="FFFF00"/>
              </a:highlight>
            </a:endParaRPr>
          </a:p>
        </p:txBody>
      </p:sp>
      <p:pic>
        <p:nvPicPr>
          <p:cNvPr id="1026" name="Picture 2" descr="PowerShell Team - Automating the world one-liner at a time…">
            <a:extLst>
              <a:ext uri="{FF2B5EF4-FFF2-40B4-BE49-F238E27FC236}">
                <a16:creationId xmlns:a16="http://schemas.microsoft.com/office/drawing/2014/main" id="{2E4C97F0-587D-10DD-7F7D-A34B922A744C}"/>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871247" y="2977862"/>
            <a:ext cx="2438400" cy="2438400"/>
          </a:xfrm>
          <a:prstGeom prst="rect">
            <a:avLst/>
          </a:prstGeom>
          <a:noFill/>
          <a:extLst>
            <a:ext uri="{909E8E84-426E-40DD-AFC4-6F175D3DCCD1}">
              <a14:hiddenFill xmlns:a14="http://schemas.microsoft.com/office/drawing/2010/main">
                <a:solidFill>
                  <a:srgbClr val="FFFFFF"/>
                </a:solidFill>
              </a14:hiddenFill>
            </a:ext>
          </a:extLst>
        </p:spPr>
      </p:pic>
      <p:pic>
        <p:nvPicPr>
          <p:cNvPr id="3" name="Picture 2" descr="PowerShell - Wikipedia">
            <a:extLst>
              <a:ext uri="{FF2B5EF4-FFF2-40B4-BE49-F238E27FC236}">
                <a16:creationId xmlns:a16="http://schemas.microsoft.com/office/drawing/2014/main" id="{9C286E75-D469-4AA1-7347-02ABF08A29F5}"/>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5883090" y="2977862"/>
            <a:ext cx="2438400" cy="24384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820517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0005"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mute="1">
                <p:cTn id="7" repeatCount="indefinite" fill="hold" display="0">
                  <p:stCondLst>
                    <p:cond delay="indefinite"/>
                  </p:stCondLst>
                </p:cTn>
                <p:tgtEl>
                  <p:spTgt spid="5"/>
                </p:tgtEl>
              </p:cMediaNode>
            </p:vide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7" name="Rectangle 36">
            <a:extLst>
              <a:ext uri="{FF2B5EF4-FFF2-40B4-BE49-F238E27FC236}">
                <a16:creationId xmlns:a16="http://schemas.microsoft.com/office/drawing/2014/main" id="{DBC6133C-0615-4CE4-9132-37E609A9BD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8" name="Rectangle 37">
            <a:extLst>
              <a:ext uri="{FF2B5EF4-FFF2-40B4-BE49-F238E27FC236}">
                <a16:creationId xmlns:a16="http://schemas.microsoft.com/office/drawing/2014/main" id="{169CC832-2974-4E8D-90ED-3E2941BA73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16533" y="1944913"/>
            <a:ext cx="402336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 name="Content Placeholder 3">
            <a:extLst>
              <a:ext uri="{FF2B5EF4-FFF2-40B4-BE49-F238E27FC236}">
                <a16:creationId xmlns:a16="http://schemas.microsoft.com/office/drawing/2014/main" id="{8C1596FC-1A2B-D1D3-802B-E79EC1F74D45}"/>
              </a:ext>
            </a:extLst>
          </p:cNvPr>
          <p:cNvSpPr>
            <a:spLocks noGrp="1"/>
          </p:cNvSpPr>
          <p:nvPr>
            <p:ph idx="1"/>
          </p:nvPr>
        </p:nvSpPr>
        <p:spPr>
          <a:xfrm>
            <a:off x="645065" y="2031101"/>
            <a:ext cx="5076663" cy="3511943"/>
          </a:xfrm>
        </p:spPr>
        <p:txBody>
          <a:bodyPr anchor="t">
            <a:normAutofit/>
          </a:bodyPr>
          <a:lstStyle/>
          <a:p>
            <a:r>
              <a:rPr lang="en-GB" dirty="0"/>
              <a:t>Open your ‘</a:t>
            </a:r>
            <a:r>
              <a:rPr lang="en-GB" b="1" dirty="0"/>
              <a:t>Lecture Activity log</a:t>
            </a:r>
            <a:r>
              <a:rPr lang="en-GB" dirty="0"/>
              <a:t>’ document / note file, </a:t>
            </a:r>
            <a:r>
              <a:rPr lang="en-GB" sz="2800" dirty="0"/>
              <a:t>to save your Lecture Activity answers.</a:t>
            </a:r>
          </a:p>
          <a:p>
            <a:r>
              <a:rPr lang="en-GB" dirty="0"/>
              <a:t>Today’s Activity will help you to complete Task 2 of the Assignment.</a:t>
            </a:r>
          </a:p>
          <a:p>
            <a:endParaRPr lang="en-GB" sz="2800" dirty="0"/>
          </a:p>
          <a:p>
            <a:endParaRPr lang="en-GB" dirty="0"/>
          </a:p>
        </p:txBody>
      </p:sp>
      <p:sp>
        <p:nvSpPr>
          <p:cNvPr id="39" name="Rectangle 38">
            <a:extLst>
              <a:ext uri="{FF2B5EF4-FFF2-40B4-BE49-F238E27FC236}">
                <a16:creationId xmlns:a16="http://schemas.microsoft.com/office/drawing/2014/main" id="{55222F96-971A-4F90-B841-6BAB416C7A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25843" y="6053360"/>
            <a:ext cx="740664" cy="154124"/>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0" name="Rectangle 39">
            <a:extLst>
              <a:ext uri="{FF2B5EF4-FFF2-40B4-BE49-F238E27FC236}">
                <a16:creationId xmlns:a16="http://schemas.microsoft.com/office/drawing/2014/main" id="{08980754-6F4B-43C9-B9BE-127B6BED65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904923" y="215201"/>
            <a:ext cx="740664" cy="1183349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1" name="Rectangle 40">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96793" y="354959"/>
            <a:ext cx="6184973" cy="591521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7" name="Graphic 6" descr="Document outline">
            <a:extLst>
              <a:ext uri="{FF2B5EF4-FFF2-40B4-BE49-F238E27FC236}">
                <a16:creationId xmlns:a16="http://schemas.microsoft.com/office/drawing/2014/main" id="{2D5924EF-D3AA-AA2C-CB3B-1DD3B4067B4C}"/>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6139676" y="650494"/>
            <a:ext cx="5324142" cy="5324142"/>
          </a:xfrm>
          <a:prstGeom prst="rect">
            <a:avLst/>
          </a:prstGeom>
        </p:spPr>
      </p:pic>
      <p:sp>
        <p:nvSpPr>
          <p:cNvPr id="3" name="Title 1">
            <a:extLst>
              <a:ext uri="{FF2B5EF4-FFF2-40B4-BE49-F238E27FC236}">
                <a16:creationId xmlns:a16="http://schemas.microsoft.com/office/drawing/2014/main" id="{1C111E01-C8E9-E0C6-7DAF-80A208B49019}"/>
              </a:ext>
            </a:extLst>
          </p:cNvPr>
          <p:cNvSpPr txBox="1">
            <a:spLocks/>
          </p:cNvSpPr>
          <p:nvPr/>
        </p:nvSpPr>
        <p:spPr>
          <a:xfrm>
            <a:off x="310234" y="700058"/>
            <a:ext cx="6620128" cy="938267"/>
          </a:xfrm>
          <a:prstGeom prst="rect">
            <a:avLst/>
          </a:prstGeom>
          <a:solidFill>
            <a:srgbClr val="002060"/>
          </a:solidFill>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l" defTabSz="914400" rtl="0" eaLnBrk="1" fontAlgn="auto" latinLnBrk="0" hangingPunct="1">
              <a:lnSpc>
                <a:spcPct val="90000"/>
              </a:lnSpc>
              <a:spcBef>
                <a:spcPct val="0"/>
              </a:spcBef>
              <a:spcAft>
                <a:spcPts val="0"/>
              </a:spcAft>
              <a:buClrTx/>
              <a:buSzTx/>
              <a:buFontTx/>
              <a:buNone/>
              <a:tabLst/>
              <a:defRPr/>
            </a:pPr>
            <a:r>
              <a:rPr kumimoji="0" lang="en-GB" sz="4800" b="1" i="0" u="none" strike="noStrike" kern="1200" cap="none" spc="0" normalizeH="0" baseline="0" noProof="0" dirty="0">
                <a:ln>
                  <a:noFill/>
                </a:ln>
                <a:solidFill>
                  <a:prstClr val="white"/>
                </a:solidFill>
                <a:effectLst/>
                <a:uLnTx/>
                <a:uFillTx/>
                <a:latin typeface="Calibri Light" panose="020F0302020204030204"/>
                <a:ea typeface="+mj-ea"/>
                <a:cs typeface="+mj-cs"/>
              </a:rPr>
              <a:t>Open Lecture Activity Log:</a:t>
            </a:r>
            <a:endParaRPr kumimoji="0" lang="en-GB" sz="3600" b="0" i="0" u="none" strike="noStrike" kern="1200" cap="none" spc="0" normalizeH="0" baseline="0" noProof="0" dirty="0">
              <a:ln>
                <a:noFill/>
              </a:ln>
              <a:solidFill>
                <a:prstClr val="white"/>
              </a:solidFill>
              <a:effectLst/>
              <a:uLnTx/>
              <a:uFillTx/>
              <a:latin typeface="Calibri Light" panose="020F0302020204030204"/>
              <a:ea typeface="+mj-ea"/>
              <a:cs typeface="+mj-cs"/>
            </a:endParaRPr>
          </a:p>
        </p:txBody>
      </p:sp>
    </p:spTree>
    <p:extLst>
      <p:ext uri="{BB962C8B-B14F-4D97-AF65-F5344CB8AC3E}">
        <p14:creationId xmlns:p14="http://schemas.microsoft.com/office/powerpoint/2010/main" val="209265888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12B1B9D2-F1DD-0C7E-E2B4-B313987BC884}"/>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92D9717-6728-3DA1-18C3-5AEA2D46F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6205486E-BDD8-C2BD-F8FD-9ABEA41546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1EA4BDEA-32EE-4892-F95E-22FC6DD2E0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7273F677-C02A-8217-F350-78A86D9FEB1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42A79134-DB97-50C1-3670-FD83BF4A7D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0067F1CA-8755-391F-C15B-B677A74A5A19}"/>
              </a:ext>
            </a:extLst>
          </p:cNvPr>
          <p:cNvSpPr>
            <a:spLocks noGrp="1"/>
          </p:cNvSpPr>
          <p:nvPr>
            <p:ph type="title"/>
          </p:nvPr>
        </p:nvSpPr>
        <p:spPr>
          <a:xfrm>
            <a:off x="379617" y="278535"/>
            <a:ext cx="9895951" cy="1033669"/>
          </a:xfrm>
        </p:spPr>
        <p:txBody>
          <a:bodyPr>
            <a:normAutofit/>
          </a:bodyPr>
          <a:lstStyle/>
          <a:p>
            <a:r>
              <a:rPr lang="en-GB" sz="5400" b="1" dirty="0">
                <a:solidFill>
                  <a:srgbClr val="002060"/>
                </a:solidFill>
                <a:highlight>
                  <a:srgbClr val="FFFF00"/>
                </a:highlight>
              </a:rPr>
              <a:t>Activity:</a:t>
            </a:r>
            <a:r>
              <a:rPr lang="en-GB" sz="5400" b="1" dirty="0">
                <a:solidFill>
                  <a:srgbClr val="002060"/>
                </a:solidFill>
              </a:rPr>
              <a:t> </a:t>
            </a:r>
            <a:r>
              <a:rPr lang="en-US" sz="5400" b="1" dirty="0">
                <a:solidFill>
                  <a:schemeClr val="bg1"/>
                </a:solidFill>
              </a:rPr>
              <a:t>PowerShell Commands</a:t>
            </a:r>
            <a:r>
              <a:rPr lang="en-GB" sz="5400" b="1" dirty="0">
                <a:solidFill>
                  <a:schemeClr val="bg1"/>
                </a:solidFill>
              </a:rPr>
              <a:t>?</a:t>
            </a:r>
          </a:p>
        </p:txBody>
      </p:sp>
      <p:sp>
        <p:nvSpPr>
          <p:cNvPr id="4" name="Content Placeholder 3">
            <a:extLst>
              <a:ext uri="{FF2B5EF4-FFF2-40B4-BE49-F238E27FC236}">
                <a16:creationId xmlns:a16="http://schemas.microsoft.com/office/drawing/2014/main" id="{3B62FD4E-6FE2-065B-EBD6-1193FC2A457B}"/>
              </a:ext>
            </a:extLst>
          </p:cNvPr>
          <p:cNvSpPr>
            <a:spLocks noGrp="1"/>
          </p:cNvSpPr>
          <p:nvPr>
            <p:ph idx="1"/>
          </p:nvPr>
        </p:nvSpPr>
        <p:spPr>
          <a:xfrm>
            <a:off x="331053" y="1890844"/>
            <a:ext cx="10109596" cy="4351338"/>
          </a:xfrm>
        </p:spPr>
        <p:txBody>
          <a:bodyPr>
            <a:normAutofit/>
          </a:bodyPr>
          <a:lstStyle/>
          <a:p>
            <a:pPr marL="742950" indent="-742950">
              <a:buFont typeface="+mj-lt"/>
              <a:buAutoNum type="arabicPeriod"/>
            </a:pPr>
            <a:r>
              <a:rPr lang="en-US" sz="3600" b="1" dirty="0">
                <a:highlight>
                  <a:srgbClr val="FFFF00"/>
                </a:highlight>
              </a:rPr>
              <a:t>Document and list </a:t>
            </a:r>
            <a:r>
              <a:rPr lang="en-US" sz="3600" dirty="0">
                <a:highlight>
                  <a:srgbClr val="FFFF00"/>
                </a:highlight>
              </a:rPr>
              <a:t>key </a:t>
            </a:r>
            <a:r>
              <a:rPr lang="en-GB" sz="3600" b="1" dirty="0">
                <a:effectLst/>
                <a:highlight>
                  <a:srgbClr val="FFFF00"/>
                </a:highlight>
                <a:ea typeface="Calibri" panose="020F0502020204030204" pitchFamily="34" charset="0"/>
              </a:rPr>
              <a:t>PowerShell Commands </a:t>
            </a:r>
            <a:r>
              <a:rPr lang="en-GB" sz="3600" dirty="0">
                <a:effectLst/>
                <a:highlight>
                  <a:srgbClr val="FFFF00"/>
                </a:highlight>
                <a:ea typeface="Calibri" panose="020F0502020204030204" pitchFamily="34" charset="0"/>
              </a:rPr>
              <a:t>covered during the Lecture.</a:t>
            </a:r>
            <a:endParaRPr lang="en-US" sz="3600" b="1" dirty="0">
              <a:highlight>
                <a:srgbClr val="FFFF00"/>
              </a:highlight>
            </a:endParaRPr>
          </a:p>
          <a:p>
            <a:pPr lvl="2"/>
            <a:r>
              <a:rPr lang="en-GB" sz="3200" dirty="0"/>
              <a:t>Save in your </a:t>
            </a:r>
            <a:r>
              <a:rPr lang="en-US" sz="3200" dirty="0"/>
              <a:t>‘</a:t>
            </a:r>
            <a:r>
              <a:rPr lang="en-US" sz="3200" b="1" dirty="0"/>
              <a:t>Lecture Activity log</a:t>
            </a:r>
            <a:r>
              <a:rPr lang="en-US" sz="3200" dirty="0"/>
              <a:t>’ document.</a:t>
            </a:r>
          </a:p>
          <a:p>
            <a:pPr marL="914415" lvl="2" indent="0">
              <a:buNone/>
            </a:pPr>
            <a:r>
              <a:rPr lang="en-US" sz="2400" dirty="0"/>
              <a:t>Optional: </a:t>
            </a:r>
            <a:r>
              <a:rPr lang="en-US" sz="2400" b="1" dirty="0"/>
              <a:t>Try some out </a:t>
            </a:r>
            <a:r>
              <a:rPr lang="en-US" sz="2400" dirty="0"/>
              <a:t>with BYOD if available.</a:t>
            </a:r>
          </a:p>
          <a:p>
            <a:pPr lvl="2"/>
            <a:r>
              <a:rPr lang="en-US" sz="2800" dirty="0">
                <a:highlight>
                  <a:srgbClr val="FFFF00"/>
                </a:highlight>
              </a:rPr>
              <a:t>There </a:t>
            </a:r>
            <a:r>
              <a:rPr lang="en-US" sz="2400" dirty="0">
                <a:highlight>
                  <a:srgbClr val="FFFF00"/>
                </a:highlight>
              </a:rPr>
              <a:t>will be plenty of time to </a:t>
            </a:r>
            <a:r>
              <a:rPr lang="en-US" sz="2400" b="1" dirty="0">
                <a:highlight>
                  <a:srgbClr val="FFFF00"/>
                </a:highlight>
              </a:rPr>
              <a:t>test them in the tutorial PC Lab.</a:t>
            </a:r>
          </a:p>
        </p:txBody>
      </p:sp>
      <p:pic>
        <p:nvPicPr>
          <p:cNvPr id="15" name="Graphic 14" descr="List outline">
            <a:extLst>
              <a:ext uri="{FF2B5EF4-FFF2-40B4-BE49-F238E27FC236}">
                <a16:creationId xmlns:a16="http://schemas.microsoft.com/office/drawing/2014/main" id="{9EFD66CB-59CF-5C05-D8D1-837A3DAFF695}"/>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9660731" y="190565"/>
            <a:ext cx="2800351" cy="2800351"/>
          </a:xfrm>
          <a:prstGeom prst="rect">
            <a:avLst/>
          </a:prstGeom>
        </p:spPr>
      </p:pic>
    </p:spTree>
    <p:extLst>
      <p:ext uri="{BB962C8B-B14F-4D97-AF65-F5344CB8AC3E}">
        <p14:creationId xmlns:p14="http://schemas.microsoft.com/office/powerpoint/2010/main" val="367904922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459346" y="345040"/>
            <a:ext cx="9895951" cy="1033669"/>
          </a:xfrm>
        </p:spPr>
        <p:txBody>
          <a:bodyPr>
            <a:normAutofit/>
          </a:bodyPr>
          <a:lstStyle/>
          <a:p>
            <a:r>
              <a:rPr lang="en-GB" sz="4800" b="1">
                <a:solidFill>
                  <a:schemeClr val="bg1"/>
                </a:solidFill>
              </a:rPr>
              <a:t>Lecture &amp; tutorial overview</a:t>
            </a:r>
            <a:endParaRPr lang="en-GB" sz="4800" b="1" dirty="0">
              <a:solidFill>
                <a:schemeClr val="bg1"/>
              </a:solidFill>
            </a:endParaRPr>
          </a:p>
        </p:txBody>
      </p:sp>
      <p:sp>
        <p:nvSpPr>
          <p:cNvPr id="7" name="Content Placeholder 6">
            <a:extLst>
              <a:ext uri="{FF2B5EF4-FFF2-40B4-BE49-F238E27FC236}">
                <a16:creationId xmlns:a16="http://schemas.microsoft.com/office/drawing/2014/main" id="{7AA20E84-7A60-867E-8EB4-EA3136895592}"/>
              </a:ext>
            </a:extLst>
          </p:cNvPr>
          <p:cNvSpPr>
            <a:spLocks noGrp="1"/>
          </p:cNvSpPr>
          <p:nvPr>
            <p:ph idx="1"/>
          </p:nvPr>
        </p:nvSpPr>
        <p:spPr>
          <a:xfrm>
            <a:off x="295089" y="1742797"/>
            <a:ext cx="11231880" cy="4969838"/>
          </a:xfrm>
        </p:spPr>
        <p:txBody>
          <a:bodyPr>
            <a:noAutofit/>
          </a:bodyPr>
          <a:lstStyle/>
          <a:p>
            <a:r>
              <a:rPr lang="en-GB" dirty="0">
                <a:highlight>
                  <a:srgbClr val="FFFF00"/>
                </a:highlight>
              </a:rPr>
              <a:t>The Lecture </a:t>
            </a:r>
            <a:r>
              <a:rPr lang="en-GB" b="1" dirty="0">
                <a:highlight>
                  <a:srgbClr val="FFFF00"/>
                </a:highlight>
              </a:rPr>
              <a:t>introduces</a:t>
            </a:r>
            <a:r>
              <a:rPr lang="en-GB" dirty="0">
                <a:highlight>
                  <a:srgbClr val="FFFF00"/>
                </a:highlight>
              </a:rPr>
              <a:t> the </a:t>
            </a:r>
            <a:r>
              <a:rPr lang="en-GB" b="1" dirty="0">
                <a:highlight>
                  <a:srgbClr val="FFFF00"/>
                </a:highlight>
              </a:rPr>
              <a:t>MS</a:t>
            </a:r>
            <a:r>
              <a:rPr lang="en-GB" dirty="0">
                <a:highlight>
                  <a:srgbClr val="FFFF00"/>
                </a:highlight>
              </a:rPr>
              <a:t> </a:t>
            </a:r>
            <a:r>
              <a:rPr lang="en-GB" b="1" dirty="0">
                <a:highlight>
                  <a:srgbClr val="FFFF00"/>
                </a:highlight>
              </a:rPr>
              <a:t>PowerShell &amp; PowerShell CLIs, </a:t>
            </a:r>
            <a:r>
              <a:rPr lang="en-GB" dirty="0">
                <a:highlight>
                  <a:srgbClr val="FFFF00"/>
                </a:highlight>
              </a:rPr>
              <a:t>we will be using in the tutorial.</a:t>
            </a:r>
          </a:p>
          <a:p>
            <a:r>
              <a:rPr lang="en-GB" dirty="0"/>
              <a:t>PowerShell is also taught in modules at L5/Yr2 &amp; L6/Yr3. </a:t>
            </a:r>
          </a:p>
          <a:p>
            <a:r>
              <a:rPr lang="en-GB" dirty="0"/>
              <a:t>This module provides an overview and introduction.</a:t>
            </a:r>
          </a:p>
          <a:p>
            <a:r>
              <a:rPr lang="en-GB" dirty="0"/>
              <a:t>This deck introduces </a:t>
            </a:r>
            <a:r>
              <a:rPr lang="en-GB" b="1" dirty="0"/>
              <a:t>key commands </a:t>
            </a:r>
            <a:r>
              <a:rPr lang="en-GB" dirty="0"/>
              <a:t>and there will be time to practice them in the tutorial.</a:t>
            </a:r>
          </a:p>
          <a:p>
            <a:r>
              <a:rPr lang="en-GB" dirty="0">
                <a:highlight>
                  <a:srgbClr val="FFFF00"/>
                </a:highlight>
              </a:rPr>
              <a:t>This deck will help you to answer </a:t>
            </a:r>
            <a:r>
              <a:rPr lang="en-GB" b="1" dirty="0">
                <a:highlight>
                  <a:srgbClr val="FFFF00"/>
                </a:highlight>
              </a:rPr>
              <a:t>task 2 </a:t>
            </a:r>
            <a:r>
              <a:rPr lang="en-GB" dirty="0">
                <a:highlight>
                  <a:srgbClr val="FFFF00"/>
                </a:highlight>
              </a:rPr>
              <a:t>of the Assignment.</a:t>
            </a:r>
          </a:p>
          <a:p>
            <a:r>
              <a:rPr lang="en-GB" dirty="0">
                <a:highlight>
                  <a:srgbClr val="FFFF00"/>
                </a:highlight>
              </a:rPr>
              <a:t>You can use either Batch or PowerShell or both (e.g. 6 Bat commands &amp; 6 PS commands)</a:t>
            </a:r>
          </a:p>
        </p:txBody>
      </p:sp>
      <p:pic>
        <p:nvPicPr>
          <p:cNvPr id="3" name="Picture 2" descr="PowerShell Team - Automating the world one-liner at a time…">
            <a:extLst>
              <a:ext uri="{FF2B5EF4-FFF2-40B4-BE49-F238E27FC236}">
                <a16:creationId xmlns:a16="http://schemas.microsoft.com/office/drawing/2014/main" id="{0B899FDC-0C9E-F15B-30F8-E57A725B68A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347415" y="-129947"/>
            <a:ext cx="1872744" cy="1872744"/>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3" descr="PowerShell - Wikipedia">
            <a:extLst>
              <a:ext uri="{FF2B5EF4-FFF2-40B4-BE49-F238E27FC236}">
                <a16:creationId xmlns:a16="http://schemas.microsoft.com/office/drawing/2014/main" id="{37749907-4B90-AF2A-DE23-0D1F9EA7D824}"/>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937192" y="-141002"/>
            <a:ext cx="1872744" cy="187274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4375179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30931ACD-0F5A-C3E3-2BDA-D58D2A588A1A}"/>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F3625A0-FE79-6E04-E5F8-01F2AFF80F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553AE807-2160-BA58-D14C-4801DB3D20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7E274F2D-E09F-A77B-01F6-B9A25A1D01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255418D-4BA5-BC0B-C69B-1F36E13124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4BAF4E46-004C-67B9-6EDA-699E2BC2BC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5CEED026-617C-8A75-4E9F-B8D5FBAAE7A7}"/>
              </a:ext>
            </a:extLst>
          </p:cNvPr>
          <p:cNvSpPr>
            <a:spLocks noGrp="1"/>
          </p:cNvSpPr>
          <p:nvPr>
            <p:ph type="title"/>
          </p:nvPr>
        </p:nvSpPr>
        <p:spPr>
          <a:xfrm>
            <a:off x="459346" y="345040"/>
            <a:ext cx="9895951" cy="1033669"/>
          </a:xfrm>
        </p:spPr>
        <p:txBody>
          <a:bodyPr>
            <a:normAutofit/>
          </a:bodyPr>
          <a:lstStyle/>
          <a:p>
            <a:r>
              <a:rPr lang="en-GB" sz="4800" b="1">
                <a:solidFill>
                  <a:schemeClr val="bg1"/>
                </a:solidFill>
              </a:rPr>
              <a:t>Lecture &amp; tutorial overview</a:t>
            </a:r>
            <a:endParaRPr lang="en-GB" sz="4800" b="1" dirty="0">
              <a:solidFill>
                <a:schemeClr val="bg1"/>
              </a:solidFill>
            </a:endParaRPr>
          </a:p>
        </p:txBody>
      </p:sp>
      <p:sp>
        <p:nvSpPr>
          <p:cNvPr id="7" name="Content Placeholder 6">
            <a:extLst>
              <a:ext uri="{FF2B5EF4-FFF2-40B4-BE49-F238E27FC236}">
                <a16:creationId xmlns:a16="http://schemas.microsoft.com/office/drawing/2014/main" id="{FC534390-1E58-2A0D-A58D-F8BEA6A7C1E9}"/>
              </a:ext>
            </a:extLst>
          </p:cNvPr>
          <p:cNvSpPr>
            <a:spLocks noGrp="1"/>
          </p:cNvSpPr>
          <p:nvPr>
            <p:ph idx="1"/>
          </p:nvPr>
        </p:nvSpPr>
        <p:spPr>
          <a:xfrm>
            <a:off x="295089" y="1742797"/>
            <a:ext cx="11231880" cy="4969838"/>
          </a:xfrm>
        </p:spPr>
        <p:txBody>
          <a:bodyPr>
            <a:noAutofit/>
          </a:bodyPr>
          <a:lstStyle/>
          <a:p>
            <a:r>
              <a:rPr lang="en-GB" dirty="0">
                <a:highlight>
                  <a:srgbClr val="FFFF00"/>
                </a:highlight>
              </a:rPr>
              <a:t>The Lecture </a:t>
            </a:r>
            <a:r>
              <a:rPr lang="en-GB" b="1" dirty="0">
                <a:highlight>
                  <a:srgbClr val="FFFF00"/>
                </a:highlight>
              </a:rPr>
              <a:t>introduces</a:t>
            </a:r>
            <a:r>
              <a:rPr lang="en-GB" dirty="0">
                <a:highlight>
                  <a:srgbClr val="FFFF00"/>
                </a:highlight>
              </a:rPr>
              <a:t> the </a:t>
            </a:r>
            <a:r>
              <a:rPr lang="en-GB" b="1" dirty="0">
                <a:highlight>
                  <a:srgbClr val="FFFF00"/>
                </a:highlight>
              </a:rPr>
              <a:t>MS</a:t>
            </a:r>
            <a:r>
              <a:rPr lang="en-GB" dirty="0">
                <a:highlight>
                  <a:srgbClr val="FFFF00"/>
                </a:highlight>
              </a:rPr>
              <a:t> </a:t>
            </a:r>
            <a:r>
              <a:rPr lang="en-GB" b="1" dirty="0">
                <a:highlight>
                  <a:srgbClr val="FFFF00"/>
                </a:highlight>
              </a:rPr>
              <a:t>PowerShell &amp; PowerShell CLIs, </a:t>
            </a:r>
            <a:r>
              <a:rPr lang="en-GB" dirty="0">
                <a:highlight>
                  <a:srgbClr val="FFFF00"/>
                </a:highlight>
              </a:rPr>
              <a:t>we will be using in the tutorial.</a:t>
            </a:r>
          </a:p>
          <a:p>
            <a:r>
              <a:rPr lang="en-GB" dirty="0"/>
              <a:t>PowerShell is also taught in modules at L5/Yr2 &amp; L6/Yr3. </a:t>
            </a:r>
          </a:p>
          <a:p>
            <a:r>
              <a:rPr lang="en-GB" dirty="0"/>
              <a:t>This module provides an overview and introduction.</a:t>
            </a:r>
          </a:p>
          <a:p>
            <a:r>
              <a:rPr lang="en-GB" dirty="0"/>
              <a:t>This deck introduces </a:t>
            </a:r>
            <a:r>
              <a:rPr lang="en-GB" b="1" dirty="0"/>
              <a:t>key commands </a:t>
            </a:r>
            <a:r>
              <a:rPr lang="en-GB" dirty="0"/>
              <a:t>and there will be time to practice them in the tutorial.</a:t>
            </a:r>
          </a:p>
          <a:p>
            <a:r>
              <a:rPr lang="en-GB" dirty="0">
                <a:highlight>
                  <a:srgbClr val="FFFF00"/>
                </a:highlight>
              </a:rPr>
              <a:t>This deck will help you to answer </a:t>
            </a:r>
            <a:r>
              <a:rPr lang="en-GB" b="1" dirty="0">
                <a:highlight>
                  <a:srgbClr val="FFFF00"/>
                </a:highlight>
              </a:rPr>
              <a:t>task 2 </a:t>
            </a:r>
            <a:r>
              <a:rPr lang="en-GB" dirty="0">
                <a:highlight>
                  <a:srgbClr val="FFFF00"/>
                </a:highlight>
              </a:rPr>
              <a:t>of the Assignment.</a:t>
            </a:r>
          </a:p>
          <a:p>
            <a:r>
              <a:rPr lang="en-GB" dirty="0">
                <a:highlight>
                  <a:srgbClr val="FFFF00"/>
                </a:highlight>
              </a:rPr>
              <a:t>You can use either Batch or PowerShell or both (e.g. 5 Bat commands &amp; 5 PS commands)</a:t>
            </a:r>
          </a:p>
        </p:txBody>
      </p:sp>
      <p:pic>
        <p:nvPicPr>
          <p:cNvPr id="3" name="Picture 2" descr="PowerShell Team - Automating the world one-liner at a time…">
            <a:extLst>
              <a:ext uri="{FF2B5EF4-FFF2-40B4-BE49-F238E27FC236}">
                <a16:creationId xmlns:a16="http://schemas.microsoft.com/office/drawing/2014/main" id="{DC15E05F-D9AC-2330-53BB-387483BD8FE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347415" y="-129947"/>
            <a:ext cx="1872744" cy="1872744"/>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3" descr="PowerShell - Wikipedia">
            <a:extLst>
              <a:ext uri="{FF2B5EF4-FFF2-40B4-BE49-F238E27FC236}">
                <a16:creationId xmlns:a16="http://schemas.microsoft.com/office/drawing/2014/main" id="{864AD1A7-A4DE-7D5F-70B2-450955A91907}"/>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937192" y="-141002"/>
            <a:ext cx="1872744" cy="187274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4449673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257698" y="300609"/>
            <a:ext cx="9895951" cy="1033669"/>
          </a:xfrm>
        </p:spPr>
        <p:txBody>
          <a:bodyPr>
            <a:normAutofit/>
          </a:bodyPr>
          <a:lstStyle/>
          <a:p>
            <a:r>
              <a:rPr lang="en-GB" b="1" dirty="0">
                <a:solidFill>
                  <a:schemeClr val="bg1"/>
                </a:solidFill>
              </a:rPr>
              <a:t>Introduction to PowerShell</a:t>
            </a:r>
          </a:p>
        </p:txBody>
      </p:sp>
      <p:sp>
        <p:nvSpPr>
          <p:cNvPr id="9" name="Content Placeholder 2">
            <a:extLst>
              <a:ext uri="{FF2B5EF4-FFF2-40B4-BE49-F238E27FC236}">
                <a16:creationId xmlns:a16="http://schemas.microsoft.com/office/drawing/2014/main" id="{C6F0307B-6A4C-4978-8778-1B2AFBCDE537}"/>
              </a:ext>
            </a:extLst>
          </p:cNvPr>
          <p:cNvSpPr>
            <a:spLocks noGrp="1"/>
          </p:cNvSpPr>
          <p:nvPr>
            <p:ph idx="1"/>
          </p:nvPr>
        </p:nvSpPr>
        <p:spPr>
          <a:xfrm>
            <a:off x="201903" y="1733606"/>
            <a:ext cx="11530747" cy="5063926"/>
          </a:xfrm>
        </p:spPr>
        <p:txBody>
          <a:bodyPr>
            <a:normAutofit fontScale="62500" lnSpcReduction="20000"/>
          </a:bodyPr>
          <a:lstStyle/>
          <a:p>
            <a:pPr marL="342900" lvl="0" indent="-342900">
              <a:lnSpc>
                <a:spcPct val="120000"/>
              </a:lnSpc>
              <a:spcBef>
                <a:spcPts val="600"/>
              </a:spcBef>
              <a:buFont typeface="Symbol" panose="05050102010706020507" pitchFamily="18" charset="2"/>
              <a:buChar char=""/>
            </a:pPr>
            <a:r>
              <a:rPr lang="en-GB" sz="3800" dirty="0">
                <a:effectLst/>
                <a:ea typeface="DengXian" panose="02010600030101010101" pitchFamily="2" charset="-122"/>
                <a:cs typeface="Times New Roman" panose="02020603050405020304" pitchFamily="18" charset="0"/>
              </a:rPr>
              <a:t>PowerShell is a </a:t>
            </a:r>
            <a:r>
              <a:rPr lang="en-GB" sz="3800" b="1" dirty="0">
                <a:effectLst/>
                <a:ea typeface="DengXian" panose="02010600030101010101" pitchFamily="2" charset="-122"/>
                <a:cs typeface="Times New Roman" panose="02020603050405020304" pitchFamily="18" charset="0"/>
              </a:rPr>
              <a:t>CLI</a:t>
            </a:r>
            <a:r>
              <a:rPr lang="en-GB" sz="3800" dirty="0">
                <a:effectLst/>
                <a:ea typeface="DengXian" panose="02010600030101010101" pitchFamily="2" charset="-122"/>
                <a:cs typeface="Times New Roman" panose="02020603050405020304" pitchFamily="18" charset="0"/>
              </a:rPr>
              <a:t>, an </a:t>
            </a:r>
            <a:r>
              <a:rPr lang="en-GB" sz="3800" b="1" dirty="0">
                <a:effectLst/>
                <a:ea typeface="DengXian" panose="02010600030101010101" pitchFamily="2" charset="-122"/>
                <a:cs typeface="Times New Roman" panose="02020603050405020304" pitchFamily="18" charset="0"/>
              </a:rPr>
              <a:t>interpreter</a:t>
            </a:r>
            <a:r>
              <a:rPr lang="en-GB" sz="3800" dirty="0">
                <a:effectLst/>
                <a:ea typeface="DengXian" panose="02010600030101010101" pitchFamily="2" charset="-122"/>
                <a:cs typeface="Times New Roman" panose="02020603050405020304" pitchFamily="18" charset="0"/>
              </a:rPr>
              <a:t> and a </a:t>
            </a:r>
            <a:r>
              <a:rPr lang="en-GB" sz="3800" b="1" dirty="0">
                <a:effectLst/>
                <a:ea typeface="DengXian" panose="02010600030101010101" pitchFamily="2" charset="-122"/>
                <a:cs typeface="Times New Roman" panose="02020603050405020304" pitchFamily="18" charset="0"/>
              </a:rPr>
              <a:t>command scripting language</a:t>
            </a:r>
            <a:r>
              <a:rPr lang="en-GB" sz="3800" dirty="0">
                <a:effectLst/>
                <a:ea typeface="DengXian" panose="02010600030101010101" pitchFamily="2" charset="-122"/>
                <a:cs typeface="Times New Roman" panose="02020603050405020304" pitchFamily="18" charset="0"/>
              </a:rPr>
              <a:t>.</a:t>
            </a:r>
          </a:p>
          <a:p>
            <a:pPr marL="342900" lvl="0" indent="-342900">
              <a:lnSpc>
                <a:spcPct val="120000"/>
              </a:lnSpc>
              <a:spcBef>
                <a:spcPts val="600"/>
              </a:spcBef>
              <a:buFont typeface="Symbol" panose="05050102010706020507" pitchFamily="18" charset="2"/>
              <a:buChar char=""/>
            </a:pPr>
            <a:r>
              <a:rPr lang="en-GB" sz="3800" dirty="0">
                <a:effectLst/>
                <a:ea typeface="DengXian" panose="02010600030101010101" pitchFamily="2" charset="-122"/>
                <a:cs typeface="Times New Roman" panose="02020603050405020304" pitchFamily="18" charset="0"/>
              </a:rPr>
              <a:t> PowerShell </a:t>
            </a:r>
            <a:r>
              <a:rPr lang="en-GB" sz="3800" b="1" dirty="0">
                <a:effectLst/>
                <a:ea typeface="DengXian" panose="02010600030101010101" pitchFamily="2" charset="-122"/>
                <a:cs typeface="Times New Roman" panose="02020603050405020304" pitchFamily="18" charset="0"/>
              </a:rPr>
              <a:t>commands</a:t>
            </a:r>
            <a:r>
              <a:rPr lang="en-GB" sz="3800" dirty="0">
                <a:effectLst/>
                <a:ea typeface="DengXian" panose="02010600030101010101" pitchFamily="2" charset="-122"/>
                <a:cs typeface="Times New Roman" panose="02020603050405020304" pitchFamily="18" charset="0"/>
              </a:rPr>
              <a:t> are called </a:t>
            </a:r>
            <a:r>
              <a:rPr lang="en-GB" sz="3800" b="1" dirty="0">
                <a:effectLst/>
                <a:ea typeface="DengXian" panose="02010600030101010101" pitchFamily="2" charset="-122"/>
                <a:cs typeface="Times New Roman" panose="02020603050405020304" pitchFamily="18" charset="0"/>
              </a:rPr>
              <a:t>cmdlets</a:t>
            </a:r>
            <a:r>
              <a:rPr lang="en-GB" sz="3800" dirty="0">
                <a:effectLst/>
                <a:ea typeface="DengXian" panose="02010600030101010101" pitchFamily="2" charset="-122"/>
                <a:cs typeface="Times New Roman" panose="02020603050405020304" pitchFamily="18" charset="0"/>
              </a:rPr>
              <a:t> pronounced ‘</a:t>
            </a:r>
            <a:r>
              <a:rPr lang="en-GB" sz="3800" b="1" dirty="0">
                <a:effectLst/>
                <a:ea typeface="DengXian" panose="02010600030101010101" pitchFamily="2" charset="-122"/>
                <a:cs typeface="Times New Roman" panose="02020603050405020304" pitchFamily="18" charset="0"/>
              </a:rPr>
              <a:t>command-lets</a:t>
            </a:r>
            <a:r>
              <a:rPr lang="en-GB" sz="3800" dirty="0">
                <a:effectLst/>
                <a:ea typeface="DengXian" panose="02010600030101010101" pitchFamily="2" charset="-122"/>
                <a:cs typeface="Times New Roman" panose="02020603050405020304" pitchFamily="18" charset="0"/>
              </a:rPr>
              <a:t>’. </a:t>
            </a:r>
          </a:p>
          <a:p>
            <a:pPr marL="342900" lvl="0" indent="-342900">
              <a:lnSpc>
                <a:spcPct val="120000"/>
              </a:lnSpc>
              <a:spcBef>
                <a:spcPts val="600"/>
              </a:spcBef>
              <a:buFont typeface="Symbol" panose="05050102010706020507" pitchFamily="18" charset="2"/>
              <a:buChar char=""/>
            </a:pPr>
            <a:r>
              <a:rPr lang="en-GB" sz="3800" b="1" dirty="0">
                <a:ea typeface="DengXian" panose="02010600030101010101" pitchFamily="2" charset="-122"/>
                <a:cs typeface="Times New Roman" panose="02020603050405020304" pitchFamily="18" charset="0"/>
              </a:rPr>
              <a:t>cmdlets</a:t>
            </a:r>
            <a:r>
              <a:rPr lang="en-GB" sz="3800" dirty="0">
                <a:effectLst/>
                <a:ea typeface="DengXian" panose="02010600030101010101" pitchFamily="2" charset="-122"/>
                <a:cs typeface="Times New Roman" panose="02020603050405020304" pitchFamily="18" charset="0"/>
              </a:rPr>
              <a:t> are </a:t>
            </a:r>
            <a:r>
              <a:rPr lang="en-GB" sz="3800" b="1" dirty="0">
                <a:effectLst/>
                <a:ea typeface="DengXian" panose="02010600030101010101" pitchFamily="2" charset="-122"/>
                <a:cs typeface="Times New Roman" panose="02020603050405020304" pitchFamily="18" charset="0"/>
              </a:rPr>
              <a:t>.NET classes </a:t>
            </a:r>
            <a:r>
              <a:rPr lang="en-GB" sz="3800" dirty="0">
                <a:effectLst/>
                <a:ea typeface="DengXian" panose="02010600030101010101" pitchFamily="2" charset="-122"/>
                <a:cs typeface="Times New Roman" panose="02020603050405020304" pitchFamily="18" charset="0"/>
              </a:rPr>
              <a:t>that perform a specific operation.</a:t>
            </a:r>
          </a:p>
          <a:p>
            <a:pPr marL="342900" indent="-342900">
              <a:lnSpc>
                <a:spcPct val="120000"/>
              </a:lnSpc>
              <a:spcBef>
                <a:spcPts val="600"/>
              </a:spcBef>
              <a:buFont typeface="Symbol" panose="05050102010706020507" pitchFamily="18" charset="2"/>
              <a:buChar char=""/>
            </a:pPr>
            <a:r>
              <a:rPr lang="en-US" sz="3800" dirty="0">
                <a:solidFill>
                  <a:srgbClr val="2C2C2C"/>
                </a:solidFill>
              </a:rPr>
              <a:t>We</a:t>
            </a:r>
            <a:r>
              <a:rPr lang="en-US" sz="3800" b="0" i="0" dirty="0">
                <a:solidFill>
                  <a:srgbClr val="2C2C2C"/>
                </a:solidFill>
                <a:effectLst/>
              </a:rPr>
              <a:t> can either use the built-in commands or we can create our own scripts to execute tasks, administer and monitor the S</a:t>
            </a:r>
            <a:r>
              <a:rPr lang="en-US" sz="3800" dirty="0">
                <a:solidFill>
                  <a:srgbClr val="2C2C2C"/>
                </a:solidFill>
              </a:rPr>
              <a:t>ystem/Server/Architecture.</a:t>
            </a:r>
            <a:endParaRPr lang="en-US" sz="3800" b="0" i="0" dirty="0">
              <a:solidFill>
                <a:srgbClr val="2C2C2C"/>
              </a:solidFill>
              <a:effectLst/>
            </a:endParaRPr>
          </a:p>
          <a:p>
            <a:pPr marL="342900" lvl="0" indent="-342900">
              <a:lnSpc>
                <a:spcPct val="120000"/>
              </a:lnSpc>
              <a:spcBef>
                <a:spcPts val="600"/>
              </a:spcBef>
              <a:buFont typeface="Symbol" panose="05050102010706020507" pitchFamily="18" charset="2"/>
              <a:buChar char=""/>
            </a:pPr>
            <a:r>
              <a:rPr lang="en-GB" sz="3800" dirty="0">
                <a:effectLst/>
                <a:ea typeface="DengXian" panose="02010600030101010101" pitchFamily="2" charset="-122"/>
                <a:cs typeface="Times New Roman" panose="02020603050405020304" pitchFamily="18" charset="0"/>
              </a:rPr>
              <a:t>Released in </a:t>
            </a:r>
            <a:r>
              <a:rPr lang="en-GB" sz="3800" b="1" dirty="0">
                <a:effectLst/>
                <a:ea typeface="DengXian" panose="02010600030101010101" pitchFamily="2" charset="-122"/>
                <a:cs typeface="Times New Roman" panose="02020603050405020304" pitchFamily="18" charset="0"/>
              </a:rPr>
              <a:t>2006</a:t>
            </a:r>
            <a:r>
              <a:rPr lang="en-GB" sz="3800" dirty="0">
                <a:effectLst/>
                <a:ea typeface="DengXian" panose="02010600030101010101" pitchFamily="2" charset="-122"/>
                <a:cs typeface="Times New Roman" panose="02020603050405020304" pitchFamily="18" charset="0"/>
              </a:rPr>
              <a:t>, as a </a:t>
            </a:r>
            <a:r>
              <a:rPr lang="en-GB" sz="3800" b="1" dirty="0">
                <a:effectLst/>
                <a:ea typeface="DengXian" panose="02010600030101010101" pitchFamily="2" charset="-122"/>
                <a:cs typeface="Times New Roman" panose="02020603050405020304" pitchFamily="18" charset="0"/>
              </a:rPr>
              <a:t>Windows only tool</a:t>
            </a:r>
            <a:r>
              <a:rPr lang="en-GB" sz="3800" dirty="0">
                <a:effectLst/>
                <a:ea typeface="DengXian" panose="02010600030101010101" pitchFamily="2" charset="-122"/>
                <a:cs typeface="Times New Roman" panose="02020603050405020304" pitchFamily="18" charset="0"/>
              </a:rPr>
              <a:t>, known as </a:t>
            </a:r>
            <a:r>
              <a:rPr lang="en-GB" sz="3800" dirty="0">
                <a:effectLst/>
                <a:highlight>
                  <a:srgbClr val="FFFF00"/>
                </a:highlight>
                <a:ea typeface="DengXian" panose="02010600030101010101" pitchFamily="2" charset="-122"/>
                <a:cs typeface="Times New Roman" panose="02020603050405020304" pitchFamily="18" charset="0"/>
              </a:rPr>
              <a:t>’</a:t>
            </a:r>
            <a:r>
              <a:rPr lang="en-GB" sz="3800" b="1" dirty="0">
                <a:effectLst/>
                <a:highlight>
                  <a:srgbClr val="FFFF00"/>
                </a:highlight>
                <a:ea typeface="DengXian" panose="02010600030101010101" pitchFamily="2" charset="-122"/>
                <a:cs typeface="Times New Roman" panose="02020603050405020304" pitchFamily="18" charset="0"/>
              </a:rPr>
              <a:t>Windows PowerShell</a:t>
            </a:r>
            <a:r>
              <a:rPr lang="en-GB" sz="3800" b="1" dirty="0">
                <a:effectLst/>
                <a:ea typeface="DengXian" panose="02010600030101010101" pitchFamily="2" charset="-122"/>
                <a:cs typeface="Times New Roman" panose="02020603050405020304" pitchFamily="18" charset="0"/>
              </a:rPr>
              <a:t>’</a:t>
            </a:r>
            <a:r>
              <a:rPr lang="en-GB" sz="3800" b="1" dirty="0">
                <a:ea typeface="DengXian" panose="02010600030101010101" pitchFamily="2" charset="-122"/>
                <a:cs typeface="Times New Roman" panose="02020603050405020304" pitchFamily="18" charset="0"/>
              </a:rPr>
              <a:t>.</a:t>
            </a:r>
          </a:p>
          <a:p>
            <a:pPr marL="342900" lvl="0" indent="-342900">
              <a:lnSpc>
                <a:spcPct val="120000"/>
              </a:lnSpc>
              <a:spcBef>
                <a:spcPts val="600"/>
              </a:spcBef>
              <a:buFont typeface="Symbol" panose="05050102010706020507" pitchFamily="18" charset="2"/>
              <a:buChar char=""/>
            </a:pPr>
            <a:r>
              <a:rPr lang="en-US" sz="3800" dirty="0"/>
              <a:t>10 years later in </a:t>
            </a:r>
            <a:r>
              <a:rPr lang="en-US" sz="3800" b="1" dirty="0"/>
              <a:t>2016</a:t>
            </a:r>
            <a:r>
              <a:rPr lang="en-US" sz="3800" dirty="0"/>
              <a:t>, Microsoft adopted the </a:t>
            </a:r>
            <a:r>
              <a:rPr lang="en-US" sz="3800" b="1" dirty="0"/>
              <a:t>FLOSS philosophy </a:t>
            </a:r>
            <a:r>
              <a:rPr lang="en-US" sz="3800" dirty="0"/>
              <a:t>(Free/Libre and Open Source Software),</a:t>
            </a:r>
            <a:r>
              <a:rPr lang="en-GB" sz="3800" dirty="0"/>
              <a:t> </a:t>
            </a:r>
            <a:r>
              <a:rPr lang="en-GB" sz="3800" dirty="0">
                <a:ea typeface="DengXian" panose="02010600030101010101" pitchFamily="2" charset="-122"/>
                <a:cs typeface="Times New Roman" panose="02020603050405020304" pitchFamily="18" charset="0"/>
              </a:rPr>
              <a:t>and</a:t>
            </a:r>
            <a:r>
              <a:rPr lang="en-GB" sz="3800" dirty="0">
                <a:effectLst/>
                <a:ea typeface="DengXian" panose="02010600030101010101" pitchFamily="2" charset="-122"/>
                <a:cs typeface="Times New Roman" panose="02020603050405020304" pitchFamily="18" charset="0"/>
              </a:rPr>
              <a:t> made </a:t>
            </a:r>
            <a:r>
              <a:rPr lang="en-GB" sz="3800" dirty="0">
                <a:effectLst/>
                <a:highlight>
                  <a:srgbClr val="FFFF00"/>
                </a:highlight>
                <a:ea typeface="DengXian" panose="02010600030101010101" pitchFamily="2" charset="-122"/>
                <a:cs typeface="Times New Roman" panose="02020603050405020304" pitchFamily="18" charset="0"/>
              </a:rPr>
              <a:t>PowerShell </a:t>
            </a:r>
            <a:r>
              <a:rPr lang="en-GB" sz="3800" b="1" dirty="0">
                <a:effectLst/>
                <a:highlight>
                  <a:srgbClr val="FFFF00"/>
                </a:highlight>
                <a:ea typeface="DengXian" panose="02010600030101010101" pitchFamily="2" charset="-122"/>
                <a:cs typeface="Times New Roman" panose="02020603050405020304" pitchFamily="18" charset="0"/>
              </a:rPr>
              <a:t>Open Source &amp; Cross platform</a:t>
            </a:r>
          </a:p>
          <a:p>
            <a:pPr marL="342900" indent="-342900">
              <a:lnSpc>
                <a:spcPct val="120000"/>
              </a:lnSpc>
              <a:spcBef>
                <a:spcPts val="600"/>
              </a:spcBef>
              <a:buFont typeface="Symbol" panose="05050102010706020507" pitchFamily="18" charset="2"/>
              <a:buChar char=""/>
            </a:pPr>
            <a:r>
              <a:rPr lang="en-US" sz="3800" dirty="0"/>
              <a:t>Creating and releasing a new version of PS called: </a:t>
            </a:r>
            <a:r>
              <a:rPr lang="en-US" sz="3800" dirty="0">
                <a:highlight>
                  <a:srgbClr val="FFFF00"/>
                </a:highlight>
              </a:rPr>
              <a:t>PowerShell Core / PowerShell 7 or just PowerShell</a:t>
            </a:r>
            <a:r>
              <a:rPr lang="en-US" sz="3800" dirty="0"/>
              <a:t>. The latest stable version of PowerShell is </a:t>
            </a:r>
            <a:r>
              <a:rPr lang="en-US" sz="3800" b="1" dirty="0"/>
              <a:t>7.5.5 </a:t>
            </a:r>
            <a:r>
              <a:rPr lang="en-US" sz="3800" dirty="0"/>
              <a:t>(as of March 12, 2026)</a:t>
            </a:r>
          </a:p>
          <a:p>
            <a:pPr marL="342900" lvl="0" indent="-342900">
              <a:lnSpc>
                <a:spcPct val="120000"/>
              </a:lnSpc>
              <a:spcBef>
                <a:spcPts val="600"/>
              </a:spcBef>
              <a:buFont typeface="Symbol" panose="05050102010706020507" pitchFamily="18" charset="2"/>
              <a:buChar char=""/>
            </a:pPr>
            <a:r>
              <a:rPr lang="en-GB" sz="3800" dirty="0">
                <a:effectLst/>
                <a:ea typeface="DengXian" panose="02010600030101010101" pitchFamily="2" charset="-122"/>
                <a:cs typeface="Times New Roman" panose="02020603050405020304" pitchFamily="18" charset="0"/>
              </a:rPr>
              <a:t>We can now download ‘</a:t>
            </a:r>
            <a:r>
              <a:rPr lang="en-GB" sz="3800" b="1" dirty="0">
                <a:effectLst/>
                <a:ea typeface="DengXian" panose="02010600030101010101" pitchFamily="2" charset="-122"/>
                <a:cs typeface="Times New Roman" panose="02020603050405020304" pitchFamily="18" charset="0"/>
                <a:hlinkClick r:id="rId3"/>
              </a:rPr>
              <a:t>PowerShell</a:t>
            </a:r>
            <a:r>
              <a:rPr lang="en-GB" sz="3800" dirty="0">
                <a:effectLst/>
                <a:ea typeface="DengXian" panose="02010600030101010101" pitchFamily="2" charset="-122"/>
                <a:cs typeface="Times New Roman" panose="02020603050405020304" pitchFamily="18" charset="0"/>
              </a:rPr>
              <a:t>’ from GitHub to run on </a:t>
            </a:r>
            <a:r>
              <a:rPr lang="en-GB" sz="3800" b="1" dirty="0">
                <a:effectLst/>
                <a:ea typeface="DengXian" panose="02010600030101010101" pitchFamily="2" charset="-122"/>
                <a:cs typeface="Times New Roman" panose="02020603050405020304" pitchFamily="18" charset="0"/>
              </a:rPr>
              <a:t>Windows</a:t>
            </a:r>
            <a:r>
              <a:rPr lang="en-GB" sz="3800" dirty="0">
                <a:effectLst/>
                <a:ea typeface="DengXian" panose="02010600030101010101" pitchFamily="2" charset="-122"/>
                <a:cs typeface="Times New Roman" panose="02020603050405020304" pitchFamily="18" charset="0"/>
              </a:rPr>
              <a:t>, </a:t>
            </a:r>
            <a:r>
              <a:rPr lang="en-GB" sz="3800" b="1" dirty="0">
                <a:effectLst/>
                <a:ea typeface="DengXian" panose="02010600030101010101" pitchFamily="2" charset="-122"/>
                <a:cs typeface="Times New Roman" panose="02020603050405020304" pitchFamily="18" charset="0"/>
              </a:rPr>
              <a:t>Linux &amp; MacOS</a:t>
            </a:r>
            <a:r>
              <a:rPr lang="en-GB" sz="3800" dirty="0">
                <a:effectLst/>
                <a:ea typeface="DengXian" panose="02010600030101010101" pitchFamily="2" charset="-122"/>
                <a:cs typeface="Times New Roman" panose="02020603050405020304" pitchFamily="18" charset="0"/>
              </a:rPr>
              <a:t>.</a:t>
            </a:r>
            <a:br>
              <a:rPr lang="en-GB" sz="1600" dirty="0">
                <a:effectLst/>
                <a:ea typeface="DengXian" panose="02010600030101010101" pitchFamily="2" charset="-122"/>
                <a:cs typeface="Times New Roman" panose="02020603050405020304" pitchFamily="18" charset="0"/>
              </a:rPr>
            </a:br>
            <a:endParaRPr lang="en-GB" sz="1100" dirty="0">
              <a:effectLst/>
              <a:latin typeface="Calibri" panose="020F0502020204030204" pitchFamily="34" charset="0"/>
              <a:ea typeface="DengXian" panose="02010600030101010101" pitchFamily="2" charset="-122"/>
              <a:cs typeface="Times New Roman" panose="02020603050405020304" pitchFamily="18" charset="0"/>
            </a:endParaRPr>
          </a:p>
        </p:txBody>
      </p:sp>
      <p:pic>
        <p:nvPicPr>
          <p:cNvPr id="4" name="Picture 3" descr="Logo, company name&#10;&#10;Description automatically generated">
            <a:extLst>
              <a:ext uri="{FF2B5EF4-FFF2-40B4-BE49-F238E27FC236}">
                <a16:creationId xmlns:a16="http://schemas.microsoft.com/office/drawing/2014/main" id="{C8037EEF-F350-6DC8-405F-2341923213C4}"/>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8247409" y="98321"/>
            <a:ext cx="3485241" cy="1394097"/>
          </a:xfrm>
          <a:prstGeom prst="rect">
            <a:avLst/>
          </a:prstGeom>
        </p:spPr>
      </p:pic>
      <p:sp>
        <p:nvSpPr>
          <p:cNvPr id="5" name="TextBox 4">
            <a:extLst>
              <a:ext uri="{FF2B5EF4-FFF2-40B4-BE49-F238E27FC236}">
                <a16:creationId xmlns:a16="http://schemas.microsoft.com/office/drawing/2014/main" id="{3672AFAB-BFB7-2158-5412-CE61CB83D756}"/>
              </a:ext>
            </a:extLst>
          </p:cNvPr>
          <p:cNvSpPr txBox="1"/>
          <p:nvPr/>
        </p:nvSpPr>
        <p:spPr>
          <a:xfrm>
            <a:off x="8337472" y="1426220"/>
            <a:ext cx="3016328" cy="215444"/>
          </a:xfrm>
          <a:prstGeom prst="rect">
            <a:avLst/>
          </a:prstGeom>
          <a:noFill/>
        </p:spPr>
        <p:txBody>
          <a:bodyPr wrap="square" rtlCol="0">
            <a:spAutoFit/>
          </a:bodyPr>
          <a:lstStyle/>
          <a:p>
            <a:r>
              <a:rPr lang="en-GB" sz="800" dirty="0">
                <a:hlinkClick r:id="rId5" tooltip="http://www.i-tecnico.pt/powershell-do-windows-o-que-e-para-que-serve/"/>
              </a:rPr>
              <a:t>This Photo</a:t>
            </a:r>
            <a:r>
              <a:rPr lang="en-GB" sz="800" dirty="0"/>
              <a:t> by Unknown Author is </a:t>
            </a:r>
            <a:r>
              <a:rPr lang="en-GB" sz="300" dirty="0"/>
              <a:t>licensed</a:t>
            </a:r>
            <a:r>
              <a:rPr lang="en-GB" sz="800" dirty="0"/>
              <a:t> under </a:t>
            </a:r>
            <a:r>
              <a:rPr lang="en-GB" sz="800" dirty="0">
                <a:hlinkClick r:id="rId6" tooltip="https://creativecommons.org/licenses/by-nc-nd/3.0/"/>
              </a:rPr>
              <a:t>CC BY-NC-ND</a:t>
            </a:r>
            <a:endParaRPr lang="en-GB" sz="800" dirty="0"/>
          </a:p>
        </p:txBody>
      </p:sp>
      <p:pic>
        <p:nvPicPr>
          <p:cNvPr id="3" name="Picture 2" descr="PowerShell - Wikipedia">
            <a:extLst>
              <a:ext uri="{FF2B5EF4-FFF2-40B4-BE49-F238E27FC236}">
                <a16:creationId xmlns:a16="http://schemas.microsoft.com/office/drawing/2014/main" id="{643FE666-9236-DC6D-9012-3D1C3126E909}"/>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9801978" y="961669"/>
            <a:ext cx="1872744" cy="187274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7633856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5797BCA2-B80A-664A-9051-84C8FBA7BF47}"/>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CF2DBD9-B2D5-830D-4E2B-5B6FA67B6B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2F4EE3EE-B0D2-5B56-D7C2-D09F0887A1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5766DCD4-FC0F-8270-379F-51B473C142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F641EAB8-B996-1AF1-E0B9-B4CFD31E84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A0289CF5-62D9-D343-DAB8-BDEBA3F386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CE09F2D4-B514-2217-11DF-DA6A9563BEFE}"/>
              </a:ext>
            </a:extLst>
          </p:cNvPr>
          <p:cNvSpPr>
            <a:spLocks noGrp="1"/>
          </p:cNvSpPr>
          <p:nvPr>
            <p:ph type="title"/>
          </p:nvPr>
        </p:nvSpPr>
        <p:spPr>
          <a:xfrm>
            <a:off x="257698" y="300609"/>
            <a:ext cx="9895951" cy="1033669"/>
          </a:xfrm>
        </p:spPr>
        <p:txBody>
          <a:bodyPr>
            <a:normAutofit/>
          </a:bodyPr>
          <a:lstStyle/>
          <a:p>
            <a:r>
              <a:rPr lang="en-GB" sz="6600" dirty="0">
                <a:solidFill>
                  <a:schemeClr val="bg1"/>
                </a:solidFill>
              </a:rPr>
              <a:t>Bg. </a:t>
            </a:r>
            <a:r>
              <a:rPr lang="en-GB" sz="5400" dirty="0">
                <a:solidFill>
                  <a:schemeClr val="bg1"/>
                </a:solidFill>
              </a:rPr>
              <a:t>PowerShell &amp; </a:t>
            </a:r>
            <a:r>
              <a:rPr lang="en-GB" sz="5400" dirty="0" err="1">
                <a:solidFill>
                  <a:schemeClr val="bg1"/>
                </a:solidFill>
              </a:rPr>
              <a:t>.Net</a:t>
            </a:r>
            <a:endParaRPr lang="en-GB" sz="5400" dirty="0">
              <a:solidFill>
                <a:schemeClr val="bg1"/>
              </a:solidFill>
            </a:endParaRPr>
          </a:p>
        </p:txBody>
      </p:sp>
      <p:sp>
        <p:nvSpPr>
          <p:cNvPr id="9" name="Content Placeholder 2">
            <a:extLst>
              <a:ext uri="{FF2B5EF4-FFF2-40B4-BE49-F238E27FC236}">
                <a16:creationId xmlns:a16="http://schemas.microsoft.com/office/drawing/2014/main" id="{9F4F2017-B1B2-6C8F-6E6F-950ACF2C1A75}"/>
              </a:ext>
            </a:extLst>
          </p:cNvPr>
          <p:cNvSpPr>
            <a:spLocks noGrp="1"/>
          </p:cNvSpPr>
          <p:nvPr>
            <p:ph idx="1"/>
          </p:nvPr>
        </p:nvSpPr>
        <p:spPr>
          <a:xfrm>
            <a:off x="201903" y="1733606"/>
            <a:ext cx="11530747" cy="5063926"/>
          </a:xfrm>
        </p:spPr>
        <p:txBody>
          <a:bodyPr>
            <a:normAutofit lnSpcReduction="10000"/>
          </a:bodyPr>
          <a:lstStyle/>
          <a:p>
            <a:pPr lvl="0"/>
            <a:r>
              <a:rPr lang="en-GB" dirty="0"/>
              <a:t>The </a:t>
            </a:r>
            <a:r>
              <a:rPr lang="en-GB" b="1" dirty="0"/>
              <a:t>.NET Framework </a:t>
            </a:r>
            <a:r>
              <a:rPr lang="en-GB" dirty="0"/>
              <a:t>is the</a:t>
            </a:r>
            <a:r>
              <a:rPr lang="en-GB" b="1" dirty="0"/>
              <a:t> </a:t>
            </a:r>
            <a:r>
              <a:rPr lang="en-GB" dirty="0"/>
              <a:t>original </a:t>
            </a:r>
            <a:r>
              <a:rPr lang="en-GB" b="1" dirty="0"/>
              <a:t>Windows‑only</a:t>
            </a:r>
            <a:r>
              <a:rPr lang="en-GB" dirty="0"/>
              <a:t> version of .NET.</a:t>
            </a:r>
          </a:p>
          <a:p>
            <a:pPr lvl="0"/>
            <a:r>
              <a:rPr lang="en-GB" dirty="0"/>
              <a:t>Released in the early 2000s. It runs only on Windows.</a:t>
            </a:r>
          </a:p>
          <a:p>
            <a:pPr lvl="0"/>
            <a:r>
              <a:rPr lang="en-GB" dirty="0"/>
              <a:t>The modern, cross‑platform version is called </a:t>
            </a:r>
            <a:r>
              <a:rPr lang="en-GB" b="1" dirty="0"/>
              <a:t>.NET (formerly .NET Core)</a:t>
            </a:r>
            <a:endParaRPr lang="en-GB" dirty="0"/>
          </a:p>
          <a:p>
            <a:pPr lvl="0"/>
            <a:r>
              <a:rPr lang="en-GB" dirty="0"/>
              <a:t>Runs on </a:t>
            </a:r>
            <a:r>
              <a:rPr lang="en-GB" b="1" dirty="0"/>
              <a:t>Windows, Linux, macOS</a:t>
            </a:r>
            <a:r>
              <a:rPr lang="en-GB" dirty="0"/>
              <a:t>.</a:t>
            </a:r>
          </a:p>
          <a:p>
            <a:pPr lvl="0"/>
            <a:r>
              <a:rPr lang="en-GB" dirty="0"/>
              <a:t>Actively developed and updated.</a:t>
            </a:r>
          </a:p>
          <a:p>
            <a:pPr lvl="0"/>
            <a:r>
              <a:rPr lang="en-GB" dirty="0" err="1"/>
              <a:t>.Net</a:t>
            </a:r>
            <a:r>
              <a:rPr lang="en-GB" dirty="0"/>
              <a:t> is faster, lighter, continually developed, supported and</a:t>
            </a:r>
            <a:r>
              <a:rPr lang="en-GB" b="1" dirty="0"/>
              <a:t> </a:t>
            </a:r>
            <a:r>
              <a:rPr lang="en-GB" dirty="0"/>
              <a:t>cross‑platform.</a:t>
            </a:r>
          </a:p>
          <a:p>
            <a:pPr lvl="0"/>
            <a:r>
              <a:rPr lang="en-GB" b="1" dirty="0"/>
              <a:t>PowerShell runs on the .NET runtime. </a:t>
            </a:r>
            <a:r>
              <a:rPr lang="en-GB" dirty="0"/>
              <a:t>PowerShell’s engine is essentially a .NET application.</a:t>
            </a:r>
          </a:p>
          <a:p>
            <a:pPr lvl="0"/>
            <a:r>
              <a:rPr lang="en-GB" b="1" dirty="0"/>
              <a:t>PowerShell commands (cmdlets) are .NET objects. </a:t>
            </a:r>
            <a:endParaRPr lang="en-GB" dirty="0"/>
          </a:p>
          <a:p>
            <a:pPr lvl="0"/>
            <a:r>
              <a:rPr lang="en-GB" dirty="0"/>
              <a:t>When you run a command, the output isn’t text, it’s a structured </a:t>
            </a:r>
            <a:r>
              <a:rPr lang="en-GB" b="1" dirty="0"/>
              <a:t>.NET object</a:t>
            </a:r>
            <a:r>
              <a:rPr lang="en-GB" dirty="0"/>
              <a:t>.</a:t>
            </a:r>
            <a:br>
              <a:rPr lang="en-GB" sz="1600" dirty="0">
                <a:effectLst/>
                <a:ea typeface="DengXian" panose="02010600030101010101" pitchFamily="2" charset="-122"/>
                <a:cs typeface="Times New Roman" panose="02020603050405020304" pitchFamily="18" charset="0"/>
              </a:rPr>
            </a:br>
            <a:endParaRPr lang="en-GB" sz="1100" dirty="0">
              <a:effectLst/>
              <a:latin typeface="Calibri" panose="020F0502020204030204" pitchFamily="34" charset="0"/>
              <a:ea typeface="DengXian" panose="02010600030101010101" pitchFamily="2" charset="-122"/>
              <a:cs typeface="Times New Roman" panose="02020603050405020304" pitchFamily="18" charset="0"/>
            </a:endParaRPr>
          </a:p>
        </p:txBody>
      </p:sp>
      <p:pic>
        <p:nvPicPr>
          <p:cNvPr id="3" name="Picture 2" descr="PowerShell - Wikipedia">
            <a:extLst>
              <a:ext uri="{FF2B5EF4-FFF2-40B4-BE49-F238E27FC236}">
                <a16:creationId xmlns:a16="http://schemas.microsoft.com/office/drawing/2014/main" id="{D8E2A8D7-62BC-F0DC-2D86-94DF34EB69C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300078" y="-118929"/>
            <a:ext cx="1872744" cy="187274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5048005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49AEF921-1F76-9713-5D1D-8228AAA1F595}"/>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2FDD3CA-0B72-7560-19B1-812D699E3C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CF6401C0-F585-5E8F-C3D4-209CDB0A04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375CE986-705F-07C2-BEBB-3A42861E03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7D897805-426A-5BDA-97FC-D584B31B13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2D926307-D9D1-C581-CF1D-F97ED89E08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8E2FA891-5304-099C-389A-F0535DCBFEEA}"/>
              </a:ext>
            </a:extLst>
          </p:cNvPr>
          <p:cNvSpPr>
            <a:spLocks noGrp="1"/>
          </p:cNvSpPr>
          <p:nvPr>
            <p:ph type="title"/>
          </p:nvPr>
        </p:nvSpPr>
        <p:spPr>
          <a:xfrm>
            <a:off x="257698" y="300609"/>
            <a:ext cx="9895951" cy="1033669"/>
          </a:xfrm>
        </p:spPr>
        <p:txBody>
          <a:bodyPr>
            <a:normAutofit/>
          </a:bodyPr>
          <a:lstStyle/>
          <a:p>
            <a:r>
              <a:rPr lang="en-GB" sz="6600" dirty="0">
                <a:solidFill>
                  <a:schemeClr val="bg1"/>
                </a:solidFill>
              </a:rPr>
              <a:t>Bg. </a:t>
            </a:r>
            <a:r>
              <a:rPr lang="en-GB" sz="6000" dirty="0">
                <a:solidFill>
                  <a:schemeClr val="bg1"/>
                </a:solidFill>
              </a:rPr>
              <a:t>The </a:t>
            </a:r>
            <a:r>
              <a:rPr lang="en-GB" sz="6000" dirty="0" err="1">
                <a:solidFill>
                  <a:schemeClr val="bg1"/>
                </a:solidFill>
              </a:rPr>
              <a:t>.Net</a:t>
            </a:r>
            <a:r>
              <a:rPr lang="en-GB" sz="6000" dirty="0">
                <a:solidFill>
                  <a:schemeClr val="bg1"/>
                </a:solidFill>
              </a:rPr>
              <a:t> platform</a:t>
            </a:r>
          </a:p>
        </p:txBody>
      </p:sp>
      <p:sp>
        <p:nvSpPr>
          <p:cNvPr id="9" name="Content Placeholder 2">
            <a:extLst>
              <a:ext uri="{FF2B5EF4-FFF2-40B4-BE49-F238E27FC236}">
                <a16:creationId xmlns:a16="http://schemas.microsoft.com/office/drawing/2014/main" id="{F5F1B9E3-D646-BAB2-8B49-9D0F5B2EE340}"/>
              </a:ext>
            </a:extLst>
          </p:cNvPr>
          <p:cNvSpPr>
            <a:spLocks noGrp="1"/>
          </p:cNvSpPr>
          <p:nvPr>
            <p:ph idx="1"/>
          </p:nvPr>
        </p:nvSpPr>
        <p:spPr>
          <a:xfrm>
            <a:off x="229675" y="1694048"/>
            <a:ext cx="11732646" cy="5163952"/>
          </a:xfrm>
        </p:spPr>
        <p:txBody>
          <a:bodyPr>
            <a:normAutofit fontScale="85000" lnSpcReduction="10000"/>
          </a:bodyPr>
          <a:lstStyle/>
          <a:p>
            <a:r>
              <a:rPr lang="en-GB" dirty="0"/>
              <a:t>.NET is a free, open-source, cross-platform development platform created by Microsoft for building modern applications, including desktop, web, mobile, cloud, gaming, and IoT. </a:t>
            </a:r>
          </a:p>
          <a:p>
            <a:r>
              <a:rPr lang="en-GB" dirty="0" err="1"/>
              <a:t>.Net</a:t>
            </a:r>
            <a:r>
              <a:rPr lang="en-GB" dirty="0"/>
              <a:t> supports multiple languages such as C# [OO language], F# [functional languages], Visual Basic), libraries, and tools (such as VSC &amp; PowerShell) to run on Windows, Linux, and macOS.</a:t>
            </a:r>
          </a:p>
          <a:p>
            <a:pPr lvl="0"/>
            <a:r>
              <a:rPr lang="en-GB" dirty="0" err="1"/>
              <a:t>.Net</a:t>
            </a:r>
            <a:r>
              <a:rPr lang="en-GB" dirty="0"/>
              <a:t> is used to create </a:t>
            </a:r>
            <a:r>
              <a:rPr lang="en-GB" b="1" dirty="0"/>
              <a:t>Cross‑platform applications*, </a:t>
            </a:r>
            <a:r>
              <a:rPr lang="en-GB" dirty="0"/>
              <a:t>that run on </a:t>
            </a:r>
            <a:r>
              <a:rPr lang="en-GB" b="1" dirty="0"/>
              <a:t>Windows, Linux, &amp; macOS.</a:t>
            </a:r>
            <a:r>
              <a:rPr lang="en-GB" dirty="0"/>
              <a:t> </a:t>
            </a:r>
          </a:p>
          <a:p>
            <a:pPr lvl="0"/>
            <a:r>
              <a:rPr lang="en-GB" dirty="0"/>
              <a:t>Apps, Background services (Windows Services &amp; Linux daemons), Web apps, Mobile Apps &amp; Games:</a:t>
            </a:r>
          </a:p>
          <a:p>
            <a:pPr lvl="1"/>
            <a:r>
              <a:rPr lang="en-GB" b="1" dirty="0"/>
              <a:t>Modern Web Applications </a:t>
            </a:r>
            <a:r>
              <a:rPr lang="en-GB" dirty="0"/>
              <a:t>using </a:t>
            </a:r>
            <a:r>
              <a:rPr lang="en-GB" b="1" dirty="0"/>
              <a:t>ASP.NET Core </a:t>
            </a:r>
            <a:r>
              <a:rPr lang="en-GB" dirty="0"/>
              <a:t>to build High‑performance APIs, Modern web back‑ends, Cloud‑native services and Microservices.</a:t>
            </a:r>
          </a:p>
          <a:p>
            <a:pPr lvl="1"/>
            <a:r>
              <a:rPr lang="en-GB" b="1" dirty="0"/>
              <a:t>Desktop &amp; Mobile apps </a:t>
            </a:r>
            <a:r>
              <a:rPr lang="en-GB" dirty="0"/>
              <a:t>using </a:t>
            </a:r>
            <a:r>
              <a:rPr lang="en-GB" b="1" dirty="0"/>
              <a:t>.NET MAUI</a:t>
            </a:r>
            <a:r>
              <a:rPr lang="en-GB" dirty="0"/>
              <a:t> (the successor to Xamarin): Windows Forms, WPF, Android, iOS, macOS and Windows.</a:t>
            </a:r>
          </a:p>
          <a:p>
            <a:pPr lvl="1"/>
            <a:r>
              <a:rPr lang="en-GB" b="1" dirty="0"/>
              <a:t>Game development: </a:t>
            </a:r>
            <a:r>
              <a:rPr lang="en-GB" dirty="0"/>
              <a:t>Many game engines (including </a:t>
            </a:r>
            <a:r>
              <a:rPr lang="en-GB" b="1" dirty="0"/>
              <a:t>Unity</a:t>
            </a:r>
            <a:r>
              <a:rPr lang="en-GB" dirty="0"/>
              <a:t>) use .NET/C#.</a:t>
            </a:r>
          </a:p>
          <a:p>
            <a:pPr lvl="1"/>
            <a:r>
              <a:rPr lang="en-GB" b="1" dirty="0"/>
              <a:t>AI, machine learning, cloud services: </a:t>
            </a:r>
            <a:r>
              <a:rPr lang="en-GB" dirty="0"/>
              <a:t>.NET integrates with ML.NET, Azure, and other cloud ecosystems.</a:t>
            </a:r>
          </a:p>
          <a:p>
            <a:pPr lvl="1"/>
            <a:r>
              <a:rPr lang="en-GB" b="1" dirty="0"/>
              <a:t>Cross‑platform command-line tools &amp; automation scripts: </a:t>
            </a:r>
            <a:r>
              <a:rPr lang="en-GB" dirty="0"/>
              <a:t>CLIs are written with .NET. such as</a:t>
            </a:r>
            <a:r>
              <a:rPr lang="en-GB" b="1" dirty="0"/>
              <a:t> PowerShell 7+.</a:t>
            </a:r>
            <a:r>
              <a:rPr lang="en-GB" dirty="0"/>
              <a:t> PowerShell cmdlets &amp; Automation scripts are created using PowerShell that </a:t>
            </a:r>
            <a:r>
              <a:rPr lang="en-GB" dirty="0" err="1"/>
              <a:t>uns</a:t>
            </a:r>
            <a:r>
              <a:rPr lang="en-GB" dirty="0"/>
              <a:t> on </a:t>
            </a:r>
            <a:r>
              <a:rPr lang="en-GB" b="1" dirty="0"/>
              <a:t>.NET</a:t>
            </a:r>
            <a:br>
              <a:rPr lang="en-GB" sz="1200" dirty="0">
                <a:effectLst/>
                <a:ea typeface="DengXian" panose="02010600030101010101" pitchFamily="2" charset="-122"/>
                <a:cs typeface="Times New Roman" panose="02020603050405020304" pitchFamily="18" charset="0"/>
              </a:rPr>
            </a:br>
            <a:endParaRPr lang="en-GB" sz="700" dirty="0">
              <a:effectLst/>
              <a:latin typeface="Calibri" panose="020F0502020204030204" pitchFamily="34" charset="0"/>
              <a:ea typeface="DengXian" panose="02010600030101010101" pitchFamily="2" charset="-122"/>
              <a:cs typeface="Times New Roman" panose="02020603050405020304" pitchFamily="18" charset="0"/>
            </a:endParaRPr>
          </a:p>
        </p:txBody>
      </p:sp>
      <p:pic>
        <p:nvPicPr>
          <p:cNvPr id="3" name="Picture 2" descr="PowerShell - Wikipedia">
            <a:extLst>
              <a:ext uri="{FF2B5EF4-FFF2-40B4-BE49-F238E27FC236}">
                <a16:creationId xmlns:a16="http://schemas.microsoft.com/office/drawing/2014/main" id="{B7546B3D-3874-B423-64FA-41FD759FF53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300078" y="-118929"/>
            <a:ext cx="1872744" cy="187274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3258609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145975" y="215331"/>
            <a:ext cx="9895951" cy="1033669"/>
          </a:xfrm>
        </p:spPr>
        <p:txBody>
          <a:bodyPr>
            <a:normAutofit/>
          </a:bodyPr>
          <a:lstStyle/>
          <a:p>
            <a:r>
              <a:rPr lang="en-GB" sz="5400" u="sng" dirty="0">
                <a:solidFill>
                  <a:schemeClr val="bg1"/>
                </a:solidFill>
                <a:latin typeface="Calibri" panose="020F0502020204030204" pitchFamily="34" charset="0"/>
                <a:ea typeface="DengXian" panose="02010600030101010101" pitchFamily="2" charset="-122"/>
                <a:cs typeface="Times New Roman" panose="02020603050405020304" pitchFamily="18" charset="0"/>
              </a:rPr>
              <a:t>Windows </a:t>
            </a:r>
            <a:r>
              <a:rPr lang="en-GB" sz="5400" b="1" u="sng" dirty="0">
                <a:solidFill>
                  <a:schemeClr val="bg1"/>
                </a:solidFill>
              </a:rPr>
              <a:t>PowerShell</a:t>
            </a:r>
          </a:p>
        </p:txBody>
      </p:sp>
      <p:sp>
        <p:nvSpPr>
          <p:cNvPr id="9" name="Content Placeholder 2">
            <a:extLst>
              <a:ext uri="{FF2B5EF4-FFF2-40B4-BE49-F238E27FC236}">
                <a16:creationId xmlns:a16="http://schemas.microsoft.com/office/drawing/2014/main" id="{C6F0307B-6A4C-4978-8778-1B2AFBCDE537}"/>
              </a:ext>
            </a:extLst>
          </p:cNvPr>
          <p:cNvSpPr>
            <a:spLocks noGrp="1"/>
          </p:cNvSpPr>
          <p:nvPr>
            <p:ph idx="1"/>
          </p:nvPr>
        </p:nvSpPr>
        <p:spPr>
          <a:xfrm>
            <a:off x="325717" y="1695753"/>
            <a:ext cx="5842735" cy="5063926"/>
          </a:xfrm>
        </p:spPr>
        <p:txBody>
          <a:bodyPr>
            <a:normAutofit/>
          </a:bodyPr>
          <a:lstStyle/>
          <a:p>
            <a:pPr marL="342900" lvl="0" indent="-342900">
              <a:lnSpc>
                <a:spcPct val="120000"/>
              </a:lnSpc>
              <a:spcBef>
                <a:spcPts val="600"/>
              </a:spcBef>
              <a:buFont typeface="Symbol" panose="05050102010706020507" pitchFamily="18" charset="2"/>
              <a:buChar char=""/>
            </a:pPr>
            <a:r>
              <a:rPr lang="en-GB" dirty="0">
                <a:effectLst/>
                <a:latin typeface="Calibri" panose="020F0502020204030204" pitchFamily="34" charset="0"/>
                <a:ea typeface="DengXian" panose="02010600030101010101" pitchFamily="2" charset="-122"/>
                <a:cs typeface="Times New Roman" panose="02020603050405020304" pitchFamily="18" charset="0"/>
              </a:rPr>
              <a:t>We can open ‘</a:t>
            </a:r>
            <a:r>
              <a:rPr lang="en-GB" b="1" dirty="0">
                <a:effectLst/>
                <a:latin typeface="Calibri" panose="020F0502020204030204" pitchFamily="34" charset="0"/>
                <a:ea typeface="DengXian" panose="02010600030101010101" pitchFamily="2" charset="-122"/>
                <a:cs typeface="Times New Roman" panose="02020603050405020304" pitchFamily="18" charset="0"/>
              </a:rPr>
              <a:t>Windows PowerShell</a:t>
            </a:r>
            <a:r>
              <a:rPr lang="en-GB" dirty="0">
                <a:effectLst/>
                <a:latin typeface="Calibri" panose="020F0502020204030204" pitchFamily="34" charset="0"/>
                <a:ea typeface="DengXian" panose="02010600030101010101" pitchFamily="2" charset="-122"/>
                <a:cs typeface="Times New Roman" panose="02020603050405020304" pitchFamily="18" charset="0"/>
              </a:rPr>
              <a:t>’ by </a:t>
            </a:r>
            <a:r>
              <a:rPr lang="en-GB" dirty="0">
                <a:effectLst/>
                <a:highlight>
                  <a:srgbClr val="FFFF00"/>
                </a:highlight>
                <a:latin typeface="Calibri" panose="020F0502020204030204" pitchFamily="34" charset="0"/>
                <a:ea typeface="DengXian" panose="02010600030101010101" pitchFamily="2" charset="-122"/>
                <a:cs typeface="Times New Roman" panose="02020603050405020304" pitchFamily="18" charset="0"/>
              </a:rPr>
              <a:t>‘</a:t>
            </a:r>
            <a:r>
              <a:rPr lang="en-GB" b="1" dirty="0">
                <a:effectLst/>
                <a:highlight>
                  <a:srgbClr val="FFFF00"/>
                </a:highlight>
                <a:latin typeface="Calibri" panose="020F0502020204030204" pitchFamily="34" charset="0"/>
                <a:ea typeface="DengXian" panose="02010600030101010101" pitchFamily="2" charset="-122"/>
                <a:cs typeface="Times New Roman" panose="02020603050405020304" pitchFamily="18" charset="0"/>
              </a:rPr>
              <a:t>right clicking</a:t>
            </a:r>
            <a:r>
              <a:rPr lang="en-GB" dirty="0">
                <a:effectLst/>
                <a:highlight>
                  <a:srgbClr val="FFFF00"/>
                </a:highlight>
                <a:latin typeface="Calibri" panose="020F0502020204030204" pitchFamily="34" charset="0"/>
                <a:ea typeface="DengXian" panose="02010600030101010101" pitchFamily="2" charset="-122"/>
                <a:cs typeface="Times New Roman" panose="02020603050405020304" pitchFamily="18" charset="0"/>
              </a:rPr>
              <a:t>’ on the </a:t>
            </a:r>
            <a:r>
              <a:rPr lang="en-GB" b="1" dirty="0">
                <a:effectLst/>
                <a:highlight>
                  <a:srgbClr val="FFFF00"/>
                </a:highlight>
                <a:latin typeface="Calibri" panose="020F0502020204030204" pitchFamily="34" charset="0"/>
                <a:ea typeface="DengXian" panose="02010600030101010101" pitchFamily="2" charset="-122"/>
                <a:cs typeface="Times New Roman" panose="02020603050405020304" pitchFamily="18" charset="0"/>
              </a:rPr>
              <a:t>Window icon </a:t>
            </a:r>
            <a:r>
              <a:rPr lang="en-GB" dirty="0">
                <a:effectLst/>
                <a:latin typeface="Calibri" panose="020F0502020204030204" pitchFamily="34" charset="0"/>
                <a:ea typeface="DengXian" panose="02010600030101010101" pitchFamily="2" charset="-122"/>
                <a:cs typeface="Times New Roman" panose="02020603050405020304" pitchFamily="18" charset="0"/>
              </a:rPr>
              <a:t>(bottom left corner) and click on ‘</a:t>
            </a:r>
            <a:r>
              <a:rPr lang="en-GB" b="1" dirty="0">
                <a:effectLst/>
                <a:latin typeface="Calibri" panose="020F0502020204030204" pitchFamily="34" charset="0"/>
                <a:ea typeface="DengXian" panose="02010600030101010101" pitchFamily="2" charset="-122"/>
                <a:cs typeface="Times New Roman" panose="02020603050405020304" pitchFamily="18" charset="0"/>
              </a:rPr>
              <a:t>Windows PowerShell’.</a:t>
            </a:r>
          </a:p>
          <a:p>
            <a:pPr marL="342900" lvl="0" indent="-342900">
              <a:lnSpc>
                <a:spcPct val="120000"/>
              </a:lnSpc>
              <a:spcBef>
                <a:spcPts val="600"/>
              </a:spcBef>
              <a:buFont typeface="Symbol" panose="05050102010706020507" pitchFamily="18" charset="2"/>
              <a:buChar char=""/>
            </a:pPr>
            <a:r>
              <a:rPr lang="en-GB" dirty="0">
                <a:latin typeface="Calibri" panose="020F0502020204030204" pitchFamily="34" charset="0"/>
                <a:ea typeface="DengXian" panose="02010600030101010101" pitchFamily="2" charset="-122"/>
                <a:cs typeface="Times New Roman" panose="02020603050405020304" pitchFamily="18" charset="0"/>
              </a:rPr>
              <a:t>Or use the </a:t>
            </a:r>
            <a:r>
              <a:rPr lang="en-GB" dirty="0">
                <a:effectLst/>
                <a:latin typeface="Calibri" panose="020F0502020204030204" pitchFamily="34" charset="0"/>
                <a:ea typeface="DengXian" panose="02010600030101010101" pitchFamily="2" charset="-122"/>
                <a:cs typeface="Times New Roman" panose="02020603050405020304" pitchFamily="18" charset="0"/>
              </a:rPr>
              <a:t>search box to search for </a:t>
            </a:r>
            <a:r>
              <a:rPr lang="en-GB" b="1" dirty="0">
                <a:effectLst/>
                <a:latin typeface="Calibri" panose="020F0502020204030204" pitchFamily="34" charset="0"/>
                <a:ea typeface="DengXian" panose="02010600030101010101" pitchFamily="2" charset="-122"/>
                <a:cs typeface="Times New Roman" panose="02020603050405020304" pitchFamily="18" charset="0"/>
              </a:rPr>
              <a:t>PowerShell</a:t>
            </a:r>
            <a:r>
              <a:rPr lang="en-GB" dirty="0">
                <a:effectLst/>
                <a:latin typeface="Calibri" panose="020F0502020204030204" pitchFamily="34" charset="0"/>
                <a:ea typeface="DengXian" panose="02010600030101010101" pitchFamily="2" charset="-122"/>
                <a:cs typeface="Times New Roman" panose="02020603050405020304" pitchFamily="18" charset="0"/>
              </a:rPr>
              <a:t>.</a:t>
            </a:r>
          </a:p>
          <a:p>
            <a:pPr marL="0" indent="0">
              <a:lnSpc>
                <a:spcPct val="120000"/>
              </a:lnSpc>
              <a:spcBef>
                <a:spcPts val="600"/>
              </a:spcBef>
              <a:buNone/>
            </a:pPr>
            <a:r>
              <a:rPr lang="en-GB" sz="1800" dirty="0"/>
              <a:t>Note: Almost everything we need to do in PowerShell we can do in normal mode. However, sometimes as need to open </a:t>
            </a:r>
            <a:r>
              <a:rPr lang="en-GB" sz="1800" b="1" dirty="0"/>
              <a:t>PowerShell (Admin)</a:t>
            </a:r>
            <a:r>
              <a:rPr lang="en-GB" sz="1800" dirty="0"/>
              <a:t> to run certain commands and scripts that require more elevated privileges.</a:t>
            </a:r>
          </a:p>
          <a:p>
            <a:pPr marL="0" lvl="0" indent="0">
              <a:lnSpc>
                <a:spcPct val="120000"/>
              </a:lnSpc>
              <a:spcBef>
                <a:spcPts val="600"/>
              </a:spcBef>
              <a:buNone/>
            </a:pPr>
            <a:endParaRPr lang="en-GB" sz="2400" dirty="0">
              <a:effectLst/>
              <a:latin typeface="Calibri" panose="020F0502020204030204" pitchFamily="34" charset="0"/>
              <a:ea typeface="DengXian" panose="02010600030101010101" pitchFamily="2" charset="-122"/>
              <a:cs typeface="Times New Roman" panose="02020603050405020304" pitchFamily="18" charset="0"/>
            </a:endParaRPr>
          </a:p>
        </p:txBody>
      </p:sp>
      <p:pic>
        <p:nvPicPr>
          <p:cNvPr id="15" name="Picture 14">
            <a:extLst>
              <a:ext uri="{FF2B5EF4-FFF2-40B4-BE49-F238E27FC236}">
                <a16:creationId xmlns:a16="http://schemas.microsoft.com/office/drawing/2014/main" id="{F1DCF5B4-5AC5-A76E-74D5-CE382B184006}"/>
              </a:ext>
            </a:extLst>
          </p:cNvPr>
          <p:cNvPicPr>
            <a:picLocks noChangeAspect="1"/>
          </p:cNvPicPr>
          <p:nvPr/>
        </p:nvPicPr>
        <p:blipFill rotWithShape="1">
          <a:blip r:embed="rId3"/>
          <a:srcRect l="4420" t="26794" r="66066"/>
          <a:stretch>
            <a:fillRect/>
          </a:stretch>
        </p:blipFill>
        <p:spPr>
          <a:xfrm>
            <a:off x="9331377" y="2127718"/>
            <a:ext cx="2860619" cy="4730282"/>
          </a:xfrm>
          <a:prstGeom prst="rect">
            <a:avLst/>
          </a:prstGeom>
        </p:spPr>
      </p:pic>
      <p:pic>
        <p:nvPicPr>
          <p:cNvPr id="11" name="Picture 10">
            <a:extLst>
              <a:ext uri="{FF2B5EF4-FFF2-40B4-BE49-F238E27FC236}">
                <a16:creationId xmlns:a16="http://schemas.microsoft.com/office/drawing/2014/main" id="{D516887B-5446-B47B-BE3C-4AA1BC134084}"/>
              </a:ext>
            </a:extLst>
          </p:cNvPr>
          <p:cNvPicPr>
            <a:picLocks noChangeAspect="1"/>
          </p:cNvPicPr>
          <p:nvPr/>
        </p:nvPicPr>
        <p:blipFill rotWithShape="1">
          <a:blip r:embed="rId4"/>
          <a:srcRect l="3542" t="9985" r="70090"/>
          <a:stretch>
            <a:fillRect/>
          </a:stretch>
        </p:blipFill>
        <p:spPr>
          <a:xfrm>
            <a:off x="6325673" y="0"/>
            <a:ext cx="2946935" cy="6858000"/>
          </a:xfrm>
          <a:prstGeom prst="rect">
            <a:avLst/>
          </a:prstGeom>
        </p:spPr>
      </p:pic>
      <p:pic>
        <p:nvPicPr>
          <p:cNvPr id="4" name="Picture 3">
            <a:extLst>
              <a:ext uri="{FF2B5EF4-FFF2-40B4-BE49-F238E27FC236}">
                <a16:creationId xmlns:a16="http://schemas.microsoft.com/office/drawing/2014/main" id="{96978B5C-FA05-E142-1B9B-D660421C68AD}"/>
              </a:ext>
            </a:extLst>
          </p:cNvPr>
          <p:cNvPicPr>
            <a:picLocks noChangeAspect="1"/>
          </p:cNvPicPr>
          <p:nvPr/>
        </p:nvPicPr>
        <p:blipFill>
          <a:blip r:embed="rId5"/>
          <a:stretch>
            <a:fillRect/>
          </a:stretch>
        </p:blipFill>
        <p:spPr>
          <a:xfrm>
            <a:off x="5420798" y="6086475"/>
            <a:ext cx="904875" cy="771525"/>
          </a:xfrm>
          <a:prstGeom prst="rect">
            <a:avLst/>
          </a:prstGeom>
        </p:spPr>
      </p:pic>
    </p:spTree>
    <p:extLst>
      <p:ext uri="{BB962C8B-B14F-4D97-AF65-F5344CB8AC3E}">
        <p14:creationId xmlns:p14="http://schemas.microsoft.com/office/powerpoint/2010/main" val="70656755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159616" y="365789"/>
            <a:ext cx="9895951" cy="1033669"/>
          </a:xfrm>
        </p:spPr>
        <p:txBody>
          <a:bodyPr>
            <a:normAutofit/>
          </a:bodyPr>
          <a:lstStyle/>
          <a:p>
            <a:r>
              <a:rPr lang="en-GB" sz="4800" b="1" dirty="0">
                <a:solidFill>
                  <a:schemeClr val="bg1"/>
                </a:solidFill>
              </a:rPr>
              <a:t>Windows PowerShell v PowerShell</a:t>
            </a:r>
          </a:p>
        </p:txBody>
      </p:sp>
      <p:sp>
        <p:nvSpPr>
          <p:cNvPr id="9" name="Content Placeholder 2">
            <a:extLst>
              <a:ext uri="{FF2B5EF4-FFF2-40B4-BE49-F238E27FC236}">
                <a16:creationId xmlns:a16="http://schemas.microsoft.com/office/drawing/2014/main" id="{C6F0307B-6A4C-4978-8778-1B2AFBCDE537}"/>
              </a:ext>
            </a:extLst>
          </p:cNvPr>
          <p:cNvSpPr>
            <a:spLocks noGrp="1"/>
          </p:cNvSpPr>
          <p:nvPr>
            <p:ph idx="1"/>
          </p:nvPr>
        </p:nvSpPr>
        <p:spPr>
          <a:xfrm>
            <a:off x="88441" y="1606116"/>
            <a:ext cx="11838494" cy="5026073"/>
          </a:xfrm>
        </p:spPr>
        <p:txBody>
          <a:bodyPr>
            <a:normAutofit fontScale="40000" lnSpcReduction="20000"/>
          </a:bodyPr>
          <a:lstStyle/>
          <a:p>
            <a:pPr marL="342900" lvl="0" indent="-342900">
              <a:lnSpc>
                <a:spcPct val="120000"/>
              </a:lnSpc>
              <a:spcBef>
                <a:spcPts val="600"/>
              </a:spcBef>
              <a:buFont typeface="Symbol" panose="05050102010706020507" pitchFamily="18" charset="2"/>
              <a:buChar char=""/>
            </a:pPr>
            <a:r>
              <a:rPr lang="en-GB" sz="8000" b="1" dirty="0"/>
              <a:t>Windows PowerShell </a:t>
            </a:r>
            <a:r>
              <a:rPr lang="en-GB" sz="8000" dirty="0"/>
              <a:t>/ </a:t>
            </a:r>
            <a:r>
              <a:rPr lang="en-US" sz="8000" dirty="0"/>
              <a:t>Windows PowerShell 5.1 is the version preinstalled on Windows OSs (e.g. v10 &amp; 11) and Server OS releases. It is not being developed further. </a:t>
            </a:r>
          </a:p>
          <a:p>
            <a:pPr marL="342900" lvl="0" indent="-342900">
              <a:lnSpc>
                <a:spcPct val="120000"/>
              </a:lnSpc>
              <a:spcBef>
                <a:spcPts val="600"/>
              </a:spcBef>
              <a:buFont typeface="Symbol" panose="05050102010706020507" pitchFamily="18" charset="2"/>
              <a:buChar char=""/>
            </a:pPr>
            <a:r>
              <a:rPr lang="en-GB" sz="8000" b="1" dirty="0"/>
              <a:t>PowerShell</a:t>
            </a:r>
            <a:r>
              <a:rPr lang="en-GB" sz="8000" dirty="0"/>
              <a:t> aka PowerShell 7 / PowerShell Core is in active development, </a:t>
            </a:r>
            <a:r>
              <a:rPr lang="en-GB" sz="8000" dirty="0">
                <a:highlight>
                  <a:srgbClr val="FFFF00"/>
                </a:highlight>
              </a:rPr>
              <a:t>it is not preinstalled in Windows OS, it </a:t>
            </a:r>
            <a:r>
              <a:rPr lang="en-US" sz="8000" b="0" i="0" dirty="0">
                <a:solidFill>
                  <a:srgbClr val="001D35"/>
                </a:solidFill>
                <a:effectLst/>
                <a:highlight>
                  <a:srgbClr val="FFFF00"/>
                </a:highlight>
              </a:rPr>
              <a:t>needs to be installed separately and can coexist with Windows PowerShell</a:t>
            </a:r>
            <a:r>
              <a:rPr lang="en-GB" sz="8000" dirty="0"/>
              <a:t>. </a:t>
            </a:r>
          </a:p>
          <a:p>
            <a:pPr marL="342900" lvl="0" indent="-342900">
              <a:lnSpc>
                <a:spcPct val="120000"/>
              </a:lnSpc>
              <a:spcBef>
                <a:spcPts val="600"/>
              </a:spcBef>
              <a:buFont typeface="Symbol" panose="05050102010706020507" pitchFamily="18" charset="2"/>
              <a:buChar char=""/>
            </a:pPr>
            <a:r>
              <a:rPr lang="en-GB" sz="8000" dirty="0"/>
              <a:t>It is </a:t>
            </a:r>
            <a:r>
              <a:rPr lang="en-US" sz="8000" dirty="0"/>
              <a:t>faster and has more commands than Win PS 5.1.</a:t>
            </a:r>
          </a:p>
          <a:p>
            <a:pPr marL="342900" lvl="0" indent="-342900">
              <a:lnSpc>
                <a:spcPct val="120000"/>
              </a:lnSpc>
              <a:spcBef>
                <a:spcPts val="600"/>
              </a:spcBef>
              <a:buFont typeface="Symbol" panose="05050102010706020507" pitchFamily="18" charset="2"/>
              <a:buChar char=""/>
            </a:pPr>
            <a:r>
              <a:rPr lang="en-US" sz="8000" dirty="0"/>
              <a:t>To check the version of PowerShell you have, open PS and enter </a:t>
            </a:r>
            <a:r>
              <a:rPr lang="en-US" sz="8000" b="1" dirty="0"/>
              <a:t>$</a:t>
            </a:r>
            <a:r>
              <a:rPr lang="en-US" sz="8000" b="1" dirty="0" err="1">
                <a:highlight>
                  <a:srgbClr val="FFFF00"/>
                </a:highlight>
              </a:rPr>
              <a:t>PSVersionTable</a:t>
            </a:r>
            <a:r>
              <a:rPr lang="en-US" sz="8000" dirty="0"/>
              <a:t>. To install PowerShell </a:t>
            </a:r>
            <a:r>
              <a:rPr lang="en-US" sz="8000" dirty="0">
                <a:hlinkClick r:id="rId3"/>
              </a:rPr>
              <a:t>click-here</a:t>
            </a:r>
            <a:r>
              <a:rPr lang="en-US" sz="8000" dirty="0"/>
              <a:t>.</a:t>
            </a:r>
          </a:p>
        </p:txBody>
      </p:sp>
      <p:pic>
        <p:nvPicPr>
          <p:cNvPr id="3" name="Picture 2" descr="PowerShell Team - Automating the world one-liner at a time…">
            <a:extLst>
              <a:ext uri="{FF2B5EF4-FFF2-40B4-BE49-F238E27FC236}">
                <a16:creationId xmlns:a16="http://schemas.microsoft.com/office/drawing/2014/main" id="{4D0DE5F2-9DF9-06A3-AC89-9A3E322631B1}"/>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552855" y="-129947"/>
            <a:ext cx="1872744" cy="1872744"/>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3" descr="PowerShell - Wikipedia">
            <a:extLst>
              <a:ext uri="{FF2B5EF4-FFF2-40B4-BE49-F238E27FC236}">
                <a16:creationId xmlns:a16="http://schemas.microsoft.com/office/drawing/2014/main" id="{988635B0-11D5-602D-A93C-D78E0C895AD3}"/>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0142632" y="-141002"/>
            <a:ext cx="1872744" cy="187274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7216542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C6FCF2-5142-7820-D184-596ED29D38FD}"/>
              </a:ext>
            </a:extLst>
          </p:cNvPr>
          <p:cNvSpPr>
            <a:spLocks noGrp="1"/>
          </p:cNvSpPr>
          <p:nvPr>
            <p:ph type="title"/>
          </p:nvPr>
        </p:nvSpPr>
        <p:spPr>
          <a:xfrm>
            <a:off x="0" y="0"/>
            <a:ext cx="12192000" cy="1328111"/>
          </a:xfrm>
          <a:solidFill>
            <a:srgbClr val="002060"/>
          </a:solidFill>
        </p:spPr>
        <p:txBody>
          <a:bodyPr>
            <a:normAutofit/>
          </a:bodyPr>
          <a:lstStyle/>
          <a:p>
            <a:r>
              <a:rPr lang="en-GB" sz="5400" dirty="0">
                <a:solidFill>
                  <a:schemeClr val="bg1"/>
                </a:solidFill>
              </a:rPr>
              <a:t> To install PowerShell (PS)</a:t>
            </a:r>
          </a:p>
        </p:txBody>
      </p:sp>
      <p:sp>
        <p:nvSpPr>
          <p:cNvPr id="3" name="Content Placeholder 2">
            <a:extLst>
              <a:ext uri="{FF2B5EF4-FFF2-40B4-BE49-F238E27FC236}">
                <a16:creationId xmlns:a16="http://schemas.microsoft.com/office/drawing/2014/main" id="{511EEE63-07BB-A6E9-C1F4-8192255CEA50}"/>
              </a:ext>
            </a:extLst>
          </p:cNvPr>
          <p:cNvSpPr>
            <a:spLocks noGrp="1"/>
          </p:cNvSpPr>
          <p:nvPr>
            <p:ph idx="1"/>
          </p:nvPr>
        </p:nvSpPr>
        <p:spPr>
          <a:xfrm>
            <a:off x="502343" y="1458708"/>
            <a:ext cx="11187313" cy="4559807"/>
          </a:xfrm>
        </p:spPr>
        <p:txBody>
          <a:bodyPr>
            <a:noAutofit/>
          </a:bodyPr>
          <a:lstStyle/>
          <a:p>
            <a:pPr marL="0" indent="0">
              <a:buNone/>
            </a:pPr>
            <a:r>
              <a:rPr lang="en-US" b="0" i="0" dirty="0">
                <a:solidFill>
                  <a:srgbClr val="161616"/>
                </a:solidFill>
                <a:effectLst/>
              </a:rPr>
              <a:t>There are multiple ways to install PowerShell:</a:t>
            </a:r>
          </a:p>
          <a:p>
            <a:r>
              <a:rPr lang="en-US" sz="2400" dirty="0"/>
              <a:t>Download the latest version of PowerShell from the </a:t>
            </a:r>
            <a:r>
              <a:rPr lang="en-US" sz="2400" b="1" dirty="0">
                <a:highlight>
                  <a:srgbClr val="FFFF00"/>
                </a:highlight>
              </a:rPr>
              <a:t>Microsoft Store</a:t>
            </a:r>
            <a:r>
              <a:rPr lang="en-US" sz="2400" dirty="0">
                <a:solidFill>
                  <a:srgbClr val="001D35"/>
                </a:solidFill>
              </a:rPr>
              <a:t>.</a:t>
            </a:r>
            <a:endParaRPr lang="en-US" sz="2400" b="0" i="0" dirty="0">
              <a:solidFill>
                <a:srgbClr val="001D35"/>
              </a:solidFill>
              <a:effectLst/>
            </a:endParaRPr>
          </a:p>
          <a:p>
            <a:r>
              <a:rPr lang="en-US" sz="2400" dirty="0">
                <a:solidFill>
                  <a:srgbClr val="161616"/>
                </a:solidFill>
              </a:rPr>
              <a:t>Open Windows PowerShell and type the following </a:t>
            </a:r>
            <a:r>
              <a:rPr lang="en-US" sz="2400" b="1" dirty="0">
                <a:solidFill>
                  <a:srgbClr val="161616"/>
                </a:solidFill>
                <a:highlight>
                  <a:srgbClr val="FFFF00"/>
                </a:highlight>
              </a:rPr>
              <a:t>command</a:t>
            </a:r>
            <a:r>
              <a:rPr lang="en-US" sz="2400" dirty="0">
                <a:solidFill>
                  <a:srgbClr val="161616"/>
                </a:solidFill>
              </a:rPr>
              <a:t>:</a:t>
            </a:r>
            <a:endParaRPr lang="en-GB" sz="2400" dirty="0">
              <a:solidFill>
                <a:srgbClr val="161616"/>
              </a:solidFill>
            </a:endParaRPr>
          </a:p>
          <a:p>
            <a:pPr marL="0" indent="0">
              <a:buNone/>
            </a:pPr>
            <a:r>
              <a:rPr lang="en-US" sz="2400" dirty="0" err="1">
                <a:solidFill>
                  <a:srgbClr val="832FFF"/>
                </a:solidFill>
                <a:highlight>
                  <a:srgbClr val="FFFF00"/>
                </a:highlight>
              </a:rPr>
              <a:t>winget</a:t>
            </a:r>
            <a:r>
              <a:rPr lang="en-US" sz="2400" dirty="0">
                <a:solidFill>
                  <a:srgbClr val="832FFF"/>
                </a:solidFill>
                <a:highlight>
                  <a:srgbClr val="FFFF00"/>
                </a:highlight>
              </a:rPr>
              <a:t> install --id </a:t>
            </a:r>
            <a:r>
              <a:rPr lang="en-US" sz="2400" dirty="0" err="1">
                <a:solidFill>
                  <a:srgbClr val="832FFF"/>
                </a:solidFill>
                <a:highlight>
                  <a:srgbClr val="FFFF00"/>
                </a:highlight>
              </a:rPr>
              <a:t>Microsoft.PowerShell</a:t>
            </a:r>
            <a:r>
              <a:rPr lang="en-US" sz="2400" dirty="0">
                <a:solidFill>
                  <a:srgbClr val="832FFF"/>
                </a:solidFill>
                <a:highlight>
                  <a:srgbClr val="FFFF00"/>
                </a:highlight>
              </a:rPr>
              <a:t> --source </a:t>
            </a:r>
            <a:r>
              <a:rPr lang="en-US" sz="2400" dirty="0" err="1">
                <a:solidFill>
                  <a:srgbClr val="832FFF"/>
                </a:solidFill>
                <a:highlight>
                  <a:srgbClr val="FFFF00"/>
                </a:highlight>
              </a:rPr>
              <a:t>winget</a:t>
            </a:r>
            <a:endParaRPr lang="en-US" sz="2400" dirty="0">
              <a:solidFill>
                <a:srgbClr val="832FFF"/>
              </a:solidFill>
              <a:highlight>
                <a:srgbClr val="FFFF00"/>
              </a:highlight>
            </a:endParaRPr>
          </a:p>
          <a:p>
            <a:r>
              <a:rPr lang="en-GB" sz="2400" dirty="0">
                <a:solidFill>
                  <a:srgbClr val="161616"/>
                </a:solidFill>
              </a:rPr>
              <a:t>Use the following link to </a:t>
            </a:r>
            <a:r>
              <a:rPr lang="en-GB" sz="2400" b="1" dirty="0">
                <a:solidFill>
                  <a:srgbClr val="161616"/>
                </a:solidFill>
                <a:highlight>
                  <a:srgbClr val="FFFF00"/>
                </a:highlight>
              </a:rPr>
              <a:t>download the install package from GitHub</a:t>
            </a:r>
            <a:r>
              <a:rPr lang="en-GB" sz="2400" dirty="0">
                <a:solidFill>
                  <a:srgbClr val="161616"/>
                </a:solidFill>
              </a:rPr>
              <a:t>: </a:t>
            </a:r>
            <a:br>
              <a:rPr lang="en-GB" sz="2400" dirty="0">
                <a:solidFill>
                  <a:srgbClr val="161616"/>
                </a:solidFill>
              </a:rPr>
            </a:br>
            <a:r>
              <a:rPr lang="en-GB" sz="2400" b="0" i="0" u="sng" dirty="0">
                <a:solidFill>
                  <a:srgbClr val="161616"/>
                </a:solidFill>
                <a:effectLst/>
                <a:hlinkClick r:id="rId2"/>
              </a:rPr>
              <a:t>PowerShell-7.5.0-win-x64.msi</a:t>
            </a:r>
            <a:endParaRPr lang="en-GB" sz="2400" b="0" i="0" dirty="0">
              <a:solidFill>
                <a:srgbClr val="161616"/>
              </a:solidFill>
              <a:effectLst/>
            </a:endParaRPr>
          </a:p>
          <a:p>
            <a:r>
              <a:rPr lang="en-US" b="1" dirty="0">
                <a:solidFill>
                  <a:srgbClr val="161616"/>
                </a:solidFill>
              </a:rPr>
              <a:t>Linux: </a:t>
            </a:r>
            <a:r>
              <a:rPr lang="en-US" sz="2400" dirty="0">
                <a:solidFill>
                  <a:srgbClr val="161616"/>
                </a:solidFill>
              </a:rPr>
              <a:t>To install </a:t>
            </a:r>
            <a:r>
              <a:rPr lang="en-US" sz="2400" dirty="0"/>
              <a:t>PowerShell</a:t>
            </a:r>
            <a:r>
              <a:rPr lang="en-US" sz="2400" dirty="0">
                <a:solidFill>
                  <a:srgbClr val="161616"/>
                </a:solidFill>
              </a:rPr>
              <a:t> in Ubuntu and other Linux distros click-here:</a:t>
            </a:r>
          </a:p>
          <a:p>
            <a:pPr lvl="1"/>
            <a:r>
              <a:rPr lang="en-US" dirty="0">
                <a:hlinkClick r:id="rId3"/>
              </a:rPr>
              <a:t>Installing PowerShell on Ubuntu | Microsoft Learn</a:t>
            </a:r>
            <a:endParaRPr lang="en-US" dirty="0"/>
          </a:p>
          <a:p>
            <a:pPr lvl="1"/>
            <a:r>
              <a:rPr lang="en-US" dirty="0">
                <a:hlinkClick r:id="rId4"/>
              </a:rPr>
              <a:t>How to Install PowerShell in Linux? – </a:t>
            </a:r>
            <a:r>
              <a:rPr lang="en-US" dirty="0" err="1">
                <a:hlinkClick r:id="rId4"/>
              </a:rPr>
              <a:t>GeeksforGeeks</a:t>
            </a:r>
            <a:endParaRPr lang="en-US" dirty="0"/>
          </a:p>
          <a:p>
            <a:r>
              <a:rPr lang="en-US" b="1" dirty="0">
                <a:solidFill>
                  <a:srgbClr val="161616"/>
                </a:solidFill>
              </a:rPr>
              <a:t>Mac</a:t>
            </a:r>
            <a:r>
              <a:rPr lang="en-US" sz="2400" dirty="0">
                <a:solidFill>
                  <a:srgbClr val="161616"/>
                </a:solidFill>
              </a:rPr>
              <a:t>: To install </a:t>
            </a:r>
            <a:r>
              <a:rPr lang="en-US" sz="2400" dirty="0"/>
              <a:t>PowerShell</a:t>
            </a:r>
            <a:r>
              <a:rPr lang="en-US" sz="2400" dirty="0">
                <a:solidFill>
                  <a:srgbClr val="161616"/>
                </a:solidFill>
              </a:rPr>
              <a:t> on a Mac, please click-here:</a:t>
            </a:r>
          </a:p>
          <a:p>
            <a:pPr lvl="1"/>
            <a:r>
              <a:rPr lang="en-US" dirty="0">
                <a:hlinkClick r:id="rId5"/>
              </a:rPr>
              <a:t>Installing PowerShell on macOS - PowerShell | Microsoft Learn</a:t>
            </a:r>
            <a:endParaRPr lang="en-US" dirty="0">
              <a:solidFill>
                <a:srgbClr val="161616"/>
              </a:solidFill>
            </a:endParaRPr>
          </a:p>
          <a:p>
            <a:pPr marL="457200" lvl="1" indent="0">
              <a:buNone/>
            </a:pPr>
            <a:r>
              <a:rPr lang="en-GB" dirty="0">
                <a:solidFill>
                  <a:srgbClr val="161616"/>
                </a:solidFill>
              </a:rPr>
              <a:t>For additional ways, please click-here: </a:t>
            </a:r>
            <a:r>
              <a:rPr lang="en-US" dirty="0">
                <a:hlinkClick r:id="rId6"/>
              </a:rPr>
              <a:t>Installing PowerShell on Windows</a:t>
            </a:r>
            <a:endParaRPr lang="en-US" dirty="0"/>
          </a:p>
          <a:p>
            <a:pPr marL="457200" lvl="1" indent="0">
              <a:buNone/>
            </a:pPr>
            <a:endParaRPr lang="en-US" dirty="0"/>
          </a:p>
        </p:txBody>
      </p:sp>
      <p:pic>
        <p:nvPicPr>
          <p:cNvPr id="5" name="Picture 4" descr="PowerShell - Wikipedia">
            <a:extLst>
              <a:ext uri="{FF2B5EF4-FFF2-40B4-BE49-F238E27FC236}">
                <a16:creationId xmlns:a16="http://schemas.microsoft.com/office/drawing/2014/main" id="{C3DB591B-F0D6-D3D8-B41B-E4E7C64733A5}"/>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10068681" y="-130597"/>
            <a:ext cx="1872744" cy="187274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5501658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550117" y="289733"/>
            <a:ext cx="9895951" cy="1033669"/>
          </a:xfrm>
        </p:spPr>
        <p:txBody>
          <a:bodyPr>
            <a:normAutofit/>
          </a:bodyPr>
          <a:lstStyle/>
          <a:p>
            <a:pPr algn="l"/>
            <a:r>
              <a:rPr lang="en-US" sz="4800" b="1" dirty="0">
                <a:solidFill>
                  <a:schemeClr val="bg1"/>
                </a:solidFill>
              </a:rPr>
              <a:t>What can PowerShell be used for?</a:t>
            </a:r>
            <a:endParaRPr lang="en-US" sz="5400" b="1" dirty="0">
              <a:solidFill>
                <a:schemeClr val="bg1"/>
              </a:solidFill>
            </a:endParaRPr>
          </a:p>
        </p:txBody>
      </p:sp>
      <p:sp>
        <p:nvSpPr>
          <p:cNvPr id="9" name="Content Placeholder 2">
            <a:extLst>
              <a:ext uri="{FF2B5EF4-FFF2-40B4-BE49-F238E27FC236}">
                <a16:creationId xmlns:a16="http://schemas.microsoft.com/office/drawing/2014/main" id="{C6F0307B-6A4C-4978-8778-1B2AFBCDE537}"/>
              </a:ext>
            </a:extLst>
          </p:cNvPr>
          <p:cNvSpPr>
            <a:spLocks noGrp="1"/>
          </p:cNvSpPr>
          <p:nvPr>
            <p:ph idx="1"/>
          </p:nvPr>
        </p:nvSpPr>
        <p:spPr>
          <a:xfrm>
            <a:off x="333354" y="1742939"/>
            <a:ext cx="11525287" cy="5070363"/>
          </a:xfrm>
        </p:spPr>
        <p:txBody>
          <a:bodyPr>
            <a:normAutofit lnSpcReduction="10000"/>
          </a:bodyPr>
          <a:lstStyle/>
          <a:p>
            <a:r>
              <a:rPr lang="en-US" b="0" i="0" dirty="0">
                <a:solidFill>
                  <a:srgbClr val="171717"/>
                </a:solidFill>
                <a:effectLst/>
              </a:rPr>
              <a:t>PowerShell can be used to </a:t>
            </a:r>
            <a:r>
              <a:rPr lang="en-US" b="1" i="0" dirty="0">
                <a:solidFill>
                  <a:srgbClr val="171717"/>
                </a:solidFill>
                <a:effectLst/>
                <a:highlight>
                  <a:srgbClr val="FFFF00"/>
                </a:highlight>
              </a:rPr>
              <a:t>monitor, manage </a:t>
            </a:r>
            <a:r>
              <a:rPr lang="en-US" b="1" dirty="0">
                <a:solidFill>
                  <a:srgbClr val="171717"/>
                </a:solidFill>
                <a:highlight>
                  <a:srgbClr val="FFFF00"/>
                </a:highlight>
              </a:rPr>
              <a:t>&amp; configure </a:t>
            </a:r>
            <a:r>
              <a:rPr lang="en-US" b="1" i="0" dirty="0">
                <a:solidFill>
                  <a:srgbClr val="171717"/>
                </a:solidFill>
                <a:effectLst/>
                <a:highlight>
                  <a:srgbClr val="FFFF00"/>
                </a:highlight>
              </a:rPr>
              <a:t>local, remote and cloud systems.</a:t>
            </a:r>
          </a:p>
          <a:p>
            <a:r>
              <a:rPr lang="en-US" dirty="0">
                <a:solidFill>
                  <a:srgbClr val="171717"/>
                </a:solidFill>
              </a:rPr>
              <a:t>PowerShell was traditionally used by </a:t>
            </a:r>
            <a:r>
              <a:rPr lang="en-US" b="1" dirty="0">
                <a:solidFill>
                  <a:srgbClr val="171717"/>
                </a:solidFill>
              </a:rPr>
              <a:t>System Administrators</a:t>
            </a:r>
            <a:r>
              <a:rPr lang="en-US" dirty="0">
                <a:solidFill>
                  <a:srgbClr val="171717"/>
                </a:solidFill>
              </a:rPr>
              <a:t>, today however it is used by many more such as </a:t>
            </a:r>
            <a:r>
              <a:rPr lang="en-US" b="1" dirty="0">
                <a:solidFill>
                  <a:srgbClr val="171717"/>
                </a:solidFill>
              </a:rPr>
              <a:t>Developers</a:t>
            </a:r>
            <a:r>
              <a:rPr lang="en-US" dirty="0">
                <a:solidFill>
                  <a:srgbClr val="171717"/>
                </a:solidFill>
              </a:rPr>
              <a:t>, </a:t>
            </a:r>
            <a:r>
              <a:rPr lang="en-US" b="1" dirty="0">
                <a:solidFill>
                  <a:srgbClr val="171717"/>
                </a:solidFill>
              </a:rPr>
              <a:t>DevOps</a:t>
            </a:r>
            <a:r>
              <a:rPr lang="en-US" dirty="0">
                <a:solidFill>
                  <a:srgbClr val="171717"/>
                </a:solidFill>
              </a:rPr>
              <a:t> (Developers &amp; Operations team), </a:t>
            </a:r>
            <a:r>
              <a:rPr lang="en-US" b="1" dirty="0">
                <a:solidFill>
                  <a:srgbClr val="171717"/>
                </a:solidFill>
              </a:rPr>
              <a:t>Cloud Ops </a:t>
            </a:r>
            <a:r>
              <a:rPr lang="en-US" dirty="0" err="1">
                <a:solidFill>
                  <a:srgbClr val="171717"/>
                </a:solidFill>
              </a:rPr>
              <a:t>etc</a:t>
            </a:r>
            <a:r>
              <a:rPr lang="en-US" dirty="0">
                <a:solidFill>
                  <a:srgbClr val="171717"/>
                </a:solidFill>
              </a:rPr>
              <a:t>…</a:t>
            </a:r>
            <a:endParaRPr lang="en-US" b="1" i="0" dirty="0">
              <a:solidFill>
                <a:srgbClr val="171717"/>
              </a:solidFill>
              <a:effectLst/>
              <a:highlight>
                <a:srgbClr val="FFFF00"/>
              </a:highlight>
            </a:endParaRPr>
          </a:p>
          <a:p>
            <a:pPr marL="0" indent="0" algn="l">
              <a:buNone/>
            </a:pPr>
            <a:r>
              <a:rPr lang="en-US" sz="2400" b="1" dirty="0">
                <a:solidFill>
                  <a:srgbClr val="171717"/>
                </a:solidFill>
              </a:rPr>
              <a:t>Bg.</a:t>
            </a:r>
            <a:endParaRPr lang="en-US" sz="2400" b="1" i="0" dirty="0">
              <a:solidFill>
                <a:srgbClr val="171717"/>
              </a:solidFill>
              <a:effectLst/>
            </a:endParaRPr>
          </a:p>
          <a:p>
            <a:pPr algn="l">
              <a:buFont typeface="Arial" panose="020B0604020202020204" pitchFamily="34" charset="0"/>
              <a:buChar char="•"/>
            </a:pPr>
            <a:r>
              <a:rPr lang="en-US" sz="2400" b="1" i="0" dirty="0">
                <a:solidFill>
                  <a:srgbClr val="171717"/>
                </a:solidFill>
                <a:effectLst/>
              </a:rPr>
              <a:t>Cloud management</a:t>
            </a:r>
            <a:r>
              <a:rPr lang="en-US" sz="2400" dirty="0">
                <a:solidFill>
                  <a:srgbClr val="171717"/>
                </a:solidFill>
              </a:rPr>
              <a:t>:</a:t>
            </a:r>
            <a:r>
              <a:rPr lang="en-US" sz="2400" b="0" i="0" dirty="0">
                <a:solidFill>
                  <a:srgbClr val="171717"/>
                </a:solidFill>
                <a:effectLst/>
              </a:rPr>
              <a:t> PowerShell can be used to manage cloud resources. </a:t>
            </a:r>
            <a:r>
              <a:rPr lang="en-US" sz="2400" dirty="0">
                <a:solidFill>
                  <a:srgbClr val="171717"/>
                </a:solidFill>
              </a:rPr>
              <a:t>E.g.</a:t>
            </a:r>
            <a:r>
              <a:rPr lang="en-US" sz="2400" b="0" i="0" dirty="0">
                <a:solidFill>
                  <a:srgbClr val="171717"/>
                </a:solidFill>
                <a:effectLst/>
              </a:rPr>
              <a:t> to retrieve information about cloud resources, as well as update or deploy new resources.</a:t>
            </a:r>
          </a:p>
          <a:p>
            <a:pPr algn="l">
              <a:buFont typeface="Arial" panose="020B0604020202020204" pitchFamily="34" charset="0"/>
              <a:buChar char="•"/>
            </a:pPr>
            <a:r>
              <a:rPr lang="en-US" sz="2400" b="1" i="0" dirty="0">
                <a:solidFill>
                  <a:srgbClr val="171717"/>
                </a:solidFill>
                <a:effectLst/>
              </a:rPr>
              <a:t>Continuous Integration/Continuous Deployment (CI/CD)</a:t>
            </a:r>
            <a:r>
              <a:rPr lang="en-US" sz="2400" b="1" dirty="0">
                <a:solidFill>
                  <a:srgbClr val="171717"/>
                </a:solidFill>
              </a:rPr>
              <a:t>:</a:t>
            </a:r>
            <a:r>
              <a:rPr lang="en-US" sz="2400" b="1" i="0" dirty="0">
                <a:solidFill>
                  <a:srgbClr val="171717"/>
                </a:solidFill>
                <a:effectLst/>
              </a:rPr>
              <a:t> </a:t>
            </a:r>
            <a:r>
              <a:rPr lang="en-US" sz="2400" b="0" i="0" dirty="0">
                <a:solidFill>
                  <a:srgbClr val="171717"/>
                </a:solidFill>
                <a:effectLst/>
              </a:rPr>
              <a:t>It can be used as part of a Continuous Integration/Continuous Deployment pipeline </a:t>
            </a:r>
            <a:r>
              <a:rPr lang="en-US" sz="2400" dirty="0"/>
              <a:t>i.e. automating the building, testing, and deployment of applications.</a:t>
            </a:r>
          </a:p>
          <a:p>
            <a:pPr algn="l">
              <a:buFont typeface="Arial" panose="020B0604020202020204" pitchFamily="34" charset="0"/>
              <a:buChar char="•"/>
            </a:pPr>
            <a:r>
              <a:rPr lang="en-US" sz="2400" b="1" i="0" dirty="0">
                <a:solidFill>
                  <a:srgbClr val="171717"/>
                </a:solidFill>
                <a:effectLst/>
              </a:rPr>
              <a:t>Automate tasks for Active Directory and Exchange</a:t>
            </a:r>
            <a:r>
              <a:rPr lang="en-US" sz="2400" b="0" i="0" dirty="0">
                <a:solidFill>
                  <a:srgbClr val="171717"/>
                </a:solidFill>
                <a:effectLst/>
              </a:rPr>
              <a:t>. </a:t>
            </a:r>
            <a:r>
              <a:rPr lang="en-US" sz="2400" dirty="0">
                <a:solidFill>
                  <a:srgbClr val="171717"/>
                </a:solidFill>
              </a:rPr>
              <a:t>We</a:t>
            </a:r>
            <a:r>
              <a:rPr lang="en-US" sz="2400" b="0" i="0" dirty="0">
                <a:solidFill>
                  <a:srgbClr val="171717"/>
                </a:solidFill>
                <a:effectLst/>
              </a:rPr>
              <a:t> can use </a:t>
            </a:r>
            <a:r>
              <a:rPr lang="en-US" sz="2400" dirty="0">
                <a:solidFill>
                  <a:srgbClr val="171717"/>
                </a:solidFill>
              </a:rPr>
              <a:t>PS</a:t>
            </a:r>
            <a:r>
              <a:rPr lang="en-US" sz="2400" b="0" i="0" dirty="0">
                <a:solidFill>
                  <a:srgbClr val="171717"/>
                </a:solidFill>
                <a:effectLst/>
              </a:rPr>
              <a:t> to automate almost any task on Windows </a:t>
            </a:r>
            <a:r>
              <a:rPr lang="en-US" sz="2400" dirty="0">
                <a:solidFill>
                  <a:srgbClr val="171717"/>
                </a:solidFill>
              </a:rPr>
              <a:t>such as</a:t>
            </a:r>
            <a:r>
              <a:rPr lang="en-US" sz="2400" b="0" i="0" dirty="0">
                <a:solidFill>
                  <a:srgbClr val="171717"/>
                </a:solidFill>
                <a:effectLst/>
              </a:rPr>
              <a:t> creating users in Active Directory and mailboxes in Exchange.</a:t>
            </a:r>
          </a:p>
          <a:p>
            <a:pPr marL="342900" lvl="0" indent="-342900">
              <a:lnSpc>
                <a:spcPct val="120000"/>
              </a:lnSpc>
              <a:spcBef>
                <a:spcPts val="600"/>
              </a:spcBef>
              <a:buFont typeface="Symbol" panose="05050102010706020507" pitchFamily="18" charset="2"/>
              <a:buChar char=""/>
            </a:pPr>
            <a:endParaRPr lang="en-GB" sz="3600" dirty="0">
              <a:effectLst/>
              <a:ea typeface="DengXian" panose="02010600030101010101" pitchFamily="2" charset="-122"/>
              <a:cs typeface="Times New Roman" panose="02020603050405020304" pitchFamily="18" charset="0"/>
            </a:endParaRPr>
          </a:p>
        </p:txBody>
      </p:sp>
      <p:pic>
        <p:nvPicPr>
          <p:cNvPr id="4" name="Picture 3" descr="PowerShell - Wikipedia">
            <a:extLst>
              <a:ext uri="{FF2B5EF4-FFF2-40B4-BE49-F238E27FC236}">
                <a16:creationId xmlns:a16="http://schemas.microsoft.com/office/drawing/2014/main" id="{07841B38-936F-0C49-D842-8AD50B98B25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382881" y="-129805"/>
            <a:ext cx="1872744" cy="187274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0022934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BAF2228E-D371-5973-9B4E-731FC7E90ED7}"/>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6F34BAA-414D-98EC-F2A1-FFA1E1093F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2F9B146A-DD88-7FC7-03A8-489BBA1FC4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C7DAFED2-0608-F32B-CFD1-2F67C64585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CC0D0286-EF25-D126-7691-2013811E34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065B2A09-DA15-6EFE-A7C5-352891A470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8D7D9B65-8746-C106-4911-FD3B34D3DA79}"/>
              </a:ext>
            </a:extLst>
          </p:cNvPr>
          <p:cNvSpPr>
            <a:spLocks noGrp="1"/>
          </p:cNvSpPr>
          <p:nvPr>
            <p:ph type="title"/>
          </p:nvPr>
        </p:nvSpPr>
        <p:spPr>
          <a:xfrm>
            <a:off x="275297" y="340533"/>
            <a:ext cx="9895951" cy="1033669"/>
          </a:xfrm>
        </p:spPr>
        <p:txBody>
          <a:bodyPr>
            <a:normAutofit/>
          </a:bodyPr>
          <a:lstStyle/>
          <a:p>
            <a:pPr algn="l"/>
            <a:r>
              <a:rPr lang="en-US" sz="5400" b="1" dirty="0">
                <a:solidFill>
                  <a:schemeClr val="bg1"/>
                </a:solidFill>
              </a:rPr>
              <a:t>PowerShell at L4 &amp; L5</a:t>
            </a:r>
            <a:endParaRPr lang="en-US" sz="6000" b="1" dirty="0">
              <a:solidFill>
                <a:schemeClr val="bg1"/>
              </a:solidFill>
            </a:endParaRPr>
          </a:p>
        </p:txBody>
      </p:sp>
      <p:sp>
        <p:nvSpPr>
          <p:cNvPr id="9" name="Content Placeholder 2">
            <a:extLst>
              <a:ext uri="{FF2B5EF4-FFF2-40B4-BE49-F238E27FC236}">
                <a16:creationId xmlns:a16="http://schemas.microsoft.com/office/drawing/2014/main" id="{1F1E1E5A-C3B1-71B5-BC55-EA4301B5EBCF}"/>
              </a:ext>
            </a:extLst>
          </p:cNvPr>
          <p:cNvSpPr>
            <a:spLocks noGrp="1"/>
          </p:cNvSpPr>
          <p:nvPr>
            <p:ph idx="1"/>
          </p:nvPr>
        </p:nvSpPr>
        <p:spPr>
          <a:xfrm>
            <a:off x="275297" y="1692534"/>
            <a:ext cx="11495790" cy="5070363"/>
          </a:xfrm>
        </p:spPr>
        <p:txBody>
          <a:bodyPr>
            <a:normAutofit fontScale="85000" lnSpcReduction="10000"/>
          </a:bodyPr>
          <a:lstStyle/>
          <a:p>
            <a:r>
              <a:rPr lang="en-US" dirty="0">
                <a:solidFill>
                  <a:srgbClr val="171717"/>
                </a:solidFill>
              </a:rPr>
              <a:t>This module introduces important </a:t>
            </a:r>
            <a:r>
              <a:rPr lang="en-US" b="1" dirty="0">
                <a:solidFill>
                  <a:srgbClr val="171717"/>
                </a:solidFill>
              </a:rPr>
              <a:t>key PowerShell commands and script syntax areas </a:t>
            </a:r>
            <a:r>
              <a:rPr lang="en-US" dirty="0">
                <a:solidFill>
                  <a:srgbClr val="171717"/>
                </a:solidFill>
              </a:rPr>
              <a:t>to set the foundation for further learning.</a:t>
            </a:r>
          </a:p>
          <a:p>
            <a:pPr lvl="0"/>
            <a:r>
              <a:rPr lang="en-US" dirty="0">
                <a:solidFill>
                  <a:srgbClr val="171717"/>
                </a:solidFill>
              </a:rPr>
              <a:t>At the start of L5/Yr2, you will study a ‘Network OS’ module where you will use Server OSs such as </a:t>
            </a:r>
            <a:r>
              <a:rPr lang="en-US" b="1" dirty="0">
                <a:solidFill>
                  <a:srgbClr val="171717"/>
                </a:solidFill>
              </a:rPr>
              <a:t>Ubuntu Server </a:t>
            </a:r>
            <a:r>
              <a:rPr lang="en-US" dirty="0">
                <a:solidFill>
                  <a:srgbClr val="171717"/>
                </a:solidFill>
              </a:rPr>
              <a:t>(No GUI by default = lighter, faster – includes OpenSSH (remote access), Apache/</a:t>
            </a:r>
            <a:r>
              <a:rPr lang="en-US" dirty="0" err="1">
                <a:solidFill>
                  <a:srgbClr val="171717"/>
                </a:solidFill>
              </a:rPr>
              <a:t>NginX</a:t>
            </a:r>
            <a:r>
              <a:rPr lang="en-US" dirty="0">
                <a:solidFill>
                  <a:srgbClr val="171717"/>
                </a:solidFill>
              </a:rPr>
              <a:t> web servers &amp; MySQL) &amp; Debian and </a:t>
            </a:r>
            <a:r>
              <a:rPr lang="en-US" b="1" dirty="0">
                <a:solidFill>
                  <a:srgbClr val="171717"/>
                </a:solidFill>
              </a:rPr>
              <a:t>MS Windows Server </a:t>
            </a:r>
            <a:r>
              <a:rPr lang="en-US" dirty="0">
                <a:solidFill>
                  <a:srgbClr val="171717"/>
                </a:solidFill>
              </a:rPr>
              <a:t>along with learning how to use the </a:t>
            </a:r>
            <a:r>
              <a:rPr lang="en-GB" b="1" dirty="0"/>
              <a:t>Active Directory Administrative </a:t>
            </a:r>
            <a:r>
              <a:rPr lang="en-GB" b="1" dirty="0" err="1"/>
              <a:t>Center</a:t>
            </a:r>
            <a:r>
              <a:rPr lang="en-GB" b="1" dirty="0"/>
              <a:t> </a:t>
            </a:r>
            <a:r>
              <a:rPr lang="en-GB" dirty="0"/>
              <a:t>and </a:t>
            </a:r>
            <a:r>
              <a:rPr lang="en-GB" b="1" dirty="0"/>
              <a:t>Group Policy Management Console</a:t>
            </a:r>
            <a:r>
              <a:rPr lang="en-GB" dirty="0"/>
              <a:t> (GPMC)</a:t>
            </a:r>
          </a:p>
          <a:p>
            <a:r>
              <a:rPr lang="en-US" dirty="0">
                <a:solidFill>
                  <a:srgbClr val="171717"/>
                </a:solidFill>
              </a:rPr>
              <a:t>You will learn </a:t>
            </a:r>
            <a:r>
              <a:rPr lang="en-US" b="1" dirty="0">
                <a:solidFill>
                  <a:srgbClr val="171717"/>
                </a:solidFill>
              </a:rPr>
              <a:t>PowerShell cmdlets </a:t>
            </a:r>
            <a:r>
              <a:rPr lang="en-US" dirty="0">
                <a:solidFill>
                  <a:srgbClr val="171717"/>
                </a:solidFill>
              </a:rPr>
              <a:t>to manage and configure </a:t>
            </a:r>
            <a:r>
              <a:rPr lang="en-GB" b="1" dirty="0"/>
              <a:t>Microsoft’s Windows Server domain &amp; Networking environment.</a:t>
            </a:r>
            <a:endParaRPr lang="en-US" dirty="0">
              <a:solidFill>
                <a:srgbClr val="171717"/>
              </a:solidFill>
            </a:endParaRPr>
          </a:p>
          <a:p>
            <a:r>
              <a:rPr lang="en-US" dirty="0">
                <a:solidFill>
                  <a:srgbClr val="171717"/>
                </a:solidFill>
              </a:rPr>
              <a:t>For example, you will learn to manage and configure settings related to:</a:t>
            </a:r>
          </a:p>
          <a:p>
            <a:pPr lvl="1"/>
            <a:r>
              <a:rPr lang="en-GB" sz="2600" b="1" dirty="0"/>
              <a:t>Networking</a:t>
            </a:r>
            <a:r>
              <a:rPr lang="en-GB" sz="2600" dirty="0"/>
              <a:t> – for managing </a:t>
            </a:r>
            <a:r>
              <a:rPr lang="en-US" sz="2600" dirty="0"/>
              <a:t>Windows networking technologies &amp; implementation</a:t>
            </a:r>
            <a:endParaRPr lang="en-GB" sz="2600" dirty="0"/>
          </a:p>
          <a:p>
            <a:pPr lvl="1"/>
            <a:r>
              <a:rPr lang="en-US" sz="2600" b="1" dirty="0">
                <a:solidFill>
                  <a:srgbClr val="171717"/>
                </a:solidFill>
              </a:rPr>
              <a:t>Group Policy </a:t>
            </a:r>
            <a:r>
              <a:rPr lang="en-US" sz="2600" dirty="0">
                <a:solidFill>
                  <a:srgbClr val="171717"/>
                </a:solidFill>
              </a:rPr>
              <a:t>– for </a:t>
            </a:r>
            <a:r>
              <a:rPr lang="en-US" sz="2600" dirty="0"/>
              <a:t>managing Group Policy Objects (GPOs) &amp; </a:t>
            </a:r>
            <a:r>
              <a:rPr lang="en-GB" sz="2600" dirty="0"/>
              <a:t>Active Directory</a:t>
            </a:r>
            <a:endParaRPr lang="en-US" sz="2600" dirty="0">
              <a:solidFill>
                <a:srgbClr val="171717"/>
              </a:solidFill>
            </a:endParaRPr>
          </a:p>
          <a:p>
            <a:pPr lvl="1"/>
            <a:r>
              <a:rPr lang="en-US" sz="2600" b="1" dirty="0">
                <a:solidFill>
                  <a:srgbClr val="171717"/>
                </a:solidFill>
              </a:rPr>
              <a:t>Server Management console </a:t>
            </a:r>
            <a:r>
              <a:rPr lang="en-US" sz="2600" dirty="0">
                <a:solidFill>
                  <a:srgbClr val="171717"/>
                </a:solidFill>
              </a:rPr>
              <a:t>– for </a:t>
            </a:r>
            <a:r>
              <a:rPr lang="en-US" sz="2600" dirty="0"/>
              <a:t>managing server features, roles, and services.</a:t>
            </a:r>
            <a:endParaRPr lang="en-US" sz="2600" dirty="0">
              <a:solidFill>
                <a:srgbClr val="171717"/>
              </a:solidFill>
            </a:endParaRPr>
          </a:p>
          <a:p>
            <a:pPr lvl="1"/>
            <a:r>
              <a:rPr lang="en-US" sz="2600" b="1" dirty="0">
                <a:solidFill>
                  <a:srgbClr val="171717"/>
                </a:solidFill>
              </a:rPr>
              <a:t>Hyper-V</a:t>
            </a:r>
            <a:r>
              <a:rPr lang="en-US" sz="2600" dirty="0">
                <a:solidFill>
                  <a:srgbClr val="171717"/>
                </a:solidFill>
              </a:rPr>
              <a:t> – for </a:t>
            </a:r>
            <a:r>
              <a:rPr lang="en-US" sz="2600" dirty="0"/>
              <a:t>managing Hyper-V virtualization &amp; virtual machines (VMs)</a:t>
            </a:r>
            <a:endParaRPr lang="en-US" sz="2600" dirty="0">
              <a:solidFill>
                <a:srgbClr val="171717"/>
              </a:solidFill>
            </a:endParaRPr>
          </a:p>
          <a:p>
            <a:pPr lvl="1"/>
            <a:r>
              <a:rPr lang="en-US" sz="2600" b="1" dirty="0">
                <a:solidFill>
                  <a:srgbClr val="171717"/>
                </a:solidFill>
              </a:rPr>
              <a:t>Internet Information Services (IIS) </a:t>
            </a:r>
            <a:r>
              <a:rPr lang="en-US" sz="2600" dirty="0">
                <a:solidFill>
                  <a:srgbClr val="171717"/>
                </a:solidFill>
              </a:rPr>
              <a:t>– for </a:t>
            </a:r>
            <a:r>
              <a:rPr lang="en-GB" sz="2600" dirty="0"/>
              <a:t>managing &amp; administering IIS &amp; web applications.</a:t>
            </a:r>
            <a:endParaRPr lang="en-US" sz="2600" dirty="0">
              <a:solidFill>
                <a:srgbClr val="171717"/>
              </a:solidFill>
            </a:endParaRPr>
          </a:p>
          <a:p>
            <a:pPr marL="0" indent="0">
              <a:buNone/>
            </a:pPr>
            <a:endParaRPr lang="en-GB" sz="3600" dirty="0">
              <a:effectLst/>
              <a:ea typeface="DengXian" panose="02010600030101010101" pitchFamily="2" charset="-122"/>
              <a:cs typeface="Times New Roman" panose="02020603050405020304" pitchFamily="18" charset="0"/>
            </a:endParaRPr>
          </a:p>
        </p:txBody>
      </p:sp>
      <p:pic>
        <p:nvPicPr>
          <p:cNvPr id="4" name="Picture 3" descr="PowerShell - Wikipedia">
            <a:extLst>
              <a:ext uri="{FF2B5EF4-FFF2-40B4-BE49-F238E27FC236}">
                <a16:creationId xmlns:a16="http://schemas.microsoft.com/office/drawing/2014/main" id="{2C57E3EC-46FB-7E75-6391-BD73DDBECF1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382881" y="-129805"/>
            <a:ext cx="1872744" cy="187274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7557205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133843" y="386325"/>
            <a:ext cx="9452361" cy="1033669"/>
          </a:xfrm>
        </p:spPr>
        <p:txBody>
          <a:bodyPr>
            <a:normAutofit/>
          </a:bodyPr>
          <a:lstStyle/>
          <a:p>
            <a:r>
              <a:rPr lang="en-GB" sz="4800" b="1" dirty="0">
                <a:highlight>
                  <a:srgbClr val="FFFF00"/>
                </a:highlight>
              </a:rPr>
              <a:t>Show:</a:t>
            </a:r>
            <a:r>
              <a:rPr lang="en-GB" sz="4800" b="1" dirty="0">
                <a:solidFill>
                  <a:schemeClr val="bg1"/>
                </a:solidFill>
              </a:rPr>
              <a:t> PowerShell command structure</a:t>
            </a:r>
          </a:p>
        </p:txBody>
      </p:sp>
      <p:sp>
        <p:nvSpPr>
          <p:cNvPr id="7" name="Content Placeholder 6">
            <a:extLst>
              <a:ext uri="{FF2B5EF4-FFF2-40B4-BE49-F238E27FC236}">
                <a16:creationId xmlns:a16="http://schemas.microsoft.com/office/drawing/2014/main" id="{7AA20E84-7A60-867E-8EB4-EA3136895592}"/>
              </a:ext>
            </a:extLst>
          </p:cNvPr>
          <p:cNvSpPr>
            <a:spLocks noGrp="1"/>
          </p:cNvSpPr>
          <p:nvPr>
            <p:ph idx="1"/>
          </p:nvPr>
        </p:nvSpPr>
        <p:spPr>
          <a:xfrm>
            <a:off x="399804" y="1814487"/>
            <a:ext cx="10515600" cy="4351338"/>
          </a:xfrm>
        </p:spPr>
        <p:txBody>
          <a:bodyPr>
            <a:normAutofit/>
          </a:bodyPr>
          <a:lstStyle/>
          <a:p>
            <a:pPr>
              <a:lnSpc>
                <a:spcPct val="100000"/>
              </a:lnSpc>
            </a:pPr>
            <a:r>
              <a:rPr lang="en-US" altLang="en-US" sz="3200" dirty="0"/>
              <a:t>PowerShell comes with hundreds of preinstalled commands called </a:t>
            </a:r>
            <a:r>
              <a:rPr lang="en-US" altLang="en-US" sz="3200" b="1" dirty="0"/>
              <a:t>cmdlets</a:t>
            </a:r>
            <a:r>
              <a:rPr lang="en-US" altLang="en-US" sz="3200" dirty="0"/>
              <a:t>.</a:t>
            </a:r>
          </a:p>
          <a:p>
            <a:pPr>
              <a:lnSpc>
                <a:spcPct val="100000"/>
              </a:lnSpc>
            </a:pPr>
            <a:r>
              <a:rPr lang="en-US" sz="3200" b="0" i="0" dirty="0">
                <a:solidFill>
                  <a:srgbClr val="222222"/>
                </a:solidFill>
                <a:effectLst/>
              </a:rPr>
              <a:t>E</a:t>
            </a:r>
            <a:r>
              <a:rPr lang="en-US" altLang="en-US" sz="3200" dirty="0"/>
              <a:t>ach </a:t>
            </a:r>
            <a:r>
              <a:rPr lang="en-US" altLang="en-US" sz="3200" b="1" dirty="0"/>
              <a:t>PowerShell command </a:t>
            </a:r>
            <a:r>
              <a:rPr lang="en-US" sz="3200" b="0" i="0" dirty="0">
                <a:solidFill>
                  <a:srgbClr val="222222"/>
                </a:solidFill>
                <a:effectLst/>
              </a:rPr>
              <a:t>consists of a </a:t>
            </a:r>
            <a:r>
              <a:rPr lang="en-US" sz="3200" b="1" i="0" dirty="0">
                <a:solidFill>
                  <a:srgbClr val="222222"/>
                </a:solidFill>
                <a:effectLst/>
              </a:rPr>
              <a:t>verb and a noun</a:t>
            </a:r>
            <a:r>
              <a:rPr lang="en-US" altLang="en-US" sz="3200" b="1" dirty="0"/>
              <a:t> pair </a:t>
            </a:r>
            <a:r>
              <a:rPr lang="en-US" altLang="en-US" sz="3200" dirty="0"/>
              <a:t>such as ‘</a:t>
            </a:r>
            <a:r>
              <a:rPr lang="en-US" altLang="en-US" sz="3200" b="1" dirty="0">
                <a:highlight>
                  <a:srgbClr val="FFFF00"/>
                </a:highlight>
              </a:rPr>
              <a:t>Get-Process</a:t>
            </a:r>
            <a:r>
              <a:rPr lang="en-US" altLang="en-US" sz="3200" dirty="0"/>
              <a:t>’.</a:t>
            </a:r>
          </a:p>
          <a:p>
            <a:pPr>
              <a:lnSpc>
                <a:spcPct val="100000"/>
              </a:lnSpc>
            </a:pPr>
            <a:r>
              <a:rPr lang="en-GB" sz="3200" dirty="0"/>
              <a:t>The ‘</a:t>
            </a:r>
            <a:r>
              <a:rPr lang="en-GB" sz="3200" b="1" dirty="0"/>
              <a:t>Verb</a:t>
            </a:r>
            <a:r>
              <a:rPr lang="en-GB" sz="3200" dirty="0"/>
              <a:t>’ part states what we're trying </a:t>
            </a:r>
            <a:r>
              <a:rPr lang="en-GB" sz="3200" b="1" dirty="0"/>
              <a:t>to do</a:t>
            </a:r>
            <a:r>
              <a:rPr lang="en-GB" sz="3200" dirty="0"/>
              <a:t>. </a:t>
            </a:r>
          </a:p>
          <a:p>
            <a:pPr>
              <a:lnSpc>
                <a:spcPct val="100000"/>
              </a:lnSpc>
            </a:pPr>
            <a:r>
              <a:rPr lang="en-GB" sz="3200" dirty="0"/>
              <a:t>PowerShell has a standard list of verbs, which we can view by using the ‘</a:t>
            </a:r>
            <a:r>
              <a:rPr lang="en-GB" sz="3200" b="1" dirty="0">
                <a:highlight>
                  <a:srgbClr val="FFFF00"/>
                </a:highlight>
              </a:rPr>
              <a:t>Get-Verb</a:t>
            </a:r>
            <a:r>
              <a:rPr lang="en-GB" sz="3200" dirty="0"/>
              <a:t>’ command.</a:t>
            </a:r>
          </a:p>
        </p:txBody>
      </p:sp>
      <p:sp>
        <p:nvSpPr>
          <p:cNvPr id="6" name="TextBox 5">
            <a:extLst>
              <a:ext uri="{FF2B5EF4-FFF2-40B4-BE49-F238E27FC236}">
                <a16:creationId xmlns:a16="http://schemas.microsoft.com/office/drawing/2014/main" id="{D831D11A-8F33-7AAF-434F-7ED1BD34C81A}"/>
              </a:ext>
            </a:extLst>
          </p:cNvPr>
          <p:cNvSpPr txBox="1"/>
          <p:nvPr/>
        </p:nvSpPr>
        <p:spPr>
          <a:xfrm>
            <a:off x="0" y="-11082"/>
            <a:ext cx="7480092" cy="461665"/>
          </a:xfrm>
          <a:prstGeom prst="rect">
            <a:avLst/>
          </a:prstGeom>
          <a:noFill/>
        </p:spPr>
        <p:txBody>
          <a:bodyPr wrap="square">
            <a:spAutoFit/>
          </a:bodyPr>
          <a:lstStyle/>
          <a:p>
            <a:r>
              <a:rPr lang="en-US" altLang="en-US" sz="2400" dirty="0">
                <a:highlight>
                  <a:srgbClr val="FFFF00"/>
                </a:highlight>
              </a:rPr>
              <a:t>Open MS PowerShell or Windows Terminal - PowerShell:</a:t>
            </a:r>
            <a:endParaRPr lang="en-GB" sz="2400" dirty="0">
              <a:highlight>
                <a:srgbClr val="FFFF00"/>
              </a:highlight>
            </a:endParaRPr>
          </a:p>
        </p:txBody>
      </p:sp>
      <p:pic>
        <p:nvPicPr>
          <p:cNvPr id="3" name="Picture 2" descr="PowerShell - Wikipedia">
            <a:extLst>
              <a:ext uri="{FF2B5EF4-FFF2-40B4-BE49-F238E27FC236}">
                <a16:creationId xmlns:a16="http://schemas.microsoft.com/office/drawing/2014/main" id="{7487D35F-452F-FEB4-11D1-713F6D77654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952730" y="-117041"/>
            <a:ext cx="1872744" cy="187274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8214284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459347" y="343390"/>
            <a:ext cx="5834362" cy="1033669"/>
          </a:xfrm>
        </p:spPr>
        <p:txBody>
          <a:bodyPr>
            <a:normAutofit/>
          </a:bodyPr>
          <a:lstStyle/>
          <a:p>
            <a:r>
              <a:rPr lang="en-GB" sz="5400" b="1" dirty="0">
                <a:solidFill>
                  <a:schemeClr val="bg1"/>
                </a:solidFill>
              </a:rPr>
              <a:t>PowerShell verbs</a:t>
            </a:r>
          </a:p>
        </p:txBody>
      </p:sp>
      <p:sp>
        <p:nvSpPr>
          <p:cNvPr id="7" name="Content Placeholder 6">
            <a:extLst>
              <a:ext uri="{FF2B5EF4-FFF2-40B4-BE49-F238E27FC236}">
                <a16:creationId xmlns:a16="http://schemas.microsoft.com/office/drawing/2014/main" id="{7AA20E84-7A60-867E-8EB4-EA3136895592}"/>
              </a:ext>
            </a:extLst>
          </p:cNvPr>
          <p:cNvSpPr>
            <a:spLocks noGrp="1"/>
          </p:cNvSpPr>
          <p:nvPr>
            <p:ph idx="1"/>
          </p:nvPr>
        </p:nvSpPr>
        <p:spPr>
          <a:xfrm>
            <a:off x="459350" y="1849985"/>
            <a:ext cx="10894450" cy="4351338"/>
          </a:xfrm>
        </p:spPr>
        <p:txBody>
          <a:bodyPr/>
          <a:lstStyle/>
          <a:p>
            <a:pPr marL="0" indent="0" algn="l">
              <a:buNone/>
            </a:pPr>
            <a:r>
              <a:rPr lang="en-US" b="0" i="0" dirty="0">
                <a:solidFill>
                  <a:srgbClr val="222222"/>
                </a:solidFill>
                <a:effectLst/>
                <a:latin typeface="Source Sans Pro" panose="020B0503030403020204" pitchFamily="34" charset="0"/>
              </a:rPr>
              <a:t>Some of the common verbs used to create PowerShell commands are:</a:t>
            </a:r>
          </a:p>
          <a:p>
            <a:pPr lvl="1"/>
            <a:r>
              <a:rPr lang="en-US" sz="3200" b="1" i="0" dirty="0">
                <a:solidFill>
                  <a:srgbClr val="222222"/>
                </a:solidFill>
                <a:effectLst/>
                <a:latin typeface="Source Sans Pro" panose="020B0503030403020204" pitchFamily="34" charset="0"/>
              </a:rPr>
              <a:t>Get </a:t>
            </a:r>
            <a:r>
              <a:rPr lang="en-US" sz="3200" b="0" i="0" dirty="0">
                <a:solidFill>
                  <a:srgbClr val="222222"/>
                </a:solidFill>
                <a:effectLst/>
                <a:latin typeface="Source Sans Pro" panose="020B0503030403020204" pitchFamily="34" charset="0"/>
              </a:rPr>
              <a:t>— To </a:t>
            </a:r>
            <a:r>
              <a:rPr lang="en-US" sz="3200" i="0" dirty="0">
                <a:solidFill>
                  <a:srgbClr val="222222"/>
                </a:solidFill>
                <a:effectLst/>
                <a:latin typeface="Source Sans Pro" panose="020B0503030403020204" pitchFamily="34" charset="0"/>
              </a:rPr>
              <a:t>Get</a:t>
            </a:r>
            <a:r>
              <a:rPr lang="en-US" sz="3200" b="0" i="0" dirty="0">
                <a:solidFill>
                  <a:srgbClr val="222222"/>
                </a:solidFill>
                <a:effectLst/>
                <a:latin typeface="Source Sans Pro" panose="020B0503030403020204" pitchFamily="34" charset="0"/>
              </a:rPr>
              <a:t> something</a:t>
            </a:r>
          </a:p>
          <a:p>
            <a:pPr lvl="1"/>
            <a:r>
              <a:rPr lang="en-US" sz="3200" b="1" i="0" dirty="0">
                <a:solidFill>
                  <a:srgbClr val="222222"/>
                </a:solidFill>
                <a:effectLst/>
                <a:latin typeface="Source Sans Pro" panose="020B0503030403020204" pitchFamily="34" charset="0"/>
              </a:rPr>
              <a:t>Start</a:t>
            </a:r>
            <a:r>
              <a:rPr lang="en-US" sz="3200" b="0" i="0" dirty="0">
                <a:solidFill>
                  <a:srgbClr val="222222"/>
                </a:solidFill>
                <a:effectLst/>
                <a:latin typeface="Source Sans Pro" panose="020B0503030403020204" pitchFamily="34" charset="0"/>
              </a:rPr>
              <a:t> — To </a:t>
            </a:r>
            <a:r>
              <a:rPr lang="en-US" sz="3200" i="0" dirty="0">
                <a:solidFill>
                  <a:srgbClr val="222222"/>
                </a:solidFill>
                <a:effectLst/>
                <a:latin typeface="Source Sans Pro" panose="020B0503030403020204" pitchFamily="34" charset="0"/>
              </a:rPr>
              <a:t>Run</a:t>
            </a:r>
            <a:r>
              <a:rPr lang="en-US" sz="3200" b="0" i="0" dirty="0">
                <a:solidFill>
                  <a:srgbClr val="222222"/>
                </a:solidFill>
                <a:effectLst/>
                <a:latin typeface="Source Sans Pro" panose="020B0503030403020204" pitchFamily="34" charset="0"/>
              </a:rPr>
              <a:t> something</a:t>
            </a:r>
          </a:p>
          <a:p>
            <a:pPr lvl="1"/>
            <a:r>
              <a:rPr lang="en-US" sz="3200" b="1" i="0" dirty="0">
                <a:solidFill>
                  <a:srgbClr val="222222"/>
                </a:solidFill>
                <a:effectLst/>
                <a:latin typeface="Source Sans Pro" panose="020B0503030403020204" pitchFamily="34" charset="0"/>
              </a:rPr>
              <a:t>Out</a:t>
            </a:r>
            <a:r>
              <a:rPr lang="en-US" sz="3200" b="0" i="0" dirty="0">
                <a:solidFill>
                  <a:srgbClr val="222222"/>
                </a:solidFill>
                <a:effectLst/>
                <a:latin typeface="Source Sans Pro" panose="020B0503030403020204" pitchFamily="34" charset="0"/>
              </a:rPr>
              <a:t> — To </a:t>
            </a:r>
            <a:r>
              <a:rPr lang="en-US" sz="3200" i="0" dirty="0">
                <a:solidFill>
                  <a:srgbClr val="222222"/>
                </a:solidFill>
                <a:effectLst/>
                <a:latin typeface="Source Sans Pro" panose="020B0503030403020204" pitchFamily="34" charset="0"/>
              </a:rPr>
              <a:t>Output</a:t>
            </a:r>
            <a:r>
              <a:rPr lang="en-US" sz="3200" b="0" i="0" dirty="0">
                <a:solidFill>
                  <a:srgbClr val="222222"/>
                </a:solidFill>
                <a:effectLst/>
                <a:latin typeface="Source Sans Pro" panose="020B0503030403020204" pitchFamily="34" charset="0"/>
              </a:rPr>
              <a:t> something</a:t>
            </a:r>
          </a:p>
          <a:p>
            <a:pPr lvl="1"/>
            <a:r>
              <a:rPr lang="en-US" sz="3200" b="1" i="0" dirty="0">
                <a:solidFill>
                  <a:srgbClr val="222222"/>
                </a:solidFill>
                <a:effectLst/>
                <a:latin typeface="Source Sans Pro" panose="020B0503030403020204" pitchFamily="34" charset="0"/>
              </a:rPr>
              <a:t>Stop</a:t>
            </a:r>
            <a:r>
              <a:rPr lang="en-US" sz="3200" b="0" i="0" dirty="0">
                <a:solidFill>
                  <a:srgbClr val="222222"/>
                </a:solidFill>
                <a:effectLst/>
                <a:latin typeface="Source Sans Pro" panose="020B0503030403020204" pitchFamily="34" charset="0"/>
              </a:rPr>
              <a:t> — To </a:t>
            </a:r>
            <a:r>
              <a:rPr lang="en-US" sz="3200" dirty="0">
                <a:solidFill>
                  <a:srgbClr val="222222"/>
                </a:solidFill>
                <a:latin typeface="Source Sans Pro" panose="020B0503030403020204" pitchFamily="34" charset="0"/>
              </a:rPr>
              <a:t>S</a:t>
            </a:r>
            <a:r>
              <a:rPr lang="en-US" sz="3200" i="0" dirty="0">
                <a:solidFill>
                  <a:srgbClr val="222222"/>
                </a:solidFill>
                <a:effectLst/>
                <a:latin typeface="Source Sans Pro" panose="020B0503030403020204" pitchFamily="34" charset="0"/>
              </a:rPr>
              <a:t>top</a:t>
            </a:r>
            <a:r>
              <a:rPr lang="en-US" sz="3200" b="0" i="0" dirty="0">
                <a:solidFill>
                  <a:srgbClr val="222222"/>
                </a:solidFill>
                <a:effectLst/>
                <a:latin typeface="Source Sans Pro" panose="020B0503030403020204" pitchFamily="34" charset="0"/>
              </a:rPr>
              <a:t> something that is running</a:t>
            </a:r>
          </a:p>
          <a:p>
            <a:pPr lvl="1"/>
            <a:r>
              <a:rPr lang="en-US" sz="3200" b="1" i="0" dirty="0">
                <a:solidFill>
                  <a:srgbClr val="222222"/>
                </a:solidFill>
                <a:effectLst/>
                <a:latin typeface="Source Sans Pro" panose="020B0503030403020204" pitchFamily="34" charset="0"/>
              </a:rPr>
              <a:t>Set </a:t>
            </a:r>
            <a:r>
              <a:rPr lang="en-US" sz="3200" b="0" i="0" dirty="0">
                <a:solidFill>
                  <a:srgbClr val="222222"/>
                </a:solidFill>
                <a:effectLst/>
                <a:latin typeface="Source Sans Pro" panose="020B0503030403020204" pitchFamily="34" charset="0"/>
              </a:rPr>
              <a:t>— To </a:t>
            </a:r>
            <a:r>
              <a:rPr lang="en-US" sz="3200" dirty="0">
                <a:solidFill>
                  <a:srgbClr val="222222"/>
                </a:solidFill>
                <a:latin typeface="Source Sans Pro" panose="020B0503030403020204" pitchFamily="34" charset="0"/>
              </a:rPr>
              <a:t>S</a:t>
            </a:r>
            <a:r>
              <a:rPr lang="en-US" sz="3200" i="0" dirty="0">
                <a:solidFill>
                  <a:srgbClr val="222222"/>
                </a:solidFill>
                <a:effectLst/>
                <a:latin typeface="Source Sans Pro" panose="020B0503030403020204" pitchFamily="34" charset="0"/>
              </a:rPr>
              <a:t>et/define </a:t>
            </a:r>
            <a:r>
              <a:rPr lang="en-US" sz="3200" b="0" i="0" dirty="0">
                <a:solidFill>
                  <a:srgbClr val="222222"/>
                </a:solidFill>
                <a:effectLst/>
                <a:latin typeface="Source Sans Pro" panose="020B0503030403020204" pitchFamily="34" charset="0"/>
              </a:rPr>
              <a:t>something</a:t>
            </a:r>
          </a:p>
          <a:p>
            <a:pPr lvl="1"/>
            <a:r>
              <a:rPr lang="en-US" sz="3200" b="1" i="0" dirty="0">
                <a:solidFill>
                  <a:srgbClr val="222222"/>
                </a:solidFill>
                <a:effectLst/>
                <a:latin typeface="Source Sans Pro" panose="020B0503030403020204" pitchFamily="34" charset="0"/>
              </a:rPr>
              <a:t>New</a:t>
            </a:r>
            <a:r>
              <a:rPr lang="en-US" sz="3200" b="0" i="0" dirty="0">
                <a:solidFill>
                  <a:srgbClr val="222222"/>
                </a:solidFill>
                <a:effectLst/>
                <a:latin typeface="Source Sans Pro" panose="020B0503030403020204" pitchFamily="34" charset="0"/>
              </a:rPr>
              <a:t> — To </a:t>
            </a:r>
            <a:r>
              <a:rPr lang="en-US" sz="3200" i="0" dirty="0">
                <a:solidFill>
                  <a:srgbClr val="222222"/>
                </a:solidFill>
                <a:effectLst/>
                <a:latin typeface="Source Sans Pro" panose="020B0503030403020204" pitchFamily="34" charset="0"/>
              </a:rPr>
              <a:t>Create</a:t>
            </a:r>
            <a:r>
              <a:rPr lang="en-US" sz="3200" b="0" i="0" dirty="0">
                <a:solidFill>
                  <a:srgbClr val="222222"/>
                </a:solidFill>
                <a:effectLst/>
                <a:latin typeface="Source Sans Pro" panose="020B0503030403020204" pitchFamily="34" charset="0"/>
              </a:rPr>
              <a:t> something</a:t>
            </a:r>
          </a:p>
          <a:p>
            <a:endParaRPr lang="en-GB" dirty="0"/>
          </a:p>
        </p:txBody>
      </p:sp>
      <p:pic>
        <p:nvPicPr>
          <p:cNvPr id="3" name="Picture 2" descr="PowerShell - Wikipedia">
            <a:extLst>
              <a:ext uri="{FF2B5EF4-FFF2-40B4-BE49-F238E27FC236}">
                <a16:creationId xmlns:a16="http://schemas.microsoft.com/office/drawing/2014/main" id="{D414C3E3-1559-2771-1458-7C5B0646EE4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293163" y="-141002"/>
            <a:ext cx="1872744" cy="187274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1599317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565525" y="320329"/>
            <a:ext cx="9895951" cy="1033669"/>
          </a:xfrm>
        </p:spPr>
        <p:txBody>
          <a:bodyPr>
            <a:normAutofit/>
          </a:bodyPr>
          <a:lstStyle/>
          <a:p>
            <a:r>
              <a:rPr lang="en-GB" sz="5400" b="1" dirty="0">
                <a:solidFill>
                  <a:srgbClr val="002060"/>
                </a:solidFill>
                <a:highlight>
                  <a:srgbClr val="FFFF00"/>
                </a:highlight>
              </a:rPr>
              <a:t>Show:</a:t>
            </a:r>
            <a:r>
              <a:rPr lang="en-GB" sz="5400" b="1" dirty="0">
                <a:solidFill>
                  <a:srgbClr val="002060"/>
                </a:solidFill>
              </a:rPr>
              <a:t> </a:t>
            </a:r>
            <a:r>
              <a:rPr lang="en-GB" sz="5400" b="1" dirty="0">
                <a:solidFill>
                  <a:schemeClr val="bg1"/>
                </a:solidFill>
              </a:rPr>
              <a:t>Get-Process</a:t>
            </a:r>
          </a:p>
        </p:txBody>
      </p:sp>
      <p:sp>
        <p:nvSpPr>
          <p:cNvPr id="7" name="Content Placeholder 6">
            <a:extLst>
              <a:ext uri="{FF2B5EF4-FFF2-40B4-BE49-F238E27FC236}">
                <a16:creationId xmlns:a16="http://schemas.microsoft.com/office/drawing/2014/main" id="{7AA20E84-7A60-867E-8EB4-EA3136895592}"/>
              </a:ext>
            </a:extLst>
          </p:cNvPr>
          <p:cNvSpPr>
            <a:spLocks noGrp="1"/>
          </p:cNvSpPr>
          <p:nvPr>
            <p:ph idx="1"/>
          </p:nvPr>
        </p:nvSpPr>
        <p:spPr>
          <a:xfrm>
            <a:off x="352166" y="1735187"/>
            <a:ext cx="11380483" cy="5122813"/>
          </a:xfrm>
        </p:spPr>
        <p:txBody>
          <a:bodyPr>
            <a:normAutofit lnSpcReduction="10000"/>
          </a:bodyPr>
          <a:lstStyle/>
          <a:p>
            <a:r>
              <a:rPr lang="en-US" b="0" i="0" dirty="0">
                <a:solidFill>
                  <a:srgbClr val="2C2C2C"/>
                </a:solidFill>
                <a:effectLst/>
              </a:rPr>
              <a:t>We can use the </a:t>
            </a:r>
            <a:r>
              <a:rPr lang="en-US" b="1" i="0" dirty="0">
                <a:solidFill>
                  <a:srgbClr val="2C2C2C"/>
                </a:solidFill>
                <a:effectLst/>
              </a:rPr>
              <a:t>Get-Process</a:t>
            </a:r>
            <a:r>
              <a:rPr lang="en-US" b="0" i="0" dirty="0">
                <a:solidFill>
                  <a:srgbClr val="2C2C2C"/>
                </a:solidFill>
                <a:effectLst/>
              </a:rPr>
              <a:t> command to show a list of all processes running on the system and their ids. </a:t>
            </a:r>
          </a:p>
          <a:p>
            <a:r>
              <a:rPr lang="en-US" dirty="0">
                <a:solidFill>
                  <a:srgbClr val="2C2C2C"/>
                </a:solidFill>
              </a:rPr>
              <a:t>We can use the information </a:t>
            </a:r>
            <a:r>
              <a:rPr lang="en-US" b="0" i="0" dirty="0">
                <a:solidFill>
                  <a:srgbClr val="2C2C2C"/>
                </a:solidFill>
                <a:effectLst/>
              </a:rPr>
              <a:t>to </a:t>
            </a:r>
            <a:r>
              <a:rPr lang="en-US" b="1" i="0" dirty="0">
                <a:solidFill>
                  <a:srgbClr val="2C2C2C"/>
                </a:solidFill>
                <a:effectLst/>
              </a:rPr>
              <a:t>view, stop and restart </a:t>
            </a:r>
            <a:r>
              <a:rPr lang="en-US" b="0" i="0" dirty="0">
                <a:solidFill>
                  <a:srgbClr val="2C2C2C"/>
                </a:solidFill>
                <a:effectLst/>
              </a:rPr>
              <a:t>a system process.</a:t>
            </a:r>
          </a:p>
          <a:p>
            <a:pPr marL="0" indent="0">
              <a:buNone/>
            </a:pPr>
            <a:endParaRPr lang="en-US" b="0" i="0" dirty="0">
              <a:solidFill>
                <a:srgbClr val="2C2C2C"/>
              </a:solidFill>
              <a:effectLst/>
            </a:endParaRPr>
          </a:p>
          <a:p>
            <a:pPr marL="0" indent="0">
              <a:buNone/>
            </a:pPr>
            <a:endParaRPr lang="en-US" b="0" i="0" dirty="0">
              <a:solidFill>
                <a:srgbClr val="2C2C2C"/>
              </a:solidFill>
              <a:effectLst/>
            </a:endParaRPr>
          </a:p>
          <a:p>
            <a:r>
              <a:rPr lang="en-US" b="1" dirty="0">
                <a:solidFill>
                  <a:srgbClr val="2C2C2C"/>
                </a:solidFill>
                <a:highlight>
                  <a:srgbClr val="FFFF00"/>
                </a:highlight>
              </a:rPr>
              <a:t>Get-Process | more</a:t>
            </a:r>
            <a:r>
              <a:rPr lang="en-US" b="1" dirty="0">
                <a:solidFill>
                  <a:srgbClr val="2C2C2C"/>
                </a:solidFill>
              </a:rPr>
              <a:t> </a:t>
            </a:r>
            <a:r>
              <a:rPr lang="en-US" dirty="0">
                <a:solidFill>
                  <a:srgbClr val="2C2C2C"/>
                </a:solidFill>
              </a:rPr>
              <a:t>– By adding ‘pipe more’ [</a:t>
            </a:r>
            <a:r>
              <a:rPr lang="en-US" b="1" dirty="0">
                <a:solidFill>
                  <a:srgbClr val="2C2C2C"/>
                </a:solidFill>
              </a:rPr>
              <a:t>| more</a:t>
            </a:r>
            <a:r>
              <a:rPr lang="en-US" dirty="0">
                <a:solidFill>
                  <a:srgbClr val="2C2C2C"/>
                </a:solidFill>
              </a:rPr>
              <a:t>] after any command in PS, we limit the output to one screen and it allows us to page to display more output (1 line at a time) by </a:t>
            </a:r>
            <a:r>
              <a:rPr lang="en-US" b="1" dirty="0">
                <a:solidFill>
                  <a:srgbClr val="2C2C2C"/>
                </a:solidFill>
              </a:rPr>
              <a:t>pressing enter.</a:t>
            </a:r>
          </a:p>
          <a:p>
            <a:pPr marL="0" indent="0">
              <a:buNone/>
            </a:pPr>
            <a:endParaRPr lang="en-US" dirty="0">
              <a:solidFill>
                <a:srgbClr val="2C2C2C"/>
              </a:solidFill>
            </a:endParaRPr>
          </a:p>
          <a:p>
            <a:pPr marL="0" indent="0">
              <a:buNone/>
            </a:pPr>
            <a:endParaRPr lang="en-US" dirty="0">
              <a:solidFill>
                <a:srgbClr val="2C2C2C"/>
              </a:solidFill>
            </a:endParaRPr>
          </a:p>
          <a:p>
            <a:r>
              <a:rPr lang="en-US" dirty="0">
                <a:solidFill>
                  <a:srgbClr val="2C2C2C"/>
                </a:solidFill>
              </a:rPr>
              <a:t>‘q’ or CTRL C to return to the prompt</a:t>
            </a:r>
            <a:endParaRPr lang="en-GB" dirty="0"/>
          </a:p>
          <a:p>
            <a:endParaRPr lang="en-US" sz="2800" dirty="0"/>
          </a:p>
          <a:p>
            <a:endParaRPr lang="en-GB" dirty="0"/>
          </a:p>
        </p:txBody>
      </p:sp>
      <p:pic>
        <p:nvPicPr>
          <p:cNvPr id="6" name="Picture 5">
            <a:extLst>
              <a:ext uri="{FF2B5EF4-FFF2-40B4-BE49-F238E27FC236}">
                <a16:creationId xmlns:a16="http://schemas.microsoft.com/office/drawing/2014/main" id="{E183FEFB-4E26-5A67-A2AD-8A8F8802DE99}"/>
              </a:ext>
            </a:extLst>
          </p:cNvPr>
          <p:cNvPicPr>
            <a:picLocks noChangeAspect="1"/>
          </p:cNvPicPr>
          <p:nvPr/>
        </p:nvPicPr>
        <p:blipFill>
          <a:blip r:embed="rId3"/>
          <a:stretch>
            <a:fillRect/>
          </a:stretch>
        </p:blipFill>
        <p:spPr>
          <a:xfrm>
            <a:off x="4190154" y="3064973"/>
            <a:ext cx="3704505" cy="728053"/>
          </a:xfrm>
          <a:prstGeom prst="rect">
            <a:avLst/>
          </a:prstGeom>
        </p:spPr>
      </p:pic>
      <p:pic>
        <p:nvPicPr>
          <p:cNvPr id="9" name="Picture 8">
            <a:extLst>
              <a:ext uri="{FF2B5EF4-FFF2-40B4-BE49-F238E27FC236}">
                <a16:creationId xmlns:a16="http://schemas.microsoft.com/office/drawing/2014/main" id="{6224A37E-9594-6F93-CA38-C9FBA66D42FD}"/>
              </a:ext>
            </a:extLst>
          </p:cNvPr>
          <p:cNvPicPr>
            <a:picLocks noChangeAspect="1"/>
          </p:cNvPicPr>
          <p:nvPr/>
        </p:nvPicPr>
        <p:blipFill>
          <a:blip r:embed="rId4"/>
          <a:stretch>
            <a:fillRect/>
          </a:stretch>
        </p:blipFill>
        <p:spPr>
          <a:xfrm>
            <a:off x="3660411" y="5187675"/>
            <a:ext cx="5182017" cy="728052"/>
          </a:xfrm>
          <a:prstGeom prst="rect">
            <a:avLst/>
          </a:prstGeom>
        </p:spPr>
      </p:pic>
      <p:pic>
        <p:nvPicPr>
          <p:cNvPr id="3" name="Picture 2" descr="PowerShell - Wikipedia">
            <a:extLst>
              <a:ext uri="{FF2B5EF4-FFF2-40B4-BE49-F238E27FC236}">
                <a16:creationId xmlns:a16="http://schemas.microsoft.com/office/drawing/2014/main" id="{6DC72550-4817-3B93-DB1A-6D472A9AF39B}"/>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9382881" y="-99209"/>
            <a:ext cx="1872744" cy="187274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4340669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786982" y="339509"/>
            <a:ext cx="9895951" cy="1033669"/>
          </a:xfrm>
        </p:spPr>
        <p:txBody>
          <a:bodyPr>
            <a:normAutofit/>
          </a:bodyPr>
          <a:lstStyle/>
          <a:p>
            <a:r>
              <a:rPr lang="en-GB" b="1" dirty="0">
                <a:solidFill>
                  <a:srgbClr val="002060"/>
                </a:solidFill>
                <a:highlight>
                  <a:srgbClr val="FFFF00"/>
                </a:highlight>
              </a:rPr>
              <a:t>Show:</a:t>
            </a:r>
            <a:r>
              <a:rPr lang="en-GB" b="1" dirty="0">
                <a:solidFill>
                  <a:srgbClr val="002060"/>
                </a:solidFill>
              </a:rPr>
              <a:t> </a:t>
            </a:r>
            <a:r>
              <a:rPr lang="en-GB" b="1" dirty="0">
                <a:solidFill>
                  <a:schemeClr val="bg1"/>
                </a:solidFill>
              </a:rPr>
              <a:t>Essential PowerShell commands</a:t>
            </a:r>
          </a:p>
        </p:txBody>
      </p:sp>
      <p:sp>
        <p:nvSpPr>
          <p:cNvPr id="7" name="Content Placeholder 6">
            <a:extLst>
              <a:ext uri="{FF2B5EF4-FFF2-40B4-BE49-F238E27FC236}">
                <a16:creationId xmlns:a16="http://schemas.microsoft.com/office/drawing/2014/main" id="{7AA20E84-7A60-867E-8EB4-EA3136895592}"/>
              </a:ext>
            </a:extLst>
          </p:cNvPr>
          <p:cNvSpPr>
            <a:spLocks noGrp="1"/>
          </p:cNvSpPr>
          <p:nvPr>
            <p:ph idx="1"/>
          </p:nvPr>
        </p:nvSpPr>
        <p:spPr>
          <a:xfrm>
            <a:off x="360405" y="1712687"/>
            <a:ext cx="10744200" cy="4351338"/>
          </a:xfrm>
        </p:spPr>
        <p:txBody>
          <a:bodyPr>
            <a:normAutofit/>
          </a:bodyPr>
          <a:lstStyle/>
          <a:p>
            <a:pPr algn="l"/>
            <a:r>
              <a:rPr lang="en-US" dirty="0"/>
              <a:t>The </a:t>
            </a:r>
            <a:r>
              <a:rPr lang="en-US" b="1" dirty="0"/>
              <a:t>Get-Help</a:t>
            </a:r>
            <a:r>
              <a:rPr lang="en-US" dirty="0"/>
              <a:t> command displays general help information about PowerShell.</a:t>
            </a:r>
          </a:p>
          <a:p>
            <a:pPr algn="l"/>
            <a:r>
              <a:rPr lang="en-US" dirty="0"/>
              <a:t>We can use the Get-Help command to get help about specific commands, by using the Get-Help command followed by a command name.</a:t>
            </a:r>
          </a:p>
          <a:p>
            <a:pPr algn="l"/>
            <a:r>
              <a:rPr lang="en-US" dirty="0">
                <a:highlight>
                  <a:srgbClr val="FFFF00"/>
                </a:highlight>
              </a:rPr>
              <a:t>Try:</a:t>
            </a:r>
            <a:r>
              <a:rPr lang="en-US" dirty="0"/>
              <a:t> To view information about the Get-Process cmdlet, we can type:</a:t>
            </a:r>
            <a:r>
              <a:rPr lang="en-GB" dirty="0"/>
              <a:t> </a:t>
            </a:r>
            <a:r>
              <a:rPr lang="en-GB" b="1" dirty="0">
                <a:highlight>
                  <a:srgbClr val="FFFF00"/>
                </a:highlight>
              </a:rPr>
              <a:t>Get-Help Get-Process</a:t>
            </a:r>
            <a:r>
              <a:rPr lang="en-GB" b="1" dirty="0"/>
              <a:t>:</a:t>
            </a:r>
          </a:p>
          <a:p>
            <a:pPr algn="l"/>
            <a:endParaRPr lang="en-GB" b="1" dirty="0"/>
          </a:p>
          <a:p>
            <a:pPr algn="l"/>
            <a:endParaRPr lang="en-GB" b="1" dirty="0"/>
          </a:p>
          <a:p>
            <a:endParaRPr lang="en-US" sz="2800" dirty="0"/>
          </a:p>
          <a:p>
            <a:endParaRPr lang="en-GB" dirty="0"/>
          </a:p>
        </p:txBody>
      </p:sp>
      <p:pic>
        <p:nvPicPr>
          <p:cNvPr id="15" name="Picture 14">
            <a:extLst>
              <a:ext uri="{FF2B5EF4-FFF2-40B4-BE49-F238E27FC236}">
                <a16:creationId xmlns:a16="http://schemas.microsoft.com/office/drawing/2014/main" id="{A3B483F2-F8C8-16D9-32B2-280171097F51}"/>
              </a:ext>
            </a:extLst>
          </p:cNvPr>
          <p:cNvPicPr>
            <a:picLocks noChangeAspect="1"/>
          </p:cNvPicPr>
          <p:nvPr/>
        </p:nvPicPr>
        <p:blipFill>
          <a:blip r:embed="rId3"/>
          <a:stretch>
            <a:fillRect/>
          </a:stretch>
        </p:blipFill>
        <p:spPr>
          <a:xfrm>
            <a:off x="3570978" y="5368097"/>
            <a:ext cx="4718731" cy="695928"/>
          </a:xfrm>
          <a:prstGeom prst="rect">
            <a:avLst/>
          </a:prstGeom>
        </p:spPr>
      </p:pic>
      <p:pic>
        <p:nvPicPr>
          <p:cNvPr id="3" name="Picture 2" descr="PowerShell - Wikipedia">
            <a:extLst>
              <a:ext uri="{FF2B5EF4-FFF2-40B4-BE49-F238E27FC236}">
                <a16:creationId xmlns:a16="http://schemas.microsoft.com/office/drawing/2014/main" id="{E5D9ACE4-5091-FF19-A1A0-67DDDF2D1E32}"/>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958851" y="-142397"/>
            <a:ext cx="1872744" cy="187274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2213248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630463" y="387447"/>
            <a:ext cx="9895951" cy="1033669"/>
          </a:xfrm>
        </p:spPr>
        <p:txBody>
          <a:bodyPr>
            <a:normAutofit/>
          </a:bodyPr>
          <a:lstStyle/>
          <a:p>
            <a:r>
              <a:rPr lang="en-GB" sz="5400" b="1" dirty="0">
                <a:solidFill>
                  <a:srgbClr val="002060"/>
                </a:solidFill>
                <a:highlight>
                  <a:srgbClr val="FFFF00"/>
                </a:highlight>
              </a:rPr>
              <a:t>Show:</a:t>
            </a:r>
            <a:r>
              <a:rPr lang="en-GB" sz="5400" b="1" dirty="0">
                <a:solidFill>
                  <a:srgbClr val="002060"/>
                </a:solidFill>
              </a:rPr>
              <a:t> </a:t>
            </a:r>
            <a:r>
              <a:rPr lang="en-GB" dirty="0">
                <a:solidFill>
                  <a:schemeClr val="bg1"/>
                </a:solidFill>
              </a:rPr>
              <a:t>–online option</a:t>
            </a:r>
          </a:p>
        </p:txBody>
      </p:sp>
      <p:sp>
        <p:nvSpPr>
          <p:cNvPr id="7" name="Content Placeholder 6">
            <a:extLst>
              <a:ext uri="{FF2B5EF4-FFF2-40B4-BE49-F238E27FC236}">
                <a16:creationId xmlns:a16="http://schemas.microsoft.com/office/drawing/2014/main" id="{7AA20E84-7A60-867E-8EB4-EA3136895592}"/>
              </a:ext>
            </a:extLst>
          </p:cNvPr>
          <p:cNvSpPr>
            <a:spLocks noGrp="1"/>
          </p:cNvSpPr>
          <p:nvPr>
            <p:ph idx="1"/>
          </p:nvPr>
        </p:nvSpPr>
        <p:spPr/>
        <p:txBody>
          <a:bodyPr>
            <a:normAutofit/>
          </a:bodyPr>
          <a:lstStyle/>
          <a:p>
            <a:r>
              <a:rPr lang="en-GB" dirty="0">
                <a:solidFill>
                  <a:srgbClr val="2C2C2C"/>
                </a:solidFill>
                <a:latin typeface="Roboto" panose="02000000000000000000" pitchFamily="2" charset="0"/>
              </a:rPr>
              <a:t>We can also use </a:t>
            </a:r>
            <a:r>
              <a:rPr lang="en-GB" b="1" dirty="0">
                <a:solidFill>
                  <a:srgbClr val="2C2C2C"/>
                </a:solidFill>
                <a:latin typeface="Roboto" panose="02000000000000000000" pitchFamily="2" charset="0"/>
              </a:rPr>
              <a:t>Get-Help</a:t>
            </a:r>
            <a:r>
              <a:rPr lang="en-GB" dirty="0">
                <a:solidFill>
                  <a:srgbClr val="2C2C2C"/>
                </a:solidFill>
                <a:latin typeface="Roboto" panose="02000000000000000000" pitchFamily="2" charset="0"/>
              </a:rPr>
              <a:t> with the </a:t>
            </a:r>
            <a:r>
              <a:rPr lang="en-GB" b="1" dirty="0">
                <a:solidFill>
                  <a:srgbClr val="2C2C2C"/>
                </a:solidFill>
                <a:latin typeface="Roboto" panose="02000000000000000000" pitchFamily="2" charset="0"/>
              </a:rPr>
              <a:t>–online </a:t>
            </a:r>
            <a:r>
              <a:rPr lang="en-GB" dirty="0">
                <a:solidFill>
                  <a:srgbClr val="2C2C2C"/>
                </a:solidFill>
                <a:latin typeface="Roboto" panose="02000000000000000000" pitchFamily="2" charset="0"/>
              </a:rPr>
              <a:t>option t</a:t>
            </a:r>
            <a:r>
              <a:rPr lang="en-GB" b="0" i="0" dirty="0">
                <a:solidFill>
                  <a:srgbClr val="2C2C2C"/>
                </a:solidFill>
                <a:effectLst/>
                <a:latin typeface="Roboto" panose="02000000000000000000" pitchFamily="2" charset="0"/>
              </a:rPr>
              <a:t>o view help information about a PS command in Microsoft's </a:t>
            </a:r>
            <a:r>
              <a:rPr lang="en-GB" b="1" i="0" dirty="0">
                <a:solidFill>
                  <a:srgbClr val="2C2C2C"/>
                </a:solidFill>
                <a:effectLst/>
                <a:latin typeface="Roboto" panose="02000000000000000000" pitchFamily="2" charset="0"/>
              </a:rPr>
              <a:t>online</a:t>
            </a:r>
            <a:r>
              <a:rPr lang="en-GB" b="0" i="0" dirty="0">
                <a:solidFill>
                  <a:srgbClr val="2C2C2C"/>
                </a:solidFill>
                <a:effectLst/>
                <a:latin typeface="Roboto" panose="02000000000000000000" pitchFamily="2" charset="0"/>
              </a:rPr>
              <a:t> documentation, in the browser.</a:t>
            </a:r>
          </a:p>
          <a:p>
            <a:r>
              <a:rPr lang="en-GB" dirty="0">
                <a:solidFill>
                  <a:srgbClr val="2C2C2C"/>
                </a:solidFill>
                <a:latin typeface="Roboto" panose="02000000000000000000" pitchFamily="2" charset="0"/>
              </a:rPr>
              <a:t>For example, to view the help information for the Get-Process command online, we can type: </a:t>
            </a:r>
            <a:br>
              <a:rPr lang="en-GB" dirty="0">
                <a:solidFill>
                  <a:srgbClr val="2C2C2C"/>
                </a:solidFill>
                <a:latin typeface="Roboto" panose="02000000000000000000" pitchFamily="2" charset="0"/>
              </a:rPr>
            </a:br>
            <a:r>
              <a:rPr lang="en-GB" dirty="0">
                <a:solidFill>
                  <a:srgbClr val="2C2C2C"/>
                </a:solidFill>
                <a:highlight>
                  <a:srgbClr val="FFFF00"/>
                </a:highlight>
                <a:latin typeface="Roboto" panose="02000000000000000000" pitchFamily="2" charset="0"/>
              </a:rPr>
              <a:t>Get-Help Get-Process -online</a:t>
            </a:r>
            <a:endParaRPr lang="en-US" dirty="0">
              <a:highlight>
                <a:srgbClr val="FFFF00"/>
              </a:highlight>
            </a:endParaRPr>
          </a:p>
          <a:p>
            <a:pPr algn="l"/>
            <a:endParaRPr lang="en-GB" b="1" dirty="0"/>
          </a:p>
          <a:p>
            <a:pPr algn="l"/>
            <a:endParaRPr lang="en-GB" b="1" dirty="0"/>
          </a:p>
          <a:p>
            <a:endParaRPr lang="en-US" sz="2800" dirty="0"/>
          </a:p>
          <a:p>
            <a:endParaRPr lang="en-GB" dirty="0"/>
          </a:p>
        </p:txBody>
      </p:sp>
      <p:pic>
        <p:nvPicPr>
          <p:cNvPr id="13" name="Picture 12">
            <a:extLst>
              <a:ext uri="{FF2B5EF4-FFF2-40B4-BE49-F238E27FC236}">
                <a16:creationId xmlns:a16="http://schemas.microsoft.com/office/drawing/2014/main" id="{BB4598C1-DF36-ECB7-E2B5-4B76E421106F}"/>
              </a:ext>
            </a:extLst>
          </p:cNvPr>
          <p:cNvPicPr>
            <a:picLocks noChangeAspect="1"/>
          </p:cNvPicPr>
          <p:nvPr/>
        </p:nvPicPr>
        <p:blipFill>
          <a:blip r:embed="rId3"/>
          <a:stretch>
            <a:fillRect/>
          </a:stretch>
        </p:blipFill>
        <p:spPr>
          <a:xfrm>
            <a:off x="2345556" y="4696276"/>
            <a:ext cx="7259284" cy="686201"/>
          </a:xfrm>
          <a:prstGeom prst="rect">
            <a:avLst/>
          </a:prstGeom>
        </p:spPr>
      </p:pic>
      <p:pic>
        <p:nvPicPr>
          <p:cNvPr id="3" name="Picture 2" descr="PowerShell - Wikipedia">
            <a:extLst>
              <a:ext uri="{FF2B5EF4-FFF2-40B4-BE49-F238E27FC236}">
                <a16:creationId xmlns:a16="http://schemas.microsoft.com/office/drawing/2014/main" id="{3028AA4D-7031-3E02-8B12-B7DEDC64D524}"/>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382881" y="-141002"/>
            <a:ext cx="1872744" cy="187274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4080430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B80C718C-0247-4756-7496-0450D2984C8E}"/>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4BE778E-D0FF-8876-B945-391051459F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C543951B-2CD0-79AF-D819-C92786D78B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749E6DF2-2720-615A-74E1-10FBDB9E66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BEBC2228-20DA-C9DE-64DE-05B064EEBC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92676251-2843-71BE-9E79-61E5DF2519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D435DD96-80AD-BF02-B101-1B4DF75FCA1E}"/>
              </a:ext>
            </a:extLst>
          </p:cNvPr>
          <p:cNvSpPr>
            <a:spLocks noGrp="1"/>
          </p:cNvSpPr>
          <p:nvPr>
            <p:ph type="title"/>
          </p:nvPr>
        </p:nvSpPr>
        <p:spPr>
          <a:xfrm>
            <a:off x="459346" y="392549"/>
            <a:ext cx="9895951" cy="1033669"/>
          </a:xfrm>
        </p:spPr>
        <p:txBody>
          <a:bodyPr>
            <a:normAutofit/>
          </a:bodyPr>
          <a:lstStyle/>
          <a:p>
            <a:r>
              <a:rPr lang="en-GB" b="1" dirty="0">
                <a:highlight>
                  <a:srgbClr val="FFFF00"/>
                </a:highlight>
              </a:rPr>
              <a:t>Show:</a:t>
            </a:r>
            <a:r>
              <a:rPr lang="en-GB" b="1" dirty="0"/>
              <a:t> </a:t>
            </a:r>
            <a:r>
              <a:rPr lang="en-GB" b="1" dirty="0">
                <a:solidFill>
                  <a:schemeClr val="bg1"/>
                </a:solidFill>
              </a:rPr>
              <a:t>Get-Process</a:t>
            </a:r>
          </a:p>
        </p:txBody>
      </p:sp>
      <p:pic>
        <p:nvPicPr>
          <p:cNvPr id="4" name="Picture 3" descr="Logo, company name&#10;&#10;Description automatically generated">
            <a:extLst>
              <a:ext uri="{FF2B5EF4-FFF2-40B4-BE49-F238E27FC236}">
                <a16:creationId xmlns:a16="http://schemas.microsoft.com/office/drawing/2014/main" id="{9B9756FB-ECDF-F580-2124-B052EEAFF1F9}"/>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8247409" y="98321"/>
            <a:ext cx="3485241" cy="1394097"/>
          </a:xfrm>
          <a:prstGeom prst="rect">
            <a:avLst/>
          </a:prstGeom>
        </p:spPr>
      </p:pic>
      <p:sp>
        <p:nvSpPr>
          <p:cNvPr id="5" name="TextBox 4">
            <a:extLst>
              <a:ext uri="{FF2B5EF4-FFF2-40B4-BE49-F238E27FC236}">
                <a16:creationId xmlns:a16="http://schemas.microsoft.com/office/drawing/2014/main" id="{D55B6BD0-3E29-8466-4A3D-62F381F9DD5B}"/>
              </a:ext>
            </a:extLst>
          </p:cNvPr>
          <p:cNvSpPr txBox="1"/>
          <p:nvPr/>
        </p:nvSpPr>
        <p:spPr>
          <a:xfrm>
            <a:off x="8337472" y="1426220"/>
            <a:ext cx="3016328" cy="215444"/>
          </a:xfrm>
          <a:prstGeom prst="rect">
            <a:avLst/>
          </a:prstGeom>
          <a:noFill/>
        </p:spPr>
        <p:txBody>
          <a:bodyPr wrap="square" rtlCol="0">
            <a:spAutoFit/>
          </a:bodyPr>
          <a:lstStyle/>
          <a:p>
            <a:r>
              <a:rPr lang="en-GB" sz="800" dirty="0">
                <a:hlinkClick r:id="rId4" tooltip="http://www.i-tecnico.pt/powershell-do-windows-o-que-e-para-que-serve/"/>
              </a:rPr>
              <a:t>This Photo</a:t>
            </a:r>
            <a:r>
              <a:rPr lang="en-GB" sz="800" dirty="0"/>
              <a:t> by Unknown Author is </a:t>
            </a:r>
            <a:r>
              <a:rPr lang="en-GB" sz="300" dirty="0"/>
              <a:t>licensed</a:t>
            </a:r>
            <a:r>
              <a:rPr lang="en-GB" sz="800" dirty="0"/>
              <a:t> under </a:t>
            </a:r>
            <a:r>
              <a:rPr lang="en-GB" sz="800" dirty="0">
                <a:hlinkClick r:id="rId5" tooltip="https://creativecommons.org/licenses/by-nc-nd/3.0/"/>
              </a:rPr>
              <a:t>CC BY-NC-ND</a:t>
            </a:r>
            <a:endParaRPr lang="en-GB" sz="800" dirty="0"/>
          </a:p>
        </p:txBody>
      </p:sp>
      <p:sp>
        <p:nvSpPr>
          <p:cNvPr id="7" name="Content Placeholder 6">
            <a:extLst>
              <a:ext uri="{FF2B5EF4-FFF2-40B4-BE49-F238E27FC236}">
                <a16:creationId xmlns:a16="http://schemas.microsoft.com/office/drawing/2014/main" id="{DD42BE22-A68A-0D8B-7FE8-30875F88BE0D}"/>
              </a:ext>
            </a:extLst>
          </p:cNvPr>
          <p:cNvSpPr>
            <a:spLocks noGrp="1"/>
          </p:cNvSpPr>
          <p:nvPr>
            <p:ph idx="1"/>
          </p:nvPr>
        </p:nvSpPr>
        <p:spPr>
          <a:xfrm>
            <a:off x="241606" y="1650474"/>
            <a:ext cx="11337234" cy="4535299"/>
          </a:xfrm>
        </p:spPr>
        <p:txBody>
          <a:bodyPr>
            <a:normAutofit/>
          </a:bodyPr>
          <a:lstStyle/>
          <a:p>
            <a:r>
              <a:rPr lang="en-US" dirty="0"/>
              <a:t>To view information about a process, we can use the </a:t>
            </a:r>
            <a:r>
              <a:rPr lang="en-US" b="1" dirty="0"/>
              <a:t>Get-Process</a:t>
            </a:r>
            <a:r>
              <a:rPr lang="en-US" dirty="0"/>
              <a:t> command </a:t>
            </a:r>
            <a:r>
              <a:rPr lang="en-US" dirty="0">
                <a:highlight>
                  <a:srgbClr val="FFFF00"/>
                </a:highlight>
              </a:rPr>
              <a:t>followed by the process </a:t>
            </a:r>
            <a:r>
              <a:rPr lang="en-US" b="1" dirty="0">
                <a:highlight>
                  <a:srgbClr val="FFFF00"/>
                </a:highlight>
              </a:rPr>
              <a:t>name</a:t>
            </a:r>
            <a:r>
              <a:rPr lang="en-US" dirty="0"/>
              <a:t> or </a:t>
            </a:r>
            <a:r>
              <a:rPr lang="en-US" b="1" dirty="0"/>
              <a:t>–id number</a:t>
            </a:r>
            <a:r>
              <a:rPr lang="en-GB" b="1" dirty="0"/>
              <a:t>. </a:t>
            </a:r>
          </a:p>
          <a:p>
            <a:r>
              <a:rPr lang="en-GB" dirty="0"/>
              <a:t>To view a </a:t>
            </a:r>
            <a:r>
              <a:rPr lang="en-GB" b="1" dirty="0"/>
              <a:t>process id </a:t>
            </a:r>
            <a:r>
              <a:rPr lang="en-GB" dirty="0"/>
              <a:t>&amp; how </a:t>
            </a:r>
            <a:r>
              <a:rPr lang="en-GB" b="1" dirty="0"/>
              <a:t>much memory &amp; CPU time </a:t>
            </a:r>
            <a:r>
              <a:rPr lang="en-GB" dirty="0"/>
              <a:t>a process is taking up we can use the Get-process command followed by a program name </a:t>
            </a:r>
            <a:br>
              <a:rPr lang="en-GB" dirty="0"/>
            </a:br>
            <a:r>
              <a:rPr lang="en-GB" dirty="0"/>
              <a:t>e.g. </a:t>
            </a:r>
            <a:r>
              <a:rPr lang="en-GB" sz="3200" b="1" dirty="0">
                <a:solidFill>
                  <a:srgbClr val="0070C0"/>
                </a:solidFill>
                <a:highlight>
                  <a:srgbClr val="FFFF00"/>
                </a:highlight>
              </a:rPr>
              <a:t>Get-Process Notepad++</a:t>
            </a:r>
          </a:p>
          <a:p>
            <a:pPr algn="l"/>
            <a:endParaRPr lang="en-US" sz="2400" dirty="0"/>
          </a:p>
          <a:p>
            <a:endParaRPr lang="en-GB" sz="2400" dirty="0"/>
          </a:p>
        </p:txBody>
      </p:sp>
      <p:pic>
        <p:nvPicPr>
          <p:cNvPr id="13" name="Picture 12">
            <a:extLst>
              <a:ext uri="{FF2B5EF4-FFF2-40B4-BE49-F238E27FC236}">
                <a16:creationId xmlns:a16="http://schemas.microsoft.com/office/drawing/2014/main" id="{4336C323-3ABA-17A7-407D-1229C92355CE}"/>
              </a:ext>
            </a:extLst>
          </p:cNvPr>
          <p:cNvPicPr>
            <a:picLocks noChangeAspect="1"/>
          </p:cNvPicPr>
          <p:nvPr/>
        </p:nvPicPr>
        <p:blipFill>
          <a:blip r:embed="rId6"/>
          <a:stretch>
            <a:fillRect/>
          </a:stretch>
        </p:blipFill>
        <p:spPr>
          <a:xfrm>
            <a:off x="943036" y="4230121"/>
            <a:ext cx="10410764" cy="1692736"/>
          </a:xfrm>
          <a:prstGeom prst="rect">
            <a:avLst/>
          </a:prstGeom>
        </p:spPr>
      </p:pic>
    </p:spTree>
    <p:extLst>
      <p:ext uri="{BB962C8B-B14F-4D97-AF65-F5344CB8AC3E}">
        <p14:creationId xmlns:p14="http://schemas.microsoft.com/office/powerpoint/2010/main" val="275419151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786982" y="339509"/>
            <a:ext cx="9895951" cy="1033669"/>
          </a:xfrm>
        </p:spPr>
        <p:txBody>
          <a:bodyPr>
            <a:normAutofit/>
          </a:bodyPr>
          <a:lstStyle/>
          <a:p>
            <a:r>
              <a:rPr lang="en-US" sz="6000" dirty="0">
                <a:solidFill>
                  <a:schemeClr val="bg1"/>
                </a:solidFill>
              </a:rPr>
              <a:t>Bg. </a:t>
            </a:r>
            <a:r>
              <a:rPr lang="en-US" dirty="0">
                <a:solidFill>
                  <a:schemeClr val="bg1"/>
                </a:solidFill>
              </a:rPr>
              <a:t>Get-Process information</a:t>
            </a:r>
            <a:endParaRPr lang="en-GB" dirty="0">
              <a:solidFill>
                <a:schemeClr val="bg1"/>
              </a:solidFill>
            </a:endParaRPr>
          </a:p>
        </p:txBody>
      </p:sp>
      <p:sp>
        <p:nvSpPr>
          <p:cNvPr id="9" name="Content Placeholder 8">
            <a:extLst>
              <a:ext uri="{FF2B5EF4-FFF2-40B4-BE49-F238E27FC236}">
                <a16:creationId xmlns:a16="http://schemas.microsoft.com/office/drawing/2014/main" id="{090480AD-7DC1-0DD3-DC33-E3441231436C}"/>
              </a:ext>
            </a:extLst>
          </p:cNvPr>
          <p:cNvSpPr>
            <a:spLocks noGrp="1"/>
          </p:cNvSpPr>
          <p:nvPr>
            <p:ph idx="1"/>
          </p:nvPr>
        </p:nvSpPr>
        <p:spPr>
          <a:xfrm>
            <a:off x="167333" y="1619064"/>
            <a:ext cx="10515600" cy="916667"/>
          </a:xfrm>
        </p:spPr>
        <p:txBody>
          <a:bodyPr>
            <a:normAutofit/>
          </a:bodyPr>
          <a:lstStyle/>
          <a:p>
            <a:pPr marL="0" indent="0">
              <a:buNone/>
            </a:pPr>
            <a:r>
              <a:rPr lang="en-US" sz="2400" dirty="0"/>
              <a:t>NPM? PM? WS? VM? Abbreviation meanings:</a:t>
            </a:r>
          </a:p>
        </p:txBody>
      </p:sp>
      <p:graphicFrame>
        <p:nvGraphicFramePr>
          <p:cNvPr id="11" name="Table 10">
            <a:extLst>
              <a:ext uri="{FF2B5EF4-FFF2-40B4-BE49-F238E27FC236}">
                <a16:creationId xmlns:a16="http://schemas.microsoft.com/office/drawing/2014/main" id="{8C845108-FCAD-51A4-1B1D-44B2A6599B9D}"/>
              </a:ext>
            </a:extLst>
          </p:cNvPr>
          <p:cNvGraphicFramePr>
            <a:graphicFrameLocks noGrp="1"/>
          </p:cNvGraphicFramePr>
          <p:nvPr>
            <p:extLst>
              <p:ext uri="{D42A27DB-BD31-4B8C-83A1-F6EECF244321}">
                <p14:modId xmlns:p14="http://schemas.microsoft.com/office/powerpoint/2010/main" val="3607964640"/>
              </p:ext>
            </p:extLst>
          </p:nvPr>
        </p:nvGraphicFramePr>
        <p:xfrm>
          <a:off x="247979" y="2008450"/>
          <a:ext cx="10973955" cy="4328056"/>
        </p:xfrm>
        <a:graphic>
          <a:graphicData uri="http://schemas.openxmlformats.org/drawingml/2006/table">
            <a:tbl>
              <a:tblPr/>
              <a:tblGrid>
                <a:gridCol w="2841698">
                  <a:extLst>
                    <a:ext uri="{9D8B030D-6E8A-4147-A177-3AD203B41FA5}">
                      <a16:colId xmlns:a16="http://schemas.microsoft.com/office/drawing/2014/main" val="1097743756"/>
                    </a:ext>
                  </a:extLst>
                </a:gridCol>
                <a:gridCol w="8132257">
                  <a:extLst>
                    <a:ext uri="{9D8B030D-6E8A-4147-A177-3AD203B41FA5}">
                      <a16:colId xmlns:a16="http://schemas.microsoft.com/office/drawing/2014/main" val="2612151533"/>
                    </a:ext>
                  </a:extLst>
                </a:gridCol>
              </a:tblGrid>
              <a:tr h="237215">
                <a:tc>
                  <a:txBody>
                    <a:bodyPr/>
                    <a:lstStyle/>
                    <a:p>
                      <a:pPr fontAlgn="t"/>
                      <a:r>
                        <a:rPr lang="en-GB" sz="1600" b="1" dirty="0">
                          <a:effectLst/>
                        </a:rPr>
                        <a:t>Name</a:t>
                      </a:r>
                      <a:endParaRPr lang="en-GB" sz="1600" dirty="0">
                        <a:effectLst/>
                      </a:endParaRPr>
                    </a:p>
                  </a:txBody>
                  <a:tcPr marL="39201" marR="39201" marT="19601" marB="19601">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FF"/>
                    </a:solidFill>
                  </a:tcPr>
                </a:tc>
                <a:tc>
                  <a:txBody>
                    <a:bodyPr/>
                    <a:lstStyle/>
                    <a:p>
                      <a:pPr fontAlgn="t"/>
                      <a:r>
                        <a:rPr lang="en-GB" sz="1600" b="1" dirty="0">
                          <a:effectLst/>
                        </a:rPr>
                        <a:t>Description</a:t>
                      </a:r>
                      <a:endParaRPr lang="en-GB" sz="1600" dirty="0">
                        <a:effectLst/>
                      </a:endParaRPr>
                    </a:p>
                  </a:txBody>
                  <a:tcPr marL="39201" marR="39201" marT="19601" marB="19601">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FF"/>
                    </a:solidFill>
                  </a:tcPr>
                </a:tc>
                <a:extLst>
                  <a:ext uri="{0D108BD9-81ED-4DB2-BD59-A6C34878D82A}">
                    <a16:rowId xmlns:a16="http://schemas.microsoft.com/office/drawing/2014/main" val="3169421908"/>
                  </a:ext>
                </a:extLst>
              </a:tr>
              <a:tr h="537445">
                <a:tc>
                  <a:txBody>
                    <a:bodyPr/>
                    <a:lstStyle/>
                    <a:p>
                      <a:pPr fontAlgn="t"/>
                      <a:r>
                        <a:rPr lang="en-GB" sz="1600" dirty="0">
                          <a:effectLst/>
                        </a:rPr>
                        <a:t>Handles</a:t>
                      </a:r>
                    </a:p>
                  </a:txBody>
                  <a:tcPr marL="39201" marR="39201" marT="19601" marB="19601">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FF"/>
                    </a:solidFill>
                  </a:tcPr>
                </a:tc>
                <a:tc>
                  <a:txBody>
                    <a:bodyPr/>
                    <a:lstStyle/>
                    <a:p>
                      <a:pPr fontAlgn="t"/>
                      <a:r>
                        <a:rPr lang="en-US" sz="1600" dirty="0">
                          <a:effectLst/>
                        </a:rPr>
                        <a:t>This is the number of handle pointers (to it) a process has open in memory. E.g. other processes/threads will use handle names as pointers/smart pointers to use and handle the process.</a:t>
                      </a:r>
                    </a:p>
                  </a:txBody>
                  <a:tcPr marL="39201" marR="39201" marT="19601" marB="19601">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FF"/>
                    </a:solidFill>
                  </a:tcPr>
                </a:tc>
                <a:extLst>
                  <a:ext uri="{0D108BD9-81ED-4DB2-BD59-A6C34878D82A}">
                    <a16:rowId xmlns:a16="http://schemas.microsoft.com/office/drawing/2014/main" val="381253785"/>
                  </a:ext>
                </a:extLst>
              </a:tr>
              <a:tr h="504594">
                <a:tc>
                  <a:txBody>
                    <a:bodyPr/>
                    <a:lstStyle/>
                    <a:p>
                      <a:pPr fontAlgn="t"/>
                      <a:r>
                        <a:rPr lang="en-GB" sz="1600" dirty="0">
                          <a:effectLst/>
                        </a:rPr>
                        <a:t>NPM / Non-paged memory aka Non-paged pool (in kilobytes)</a:t>
                      </a:r>
                    </a:p>
                  </a:txBody>
                  <a:tcPr marL="39201" marR="39201" marT="19601" marB="19601">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FF"/>
                    </a:solidFill>
                  </a:tcPr>
                </a:tc>
                <a:tc>
                  <a:txBody>
                    <a:bodyPr/>
                    <a:lstStyle/>
                    <a:p>
                      <a:pPr fontAlgn="t"/>
                      <a:r>
                        <a:rPr lang="en-US" sz="1600" dirty="0">
                          <a:effectLst/>
                        </a:rPr>
                        <a:t>NPM is memory storage that is never paged or stored to the hard disk, making it more quickly accessible.</a:t>
                      </a:r>
                    </a:p>
                  </a:txBody>
                  <a:tcPr marL="39201" marR="39201" marT="19601" marB="19601">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FF"/>
                    </a:solidFill>
                  </a:tcPr>
                </a:tc>
                <a:extLst>
                  <a:ext uri="{0D108BD9-81ED-4DB2-BD59-A6C34878D82A}">
                    <a16:rowId xmlns:a16="http://schemas.microsoft.com/office/drawing/2014/main" val="2735740845"/>
                  </a:ext>
                </a:extLst>
              </a:tr>
              <a:tr h="703589">
                <a:tc>
                  <a:txBody>
                    <a:bodyPr/>
                    <a:lstStyle/>
                    <a:p>
                      <a:pPr fontAlgn="t"/>
                      <a:r>
                        <a:rPr lang="en-GB" sz="1600" dirty="0">
                          <a:effectLst/>
                        </a:rPr>
                        <a:t>PM / Paged Memory aka Paged pool (in kilobytes)</a:t>
                      </a:r>
                    </a:p>
                  </a:txBody>
                  <a:tcPr marL="39201" marR="39201" marT="19601" marB="19601">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FF"/>
                    </a:solidFill>
                  </a:tcPr>
                </a:tc>
                <a:tc>
                  <a:txBody>
                    <a:bodyPr/>
                    <a:lstStyle/>
                    <a:p>
                      <a:pPr fontAlgn="t"/>
                      <a:r>
                        <a:rPr lang="en-US" sz="1600" dirty="0">
                          <a:effectLst/>
                        </a:rPr>
                        <a:t>PM can be sent to the hard disk if space is needed. This makes PM/Paged pool larger than NPM/non-paged pool. However, page reads may take longer because the data is stored on disk.</a:t>
                      </a:r>
                    </a:p>
                  </a:txBody>
                  <a:tcPr marL="39201" marR="39201" marT="19601" marB="19601">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FF"/>
                    </a:solidFill>
                  </a:tcPr>
                </a:tc>
                <a:extLst>
                  <a:ext uri="{0D108BD9-81ED-4DB2-BD59-A6C34878D82A}">
                    <a16:rowId xmlns:a16="http://schemas.microsoft.com/office/drawing/2014/main" val="3595125877"/>
                  </a:ext>
                </a:extLst>
              </a:tr>
              <a:tr h="447739">
                <a:tc>
                  <a:txBody>
                    <a:bodyPr/>
                    <a:lstStyle/>
                    <a:p>
                      <a:pPr fontAlgn="t"/>
                      <a:r>
                        <a:rPr lang="en-GB" sz="1600" dirty="0">
                          <a:effectLst/>
                        </a:rPr>
                        <a:t>WS / Working set (in kilobytes)</a:t>
                      </a:r>
                    </a:p>
                  </a:txBody>
                  <a:tcPr marL="39201" marR="39201" marT="19601" marB="19601">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FF"/>
                    </a:solidFill>
                  </a:tcPr>
                </a:tc>
                <a:tc>
                  <a:txBody>
                    <a:bodyPr/>
                    <a:lstStyle/>
                    <a:p>
                      <a:pPr fontAlgn="t"/>
                      <a:r>
                        <a:rPr lang="en-US" sz="1600" dirty="0">
                          <a:effectLst/>
                        </a:rPr>
                        <a:t>WS is the pages of physical memory (not paged to the hard disk) a process is currently using.</a:t>
                      </a:r>
                    </a:p>
                  </a:txBody>
                  <a:tcPr marL="39201" marR="39201" marT="19601" marB="19601">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FF"/>
                    </a:solidFill>
                  </a:tcPr>
                </a:tc>
                <a:extLst>
                  <a:ext uri="{0D108BD9-81ED-4DB2-BD59-A6C34878D82A}">
                    <a16:rowId xmlns:a16="http://schemas.microsoft.com/office/drawing/2014/main" val="1200662417"/>
                  </a:ext>
                </a:extLst>
              </a:tr>
              <a:tr h="430931">
                <a:tc>
                  <a:txBody>
                    <a:bodyPr/>
                    <a:lstStyle/>
                    <a:p>
                      <a:pPr fontAlgn="t"/>
                      <a:r>
                        <a:rPr lang="en-GB" sz="1600" dirty="0">
                          <a:effectLst/>
                        </a:rPr>
                        <a:t>VM / Virtual memory (in megabytes)</a:t>
                      </a:r>
                    </a:p>
                  </a:txBody>
                  <a:tcPr marL="39201" marR="39201" marT="19601" marB="19601">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FF"/>
                    </a:solidFill>
                  </a:tcPr>
                </a:tc>
                <a:tc>
                  <a:txBody>
                    <a:bodyPr/>
                    <a:lstStyle/>
                    <a:p>
                      <a:pPr fontAlgn="t"/>
                      <a:r>
                        <a:rPr lang="en-US" sz="1600" u="none" strike="noStrike" dirty="0">
                          <a:solidFill>
                            <a:schemeClr val="tx1"/>
                          </a:solidFill>
                          <a:effectLst/>
                        </a:rPr>
                        <a:t>This is the amount of virtual memory</a:t>
                      </a:r>
                      <a:r>
                        <a:rPr lang="en-US" sz="1600" dirty="0">
                          <a:solidFill>
                            <a:schemeClr val="tx1"/>
                          </a:solidFill>
                          <a:effectLst/>
                        </a:rPr>
                        <a:t> devoted </a:t>
                      </a:r>
                      <a:r>
                        <a:rPr lang="en-US" sz="1600" dirty="0">
                          <a:effectLst/>
                        </a:rPr>
                        <a:t>for the process's use.</a:t>
                      </a:r>
                    </a:p>
                  </a:txBody>
                  <a:tcPr marL="39201" marR="39201" marT="19601" marB="19601">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FF"/>
                    </a:solidFill>
                  </a:tcPr>
                </a:tc>
                <a:extLst>
                  <a:ext uri="{0D108BD9-81ED-4DB2-BD59-A6C34878D82A}">
                    <a16:rowId xmlns:a16="http://schemas.microsoft.com/office/drawing/2014/main" val="889244436"/>
                  </a:ext>
                </a:extLst>
              </a:tr>
              <a:tr h="248744">
                <a:tc>
                  <a:txBody>
                    <a:bodyPr/>
                    <a:lstStyle/>
                    <a:p>
                      <a:pPr fontAlgn="t"/>
                      <a:r>
                        <a:rPr lang="en-GB" sz="1600">
                          <a:effectLst/>
                        </a:rPr>
                        <a:t>CPU time (in seconds)</a:t>
                      </a:r>
                    </a:p>
                  </a:txBody>
                  <a:tcPr marL="39201" marR="39201" marT="19601" marB="19601">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FF"/>
                    </a:solidFill>
                  </a:tcPr>
                </a:tc>
                <a:tc>
                  <a:txBody>
                    <a:bodyPr/>
                    <a:lstStyle/>
                    <a:p>
                      <a:pPr fontAlgn="t"/>
                      <a:r>
                        <a:rPr lang="en-US" sz="1600" dirty="0">
                          <a:effectLst/>
                        </a:rPr>
                        <a:t>This is the amount of CPU/processor time the process is using  (by all processors)</a:t>
                      </a:r>
                    </a:p>
                  </a:txBody>
                  <a:tcPr marL="39201" marR="39201" marT="19601" marB="19601">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FF"/>
                    </a:solidFill>
                  </a:tcPr>
                </a:tc>
                <a:extLst>
                  <a:ext uri="{0D108BD9-81ED-4DB2-BD59-A6C34878D82A}">
                    <a16:rowId xmlns:a16="http://schemas.microsoft.com/office/drawing/2014/main" val="143389149"/>
                  </a:ext>
                </a:extLst>
              </a:tr>
              <a:tr h="447739">
                <a:tc>
                  <a:txBody>
                    <a:bodyPr/>
                    <a:lstStyle/>
                    <a:p>
                      <a:pPr fontAlgn="t"/>
                      <a:r>
                        <a:rPr lang="en-GB" sz="1600">
                          <a:effectLst/>
                        </a:rPr>
                        <a:t>Process ID</a:t>
                      </a:r>
                    </a:p>
                  </a:txBody>
                  <a:tcPr marL="39201" marR="39201" marT="19601" marB="19601">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FF"/>
                    </a:solidFill>
                  </a:tcPr>
                </a:tc>
                <a:tc>
                  <a:txBody>
                    <a:bodyPr/>
                    <a:lstStyle/>
                    <a:p>
                      <a:pPr fontAlgn="t"/>
                      <a:r>
                        <a:rPr lang="en-US" sz="1600" dirty="0">
                          <a:effectLst/>
                        </a:rPr>
                        <a:t>Each process has a unique ID. This is the UI or Unique identifier for a process.</a:t>
                      </a:r>
                    </a:p>
                  </a:txBody>
                  <a:tcPr marL="39201" marR="39201" marT="19601" marB="19601">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FF"/>
                    </a:solidFill>
                  </a:tcPr>
                </a:tc>
                <a:extLst>
                  <a:ext uri="{0D108BD9-81ED-4DB2-BD59-A6C34878D82A}">
                    <a16:rowId xmlns:a16="http://schemas.microsoft.com/office/drawing/2014/main" val="109548832"/>
                  </a:ext>
                </a:extLst>
              </a:tr>
              <a:tr h="338419">
                <a:tc>
                  <a:txBody>
                    <a:bodyPr/>
                    <a:lstStyle/>
                    <a:p>
                      <a:pPr fontAlgn="t"/>
                      <a:r>
                        <a:rPr lang="en-GB" sz="1600">
                          <a:effectLst/>
                        </a:rPr>
                        <a:t>Process name</a:t>
                      </a:r>
                    </a:p>
                  </a:txBody>
                  <a:tcPr marL="39201" marR="39201" marT="19601" marB="19601">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FF"/>
                    </a:solidFill>
                  </a:tcPr>
                </a:tc>
                <a:tc>
                  <a:txBody>
                    <a:bodyPr/>
                    <a:lstStyle/>
                    <a:p>
                      <a:pPr marL="0" marR="0" lvl="0" indent="0" algn="l" defTabSz="914400" rtl="0" eaLnBrk="1" fontAlgn="t" latinLnBrk="0" hangingPunct="1">
                        <a:lnSpc>
                          <a:spcPct val="100000"/>
                        </a:lnSpc>
                        <a:spcBef>
                          <a:spcPts val="0"/>
                        </a:spcBef>
                        <a:spcAft>
                          <a:spcPts val="0"/>
                        </a:spcAft>
                        <a:buClrTx/>
                        <a:buSzTx/>
                        <a:buFontTx/>
                        <a:buNone/>
                        <a:tabLst/>
                        <a:defRPr/>
                      </a:pPr>
                      <a:r>
                        <a:rPr lang="en-US" sz="1600" dirty="0">
                          <a:effectLst/>
                        </a:rPr>
                        <a:t>This is the name of the process. This is usually but does not have to be unique. (unlike Process Id).</a:t>
                      </a:r>
                      <a:endParaRPr lang="en-GB" sz="1600" dirty="0"/>
                    </a:p>
                  </a:txBody>
                  <a:tcPr marL="39201" marR="39201" marT="19601" marB="19601">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FF"/>
                    </a:solidFill>
                  </a:tcPr>
                </a:tc>
                <a:extLst>
                  <a:ext uri="{0D108BD9-81ED-4DB2-BD59-A6C34878D82A}">
                    <a16:rowId xmlns:a16="http://schemas.microsoft.com/office/drawing/2014/main" val="497949300"/>
                  </a:ext>
                </a:extLst>
              </a:tr>
            </a:tbl>
          </a:graphicData>
        </a:graphic>
      </p:graphicFrame>
      <p:sp>
        <p:nvSpPr>
          <p:cNvPr id="4" name="TextBox 3">
            <a:extLst>
              <a:ext uri="{FF2B5EF4-FFF2-40B4-BE49-F238E27FC236}">
                <a16:creationId xmlns:a16="http://schemas.microsoft.com/office/drawing/2014/main" id="{3203FFCE-F978-192E-E827-69F57C50CA16}"/>
              </a:ext>
            </a:extLst>
          </p:cNvPr>
          <p:cNvSpPr txBox="1"/>
          <p:nvPr/>
        </p:nvSpPr>
        <p:spPr>
          <a:xfrm>
            <a:off x="-1192" y="6412587"/>
            <a:ext cx="6097190" cy="369332"/>
          </a:xfrm>
          <a:prstGeom prst="rect">
            <a:avLst/>
          </a:prstGeom>
          <a:noFill/>
        </p:spPr>
        <p:txBody>
          <a:bodyPr wrap="square">
            <a:spAutoFit/>
          </a:bodyPr>
          <a:lstStyle/>
          <a:p>
            <a:r>
              <a:rPr lang="en-US" sz="1800" dirty="0"/>
              <a:t>See descriptions in Notes \/ below for more information.</a:t>
            </a:r>
            <a:endParaRPr lang="en-GB" dirty="0"/>
          </a:p>
        </p:txBody>
      </p:sp>
    </p:spTree>
    <p:extLst>
      <p:ext uri="{BB962C8B-B14F-4D97-AF65-F5344CB8AC3E}">
        <p14:creationId xmlns:p14="http://schemas.microsoft.com/office/powerpoint/2010/main" val="339425458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65020" y="320058"/>
            <a:ext cx="8287464" cy="1033669"/>
          </a:xfrm>
        </p:spPr>
        <p:txBody>
          <a:bodyPr>
            <a:normAutofit fontScale="90000"/>
          </a:bodyPr>
          <a:lstStyle/>
          <a:p>
            <a:r>
              <a:rPr lang="en-GB" sz="5400" b="1" dirty="0">
                <a:solidFill>
                  <a:srgbClr val="002060"/>
                </a:solidFill>
                <a:highlight>
                  <a:srgbClr val="FFFF00"/>
                </a:highlight>
              </a:rPr>
              <a:t>Show:</a:t>
            </a:r>
            <a:r>
              <a:rPr lang="en-GB" sz="5400" b="1" dirty="0">
                <a:solidFill>
                  <a:srgbClr val="002060"/>
                </a:solidFill>
              </a:rPr>
              <a:t> </a:t>
            </a:r>
            <a:r>
              <a:rPr lang="en-GB" sz="4800" b="1" dirty="0">
                <a:solidFill>
                  <a:schemeClr val="bg1"/>
                </a:solidFill>
              </a:rPr>
              <a:t>Start-Process &amp; </a:t>
            </a:r>
            <a:r>
              <a:rPr lang="en-US" sz="4800" b="1" i="0" dirty="0">
                <a:solidFill>
                  <a:schemeClr val="bg1"/>
                </a:solidFill>
                <a:effectLst/>
              </a:rPr>
              <a:t>Stop-Process</a:t>
            </a:r>
            <a:endParaRPr lang="en-GB" sz="4800" b="1" dirty="0">
              <a:solidFill>
                <a:schemeClr val="bg1"/>
              </a:solidFill>
            </a:endParaRPr>
          </a:p>
        </p:txBody>
      </p:sp>
      <p:pic>
        <p:nvPicPr>
          <p:cNvPr id="4" name="Picture 3" descr="Logo, company name&#10;&#10;Description automatically generated">
            <a:extLst>
              <a:ext uri="{FF2B5EF4-FFF2-40B4-BE49-F238E27FC236}">
                <a16:creationId xmlns:a16="http://schemas.microsoft.com/office/drawing/2014/main" id="{C8037EEF-F350-6DC8-405F-2341923213C4}"/>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8574653" y="139845"/>
            <a:ext cx="3485241" cy="1394097"/>
          </a:xfrm>
          <a:prstGeom prst="rect">
            <a:avLst/>
          </a:prstGeom>
        </p:spPr>
      </p:pic>
      <p:sp>
        <p:nvSpPr>
          <p:cNvPr id="7" name="Content Placeholder 6">
            <a:extLst>
              <a:ext uri="{FF2B5EF4-FFF2-40B4-BE49-F238E27FC236}">
                <a16:creationId xmlns:a16="http://schemas.microsoft.com/office/drawing/2014/main" id="{7AA20E84-7A60-867E-8EB4-EA3136895592}"/>
              </a:ext>
            </a:extLst>
          </p:cNvPr>
          <p:cNvSpPr>
            <a:spLocks noGrp="1"/>
          </p:cNvSpPr>
          <p:nvPr>
            <p:ph idx="1"/>
          </p:nvPr>
        </p:nvSpPr>
        <p:spPr>
          <a:xfrm>
            <a:off x="287189" y="1641664"/>
            <a:ext cx="11617618" cy="4351338"/>
          </a:xfrm>
        </p:spPr>
        <p:txBody>
          <a:bodyPr>
            <a:normAutofit/>
          </a:bodyPr>
          <a:lstStyle/>
          <a:p>
            <a:r>
              <a:rPr lang="en-US" b="0" i="0" dirty="0">
                <a:solidFill>
                  <a:srgbClr val="2C2C2C"/>
                </a:solidFill>
                <a:effectLst/>
              </a:rPr>
              <a:t>The </a:t>
            </a:r>
            <a:r>
              <a:rPr lang="en-US" b="1" i="0" dirty="0">
                <a:solidFill>
                  <a:srgbClr val="2C2C2C"/>
                </a:solidFill>
                <a:effectLst/>
              </a:rPr>
              <a:t>Start-Process</a:t>
            </a:r>
            <a:r>
              <a:rPr lang="en-US" b="0" i="0" dirty="0">
                <a:solidFill>
                  <a:srgbClr val="2C2C2C"/>
                </a:solidFill>
                <a:effectLst/>
              </a:rPr>
              <a:t> command starts a program/process.</a:t>
            </a:r>
            <a:endParaRPr lang="en-US" dirty="0">
              <a:solidFill>
                <a:srgbClr val="2C2C2C"/>
              </a:solidFill>
            </a:endParaRPr>
          </a:p>
          <a:p>
            <a:r>
              <a:rPr lang="en-US" sz="2800" b="0" i="0" dirty="0">
                <a:solidFill>
                  <a:srgbClr val="2C2C2C"/>
                </a:solidFill>
                <a:effectLst/>
              </a:rPr>
              <a:t>We can use the</a:t>
            </a:r>
            <a:r>
              <a:rPr lang="en-US" sz="2800" b="1" i="0" dirty="0">
                <a:solidFill>
                  <a:srgbClr val="2C2C2C"/>
                </a:solidFill>
                <a:effectLst/>
              </a:rPr>
              <a:t> Stop-Process </a:t>
            </a:r>
            <a:r>
              <a:rPr lang="en-US" sz="2800" b="0" i="0" dirty="0">
                <a:solidFill>
                  <a:srgbClr val="2C2C2C"/>
                </a:solidFill>
                <a:effectLst/>
              </a:rPr>
              <a:t>command to stop a process.</a:t>
            </a:r>
          </a:p>
          <a:p>
            <a:pPr marL="514350" indent="-514350">
              <a:buFont typeface="+mj-lt"/>
              <a:buAutoNum type="arabicPeriod"/>
            </a:pPr>
            <a:r>
              <a:rPr lang="en-US" sz="2800" b="1" dirty="0">
                <a:solidFill>
                  <a:srgbClr val="2C2C2C"/>
                </a:solidFill>
                <a:highlight>
                  <a:srgbClr val="FFFF00"/>
                </a:highlight>
              </a:rPr>
              <a:t>O</a:t>
            </a:r>
            <a:r>
              <a:rPr lang="en-US" sz="2800" b="1" i="0" dirty="0">
                <a:solidFill>
                  <a:srgbClr val="2C2C2C"/>
                </a:solidFill>
                <a:effectLst/>
                <a:highlight>
                  <a:srgbClr val="FFFF00"/>
                </a:highlight>
              </a:rPr>
              <a:t>pen a program </a:t>
            </a:r>
            <a:r>
              <a:rPr lang="en-US" sz="2800" b="0" i="0" dirty="0">
                <a:solidFill>
                  <a:srgbClr val="2C2C2C"/>
                </a:solidFill>
                <a:effectLst/>
              </a:rPr>
              <a:t>you don’t mind closing (e.g. </a:t>
            </a:r>
            <a:r>
              <a:rPr lang="en-US" sz="2800" b="1" i="0" dirty="0">
                <a:solidFill>
                  <a:srgbClr val="2C2C2C"/>
                </a:solidFill>
                <a:effectLst/>
                <a:highlight>
                  <a:srgbClr val="FFFF00"/>
                </a:highlight>
              </a:rPr>
              <a:t>Calculator</a:t>
            </a:r>
            <a:r>
              <a:rPr lang="en-US" sz="2800" b="0" i="0" dirty="0">
                <a:solidFill>
                  <a:srgbClr val="2C2C2C"/>
                </a:solidFill>
                <a:effectLst/>
              </a:rPr>
              <a:t>).</a:t>
            </a:r>
          </a:p>
          <a:p>
            <a:pPr marL="514350" indent="-514350">
              <a:buFont typeface="+mj-lt"/>
              <a:buAutoNum type="arabicPeriod"/>
            </a:pPr>
            <a:r>
              <a:rPr lang="en-US" sz="2800" dirty="0">
                <a:solidFill>
                  <a:srgbClr val="2C2C2C"/>
                </a:solidFill>
              </a:rPr>
              <a:t>F</a:t>
            </a:r>
            <a:r>
              <a:rPr lang="en-US" sz="2800" i="0" dirty="0">
                <a:solidFill>
                  <a:srgbClr val="2C2C2C"/>
                </a:solidFill>
                <a:effectLst/>
              </a:rPr>
              <a:t>ind the </a:t>
            </a:r>
            <a:r>
              <a:rPr lang="en-US" sz="2800" b="1" i="0" dirty="0">
                <a:solidFill>
                  <a:srgbClr val="2C2C2C"/>
                </a:solidFill>
                <a:effectLst/>
              </a:rPr>
              <a:t>process </a:t>
            </a:r>
            <a:r>
              <a:rPr lang="en-US" sz="2800" b="1" dirty="0">
                <a:solidFill>
                  <a:srgbClr val="2C2C2C"/>
                </a:solidFill>
              </a:rPr>
              <a:t>id</a:t>
            </a:r>
            <a:r>
              <a:rPr lang="en-US" sz="2800" b="1" i="0" dirty="0">
                <a:solidFill>
                  <a:srgbClr val="2C2C2C"/>
                </a:solidFill>
                <a:effectLst/>
              </a:rPr>
              <a:t> </a:t>
            </a:r>
            <a:r>
              <a:rPr lang="en-US" sz="2800" b="0" i="0" dirty="0">
                <a:solidFill>
                  <a:srgbClr val="2C2C2C"/>
                </a:solidFill>
                <a:effectLst/>
              </a:rPr>
              <a:t>associated with the process </a:t>
            </a:r>
            <a:r>
              <a:rPr lang="en-US" sz="2800" dirty="0">
                <a:solidFill>
                  <a:srgbClr val="2C2C2C"/>
                </a:solidFill>
              </a:rPr>
              <a:t>you</a:t>
            </a:r>
            <a:r>
              <a:rPr lang="en-US" sz="2800" b="0" i="0" dirty="0">
                <a:solidFill>
                  <a:srgbClr val="2C2C2C"/>
                </a:solidFill>
                <a:effectLst/>
              </a:rPr>
              <a:t> want to stop.</a:t>
            </a:r>
            <a:r>
              <a:rPr lang="en-US" sz="2800" dirty="0">
                <a:solidFill>
                  <a:srgbClr val="2C2C2C"/>
                </a:solidFill>
              </a:rPr>
              <a:t> U</a:t>
            </a:r>
            <a:r>
              <a:rPr lang="en-US" sz="2800" b="0" i="0" dirty="0">
                <a:solidFill>
                  <a:srgbClr val="2C2C2C"/>
                </a:solidFill>
                <a:effectLst/>
              </a:rPr>
              <a:t>se the </a:t>
            </a:r>
            <a:r>
              <a:rPr lang="en-US" sz="2800" b="1" i="0" dirty="0">
                <a:solidFill>
                  <a:srgbClr val="2C2C2C"/>
                </a:solidFill>
                <a:effectLst/>
              </a:rPr>
              <a:t>Get-Process</a:t>
            </a:r>
            <a:r>
              <a:rPr lang="en-US" sz="2800" b="0" i="0" dirty="0">
                <a:solidFill>
                  <a:srgbClr val="2C2C2C"/>
                </a:solidFill>
                <a:effectLst/>
              </a:rPr>
              <a:t> </a:t>
            </a:r>
            <a:r>
              <a:rPr lang="en-US" sz="2800" b="1" i="0" dirty="0">
                <a:solidFill>
                  <a:srgbClr val="2C2C2C"/>
                </a:solidFill>
                <a:effectLst/>
              </a:rPr>
              <a:t>and –Name switch to </a:t>
            </a:r>
            <a:r>
              <a:rPr lang="en-US" sz="2800" b="0" i="0" dirty="0">
                <a:solidFill>
                  <a:srgbClr val="2C2C2C"/>
                </a:solidFill>
                <a:effectLst/>
              </a:rPr>
              <a:t>filter by a letter: </a:t>
            </a:r>
            <a:br>
              <a:rPr lang="en-US" sz="2800" b="0" i="0" dirty="0">
                <a:solidFill>
                  <a:srgbClr val="2C2C2C"/>
                </a:solidFill>
                <a:effectLst/>
              </a:rPr>
            </a:br>
            <a:r>
              <a:rPr lang="en-US" sz="2800" b="1" i="0" dirty="0">
                <a:solidFill>
                  <a:srgbClr val="2C2C2C"/>
                </a:solidFill>
                <a:effectLst/>
                <a:highlight>
                  <a:srgbClr val="FFFF00"/>
                </a:highlight>
              </a:rPr>
              <a:t>Get-Process -Name "C*"</a:t>
            </a:r>
          </a:p>
          <a:p>
            <a:pPr marL="514350" indent="-514350">
              <a:buFont typeface="+mj-lt"/>
              <a:buAutoNum type="arabicPeriod"/>
            </a:pPr>
            <a:r>
              <a:rPr lang="en-US" sz="2800" b="0" i="0" dirty="0">
                <a:solidFill>
                  <a:srgbClr val="2C2C2C"/>
                </a:solidFill>
                <a:effectLst/>
              </a:rPr>
              <a:t>To stop the process, we use the </a:t>
            </a:r>
            <a:r>
              <a:rPr lang="en-US" sz="2800" b="1" i="0" dirty="0">
                <a:solidFill>
                  <a:srgbClr val="2C2C2C"/>
                </a:solidFill>
                <a:effectLst/>
              </a:rPr>
              <a:t>Stop-Process</a:t>
            </a:r>
            <a:r>
              <a:rPr lang="en-US" sz="2800" b="0" i="0" dirty="0">
                <a:solidFill>
                  <a:srgbClr val="2C2C2C"/>
                </a:solidFill>
                <a:effectLst/>
              </a:rPr>
              <a:t> command followed by the process id, as follows:</a:t>
            </a:r>
            <a:endParaRPr lang="en-GB" sz="2800" dirty="0">
              <a:solidFill>
                <a:srgbClr val="2C2C2C"/>
              </a:solidFill>
            </a:endParaRPr>
          </a:p>
          <a:p>
            <a:pPr marL="0" indent="0">
              <a:buNone/>
            </a:pPr>
            <a:endParaRPr lang="en-US" b="0" i="0" dirty="0">
              <a:solidFill>
                <a:srgbClr val="2C2C2C"/>
              </a:solidFill>
              <a:effectLst/>
              <a:latin typeface="Roboto" panose="02000000000000000000" pitchFamily="2" charset="0"/>
            </a:endParaRPr>
          </a:p>
        </p:txBody>
      </p:sp>
      <p:pic>
        <p:nvPicPr>
          <p:cNvPr id="6" name="Picture 5">
            <a:extLst>
              <a:ext uri="{FF2B5EF4-FFF2-40B4-BE49-F238E27FC236}">
                <a16:creationId xmlns:a16="http://schemas.microsoft.com/office/drawing/2014/main" id="{B121F64D-BD68-B707-9B91-53D4907A3C27}"/>
              </a:ext>
            </a:extLst>
          </p:cNvPr>
          <p:cNvPicPr>
            <a:picLocks noChangeAspect="1"/>
          </p:cNvPicPr>
          <p:nvPr/>
        </p:nvPicPr>
        <p:blipFill>
          <a:blip r:embed="rId5"/>
          <a:stretch>
            <a:fillRect/>
          </a:stretch>
        </p:blipFill>
        <p:spPr>
          <a:xfrm>
            <a:off x="3491132" y="5919775"/>
            <a:ext cx="4931234" cy="536733"/>
          </a:xfrm>
          <a:prstGeom prst="rect">
            <a:avLst/>
          </a:prstGeom>
        </p:spPr>
      </p:pic>
      <p:pic>
        <p:nvPicPr>
          <p:cNvPr id="13" name="Picture 12">
            <a:extLst>
              <a:ext uri="{FF2B5EF4-FFF2-40B4-BE49-F238E27FC236}">
                <a16:creationId xmlns:a16="http://schemas.microsoft.com/office/drawing/2014/main" id="{51D941C9-0685-904D-E1F0-E5B4A84AF1F9}"/>
              </a:ext>
            </a:extLst>
          </p:cNvPr>
          <p:cNvPicPr>
            <a:picLocks noChangeAspect="1"/>
          </p:cNvPicPr>
          <p:nvPr/>
        </p:nvPicPr>
        <p:blipFill>
          <a:blip r:embed="rId6"/>
          <a:stretch>
            <a:fillRect/>
          </a:stretch>
        </p:blipFill>
        <p:spPr>
          <a:xfrm>
            <a:off x="118903" y="5478822"/>
            <a:ext cx="11940991" cy="414618"/>
          </a:xfrm>
          <a:prstGeom prst="rect">
            <a:avLst/>
          </a:prstGeom>
        </p:spPr>
      </p:pic>
      <p:sp>
        <p:nvSpPr>
          <p:cNvPr id="18" name="Oval 17">
            <a:extLst>
              <a:ext uri="{FF2B5EF4-FFF2-40B4-BE49-F238E27FC236}">
                <a16:creationId xmlns:a16="http://schemas.microsoft.com/office/drawing/2014/main" id="{C6CAC6A7-8485-10CC-9C5F-9A7FE8C95725}"/>
              </a:ext>
            </a:extLst>
          </p:cNvPr>
          <p:cNvSpPr/>
          <p:nvPr/>
        </p:nvSpPr>
        <p:spPr>
          <a:xfrm>
            <a:off x="8004441" y="5121546"/>
            <a:ext cx="1095632" cy="955589"/>
          </a:xfrm>
          <a:prstGeom prst="ellipse">
            <a:avLst/>
          </a:prstGeom>
          <a:noFill/>
          <a:ln w="571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00087844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399386" y="346694"/>
            <a:ext cx="10888208" cy="1033669"/>
          </a:xfrm>
        </p:spPr>
        <p:txBody>
          <a:bodyPr>
            <a:normAutofit fontScale="90000"/>
          </a:bodyPr>
          <a:lstStyle/>
          <a:p>
            <a:r>
              <a:rPr lang="en-GB" sz="5400" b="1" dirty="0">
                <a:solidFill>
                  <a:srgbClr val="002060"/>
                </a:solidFill>
                <a:highlight>
                  <a:srgbClr val="FFFF00"/>
                </a:highlight>
              </a:rPr>
              <a:t>Show:</a:t>
            </a:r>
            <a:r>
              <a:rPr lang="en-GB" sz="5400" b="1" dirty="0">
                <a:solidFill>
                  <a:srgbClr val="002060"/>
                </a:solidFill>
              </a:rPr>
              <a:t> </a:t>
            </a:r>
            <a:r>
              <a:rPr lang="en-US" sz="5400" b="1" dirty="0">
                <a:solidFill>
                  <a:schemeClr val="bg1"/>
                </a:solidFill>
              </a:rPr>
              <a:t>Retrieve &amp; stop High-load processes</a:t>
            </a:r>
            <a:endParaRPr lang="en-GB" sz="6600" b="1" dirty="0">
              <a:solidFill>
                <a:schemeClr val="bg1"/>
              </a:solidFill>
            </a:endParaRPr>
          </a:p>
        </p:txBody>
      </p:sp>
      <p:sp>
        <p:nvSpPr>
          <p:cNvPr id="7" name="Content Placeholder 6">
            <a:extLst>
              <a:ext uri="{FF2B5EF4-FFF2-40B4-BE49-F238E27FC236}">
                <a16:creationId xmlns:a16="http://schemas.microsoft.com/office/drawing/2014/main" id="{7AA20E84-7A60-867E-8EB4-EA3136895592}"/>
              </a:ext>
            </a:extLst>
          </p:cNvPr>
          <p:cNvSpPr>
            <a:spLocks noGrp="1"/>
          </p:cNvSpPr>
          <p:nvPr>
            <p:ph idx="1"/>
          </p:nvPr>
        </p:nvSpPr>
        <p:spPr>
          <a:xfrm>
            <a:off x="323370" y="1733605"/>
            <a:ext cx="11617618" cy="4967445"/>
          </a:xfrm>
        </p:spPr>
        <p:txBody>
          <a:bodyPr>
            <a:normAutofit/>
          </a:bodyPr>
          <a:lstStyle/>
          <a:p>
            <a:r>
              <a:rPr lang="en-US" dirty="0"/>
              <a:t>To identify processes that are consuming the most system resources, we can request a list of processes that are using over a certain amount of memory with the </a:t>
            </a:r>
            <a:r>
              <a:rPr lang="en-US" b="1" dirty="0" err="1">
                <a:highlight>
                  <a:srgbClr val="FFFF00"/>
                </a:highlight>
              </a:rPr>
              <a:t>WorkingSet</a:t>
            </a:r>
            <a:r>
              <a:rPr lang="en-US" b="1" dirty="0">
                <a:highlight>
                  <a:srgbClr val="FFFF00"/>
                </a:highlight>
              </a:rPr>
              <a:t> property</a:t>
            </a:r>
            <a:r>
              <a:rPr lang="en-US" dirty="0"/>
              <a:t>.</a:t>
            </a:r>
          </a:p>
          <a:p>
            <a:r>
              <a:rPr lang="en-US" dirty="0"/>
              <a:t>E.g. we can use this property to identify all processes with a working set greater than 60MB:</a:t>
            </a:r>
          </a:p>
          <a:p>
            <a:pPr marL="0" indent="0" algn="ctr">
              <a:buNone/>
            </a:pPr>
            <a:r>
              <a:rPr lang="en-US" b="1" dirty="0">
                <a:highlight>
                  <a:srgbClr val="FFFF00"/>
                </a:highlight>
              </a:rPr>
              <a:t>Get-Process | where-object {$_.</a:t>
            </a:r>
            <a:r>
              <a:rPr lang="en-US" b="1" dirty="0" err="1">
                <a:highlight>
                  <a:srgbClr val="FFFF00"/>
                </a:highlight>
              </a:rPr>
              <a:t>WorkingSet</a:t>
            </a:r>
            <a:r>
              <a:rPr lang="en-US" b="1" dirty="0">
                <a:highlight>
                  <a:srgbClr val="FFFF00"/>
                </a:highlight>
              </a:rPr>
              <a:t> -</a:t>
            </a:r>
            <a:r>
              <a:rPr lang="en-US" b="1" dirty="0" err="1">
                <a:highlight>
                  <a:srgbClr val="FFFF00"/>
                </a:highlight>
              </a:rPr>
              <a:t>gt</a:t>
            </a:r>
            <a:r>
              <a:rPr lang="en-US" b="1" dirty="0">
                <a:highlight>
                  <a:srgbClr val="FFFF00"/>
                </a:highlight>
              </a:rPr>
              <a:t> 60000000}</a:t>
            </a:r>
          </a:p>
          <a:p>
            <a:r>
              <a:rPr lang="en-US" dirty="0"/>
              <a:t>The dollar sign creates a variable. The property finds the processes and then sends the output to the </a:t>
            </a:r>
            <a:r>
              <a:rPr lang="en-US" b="1" dirty="0"/>
              <a:t>where-object</a:t>
            </a:r>
            <a:r>
              <a:rPr lang="en-US" dirty="0"/>
              <a:t>. The Get-Process command displays them.</a:t>
            </a:r>
          </a:p>
          <a:p>
            <a:r>
              <a:rPr lang="en-US" dirty="0"/>
              <a:t>As we just learned, to kill a process in PS, use the </a:t>
            </a:r>
            <a:r>
              <a:rPr lang="en-US" b="1" dirty="0"/>
              <a:t>stop-process </a:t>
            </a:r>
            <a:r>
              <a:rPr lang="en-US" dirty="0"/>
              <a:t>command</a:t>
            </a:r>
            <a:r>
              <a:rPr lang="en-US" b="1" dirty="0"/>
              <a:t>.</a:t>
            </a:r>
            <a:endParaRPr lang="en-GB" dirty="0"/>
          </a:p>
          <a:p>
            <a:endParaRPr lang="en-US" sz="2000" dirty="0"/>
          </a:p>
          <a:p>
            <a:endParaRPr lang="en-GB" sz="2000" dirty="0"/>
          </a:p>
        </p:txBody>
      </p:sp>
    </p:spTree>
    <p:extLst>
      <p:ext uri="{BB962C8B-B14F-4D97-AF65-F5344CB8AC3E}">
        <p14:creationId xmlns:p14="http://schemas.microsoft.com/office/powerpoint/2010/main" val="305737143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F639ECF3-7FF1-B1DE-376E-FFD2A9D85E56}"/>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406ED46-47FB-66BC-2E88-833674D3FE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D0F7EE00-DD04-CC15-663A-34DE8EF811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C6B1E4EA-B926-AA3F-F17B-35FBEBDE16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9ED95972-C13B-8518-56AD-9DDEE9D3CE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BB4B54A8-360A-13EA-8FF4-00D54A171A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0C10AA24-15C0-DE0A-81B7-E6D53CB609B5}"/>
              </a:ext>
            </a:extLst>
          </p:cNvPr>
          <p:cNvSpPr>
            <a:spLocks noGrp="1"/>
          </p:cNvSpPr>
          <p:nvPr>
            <p:ph type="title"/>
          </p:nvPr>
        </p:nvSpPr>
        <p:spPr>
          <a:xfrm>
            <a:off x="323370" y="468700"/>
            <a:ext cx="11247971" cy="653340"/>
          </a:xfrm>
        </p:spPr>
        <p:txBody>
          <a:bodyPr>
            <a:normAutofit fontScale="90000"/>
          </a:bodyPr>
          <a:lstStyle/>
          <a:p>
            <a:br>
              <a:rPr lang="en-GB" sz="6600" b="1" dirty="0">
                <a:solidFill>
                  <a:schemeClr val="bg1"/>
                </a:solidFill>
              </a:rPr>
            </a:br>
            <a:r>
              <a:rPr lang="en-GB" sz="6600" b="1" dirty="0">
                <a:solidFill>
                  <a:schemeClr val="bg1"/>
                </a:solidFill>
              </a:rPr>
              <a:t>Bg. </a:t>
            </a:r>
            <a:r>
              <a:rPr lang="en-US" sz="5300" b="1" dirty="0">
                <a:solidFill>
                  <a:schemeClr val="bg1"/>
                </a:solidFill>
              </a:rPr>
              <a:t>Advice on Killing unnecessary processes </a:t>
            </a:r>
            <a:br>
              <a:rPr lang="en-US" sz="6600" b="1" dirty="0"/>
            </a:br>
            <a:endParaRPr lang="en-GB" sz="6600" b="1" dirty="0">
              <a:solidFill>
                <a:schemeClr val="bg1"/>
              </a:solidFill>
            </a:endParaRPr>
          </a:p>
        </p:txBody>
      </p:sp>
      <p:sp>
        <p:nvSpPr>
          <p:cNvPr id="7" name="Content Placeholder 6">
            <a:extLst>
              <a:ext uri="{FF2B5EF4-FFF2-40B4-BE49-F238E27FC236}">
                <a16:creationId xmlns:a16="http://schemas.microsoft.com/office/drawing/2014/main" id="{31711DB3-3A19-B370-8AB3-3E12181E9648}"/>
              </a:ext>
            </a:extLst>
          </p:cNvPr>
          <p:cNvSpPr>
            <a:spLocks noGrp="1"/>
          </p:cNvSpPr>
          <p:nvPr>
            <p:ph idx="1"/>
          </p:nvPr>
        </p:nvSpPr>
        <p:spPr>
          <a:xfrm>
            <a:off x="323370" y="1733605"/>
            <a:ext cx="11617618" cy="4967445"/>
          </a:xfrm>
        </p:spPr>
        <p:txBody>
          <a:bodyPr>
            <a:normAutofit fontScale="92500" lnSpcReduction="20000"/>
          </a:bodyPr>
          <a:lstStyle/>
          <a:p>
            <a:pPr marL="0" indent="0">
              <a:buNone/>
            </a:pPr>
            <a:r>
              <a:rPr lang="en-US" b="1" dirty="0"/>
              <a:t>Advice on Killing unnecessary processes: </a:t>
            </a:r>
          </a:p>
          <a:p>
            <a:r>
              <a:rPr lang="en-US" dirty="0"/>
              <a:t>Before Stopping a command, make sure you want to terminate the process. </a:t>
            </a:r>
          </a:p>
          <a:p>
            <a:r>
              <a:rPr lang="en-US" dirty="0"/>
              <a:t>If you are unsure what the process does, DO NOT kill it. </a:t>
            </a:r>
          </a:p>
          <a:p>
            <a:r>
              <a:rPr lang="en-US" dirty="0"/>
              <a:t>First find out what the process is. </a:t>
            </a:r>
          </a:p>
          <a:p>
            <a:pPr algn="l"/>
            <a:r>
              <a:rPr lang="en-US" dirty="0"/>
              <a:t>If it’s an unnecessary process from an unwanted program e.g. downloaded via cookies into your system after using public </a:t>
            </a:r>
            <a:r>
              <a:rPr lang="en-US" dirty="0" err="1"/>
              <a:t>wifi</a:t>
            </a:r>
            <a:r>
              <a:rPr lang="en-US" dirty="0"/>
              <a:t> that you simply DO NOT want/need. Fine. </a:t>
            </a:r>
          </a:p>
          <a:p>
            <a:pPr algn="l"/>
            <a:r>
              <a:rPr lang="en-US" dirty="0"/>
              <a:t>However you need to make sure that the process is not a system/wanted program, a critical/necessary/useful process, before killing it.</a:t>
            </a:r>
          </a:p>
          <a:p>
            <a:pPr algn="l"/>
            <a:r>
              <a:rPr lang="en-US" dirty="0"/>
              <a:t>killing processes using a unique process ID will guarantee the correct process is being killed. As process name is not unique you could potentially kill someone else's process on a multi-user shared system. Be careful. </a:t>
            </a:r>
          </a:p>
          <a:p>
            <a:pPr marL="0" indent="0">
              <a:buNone/>
            </a:pPr>
            <a:r>
              <a:rPr lang="en-US" dirty="0"/>
              <a:t>For more information about the ‘where-object’ please </a:t>
            </a:r>
            <a:r>
              <a:rPr lang="en-US" dirty="0">
                <a:hlinkClick r:id="rId3"/>
              </a:rPr>
              <a:t>click-here</a:t>
            </a:r>
            <a:r>
              <a:rPr lang="en-US" dirty="0"/>
              <a:t>.</a:t>
            </a:r>
          </a:p>
          <a:p>
            <a:pPr marL="0" indent="0" algn="l">
              <a:buNone/>
            </a:pPr>
            <a:endParaRPr lang="en-GB" sz="2000" dirty="0"/>
          </a:p>
          <a:p>
            <a:endParaRPr lang="en-US" sz="2000" dirty="0"/>
          </a:p>
          <a:p>
            <a:endParaRPr lang="en-GB" sz="2000" dirty="0"/>
          </a:p>
        </p:txBody>
      </p:sp>
    </p:spTree>
    <p:extLst>
      <p:ext uri="{BB962C8B-B14F-4D97-AF65-F5344CB8AC3E}">
        <p14:creationId xmlns:p14="http://schemas.microsoft.com/office/powerpoint/2010/main" val="43632680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D5FB8CDD-315C-0D8F-343F-128CD3D3579C}"/>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C856E62-93C1-5C3E-4C17-9E9BC44227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2BB552DB-ED3F-AD08-9AE4-A15222A590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AB096EDA-EA60-695F-F96F-FC8F81CA05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7DDD2B3E-8E12-4269-7D71-EB75264F92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CDE9FF34-5DC2-00C5-11DF-22735A0833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D12B28F5-E6EB-E0CD-E346-8FA5DA603AEE}"/>
              </a:ext>
            </a:extLst>
          </p:cNvPr>
          <p:cNvSpPr>
            <a:spLocks noGrp="1"/>
          </p:cNvSpPr>
          <p:nvPr>
            <p:ph type="title"/>
          </p:nvPr>
        </p:nvSpPr>
        <p:spPr>
          <a:xfrm>
            <a:off x="399386" y="346694"/>
            <a:ext cx="7715910" cy="1033669"/>
          </a:xfrm>
        </p:spPr>
        <p:txBody>
          <a:bodyPr>
            <a:normAutofit/>
          </a:bodyPr>
          <a:lstStyle/>
          <a:p>
            <a:r>
              <a:rPr lang="en-GB" sz="5400" b="1" dirty="0">
                <a:solidFill>
                  <a:srgbClr val="002060"/>
                </a:solidFill>
                <a:highlight>
                  <a:srgbClr val="FFFF00"/>
                </a:highlight>
              </a:rPr>
              <a:t>Show:</a:t>
            </a:r>
            <a:r>
              <a:rPr lang="en-GB" sz="5400" b="1" dirty="0">
                <a:solidFill>
                  <a:srgbClr val="002060"/>
                </a:solidFill>
              </a:rPr>
              <a:t> </a:t>
            </a:r>
            <a:r>
              <a:rPr lang="en-GB" sz="5400" b="1" dirty="0">
                <a:solidFill>
                  <a:schemeClr val="bg1"/>
                </a:solidFill>
              </a:rPr>
              <a:t>P</a:t>
            </a:r>
            <a:r>
              <a:rPr lang="en-US" sz="5400" b="1" dirty="0" err="1">
                <a:solidFill>
                  <a:schemeClr val="bg1"/>
                </a:solidFill>
              </a:rPr>
              <a:t>rocess</a:t>
            </a:r>
            <a:r>
              <a:rPr lang="en-US" sz="5400" b="1" dirty="0">
                <a:solidFill>
                  <a:schemeClr val="bg1"/>
                </a:solidFill>
              </a:rPr>
              <a:t> information</a:t>
            </a:r>
            <a:endParaRPr lang="en-GB" sz="6600" b="1" dirty="0">
              <a:solidFill>
                <a:schemeClr val="bg1"/>
              </a:solidFill>
            </a:endParaRPr>
          </a:p>
        </p:txBody>
      </p:sp>
      <p:sp>
        <p:nvSpPr>
          <p:cNvPr id="7" name="Content Placeholder 6">
            <a:extLst>
              <a:ext uri="{FF2B5EF4-FFF2-40B4-BE49-F238E27FC236}">
                <a16:creationId xmlns:a16="http://schemas.microsoft.com/office/drawing/2014/main" id="{381F1F6D-E2C5-F4F7-709E-EE48AB32899B}"/>
              </a:ext>
            </a:extLst>
          </p:cNvPr>
          <p:cNvSpPr>
            <a:spLocks noGrp="1"/>
          </p:cNvSpPr>
          <p:nvPr>
            <p:ph idx="1"/>
          </p:nvPr>
        </p:nvSpPr>
        <p:spPr>
          <a:xfrm>
            <a:off x="323370" y="1733605"/>
            <a:ext cx="11617618" cy="4967445"/>
          </a:xfrm>
        </p:spPr>
        <p:txBody>
          <a:bodyPr>
            <a:normAutofit fontScale="92500" lnSpcReduction="20000"/>
          </a:bodyPr>
          <a:lstStyle/>
          <a:p>
            <a:pPr marL="0" indent="0">
              <a:buNone/>
            </a:pPr>
            <a:r>
              <a:rPr lang="en-GB" dirty="0"/>
              <a:t>We can use the ‘</a:t>
            </a:r>
            <a:r>
              <a:rPr lang="en-GB" b="1" dirty="0"/>
              <a:t>Select-Objec</a:t>
            </a:r>
            <a:r>
              <a:rPr lang="en-GB" dirty="0"/>
              <a:t>t’ </a:t>
            </a:r>
            <a:r>
              <a:rPr lang="en-GB" b="1" dirty="0"/>
              <a:t>PowerShell cmdlet</a:t>
            </a:r>
            <a:r>
              <a:rPr lang="en-GB" dirty="0"/>
              <a:t> to pick </a:t>
            </a:r>
            <a:r>
              <a:rPr lang="en-GB" b="1" dirty="0"/>
              <a:t>which properties</a:t>
            </a:r>
            <a:r>
              <a:rPr lang="en-GB" dirty="0"/>
              <a:t> of the process/incoming object we want to output. To show the name, ID, path, and description </a:t>
            </a:r>
            <a:r>
              <a:rPr lang="en-GB" b="1" dirty="0"/>
              <a:t>for all running processes:</a:t>
            </a:r>
            <a:endParaRPr lang="en-GB" dirty="0"/>
          </a:p>
          <a:p>
            <a:pPr marL="0" indent="0">
              <a:buNone/>
            </a:pPr>
            <a:r>
              <a:rPr lang="en-GB" dirty="0">
                <a:highlight>
                  <a:srgbClr val="FFFF00"/>
                </a:highlight>
              </a:rPr>
              <a:t>Get-Process | Select-Object Name, Id, Path, Description</a:t>
            </a:r>
          </a:p>
          <a:p>
            <a:r>
              <a:rPr lang="en-GB" dirty="0"/>
              <a:t>Or for specific process by name, we can use: </a:t>
            </a:r>
          </a:p>
          <a:p>
            <a:pPr marL="0" indent="0">
              <a:buNone/>
            </a:pPr>
            <a:r>
              <a:rPr lang="en-GB" dirty="0">
                <a:highlight>
                  <a:srgbClr val="FFFF00"/>
                </a:highlight>
              </a:rPr>
              <a:t>Get-Process </a:t>
            </a:r>
            <a:r>
              <a:rPr lang="en-GB" b="1" dirty="0" err="1">
                <a:highlight>
                  <a:srgbClr val="FFFF00"/>
                </a:highlight>
              </a:rPr>
              <a:t>msedge</a:t>
            </a:r>
            <a:r>
              <a:rPr lang="en-GB" dirty="0">
                <a:highlight>
                  <a:srgbClr val="FFFF00"/>
                </a:highlight>
              </a:rPr>
              <a:t> | Select-Object Name, Id, Path, Description</a:t>
            </a:r>
          </a:p>
          <a:p>
            <a:r>
              <a:rPr lang="en-GB" dirty="0"/>
              <a:t>We can also use CMI (The Standard ‘</a:t>
            </a:r>
            <a:r>
              <a:rPr lang="en-GB" b="1" dirty="0"/>
              <a:t>Common Information Model’) </a:t>
            </a:r>
            <a:r>
              <a:rPr lang="en-GB" dirty="0"/>
              <a:t>to show process information:</a:t>
            </a:r>
          </a:p>
          <a:p>
            <a:pPr marL="0" indent="0">
              <a:buNone/>
            </a:pPr>
            <a:r>
              <a:rPr lang="en-GB" dirty="0">
                <a:highlight>
                  <a:srgbClr val="FFFF00"/>
                </a:highlight>
              </a:rPr>
              <a:t>Get-</a:t>
            </a:r>
            <a:r>
              <a:rPr lang="en-GB" dirty="0" err="1">
                <a:highlight>
                  <a:srgbClr val="FFFF00"/>
                </a:highlight>
              </a:rPr>
              <a:t>CimInstance</a:t>
            </a:r>
            <a:r>
              <a:rPr lang="en-GB" dirty="0">
                <a:highlight>
                  <a:srgbClr val="FFFF00"/>
                </a:highlight>
              </a:rPr>
              <a:t> Win32_Process |</a:t>
            </a:r>
          </a:p>
          <a:p>
            <a:pPr marL="0" indent="0">
              <a:buNone/>
            </a:pPr>
            <a:r>
              <a:rPr lang="en-GB" dirty="0">
                <a:highlight>
                  <a:srgbClr val="FFFF00"/>
                </a:highlight>
              </a:rPr>
              <a:t>Select-Object Name, </a:t>
            </a:r>
            <a:r>
              <a:rPr lang="en-GB" dirty="0" err="1">
                <a:highlight>
                  <a:srgbClr val="FFFF00"/>
                </a:highlight>
              </a:rPr>
              <a:t>ProcessId</a:t>
            </a:r>
            <a:r>
              <a:rPr lang="en-GB" dirty="0">
                <a:highlight>
                  <a:srgbClr val="FFFF00"/>
                </a:highlight>
              </a:rPr>
              <a:t>, </a:t>
            </a:r>
            <a:r>
              <a:rPr lang="en-GB" dirty="0" err="1">
                <a:highlight>
                  <a:srgbClr val="FFFF00"/>
                </a:highlight>
              </a:rPr>
              <a:t>ExecutablePath</a:t>
            </a:r>
            <a:r>
              <a:rPr lang="en-GB" dirty="0">
                <a:highlight>
                  <a:srgbClr val="FFFF00"/>
                </a:highlight>
              </a:rPr>
              <a:t>, </a:t>
            </a:r>
            <a:r>
              <a:rPr lang="en-GB" dirty="0" err="1">
                <a:highlight>
                  <a:srgbClr val="FFFF00"/>
                </a:highlight>
              </a:rPr>
              <a:t>CommandLine</a:t>
            </a:r>
            <a:endParaRPr lang="en-GB" dirty="0">
              <a:highlight>
                <a:srgbClr val="FFFF00"/>
              </a:highlight>
            </a:endParaRPr>
          </a:p>
          <a:p>
            <a:r>
              <a:rPr lang="en-GB" dirty="0"/>
              <a:t>Or for a specific process:</a:t>
            </a:r>
          </a:p>
          <a:p>
            <a:pPr marL="0" indent="0">
              <a:buNone/>
            </a:pPr>
            <a:r>
              <a:rPr lang="en-GB" dirty="0">
                <a:highlight>
                  <a:srgbClr val="FFFF00"/>
                </a:highlight>
              </a:rPr>
              <a:t>Get-</a:t>
            </a:r>
            <a:r>
              <a:rPr lang="en-GB" dirty="0" err="1">
                <a:highlight>
                  <a:srgbClr val="FFFF00"/>
                </a:highlight>
              </a:rPr>
              <a:t>CimInstance</a:t>
            </a:r>
            <a:r>
              <a:rPr lang="en-GB" dirty="0">
                <a:highlight>
                  <a:srgbClr val="FFFF00"/>
                </a:highlight>
              </a:rPr>
              <a:t> Win32_Process -Filter "Name = </a:t>
            </a:r>
            <a:r>
              <a:rPr lang="en-GB" b="1" dirty="0">
                <a:highlight>
                  <a:srgbClr val="FFFF00"/>
                </a:highlight>
              </a:rPr>
              <a:t>'msedge.exe</a:t>
            </a:r>
            <a:r>
              <a:rPr lang="en-GB" dirty="0">
                <a:highlight>
                  <a:srgbClr val="FFFF00"/>
                </a:highlight>
              </a:rPr>
              <a:t>'" |</a:t>
            </a:r>
          </a:p>
          <a:p>
            <a:pPr marL="0" indent="0">
              <a:buNone/>
            </a:pPr>
            <a:r>
              <a:rPr lang="en-GB" dirty="0">
                <a:highlight>
                  <a:srgbClr val="FFFF00"/>
                </a:highlight>
              </a:rPr>
              <a:t>Select-Object </a:t>
            </a:r>
            <a:r>
              <a:rPr lang="en-GB" dirty="0" err="1">
                <a:highlight>
                  <a:srgbClr val="FFFF00"/>
                </a:highlight>
              </a:rPr>
              <a:t>ProcessId</a:t>
            </a:r>
            <a:r>
              <a:rPr lang="en-GB" dirty="0">
                <a:highlight>
                  <a:srgbClr val="FFFF00"/>
                </a:highlight>
              </a:rPr>
              <a:t>, Name, </a:t>
            </a:r>
            <a:r>
              <a:rPr lang="en-GB" dirty="0" err="1">
                <a:highlight>
                  <a:srgbClr val="FFFF00"/>
                </a:highlight>
              </a:rPr>
              <a:t>ExecutablePath</a:t>
            </a:r>
            <a:r>
              <a:rPr lang="en-GB" dirty="0">
                <a:highlight>
                  <a:srgbClr val="FFFF00"/>
                </a:highlight>
              </a:rPr>
              <a:t>, </a:t>
            </a:r>
            <a:r>
              <a:rPr lang="en-GB" dirty="0" err="1">
                <a:highlight>
                  <a:srgbClr val="FFFF00"/>
                </a:highlight>
              </a:rPr>
              <a:t>CommandLine</a:t>
            </a:r>
            <a:endParaRPr lang="en-GB" dirty="0">
              <a:highlight>
                <a:srgbClr val="FFFF00"/>
              </a:highlight>
            </a:endParaRPr>
          </a:p>
          <a:p>
            <a:endParaRPr lang="en-US" sz="2000" dirty="0"/>
          </a:p>
          <a:p>
            <a:endParaRPr lang="en-GB" sz="2000" dirty="0"/>
          </a:p>
        </p:txBody>
      </p:sp>
      <p:pic>
        <p:nvPicPr>
          <p:cNvPr id="3" name="Picture 2" descr="PowerShell - Wikipedia">
            <a:extLst>
              <a:ext uri="{FF2B5EF4-FFF2-40B4-BE49-F238E27FC236}">
                <a16:creationId xmlns:a16="http://schemas.microsoft.com/office/drawing/2014/main" id="{74CFC65E-279A-6FAB-7625-E532BEE3FEF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382881" y="-141002"/>
            <a:ext cx="1872744" cy="187274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1176637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263405" y="281855"/>
            <a:ext cx="10117283" cy="1033669"/>
          </a:xfrm>
        </p:spPr>
        <p:txBody>
          <a:bodyPr>
            <a:normAutofit/>
          </a:bodyPr>
          <a:lstStyle/>
          <a:p>
            <a:r>
              <a:rPr lang="en-GB" sz="6000" b="1" dirty="0">
                <a:solidFill>
                  <a:srgbClr val="002060"/>
                </a:solidFill>
                <a:highlight>
                  <a:srgbClr val="FFFF00"/>
                </a:highlight>
              </a:rPr>
              <a:t>Show:</a:t>
            </a:r>
            <a:r>
              <a:rPr lang="en-GB" sz="6000" b="1" dirty="0">
                <a:solidFill>
                  <a:srgbClr val="002060"/>
                </a:solidFill>
              </a:rPr>
              <a:t> </a:t>
            </a:r>
            <a:r>
              <a:rPr lang="en-GB" sz="4800" b="1" dirty="0">
                <a:solidFill>
                  <a:schemeClr val="bg1"/>
                </a:solidFill>
              </a:rPr>
              <a:t>Format-List options</a:t>
            </a:r>
            <a:endParaRPr lang="en-GB" b="1" dirty="0">
              <a:solidFill>
                <a:schemeClr val="bg1"/>
              </a:solidFill>
            </a:endParaRPr>
          </a:p>
        </p:txBody>
      </p:sp>
      <p:sp>
        <p:nvSpPr>
          <p:cNvPr id="7" name="Content Placeholder 6">
            <a:extLst>
              <a:ext uri="{FF2B5EF4-FFF2-40B4-BE49-F238E27FC236}">
                <a16:creationId xmlns:a16="http://schemas.microsoft.com/office/drawing/2014/main" id="{7AA20E84-7A60-867E-8EB4-EA3136895592}"/>
              </a:ext>
            </a:extLst>
          </p:cNvPr>
          <p:cNvSpPr>
            <a:spLocks noGrp="1"/>
          </p:cNvSpPr>
          <p:nvPr>
            <p:ph idx="1"/>
          </p:nvPr>
        </p:nvSpPr>
        <p:spPr>
          <a:xfrm>
            <a:off x="263405" y="1733606"/>
            <a:ext cx="11732645" cy="4351338"/>
          </a:xfrm>
        </p:spPr>
        <p:txBody>
          <a:bodyPr>
            <a:normAutofit/>
          </a:bodyPr>
          <a:lstStyle/>
          <a:p>
            <a:r>
              <a:rPr lang="en-US" b="0" i="0" dirty="0">
                <a:solidFill>
                  <a:srgbClr val="333333"/>
                </a:solidFill>
                <a:effectLst/>
                <a:latin typeface="Roboto" panose="02000000000000000000" pitchFamily="2" charset="0"/>
              </a:rPr>
              <a:t>To </a:t>
            </a:r>
            <a:r>
              <a:rPr lang="en-US" b="1" i="0" dirty="0">
                <a:solidFill>
                  <a:srgbClr val="333333"/>
                </a:solidFill>
                <a:effectLst/>
                <a:latin typeface="Roboto" panose="02000000000000000000" pitchFamily="2" charset="0"/>
              </a:rPr>
              <a:t>display data in a list</a:t>
            </a:r>
            <a:r>
              <a:rPr lang="en-US" b="0" i="0" dirty="0">
                <a:solidFill>
                  <a:srgbClr val="333333"/>
                </a:solidFill>
                <a:effectLst/>
                <a:latin typeface="Roboto" panose="02000000000000000000" pitchFamily="2" charset="0"/>
              </a:rPr>
              <a:t>, we use </a:t>
            </a:r>
            <a:r>
              <a:rPr lang="en-US" dirty="0">
                <a:solidFill>
                  <a:srgbClr val="333333"/>
                </a:solidFill>
                <a:latin typeface="Roboto" panose="02000000000000000000" pitchFamily="2" charset="0"/>
              </a:rPr>
              <a:t>the </a:t>
            </a:r>
            <a:r>
              <a:rPr lang="en-US" b="1" i="0" dirty="0">
                <a:solidFill>
                  <a:srgbClr val="333333"/>
                </a:solidFill>
                <a:effectLst/>
                <a:latin typeface="Roboto" panose="02000000000000000000" pitchFamily="2" charset="0"/>
              </a:rPr>
              <a:t>pipe symbol | Format-List </a:t>
            </a:r>
            <a:r>
              <a:rPr lang="en-US" i="0" dirty="0">
                <a:solidFill>
                  <a:srgbClr val="333333"/>
                </a:solidFill>
                <a:effectLst/>
                <a:latin typeface="Roboto" panose="02000000000000000000" pitchFamily="2" charset="0"/>
              </a:rPr>
              <a:t>option, after a command</a:t>
            </a:r>
            <a:r>
              <a:rPr lang="en-US" dirty="0">
                <a:solidFill>
                  <a:srgbClr val="333333"/>
                </a:solidFill>
                <a:latin typeface="Roboto" panose="02000000000000000000" pitchFamily="2" charset="0"/>
              </a:rPr>
              <a:t> e.g.</a:t>
            </a:r>
            <a:endParaRPr lang="en-US" i="0" dirty="0">
              <a:solidFill>
                <a:srgbClr val="333333"/>
              </a:solidFill>
              <a:effectLst/>
              <a:latin typeface="Roboto" panose="02000000000000000000" pitchFamily="2" charset="0"/>
            </a:endParaRPr>
          </a:p>
          <a:p>
            <a:pPr marL="0" indent="0">
              <a:buNone/>
            </a:pPr>
            <a:r>
              <a:rPr lang="en-US" sz="3200" dirty="0">
                <a:solidFill>
                  <a:srgbClr val="333333"/>
                </a:solidFill>
                <a:highlight>
                  <a:srgbClr val="FFFF00"/>
                </a:highlight>
                <a:latin typeface="Roboto" panose="02000000000000000000" pitchFamily="2" charset="0"/>
              </a:rPr>
              <a:t>Get-Process | Format-List</a:t>
            </a:r>
            <a:endParaRPr lang="en-US" sz="3200" i="0" dirty="0">
              <a:solidFill>
                <a:srgbClr val="333333"/>
              </a:solidFill>
              <a:effectLst/>
              <a:highlight>
                <a:srgbClr val="FFFF00"/>
              </a:highlight>
              <a:latin typeface="Roboto" panose="02000000000000000000" pitchFamily="2" charset="0"/>
            </a:endParaRPr>
          </a:p>
          <a:p>
            <a:pPr marL="0" indent="0">
              <a:buNone/>
            </a:pPr>
            <a:endParaRPr lang="en-US" i="0" dirty="0">
              <a:solidFill>
                <a:srgbClr val="333333"/>
              </a:solidFill>
              <a:effectLst/>
              <a:latin typeface="Roboto" panose="02000000000000000000" pitchFamily="2" charset="0"/>
            </a:endParaRPr>
          </a:p>
        </p:txBody>
      </p:sp>
      <p:pic>
        <p:nvPicPr>
          <p:cNvPr id="5" name="Picture 4">
            <a:extLst>
              <a:ext uri="{FF2B5EF4-FFF2-40B4-BE49-F238E27FC236}">
                <a16:creationId xmlns:a16="http://schemas.microsoft.com/office/drawing/2014/main" id="{4C0383F9-7C66-144D-E6DA-4516A662DB3E}"/>
              </a:ext>
            </a:extLst>
          </p:cNvPr>
          <p:cNvPicPr>
            <a:picLocks noChangeAspect="1"/>
          </p:cNvPicPr>
          <p:nvPr/>
        </p:nvPicPr>
        <p:blipFill>
          <a:blip r:embed="rId3"/>
          <a:stretch>
            <a:fillRect/>
          </a:stretch>
        </p:blipFill>
        <p:spPr>
          <a:xfrm>
            <a:off x="5167545" y="2552735"/>
            <a:ext cx="6926480" cy="4023410"/>
          </a:xfrm>
          <a:prstGeom prst="rect">
            <a:avLst/>
          </a:prstGeom>
        </p:spPr>
      </p:pic>
    </p:spTree>
    <p:extLst>
      <p:ext uri="{BB962C8B-B14F-4D97-AF65-F5344CB8AC3E}">
        <p14:creationId xmlns:p14="http://schemas.microsoft.com/office/powerpoint/2010/main" val="374332716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B56C279E-7394-AF2C-901D-3C6B41A154E1}"/>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E3DB1E7-C2E9-B3F2-8752-05AC082FB7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F0BD57D7-ADB4-D0AE-FBD8-5832569F03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752BA942-2CAD-23FE-DA8B-5F675EDA42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096BA116-E27F-25AC-B923-6E5BCDA422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E92401E3-403B-077B-FCC5-6049695EA6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ADD6029-402F-B755-0397-C53800073DC5}"/>
              </a:ext>
            </a:extLst>
          </p:cNvPr>
          <p:cNvSpPr>
            <a:spLocks noGrp="1"/>
          </p:cNvSpPr>
          <p:nvPr>
            <p:ph type="title"/>
          </p:nvPr>
        </p:nvSpPr>
        <p:spPr>
          <a:xfrm>
            <a:off x="203445" y="332887"/>
            <a:ext cx="9998078" cy="1033669"/>
          </a:xfrm>
        </p:spPr>
        <p:txBody>
          <a:bodyPr>
            <a:normAutofit/>
          </a:bodyPr>
          <a:lstStyle/>
          <a:p>
            <a:r>
              <a:rPr lang="en-GB" sz="6600" dirty="0">
                <a:solidFill>
                  <a:schemeClr val="bg1"/>
                </a:solidFill>
              </a:rPr>
              <a:t>Bg. </a:t>
            </a:r>
            <a:r>
              <a:rPr lang="en-GB" sz="4800" dirty="0">
                <a:solidFill>
                  <a:schemeClr val="bg1"/>
                </a:solidFill>
              </a:rPr>
              <a:t>Format-Table options</a:t>
            </a:r>
          </a:p>
        </p:txBody>
      </p:sp>
      <p:sp>
        <p:nvSpPr>
          <p:cNvPr id="7" name="Content Placeholder 6">
            <a:extLst>
              <a:ext uri="{FF2B5EF4-FFF2-40B4-BE49-F238E27FC236}">
                <a16:creationId xmlns:a16="http://schemas.microsoft.com/office/drawing/2014/main" id="{AE876527-B5DD-558B-08FD-2BD1E20905D3}"/>
              </a:ext>
            </a:extLst>
          </p:cNvPr>
          <p:cNvSpPr>
            <a:spLocks noGrp="1"/>
          </p:cNvSpPr>
          <p:nvPr>
            <p:ph idx="1"/>
          </p:nvPr>
        </p:nvSpPr>
        <p:spPr>
          <a:xfrm>
            <a:off x="323369" y="1733606"/>
            <a:ext cx="11250321" cy="4351338"/>
          </a:xfrm>
        </p:spPr>
        <p:txBody>
          <a:bodyPr>
            <a:normAutofit/>
          </a:bodyPr>
          <a:lstStyle/>
          <a:p>
            <a:r>
              <a:rPr lang="en-US" sz="2400" dirty="0">
                <a:solidFill>
                  <a:srgbClr val="040C28"/>
                </a:solidFill>
              </a:rPr>
              <a:t>By default, PowerShell displays Get-Process output in a tabular format, but </a:t>
            </a:r>
            <a:r>
              <a:rPr lang="en-US" sz="2400" dirty="0">
                <a:solidFill>
                  <a:srgbClr val="333333"/>
                </a:solidFill>
              </a:rPr>
              <a:t>we can use the </a:t>
            </a:r>
            <a:r>
              <a:rPr lang="en-US" sz="2400" b="1" dirty="0">
                <a:solidFill>
                  <a:srgbClr val="333333"/>
                </a:solidFill>
              </a:rPr>
              <a:t>pipe symbol | Format-Table </a:t>
            </a:r>
            <a:r>
              <a:rPr lang="en-US" sz="2400" dirty="0">
                <a:solidFill>
                  <a:srgbClr val="333333"/>
                </a:solidFill>
              </a:rPr>
              <a:t>option </a:t>
            </a:r>
            <a:r>
              <a:rPr lang="en-US" sz="2400" i="0" dirty="0">
                <a:solidFill>
                  <a:srgbClr val="333333"/>
                </a:solidFill>
                <a:effectLst/>
              </a:rPr>
              <a:t>to customize and filter the process information displayed.</a:t>
            </a:r>
          </a:p>
          <a:p>
            <a:r>
              <a:rPr lang="en-GB" sz="2400" dirty="0"/>
              <a:t>To select which columns appear we can use the following to only show the Process Name, id and CPU usage e.g.:</a:t>
            </a:r>
          </a:p>
          <a:p>
            <a:pPr marL="457200" lvl="1" indent="0">
              <a:buNone/>
            </a:pPr>
            <a:r>
              <a:rPr lang="en-GB" b="1" dirty="0"/>
              <a:t>Get-Process | Format-Table Name, Id, CPU</a:t>
            </a:r>
          </a:p>
          <a:p>
            <a:pPr marL="0" indent="0">
              <a:buNone/>
            </a:pPr>
            <a:r>
              <a:rPr lang="en-US" sz="2000" dirty="0">
                <a:solidFill>
                  <a:srgbClr val="333333"/>
                </a:solidFill>
                <a:latin typeface="Roboto" panose="02000000000000000000" pitchFamily="2" charset="0"/>
              </a:rPr>
              <a:t>Note: CPU = the amount of processor time (in seconds) the process has used</a:t>
            </a:r>
            <a:r>
              <a:rPr lang="en-US" sz="2400" dirty="0">
                <a:solidFill>
                  <a:srgbClr val="333333"/>
                </a:solidFill>
                <a:latin typeface="Roboto" panose="02000000000000000000" pitchFamily="2" charset="0"/>
              </a:rPr>
              <a:t>.</a:t>
            </a:r>
          </a:p>
        </p:txBody>
      </p:sp>
      <p:pic>
        <p:nvPicPr>
          <p:cNvPr id="17" name="Picture 16">
            <a:extLst>
              <a:ext uri="{FF2B5EF4-FFF2-40B4-BE49-F238E27FC236}">
                <a16:creationId xmlns:a16="http://schemas.microsoft.com/office/drawing/2014/main" id="{F4D5FA4F-488D-41C7-AE3C-427D59104661}"/>
              </a:ext>
            </a:extLst>
          </p:cNvPr>
          <p:cNvPicPr>
            <a:picLocks noChangeAspect="1"/>
          </p:cNvPicPr>
          <p:nvPr/>
        </p:nvPicPr>
        <p:blipFill>
          <a:blip r:embed="rId3"/>
          <a:stretch>
            <a:fillRect/>
          </a:stretch>
        </p:blipFill>
        <p:spPr>
          <a:xfrm>
            <a:off x="2729092" y="4493018"/>
            <a:ext cx="6617979" cy="451781"/>
          </a:xfrm>
          <a:prstGeom prst="rect">
            <a:avLst/>
          </a:prstGeom>
        </p:spPr>
      </p:pic>
      <p:pic>
        <p:nvPicPr>
          <p:cNvPr id="19" name="Picture 18">
            <a:extLst>
              <a:ext uri="{FF2B5EF4-FFF2-40B4-BE49-F238E27FC236}">
                <a16:creationId xmlns:a16="http://schemas.microsoft.com/office/drawing/2014/main" id="{76D10BF4-72CF-9085-8AC1-F34F0C943F7A}"/>
              </a:ext>
            </a:extLst>
          </p:cNvPr>
          <p:cNvPicPr>
            <a:picLocks noChangeAspect="1"/>
          </p:cNvPicPr>
          <p:nvPr/>
        </p:nvPicPr>
        <p:blipFill>
          <a:blip r:embed="rId4"/>
          <a:stretch>
            <a:fillRect/>
          </a:stretch>
        </p:blipFill>
        <p:spPr>
          <a:xfrm>
            <a:off x="59961" y="5062503"/>
            <a:ext cx="12192000" cy="1483169"/>
          </a:xfrm>
          <a:prstGeom prst="rect">
            <a:avLst/>
          </a:prstGeom>
        </p:spPr>
      </p:pic>
    </p:spTree>
    <p:extLst>
      <p:ext uri="{BB962C8B-B14F-4D97-AF65-F5344CB8AC3E}">
        <p14:creationId xmlns:p14="http://schemas.microsoft.com/office/powerpoint/2010/main" val="69196662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1">
            <a:extLst>
              <a:ext uri="{FF2B5EF4-FFF2-40B4-BE49-F238E27FC236}">
                <a16:creationId xmlns:a16="http://schemas.microsoft.com/office/drawing/2014/main" id="{69D649FE-71B7-13C3-8690-FB99C2EE9B2E}"/>
              </a:ext>
            </a:extLst>
          </p:cNvPr>
          <p:cNvSpPr>
            <a:spLocks noChangeArrowheads="1"/>
          </p:cNvSpPr>
          <p:nvPr/>
        </p:nvSpPr>
        <p:spPr bwMode="auto">
          <a:xfrm>
            <a:off x="0" y="1059437"/>
            <a:ext cx="12104914" cy="59400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spAutoFit/>
          </a:bodyPr>
          <a:lstStyle>
            <a:lvl1pPr eaLnBrk="0" fontAlgn="base" hangingPunct="0">
              <a:spcBef>
                <a:spcPct val="0"/>
              </a:spcBef>
              <a:spcAft>
                <a:spcPct val="0"/>
              </a:spcAft>
              <a:tabLst>
                <a:tab pos="457200" algn="l"/>
              </a:tabLst>
              <a:defRPr>
                <a:solidFill>
                  <a:schemeClr val="tx1"/>
                </a:solidFill>
                <a:latin typeface="Arial" panose="020B0604020202020204" pitchFamily="34" charset="0"/>
              </a:defRPr>
            </a:lvl1pPr>
            <a:lvl2pPr eaLnBrk="0" fontAlgn="base" hangingPunct="0">
              <a:spcBef>
                <a:spcPct val="0"/>
              </a:spcBef>
              <a:spcAft>
                <a:spcPct val="0"/>
              </a:spcAft>
              <a:tabLst>
                <a:tab pos="457200" algn="l"/>
              </a:tabLst>
              <a:defRPr>
                <a:solidFill>
                  <a:schemeClr val="tx1"/>
                </a:solidFill>
                <a:latin typeface="Arial" panose="020B0604020202020204" pitchFamily="34" charset="0"/>
              </a:defRPr>
            </a:lvl2pPr>
            <a:lvl3pPr eaLnBrk="0" fontAlgn="base" hangingPunct="0">
              <a:spcBef>
                <a:spcPct val="0"/>
              </a:spcBef>
              <a:spcAft>
                <a:spcPct val="0"/>
              </a:spcAft>
              <a:tabLst>
                <a:tab pos="457200" algn="l"/>
              </a:tabLst>
              <a:defRPr>
                <a:solidFill>
                  <a:schemeClr val="tx1"/>
                </a:solidFill>
                <a:latin typeface="Arial" panose="020B0604020202020204" pitchFamily="34" charset="0"/>
              </a:defRPr>
            </a:lvl3pPr>
            <a:lvl4pPr eaLnBrk="0" fontAlgn="base" hangingPunct="0">
              <a:spcBef>
                <a:spcPct val="0"/>
              </a:spcBef>
              <a:spcAft>
                <a:spcPct val="0"/>
              </a:spcAft>
              <a:tabLst>
                <a:tab pos="457200" algn="l"/>
              </a:tabLst>
              <a:defRPr>
                <a:solidFill>
                  <a:schemeClr val="tx1"/>
                </a:solidFill>
                <a:latin typeface="Arial" panose="020B0604020202020204" pitchFamily="34" charset="0"/>
              </a:defRPr>
            </a:lvl4pPr>
            <a:lvl5pPr eaLnBrk="0" fontAlgn="base" hangingPunct="0">
              <a:spcBef>
                <a:spcPct val="0"/>
              </a:spcBef>
              <a:spcAft>
                <a:spcPct val="0"/>
              </a:spcAft>
              <a:tabLst>
                <a:tab pos="457200" algn="l"/>
              </a:tabLst>
              <a:defRPr>
                <a:solidFill>
                  <a:schemeClr val="tx1"/>
                </a:solidFill>
                <a:latin typeface="Arial" panose="020B0604020202020204" pitchFamily="34" charset="0"/>
              </a:defRPr>
            </a:lvl5pPr>
            <a:lvl6pPr eaLnBrk="0" fontAlgn="base" hangingPunct="0">
              <a:spcBef>
                <a:spcPct val="0"/>
              </a:spcBef>
              <a:spcAft>
                <a:spcPct val="0"/>
              </a:spcAft>
              <a:tabLst>
                <a:tab pos="457200" algn="l"/>
              </a:tabLst>
              <a:defRPr>
                <a:solidFill>
                  <a:schemeClr val="tx1"/>
                </a:solidFill>
                <a:latin typeface="Arial" panose="020B0604020202020204" pitchFamily="34" charset="0"/>
              </a:defRPr>
            </a:lvl6pPr>
            <a:lvl7pPr eaLnBrk="0" fontAlgn="base" hangingPunct="0">
              <a:spcBef>
                <a:spcPct val="0"/>
              </a:spcBef>
              <a:spcAft>
                <a:spcPct val="0"/>
              </a:spcAft>
              <a:tabLst>
                <a:tab pos="457200" algn="l"/>
              </a:tabLst>
              <a:defRPr>
                <a:solidFill>
                  <a:schemeClr val="tx1"/>
                </a:solidFill>
                <a:latin typeface="Arial" panose="020B0604020202020204" pitchFamily="34" charset="0"/>
              </a:defRPr>
            </a:lvl7pPr>
            <a:lvl8pPr eaLnBrk="0" fontAlgn="base" hangingPunct="0">
              <a:spcBef>
                <a:spcPct val="0"/>
              </a:spcBef>
              <a:spcAft>
                <a:spcPct val="0"/>
              </a:spcAft>
              <a:tabLst>
                <a:tab pos="457200" algn="l"/>
              </a:tabLst>
              <a:defRPr>
                <a:solidFill>
                  <a:schemeClr val="tx1"/>
                </a:solidFill>
                <a:latin typeface="Arial" panose="020B0604020202020204" pitchFamily="34" charset="0"/>
              </a:defRPr>
            </a:lvl8pPr>
            <a:lvl9pPr eaLnBrk="0" fontAlgn="base" hangingPunct="0">
              <a:spcBef>
                <a:spcPct val="0"/>
              </a:spcBef>
              <a:spcAft>
                <a:spcPct val="0"/>
              </a:spcAft>
              <a:tabLst>
                <a:tab pos="457200" algn="l"/>
              </a:tabLs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tab pos="457200" algn="l"/>
              </a:tabLst>
            </a:pPr>
            <a:r>
              <a:rPr kumimoji="0" lang="en-GB" altLang="en-US" sz="2000" b="0" i="0" u="none" strike="noStrike" cap="none" normalizeH="0" baseline="0" dirty="0">
                <a:ln>
                  <a:noFill/>
                </a:ln>
                <a:solidFill>
                  <a:schemeClr val="tx1"/>
                </a:solidFill>
                <a:effectLst/>
                <a:latin typeface="+mn-lt"/>
                <a:ea typeface="DengXian" panose="02010600030101010101" pitchFamily="2" charset="-122"/>
                <a:cs typeface="Times New Roman" panose="02020603050405020304" pitchFamily="18" charset="0"/>
              </a:rPr>
              <a:t>Shows only processes using </a:t>
            </a:r>
            <a:r>
              <a:rPr kumimoji="0" lang="en-GB" altLang="en-US" sz="2000" b="1" i="0" u="none" strike="noStrike" cap="none" normalizeH="0" baseline="0" dirty="0">
                <a:ln>
                  <a:noFill/>
                </a:ln>
                <a:solidFill>
                  <a:schemeClr val="tx1"/>
                </a:solidFill>
                <a:effectLst/>
                <a:latin typeface="+mn-lt"/>
                <a:ea typeface="DengXian" panose="02010600030101010101" pitchFamily="2" charset="-122"/>
                <a:cs typeface="Times New Roman" panose="02020603050405020304" pitchFamily="18" charset="0"/>
              </a:rPr>
              <a:t>more than 5 MB</a:t>
            </a:r>
            <a:r>
              <a:rPr kumimoji="0" lang="en-GB" altLang="en-US" sz="2000" b="0" i="0" u="none" strike="noStrike" cap="none" normalizeH="0" baseline="0" dirty="0">
                <a:ln>
                  <a:noFill/>
                </a:ln>
                <a:solidFill>
                  <a:schemeClr val="tx1"/>
                </a:solidFill>
                <a:effectLst/>
                <a:latin typeface="+mn-lt"/>
                <a:ea typeface="DengXian" panose="02010600030101010101" pitchFamily="2" charset="-122"/>
                <a:cs typeface="Times New Roman" panose="02020603050405020304" pitchFamily="18" charset="0"/>
              </a:rPr>
              <a:t> of RAM &amp; shows them in a </a:t>
            </a:r>
            <a:r>
              <a:rPr kumimoji="0" lang="en-GB" altLang="en-US" sz="2000" b="1" i="0" u="none" strike="noStrike" cap="none" normalizeH="0" baseline="0" dirty="0">
                <a:ln>
                  <a:noFill/>
                </a:ln>
                <a:solidFill>
                  <a:schemeClr val="tx1"/>
                </a:solidFill>
                <a:effectLst/>
                <a:latin typeface="+mn-lt"/>
                <a:ea typeface="DengXian" panose="02010600030101010101" pitchFamily="2" charset="-122"/>
                <a:cs typeface="Times New Roman" panose="02020603050405020304" pitchFamily="18" charset="0"/>
              </a:rPr>
              <a:t>table</a:t>
            </a:r>
            <a:r>
              <a:rPr kumimoji="0" lang="en-GB" altLang="en-US" sz="2000" b="0" i="0" u="none" strike="noStrike" cap="none" normalizeH="0" baseline="0" dirty="0">
                <a:ln>
                  <a:noFill/>
                </a:ln>
                <a:solidFill>
                  <a:schemeClr val="tx1"/>
                </a:solidFill>
                <a:effectLst/>
                <a:latin typeface="+mn-lt"/>
                <a:ea typeface="DengXian" panose="02010600030101010101" pitchFamily="2" charset="-122"/>
                <a:cs typeface="Times New Roman" panose="02020603050405020304" pitchFamily="18" charset="0"/>
              </a:rPr>
              <a:t> with </a:t>
            </a:r>
            <a:r>
              <a:rPr kumimoji="0" lang="en-GB" altLang="en-US" sz="2000" b="1" i="0" u="none" strike="noStrike" cap="none" normalizeH="0" baseline="0" dirty="0">
                <a:ln>
                  <a:noFill/>
                </a:ln>
                <a:solidFill>
                  <a:schemeClr val="tx1"/>
                </a:solidFill>
                <a:effectLst/>
                <a:latin typeface="+mn-lt"/>
                <a:ea typeface="DengXian" panose="02010600030101010101" pitchFamily="2" charset="-122"/>
                <a:cs typeface="Times New Roman" panose="02020603050405020304" pitchFamily="18" charset="0"/>
              </a:rPr>
              <a:t>Name</a:t>
            </a:r>
            <a:r>
              <a:rPr kumimoji="0" lang="en-GB" altLang="en-US" sz="2000" b="0" i="0" u="none" strike="noStrike" cap="none" normalizeH="0" baseline="0" dirty="0">
                <a:ln>
                  <a:noFill/>
                </a:ln>
                <a:solidFill>
                  <a:schemeClr val="tx1"/>
                </a:solidFill>
                <a:effectLst/>
                <a:latin typeface="+mn-lt"/>
                <a:ea typeface="DengXian" panose="02010600030101010101" pitchFamily="2" charset="-122"/>
                <a:cs typeface="Times New Roman" panose="02020603050405020304" pitchFamily="18" charset="0"/>
              </a:rPr>
              <a:t>, </a:t>
            </a:r>
            <a:r>
              <a:rPr kumimoji="0" lang="en-GB" altLang="en-US" sz="2000" b="1" i="0" u="none" strike="noStrike" cap="none" normalizeH="0" baseline="0" dirty="0">
                <a:ln>
                  <a:noFill/>
                </a:ln>
                <a:solidFill>
                  <a:schemeClr val="tx1"/>
                </a:solidFill>
                <a:effectLst/>
                <a:latin typeface="+mn-lt"/>
                <a:ea typeface="DengXian" panose="02010600030101010101" pitchFamily="2" charset="-122"/>
                <a:cs typeface="Times New Roman" panose="02020603050405020304" pitchFamily="18" charset="0"/>
              </a:rPr>
              <a:t>Id</a:t>
            </a:r>
            <a:r>
              <a:rPr kumimoji="0" lang="en-GB" altLang="en-US" sz="2000" b="0" i="0" u="none" strike="noStrike" cap="none" normalizeH="0" baseline="0" dirty="0">
                <a:ln>
                  <a:noFill/>
                </a:ln>
                <a:solidFill>
                  <a:schemeClr val="tx1"/>
                </a:solidFill>
                <a:effectLst/>
                <a:latin typeface="+mn-lt"/>
                <a:ea typeface="DengXian" panose="02010600030101010101" pitchFamily="2" charset="-122"/>
                <a:cs typeface="Times New Roman" panose="02020603050405020304" pitchFamily="18" charset="0"/>
              </a:rPr>
              <a:t>, and </a:t>
            </a:r>
            <a:r>
              <a:rPr kumimoji="0" lang="en-GB" altLang="en-US" sz="2000" b="1" i="0" u="none" strike="noStrike" cap="none" normalizeH="0" baseline="0" dirty="0">
                <a:ln>
                  <a:noFill/>
                </a:ln>
                <a:solidFill>
                  <a:schemeClr val="tx1"/>
                </a:solidFill>
                <a:effectLst/>
                <a:latin typeface="+mn-lt"/>
                <a:ea typeface="DengXian" panose="02010600030101010101" pitchFamily="2" charset="-122"/>
                <a:cs typeface="Times New Roman" panose="02020603050405020304" pitchFamily="18" charset="0"/>
              </a:rPr>
              <a:t>Memory (MB)</a:t>
            </a:r>
            <a:r>
              <a:rPr kumimoji="0" lang="en-GB" altLang="en-US" sz="2000" b="0" i="0" u="none" strike="noStrike" cap="none" normalizeH="0" baseline="0" dirty="0">
                <a:ln>
                  <a:noFill/>
                </a:ln>
                <a:solidFill>
                  <a:schemeClr val="tx1"/>
                </a:solidFill>
                <a:effectLst/>
                <a:latin typeface="+mn-lt"/>
                <a:ea typeface="DengXian" panose="02010600030101010101" pitchFamily="2" charset="-122"/>
                <a:cs typeface="Times New Roman" panose="02020603050405020304" pitchFamily="18" charset="0"/>
              </a:rPr>
              <a:t>:</a:t>
            </a:r>
            <a:endParaRPr kumimoji="0" lang="en-GB" altLang="en-US" sz="2000" b="0" i="0" u="none" strike="noStrike" cap="none" normalizeH="0" baseline="0" dirty="0">
              <a:ln>
                <a:noFill/>
              </a:ln>
              <a:solidFill>
                <a:schemeClr val="tx1"/>
              </a:solidFill>
              <a:effectLst/>
              <a:latin typeface="+mn-lt"/>
            </a:endParaRPr>
          </a:p>
          <a:p>
            <a:pPr lvl="0">
              <a:buFontTx/>
              <a:buChar char="•"/>
            </a:pPr>
            <a:r>
              <a:rPr kumimoji="0" lang="en-GB" altLang="en-US" sz="2000" b="1" i="0" u="none" strike="noStrike" cap="none" normalizeH="0" baseline="0" dirty="0">
                <a:ln>
                  <a:noFill/>
                </a:ln>
                <a:solidFill>
                  <a:schemeClr val="tx1"/>
                </a:solidFill>
                <a:effectLst/>
                <a:latin typeface="+mn-lt"/>
                <a:ea typeface="DengXian" panose="02010600030101010101" pitchFamily="2" charset="-122"/>
                <a:cs typeface="Times New Roman" panose="02020603050405020304" pitchFamily="18" charset="0"/>
              </a:rPr>
              <a:t>Get-Process: </a:t>
            </a:r>
            <a:r>
              <a:rPr kumimoji="0" lang="en-GB" altLang="en-US" sz="2000" b="0" i="0" u="none" strike="noStrike" cap="none" normalizeH="0" baseline="0" dirty="0">
                <a:ln>
                  <a:noFill/>
                </a:ln>
                <a:solidFill>
                  <a:schemeClr val="tx1"/>
                </a:solidFill>
                <a:effectLst/>
                <a:latin typeface="+mn-lt"/>
                <a:ea typeface="DengXian" panose="02010600030101010101" pitchFamily="2" charset="-122"/>
                <a:cs typeface="Times New Roman" panose="02020603050405020304" pitchFamily="18" charset="0"/>
              </a:rPr>
              <a:t>gets all running processes as objects (each has properties like Name, Id, WorkingSet64, CPU, etc.).</a:t>
            </a:r>
            <a:endParaRPr kumimoji="0" lang="en-GB" altLang="en-US" sz="2000" b="0" i="0" u="none" strike="noStrike" cap="none" normalizeH="0" baseline="0" dirty="0">
              <a:ln>
                <a:noFill/>
              </a:ln>
              <a:solidFill>
                <a:schemeClr val="tx1"/>
              </a:solidFill>
              <a:effectLst/>
              <a:latin typeface="+mn-lt"/>
            </a:endParaRPr>
          </a:p>
          <a:p>
            <a:pPr marL="0" marR="0" lvl="0" indent="0" algn="l" defTabSz="914400" rtl="0" eaLnBrk="0" fontAlgn="base" latinLnBrk="0" hangingPunct="0">
              <a:lnSpc>
                <a:spcPct val="100000"/>
              </a:lnSpc>
              <a:spcBef>
                <a:spcPct val="0"/>
              </a:spcBef>
              <a:spcAft>
                <a:spcPct val="0"/>
              </a:spcAft>
              <a:buClrTx/>
              <a:buSzTx/>
              <a:buFontTx/>
              <a:buChar char="•"/>
              <a:tabLst>
                <a:tab pos="457200" algn="l"/>
              </a:tabLst>
            </a:pPr>
            <a:r>
              <a:rPr kumimoji="0" lang="en-GB" altLang="en-US" sz="2000" b="1" i="0" u="none" strike="noStrike" cap="none" normalizeH="0" baseline="0" dirty="0">
                <a:ln>
                  <a:noFill/>
                </a:ln>
                <a:solidFill>
                  <a:schemeClr val="tx1"/>
                </a:solidFill>
                <a:effectLst/>
                <a:latin typeface="+mn-lt"/>
                <a:ea typeface="DengXian" panose="02010600030101010101" pitchFamily="2" charset="-122"/>
                <a:cs typeface="Times New Roman" panose="02020603050405020304" pitchFamily="18" charset="0"/>
              </a:rPr>
              <a:t>Where-Object { $_.WorkingSet64 -</a:t>
            </a:r>
            <a:r>
              <a:rPr kumimoji="0" lang="en-GB" altLang="en-US" sz="2000" b="1" i="0" u="none" strike="noStrike" cap="none" normalizeH="0" baseline="0" dirty="0" err="1">
                <a:ln>
                  <a:noFill/>
                </a:ln>
                <a:solidFill>
                  <a:schemeClr val="tx1"/>
                </a:solidFill>
                <a:effectLst/>
                <a:latin typeface="+mn-lt"/>
                <a:ea typeface="DengXian" panose="02010600030101010101" pitchFamily="2" charset="-122"/>
                <a:cs typeface="Times New Roman" panose="02020603050405020304" pitchFamily="18" charset="0"/>
              </a:rPr>
              <a:t>gt</a:t>
            </a:r>
            <a:r>
              <a:rPr kumimoji="0" lang="en-GB" altLang="en-US" sz="2000" b="1" i="0" u="none" strike="noStrike" cap="none" normalizeH="0" baseline="0" dirty="0">
                <a:ln>
                  <a:noFill/>
                </a:ln>
                <a:solidFill>
                  <a:schemeClr val="tx1"/>
                </a:solidFill>
                <a:effectLst/>
                <a:latin typeface="+mn-lt"/>
                <a:ea typeface="DengXian" panose="02010600030101010101" pitchFamily="2" charset="-122"/>
                <a:cs typeface="Times New Roman" panose="02020603050405020304" pitchFamily="18" charset="0"/>
              </a:rPr>
              <a:t> 5MB }: </a:t>
            </a:r>
            <a:r>
              <a:rPr kumimoji="0" lang="en-GB" altLang="en-US" sz="2000" b="0" i="0" u="none" strike="noStrike" cap="none" normalizeH="0" baseline="0" dirty="0">
                <a:ln>
                  <a:noFill/>
                </a:ln>
                <a:solidFill>
                  <a:schemeClr val="tx1"/>
                </a:solidFill>
                <a:effectLst/>
                <a:latin typeface="+mn-lt"/>
                <a:ea typeface="DengXian" panose="02010600030101010101" pitchFamily="2" charset="-122"/>
                <a:cs typeface="Times New Roman" panose="02020603050405020304" pitchFamily="18" charset="0"/>
              </a:rPr>
              <a:t>Keeps only those processes whose </a:t>
            </a:r>
            <a:r>
              <a:rPr kumimoji="0" lang="en-GB" altLang="en-US" sz="2000" b="1" i="0" u="none" strike="noStrike" cap="none" normalizeH="0" baseline="0" dirty="0">
                <a:ln>
                  <a:noFill/>
                </a:ln>
                <a:solidFill>
                  <a:schemeClr val="tx1"/>
                </a:solidFill>
                <a:effectLst/>
                <a:latin typeface="+mn-lt"/>
                <a:ea typeface="DengXian" panose="02010600030101010101" pitchFamily="2" charset="-122"/>
                <a:cs typeface="Times New Roman" panose="02020603050405020304" pitchFamily="18" charset="0"/>
              </a:rPr>
              <a:t>working set</a:t>
            </a:r>
            <a:r>
              <a:rPr kumimoji="0" lang="en-GB" altLang="en-US" sz="2000" b="0" i="0" u="none" strike="noStrike" cap="none" normalizeH="0" baseline="0" dirty="0">
                <a:ln>
                  <a:noFill/>
                </a:ln>
                <a:solidFill>
                  <a:schemeClr val="tx1"/>
                </a:solidFill>
                <a:effectLst/>
                <a:latin typeface="+mn-lt"/>
                <a:ea typeface="DengXian" panose="02010600030101010101" pitchFamily="2" charset="-122"/>
                <a:cs typeface="Times New Roman" panose="02020603050405020304" pitchFamily="18" charset="0"/>
              </a:rPr>
              <a:t> (physical memory currently in use) is </a:t>
            </a:r>
            <a:r>
              <a:rPr kumimoji="0" lang="en-GB" altLang="en-US" sz="2000" b="1" i="0" u="none" strike="noStrike" cap="none" normalizeH="0" baseline="0" dirty="0">
                <a:ln>
                  <a:noFill/>
                </a:ln>
                <a:solidFill>
                  <a:schemeClr val="tx1"/>
                </a:solidFill>
                <a:effectLst/>
                <a:latin typeface="+mn-lt"/>
                <a:ea typeface="DengXian" panose="02010600030101010101" pitchFamily="2" charset="-122"/>
                <a:cs typeface="Times New Roman" panose="02020603050405020304" pitchFamily="18" charset="0"/>
              </a:rPr>
              <a:t>greater than 5 megabytes</a:t>
            </a:r>
            <a:r>
              <a:rPr kumimoji="0" lang="en-GB" altLang="en-US" sz="2000" b="0" i="0" u="none" strike="noStrike" cap="none" normalizeH="0" baseline="0" dirty="0">
                <a:ln>
                  <a:noFill/>
                </a:ln>
                <a:solidFill>
                  <a:schemeClr val="tx1"/>
                </a:solidFill>
                <a:effectLst/>
                <a:latin typeface="+mn-lt"/>
                <a:ea typeface="DengXian" panose="02010600030101010101" pitchFamily="2" charset="-122"/>
                <a:cs typeface="Times New Roman" panose="02020603050405020304" pitchFamily="18" charset="0"/>
              </a:rPr>
              <a:t>.</a:t>
            </a:r>
            <a:endParaRPr lang="en-GB" altLang="en-US" sz="2000" dirty="0">
              <a:latin typeface="+mn-lt"/>
            </a:endParaRPr>
          </a:p>
          <a:p>
            <a:pPr marL="0" marR="0" lvl="0" indent="0" algn="l" defTabSz="914400" rtl="0" eaLnBrk="0" fontAlgn="base" latinLnBrk="0" hangingPunct="0">
              <a:lnSpc>
                <a:spcPct val="100000"/>
              </a:lnSpc>
              <a:spcBef>
                <a:spcPct val="0"/>
              </a:spcBef>
              <a:spcAft>
                <a:spcPct val="0"/>
              </a:spcAft>
              <a:buClrTx/>
              <a:buSzTx/>
              <a:buFontTx/>
              <a:buChar char="•"/>
              <a:tabLst>
                <a:tab pos="457200" algn="l"/>
              </a:tabLst>
            </a:pPr>
            <a:r>
              <a:rPr kumimoji="0" lang="en-GB" altLang="en-US" sz="2000" b="0" i="0" u="none" strike="noStrike" cap="none" normalizeH="0" baseline="0" dirty="0">
                <a:ln>
                  <a:noFill/>
                </a:ln>
                <a:solidFill>
                  <a:schemeClr val="tx1"/>
                </a:solidFill>
                <a:effectLst/>
                <a:latin typeface="+mn-lt"/>
                <a:ea typeface="DengXian" panose="02010600030101010101" pitchFamily="2" charset="-122"/>
                <a:cs typeface="Times New Roman" panose="02020603050405020304" pitchFamily="18" charset="0"/>
              </a:rPr>
              <a:t>WorkingSet64 is in </a:t>
            </a:r>
            <a:r>
              <a:rPr kumimoji="0" lang="en-GB" altLang="en-US" sz="2000" b="1" i="0" u="none" strike="noStrike" cap="none" normalizeH="0" baseline="0" dirty="0">
                <a:ln>
                  <a:noFill/>
                </a:ln>
                <a:solidFill>
                  <a:schemeClr val="tx1"/>
                </a:solidFill>
                <a:effectLst/>
                <a:latin typeface="+mn-lt"/>
                <a:ea typeface="DengXian" panose="02010600030101010101" pitchFamily="2" charset="-122"/>
                <a:cs typeface="Times New Roman" panose="02020603050405020304" pitchFamily="18" charset="0"/>
              </a:rPr>
              <a:t>bytes</a:t>
            </a:r>
            <a:r>
              <a:rPr kumimoji="0" lang="en-GB" altLang="en-US" sz="2000" b="0" i="0" u="none" strike="noStrike" cap="none" normalizeH="0" baseline="0" dirty="0">
                <a:ln>
                  <a:noFill/>
                </a:ln>
                <a:solidFill>
                  <a:schemeClr val="tx1"/>
                </a:solidFill>
                <a:effectLst/>
                <a:latin typeface="+mn-lt"/>
                <a:ea typeface="DengXian" panose="02010600030101010101" pitchFamily="2" charset="-122"/>
                <a:cs typeface="Times New Roman" panose="02020603050405020304" pitchFamily="18" charset="0"/>
              </a:rPr>
              <a:t> by default. So we specify 5MB (5 × 1,048,576 bytes).</a:t>
            </a:r>
            <a:endParaRPr kumimoji="0" lang="en-GB" altLang="en-US" sz="2000" b="0" i="0" u="none" strike="noStrike" cap="none" normalizeH="0" baseline="0" dirty="0">
              <a:ln>
                <a:noFill/>
              </a:ln>
              <a:solidFill>
                <a:schemeClr val="tx1"/>
              </a:solidFill>
              <a:effectLst/>
              <a:latin typeface="+mn-lt"/>
            </a:endParaRPr>
          </a:p>
          <a:p>
            <a:pPr marL="0" marR="0" lvl="0" indent="0" algn="l" defTabSz="914400" rtl="0" eaLnBrk="0" fontAlgn="base" latinLnBrk="0" hangingPunct="0">
              <a:lnSpc>
                <a:spcPct val="100000"/>
              </a:lnSpc>
              <a:spcBef>
                <a:spcPct val="0"/>
              </a:spcBef>
              <a:spcAft>
                <a:spcPct val="0"/>
              </a:spcAft>
              <a:buClrTx/>
              <a:buSzTx/>
              <a:buFontTx/>
              <a:buChar char="•"/>
              <a:tabLst>
                <a:tab pos="457200" algn="l"/>
              </a:tabLst>
            </a:pPr>
            <a:r>
              <a:rPr kumimoji="0" lang="en-GB" altLang="en-US" sz="2000" b="1" i="0" u="none" strike="noStrike" cap="none" normalizeH="0" baseline="0" dirty="0">
                <a:ln>
                  <a:noFill/>
                </a:ln>
                <a:solidFill>
                  <a:schemeClr val="tx1"/>
                </a:solidFill>
                <a:effectLst/>
                <a:latin typeface="+mn-lt"/>
                <a:ea typeface="DengXian" panose="02010600030101010101" pitchFamily="2" charset="-122"/>
                <a:cs typeface="Times New Roman" panose="02020603050405020304" pitchFamily="18" charset="0"/>
              </a:rPr>
              <a:t>Select-Object Name, Id, @{ ... }: </a:t>
            </a:r>
            <a:r>
              <a:rPr kumimoji="0" lang="en-GB" altLang="en-US" sz="2000" b="0" i="0" u="none" strike="noStrike" cap="none" normalizeH="0" baseline="0" dirty="0">
                <a:ln>
                  <a:noFill/>
                </a:ln>
                <a:solidFill>
                  <a:schemeClr val="tx1"/>
                </a:solidFill>
                <a:effectLst/>
                <a:latin typeface="+mn-lt"/>
                <a:ea typeface="DengXian" panose="02010600030101010101" pitchFamily="2" charset="-122"/>
                <a:cs typeface="Times New Roman" panose="02020603050405020304" pitchFamily="18" charset="0"/>
              </a:rPr>
              <a:t>Selects the columns to output &amp; adds a </a:t>
            </a:r>
            <a:r>
              <a:rPr kumimoji="0" lang="en-GB" altLang="en-US" sz="2000" b="1" i="0" u="none" strike="noStrike" cap="none" normalizeH="0" baseline="0" dirty="0">
                <a:ln>
                  <a:noFill/>
                </a:ln>
                <a:solidFill>
                  <a:schemeClr val="tx1"/>
                </a:solidFill>
                <a:effectLst/>
                <a:latin typeface="+mn-lt"/>
                <a:ea typeface="DengXian" panose="02010600030101010101" pitchFamily="2" charset="-122"/>
                <a:cs typeface="Times New Roman" panose="02020603050405020304" pitchFamily="18" charset="0"/>
              </a:rPr>
              <a:t>calculated property</a:t>
            </a:r>
            <a:r>
              <a:rPr kumimoji="0" lang="en-GB" altLang="en-US" sz="2000" b="0" i="0" u="none" strike="noStrike" cap="none" normalizeH="0" baseline="0" dirty="0">
                <a:ln>
                  <a:noFill/>
                </a:ln>
                <a:solidFill>
                  <a:schemeClr val="tx1"/>
                </a:solidFill>
                <a:effectLst/>
                <a:latin typeface="+mn-lt"/>
                <a:ea typeface="DengXian" panose="02010600030101010101" pitchFamily="2" charset="-122"/>
                <a:cs typeface="Times New Roman" panose="02020603050405020304" pitchFamily="18" charset="0"/>
              </a:rPr>
              <a:t> for memory in MB:</a:t>
            </a:r>
            <a:endParaRPr kumimoji="0" lang="en-GB" altLang="en-US" sz="2000" b="0" i="0" u="none" strike="noStrike" cap="none" normalizeH="0" baseline="0" dirty="0">
              <a:ln>
                <a:noFill/>
              </a:ln>
              <a:solidFill>
                <a:schemeClr val="tx1"/>
              </a:solidFill>
              <a:effectLst/>
              <a:latin typeface="+mn-lt"/>
            </a:endParaRPr>
          </a:p>
          <a:p>
            <a:pPr marL="0" marR="0" lvl="0" indent="0" algn="l" defTabSz="914400" rtl="0" eaLnBrk="0" fontAlgn="base" latinLnBrk="0" hangingPunct="0">
              <a:lnSpc>
                <a:spcPct val="100000"/>
              </a:lnSpc>
              <a:spcBef>
                <a:spcPct val="0"/>
              </a:spcBef>
              <a:spcAft>
                <a:spcPct val="0"/>
              </a:spcAft>
              <a:buClrTx/>
              <a:buSzTx/>
              <a:buFontTx/>
              <a:buNone/>
              <a:tabLst>
                <a:tab pos="457200" algn="l"/>
              </a:tabLst>
            </a:pPr>
            <a:r>
              <a:rPr kumimoji="0" lang="en-GB" altLang="en-US" sz="2000" b="0" i="0" u="none" strike="noStrike" cap="none" normalizeH="0" baseline="0" dirty="0">
                <a:ln>
                  <a:noFill/>
                </a:ln>
                <a:solidFill>
                  <a:schemeClr val="tx1"/>
                </a:solidFill>
                <a:effectLst/>
                <a:latin typeface="+mn-lt"/>
                <a:ea typeface="DengXian" panose="02010600030101010101" pitchFamily="2" charset="-122"/>
                <a:cs typeface="Times New Roman" panose="02020603050405020304" pitchFamily="18" charset="0"/>
              </a:rPr>
              <a:t>@{ Name = 'Memory (MB)'; Expression = { [math]::Round($_.WorkingSet64 / 1MB, 1) } }</a:t>
            </a:r>
            <a:endParaRPr lang="en-GB" altLang="en-US" sz="2000" dirty="0">
              <a:latin typeface="+mn-lt"/>
            </a:endParaRPr>
          </a:p>
          <a:p>
            <a:pPr marR="0" lvl="0" algn="l" defTabSz="914400" rtl="0" eaLnBrk="0" fontAlgn="base" latinLnBrk="0" hangingPunct="0">
              <a:lnSpc>
                <a:spcPct val="100000"/>
              </a:lnSpc>
              <a:spcBef>
                <a:spcPct val="0"/>
              </a:spcBef>
              <a:spcAft>
                <a:spcPct val="0"/>
              </a:spcAft>
              <a:buClrTx/>
              <a:buSzTx/>
              <a:tabLst>
                <a:tab pos="457200" algn="l"/>
              </a:tabLst>
            </a:pPr>
            <a:r>
              <a:rPr kumimoji="0" lang="en-GB" altLang="en-US" sz="2000" b="0" i="0" u="none" strike="noStrike" cap="none" normalizeH="0" baseline="0" dirty="0">
                <a:ln>
                  <a:noFill/>
                </a:ln>
                <a:solidFill>
                  <a:schemeClr val="tx1"/>
                </a:solidFill>
                <a:effectLst/>
                <a:latin typeface="+mn-lt"/>
                <a:ea typeface="DengXian" panose="02010600030101010101" pitchFamily="2" charset="-122"/>
                <a:cs typeface="Times New Roman" panose="02020603050405020304" pitchFamily="18" charset="0"/>
              </a:rPr>
              <a:t>* The ‘WorkingSet/WorkingSet64 expression’ is needed as there is </a:t>
            </a:r>
            <a:r>
              <a:rPr kumimoji="0" lang="en-GB" altLang="en-US" sz="2000" b="1" i="0" u="none" strike="noStrike" cap="none" normalizeH="0" baseline="0" dirty="0">
                <a:ln>
                  <a:noFill/>
                </a:ln>
                <a:solidFill>
                  <a:schemeClr val="tx1"/>
                </a:solidFill>
                <a:effectLst/>
                <a:latin typeface="+mn-lt"/>
                <a:ea typeface="DengXian" panose="02010600030101010101" pitchFamily="2" charset="-122"/>
                <a:cs typeface="Times New Roman" panose="02020603050405020304" pitchFamily="18" charset="0"/>
              </a:rPr>
              <a:t>no built-in Memory property</a:t>
            </a:r>
            <a:r>
              <a:rPr kumimoji="0" lang="en-GB" altLang="en-US" sz="2000" b="0" i="0" u="none" strike="noStrike" cap="none" normalizeH="0" baseline="0" dirty="0">
                <a:ln>
                  <a:noFill/>
                </a:ln>
                <a:solidFill>
                  <a:schemeClr val="tx1"/>
                </a:solidFill>
                <a:effectLst/>
                <a:latin typeface="+mn-lt"/>
                <a:ea typeface="DengXian" panose="02010600030101010101" pitchFamily="2" charset="-122"/>
                <a:cs typeface="Times New Roman" panose="02020603050405020304" pitchFamily="18" charset="0"/>
              </a:rPr>
              <a:t> that returns MB. * The “WS(K)” get-process column we see  by default is </a:t>
            </a:r>
            <a:r>
              <a:rPr kumimoji="0" lang="en-GB" altLang="en-US" sz="2000" b="1" i="0" u="none" strike="noStrike" cap="none" normalizeH="0" baseline="0" dirty="0">
                <a:ln>
                  <a:noFill/>
                </a:ln>
                <a:solidFill>
                  <a:schemeClr val="tx1"/>
                </a:solidFill>
                <a:effectLst/>
                <a:latin typeface="+mn-lt"/>
                <a:ea typeface="DengXian" panose="02010600030101010101" pitchFamily="2" charset="-122"/>
                <a:cs typeface="Times New Roman" panose="02020603050405020304" pitchFamily="18" charset="0"/>
              </a:rPr>
              <a:t>a default display format</a:t>
            </a:r>
            <a:r>
              <a:rPr kumimoji="0" lang="en-GB" altLang="en-US" sz="2000" b="0" i="0" u="none" strike="noStrike" cap="none" normalizeH="0" baseline="0" dirty="0">
                <a:ln>
                  <a:noFill/>
                </a:ln>
                <a:solidFill>
                  <a:schemeClr val="tx1"/>
                </a:solidFill>
                <a:effectLst/>
                <a:latin typeface="+mn-lt"/>
                <a:ea typeface="DengXian" panose="02010600030101010101" pitchFamily="2" charset="-122"/>
                <a:cs typeface="Times New Roman" panose="02020603050405020304" pitchFamily="18" charset="0"/>
              </a:rPr>
              <a:t>, not a real property we can select. </a:t>
            </a:r>
            <a:endParaRPr kumimoji="0" lang="en-GB" altLang="en-US" sz="2000" b="0" i="0" u="none" strike="noStrike" cap="none" normalizeH="0" baseline="0" dirty="0">
              <a:ln>
                <a:noFill/>
              </a:ln>
              <a:solidFill>
                <a:schemeClr val="tx1"/>
              </a:solidFill>
              <a:effectLst/>
              <a:latin typeface="+mn-lt"/>
            </a:endParaRPr>
          </a:p>
          <a:p>
            <a:pPr marL="0" marR="0" lvl="0" indent="0" algn="l" defTabSz="914400" rtl="0" eaLnBrk="0" fontAlgn="base" latinLnBrk="0" hangingPunct="0">
              <a:lnSpc>
                <a:spcPct val="100000"/>
              </a:lnSpc>
              <a:spcBef>
                <a:spcPct val="0"/>
              </a:spcBef>
              <a:spcAft>
                <a:spcPct val="0"/>
              </a:spcAft>
              <a:buClrTx/>
              <a:buSzTx/>
              <a:buFontTx/>
              <a:buChar char="•"/>
              <a:tabLst>
                <a:tab pos="457200" algn="l"/>
              </a:tabLst>
            </a:pPr>
            <a:r>
              <a:rPr kumimoji="0" lang="en-GB" altLang="en-US" sz="2000" b="0" i="0" u="none" strike="noStrike" cap="none" normalizeH="0" baseline="0" dirty="0">
                <a:ln>
                  <a:noFill/>
                </a:ln>
                <a:solidFill>
                  <a:schemeClr val="tx1"/>
                </a:solidFill>
                <a:effectLst/>
                <a:latin typeface="+mn-lt"/>
                <a:ea typeface="DengXian" panose="02010600030101010101" pitchFamily="2" charset="-122"/>
                <a:cs typeface="Times New Roman" panose="02020603050405020304" pitchFamily="18" charset="0"/>
              </a:rPr>
              <a:t>The real property is </a:t>
            </a:r>
            <a:r>
              <a:rPr kumimoji="0" lang="en-GB" altLang="en-US" sz="2000" b="1" i="0" u="none" strike="noStrike" cap="none" normalizeH="0" baseline="0" dirty="0">
                <a:ln>
                  <a:noFill/>
                </a:ln>
                <a:solidFill>
                  <a:schemeClr val="tx1"/>
                </a:solidFill>
                <a:effectLst/>
                <a:latin typeface="+mn-lt"/>
                <a:ea typeface="DengXian" panose="02010600030101010101" pitchFamily="2" charset="-122"/>
                <a:cs typeface="Times New Roman" panose="02020603050405020304" pitchFamily="18" charset="0"/>
              </a:rPr>
              <a:t>WorkingSet64</a:t>
            </a:r>
            <a:r>
              <a:rPr kumimoji="0" lang="en-GB" altLang="en-US" sz="2000" b="0" i="0" u="none" strike="noStrike" cap="none" normalizeH="0" baseline="0" dirty="0">
                <a:ln>
                  <a:noFill/>
                </a:ln>
                <a:solidFill>
                  <a:schemeClr val="tx1"/>
                </a:solidFill>
                <a:effectLst/>
                <a:latin typeface="+mn-lt"/>
                <a:ea typeface="DengXian" panose="02010600030101010101" pitchFamily="2" charset="-122"/>
                <a:cs typeface="Times New Roman" panose="02020603050405020304" pitchFamily="18" charset="0"/>
              </a:rPr>
              <a:t> (bytes). We </a:t>
            </a:r>
            <a:r>
              <a:rPr kumimoji="0" lang="en-GB" altLang="en-US" sz="2000" b="1" i="0" u="none" strike="noStrike" cap="none" normalizeH="0" baseline="0" dirty="0">
                <a:ln>
                  <a:noFill/>
                </a:ln>
                <a:solidFill>
                  <a:schemeClr val="tx1"/>
                </a:solidFill>
                <a:effectLst/>
                <a:latin typeface="+mn-lt"/>
                <a:ea typeface="DengXian" panose="02010600030101010101" pitchFamily="2" charset="-122"/>
                <a:cs typeface="Times New Roman" panose="02020603050405020304" pitchFamily="18" charset="0"/>
              </a:rPr>
              <a:t>convert bytes </a:t>
            </a:r>
            <a:r>
              <a:rPr kumimoji="0" lang="en-GB" altLang="en-US" sz="2000" b="0" i="0" u="none" strike="noStrike" cap="none" normalizeH="0" baseline="0" dirty="0">
                <a:ln>
                  <a:noFill/>
                </a:ln>
                <a:solidFill>
                  <a:schemeClr val="tx1"/>
                </a:solidFill>
                <a:effectLst/>
                <a:latin typeface="+mn-lt"/>
                <a:ea typeface="DengXian" panose="02010600030101010101" pitchFamily="2" charset="-122"/>
                <a:cs typeface="Times New Roman" panose="02020603050405020304" pitchFamily="18" charset="0"/>
              </a:rPr>
              <a:t>to</a:t>
            </a:r>
            <a:r>
              <a:rPr kumimoji="0" lang="en-GB" altLang="en-US" sz="2000" b="1" i="0" u="none" strike="noStrike" cap="none" normalizeH="0" baseline="0" dirty="0">
                <a:ln>
                  <a:noFill/>
                </a:ln>
                <a:solidFill>
                  <a:schemeClr val="tx1"/>
                </a:solidFill>
                <a:effectLst/>
                <a:latin typeface="+mn-lt"/>
                <a:ea typeface="DengXian" panose="02010600030101010101" pitchFamily="2" charset="-122"/>
                <a:cs typeface="Times New Roman" panose="02020603050405020304" pitchFamily="18" charset="0"/>
              </a:rPr>
              <a:t> megabytes</a:t>
            </a:r>
            <a:r>
              <a:rPr kumimoji="0" lang="en-GB" altLang="en-US" sz="2000" b="0" i="0" u="none" strike="noStrike" cap="none" normalizeH="0" baseline="0" dirty="0">
                <a:ln>
                  <a:noFill/>
                </a:ln>
                <a:solidFill>
                  <a:schemeClr val="tx1"/>
                </a:solidFill>
                <a:effectLst/>
                <a:latin typeface="+mn-lt"/>
                <a:ea typeface="DengXian" panose="02010600030101010101" pitchFamily="2" charset="-122"/>
                <a:cs typeface="Times New Roman" panose="02020603050405020304" pitchFamily="18" charset="0"/>
              </a:rPr>
              <a:t> by dividing by 1MB (which PowerShell treats as 1,048,576 bytes). We </a:t>
            </a:r>
            <a:r>
              <a:rPr kumimoji="0" lang="en-GB" altLang="en-US" sz="2000" b="1" i="0" u="none" strike="noStrike" cap="none" normalizeH="0" baseline="0" dirty="0">
                <a:ln>
                  <a:noFill/>
                </a:ln>
                <a:solidFill>
                  <a:schemeClr val="tx1"/>
                </a:solidFill>
                <a:effectLst/>
                <a:latin typeface="+mn-lt"/>
                <a:ea typeface="DengXian" panose="02010600030101010101" pitchFamily="2" charset="-122"/>
                <a:cs typeface="Times New Roman" panose="02020603050405020304" pitchFamily="18" charset="0"/>
              </a:rPr>
              <a:t>round</a:t>
            </a:r>
            <a:r>
              <a:rPr kumimoji="0" lang="en-GB" altLang="en-US" sz="2000" b="0" i="0" u="none" strike="noStrike" cap="none" normalizeH="0" baseline="0" dirty="0">
                <a:ln>
                  <a:noFill/>
                </a:ln>
                <a:solidFill>
                  <a:schemeClr val="tx1"/>
                </a:solidFill>
                <a:effectLst/>
                <a:latin typeface="+mn-lt"/>
                <a:ea typeface="DengXian" panose="02010600030101010101" pitchFamily="2" charset="-122"/>
                <a:cs typeface="Times New Roman" panose="02020603050405020304" pitchFamily="18" charset="0"/>
              </a:rPr>
              <a:t> to </a:t>
            </a:r>
            <a:r>
              <a:rPr kumimoji="0" lang="en-GB" altLang="en-US" sz="2000" b="1" i="0" u="none" strike="noStrike" cap="none" normalizeH="0" baseline="0" dirty="0">
                <a:ln>
                  <a:noFill/>
                </a:ln>
                <a:solidFill>
                  <a:schemeClr val="tx1"/>
                </a:solidFill>
                <a:effectLst/>
                <a:latin typeface="+mn-lt"/>
                <a:ea typeface="DengXian" panose="02010600030101010101" pitchFamily="2" charset="-122"/>
                <a:cs typeface="Times New Roman" panose="02020603050405020304" pitchFamily="18" charset="0"/>
              </a:rPr>
              <a:t>1 decimal place</a:t>
            </a:r>
            <a:r>
              <a:rPr kumimoji="0" lang="en-GB" altLang="en-US" sz="2000" b="0" i="0" u="none" strike="noStrike" cap="none" normalizeH="0" baseline="0" dirty="0">
                <a:ln>
                  <a:noFill/>
                </a:ln>
                <a:solidFill>
                  <a:schemeClr val="tx1"/>
                </a:solidFill>
                <a:effectLst/>
                <a:latin typeface="+mn-lt"/>
                <a:ea typeface="DengXian" panose="02010600030101010101" pitchFamily="2" charset="-122"/>
                <a:cs typeface="Times New Roman" panose="02020603050405020304" pitchFamily="18" charset="0"/>
              </a:rPr>
              <a:t> with [math]::Round(..., 1) for readable output. We </a:t>
            </a:r>
            <a:r>
              <a:rPr kumimoji="0" lang="en-GB" altLang="en-US" sz="2000" b="1" i="0" u="none" strike="noStrike" cap="none" normalizeH="0" baseline="0" dirty="0">
                <a:ln>
                  <a:noFill/>
                </a:ln>
                <a:solidFill>
                  <a:schemeClr val="tx1"/>
                </a:solidFill>
                <a:effectLst/>
                <a:latin typeface="+mn-lt"/>
                <a:ea typeface="DengXian" panose="02010600030101010101" pitchFamily="2" charset="-122"/>
                <a:cs typeface="Times New Roman" panose="02020603050405020304" pitchFamily="18" charset="0"/>
              </a:rPr>
              <a:t>label</a:t>
            </a:r>
            <a:r>
              <a:rPr kumimoji="0" lang="en-GB" altLang="en-US" sz="2000" b="0" i="0" u="none" strike="noStrike" cap="none" normalizeH="0" baseline="0" dirty="0">
                <a:ln>
                  <a:noFill/>
                </a:ln>
                <a:solidFill>
                  <a:schemeClr val="tx1"/>
                </a:solidFill>
                <a:effectLst/>
                <a:latin typeface="+mn-lt"/>
                <a:ea typeface="DengXian" panose="02010600030101010101" pitchFamily="2" charset="-122"/>
                <a:cs typeface="Times New Roman" panose="02020603050405020304" pitchFamily="18" charset="0"/>
              </a:rPr>
              <a:t> the new column as ‘Memory (MB)’ with Name = 'Memory (MB)’.</a:t>
            </a:r>
            <a:endParaRPr kumimoji="0" lang="en-GB" altLang="en-US" sz="2000" b="0" i="0" u="none" strike="noStrike" cap="none" normalizeH="0" baseline="0" dirty="0">
              <a:ln>
                <a:noFill/>
              </a:ln>
              <a:solidFill>
                <a:schemeClr val="tx1"/>
              </a:solidFill>
              <a:effectLst/>
              <a:latin typeface="+mn-lt"/>
            </a:endParaRPr>
          </a:p>
          <a:p>
            <a:pPr marL="0" marR="0" lvl="0" indent="0" algn="l" defTabSz="914400" rtl="0" eaLnBrk="0" fontAlgn="base" latinLnBrk="0" hangingPunct="0">
              <a:lnSpc>
                <a:spcPct val="100000"/>
              </a:lnSpc>
              <a:spcBef>
                <a:spcPct val="0"/>
              </a:spcBef>
              <a:spcAft>
                <a:spcPct val="0"/>
              </a:spcAft>
              <a:buClrTx/>
              <a:buSzTx/>
              <a:buFontTx/>
              <a:buChar char="•"/>
              <a:tabLst>
                <a:tab pos="457200" algn="l"/>
              </a:tabLst>
            </a:pPr>
            <a:r>
              <a:rPr kumimoji="0" lang="en-GB" altLang="en-US" sz="2000" b="0" i="0" u="none" strike="noStrike" cap="none" normalizeH="0" baseline="0" dirty="0">
                <a:ln>
                  <a:noFill/>
                </a:ln>
                <a:solidFill>
                  <a:schemeClr val="tx1"/>
                </a:solidFill>
                <a:effectLst/>
                <a:latin typeface="+mn-lt"/>
                <a:ea typeface="DengXian" panose="02010600030101010101" pitchFamily="2" charset="-122"/>
                <a:cs typeface="Times New Roman" panose="02020603050405020304" pitchFamily="18" charset="0"/>
              </a:rPr>
              <a:t> The expression </a:t>
            </a:r>
            <a:r>
              <a:rPr kumimoji="0" lang="en-GB" altLang="en-US" sz="2000" b="1" i="0" u="none" strike="noStrike" cap="none" normalizeH="0" baseline="0" dirty="0">
                <a:ln>
                  <a:noFill/>
                </a:ln>
                <a:solidFill>
                  <a:schemeClr val="tx1"/>
                </a:solidFill>
                <a:effectLst/>
                <a:latin typeface="+mn-lt"/>
                <a:ea typeface="DengXian" panose="02010600030101010101" pitchFamily="2" charset="-122"/>
                <a:cs typeface="Times New Roman" panose="02020603050405020304" pitchFamily="18" charset="0"/>
              </a:rPr>
              <a:t>creates a human-friendly memory column</a:t>
            </a:r>
            <a:r>
              <a:rPr kumimoji="0" lang="en-GB" altLang="en-US" sz="2000" b="0" i="0" u="none" strike="noStrike" cap="none" normalizeH="0" baseline="0" dirty="0">
                <a:ln>
                  <a:noFill/>
                </a:ln>
                <a:solidFill>
                  <a:schemeClr val="tx1"/>
                </a:solidFill>
                <a:effectLst/>
                <a:latin typeface="+mn-lt"/>
                <a:ea typeface="DengXian" panose="02010600030101010101" pitchFamily="2" charset="-122"/>
                <a:cs typeface="Times New Roman" panose="02020603050405020304" pitchFamily="18" charset="0"/>
              </a:rPr>
              <a:t> from the </a:t>
            </a:r>
            <a:br>
              <a:rPr kumimoji="0" lang="en-GB" altLang="en-US" sz="2000" b="0" i="0" u="none" strike="noStrike" cap="none" normalizeH="0" baseline="0" dirty="0">
                <a:ln>
                  <a:noFill/>
                </a:ln>
                <a:solidFill>
                  <a:schemeClr val="tx1"/>
                </a:solidFill>
                <a:effectLst/>
                <a:latin typeface="+mn-lt"/>
                <a:ea typeface="DengXian" panose="02010600030101010101" pitchFamily="2" charset="-122"/>
                <a:cs typeface="Times New Roman" panose="02020603050405020304" pitchFamily="18" charset="0"/>
              </a:rPr>
            </a:br>
            <a:r>
              <a:rPr kumimoji="0" lang="en-GB" altLang="en-US" sz="2000" b="0" i="0" u="none" strike="noStrike" cap="none" normalizeH="0" baseline="0" dirty="0">
                <a:ln>
                  <a:noFill/>
                </a:ln>
                <a:solidFill>
                  <a:schemeClr val="tx1"/>
                </a:solidFill>
                <a:effectLst/>
                <a:latin typeface="+mn-lt"/>
                <a:ea typeface="DengXian" panose="02010600030101010101" pitchFamily="2" charset="-122"/>
                <a:cs typeface="Times New Roman" panose="02020603050405020304" pitchFamily="18" charset="0"/>
              </a:rPr>
              <a:t>raw byte value.</a:t>
            </a:r>
            <a:endParaRPr kumimoji="0" lang="en-GB" altLang="en-US" sz="2000" b="0" i="0" u="none" strike="noStrike" cap="none" normalizeH="0" baseline="0" dirty="0">
              <a:ln>
                <a:noFill/>
              </a:ln>
              <a:solidFill>
                <a:schemeClr val="tx1"/>
              </a:solidFill>
              <a:effectLst/>
              <a:latin typeface="+mn-lt"/>
            </a:endParaRPr>
          </a:p>
          <a:p>
            <a:pPr marL="0" marR="0" lvl="0" indent="0" algn="l" defTabSz="914400" rtl="0" eaLnBrk="0" fontAlgn="base" latinLnBrk="0" hangingPunct="0">
              <a:lnSpc>
                <a:spcPct val="100000"/>
              </a:lnSpc>
              <a:spcBef>
                <a:spcPct val="0"/>
              </a:spcBef>
              <a:spcAft>
                <a:spcPct val="0"/>
              </a:spcAft>
              <a:buClrTx/>
              <a:buSzTx/>
              <a:buFontTx/>
              <a:buChar char="•"/>
              <a:tabLst>
                <a:tab pos="457200" algn="l"/>
              </a:tabLst>
            </a:pPr>
            <a:r>
              <a:rPr kumimoji="0" lang="en-GB" altLang="en-US" sz="2000" b="1" i="0" u="none" strike="noStrike" cap="none" normalizeH="0" baseline="0" dirty="0">
                <a:ln>
                  <a:noFill/>
                </a:ln>
                <a:solidFill>
                  <a:schemeClr val="tx1"/>
                </a:solidFill>
                <a:effectLst/>
                <a:latin typeface="+mn-lt"/>
                <a:ea typeface="DengXian" panose="02010600030101010101" pitchFamily="2" charset="-122"/>
                <a:cs typeface="Times New Roman" panose="02020603050405020304" pitchFamily="18" charset="0"/>
              </a:rPr>
              <a:t>Sort-Object 'Memory (MB)' -Descending: </a:t>
            </a:r>
            <a:r>
              <a:rPr kumimoji="0" lang="en-GB" altLang="en-US" sz="2000" b="0" i="0" u="none" strike="noStrike" cap="none" normalizeH="0" baseline="0" dirty="0">
                <a:ln>
                  <a:noFill/>
                </a:ln>
                <a:solidFill>
                  <a:schemeClr val="tx1"/>
                </a:solidFill>
                <a:effectLst/>
                <a:latin typeface="+mn-lt"/>
                <a:ea typeface="DengXian" panose="02010600030101010101" pitchFamily="2" charset="-122"/>
                <a:cs typeface="Times New Roman" panose="02020603050405020304" pitchFamily="18" charset="0"/>
              </a:rPr>
              <a:t>Sorts so the largest memory </a:t>
            </a:r>
            <a:br>
              <a:rPr kumimoji="0" lang="en-GB" altLang="en-US" sz="2000" b="0" i="0" u="none" strike="noStrike" cap="none" normalizeH="0" baseline="0" dirty="0">
                <a:ln>
                  <a:noFill/>
                </a:ln>
                <a:solidFill>
                  <a:schemeClr val="tx1"/>
                </a:solidFill>
                <a:effectLst/>
                <a:latin typeface="+mn-lt"/>
                <a:ea typeface="DengXian" panose="02010600030101010101" pitchFamily="2" charset="-122"/>
                <a:cs typeface="Times New Roman" panose="02020603050405020304" pitchFamily="18" charset="0"/>
              </a:rPr>
            </a:br>
            <a:r>
              <a:rPr kumimoji="0" lang="en-GB" altLang="en-US" sz="2000" b="0" i="0" u="none" strike="noStrike" cap="none" normalizeH="0" baseline="0" dirty="0">
                <a:ln>
                  <a:noFill/>
                </a:ln>
                <a:solidFill>
                  <a:schemeClr val="tx1"/>
                </a:solidFill>
                <a:effectLst/>
                <a:latin typeface="+mn-lt"/>
                <a:ea typeface="DengXian" panose="02010600030101010101" pitchFamily="2" charset="-122"/>
                <a:cs typeface="Times New Roman" panose="02020603050405020304" pitchFamily="18" charset="0"/>
              </a:rPr>
              <a:t>processes are at the top.</a:t>
            </a:r>
          </a:p>
          <a:p>
            <a:pPr marL="0" marR="0" lvl="0" indent="0" algn="l" defTabSz="914400" rtl="0" eaLnBrk="0" fontAlgn="base" latinLnBrk="0" hangingPunct="0">
              <a:lnSpc>
                <a:spcPct val="100000"/>
              </a:lnSpc>
              <a:spcBef>
                <a:spcPct val="0"/>
              </a:spcBef>
              <a:spcAft>
                <a:spcPct val="0"/>
              </a:spcAft>
              <a:buClrTx/>
              <a:buSzTx/>
              <a:buFontTx/>
              <a:buChar char="•"/>
              <a:tabLst>
                <a:tab pos="457200" algn="l"/>
              </a:tabLst>
            </a:pPr>
            <a:r>
              <a:rPr kumimoji="0" lang="en-GB" altLang="en-US" sz="2000" b="1" i="0" u="none" strike="noStrike" cap="none" normalizeH="0" baseline="0" dirty="0">
                <a:ln>
                  <a:noFill/>
                </a:ln>
                <a:solidFill>
                  <a:schemeClr val="tx1"/>
                </a:solidFill>
                <a:effectLst/>
                <a:latin typeface="+mn-lt"/>
                <a:ea typeface="DengXian" panose="02010600030101010101" pitchFamily="2" charset="-122"/>
                <a:cs typeface="Times New Roman" panose="02020603050405020304" pitchFamily="18" charset="0"/>
              </a:rPr>
              <a:t>Format-Table -</a:t>
            </a:r>
            <a:r>
              <a:rPr kumimoji="0" lang="en-GB" altLang="en-US" sz="2000" b="1" i="0" u="none" strike="noStrike" cap="none" normalizeH="0" baseline="0" dirty="0" err="1">
                <a:ln>
                  <a:noFill/>
                </a:ln>
                <a:solidFill>
                  <a:schemeClr val="tx1"/>
                </a:solidFill>
                <a:effectLst/>
                <a:latin typeface="+mn-lt"/>
                <a:ea typeface="DengXian" panose="02010600030101010101" pitchFamily="2" charset="-122"/>
                <a:cs typeface="Times New Roman" panose="02020603050405020304" pitchFamily="18" charset="0"/>
              </a:rPr>
              <a:t>AutoSize</a:t>
            </a:r>
            <a:r>
              <a:rPr kumimoji="0" lang="en-GB" altLang="en-US" sz="2000" b="1" i="0" u="none" strike="noStrike" cap="none" normalizeH="0" baseline="0" dirty="0">
                <a:ln>
                  <a:noFill/>
                </a:ln>
                <a:solidFill>
                  <a:schemeClr val="tx1"/>
                </a:solidFill>
                <a:effectLst/>
                <a:latin typeface="+mn-lt"/>
                <a:ea typeface="DengXian" panose="02010600030101010101" pitchFamily="2" charset="-122"/>
                <a:cs typeface="Times New Roman" panose="02020603050405020304" pitchFamily="18" charset="0"/>
              </a:rPr>
              <a:t>: </a:t>
            </a:r>
            <a:r>
              <a:rPr kumimoji="0" lang="en-GB" altLang="en-US" sz="2000" b="0" i="0" u="none" strike="noStrike" cap="none" normalizeH="0" baseline="0" dirty="0">
                <a:ln>
                  <a:noFill/>
                </a:ln>
                <a:solidFill>
                  <a:schemeClr val="tx1"/>
                </a:solidFill>
                <a:effectLst/>
                <a:latin typeface="+mn-lt"/>
                <a:ea typeface="DengXian" panose="02010600030101010101" pitchFamily="2" charset="-122"/>
                <a:cs typeface="Times New Roman" panose="02020603050405020304" pitchFamily="18" charset="0"/>
              </a:rPr>
              <a:t>Displays an auto sized table for the content.</a:t>
            </a:r>
            <a:endParaRPr kumimoji="0" lang="en-GB" altLang="en-US" sz="2000" b="0" i="0" u="none" strike="noStrike" cap="none" normalizeH="0" baseline="0" dirty="0">
              <a:ln>
                <a:noFill/>
              </a:ln>
              <a:solidFill>
                <a:schemeClr val="tx1"/>
              </a:solidFill>
              <a:effectLst/>
              <a:latin typeface="+mn-lt"/>
            </a:endParaRPr>
          </a:p>
          <a:p>
            <a:pPr marL="0" marR="0" lvl="0" indent="0" algn="l" defTabSz="914400" rtl="0" eaLnBrk="0" fontAlgn="base" latinLnBrk="0" hangingPunct="0">
              <a:lnSpc>
                <a:spcPct val="100000"/>
              </a:lnSpc>
              <a:spcBef>
                <a:spcPct val="0"/>
              </a:spcBef>
              <a:spcAft>
                <a:spcPct val="0"/>
              </a:spcAft>
              <a:buClrTx/>
              <a:buSzTx/>
              <a:buFontTx/>
              <a:buNone/>
              <a:tabLst>
                <a:tab pos="457200" algn="l"/>
              </a:tabLst>
            </a:pPr>
            <a:r>
              <a:rPr kumimoji="0" lang="en-GB" altLang="en-US" sz="2000" b="0" i="0" u="none" strike="noStrike" cap="none" normalizeH="0" baseline="0" dirty="0">
                <a:ln>
                  <a:noFill/>
                </a:ln>
                <a:solidFill>
                  <a:schemeClr val="tx1"/>
                </a:solidFill>
                <a:effectLst/>
                <a:latin typeface="+mn-lt"/>
                <a:ea typeface="DengXian" panose="02010600030101010101" pitchFamily="2" charset="-122"/>
                <a:cs typeface="Times New Roman" panose="02020603050405020304" pitchFamily="18" charset="0"/>
              </a:rPr>
              <a:t>Enhance: To copy the output to your clipboard add:</a:t>
            </a:r>
            <a:r>
              <a:rPr kumimoji="0" lang="en-GB" altLang="en-US" sz="2000" b="1" i="0" u="none" strike="noStrike" cap="none" normalizeH="0" baseline="0" dirty="0">
                <a:ln>
                  <a:noFill/>
                </a:ln>
                <a:solidFill>
                  <a:schemeClr val="tx1"/>
                </a:solidFill>
                <a:effectLst/>
                <a:latin typeface="+mn-lt"/>
                <a:ea typeface="DengXian" panose="02010600030101010101" pitchFamily="2" charset="-122"/>
                <a:cs typeface="Times New Roman" panose="02020603050405020304" pitchFamily="18" charset="0"/>
              </a:rPr>
              <a:t> </a:t>
            </a:r>
            <a:br>
              <a:rPr kumimoji="0" lang="en-GB" altLang="en-US" sz="2000" b="1" i="0" u="none" strike="noStrike" cap="none" normalizeH="0" baseline="0" dirty="0">
                <a:ln>
                  <a:noFill/>
                </a:ln>
                <a:solidFill>
                  <a:schemeClr val="tx1"/>
                </a:solidFill>
                <a:effectLst/>
                <a:latin typeface="+mn-lt"/>
                <a:ea typeface="DengXian" panose="02010600030101010101" pitchFamily="2" charset="-122"/>
                <a:cs typeface="Times New Roman" panose="02020603050405020304" pitchFamily="18" charset="0"/>
              </a:rPr>
            </a:br>
            <a:r>
              <a:rPr kumimoji="0" lang="en-GB" altLang="en-US" sz="2000" b="0" i="0" u="none" strike="noStrike" cap="none" normalizeH="0" baseline="0" dirty="0">
                <a:ln>
                  <a:noFill/>
                </a:ln>
                <a:solidFill>
                  <a:schemeClr val="tx1"/>
                </a:solidFill>
                <a:effectLst/>
                <a:latin typeface="+mn-lt"/>
                <a:ea typeface="DengXian" panose="02010600030101010101" pitchFamily="2" charset="-122"/>
                <a:cs typeface="Times New Roman" panose="02020603050405020304" pitchFamily="18" charset="0"/>
              </a:rPr>
              <a:t>| Out-String -Width 4096 |   Set-Clipboard</a:t>
            </a:r>
            <a:endParaRPr kumimoji="0" lang="en-GB" altLang="en-US" sz="2000" b="0" i="0" u="none" strike="noStrike" cap="none" normalizeH="0" baseline="0" dirty="0">
              <a:ln>
                <a:noFill/>
              </a:ln>
              <a:solidFill>
                <a:schemeClr val="tx1"/>
              </a:solidFill>
              <a:effectLst/>
              <a:latin typeface="+mn-lt"/>
            </a:endParaRPr>
          </a:p>
        </p:txBody>
      </p:sp>
      <p:sp>
        <p:nvSpPr>
          <p:cNvPr id="4" name="Title 1">
            <a:extLst>
              <a:ext uri="{FF2B5EF4-FFF2-40B4-BE49-F238E27FC236}">
                <a16:creationId xmlns:a16="http://schemas.microsoft.com/office/drawing/2014/main" id="{6A873239-FD67-2BC2-62B4-7B77A9305E8F}"/>
              </a:ext>
            </a:extLst>
          </p:cNvPr>
          <p:cNvSpPr txBox="1">
            <a:spLocks/>
          </p:cNvSpPr>
          <p:nvPr/>
        </p:nvSpPr>
        <p:spPr>
          <a:xfrm>
            <a:off x="0" y="25768"/>
            <a:ext cx="12192000" cy="1033669"/>
          </a:xfrm>
          <a:prstGeom prst="rect">
            <a:avLst/>
          </a:prstGeom>
          <a:solidFill>
            <a:srgbClr val="002060"/>
          </a:solidFill>
        </p:spPr>
        <p:txBody>
          <a:bodyP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6700" dirty="0">
                <a:solidFill>
                  <a:schemeClr val="bg1"/>
                </a:solidFill>
              </a:rPr>
              <a:t>Bg. </a:t>
            </a:r>
            <a:r>
              <a:rPr lang="en-GB" sz="4800" b="1" dirty="0">
                <a:solidFill>
                  <a:schemeClr val="bg1"/>
                </a:solidFill>
              </a:rPr>
              <a:t>Format-Table, Filter &amp; Sort</a:t>
            </a:r>
            <a:endParaRPr lang="en-GB" b="1" dirty="0">
              <a:solidFill>
                <a:schemeClr val="bg1"/>
              </a:solidFill>
            </a:endParaRPr>
          </a:p>
        </p:txBody>
      </p:sp>
      <p:graphicFrame>
        <p:nvGraphicFramePr>
          <p:cNvPr id="2" name="Table 1">
            <a:extLst>
              <a:ext uri="{FF2B5EF4-FFF2-40B4-BE49-F238E27FC236}">
                <a16:creationId xmlns:a16="http://schemas.microsoft.com/office/drawing/2014/main" id="{2BBC3322-C75B-2FAE-D7D1-A2AA9E7BB125}"/>
              </a:ext>
            </a:extLst>
          </p:cNvPr>
          <p:cNvGraphicFramePr>
            <a:graphicFrameLocks noGrp="1"/>
          </p:cNvGraphicFramePr>
          <p:nvPr>
            <p:extLst>
              <p:ext uri="{D42A27DB-BD31-4B8C-83A1-F6EECF244321}">
                <p14:modId xmlns:p14="http://schemas.microsoft.com/office/powerpoint/2010/main" val="4022700125"/>
              </p:ext>
            </p:extLst>
          </p:nvPr>
        </p:nvGraphicFramePr>
        <p:xfrm>
          <a:off x="7546703" y="4552352"/>
          <a:ext cx="4558211" cy="2192794"/>
        </p:xfrm>
        <a:graphic>
          <a:graphicData uri="http://schemas.openxmlformats.org/drawingml/2006/table">
            <a:tbl>
              <a:tblPr firstRow="1" firstCol="1" bandRow="1">
                <a:tableStyleId>{5C22544A-7EE6-4342-B048-85BDC9FD1C3A}</a:tableStyleId>
              </a:tblPr>
              <a:tblGrid>
                <a:gridCol w="4558211">
                  <a:extLst>
                    <a:ext uri="{9D8B030D-6E8A-4147-A177-3AD203B41FA5}">
                      <a16:colId xmlns:a16="http://schemas.microsoft.com/office/drawing/2014/main" val="474072772"/>
                    </a:ext>
                  </a:extLst>
                </a:gridCol>
              </a:tblGrid>
              <a:tr h="2192794">
                <a:tc>
                  <a:txBody>
                    <a:bodyPr/>
                    <a:lstStyle/>
                    <a:p>
                      <a:pPr>
                        <a:lnSpc>
                          <a:spcPct val="100000"/>
                        </a:lnSpc>
                        <a:spcAft>
                          <a:spcPts val="0"/>
                        </a:spcAft>
                        <a:buNone/>
                      </a:pPr>
                      <a:r>
                        <a:rPr lang="en-GB" sz="1800" b="0" kern="100" dirty="0">
                          <a:solidFill>
                            <a:schemeClr val="tx1"/>
                          </a:solidFill>
                          <a:effectLst/>
                        </a:rPr>
                        <a:t>Get-Process |</a:t>
                      </a:r>
                    </a:p>
                    <a:p>
                      <a:pPr>
                        <a:lnSpc>
                          <a:spcPct val="100000"/>
                        </a:lnSpc>
                        <a:spcAft>
                          <a:spcPts val="0"/>
                        </a:spcAft>
                        <a:buNone/>
                      </a:pPr>
                      <a:r>
                        <a:rPr lang="en-GB" sz="1800" b="0" kern="100" dirty="0">
                          <a:solidFill>
                            <a:schemeClr val="tx1"/>
                          </a:solidFill>
                          <a:effectLst/>
                        </a:rPr>
                        <a:t>  Where-Object { $_.WorkingSet64 -</a:t>
                      </a:r>
                      <a:r>
                        <a:rPr lang="en-GB" sz="1800" b="0" kern="100" dirty="0" err="1">
                          <a:solidFill>
                            <a:schemeClr val="tx1"/>
                          </a:solidFill>
                          <a:effectLst/>
                        </a:rPr>
                        <a:t>gt</a:t>
                      </a:r>
                      <a:r>
                        <a:rPr lang="en-GB" sz="1800" b="0" kern="100" dirty="0">
                          <a:solidFill>
                            <a:schemeClr val="tx1"/>
                          </a:solidFill>
                          <a:effectLst/>
                        </a:rPr>
                        <a:t> 5MB } |</a:t>
                      </a:r>
                    </a:p>
                    <a:p>
                      <a:pPr>
                        <a:lnSpc>
                          <a:spcPct val="100000"/>
                        </a:lnSpc>
                        <a:spcAft>
                          <a:spcPts val="0"/>
                        </a:spcAft>
                        <a:buNone/>
                      </a:pPr>
                      <a:r>
                        <a:rPr lang="en-GB" sz="1800" b="0" kern="100" dirty="0">
                          <a:solidFill>
                            <a:schemeClr val="tx1"/>
                          </a:solidFill>
                          <a:effectLst/>
                        </a:rPr>
                        <a:t>  Select-Object Name, Id,</a:t>
                      </a:r>
                    </a:p>
                    <a:p>
                      <a:pPr>
                        <a:lnSpc>
                          <a:spcPct val="100000"/>
                        </a:lnSpc>
                        <a:spcAft>
                          <a:spcPts val="0"/>
                        </a:spcAft>
                        <a:buNone/>
                      </a:pPr>
                      <a:r>
                        <a:rPr lang="en-GB" sz="1800" b="0" kern="100" dirty="0">
                          <a:solidFill>
                            <a:schemeClr val="tx1"/>
                          </a:solidFill>
                          <a:effectLst/>
                        </a:rPr>
                        <a:t>    @{ Name = 'Memory (MB)'; Expression = { [math]::Round($_.WorkingSet64 / 1MB, 1) } } |</a:t>
                      </a:r>
                    </a:p>
                    <a:p>
                      <a:pPr>
                        <a:lnSpc>
                          <a:spcPct val="100000"/>
                        </a:lnSpc>
                        <a:spcAft>
                          <a:spcPts val="0"/>
                        </a:spcAft>
                        <a:buNone/>
                      </a:pPr>
                      <a:r>
                        <a:rPr lang="en-GB" sz="1800" b="0" kern="100" dirty="0">
                          <a:solidFill>
                            <a:schemeClr val="tx1"/>
                          </a:solidFill>
                          <a:effectLst/>
                        </a:rPr>
                        <a:t>  Sort-Object 'Memory (MB)' -Descending |</a:t>
                      </a:r>
                    </a:p>
                    <a:p>
                      <a:pPr>
                        <a:lnSpc>
                          <a:spcPct val="100000"/>
                        </a:lnSpc>
                        <a:spcAft>
                          <a:spcPts val="0"/>
                        </a:spcAft>
                        <a:buNone/>
                      </a:pPr>
                      <a:r>
                        <a:rPr lang="en-GB" sz="1800" b="0" kern="100" dirty="0">
                          <a:solidFill>
                            <a:schemeClr val="tx1"/>
                          </a:solidFill>
                          <a:effectLst/>
                        </a:rPr>
                        <a:t>  Format-Table -</a:t>
                      </a:r>
                      <a:r>
                        <a:rPr lang="en-GB" sz="1800" b="0" kern="100" dirty="0" err="1">
                          <a:solidFill>
                            <a:schemeClr val="tx1"/>
                          </a:solidFill>
                          <a:effectLst/>
                        </a:rPr>
                        <a:t>AutoSize</a:t>
                      </a:r>
                      <a:endParaRPr lang="en-GB" sz="1800" b="0" kern="100" dirty="0">
                        <a:solidFill>
                          <a:schemeClr val="tx1"/>
                        </a:solidFill>
                        <a:effectLst/>
                      </a:endParaRPr>
                    </a:p>
                    <a:p>
                      <a:pPr>
                        <a:lnSpc>
                          <a:spcPct val="100000"/>
                        </a:lnSpc>
                        <a:spcAft>
                          <a:spcPts val="0"/>
                        </a:spcAft>
                        <a:buNone/>
                      </a:pPr>
                      <a:endParaRPr lang="en-GB" sz="1200" kern="100" dirty="0">
                        <a:solidFill>
                          <a:schemeClr val="tx1"/>
                        </a:solidFill>
                        <a:effectLst/>
                        <a:latin typeface="Aptos" panose="020B0004020202020204" pitchFamily="34" charset="0"/>
                        <a:ea typeface="DengXian" panose="02010600030101010101" pitchFamily="2" charset="-122"/>
                        <a:cs typeface="Times New Roman" panose="02020603050405020304" pitchFamily="18" charset="0"/>
                      </a:endParaRPr>
                    </a:p>
                  </a:txBody>
                  <a:tcPr marL="68580" marR="68580" marT="0" marB="0">
                    <a:solidFill>
                      <a:schemeClr val="accent1">
                        <a:lumMod val="20000"/>
                        <a:lumOff val="80000"/>
                      </a:schemeClr>
                    </a:solidFill>
                  </a:tcPr>
                </a:tc>
                <a:extLst>
                  <a:ext uri="{0D108BD9-81ED-4DB2-BD59-A6C34878D82A}">
                    <a16:rowId xmlns:a16="http://schemas.microsoft.com/office/drawing/2014/main" val="2237271344"/>
                  </a:ext>
                </a:extLst>
              </a:tr>
            </a:tbl>
          </a:graphicData>
        </a:graphic>
      </p:graphicFrame>
    </p:spTree>
    <p:extLst>
      <p:ext uri="{BB962C8B-B14F-4D97-AF65-F5344CB8AC3E}">
        <p14:creationId xmlns:p14="http://schemas.microsoft.com/office/powerpoint/2010/main" val="254297944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459346" y="336218"/>
            <a:ext cx="9895951" cy="1033669"/>
          </a:xfrm>
        </p:spPr>
        <p:txBody>
          <a:bodyPr>
            <a:normAutofit/>
          </a:bodyPr>
          <a:lstStyle/>
          <a:p>
            <a:pPr algn="l"/>
            <a:r>
              <a:rPr lang="en-GB" sz="4800" b="1" dirty="0">
                <a:solidFill>
                  <a:srgbClr val="002060"/>
                </a:solidFill>
                <a:highlight>
                  <a:srgbClr val="FFFF00"/>
                </a:highlight>
              </a:rPr>
              <a:t>Show:</a:t>
            </a:r>
            <a:r>
              <a:rPr lang="en-GB" sz="4800" b="1" dirty="0">
                <a:solidFill>
                  <a:srgbClr val="002060"/>
                </a:solidFill>
              </a:rPr>
              <a:t> </a:t>
            </a:r>
            <a:r>
              <a:rPr lang="en-GB" sz="4800" b="1" dirty="0">
                <a:solidFill>
                  <a:schemeClr val="bg1"/>
                </a:solidFill>
              </a:rPr>
              <a:t>Export-CSV option</a:t>
            </a:r>
          </a:p>
        </p:txBody>
      </p:sp>
      <p:pic>
        <p:nvPicPr>
          <p:cNvPr id="4" name="Picture 3" descr="Logo, company name&#10;&#10;Description automatically generated">
            <a:extLst>
              <a:ext uri="{FF2B5EF4-FFF2-40B4-BE49-F238E27FC236}">
                <a16:creationId xmlns:a16="http://schemas.microsoft.com/office/drawing/2014/main" id="{C8037EEF-F350-6DC8-405F-2341923213C4}"/>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8247409" y="98321"/>
            <a:ext cx="3485241" cy="1394097"/>
          </a:xfrm>
          <a:prstGeom prst="rect">
            <a:avLst/>
          </a:prstGeom>
        </p:spPr>
      </p:pic>
      <p:sp>
        <p:nvSpPr>
          <p:cNvPr id="5" name="TextBox 4">
            <a:extLst>
              <a:ext uri="{FF2B5EF4-FFF2-40B4-BE49-F238E27FC236}">
                <a16:creationId xmlns:a16="http://schemas.microsoft.com/office/drawing/2014/main" id="{3672AFAB-BFB7-2158-5412-CE61CB83D756}"/>
              </a:ext>
            </a:extLst>
          </p:cNvPr>
          <p:cNvSpPr txBox="1"/>
          <p:nvPr/>
        </p:nvSpPr>
        <p:spPr>
          <a:xfrm>
            <a:off x="8337472" y="1426220"/>
            <a:ext cx="3016328" cy="215444"/>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800" b="0" i="0" u="none" strike="noStrike" kern="1200" cap="none" spc="0" normalizeH="0" baseline="0" noProof="0" dirty="0">
                <a:ln>
                  <a:noFill/>
                </a:ln>
                <a:solidFill>
                  <a:prstClr val="black"/>
                </a:solidFill>
                <a:effectLst/>
                <a:uLnTx/>
                <a:uFillTx/>
                <a:latin typeface="Calibri" panose="020F0502020204030204"/>
                <a:ea typeface="+mn-ea"/>
                <a:cs typeface="+mn-cs"/>
                <a:hlinkClick r:id="rId4" tooltip="http://www.i-tecnico.pt/powershell-do-windows-o-que-e-para-que-serve/"/>
              </a:rPr>
              <a:t>This Photo</a:t>
            </a:r>
            <a:r>
              <a:rPr kumimoji="0" lang="en-GB" sz="800" b="0" i="0" u="none" strike="noStrike" kern="1200" cap="none" spc="0" normalizeH="0" baseline="0" noProof="0" dirty="0">
                <a:ln>
                  <a:noFill/>
                </a:ln>
                <a:solidFill>
                  <a:prstClr val="black"/>
                </a:solidFill>
                <a:effectLst/>
                <a:uLnTx/>
                <a:uFillTx/>
                <a:latin typeface="Calibri" panose="020F0502020204030204"/>
                <a:ea typeface="+mn-ea"/>
                <a:cs typeface="+mn-cs"/>
              </a:rPr>
              <a:t> by Unknown Author is </a:t>
            </a:r>
            <a:r>
              <a:rPr kumimoji="0" lang="en-GB" sz="300" b="0" i="0" u="none" strike="noStrike" kern="1200" cap="none" spc="0" normalizeH="0" baseline="0" noProof="0" dirty="0">
                <a:ln>
                  <a:noFill/>
                </a:ln>
                <a:solidFill>
                  <a:prstClr val="black"/>
                </a:solidFill>
                <a:effectLst/>
                <a:uLnTx/>
                <a:uFillTx/>
                <a:latin typeface="Calibri" panose="020F0502020204030204"/>
                <a:ea typeface="+mn-ea"/>
                <a:cs typeface="+mn-cs"/>
              </a:rPr>
              <a:t>licensed</a:t>
            </a:r>
            <a:r>
              <a:rPr kumimoji="0" lang="en-GB" sz="800" b="0" i="0" u="none" strike="noStrike" kern="1200" cap="none" spc="0" normalizeH="0" baseline="0" noProof="0" dirty="0">
                <a:ln>
                  <a:noFill/>
                </a:ln>
                <a:solidFill>
                  <a:prstClr val="black"/>
                </a:solidFill>
                <a:effectLst/>
                <a:uLnTx/>
                <a:uFillTx/>
                <a:latin typeface="Calibri" panose="020F0502020204030204"/>
                <a:ea typeface="+mn-ea"/>
                <a:cs typeface="+mn-cs"/>
              </a:rPr>
              <a:t> under </a:t>
            </a:r>
            <a:r>
              <a:rPr kumimoji="0" lang="en-GB" sz="800" b="0" i="0" u="none" strike="noStrike" kern="1200" cap="none" spc="0" normalizeH="0" baseline="0" noProof="0" dirty="0">
                <a:ln>
                  <a:noFill/>
                </a:ln>
                <a:solidFill>
                  <a:prstClr val="black"/>
                </a:solidFill>
                <a:effectLst/>
                <a:uLnTx/>
                <a:uFillTx/>
                <a:latin typeface="Calibri" panose="020F0502020204030204"/>
                <a:ea typeface="+mn-ea"/>
                <a:cs typeface="+mn-cs"/>
                <a:hlinkClick r:id="rId5" tooltip="https://creativecommons.org/licenses/by-nc-nd/3.0/"/>
              </a:rPr>
              <a:t>CC BY-NC-ND</a:t>
            </a:r>
            <a:endParaRPr kumimoji="0" lang="en-GB" sz="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pic>
        <p:nvPicPr>
          <p:cNvPr id="6" name="Picture 5">
            <a:extLst>
              <a:ext uri="{FF2B5EF4-FFF2-40B4-BE49-F238E27FC236}">
                <a16:creationId xmlns:a16="http://schemas.microsoft.com/office/drawing/2014/main" id="{FDB65237-CE50-E1E8-0CD5-FAF285415AC6}"/>
              </a:ext>
            </a:extLst>
          </p:cNvPr>
          <p:cNvPicPr>
            <a:picLocks noChangeAspect="1"/>
          </p:cNvPicPr>
          <p:nvPr/>
        </p:nvPicPr>
        <p:blipFill>
          <a:blip r:embed="rId6"/>
          <a:stretch>
            <a:fillRect/>
          </a:stretch>
        </p:blipFill>
        <p:spPr>
          <a:xfrm>
            <a:off x="5133999" y="4802588"/>
            <a:ext cx="6989074" cy="1510283"/>
          </a:xfrm>
          <a:prstGeom prst="rect">
            <a:avLst/>
          </a:prstGeom>
        </p:spPr>
      </p:pic>
      <p:sp>
        <p:nvSpPr>
          <p:cNvPr id="7" name="Content Placeholder 6">
            <a:extLst>
              <a:ext uri="{FF2B5EF4-FFF2-40B4-BE49-F238E27FC236}">
                <a16:creationId xmlns:a16="http://schemas.microsoft.com/office/drawing/2014/main" id="{7AA20E84-7A60-867E-8EB4-EA3136895592}"/>
              </a:ext>
            </a:extLst>
          </p:cNvPr>
          <p:cNvSpPr>
            <a:spLocks noGrp="1"/>
          </p:cNvSpPr>
          <p:nvPr>
            <p:ph idx="1"/>
          </p:nvPr>
        </p:nvSpPr>
        <p:spPr>
          <a:xfrm>
            <a:off x="323369" y="1733605"/>
            <a:ext cx="11603588" cy="4683097"/>
          </a:xfrm>
        </p:spPr>
        <p:txBody>
          <a:bodyPr>
            <a:normAutofit/>
          </a:bodyPr>
          <a:lstStyle/>
          <a:p>
            <a:pPr algn="l"/>
            <a:r>
              <a:rPr lang="en-US" b="0" i="0" dirty="0">
                <a:solidFill>
                  <a:srgbClr val="333333"/>
                </a:solidFill>
                <a:effectLst/>
                <a:latin typeface="Roboto" panose="02000000000000000000" pitchFamily="2" charset="0"/>
              </a:rPr>
              <a:t>We can use the</a:t>
            </a:r>
            <a:r>
              <a:rPr lang="en-US" b="1" i="0" dirty="0">
                <a:solidFill>
                  <a:srgbClr val="333333"/>
                </a:solidFill>
                <a:effectLst/>
                <a:latin typeface="Roboto" panose="02000000000000000000" pitchFamily="2" charset="0"/>
              </a:rPr>
              <a:t> Export-CSV</a:t>
            </a:r>
            <a:r>
              <a:rPr lang="en-US" b="0" i="0" dirty="0">
                <a:solidFill>
                  <a:srgbClr val="333333"/>
                </a:solidFill>
                <a:effectLst/>
                <a:latin typeface="Roboto" panose="02000000000000000000" pitchFamily="2" charset="0"/>
              </a:rPr>
              <a:t> option to export PowerShell output to a CSV/Excel file.</a:t>
            </a:r>
          </a:p>
          <a:p>
            <a:pPr algn="l"/>
            <a:r>
              <a:rPr lang="en-US" dirty="0">
                <a:solidFill>
                  <a:srgbClr val="333333"/>
                </a:solidFill>
                <a:latin typeface="Roboto" panose="02000000000000000000" pitchFamily="2" charset="0"/>
              </a:rPr>
              <a:t>This is useful to </a:t>
            </a:r>
            <a:r>
              <a:rPr lang="en-US" b="0" i="0" dirty="0">
                <a:solidFill>
                  <a:srgbClr val="333333"/>
                </a:solidFill>
                <a:effectLst/>
                <a:latin typeface="Roboto" panose="02000000000000000000" pitchFamily="2" charset="0"/>
              </a:rPr>
              <a:t>review system information for reporting purposes. </a:t>
            </a:r>
          </a:p>
          <a:p>
            <a:pPr algn="l"/>
            <a:r>
              <a:rPr lang="en-US" b="0" i="0" dirty="0">
                <a:solidFill>
                  <a:srgbClr val="333333"/>
                </a:solidFill>
                <a:effectLst/>
                <a:latin typeface="Roboto" panose="02000000000000000000" pitchFamily="2" charset="0"/>
              </a:rPr>
              <a:t>Syntax : </a:t>
            </a:r>
            <a:r>
              <a:rPr lang="en-US" b="0" i="0" dirty="0">
                <a:solidFill>
                  <a:srgbClr val="666AFE"/>
                </a:solidFill>
                <a:effectLst/>
                <a:highlight>
                  <a:srgbClr val="FFFF00"/>
                </a:highlight>
                <a:latin typeface="Roboto" panose="02000000000000000000" pitchFamily="2" charset="0"/>
              </a:rPr>
              <a:t>Get-Process | Export-CSV GProcess.csv</a:t>
            </a:r>
          </a:p>
          <a:p>
            <a:pPr marL="0" indent="0" algn="l">
              <a:buNone/>
            </a:pPr>
            <a:endParaRPr lang="en-US" b="0" i="0" dirty="0">
              <a:solidFill>
                <a:srgbClr val="333333"/>
              </a:solidFill>
              <a:effectLst/>
              <a:latin typeface="Roboto" panose="02000000000000000000" pitchFamily="2" charset="0"/>
            </a:endParaRPr>
          </a:p>
          <a:p>
            <a:pPr algn="l"/>
            <a:r>
              <a:rPr lang="en-US" b="0" i="0" dirty="0">
                <a:solidFill>
                  <a:srgbClr val="333333"/>
                </a:solidFill>
                <a:effectLst/>
                <a:latin typeface="Roboto" panose="02000000000000000000" pitchFamily="2" charset="0"/>
              </a:rPr>
              <a:t>The command creates a </a:t>
            </a:r>
            <a:r>
              <a:rPr lang="en-US" b="1" dirty="0">
                <a:solidFill>
                  <a:srgbClr val="333333"/>
                </a:solidFill>
                <a:latin typeface="Roboto" panose="02000000000000000000" pitchFamily="2" charset="0"/>
              </a:rPr>
              <a:t>GP</a:t>
            </a:r>
            <a:r>
              <a:rPr lang="en-US" b="1" i="0" dirty="0">
                <a:solidFill>
                  <a:srgbClr val="333333"/>
                </a:solidFill>
                <a:effectLst/>
                <a:latin typeface="Roboto" panose="02000000000000000000" pitchFamily="2" charset="0"/>
              </a:rPr>
              <a:t>rocess.csv</a:t>
            </a:r>
            <a:r>
              <a:rPr lang="en-US" b="0" i="0" dirty="0">
                <a:solidFill>
                  <a:srgbClr val="333333"/>
                </a:solidFill>
                <a:effectLst/>
                <a:latin typeface="Roboto" panose="02000000000000000000" pitchFamily="2" charset="0"/>
              </a:rPr>
              <a:t> file that contains process data.</a:t>
            </a:r>
            <a:endParaRPr lang="en-US" dirty="0">
              <a:solidFill>
                <a:srgbClr val="333333"/>
              </a:solidFill>
              <a:latin typeface="Roboto" panose="02000000000000000000" pitchFamily="2" charset="0"/>
            </a:endParaRPr>
          </a:p>
          <a:p>
            <a:pPr marL="0" indent="0" algn="l">
              <a:buNone/>
            </a:pPr>
            <a:r>
              <a:rPr lang="en-US" i="0" dirty="0">
                <a:solidFill>
                  <a:srgbClr val="333333"/>
                </a:solidFill>
                <a:effectLst/>
                <a:latin typeface="Roboto" panose="02000000000000000000" pitchFamily="2" charset="0"/>
              </a:rPr>
              <a:t>To open the file, type in:</a:t>
            </a:r>
          </a:p>
          <a:p>
            <a:pPr lvl="1"/>
            <a:r>
              <a:rPr lang="en-US" b="1" dirty="0">
                <a:solidFill>
                  <a:srgbClr val="333333"/>
                </a:solidFill>
                <a:latin typeface="Roboto" panose="02000000000000000000" pitchFamily="2" charset="0"/>
              </a:rPr>
              <a:t>PS: </a:t>
            </a:r>
            <a:r>
              <a:rPr lang="en-US" dirty="0">
                <a:solidFill>
                  <a:srgbClr val="666AFE"/>
                </a:solidFill>
                <a:highlight>
                  <a:srgbClr val="FFFF00"/>
                </a:highlight>
                <a:latin typeface="Roboto" panose="02000000000000000000" pitchFamily="2" charset="0"/>
              </a:rPr>
              <a:t>Invoke-item </a:t>
            </a:r>
            <a:r>
              <a:rPr lang="en-US" b="0" i="0" dirty="0">
                <a:solidFill>
                  <a:srgbClr val="666AFE"/>
                </a:solidFill>
                <a:effectLst/>
                <a:highlight>
                  <a:srgbClr val="FFFF00"/>
                </a:highlight>
                <a:latin typeface="Roboto" panose="02000000000000000000" pitchFamily="2" charset="0"/>
              </a:rPr>
              <a:t>GProcess.csv</a:t>
            </a:r>
          </a:p>
          <a:p>
            <a:pPr lvl="1"/>
            <a:r>
              <a:rPr lang="en-US" b="1" dirty="0">
                <a:solidFill>
                  <a:srgbClr val="333333"/>
                </a:solidFill>
                <a:latin typeface="Roboto" panose="02000000000000000000" pitchFamily="2" charset="0"/>
              </a:rPr>
              <a:t>CMD: </a:t>
            </a:r>
            <a:r>
              <a:rPr lang="en-US" b="0" i="0" dirty="0">
                <a:solidFill>
                  <a:srgbClr val="666AFE"/>
                </a:solidFill>
                <a:effectLst/>
                <a:latin typeface="Roboto" panose="02000000000000000000" pitchFamily="2" charset="0"/>
              </a:rPr>
              <a:t>GProcess.csv</a:t>
            </a:r>
          </a:p>
          <a:p>
            <a:pPr lvl="1"/>
            <a:endParaRPr lang="en-US" b="0" i="0" dirty="0">
              <a:solidFill>
                <a:srgbClr val="666AFE"/>
              </a:solidFill>
              <a:effectLst/>
              <a:latin typeface="Roboto" panose="02000000000000000000" pitchFamily="2" charset="0"/>
            </a:endParaRPr>
          </a:p>
        </p:txBody>
      </p:sp>
      <p:pic>
        <p:nvPicPr>
          <p:cNvPr id="13" name="Picture 12">
            <a:extLst>
              <a:ext uri="{FF2B5EF4-FFF2-40B4-BE49-F238E27FC236}">
                <a16:creationId xmlns:a16="http://schemas.microsoft.com/office/drawing/2014/main" id="{7290A853-BE33-993B-F102-60CC5AB2FA0F}"/>
              </a:ext>
            </a:extLst>
          </p:cNvPr>
          <p:cNvPicPr>
            <a:picLocks noChangeAspect="1"/>
          </p:cNvPicPr>
          <p:nvPr/>
        </p:nvPicPr>
        <p:blipFill>
          <a:blip r:embed="rId7"/>
          <a:stretch>
            <a:fillRect/>
          </a:stretch>
        </p:blipFill>
        <p:spPr>
          <a:xfrm>
            <a:off x="1176398" y="3574632"/>
            <a:ext cx="9839200" cy="500521"/>
          </a:xfrm>
          <a:prstGeom prst="rect">
            <a:avLst/>
          </a:prstGeom>
        </p:spPr>
      </p:pic>
      <p:sp>
        <p:nvSpPr>
          <p:cNvPr id="9" name="TextBox 8">
            <a:extLst>
              <a:ext uri="{FF2B5EF4-FFF2-40B4-BE49-F238E27FC236}">
                <a16:creationId xmlns:a16="http://schemas.microsoft.com/office/drawing/2014/main" id="{AA9834AD-4A3D-D028-4965-DC5CB77E4954}"/>
              </a:ext>
            </a:extLst>
          </p:cNvPr>
          <p:cNvSpPr txBox="1"/>
          <p:nvPr/>
        </p:nvSpPr>
        <p:spPr>
          <a:xfrm>
            <a:off x="58326" y="6452685"/>
            <a:ext cx="9707180" cy="369332"/>
          </a:xfrm>
          <a:prstGeom prst="rect">
            <a:avLst/>
          </a:prstGeom>
          <a:noFill/>
        </p:spPr>
        <p:txBody>
          <a:bodyPr wrap="square">
            <a:spAutoFit/>
          </a:bodyPr>
          <a:lstStyle/>
          <a:p>
            <a:pPr algn="l">
              <a:spcBef>
                <a:spcPts val="1200"/>
              </a:spcBef>
              <a:spcAft>
                <a:spcPts val="600"/>
              </a:spcAft>
            </a:pPr>
            <a:r>
              <a:rPr lang="en-US" b="0" i="0" dirty="0">
                <a:solidFill>
                  <a:srgbClr val="333333"/>
                </a:solidFill>
                <a:effectLst/>
                <a:latin typeface="Roboto" panose="02000000000000000000" pitchFamily="2" charset="0"/>
              </a:rPr>
              <a:t>Note: A .</a:t>
            </a:r>
            <a:r>
              <a:rPr lang="en-US" dirty="0">
                <a:solidFill>
                  <a:srgbClr val="333333"/>
                </a:solidFill>
                <a:latin typeface="Roboto" panose="02000000000000000000" pitchFamily="2" charset="0"/>
              </a:rPr>
              <a:t>csv</a:t>
            </a:r>
            <a:r>
              <a:rPr lang="en-US" b="0" i="0" dirty="0">
                <a:solidFill>
                  <a:srgbClr val="333333"/>
                </a:solidFill>
                <a:effectLst/>
                <a:latin typeface="Roboto" panose="02000000000000000000" pitchFamily="2" charset="0"/>
              </a:rPr>
              <a:t> file will be created and saved in the current working directory: C:\Users\username</a:t>
            </a:r>
          </a:p>
        </p:txBody>
      </p:sp>
    </p:spTree>
    <p:extLst>
      <p:ext uri="{BB962C8B-B14F-4D97-AF65-F5344CB8AC3E}">
        <p14:creationId xmlns:p14="http://schemas.microsoft.com/office/powerpoint/2010/main" val="190762517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532540" y="348319"/>
            <a:ext cx="9895951" cy="1033669"/>
          </a:xfrm>
        </p:spPr>
        <p:txBody>
          <a:bodyPr>
            <a:normAutofit/>
          </a:bodyPr>
          <a:lstStyle/>
          <a:p>
            <a:r>
              <a:rPr lang="en-GB" b="1" dirty="0" err="1">
                <a:solidFill>
                  <a:schemeClr val="bg1"/>
                </a:solidFill>
              </a:rPr>
              <a:t>ConvertTo</a:t>
            </a:r>
            <a:r>
              <a:rPr lang="en-GB" b="1" dirty="0">
                <a:solidFill>
                  <a:schemeClr val="bg1"/>
                </a:solidFill>
              </a:rPr>
              <a:t>-HTML</a:t>
            </a:r>
          </a:p>
        </p:txBody>
      </p:sp>
      <p:pic>
        <p:nvPicPr>
          <p:cNvPr id="4" name="Picture 3" descr="Logo, company name&#10;&#10;Description automatically generated">
            <a:extLst>
              <a:ext uri="{FF2B5EF4-FFF2-40B4-BE49-F238E27FC236}">
                <a16:creationId xmlns:a16="http://schemas.microsoft.com/office/drawing/2014/main" id="{C8037EEF-F350-6DC8-405F-2341923213C4}"/>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8247409" y="98321"/>
            <a:ext cx="3485241" cy="1394097"/>
          </a:xfrm>
          <a:prstGeom prst="rect">
            <a:avLst/>
          </a:prstGeom>
        </p:spPr>
      </p:pic>
      <p:sp>
        <p:nvSpPr>
          <p:cNvPr id="5" name="TextBox 4">
            <a:extLst>
              <a:ext uri="{FF2B5EF4-FFF2-40B4-BE49-F238E27FC236}">
                <a16:creationId xmlns:a16="http://schemas.microsoft.com/office/drawing/2014/main" id="{3672AFAB-BFB7-2158-5412-CE61CB83D756}"/>
              </a:ext>
            </a:extLst>
          </p:cNvPr>
          <p:cNvSpPr txBox="1"/>
          <p:nvPr/>
        </p:nvSpPr>
        <p:spPr>
          <a:xfrm>
            <a:off x="8337472" y="1426220"/>
            <a:ext cx="3016328" cy="215444"/>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800" b="0" i="0" u="none" strike="noStrike" kern="1200" cap="none" spc="0" normalizeH="0" baseline="0" noProof="0">
                <a:ln>
                  <a:noFill/>
                </a:ln>
                <a:solidFill>
                  <a:prstClr val="black"/>
                </a:solidFill>
                <a:effectLst/>
                <a:uLnTx/>
                <a:uFillTx/>
                <a:latin typeface="Calibri" panose="020F0502020204030204"/>
                <a:ea typeface="+mn-ea"/>
                <a:cs typeface="+mn-cs"/>
                <a:hlinkClick r:id="rId4" tooltip="http://www.i-tecnico.pt/powershell-do-windows-o-que-e-para-que-serve/"/>
              </a:rPr>
              <a:t>This Photo</a:t>
            </a:r>
            <a:r>
              <a:rPr kumimoji="0" lang="en-GB" sz="800" b="0" i="0" u="none" strike="noStrike" kern="1200" cap="none" spc="0" normalizeH="0" baseline="0" noProof="0">
                <a:ln>
                  <a:noFill/>
                </a:ln>
                <a:solidFill>
                  <a:prstClr val="black"/>
                </a:solidFill>
                <a:effectLst/>
                <a:uLnTx/>
                <a:uFillTx/>
                <a:latin typeface="Calibri" panose="020F0502020204030204"/>
                <a:ea typeface="+mn-ea"/>
                <a:cs typeface="+mn-cs"/>
              </a:rPr>
              <a:t> by Unknown Author is </a:t>
            </a:r>
            <a:r>
              <a:rPr kumimoji="0" lang="en-GB" sz="300" b="0" i="0" u="none" strike="noStrike" kern="1200" cap="none" spc="0" normalizeH="0" baseline="0" noProof="0">
                <a:ln>
                  <a:noFill/>
                </a:ln>
                <a:solidFill>
                  <a:prstClr val="black"/>
                </a:solidFill>
                <a:effectLst/>
                <a:uLnTx/>
                <a:uFillTx/>
                <a:latin typeface="Calibri" panose="020F0502020204030204"/>
                <a:ea typeface="+mn-ea"/>
                <a:cs typeface="+mn-cs"/>
              </a:rPr>
              <a:t>licensed</a:t>
            </a:r>
            <a:r>
              <a:rPr kumimoji="0" lang="en-GB" sz="800" b="0" i="0" u="none" strike="noStrike" kern="1200" cap="none" spc="0" normalizeH="0" baseline="0" noProof="0">
                <a:ln>
                  <a:noFill/>
                </a:ln>
                <a:solidFill>
                  <a:prstClr val="black"/>
                </a:solidFill>
                <a:effectLst/>
                <a:uLnTx/>
                <a:uFillTx/>
                <a:latin typeface="Calibri" panose="020F0502020204030204"/>
                <a:ea typeface="+mn-ea"/>
                <a:cs typeface="+mn-cs"/>
              </a:rPr>
              <a:t> under </a:t>
            </a:r>
            <a:r>
              <a:rPr kumimoji="0" lang="en-GB" sz="800" b="0" i="0" u="none" strike="noStrike" kern="1200" cap="none" spc="0" normalizeH="0" baseline="0" noProof="0">
                <a:ln>
                  <a:noFill/>
                </a:ln>
                <a:solidFill>
                  <a:prstClr val="black"/>
                </a:solidFill>
                <a:effectLst/>
                <a:uLnTx/>
                <a:uFillTx/>
                <a:latin typeface="Calibri" panose="020F0502020204030204"/>
                <a:ea typeface="+mn-ea"/>
                <a:cs typeface="+mn-cs"/>
                <a:hlinkClick r:id="rId5" tooltip="https://creativecommons.org/licenses/by-nc-nd/3.0/"/>
              </a:rPr>
              <a:t>CC BY-NC-ND</a:t>
            </a:r>
            <a:endParaRPr kumimoji="0" lang="en-GB" sz="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7" name="Content Placeholder 6">
            <a:extLst>
              <a:ext uri="{FF2B5EF4-FFF2-40B4-BE49-F238E27FC236}">
                <a16:creationId xmlns:a16="http://schemas.microsoft.com/office/drawing/2014/main" id="{7AA20E84-7A60-867E-8EB4-EA3136895592}"/>
              </a:ext>
            </a:extLst>
          </p:cNvPr>
          <p:cNvSpPr>
            <a:spLocks noGrp="1"/>
          </p:cNvSpPr>
          <p:nvPr>
            <p:ph idx="1"/>
          </p:nvPr>
        </p:nvSpPr>
        <p:spPr>
          <a:xfrm>
            <a:off x="392526" y="1825625"/>
            <a:ext cx="10961274" cy="4351338"/>
          </a:xfrm>
        </p:spPr>
        <p:txBody>
          <a:bodyPr>
            <a:normAutofit/>
          </a:bodyPr>
          <a:lstStyle/>
          <a:p>
            <a:r>
              <a:rPr lang="en-US" b="0" i="0" dirty="0">
                <a:solidFill>
                  <a:srgbClr val="333333"/>
                </a:solidFill>
                <a:effectLst/>
                <a:latin typeface="Roboto" panose="02000000000000000000" pitchFamily="2" charset="0"/>
              </a:rPr>
              <a:t>To create a report in HTML format, we can use the pipe symbol followed by the </a:t>
            </a:r>
            <a:r>
              <a:rPr lang="en-US" b="1" i="0" dirty="0" err="1">
                <a:solidFill>
                  <a:srgbClr val="333333"/>
                </a:solidFill>
                <a:effectLst/>
                <a:latin typeface="Roboto" panose="02000000000000000000" pitchFamily="2" charset="0"/>
              </a:rPr>
              <a:t>ConvertTo</a:t>
            </a:r>
            <a:r>
              <a:rPr lang="en-US" b="1" i="0" dirty="0">
                <a:solidFill>
                  <a:srgbClr val="333333"/>
                </a:solidFill>
                <a:effectLst/>
                <a:latin typeface="Roboto" panose="02000000000000000000" pitchFamily="2" charset="0"/>
              </a:rPr>
              <a:t>-HTML </a:t>
            </a:r>
            <a:r>
              <a:rPr lang="en-US" i="0" dirty="0">
                <a:solidFill>
                  <a:srgbClr val="333333"/>
                </a:solidFill>
                <a:effectLst/>
                <a:latin typeface="Roboto" panose="02000000000000000000" pitchFamily="2" charset="0"/>
              </a:rPr>
              <a:t>option</a:t>
            </a:r>
            <a:r>
              <a:rPr lang="en-US" b="0" i="0" dirty="0">
                <a:solidFill>
                  <a:srgbClr val="333333"/>
                </a:solidFill>
                <a:effectLst/>
                <a:latin typeface="Roboto" panose="02000000000000000000" pitchFamily="2" charset="0"/>
              </a:rPr>
              <a:t>. For example:</a:t>
            </a:r>
          </a:p>
          <a:p>
            <a:pPr>
              <a:spcBef>
                <a:spcPts val="1200"/>
              </a:spcBef>
              <a:spcAft>
                <a:spcPts val="600"/>
              </a:spcAft>
            </a:pPr>
            <a:r>
              <a:rPr lang="en-US" b="0" i="0" dirty="0">
                <a:solidFill>
                  <a:srgbClr val="333333"/>
                </a:solidFill>
                <a:effectLst/>
                <a:latin typeface="Roboto" panose="02000000000000000000" pitchFamily="2" charset="0"/>
              </a:rPr>
              <a:t>Syntax: </a:t>
            </a:r>
            <a:r>
              <a:rPr lang="en-US" b="0" i="0" dirty="0">
                <a:solidFill>
                  <a:srgbClr val="666AFE"/>
                </a:solidFill>
                <a:effectLst/>
                <a:highlight>
                  <a:srgbClr val="FFFF00"/>
                </a:highlight>
                <a:latin typeface="Roboto" panose="02000000000000000000" pitchFamily="2" charset="0"/>
              </a:rPr>
              <a:t>Get-Process | </a:t>
            </a:r>
            <a:r>
              <a:rPr lang="en-US" b="0" i="0" dirty="0" err="1">
                <a:solidFill>
                  <a:srgbClr val="666AFE"/>
                </a:solidFill>
                <a:effectLst/>
                <a:highlight>
                  <a:srgbClr val="FFFF00"/>
                </a:highlight>
                <a:latin typeface="Roboto" panose="02000000000000000000" pitchFamily="2" charset="0"/>
              </a:rPr>
              <a:t>ConvertTo</a:t>
            </a:r>
            <a:r>
              <a:rPr lang="en-US" b="0" i="0" dirty="0">
                <a:solidFill>
                  <a:srgbClr val="666AFE"/>
                </a:solidFill>
                <a:effectLst/>
                <a:highlight>
                  <a:srgbClr val="FFFF00"/>
                </a:highlight>
                <a:latin typeface="Roboto" panose="02000000000000000000" pitchFamily="2" charset="0"/>
              </a:rPr>
              <a:t>-HTML &gt; GProcess.html</a:t>
            </a:r>
          </a:p>
          <a:p>
            <a:pPr algn="l">
              <a:spcBef>
                <a:spcPts val="1200"/>
              </a:spcBef>
              <a:spcAft>
                <a:spcPts val="600"/>
              </a:spcAft>
            </a:pPr>
            <a:endParaRPr lang="en-US" b="0" i="0" dirty="0">
              <a:solidFill>
                <a:srgbClr val="333333"/>
              </a:solidFill>
              <a:effectLst/>
              <a:latin typeface="Roboto" panose="02000000000000000000" pitchFamily="2" charset="0"/>
            </a:endParaRPr>
          </a:p>
          <a:p>
            <a:pPr marL="0" indent="0" algn="l">
              <a:buNone/>
            </a:pPr>
            <a:r>
              <a:rPr lang="en-US" i="0" dirty="0">
                <a:solidFill>
                  <a:srgbClr val="333333"/>
                </a:solidFill>
                <a:effectLst/>
                <a:latin typeface="Roboto" panose="02000000000000000000" pitchFamily="2" charset="0"/>
              </a:rPr>
              <a:t>To open the file, type in:</a:t>
            </a:r>
          </a:p>
          <a:p>
            <a:r>
              <a:rPr lang="en-US" sz="2400" b="1" dirty="0">
                <a:solidFill>
                  <a:srgbClr val="333333"/>
                </a:solidFill>
                <a:latin typeface="Roboto" panose="02000000000000000000" pitchFamily="2" charset="0"/>
              </a:rPr>
              <a:t>PS: </a:t>
            </a:r>
            <a:r>
              <a:rPr lang="en-US" sz="2400" dirty="0">
                <a:solidFill>
                  <a:srgbClr val="666AFE"/>
                </a:solidFill>
                <a:highlight>
                  <a:srgbClr val="FFFF00"/>
                </a:highlight>
                <a:latin typeface="Roboto" panose="02000000000000000000" pitchFamily="2" charset="0"/>
              </a:rPr>
              <a:t>Invoke-item </a:t>
            </a:r>
            <a:r>
              <a:rPr lang="en-US" sz="2400" b="0" i="0" dirty="0">
                <a:solidFill>
                  <a:srgbClr val="666AFE"/>
                </a:solidFill>
                <a:effectLst/>
                <a:highlight>
                  <a:srgbClr val="FFFF00"/>
                </a:highlight>
                <a:latin typeface="Roboto" panose="02000000000000000000" pitchFamily="2" charset="0"/>
              </a:rPr>
              <a:t>GProcess.html</a:t>
            </a:r>
          </a:p>
          <a:p>
            <a:pPr>
              <a:spcBef>
                <a:spcPts val="1200"/>
              </a:spcBef>
              <a:spcAft>
                <a:spcPts val="600"/>
              </a:spcAft>
            </a:pPr>
            <a:r>
              <a:rPr lang="en-US" sz="2400" b="1" dirty="0">
                <a:solidFill>
                  <a:srgbClr val="333333"/>
                </a:solidFill>
                <a:latin typeface="Roboto" panose="02000000000000000000" pitchFamily="2" charset="0"/>
              </a:rPr>
              <a:t>CMD: </a:t>
            </a:r>
            <a:r>
              <a:rPr lang="en-US" sz="2400" b="0" i="0" dirty="0">
                <a:solidFill>
                  <a:srgbClr val="666AFE"/>
                </a:solidFill>
                <a:effectLst/>
                <a:latin typeface="Roboto" panose="02000000000000000000" pitchFamily="2" charset="0"/>
              </a:rPr>
              <a:t>GProcess.html</a:t>
            </a:r>
          </a:p>
        </p:txBody>
      </p:sp>
      <p:pic>
        <p:nvPicPr>
          <p:cNvPr id="9" name="Picture 8">
            <a:extLst>
              <a:ext uri="{FF2B5EF4-FFF2-40B4-BE49-F238E27FC236}">
                <a16:creationId xmlns:a16="http://schemas.microsoft.com/office/drawing/2014/main" id="{A387953E-6460-D0CA-669D-F50EC1DC5F3C}"/>
              </a:ext>
            </a:extLst>
          </p:cNvPr>
          <p:cNvPicPr>
            <a:picLocks noChangeAspect="1"/>
          </p:cNvPicPr>
          <p:nvPr/>
        </p:nvPicPr>
        <p:blipFill>
          <a:blip r:embed="rId6"/>
          <a:stretch>
            <a:fillRect/>
          </a:stretch>
        </p:blipFill>
        <p:spPr>
          <a:xfrm>
            <a:off x="5011107" y="4093815"/>
            <a:ext cx="7130758" cy="1537427"/>
          </a:xfrm>
          <a:prstGeom prst="rect">
            <a:avLst/>
          </a:prstGeom>
          <a:ln>
            <a:solidFill>
              <a:schemeClr val="tx1"/>
            </a:solidFill>
          </a:ln>
        </p:spPr>
      </p:pic>
      <p:pic>
        <p:nvPicPr>
          <p:cNvPr id="6" name="Picture 5">
            <a:extLst>
              <a:ext uri="{FF2B5EF4-FFF2-40B4-BE49-F238E27FC236}">
                <a16:creationId xmlns:a16="http://schemas.microsoft.com/office/drawing/2014/main" id="{F8434C42-088F-29FF-D148-8C1CA5FBF7A6}"/>
              </a:ext>
            </a:extLst>
          </p:cNvPr>
          <p:cNvPicPr>
            <a:picLocks noChangeAspect="1"/>
          </p:cNvPicPr>
          <p:nvPr/>
        </p:nvPicPr>
        <p:blipFill>
          <a:blip r:embed="rId7"/>
          <a:stretch>
            <a:fillRect/>
          </a:stretch>
        </p:blipFill>
        <p:spPr>
          <a:xfrm>
            <a:off x="838200" y="3301141"/>
            <a:ext cx="11151448" cy="543049"/>
          </a:xfrm>
          <a:prstGeom prst="rect">
            <a:avLst/>
          </a:prstGeom>
        </p:spPr>
      </p:pic>
      <p:sp>
        <p:nvSpPr>
          <p:cNvPr id="11" name="TextBox 10">
            <a:extLst>
              <a:ext uri="{FF2B5EF4-FFF2-40B4-BE49-F238E27FC236}">
                <a16:creationId xmlns:a16="http://schemas.microsoft.com/office/drawing/2014/main" id="{335DCF1C-5AA7-78CF-8996-DE0096BC31F5}"/>
              </a:ext>
            </a:extLst>
          </p:cNvPr>
          <p:cNvSpPr txBox="1"/>
          <p:nvPr/>
        </p:nvSpPr>
        <p:spPr>
          <a:xfrm>
            <a:off x="19577" y="6500647"/>
            <a:ext cx="9983060" cy="369332"/>
          </a:xfrm>
          <a:prstGeom prst="rect">
            <a:avLst/>
          </a:prstGeom>
          <a:noFill/>
        </p:spPr>
        <p:txBody>
          <a:bodyPr wrap="square">
            <a:spAutoFit/>
          </a:bodyPr>
          <a:lstStyle/>
          <a:p>
            <a:pPr algn="l">
              <a:spcBef>
                <a:spcPts val="1200"/>
              </a:spcBef>
              <a:spcAft>
                <a:spcPts val="600"/>
              </a:spcAft>
            </a:pPr>
            <a:r>
              <a:rPr lang="en-US" b="0" i="0" dirty="0">
                <a:solidFill>
                  <a:srgbClr val="333333"/>
                </a:solidFill>
                <a:effectLst/>
                <a:latin typeface="Roboto" panose="02000000000000000000" pitchFamily="2" charset="0"/>
              </a:rPr>
              <a:t>Note: A .html file will be created and saved in the current working directory: C:\Users\username.</a:t>
            </a:r>
          </a:p>
        </p:txBody>
      </p:sp>
    </p:spTree>
    <p:extLst>
      <p:ext uri="{BB962C8B-B14F-4D97-AF65-F5344CB8AC3E}">
        <p14:creationId xmlns:p14="http://schemas.microsoft.com/office/powerpoint/2010/main" val="323473238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2337F55-9DED-B80F-F7B7-697FEE6F0C1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862F5B9-C792-872C-E9C8-B5735C59CF66}"/>
              </a:ext>
            </a:extLst>
          </p:cNvPr>
          <p:cNvSpPr>
            <a:spLocks noGrp="1"/>
          </p:cNvSpPr>
          <p:nvPr>
            <p:ph type="title"/>
          </p:nvPr>
        </p:nvSpPr>
        <p:spPr>
          <a:xfrm>
            <a:off x="0" y="15082"/>
            <a:ext cx="12192000" cy="1527968"/>
          </a:xfrm>
          <a:solidFill>
            <a:srgbClr val="002060"/>
          </a:solidFill>
        </p:spPr>
        <p:txBody>
          <a:bodyPr>
            <a:normAutofit/>
          </a:bodyPr>
          <a:lstStyle/>
          <a:p>
            <a:r>
              <a:rPr lang="en-GB" sz="5400" b="1" dirty="0">
                <a:solidFill>
                  <a:srgbClr val="002060"/>
                </a:solidFill>
              </a:rPr>
              <a:t> </a:t>
            </a:r>
            <a:r>
              <a:rPr lang="en-GB" sz="5400" b="1" dirty="0">
                <a:solidFill>
                  <a:srgbClr val="002060"/>
                </a:solidFill>
                <a:highlight>
                  <a:srgbClr val="FFFF00"/>
                </a:highlight>
              </a:rPr>
              <a:t>Show:</a:t>
            </a:r>
            <a:r>
              <a:rPr lang="en-GB" sz="5400" b="1" dirty="0">
                <a:solidFill>
                  <a:srgbClr val="002060"/>
                </a:solidFill>
              </a:rPr>
              <a:t> </a:t>
            </a:r>
            <a:r>
              <a:rPr lang="en-GB" sz="5400" dirty="0">
                <a:solidFill>
                  <a:schemeClr val="bg1"/>
                </a:solidFill>
              </a:rPr>
              <a:t>Write-Host</a:t>
            </a:r>
          </a:p>
        </p:txBody>
      </p:sp>
      <p:sp>
        <p:nvSpPr>
          <p:cNvPr id="3" name="Content Placeholder 2">
            <a:extLst>
              <a:ext uri="{FF2B5EF4-FFF2-40B4-BE49-F238E27FC236}">
                <a16:creationId xmlns:a16="http://schemas.microsoft.com/office/drawing/2014/main" id="{D1ADA2F3-F961-D9BB-9646-AEF7FBB890EC}"/>
              </a:ext>
            </a:extLst>
          </p:cNvPr>
          <p:cNvSpPr>
            <a:spLocks noGrp="1"/>
          </p:cNvSpPr>
          <p:nvPr>
            <p:ph idx="1"/>
          </p:nvPr>
        </p:nvSpPr>
        <p:spPr>
          <a:xfrm>
            <a:off x="586490" y="1830055"/>
            <a:ext cx="11019020" cy="4642514"/>
          </a:xfrm>
        </p:spPr>
        <p:txBody>
          <a:bodyPr>
            <a:normAutofit/>
          </a:bodyPr>
          <a:lstStyle/>
          <a:p>
            <a:r>
              <a:rPr lang="en-US" sz="3200" dirty="0"/>
              <a:t>The </a:t>
            </a:r>
            <a:r>
              <a:rPr lang="en-US" sz="3200" b="1" dirty="0"/>
              <a:t>Write-Host</a:t>
            </a:r>
            <a:r>
              <a:rPr lang="en-US" sz="3200" dirty="0"/>
              <a:t> command in PS is mainly used to output text information to the terminal.</a:t>
            </a:r>
          </a:p>
          <a:p>
            <a:r>
              <a:rPr lang="en-US" sz="3200" dirty="0"/>
              <a:t>In cmd.exe, the equivalent command is: </a:t>
            </a:r>
            <a:r>
              <a:rPr lang="en-US" sz="3200" b="1" dirty="0"/>
              <a:t>echo</a:t>
            </a:r>
            <a:r>
              <a:rPr lang="en-US" sz="3200" dirty="0"/>
              <a:t> </a:t>
            </a:r>
          </a:p>
          <a:p>
            <a:r>
              <a:rPr lang="en-US" sz="3200" b="1" dirty="0"/>
              <a:t>Write-Host </a:t>
            </a:r>
            <a:r>
              <a:rPr lang="en-US" sz="3200" dirty="0"/>
              <a:t>is mainly used to display messages to the user e.g.</a:t>
            </a:r>
          </a:p>
          <a:p>
            <a:pPr marL="0" indent="0">
              <a:buNone/>
            </a:pPr>
            <a:r>
              <a:rPr lang="en-US" sz="3200" dirty="0">
                <a:solidFill>
                  <a:schemeClr val="accent1"/>
                </a:solidFill>
              </a:rPr>
              <a:t>	</a:t>
            </a:r>
            <a:r>
              <a:rPr lang="en-US" sz="3600" dirty="0">
                <a:solidFill>
                  <a:schemeClr val="accent1"/>
                </a:solidFill>
                <a:highlight>
                  <a:srgbClr val="FFFF00"/>
                </a:highlight>
              </a:rPr>
              <a:t>Write-Host “Hello World”</a:t>
            </a:r>
          </a:p>
          <a:p>
            <a:pPr marL="0" indent="0">
              <a:buNone/>
            </a:pPr>
            <a:endParaRPr lang="en-US" dirty="0"/>
          </a:p>
        </p:txBody>
      </p:sp>
      <p:pic>
        <p:nvPicPr>
          <p:cNvPr id="8" name="Picture 7">
            <a:extLst>
              <a:ext uri="{FF2B5EF4-FFF2-40B4-BE49-F238E27FC236}">
                <a16:creationId xmlns:a16="http://schemas.microsoft.com/office/drawing/2014/main" id="{1A5A9F65-7C37-56CA-5D16-0B7B6B727E5F}"/>
              </a:ext>
            </a:extLst>
          </p:cNvPr>
          <p:cNvPicPr>
            <a:picLocks noChangeAspect="1"/>
          </p:cNvPicPr>
          <p:nvPr/>
        </p:nvPicPr>
        <p:blipFill>
          <a:blip r:embed="rId3"/>
          <a:stretch>
            <a:fillRect/>
          </a:stretch>
        </p:blipFill>
        <p:spPr>
          <a:xfrm>
            <a:off x="756183" y="4780899"/>
            <a:ext cx="10679634" cy="1007269"/>
          </a:xfrm>
          <a:prstGeom prst="rect">
            <a:avLst/>
          </a:prstGeom>
        </p:spPr>
      </p:pic>
      <p:pic>
        <p:nvPicPr>
          <p:cNvPr id="4" name="Picture 3" descr="PowerShell - Wikipedia">
            <a:extLst>
              <a:ext uri="{FF2B5EF4-FFF2-40B4-BE49-F238E27FC236}">
                <a16:creationId xmlns:a16="http://schemas.microsoft.com/office/drawing/2014/main" id="{EB548951-6CB5-F3B4-6D9F-BC9AC8C9D68A}"/>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918662" y="-129129"/>
            <a:ext cx="1872744" cy="187274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7625469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EF0B4C9-CE32-1980-DA97-002276CFDEE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93A1F97-DFB1-3506-1BA6-ACBA7DCA1AC5}"/>
              </a:ext>
            </a:extLst>
          </p:cNvPr>
          <p:cNvSpPr>
            <a:spLocks noGrp="1"/>
          </p:cNvSpPr>
          <p:nvPr>
            <p:ph type="title"/>
          </p:nvPr>
        </p:nvSpPr>
        <p:spPr>
          <a:xfrm>
            <a:off x="0" y="15082"/>
            <a:ext cx="12192000" cy="1527968"/>
          </a:xfrm>
          <a:solidFill>
            <a:srgbClr val="002060"/>
          </a:solidFill>
        </p:spPr>
        <p:txBody>
          <a:bodyPr>
            <a:normAutofit/>
          </a:bodyPr>
          <a:lstStyle/>
          <a:p>
            <a:r>
              <a:rPr lang="en-GB" sz="5400" dirty="0">
                <a:solidFill>
                  <a:schemeClr val="bg1"/>
                </a:solidFill>
              </a:rPr>
              <a:t>PowerShell &amp; Aliases</a:t>
            </a:r>
          </a:p>
        </p:txBody>
      </p:sp>
      <p:sp>
        <p:nvSpPr>
          <p:cNvPr id="3" name="Content Placeholder 2">
            <a:extLst>
              <a:ext uri="{FF2B5EF4-FFF2-40B4-BE49-F238E27FC236}">
                <a16:creationId xmlns:a16="http://schemas.microsoft.com/office/drawing/2014/main" id="{348DFA3C-6642-BF39-1BAF-AB5B7D61C46B}"/>
              </a:ext>
            </a:extLst>
          </p:cNvPr>
          <p:cNvSpPr>
            <a:spLocks noGrp="1"/>
          </p:cNvSpPr>
          <p:nvPr>
            <p:ph idx="1"/>
          </p:nvPr>
        </p:nvSpPr>
        <p:spPr>
          <a:xfrm>
            <a:off x="586490" y="1830055"/>
            <a:ext cx="11019020" cy="4642514"/>
          </a:xfrm>
        </p:spPr>
        <p:txBody>
          <a:bodyPr>
            <a:normAutofit/>
          </a:bodyPr>
          <a:lstStyle/>
          <a:p>
            <a:r>
              <a:rPr lang="en-GB" dirty="0"/>
              <a:t>PowerShell’s </a:t>
            </a:r>
            <a:r>
              <a:rPr lang="en-GB" b="1" dirty="0"/>
              <a:t>descriptive Verb‑Noun cmdlet names</a:t>
            </a:r>
            <a:r>
              <a:rPr lang="en-GB" dirty="0"/>
              <a:t> can be long and tedious</a:t>
            </a:r>
          </a:p>
          <a:p>
            <a:r>
              <a:rPr lang="en-GB" dirty="0"/>
              <a:t>Microsoft created</a:t>
            </a:r>
            <a:r>
              <a:rPr lang="en-GB" b="1" dirty="0"/>
              <a:t> aliases to help with long PS commands</a:t>
            </a:r>
            <a:endParaRPr lang="en-GB" dirty="0"/>
          </a:p>
          <a:p>
            <a:r>
              <a:rPr lang="en-GB" dirty="0"/>
              <a:t>They were created to make PowerShell easier to use, even from the very beginning.</a:t>
            </a:r>
          </a:p>
          <a:p>
            <a:r>
              <a:rPr lang="en-GB" b="1" dirty="0">
                <a:highlight>
                  <a:srgbClr val="FFFF00"/>
                </a:highlight>
              </a:rPr>
              <a:t>The main reason Microsoft created PowerShell Aliases, was to make PowerShell feel similar to users of other CLI languages such as Batch &amp; Bash</a:t>
            </a:r>
          </a:p>
          <a:p>
            <a:r>
              <a:rPr lang="en-GB" b="1" dirty="0">
                <a:highlight>
                  <a:srgbClr val="FFFF00"/>
                </a:highlight>
              </a:rPr>
              <a:t>To make adoption of PowerShell easier for Batch &amp; Bash users.</a:t>
            </a:r>
            <a:endParaRPr lang="en-GB" dirty="0">
              <a:highlight>
                <a:srgbClr val="FFFF00"/>
              </a:highlight>
            </a:endParaRPr>
          </a:p>
        </p:txBody>
      </p:sp>
      <p:pic>
        <p:nvPicPr>
          <p:cNvPr id="4" name="Picture 3" descr="PowerShell - Wikipedia">
            <a:extLst>
              <a:ext uri="{FF2B5EF4-FFF2-40B4-BE49-F238E27FC236}">
                <a16:creationId xmlns:a16="http://schemas.microsoft.com/office/drawing/2014/main" id="{E458FF31-F3A7-57D9-B079-49BDCB65622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918662" y="-129129"/>
            <a:ext cx="1872744" cy="187274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1859091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07A8C321-7DF4-8942-D760-96D7508CC081}"/>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33420B6-C532-2AB1-4906-6D4261D2AD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627A9BCF-7F4F-59AE-E612-1594E8A55B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62BA73F8-C6E9-7D92-5029-119D16A619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A53B3EDA-458C-7610-C778-4156FA007D1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DE31D55A-CC24-667C-8F0D-4E84FDA6EA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8C5C4C10-E77A-D73E-8DC5-F0028438FEE8}"/>
              </a:ext>
            </a:extLst>
          </p:cNvPr>
          <p:cNvSpPr>
            <a:spLocks noGrp="1"/>
          </p:cNvSpPr>
          <p:nvPr>
            <p:ph type="title"/>
          </p:nvPr>
        </p:nvSpPr>
        <p:spPr>
          <a:xfrm>
            <a:off x="187306" y="331304"/>
            <a:ext cx="11302263" cy="1106075"/>
          </a:xfrm>
        </p:spPr>
        <p:txBody>
          <a:bodyPr>
            <a:normAutofit/>
          </a:bodyPr>
          <a:lstStyle/>
          <a:p>
            <a:r>
              <a:rPr lang="en-GB" sz="5400" b="1" dirty="0">
                <a:solidFill>
                  <a:srgbClr val="002060"/>
                </a:solidFill>
                <a:highlight>
                  <a:srgbClr val="FFFF00"/>
                </a:highlight>
              </a:rPr>
              <a:t>Show:</a:t>
            </a:r>
            <a:r>
              <a:rPr lang="en-GB" sz="5400" b="1" dirty="0">
                <a:solidFill>
                  <a:srgbClr val="002060"/>
                </a:solidFill>
              </a:rPr>
              <a:t> </a:t>
            </a:r>
            <a:r>
              <a:rPr lang="en-GB" sz="5400" b="1" dirty="0">
                <a:solidFill>
                  <a:schemeClr val="bg1"/>
                </a:solidFill>
              </a:rPr>
              <a:t>Get-</a:t>
            </a:r>
            <a:r>
              <a:rPr lang="en-GB" sz="5400" b="1" dirty="0" err="1">
                <a:solidFill>
                  <a:schemeClr val="bg1"/>
                </a:solidFill>
              </a:rPr>
              <a:t>Childitem</a:t>
            </a:r>
            <a:endParaRPr lang="en-GB" sz="5400" b="1" dirty="0">
              <a:solidFill>
                <a:schemeClr val="bg1"/>
              </a:solidFill>
            </a:endParaRPr>
          </a:p>
        </p:txBody>
      </p:sp>
      <p:sp>
        <p:nvSpPr>
          <p:cNvPr id="7" name="Content Placeholder 6">
            <a:extLst>
              <a:ext uri="{FF2B5EF4-FFF2-40B4-BE49-F238E27FC236}">
                <a16:creationId xmlns:a16="http://schemas.microsoft.com/office/drawing/2014/main" id="{6F567833-9880-C07A-CBCB-FD0B98078328}"/>
              </a:ext>
            </a:extLst>
          </p:cNvPr>
          <p:cNvSpPr>
            <a:spLocks noGrp="1"/>
          </p:cNvSpPr>
          <p:nvPr>
            <p:ph idx="1"/>
          </p:nvPr>
        </p:nvSpPr>
        <p:spPr>
          <a:xfrm>
            <a:off x="115031" y="1598328"/>
            <a:ext cx="11809643" cy="4351338"/>
          </a:xfrm>
        </p:spPr>
        <p:txBody>
          <a:bodyPr>
            <a:noAutofit/>
          </a:bodyPr>
          <a:lstStyle/>
          <a:p>
            <a:pPr algn="l">
              <a:lnSpc>
                <a:spcPct val="100000"/>
              </a:lnSpc>
              <a:spcBef>
                <a:spcPts val="0"/>
              </a:spcBef>
              <a:spcAft>
                <a:spcPts val="300"/>
              </a:spcAft>
            </a:pPr>
            <a:r>
              <a:rPr lang="en-US" sz="3000" dirty="0"/>
              <a:t>The </a:t>
            </a:r>
            <a:r>
              <a:rPr lang="en-US" sz="3000" b="1" dirty="0"/>
              <a:t>Get-</a:t>
            </a:r>
            <a:r>
              <a:rPr lang="en-US" sz="3000" b="1" dirty="0" err="1"/>
              <a:t>Childitem</a:t>
            </a:r>
            <a:r>
              <a:rPr lang="en-US" sz="3000" dirty="0"/>
              <a:t> command or </a:t>
            </a:r>
            <a:r>
              <a:rPr lang="en-US" sz="3000" b="1" dirty="0" err="1">
                <a:highlight>
                  <a:srgbClr val="FFFF00"/>
                </a:highlight>
              </a:rPr>
              <a:t>gci</a:t>
            </a:r>
            <a:r>
              <a:rPr lang="en-US" sz="3000" dirty="0"/>
              <a:t> for short, is similar to the Batch </a:t>
            </a:r>
            <a:r>
              <a:rPr lang="en-US" sz="3000" b="1" dirty="0" err="1"/>
              <a:t>dir</a:t>
            </a:r>
            <a:r>
              <a:rPr lang="en-US" sz="3000" dirty="0"/>
              <a:t> command, it </a:t>
            </a:r>
            <a:r>
              <a:rPr lang="en-US" sz="3000" b="1" dirty="0"/>
              <a:t>lists folders and files in the current working directory</a:t>
            </a:r>
            <a:r>
              <a:rPr lang="en-US" sz="3000" dirty="0"/>
              <a:t>. </a:t>
            </a:r>
          </a:p>
          <a:p>
            <a:pPr>
              <a:lnSpc>
                <a:spcPct val="100000"/>
              </a:lnSpc>
              <a:spcBef>
                <a:spcPts val="0"/>
              </a:spcBef>
              <a:spcAft>
                <a:spcPts val="300"/>
              </a:spcAft>
            </a:pPr>
            <a:r>
              <a:rPr lang="en-US" sz="3000" dirty="0"/>
              <a:t>We can use the </a:t>
            </a:r>
            <a:r>
              <a:rPr lang="en-US" sz="3000" b="1" dirty="0" err="1"/>
              <a:t>gci</a:t>
            </a:r>
            <a:r>
              <a:rPr lang="en-US" sz="3000" b="1" dirty="0"/>
              <a:t> </a:t>
            </a:r>
            <a:r>
              <a:rPr lang="en-US" sz="3000" dirty="0"/>
              <a:t>or </a:t>
            </a:r>
            <a:r>
              <a:rPr lang="en-US" sz="3000" b="1" dirty="0" err="1"/>
              <a:t>dir</a:t>
            </a:r>
            <a:r>
              <a:rPr lang="en-US" sz="3000" b="1" dirty="0"/>
              <a:t> </a:t>
            </a:r>
            <a:r>
              <a:rPr lang="en-US" sz="3000" dirty="0"/>
              <a:t>aliases in PowerShell.</a:t>
            </a:r>
          </a:p>
          <a:p>
            <a:pPr algn="l">
              <a:lnSpc>
                <a:spcPct val="100000"/>
              </a:lnSpc>
              <a:spcBef>
                <a:spcPts val="0"/>
              </a:spcBef>
              <a:spcAft>
                <a:spcPts val="300"/>
              </a:spcAft>
            </a:pPr>
            <a:endParaRPr lang="en-US" sz="3000" dirty="0"/>
          </a:p>
          <a:p>
            <a:pPr algn="l">
              <a:lnSpc>
                <a:spcPct val="100000"/>
              </a:lnSpc>
              <a:spcBef>
                <a:spcPts val="0"/>
              </a:spcBef>
              <a:spcAft>
                <a:spcPts val="300"/>
              </a:spcAft>
            </a:pPr>
            <a:endParaRPr lang="en-US" sz="3000" dirty="0"/>
          </a:p>
          <a:p>
            <a:pPr algn="l">
              <a:lnSpc>
                <a:spcPct val="100000"/>
              </a:lnSpc>
              <a:spcBef>
                <a:spcPts val="0"/>
              </a:spcBef>
              <a:spcAft>
                <a:spcPts val="300"/>
              </a:spcAft>
            </a:pPr>
            <a:endParaRPr lang="en-US" sz="3000" dirty="0"/>
          </a:p>
          <a:p>
            <a:pPr>
              <a:lnSpc>
                <a:spcPct val="100000"/>
              </a:lnSpc>
              <a:spcBef>
                <a:spcPts val="0"/>
              </a:spcBef>
              <a:spcAft>
                <a:spcPts val="300"/>
              </a:spcAft>
            </a:pPr>
            <a:r>
              <a:rPr lang="en-US" sz="3000" dirty="0">
                <a:solidFill>
                  <a:srgbClr val="1D2125"/>
                </a:solidFill>
              </a:rPr>
              <a:t>We can also use the Bash </a:t>
            </a:r>
            <a:r>
              <a:rPr lang="en-US" sz="3000" b="1" dirty="0">
                <a:solidFill>
                  <a:srgbClr val="1D2125"/>
                </a:solidFill>
                <a:highlight>
                  <a:srgbClr val="FFFF00"/>
                </a:highlight>
              </a:rPr>
              <a:t>l</a:t>
            </a:r>
            <a:r>
              <a:rPr lang="en-US" sz="3000" b="1" i="0" dirty="0">
                <a:solidFill>
                  <a:srgbClr val="1D2125"/>
                </a:solidFill>
                <a:effectLst/>
                <a:highlight>
                  <a:srgbClr val="FFFF00"/>
                </a:highlight>
              </a:rPr>
              <a:t>s</a:t>
            </a:r>
            <a:r>
              <a:rPr lang="en-US" sz="3000" i="0" dirty="0">
                <a:solidFill>
                  <a:srgbClr val="1D2125"/>
                </a:solidFill>
                <a:effectLst/>
              </a:rPr>
              <a:t> command, another alias in PS to list files &amp; folders. </a:t>
            </a:r>
          </a:p>
          <a:p>
            <a:pPr>
              <a:lnSpc>
                <a:spcPct val="100000"/>
              </a:lnSpc>
              <a:spcBef>
                <a:spcPts val="0"/>
              </a:spcBef>
              <a:spcAft>
                <a:spcPts val="300"/>
              </a:spcAft>
            </a:pPr>
            <a:r>
              <a:rPr lang="en-US" sz="3000" i="0" dirty="0">
                <a:solidFill>
                  <a:srgbClr val="1D2125"/>
                </a:solidFill>
                <a:effectLst/>
                <a:highlight>
                  <a:srgbClr val="FFFF00"/>
                </a:highlight>
              </a:rPr>
              <a:t>This makes it easier for Batch &amp; Bash users to user PowerShell</a:t>
            </a:r>
            <a:r>
              <a:rPr lang="en-US" sz="3000" i="0" dirty="0">
                <a:solidFill>
                  <a:srgbClr val="1D2125"/>
                </a:solidFill>
                <a:effectLst/>
              </a:rPr>
              <a:t>.</a:t>
            </a:r>
          </a:p>
          <a:p>
            <a:pPr algn="l">
              <a:lnSpc>
                <a:spcPct val="100000"/>
              </a:lnSpc>
              <a:spcBef>
                <a:spcPts val="0"/>
              </a:spcBef>
              <a:spcAft>
                <a:spcPts val="300"/>
              </a:spcAft>
            </a:pPr>
            <a:endParaRPr lang="en-US" dirty="0"/>
          </a:p>
          <a:p>
            <a:pPr marL="0" indent="0" algn="l">
              <a:lnSpc>
                <a:spcPct val="100000"/>
              </a:lnSpc>
              <a:spcBef>
                <a:spcPts val="0"/>
              </a:spcBef>
              <a:spcAft>
                <a:spcPts val="300"/>
              </a:spcAft>
              <a:buNone/>
            </a:pPr>
            <a:endParaRPr lang="en-US" sz="2400" dirty="0"/>
          </a:p>
          <a:p>
            <a:pPr>
              <a:lnSpc>
                <a:spcPct val="100000"/>
              </a:lnSpc>
              <a:spcBef>
                <a:spcPts val="0"/>
              </a:spcBef>
              <a:spcAft>
                <a:spcPts val="300"/>
              </a:spcAft>
            </a:pPr>
            <a:endParaRPr lang="en-US" altLang="en-US" sz="2400" dirty="0"/>
          </a:p>
          <a:p>
            <a:pPr>
              <a:lnSpc>
                <a:spcPct val="100000"/>
              </a:lnSpc>
              <a:spcBef>
                <a:spcPts val="0"/>
              </a:spcBef>
              <a:spcAft>
                <a:spcPts val="300"/>
              </a:spcAft>
            </a:pPr>
            <a:endParaRPr lang="en-US" sz="2400" dirty="0"/>
          </a:p>
          <a:p>
            <a:pPr marL="0" indent="0">
              <a:lnSpc>
                <a:spcPct val="100000"/>
              </a:lnSpc>
              <a:spcBef>
                <a:spcPts val="0"/>
              </a:spcBef>
              <a:spcAft>
                <a:spcPts val="300"/>
              </a:spcAft>
              <a:buNone/>
            </a:pPr>
            <a:endParaRPr lang="en-US" sz="2400" dirty="0"/>
          </a:p>
        </p:txBody>
      </p:sp>
      <p:sp>
        <p:nvSpPr>
          <p:cNvPr id="15" name="Rectangle 1">
            <a:extLst>
              <a:ext uri="{FF2B5EF4-FFF2-40B4-BE49-F238E27FC236}">
                <a16:creationId xmlns:a16="http://schemas.microsoft.com/office/drawing/2014/main" id="{77216099-10BB-7380-5ACD-C93F249D6A70}"/>
              </a:ext>
            </a:extLst>
          </p:cNvPr>
          <p:cNvSpPr>
            <a:spLocks noChangeArrowheads="1"/>
          </p:cNvSpPr>
          <p:nvPr/>
        </p:nvSpPr>
        <p:spPr bwMode="auto">
          <a:xfrm>
            <a:off x="0" y="90100"/>
            <a:ext cx="65" cy="276999"/>
          </a:xfrm>
          <a:prstGeom prst="rect">
            <a:avLst/>
          </a:prstGeom>
          <a:solidFill>
            <a:srgbClr val="F5F5F5"/>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0" tIns="0" rIns="0" bIns="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pic>
        <p:nvPicPr>
          <p:cNvPr id="5" name="Picture 4">
            <a:extLst>
              <a:ext uri="{FF2B5EF4-FFF2-40B4-BE49-F238E27FC236}">
                <a16:creationId xmlns:a16="http://schemas.microsoft.com/office/drawing/2014/main" id="{E248FA79-DA1F-D5F7-229C-83026749BE5C}"/>
              </a:ext>
            </a:extLst>
          </p:cNvPr>
          <p:cNvPicPr>
            <a:picLocks noChangeAspect="1"/>
          </p:cNvPicPr>
          <p:nvPr/>
        </p:nvPicPr>
        <p:blipFill>
          <a:blip r:embed="rId3"/>
          <a:stretch>
            <a:fillRect/>
          </a:stretch>
        </p:blipFill>
        <p:spPr>
          <a:xfrm>
            <a:off x="4592895" y="3290229"/>
            <a:ext cx="1898092" cy="930795"/>
          </a:xfrm>
          <a:prstGeom prst="rect">
            <a:avLst/>
          </a:prstGeom>
        </p:spPr>
      </p:pic>
      <p:pic>
        <p:nvPicPr>
          <p:cNvPr id="3" name="Picture 2" descr="PowerShell - Wikipedia">
            <a:extLst>
              <a:ext uri="{FF2B5EF4-FFF2-40B4-BE49-F238E27FC236}">
                <a16:creationId xmlns:a16="http://schemas.microsoft.com/office/drawing/2014/main" id="{6ADD4502-4087-9249-0AC5-499CC10144EA}"/>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382881" y="-141002"/>
            <a:ext cx="1872744" cy="187274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00966466"/>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27DC61-1A32-F83B-C00D-035BFA307C49}"/>
              </a:ext>
            </a:extLst>
          </p:cNvPr>
          <p:cNvSpPr txBox="1">
            <a:spLocks/>
          </p:cNvSpPr>
          <p:nvPr/>
        </p:nvSpPr>
        <p:spPr>
          <a:xfrm>
            <a:off x="0" y="-24707"/>
            <a:ext cx="12192000" cy="862968"/>
          </a:xfrm>
          <a:prstGeom prst="rect">
            <a:avLst/>
          </a:prstGeom>
          <a:solidFill>
            <a:srgbClr val="002060"/>
          </a:solidFill>
        </p:spPr>
        <p:txBody>
          <a:bodyP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5400" dirty="0">
                <a:solidFill>
                  <a:schemeClr val="bg1"/>
                </a:solidFill>
              </a:rPr>
              <a:t>PowerShell Aliases</a:t>
            </a:r>
            <a:endParaRPr lang="en-GB" sz="5400" dirty="0">
              <a:solidFill>
                <a:schemeClr val="bg1"/>
              </a:solidFill>
            </a:endParaRPr>
          </a:p>
        </p:txBody>
      </p:sp>
      <p:sp>
        <p:nvSpPr>
          <p:cNvPr id="3" name="Content Placeholder 6">
            <a:extLst>
              <a:ext uri="{FF2B5EF4-FFF2-40B4-BE49-F238E27FC236}">
                <a16:creationId xmlns:a16="http://schemas.microsoft.com/office/drawing/2014/main" id="{37BB190F-8888-9A54-DB19-DCE7C6C07F62}"/>
              </a:ext>
            </a:extLst>
          </p:cNvPr>
          <p:cNvSpPr txBox="1">
            <a:spLocks/>
          </p:cNvSpPr>
          <p:nvPr/>
        </p:nvSpPr>
        <p:spPr>
          <a:xfrm>
            <a:off x="106217" y="838261"/>
            <a:ext cx="11678647" cy="5275992"/>
          </a:xfrm>
          <a:prstGeom prst="rect">
            <a:avLst/>
          </a:prstGeom>
        </p:spPr>
        <p:txBody>
          <a:bodyPr>
            <a:normAutofit fontScale="250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20000"/>
              </a:lnSpc>
              <a:spcBef>
                <a:spcPts val="0"/>
              </a:spcBef>
              <a:buFont typeface="Arial" panose="020B0604020202020204" pitchFamily="34" charset="0"/>
              <a:buNone/>
            </a:pPr>
            <a:r>
              <a:rPr lang="en-US" sz="11200" dirty="0">
                <a:solidFill>
                  <a:srgbClr val="1D2125"/>
                </a:solidFill>
              </a:rPr>
              <a:t>PowerShell gives the option to use many shortened alias commands such as:</a:t>
            </a:r>
          </a:p>
          <a:p>
            <a:pPr>
              <a:lnSpc>
                <a:spcPct val="120000"/>
              </a:lnSpc>
              <a:spcBef>
                <a:spcPts val="0"/>
              </a:spcBef>
            </a:pPr>
            <a:r>
              <a:rPr lang="en-US" sz="8800" b="1" dirty="0" err="1">
                <a:highlight>
                  <a:srgbClr val="FFFF00"/>
                </a:highlight>
              </a:rPr>
              <a:t>ps</a:t>
            </a:r>
            <a:r>
              <a:rPr lang="en-US" sz="8800" b="1" dirty="0">
                <a:highlight>
                  <a:srgbClr val="FFFF00"/>
                </a:highlight>
              </a:rPr>
              <a:t> </a:t>
            </a:r>
            <a:r>
              <a:rPr lang="en-US" sz="8800" dirty="0">
                <a:highlight>
                  <a:srgbClr val="FFFF00"/>
                </a:highlight>
              </a:rPr>
              <a:t>instead of</a:t>
            </a:r>
            <a:r>
              <a:rPr lang="en-US" sz="8800" b="1" dirty="0">
                <a:highlight>
                  <a:srgbClr val="FFFF00"/>
                </a:highlight>
              </a:rPr>
              <a:t> Get-Process</a:t>
            </a:r>
            <a:r>
              <a:rPr lang="en-US" sz="8800" b="1" dirty="0"/>
              <a:t> </a:t>
            </a:r>
            <a:r>
              <a:rPr lang="en-US" sz="8800" dirty="0"/>
              <a:t>– To get the processes that are running. </a:t>
            </a:r>
            <a:r>
              <a:rPr lang="en-US" sz="8800" b="1" dirty="0">
                <a:solidFill>
                  <a:srgbClr val="1D2125"/>
                </a:solidFill>
              </a:rPr>
              <a:t>Same as in Bash.</a:t>
            </a:r>
          </a:p>
          <a:p>
            <a:pPr>
              <a:lnSpc>
                <a:spcPct val="120000"/>
              </a:lnSpc>
              <a:spcBef>
                <a:spcPts val="0"/>
              </a:spcBef>
            </a:pPr>
            <a:r>
              <a:rPr lang="en-US" sz="8800" b="1" dirty="0" err="1">
                <a:solidFill>
                  <a:srgbClr val="1D2125"/>
                </a:solidFill>
                <a:highlight>
                  <a:srgbClr val="FFFF00"/>
                </a:highlight>
              </a:rPr>
              <a:t>pwd</a:t>
            </a:r>
            <a:r>
              <a:rPr lang="en-US" sz="8800" b="1" dirty="0">
                <a:solidFill>
                  <a:srgbClr val="1D2125"/>
                </a:solidFill>
                <a:highlight>
                  <a:srgbClr val="FFFF00"/>
                </a:highlight>
              </a:rPr>
              <a:t> </a:t>
            </a:r>
            <a:r>
              <a:rPr lang="en-US" sz="8800" dirty="0">
                <a:solidFill>
                  <a:srgbClr val="1D2125"/>
                </a:solidFill>
                <a:highlight>
                  <a:srgbClr val="FFFF00"/>
                </a:highlight>
              </a:rPr>
              <a:t>or </a:t>
            </a:r>
            <a:r>
              <a:rPr lang="en-US" sz="8800" b="1" dirty="0" err="1">
                <a:solidFill>
                  <a:srgbClr val="1D2125"/>
                </a:solidFill>
                <a:highlight>
                  <a:srgbClr val="FFFF00"/>
                </a:highlight>
              </a:rPr>
              <a:t>gl</a:t>
            </a:r>
            <a:r>
              <a:rPr lang="en-US" sz="8800" dirty="0">
                <a:solidFill>
                  <a:srgbClr val="1D2125"/>
                </a:solidFill>
                <a:highlight>
                  <a:srgbClr val="FFFF00"/>
                </a:highlight>
              </a:rPr>
              <a:t> </a:t>
            </a:r>
            <a:r>
              <a:rPr lang="en-US" sz="8800" dirty="0">
                <a:highlight>
                  <a:srgbClr val="FFFF00"/>
                </a:highlight>
              </a:rPr>
              <a:t>instead of</a:t>
            </a:r>
            <a:r>
              <a:rPr lang="en-US" sz="8800" dirty="0">
                <a:solidFill>
                  <a:srgbClr val="1D2125"/>
                </a:solidFill>
                <a:highlight>
                  <a:srgbClr val="FFFF00"/>
                </a:highlight>
              </a:rPr>
              <a:t> </a:t>
            </a:r>
            <a:r>
              <a:rPr lang="en-US" sz="8800" b="1" dirty="0">
                <a:solidFill>
                  <a:srgbClr val="1D2125"/>
                </a:solidFill>
                <a:highlight>
                  <a:srgbClr val="FFFF00"/>
                </a:highlight>
              </a:rPr>
              <a:t>Get-Location</a:t>
            </a:r>
            <a:r>
              <a:rPr lang="en-US" sz="8800" b="1" dirty="0">
                <a:solidFill>
                  <a:srgbClr val="1D2125"/>
                </a:solidFill>
              </a:rPr>
              <a:t> </a:t>
            </a:r>
            <a:r>
              <a:rPr lang="en-US" sz="8800" dirty="0">
                <a:solidFill>
                  <a:srgbClr val="1D2125"/>
                </a:solidFill>
              </a:rPr>
              <a:t>– To g</a:t>
            </a:r>
            <a:r>
              <a:rPr lang="en-US" sz="8800" dirty="0"/>
              <a:t>et information about the current working directory. = </a:t>
            </a:r>
            <a:r>
              <a:rPr lang="en-US" sz="8800" b="1" dirty="0">
                <a:solidFill>
                  <a:srgbClr val="1D2125"/>
                </a:solidFill>
              </a:rPr>
              <a:t>Bash.</a:t>
            </a:r>
          </a:p>
          <a:p>
            <a:pPr>
              <a:lnSpc>
                <a:spcPct val="120000"/>
              </a:lnSpc>
              <a:spcBef>
                <a:spcPts val="0"/>
              </a:spcBef>
            </a:pPr>
            <a:r>
              <a:rPr lang="en-US" sz="8800" b="1" dirty="0">
                <a:highlight>
                  <a:srgbClr val="FFFF00"/>
                </a:highlight>
              </a:rPr>
              <a:t>clear / </a:t>
            </a:r>
            <a:r>
              <a:rPr lang="en-US" sz="8800" b="1" dirty="0" err="1">
                <a:highlight>
                  <a:srgbClr val="FFFF00"/>
                </a:highlight>
              </a:rPr>
              <a:t>cls</a:t>
            </a:r>
            <a:r>
              <a:rPr lang="en-US" sz="8800" b="1" dirty="0">
                <a:highlight>
                  <a:srgbClr val="FFFF00"/>
                </a:highlight>
              </a:rPr>
              <a:t> / Clear-Host</a:t>
            </a:r>
            <a:r>
              <a:rPr lang="en-US" sz="8800" b="1" dirty="0"/>
              <a:t> </a:t>
            </a:r>
            <a:r>
              <a:rPr lang="en-US" sz="8800" dirty="0"/>
              <a:t>- Clears the display.</a:t>
            </a:r>
          </a:p>
          <a:p>
            <a:pPr>
              <a:lnSpc>
                <a:spcPct val="120000"/>
              </a:lnSpc>
              <a:spcBef>
                <a:spcPts val="0"/>
              </a:spcBef>
            </a:pPr>
            <a:r>
              <a:rPr lang="en-GB" sz="8800" b="1" dirty="0">
                <a:highlight>
                  <a:srgbClr val="FFFF00"/>
                </a:highlight>
              </a:rPr>
              <a:t>ipconfig</a:t>
            </a:r>
            <a:r>
              <a:rPr lang="en-GB" sz="8800" b="1" dirty="0"/>
              <a:t> </a:t>
            </a:r>
            <a:r>
              <a:rPr lang="en-GB" sz="8800" dirty="0"/>
              <a:t>instead of </a:t>
            </a:r>
            <a:r>
              <a:rPr lang="en-US" sz="8800" b="1" dirty="0"/>
              <a:t>Get-NetIPConfiguration &amp; </a:t>
            </a:r>
            <a:r>
              <a:rPr lang="en-GB" sz="8800" b="1" dirty="0"/>
              <a:t>Get-</a:t>
            </a:r>
            <a:r>
              <a:rPr lang="en-GB" sz="8800" b="1" dirty="0" err="1"/>
              <a:t>NetIPAddress</a:t>
            </a:r>
            <a:r>
              <a:rPr lang="en-GB" sz="8800" dirty="0"/>
              <a:t> to display the computer’s IP address.</a:t>
            </a:r>
          </a:p>
          <a:p>
            <a:pPr>
              <a:lnSpc>
                <a:spcPct val="120000"/>
              </a:lnSpc>
              <a:spcBef>
                <a:spcPts val="0"/>
              </a:spcBef>
            </a:pPr>
            <a:r>
              <a:rPr lang="en-US" sz="8800" b="1" dirty="0">
                <a:highlight>
                  <a:srgbClr val="FFFF00"/>
                </a:highlight>
              </a:rPr>
              <a:t>h</a:t>
            </a:r>
            <a:r>
              <a:rPr lang="en-US" sz="8800" b="1" dirty="0"/>
              <a:t> </a:t>
            </a:r>
            <a:r>
              <a:rPr lang="en-US" sz="8800" dirty="0">
                <a:highlight>
                  <a:srgbClr val="FFFF00"/>
                </a:highlight>
              </a:rPr>
              <a:t>instead of</a:t>
            </a:r>
            <a:r>
              <a:rPr lang="en-US" sz="8800" b="1" dirty="0">
                <a:highlight>
                  <a:srgbClr val="FFFF00"/>
                </a:highlight>
              </a:rPr>
              <a:t> Get-History</a:t>
            </a:r>
            <a:r>
              <a:rPr lang="en-US" sz="8800" b="1" dirty="0"/>
              <a:t> </a:t>
            </a:r>
            <a:r>
              <a:rPr lang="en-US" sz="8800" dirty="0"/>
              <a:t>- Gets a list of the commands entered during the current session.</a:t>
            </a:r>
          </a:p>
          <a:p>
            <a:pPr>
              <a:lnSpc>
                <a:spcPct val="120000"/>
              </a:lnSpc>
              <a:spcBef>
                <a:spcPts val="0"/>
              </a:spcBef>
            </a:pPr>
            <a:r>
              <a:rPr lang="en-US" sz="8800" b="1" dirty="0">
                <a:highlight>
                  <a:srgbClr val="FFFF00"/>
                </a:highlight>
              </a:rPr>
              <a:t>md</a:t>
            </a:r>
            <a:r>
              <a:rPr lang="en-US" sz="8800" dirty="0">
                <a:highlight>
                  <a:srgbClr val="FFFF00"/>
                </a:highlight>
              </a:rPr>
              <a:t> or</a:t>
            </a:r>
            <a:r>
              <a:rPr lang="en-US" sz="8800" b="1" dirty="0">
                <a:highlight>
                  <a:srgbClr val="FFFF00"/>
                </a:highlight>
              </a:rPr>
              <a:t> </a:t>
            </a:r>
            <a:r>
              <a:rPr lang="en-US" sz="8800" b="1" dirty="0" err="1">
                <a:highlight>
                  <a:srgbClr val="FFFF00"/>
                </a:highlight>
              </a:rPr>
              <a:t>mkdir</a:t>
            </a:r>
            <a:r>
              <a:rPr lang="en-US" sz="8800" b="1" dirty="0">
                <a:highlight>
                  <a:srgbClr val="FFFF00"/>
                </a:highlight>
              </a:rPr>
              <a:t> </a:t>
            </a:r>
            <a:r>
              <a:rPr lang="en-US" sz="8800" dirty="0"/>
              <a:t>instead of</a:t>
            </a:r>
            <a:r>
              <a:rPr lang="en-US" sz="8800" b="1" dirty="0"/>
              <a:t> </a:t>
            </a:r>
            <a:r>
              <a:rPr lang="en-US" sz="8800" dirty="0"/>
              <a:t>PS </a:t>
            </a:r>
            <a:r>
              <a:rPr lang="en-US" sz="8800" b="1" dirty="0"/>
              <a:t>New-Item </a:t>
            </a:r>
            <a:r>
              <a:rPr lang="en-US" sz="8800" dirty="0"/>
              <a:t>– To create a new item/file. E.g. </a:t>
            </a:r>
            <a:r>
              <a:rPr lang="en-US" sz="8800" dirty="0">
                <a:highlight>
                  <a:srgbClr val="FFFF00"/>
                </a:highlight>
              </a:rPr>
              <a:t>md text.txt</a:t>
            </a:r>
            <a:endParaRPr lang="en-US" sz="8800" b="1" dirty="0"/>
          </a:p>
          <a:p>
            <a:pPr lvl="1">
              <a:lnSpc>
                <a:spcPct val="120000"/>
              </a:lnSpc>
              <a:spcBef>
                <a:spcPts val="0"/>
              </a:spcBef>
            </a:pPr>
            <a:r>
              <a:rPr lang="en-US" sz="8800" b="1" dirty="0" err="1">
                <a:highlight>
                  <a:srgbClr val="FFFF00"/>
                </a:highlight>
              </a:rPr>
              <a:t>ni</a:t>
            </a:r>
            <a:r>
              <a:rPr lang="en-US" sz="8800" b="1" dirty="0">
                <a:highlight>
                  <a:srgbClr val="FFFF00"/>
                </a:highlight>
              </a:rPr>
              <a:t> </a:t>
            </a:r>
            <a:r>
              <a:rPr lang="en-US" sz="8800" dirty="0">
                <a:highlight>
                  <a:srgbClr val="FFFF00"/>
                </a:highlight>
              </a:rPr>
              <a:t>instead of</a:t>
            </a:r>
            <a:r>
              <a:rPr lang="en-US" sz="8800" b="1" dirty="0">
                <a:highlight>
                  <a:srgbClr val="FFFF00"/>
                </a:highlight>
              </a:rPr>
              <a:t> New-Item </a:t>
            </a:r>
            <a:r>
              <a:rPr lang="en-US" sz="8800" dirty="0">
                <a:highlight>
                  <a:srgbClr val="FFFF00"/>
                </a:highlight>
              </a:rPr>
              <a:t>- </a:t>
            </a:r>
            <a:r>
              <a:rPr lang="en-US" sz="8800" dirty="0"/>
              <a:t>also creates a new item/file.</a:t>
            </a:r>
          </a:p>
          <a:p>
            <a:pPr>
              <a:lnSpc>
                <a:spcPct val="120000"/>
              </a:lnSpc>
              <a:spcBef>
                <a:spcPts val="0"/>
              </a:spcBef>
            </a:pPr>
            <a:r>
              <a:rPr lang="en-US" sz="8800" b="1" dirty="0" err="1">
                <a:highlight>
                  <a:srgbClr val="FFFF00"/>
                </a:highlight>
              </a:rPr>
              <a:t>rd</a:t>
            </a:r>
            <a:r>
              <a:rPr lang="en-US" sz="8800" b="1" dirty="0">
                <a:highlight>
                  <a:srgbClr val="FFFF00"/>
                </a:highlight>
              </a:rPr>
              <a:t> / </a:t>
            </a:r>
            <a:r>
              <a:rPr lang="en-US" sz="8800" b="1" dirty="0" err="1">
                <a:highlight>
                  <a:srgbClr val="FFFF00"/>
                </a:highlight>
              </a:rPr>
              <a:t>rmdir</a:t>
            </a:r>
            <a:r>
              <a:rPr lang="en-US" sz="8800" b="1" dirty="0">
                <a:highlight>
                  <a:srgbClr val="FFFF00"/>
                </a:highlight>
              </a:rPr>
              <a:t> / </a:t>
            </a:r>
            <a:r>
              <a:rPr lang="en-US" sz="8800" b="1" dirty="0" err="1">
                <a:highlight>
                  <a:srgbClr val="FFFF00"/>
                </a:highlight>
              </a:rPr>
              <a:t>ri</a:t>
            </a:r>
            <a:r>
              <a:rPr lang="en-US" sz="8800" b="1" dirty="0">
                <a:highlight>
                  <a:srgbClr val="FFFF00"/>
                </a:highlight>
              </a:rPr>
              <a:t> </a:t>
            </a:r>
            <a:r>
              <a:rPr lang="en-US" sz="8800" dirty="0">
                <a:highlight>
                  <a:srgbClr val="FFFF00"/>
                </a:highlight>
              </a:rPr>
              <a:t>instead of </a:t>
            </a:r>
            <a:r>
              <a:rPr lang="en-US" sz="8800" b="1" dirty="0">
                <a:highlight>
                  <a:srgbClr val="FFFF00"/>
                </a:highlight>
              </a:rPr>
              <a:t>Remove-Item.</a:t>
            </a:r>
            <a:r>
              <a:rPr lang="en-US" sz="8800" b="1" dirty="0"/>
              <a:t> </a:t>
            </a:r>
            <a:r>
              <a:rPr lang="en-US" sz="8800" dirty="0"/>
              <a:t>Deletes a file/directory. E.g. </a:t>
            </a:r>
            <a:r>
              <a:rPr lang="en-US" sz="8800" dirty="0">
                <a:highlight>
                  <a:srgbClr val="FFFF00"/>
                </a:highlight>
              </a:rPr>
              <a:t>rm text.txt</a:t>
            </a:r>
            <a:endParaRPr lang="en-US" sz="8800" dirty="0"/>
          </a:p>
          <a:p>
            <a:pPr>
              <a:lnSpc>
                <a:spcPct val="120000"/>
              </a:lnSpc>
              <a:spcBef>
                <a:spcPts val="0"/>
              </a:spcBef>
            </a:pPr>
            <a:r>
              <a:rPr lang="en-US" sz="8800" b="1" dirty="0"/>
              <a:t>mi - Move-Item </a:t>
            </a:r>
            <a:r>
              <a:rPr lang="en-US" sz="8800" dirty="0"/>
              <a:t>- Moves an item from one location to another.</a:t>
            </a:r>
          </a:p>
          <a:p>
            <a:pPr>
              <a:lnSpc>
                <a:spcPct val="120000"/>
              </a:lnSpc>
              <a:spcBef>
                <a:spcPts val="0"/>
              </a:spcBef>
            </a:pPr>
            <a:r>
              <a:rPr lang="en-US" sz="8800" b="1" dirty="0"/>
              <a:t>ren - Rename-Item </a:t>
            </a:r>
            <a:r>
              <a:rPr lang="en-US" sz="8800" dirty="0"/>
              <a:t>- Renames an item.</a:t>
            </a:r>
          </a:p>
          <a:p>
            <a:pPr>
              <a:lnSpc>
                <a:spcPct val="120000"/>
              </a:lnSpc>
              <a:spcBef>
                <a:spcPts val="0"/>
              </a:spcBef>
            </a:pPr>
            <a:r>
              <a:rPr lang="en-US" sz="8800" b="1" dirty="0"/>
              <a:t>start </a:t>
            </a:r>
            <a:r>
              <a:rPr lang="en-US" sz="8800" dirty="0"/>
              <a:t>or</a:t>
            </a:r>
            <a:r>
              <a:rPr lang="en-US" sz="8800" b="1" dirty="0"/>
              <a:t> saps - Start-Process </a:t>
            </a:r>
            <a:r>
              <a:rPr lang="en-US" sz="8800" dirty="0"/>
              <a:t>- Starts a process on the computer.</a:t>
            </a:r>
          </a:p>
          <a:p>
            <a:pPr>
              <a:lnSpc>
                <a:spcPct val="120000"/>
              </a:lnSpc>
              <a:spcBef>
                <a:spcPts val="0"/>
              </a:spcBef>
            </a:pPr>
            <a:r>
              <a:rPr lang="en-US" sz="8800" b="1" dirty="0">
                <a:solidFill>
                  <a:srgbClr val="1D2125"/>
                </a:solidFill>
              </a:rPr>
              <a:t>cd </a:t>
            </a:r>
            <a:r>
              <a:rPr lang="en-US" sz="8800" dirty="0">
                <a:solidFill>
                  <a:srgbClr val="1D2125"/>
                </a:solidFill>
              </a:rPr>
              <a:t>or</a:t>
            </a:r>
            <a:r>
              <a:rPr lang="en-US" sz="8800" b="1" dirty="0">
                <a:solidFill>
                  <a:srgbClr val="1D2125"/>
                </a:solidFill>
              </a:rPr>
              <a:t> </a:t>
            </a:r>
            <a:r>
              <a:rPr lang="en-US" sz="8800" b="1" dirty="0" err="1">
                <a:solidFill>
                  <a:srgbClr val="1D2125"/>
                </a:solidFill>
              </a:rPr>
              <a:t>sl</a:t>
            </a:r>
            <a:r>
              <a:rPr lang="en-US" sz="8800" b="1" dirty="0">
                <a:solidFill>
                  <a:srgbClr val="1D2125"/>
                </a:solidFill>
              </a:rPr>
              <a:t> </a:t>
            </a:r>
            <a:r>
              <a:rPr lang="en-US" sz="8800" dirty="0">
                <a:solidFill>
                  <a:srgbClr val="1D2125"/>
                </a:solidFill>
              </a:rPr>
              <a:t>- </a:t>
            </a:r>
            <a:r>
              <a:rPr lang="en-US" sz="8800" b="1" dirty="0">
                <a:solidFill>
                  <a:srgbClr val="1D2125"/>
                </a:solidFill>
              </a:rPr>
              <a:t>Set-Location - </a:t>
            </a:r>
            <a:r>
              <a:rPr lang="en-US" sz="8800" dirty="0"/>
              <a:t>Sets the current working location to a specified location.</a:t>
            </a:r>
          </a:p>
          <a:p>
            <a:pPr>
              <a:lnSpc>
                <a:spcPct val="120000"/>
              </a:lnSpc>
              <a:spcBef>
                <a:spcPts val="0"/>
              </a:spcBef>
            </a:pPr>
            <a:r>
              <a:rPr lang="en-GB" sz="8000" b="1" dirty="0"/>
              <a:t>cat</a:t>
            </a:r>
            <a:r>
              <a:rPr lang="en-GB" sz="8000" dirty="0"/>
              <a:t> or </a:t>
            </a:r>
            <a:r>
              <a:rPr lang="en-GB" sz="8000" b="1" dirty="0" err="1"/>
              <a:t>gc</a:t>
            </a:r>
            <a:r>
              <a:rPr lang="en-GB" sz="8000" dirty="0"/>
              <a:t> - </a:t>
            </a:r>
            <a:r>
              <a:rPr lang="en-GB" sz="8000" b="1" dirty="0"/>
              <a:t>Get-Content</a:t>
            </a:r>
            <a:r>
              <a:rPr lang="en-GB" sz="8000" dirty="0"/>
              <a:t> - </a:t>
            </a:r>
            <a:r>
              <a:rPr lang="en-US" sz="8000" dirty="0"/>
              <a:t>Gets the content of the specified item</a:t>
            </a:r>
            <a:endParaRPr lang="en-GB" sz="8000" dirty="0"/>
          </a:p>
          <a:p>
            <a:pPr>
              <a:lnSpc>
                <a:spcPct val="120000"/>
              </a:lnSpc>
              <a:spcBef>
                <a:spcPts val="0"/>
              </a:spcBef>
            </a:pPr>
            <a:endParaRPr lang="en-US" sz="8800" b="1" dirty="0"/>
          </a:p>
        </p:txBody>
      </p:sp>
      <p:sp>
        <p:nvSpPr>
          <p:cNvPr id="4" name="TextBox 3">
            <a:extLst>
              <a:ext uri="{FF2B5EF4-FFF2-40B4-BE49-F238E27FC236}">
                <a16:creationId xmlns:a16="http://schemas.microsoft.com/office/drawing/2014/main" id="{F5A4CD8F-181D-13CE-7D8C-7E4880CF8741}"/>
              </a:ext>
            </a:extLst>
          </p:cNvPr>
          <p:cNvSpPr txBox="1"/>
          <p:nvPr/>
        </p:nvSpPr>
        <p:spPr>
          <a:xfrm>
            <a:off x="6996899" y="168846"/>
            <a:ext cx="4773182" cy="574901"/>
          </a:xfrm>
          <a:custGeom>
            <a:avLst/>
            <a:gdLst>
              <a:gd name="csX0" fmla="*/ 0 w 4773182"/>
              <a:gd name="csY0" fmla="*/ 0 h 574901"/>
              <a:gd name="csX1" fmla="*/ 501184 w 4773182"/>
              <a:gd name="csY1" fmla="*/ 0 h 574901"/>
              <a:gd name="csX2" fmla="*/ 1145564 w 4773182"/>
              <a:gd name="csY2" fmla="*/ 0 h 574901"/>
              <a:gd name="csX3" fmla="*/ 1694480 w 4773182"/>
              <a:gd name="csY3" fmla="*/ 0 h 574901"/>
              <a:gd name="csX4" fmla="*/ 2195664 w 4773182"/>
              <a:gd name="csY4" fmla="*/ 0 h 574901"/>
              <a:gd name="csX5" fmla="*/ 2840043 w 4773182"/>
              <a:gd name="csY5" fmla="*/ 0 h 574901"/>
              <a:gd name="csX6" fmla="*/ 3436691 w 4773182"/>
              <a:gd name="csY6" fmla="*/ 0 h 574901"/>
              <a:gd name="csX7" fmla="*/ 4033339 w 4773182"/>
              <a:gd name="csY7" fmla="*/ 0 h 574901"/>
              <a:gd name="csX8" fmla="*/ 4773182 w 4773182"/>
              <a:gd name="csY8" fmla="*/ 0 h 574901"/>
              <a:gd name="csX9" fmla="*/ 4773182 w 4773182"/>
              <a:gd name="csY9" fmla="*/ 574901 h 574901"/>
              <a:gd name="csX10" fmla="*/ 4271998 w 4773182"/>
              <a:gd name="csY10" fmla="*/ 574901 h 574901"/>
              <a:gd name="csX11" fmla="*/ 3818546 w 4773182"/>
              <a:gd name="csY11" fmla="*/ 574901 h 574901"/>
              <a:gd name="csX12" fmla="*/ 3174166 w 4773182"/>
              <a:gd name="csY12" fmla="*/ 574901 h 574901"/>
              <a:gd name="csX13" fmla="*/ 2672982 w 4773182"/>
              <a:gd name="csY13" fmla="*/ 574901 h 574901"/>
              <a:gd name="csX14" fmla="*/ 2028602 w 4773182"/>
              <a:gd name="csY14" fmla="*/ 574901 h 574901"/>
              <a:gd name="csX15" fmla="*/ 1336491 w 4773182"/>
              <a:gd name="csY15" fmla="*/ 574901 h 574901"/>
              <a:gd name="csX16" fmla="*/ 787575 w 4773182"/>
              <a:gd name="csY16" fmla="*/ 574901 h 574901"/>
              <a:gd name="csX17" fmla="*/ 0 w 4773182"/>
              <a:gd name="csY17" fmla="*/ 574901 h 574901"/>
              <a:gd name="csX18" fmla="*/ 0 w 4773182"/>
              <a:gd name="csY18" fmla="*/ 0 h 574901"/>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Lst>
            <a:rect l="l" t="t" r="r" b="b"/>
            <a:pathLst>
              <a:path w="4773182" h="574901" fill="none" extrusionOk="0">
                <a:moveTo>
                  <a:pt x="0" y="0"/>
                </a:moveTo>
                <a:cubicBezTo>
                  <a:pt x="246837" y="-20147"/>
                  <a:pt x="334061" y="23365"/>
                  <a:pt x="501184" y="0"/>
                </a:cubicBezTo>
                <a:cubicBezTo>
                  <a:pt x="668307" y="-23365"/>
                  <a:pt x="953267" y="74845"/>
                  <a:pt x="1145564" y="0"/>
                </a:cubicBezTo>
                <a:cubicBezTo>
                  <a:pt x="1337861" y="-74845"/>
                  <a:pt x="1509300" y="15184"/>
                  <a:pt x="1694480" y="0"/>
                </a:cubicBezTo>
                <a:cubicBezTo>
                  <a:pt x="1879660" y="-15184"/>
                  <a:pt x="2075487" y="50532"/>
                  <a:pt x="2195664" y="0"/>
                </a:cubicBezTo>
                <a:cubicBezTo>
                  <a:pt x="2315841" y="-50532"/>
                  <a:pt x="2546797" y="66252"/>
                  <a:pt x="2840043" y="0"/>
                </a:cubicBezTo>
                <a:cubicBezTo>
                  <a:pt x="3133289" y="-66252"/>
                  <a:pt x="3225279" y="63554"/>
                  <a:pt x="3436691" y="0"/>
                </a:cubicBezTo>
                <a:cubicBezTo>
                  <a:pt x="3648103" y="-63554"/>
                  <a:pt x="3840048" y="60966"/>
                  <a:pt x="4033339" y="0"/>
                </a:cubicBezTo>
                <a:cubicBezTo>
                  <a:pt x="4226630" y="-60966"/>
                  <a:pt x="4492890" y="71653"/>
                  <a:pt x="4773182" y="0"/>
                </a:cubicBezTo>
                <a:cubicBezTo>
                  <a:pt x="4798362" y="156860"/>
                  <a:pt x="4756978" y="319373"/>
                  <a:pt x="4773182" y="574901"/>
                </a:cubicBezTo>
                <a:cubicBezTo>
                  <a:pt x="4619029" y="592268"/>
                  <a:pt x="4489164" y="552604"/>
                  <a:pt x="4271998" y="574901"/>
                </a:cubicBezTo>
                <a:cubicBezTo>
                  <a:pt x="4054832" y="597198"/>
                  <a:pt x="3934855" y="543533"/>
                  <a:pt x="3818546" y="574901"/>
                </a:cubicBezTo>
                <a:cubicBezTo>
                  <a:pt x="3702237" y="606269"/>
                  <a:pt x="3390293" y="553263"/>
                  <a:pt x="3174166" y="574901"/>
                </a:cubicBezTo>
                <a:cubicBezTo>
                  <a:pt x="2958039" y="596539"/>
                  <a:pt x="2867627" y="515024"/>
                  <a:pt x="2672982" y="574901"/>
                </a:cubicBezTo>
                <a:cubicBezTo>
                  <a:pt x="2478337" y="634778"/>
                  <a:pt x="2213077" y="536252"/>
                  <a:pt x="2028602" y="574901"/>
                </a:cubicBezTo>
                <a:cubicBezTo>
                  <a:pt x="1844127" y="613550"/>
                  <a:pt x="1480038" y="549252"/>
                  <a:pt x="1336491" y="574901"/>
                </a:cubicBezTo>
                <a:cubicBezTo>
                  <a:pt x="1192944" y="600550"/>
                  <a:pt x="1026394" y="536656"/>
                  <a:pt x="787575" y="574901"/>
                </a:cubicBezTo>
                <a:cubicBezTo>
                  <a:pt x="548756" y="613146"/>
                  <a:pt x="382805" y="515734"/>
                  <a:pt x="0" y="574901"/>
                </a:cubicBezTo>
                <a:cubicBezTo>
                  <a:pt x="-11428" y="368755"/>
                  <a:pt x="38806" y="167636"/>
                  <a:pt x="0" y="0"/>
                </a:cubicBezTo>
                <a:close/>
              </a:path>
              <a:path w="4773182" h="574901" stroke="0" extrusionOk="0">
                <a:moveTo>
                  <a:pt x="0" y="0"/>
                </a:moveTo>
                <a:cubicBezTo>
                  <a:pt x="109892" y="-42257"/>
                  <a:pt x="351383" y="63926"/>
                  <a:pt x="548916" y="0"/>
                </a:cubicBezTo>
                <a:cubicBezTo>
                  <a:pt x="746449" y="-63926"/>
                  <a:pt x="834024" y="18148"/>
                  <a:pt x="1002368" y="0"/>
                </a:cubicBezTo>
                <a:cubicBezTo>
                  <a:pt x="1170712" y="-18148"/>
                  <a:pt x="1381553" y="68008"/>
                  <a:pt x="1694480" y="0"/>
                </a:cubicBezTo>
                <a:cubicBezTo>
                  <a:pt x="2007407" y="-68008"/>
                  <a:pt x="2008315" y="18886"/>
                  <a:pt x="2243396" y="0"/>
                </a:cubicBezTo>
                <a:cubicBezTo>
                  <a:pt x="2478477" y="-18886"/>
                  <a:pt x="2577923" y="11460"/>
                  <a:pt x="2792311" y="0"/>
                </a:cubicBezTo>
                <a:cubicBezTo>
                  <a:pt x="3006700" y="-11460"/>
                  <a:pt x="3244758" y="4484"/>
                  <a:pt x="3484423" y="0"/>
                </a:cubicBezTo>
                <a:cubicBezTo>
                  <a:pt x="3724088" y="-4484"/>
                  <a:pt x="3862698" y="32769"/>
                  <a:pt x="3985607" y="0"/>
                </a:cubicBezTo>
                <a:cubicBezTo>
                  <a:pt x="4108516" y="-32769"/>
                  <a:pt x="4418058" y="41685"/>
                  <a:pt x="4773182" y="0"/>
                </a:cubicBezTo>
                <a:cubicBezTo>
                  <a:pt x="4828181" y="221920"/>
                  <a:pt x="4719234" y="448060"/>
                  <a:pt x="4773182" y="574901"/>
                </a:cubicBezTo>
                <a:cubicBezTo>
                  <a:pt x="4582868" y="634766"/>
                  <a:pt x="4459799" y="567683"/>
                  <a:pt x="4271998" y="574901"/>
                </a:cubicBezTo>
                <a:cubicBezTo>
                  <a:pt x="4084197" y="582119"/>
                  <a:pt x="3949235" y="540263"/>
                  <a:pt x="3675350" y="574901"/>
                </a:cubicBezTo>
                <a:cubicBezTo>
                  <a:pt x="3401465" y="609539"/>
                  <a:pt x="3304993" y="558181"/>
                  <a:pt x="3126434" y="574901"/>
                </a:cubicBezTo>
                <a:cubicBezTo>
                  <a:pt x="2947875" y="591621"/>
                  <a:pt x="2612776" y="519341"/>
                  <a:pt x="2434323" y="574901"/>
                </a:cubicBezTo>
                <a:cubicBezTo>
                  <a:pt x="2255870" y="630461"/>
                  <a:pt x="1968628" y="503791"/>
                  <a:pt x="1742211" y="574901"/>
                </a:cubicBezTo>
                <a:cubicBezTo>
                  <a:pt x="1515794" y="646011"/>
                  <a:pt x="1421925" y="515736"/>
                  <a:pt x="1241027" y="574901"/>
                </a:cubicBezTo>
                <a:cubicBezTo>
                  <a:pt x="1060129" y="634066"/>
                  <a:pt x="783123" y="503312"/>
                  <a:pt x="644380" y="574901"/>
                </a:cubicBezTo>
                <a:cubicBezTo>
                  <a:pt x="505637" y="646490"/>
                  <a:pt x="230190" y="555914"/>
                  <a:pt x="0" y="574901"/>
                </a:cubicBezTo>
                <a:cubicBezTo>
                  <a:pt x="-21429" y="311141"/>
                  <a:pt x="48472" y="284968"/>
                  <a:pt x="0" y="0"/>
                </a:cubicBezTo>
                <a:close/>
              </a:path>
            </a:pathLst>
          </a:custGeom>
          <a:solidFill>
            <a:schemeClr val="bg1"/>
          </a:solidFill>
          <a:ln w="38100">
            <a:solidFill>
              <a:srgbClr val="4448FE"/>
            </a:solidFill>
            <a:extLst>
              <a:ext uri="{C807C97D-BFC1-408E-A445-0C87EB9F89A2}">
                <ask:lineSketchStyleProps xmlns:ask="http://schemas.microsoft.com/office/drawing/2018/sketchyshapes" sd="1219033472">
                  <a:prstGeom prst="rect">
                    <a:avLst/>
                  </a:prstGeom>
                  <ask:type>
                    <ask:lineSketchScribble/>
                  </ask:type>
                </ask:lineSketchStyleProps>
              </a:ext>
            </a:extLst>
          </a:ln>
        </p:spPr>
        <p:txBody>
          <a:bodyPr wrap="square">
            <a:spAutoFit/>
          </a:bodyPr>
          <a:lstStyle/>
          <a:p>
            <a:pPr marL="0" marR="0" lvl="0" indent="0" algn="ctr" defTabSz="914400" rtl="0" eaLnBrk="1" fontAlgn="auto" latinLnBrk="0" hangingPunct="1">
              <a:lnSpc>
                <a:spcPct val="12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black"/>
                </a:solidFill>
                <a:effectLst/>
                <a:uLnTx/>
                <a:uFillTx/>
                <a:latin typeface="Calibri" panose="020F0502020204030204"/>
                <a:ea typeface="+mn-ea"/>
                <a:cs typeface="+mn-cs"/>
              </a:rPr>
              <a:t>PowerShell alias list: </a:t>
            </a:r>
            <a:r>
              <a:rPr kumimoji="0" lang="en-US" sz="2800" b="0" i="0" u="none" strike="noStrike" kern="1200" cap="none" spc="0" normalizeH="0" baseline="0" noProof="0" dirty="0">
                <a:ln>
                  <a:noFill/>
                </a:ln>
                <a:solidFill>
                  <a:prstClr val="black"/>
                </a:solidFill>
                <a:effectLst/>
                <a:uLnTx/>
                <a:uFillTx/>
                <a:latin typeface="Calibri" panose="020F0502020204030204"/>
                <a:ea typeface="+mn-ea"/>
                <a:cs typeface="+mn-cs"/>
                <a:hlinkClick r:id="rId2"/>
              </a:rPr>
              <a:t>click-here</a:t>
            </a:r>
            <a:endParaRPr kumimoji="0" lang="en-US" sz="2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5" name="TextBox 4">
            <a:extLst>
              <a:ext uri="{FF2B5EF4-FFF2-40B4-BE49-F238E27FC236}">
                <a16:creationId xmlns:a16="http://schemas.microsoft.com/office/drawing/2014/main" id="{AB4AD038-27CD-CD45-D3F9-F6705695C54D}"/>
              </a:ext>
            </a:extLst>
          </p:cNvPr>
          <p:cNvSpPr txBox="1"/>
          <p:nvPr/>
        </p:nvSpPr>
        <p:spPr>
          <a:xfrm>
            <a:off x="9667374" y="3405179"/>
            <a:ext cx="2418409" cy="2554545"/>
          </a:xfrm>
          <a:prstGeom prst="rect">
            <a:avLst/>
          </a:prstGeom>
          <a:noFill/>
          <a:ln w="19050">
            <a:solidFill>
              <a:schemeClr val="tx1"/>
            </a:solidFill>
            <a:prstDash val="solid"/>
          </a:ln>
        </p:spPr>
        <p:txBody>
          <a:bodyPr wrap="square">
            <a:spAutoFit/>
          </a:bodyPr>
          <a:lstStyle/>
          <a:p>
            <a:r>
              <a:rPr lang="en-US" sz="1600" b="0" i="0" dirty="0">
                <a:solidFill>
                  <a:srgbClr val="040C28"/>
                </a:solidFill>
                <a:effectLst/>
                <a:latin typeface="Google Sans"/>
              </a:rPr>
              <a:t>Note: PowerShell is </a:t>
            </a:r>
            <a:r>
              <a:rPr lang="en-US" sz="1600" b="1" i="0" dirty="0">
                <a:solidFill>
                  <a:srgbClr val="040C28"/>
                </a:solidFill>
                <a:effectLst/>
                <a:latin typeface="Google Sans"/>
              </a:rPr>
              <a:t>case-insensitive</a:t>
            </a:r>
            <a:r>
              <a:rPr lang="en-US" sz="1600" i="0" dirty="0">
                <a:solidFill>
                  <a:srgbClr val="040C28"/>
                </a:solidFill>
                <a:effectLst/>
                <a:latin typeface="Google Sans"/>
              </a:rPr>
              <a:t> (for both commands &amp; code)</a:t>
            </a:r>
            <a:r>
              <a:rPr lang="en-US" sz="1600" b="0" i="0" dirty="0">
                <a:solidFill>
                  <a:srgbClr val="474747"/>
                </a:solidFill>
                <a:effectLst/>
                <a:latin typeface="Google Sans"/>
              </a:rPr>
              <a:t>. E.g. Get-</a:t>
            </a:r>
            <a:r>
              <a:rPr lang="en-US" sz="1600" b="0" i="0" dirty="0" err="1">
                <a:solidFill>
                  <a:srgbClr val="474747"/>
                </a:solidFill>
                <a:effectLst/>
                <a:latin typeface="Google Sans"/>
              </a:rPr>
              <a:t>ChildItem</a:t>
            </a:r>
            <a:r>
              <a:rPr lang="en-US" sz="1600" b="0" i="0" dirty="0">
                <a:solidFill>
                  <a:srgbClr val="474747"/>
                </a:solidFill>
                <a:effectLst/>
                <a:latin typeface="Google Sans"/>
              </a:rPr>
              <a:t>, get-</a:t>
            </a:r>
            <a:r>
              <a:rPr lang="en-US" sz="1600" b="0" i="0" dirty="0" err="1">
                <a:solidFill>
                  <a:srgbClr val="474747"/>
                </a:solidFill>
                <a:effectLst/>
                <a:latin typeface="Google Sans"/>
              </a:rPr>
              <a:t>childitem</a:t>
            </a:r>
            <a:r>
              <a:rPr lang="en-US" sz="1600" b="0" i="0" dirty="0">
                <a:solidFill>
                  <a:srgbClr val="474747"/>
                </a:solidFill>
                <a:effectLst/>
                <a:latin typeface="Google Sans"/>
              </a:rPr>
              <a:t>, GCI or </a:t>
            </a:r>
            <a:r>
              <a:rPr lang="en-US" sz="1600" b="0" i="0" dirty="0" err="1">
                <a:solidFill>
                  <a:srgbClr val="474747"/>
                </a:solidFill>
                <a:effectLst/>
                <a:latin typeface="Google Sans"/>
              </a:rPr>
              <a:t>gsi</a:t>
            </a:r>
            <a:r>
              <a:rPr lang="en-US" sz="1600" b="0" i="0" dirty="0">
                <a:solidFill>
                  <a:srgbClr val="474747"/>
                </a:solidFill>
                <a:effectLst/>
                <a:latin typeface="Google Sans"/>
              </a:rPr>
              <a:t> are treated as the same. This insensitivity promotes ease of use and prevents simple mistakes due to letter casing.</a:t>
            </a:r>
            <a:endParaRPr lang="en-GB" sz="1600" dirty="0"/>
          </a:p>
        </p:txBody>
      </p:sp>
      <p:sp>
        <p:nvSpPr>
          <p:cNvPr id="6" name="TextBox 5">
            <a:extLst>
              <a:ext uri="{FF2B5EF4-FFF2-40B4-BE49-F238E27FC236}">
                <a16:creationId xmlns:a16="http://schemas.microsoft.com/office/drawing/2014/main" id="{271ADC5E-A811-7DE4-94AF-B36D8DA998AD}"/>
              </a:ext>
            </a:extLst>
          </p:cNvPr>
          <p:cNvSpPr txBox="1"/>
          <p:nvPr/>
        </p:nvSpPr>
        <p:spPr>
          <a:xfrm>
            <a:off x="315701" y="5959724"/>
            <a:ext cx="11454380" cy="830997"/>
          </a:xfrm>
          <a:prstGeom prst="rect">
            <a:avLst/>
          </a:prstGeom>
          <a:noFill/>
          <a:ln w="19050">
            <a:noFill/>
            <a:prstDash val="solid"/>
          </a:ln>
        </p:spPr>
        <p:txBody>
          <a:bodyPr wrap="square">
            <a:spAutoFit/>
          </a:bodyPr>
          <a:lstStyle/>
          <a:p>
            <a:r>
              <a:rPr lang="en-US" sz="2400" b="0" i="0" dirty="0">
                <a:solidFill>
                  <a:srgbClr val="040C28"/>
                </a:solidFill>
                <a:effectLst/>
                <a:highlight>
                  <a:srgbClr val="FFFF00"/>
                </a:highlight>
              </a:rPr>
              <a:t>The next few Bg. slides contain some of the above PowerShell cmdlets. There will be Activities &amp; time in the tutorial to experiment more with these.</a:t>
            </a:r>
            <a:endParaRPr lang="en-GB" sz="2400" dirty="0">
              <a:highlight>
                <a:srgbClr val="FFFF00"/>
              </a:highlight>
            </a:endParaRPr>
          </a:p>
        </p:txBody>
      </p:sp>
    </p:spTree>
    <p:extLst>
      <p:ext uri="{BB962C8B-B14F-4D97-AF65-F5344CB8AC3E}">
        <p14:creationId xmlns:p14="http://schemas.microsoft.com/office/powerpoint/2010/main" val="475613445"/>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187306" y="331304"/>
            <a:ext cx="11302263" cy="1106075"/>
          </a:xfrm>
        </p:spPr>
        <p:txBody>
          <a:bodyPr>
            <a:normAutofit/>
          </a:bodyPr>
          <a:lstStyle/>
          <a:p>
            <a:r>
              <a:rPr lang="en-US" altLang="en-US" sz="6000" b="1" dirty="0">
                <a:solidFill>
                  <a:schemeClr val="bg1"/>
                </a:solidFill>
              </a:rPr>
              <a:t>Bg. </a:t>
            </a:r>
            <a:r>
              <a:rPr lang="en-US" altLang="en-US" b="1" dirty="0">
                <a:solidFill>
                  <a:schemeClr val="bg1"/>
                </a:solidFill>
              </a:rPr>
              <a:t>Set-Location &amp; </a:t>
            </a:r>
            <a:r>
              <a:rPr lang="en-US" b="1" dirty="0">
                <a:solidFill>
                  <a:schemeClr val="bg1"/>
                </a:solidFill>
              </a:rPr>
              <a:t>New-Item commands</a:t>
            </a:r>
            <a:endParaRPr lang="en-GB" b="1" dirty="0">
              <a:solidFill>
                <a:schemeClr val="bg1"/>
              </a:solidFill>
            </a:endParaRPr>
          </a:p>
        </p:txBody>
      </p:sp>
      <p:sp>
        <p:nvSpPr>
          <p:cNvPr id="7" name="Content Placeholder 6">
            <a:extLst>
              <a:ext uri="{FF2B5EF4-FFF2-40B4-BE49-F238E27FC236}">
                <a16:creationId xmlns:a16="http://schemas.microsoft.com/office/drawing/2014/main" id="{7AA20E84-7A60-867E-8EB4-EA3136895592}"/>
              </a:ext>
            </a:extLst>
          </p:cNvPr>
          <p:cNvSpPr>
            <a:spLocks noGrp="1"/>
          </p:cNvSpPr>
          <p:nvPr>
            <p:ph idx="1"/>
          </p:nvPr>
        </p:nvSpPr>
        <p:spPr>
          <a:xfrm>
            <a:off x="38368" y="1716362"/>
            <a:ext cx="11732646" cy="4351338"/>
          </a:xfrm>
        </p:spPr>
        <p:txBody>
          <a:bodyPr>
            <a:noAutofit/>
          </a:bodyPr>
          <a:lstStyle/>
          <a:p>
            <a:pPr>
              <a:lnSpc>
                <a:spcPct val="100000"/>
              </a:lnSpc>
              <a:spcBef>
                <a:spcPts val="0"/>
              </a:spcBef>
            </a:pPr>
            <a:r>
              <a:rPr lang="en-US" altLang="en-US" sz="2400" dirty="0"/>
              <a:t>We can use the </a:t>
            </a:r>
            <a:r>
              <a:rPr lang="en-US" altLang="en-US" sz="2400" b="1" dirty="0"/>
              <a:t>Set-Location</a:t>
            </a:r>
            <a:r>
              <a:rPr lang="en-US" altLang="en-US" sz="2400" dirty="0"/>
              <a:t> (</a:t>
            </a:r>
            <a:r>
              <a:rPr lang="en-US" altLang="en-US" sz="2400" b="1" dirty="0" err="1">
                <a:highlight>
                  <a:srgbClr val="FFFF00"/>
                </a:highlight>
              </a:rPr>
              <a:t>sl</a:t>
            </a:r>
            <a:r>
              <a:rPr lang="en-US" altLang="en-US" sz="2400" dirty="0"/>
              <a:t>) command in PS to </a:t>
            </a:r>
            <a:r>
              <a:rPr lang="en-US" altLang="en-US" sz="2400" b="1" dirty="0"/>
              <a:t>change directory,</a:t>
            </a:r>
            <a:r>
              <a:rPr lang="en-US" altLang="en-US" sz="2400" dirty="0"/>
              <a:t> to set the current directory to a specific location, like </a:t>
            </a:r>
            <a:r>
              <a:rPr lang="en-US" altLang="en-US" sz="2400" b="1" dirty="0"/>
              <a:t>cd</a:t>
            </a:r>
            <a:r>
              <a:rPr lang="en-US" altLang="en-US" sz="2400" dirty="0"/>
              <a:t> in Batch. </a:t>
            </a:r>
            <a:r>
              <a:rPr lang="en-US" sz="2400" dirty="0"/>
              <a:t>We can still use the </a:t>
            </a:r>
            <a:r>
              <a:rPr lang="en-US" sz="2400" b="1" dirty="0"/>
              <a:t>cd alias </a:t>
            </a:r>
            <a:r>
              <a:rPr lang="en-US" sz="2400" dirty="0"/>
              <a:t>in PowerShell.</a:t>
            </a:r>
          </a:p>
          <a:p>
            <a:pPr marL="0" indent="0">
              <a:lnSpc>
                <a:spcPct val="100000"/>
              </a:lnSpc>
              <a:spcBef>
                <a:spcPts val="0"/>
              </a:spcBef>
              <a:buNone/>
            </a:pPr>
            <a:endParaRPr lang="en-US" i="0" dirty="0">
              <a:solidFill>
                <a:srgbClr val="000000"/>
              </a:solidFill>
              <a:effectLst/>
            </a:endParaRPr>
          </a:p>
          <a:p>
            <a:pPr>
              <a:lnSpc>
                <a:spcPct val="100000"/>
              </a:lnSpc>
              <a:spcBef>
                <a:spcPts val="0"/>
              </a:spcBef>
            </a:pPr>
            <a:r>
              <a:rPr lang="en-US" sz="2400" i="0" dirty="0">
                <a:solidFill>
                  <a:srgbClr val="000000"/>
                </a:solidFill>
                <a:effectLst/>
              </a:rPr>
              <a:t>We use the </a:t>
            </a:r>
            <a:r>
              <a:rPr lang="en-US" sz="2400" b="1" i="0" dirty="0">
                <a:solidFill>
                  <a:srgbClr val="000000"/>
                </a:solidFill>
                <a:effectLst/>
              </a:rPr>
              <a:t>New-Item</a:t>
            </a:r>
            <a:r>
              <a:rPr lang="en-US" sz="2400" b="0" i="0" dirty="0">
                <a:solidFill>
                  <a:srgbClr val="000000"/>
                </a:solidFill>
                <a:effectLst/>
              </a:rPr>
              <a:t> (</a:t>
            </a:r>
            <a:r>
              <a:rPr lang="en-US" sz="2400" b="1" i="0" dirty="0" err="1">
                <a:solidFill>
                  <a:srgbClr val="000000"/>
                </a:solidFill>
                <a:effectLst/>
                <a:highlight>
                  <a:srgbClr val="FFFF00"/>
                </a:highlight>
              </a:rPr>
              <a:t>ni</a:t>
            </a:r>
            <a:r>
              <a:rPr lang="en-US" sz="2400" b="0" i="0" dirty="0">
                <a:solidFill>
                  <a:srgbClr val="000000"/>
                </a:solidFill>
                <a:effectLst/>
              </a:rPr>
              <a:t>) command followed by the </a:t>
            </a:r>
            <a:r>
              <a:rPr lang="en-US" sz="2400" b="1" i="0" dirty="0">
                <a:solidFill>
                  <a:srgbClr val="000000"/>
                </a:solidFill>
                <a:effectLst/>
              </a:rPr>
              <a:t>-Path </a:t>
            </a:r>
            <a:r>
              <a:rPr lang="en-US" sz="2400" b="0" i="0" dirty="0">
                <a:solidFill>
                  <a:srgbClr val="000000"/>
                </a:solidFill>
                <a:effectLst/>
              </a:rPr>
              <a:t>parameter and destination address to create a new item/file/folder </a:t>
            </a:r>
            <a:r>
              <a:rPr lang="en-US" sz="2400" dirty="0">
                <a:solidFill>
                  <a:srgbClr val="000000"/>
                </a:solidFill>
              </a:rPr>
              <a:t>in PS. </a:t>
            </a:r>
            <a:r>
              <a:rPr lang="en-US" sz="2400" b="0" i="0" dirty="0">
                <a:solidFill>
                  <a:srgbClr val="000000"/>
                </a:solidFill>
                <a:effectLst/>
              </a:rPr>
              <a:t>We need to append the </a:t>
            </a:r>
            <a:r>
              <a:rPr lang="en-US" sz="2400" b="1" i="0" dirty="0">
                <a:solidFill>
                  <a:srgbClr val="000000"/>
                </a:solidFill>
                <a:effectLst/>
              </a:rPr>
              <a:t>-ItemType</a:t>
            </a:r>
            <a:r>
              <a:rPr lang="en-US" sz="2400" b="0" i="0" dirty="0">
                <a:solidFill>
                  <a:srgbClr val="000000"/>
                </a:solidFill>
                <a:effectLst/>
              </a:rPr>
              <a:t> </a:t>
            </a:r>
            <a:r>
              <a:rPr lang="en-US" sz="2400" b="1" i="0" dirty="0">
                <a:solidFill>
                  <a:srgbClr val="000000"/>
                </a:solidFill>
                <a:effectLst/>
              </a:rPr>
              <a:t>Directory</a:t>
            </a:r>
            <a:r>
              <a:rPr lang="en-US" sz="2400" i="0" dirty="0">
                <a:solidFill>
                  <a:srgbClr val="000000"/>
                </a:solidFill>
                <a:effectLst/>
              </a:rPr>
              <a:t> parameter and value to create a new folder. For example:</a:t>
            </a:r>
            <a:endParaRPr lang="en-US" sz="2400" b="0" i="0" dirty="0">
              <a:solidFill>
                <a:srgbClr val="000000"/>
              </a:solidFill>
              <a:effectLst/>
            </a:endParaRPr>
          </a:p>
          <a:p>
            <a:pPr>
              <a:lnSpc>
                <a:spcPct val="100000"/>
              </a:lnSpc>
              <a:spcBef>
                <a:spcPts val="0"/>
              </a:spcBef>
            </a:pPr>
            <a:endParaRPr lang="en-US" altLang="en-US" sz="2400" dirty="0"/>
          </a:p>
          <a:p>
            <a:pPr>
              <a:lnSpc>
                <a:spcPct val="100000"/>
              </a:lnSpc>
              <a:spcBef>
                <a:spcPts val="200"/>
              </a:spcBef>
            </a:pPr>
            <a:r>
              <a:rPr lang="en-US" sz="2400" b="0" i="0" dirty="0">
                <a:solidFill>
                  <a:srgbClr val="333333"/>
                </a:solidFill>
                <a:effectLst/>
              </a:rPr>
              <a:t>The </a:t>
            </a:r>
            <a:r>
              <a:rPr lang="en-US" sz="2400" b="1" i="0" dirty="0">
                <a:solidFill>
                  <a:srgbClr val="333333"/>
                </a:solidFill>
                <a:effectLst/>
              </a:rPr>
              <a:t>Remove-Item</a:t>
            </a:r>
            <a:r>
              <a:rPr lang="en-US" sz="2400" b="0" i="0" dirty="0">
                <a:solidFill>
                  <a:srgbClr val="333333"/>
                </a:solidFill>
                <a:effectLst/>
              </a:rPr>
              <a:t> (</a:t>
            </a:r>
            <a:r>
              <a:rPr lang="en-US" sz="2400" b="1" i="0" dirty="0" err="1">
                <a:solidFill>
                  <a:srgbClr val="333333"/>
                </a:solidFill>
                <a:effectLst/>
                <a:highlight>
                  <a:srgbClr val="FFFF00"/>
                </a:highlight>
              </a:rPr>
              <a:t>ri</a:t>
            </a:r>
            <a:r>
              <a:rPr lang="en-US" sz="2400" b="0" i="0" dirty="0">
                <a:solidFill>
                  <a:srgbClr val="333333"/>
                </a:solidFill>
                <a:effectLst/>
              </a:rPr>
              <a:t>) command allows us to delete files/folders/other data from a specified directory. For example, to delete the C:\Folder1 folder:</a:t>
            </a:r>
          </a:p>
          <a:p>
            <a:pPr marL="0" indent="0">
              <a:lnSpc>
                <a:spcPct val="100000"/>
              </a:lnSpc>
              <a:spcBef>
                <a:spcPts val="200"/>
              </a:spcBef>
              <a:buNone/>
            </a:pPr>
            <a:endParaRPr lang="en-US" sz="2400" dirty="0">
              <a:solidFill>
                <a:srgbClr val="333333"/>
              </a:solidFill>
            </a:endParaRPr>
          </a:p>
          <a:p>
            <a:pPr>
              <a:lnSpc>
                <a:spcPct val="100000"/>
              </a:lnSpc>
              <a:spcBef>
                <a:spcPts val="200"/>
              </a:spcBef>
            </a:pPr>
            <a:r>
              <a:rPr lang="en-US" sz="2400" dirty="0">
                <a:solidFill>
                  <a:srgbClr val="333333"/>
                </a:solidFill>
              </a:rPr>
              <a:t>We could also add the </a:t>
            </a:r>
            <a:r>
              <a:rPr lang="en-US" sz="2400" b="1" dirty="0">
                <a:solidFill>
                  <a:srgbClr val="333333"/>
                </a:solidFill>
              </a:rPr>
              <a:t>–Recurse</a:t>
            </a:r>
            <a:r>
              <a:rPr lang="en-US" sz="2400" dirty="0">
                <a:solidFill>
                  <a:srgbClr val="333333"/>
                </a:solidFill>
              </a:rPr>
              <a:t> parameter to avoid the console asking us for confirmation to delete all files and sub-folders within Folder1, like so:</a:t>
            </a:r>
            <a:endParaRPr lang="en-US" sz="2400" dirty="0"/>
          </a:p>
          <a:p>
            <a:pPr>
              <a:lnSpc>
                <a:spcPct val="100000"/>
              </a:lnSpc>
              <a:spcBef>
                <a:spcPts val="0"/>
              </a:spcBef>
            </a:pPr>
            <a:endParaRPr lang="en-US" altLang="en-US" sz="2400" dirty="0"/>
          </a:p>
          <a:p>
            <a:pPr>
              <a:lnSpc>
                <a:spcPct val="100000"/>
              </a:lnSpc>
              <a:spcBef>
                <a:spcPts val="0"/>
              </a:spcBef>
            </a:pPr>
            <a:endParaRPr lang="en-US" sz="2400" dirty="0"/>
          </a:p>
          <a:p>
            <a:pPr marL="0" indent="0">
              <a:lnSpc>
                <a:spcPct val="100000"/>
              </a:lnSpc>
              <a:spcBef>
                <a:spcPts val="0"/>
              </a:spcBef>
              <a:buNone/>
            </a:pPr>
            <a:endParaRPr lang="en-US" sz="2400" dirty="0"/>
          </a:p>
        </p:txBody>
      </p:sp>
      <p:sp>
        <p:nvSpPr>
          <p:cNvPr id="15" name="Rectangle 1">
            <a:extLst>
              <a:ext uri="{FF2B5EF4-FFF2-40B4-BE49-F238E27FC236}">
                <a16:creationId xmlns:a16="http://schemas.microsoft.com/office/drawing/2014/main" id="{8B1CBE21-24C8-511C-D153-21859234D306}"/>
              </a:ext>
            </a:extLst>
          </p:cNvPr>
          <p:cNvSpPr>
            <a:spLocks noChangeArrowheads="1"/>
          </p:cNvSpPr>
          <p:nvPr/>
        </p:nvSpPr>
        <p:spPr bwMode="auto">
          <a:xfrm>
            <a:off x="0" y="90100"/>
            <a:ext cx="65" cy="276999"/>
          </a:xfrm>
          <a:prstGeom prst="rect">
            <a:avLst/>
          </a:prstGeom>
          <a:solidFill>
            <a:srgbClr val="F5F5F5"/>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0" tIns="0" rIns="0" bIns="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pic>
        <p:nvPicPr>
          <p:cNvPr id="3" name="Picture 2">
            <a:extLst>
              <a:ext uri="{FF2B5EF4-FFF2-40B4-BE49-F238E27FC236}">
                <a16:creationId xmlns:a16="http://schemas.microsoft.com/office/drawing/2014/main" id="{5482EF4B-5591-2BFB-AADF-A9B7439AB4D3}"/>
              </a:ext>
            </a:extLst>
          </p:cNvPr>
          <p:cNvPicPr>
            <a:picLocks noChangeAspect="1"/>
          </p:cNvPicPr>
          <p:nvPr/>
        </p:nvPicPr>
        <p:blipFill rotWithShape="1">
          <a:blip r:embed="rId3"/>
          <a:srcRect b="19539"/>
          <a:stretch/>
        </p:blipFill>
        <p:spPr>
          <a:xfrm>
            <a:off x="1943100" y="2484345"/>
            <a:ext cx="8108922" cy="407781"/>
          </a:xfrm>
          <a:prstGeom prst="rect">
            <a:avLst/>
          </a:prstGeom>
        </p:spPr>
      </p:pic>
      <p:pic>
        <p:nvPicPr>
          <p:cNvPr id="9" name="Picture 8">
            <a:extLst>
              <a:ext uri="{FF2B5EF4-FFF2-40B4-BE49-F238E27FC236}">
                <a16:creationId xmlns:a16="http://schemas.microsoft.com/office/drawing/2014/main" id="{DE26B8BC-CDFF-119D-B58A-CFD601E03457}"/>
              </a:ext>
            </a:extLst>
          </p:cNvPr>
          <p:cNvPicPr>
            <a:picLocks noChangeAspect="1"/>
          </p:cNvPicPr>
          <p:nvPr/>
        </p:nvPicPr>
        <p:blipFill>
          <a:blip r:embed="rId4"/>
          <a:srcRect t="17110" b="22275"/>
          <a:stretch/>
        </p:blipFill>
        <p:spPr>
          <a:xfrm>
            <a:off x="626830" y="4043363"/>
            <a:ext cx="10302969" cy="407781"/>
          </a:xfrm>
          <a:prstGeom prst="rect">
            <a:avLst/>
          </a:prstGeom>
        </p:spPr>
      </p:pic>
      <p:pic>
        <p:nvPicPr>
          <p:cNvPr id="19" name="Picture 18">
            <a:extLst>
              <a:ext uri="{FF2B5EF4-FFF2-40B4-BE49-F238E27FC236}">
                <a16:creationId xmlns:a16="http://schemas.microsoft.com/office/drawing/2014/main" id="{22A6E116-6F9B-05F0-DEAD-D54898452C56}"/>
              </a:ext>
            </a:extLst>
          </p:cNvPr>
          <p:cNvPicPr>
            <a:picLocks noChangeAspect="1"/>
          </p:cNvPicPr>
          <p:nvPr/>
        </p:nvPicPr>
        <p:blipFill>
          <a:blip r:embed="rId5"/>
          <a:srcRect b="30759"/>
          <a:stretch/>
        </p:blipFill>
        <p:spPr>
          <a:xfrm>
            <a:off x="1869398" y="5162745"/>
            <a:ext cx="8740528" cy="352230"/>
          </a:xfrm>
          <a:prstGeom prst="rect">
            <a:avLst/>
          </a:prstGeom>
        </p:spPr>
      </p:pic>
      <p:pic>
        <p:nvPicPr>
          <p:cNvPr id="20" name="Picture 19">
            <a:extLst>
              <a:ext uri="{FF2B5EF4-FFF2-40B4-BE49-F238E27FC236}">
                <a16:creationId xmlns:a16="http://schemas.microsoft.com/office/drawing/2014/main" id="{79ECA466-FA87-9225-0494-B657FF35BC6A}"/>
              </a:ext>
            </a:extLst>
          </p:cNvPr>
          <p:cNvPicPr>
            <a:picLocks noChangeAspect="1"/>
          </p:cNvPicPr>
          <p:nvPr/>
        </p:nvPicPr>
        <p:blipFill>
          <a:blip r:embed="rId6"/>
          <a:srcRect b="19840"/>
          <a:stretch/>
        </p:blipFill>
        <p:spPr>
          <a:xfrm>
            <a:off x="1160540" y="6323010"/>
            <a:ext cx="10158243" cy="407781"/>
          </a:xfrm>
          <a:prstGeom prst="rect">
            <a:avLst/>
          </a:prstGeom>
        </p:spPr>
      </p:pic>
    </p:spTree>
    <p:extLst>
      <p:ext uri="{BB962C8B-B14F-4D97-AF65-F5344CB8AC3E}">
        <p14:creationId xmlns:p14="http://schemas.microsoft.com/office/powerpoint/2010/main" val="1599342629"/>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459346" y="347845"/>
            <a:ext cx="10642042" cy="1033669"/>
          </a:xfrm>
        </p:spPr>
        <p:txBody>
          <a:bodyPr>
            <a:normAutofit fontScale="90000"/>
          </a:bodyPr>
          <a:lstStyle/>
          <a:p>
            <a:r>
              <a:rPr lang="en-GB" sz="6000" b="1" dirty="0">
                <a:solidFill>
                  <a:schemeClr val="bg1"/>
                </a:solidFill>
              </a:rPr>
              <a:t>Bg. </a:t>
            </a:r>
            <a:r>
              <a:rPr lang="en-GB" b="1" dirty="0">
                <a:solidFill>
                  <a:schemeClr val="bg1"/>
                </a:solidFill>
              </a:rPr>
              <a:t>Move-Item &amp; Copy-item (Copy &amp; paste items)</a:t>
            </a:r>
          </a:p>
        </p:txBody>
      </p:sp>
      <p:sp>
        <p:nvSpPr>
          <p:cNvPr id="7" name="Content Placeholder 6">
            <a:extLst>
              <a:ext uri="{FF2B5EF4-FFF2-40B4-BE49-F238E27FC236}">
                <a16:creationId xmlns:a16="http://schemas.microsoft.com/office/drawing/2014/main" id="{7AA20E84-7A60-867E-8EB4-EA3136895592}"/>
              </a:ext>
            </a:extLst>
          </p:cNvPr>
          <p:cNvSpPr>
            <a:spLocks noGrp="1"/>
          </p:cNvSpPr>
          <p:nvPr>
            <p:ph idx="1"/>
          </p:nvPr>
        </p:nvSpPr>
        <p:spPr>
          <a:xfrm>
            <a:off x="323370" y="1733606"/>
            <a:ext cx="11617618" cy="5124394"/>
          </a:xfrm>
        </p:spPr>
        <p:txBody>
          <a:bodyPr>
            <a:normAutofit fontScale="55000" lnSpcReduction="20000"/>
          </a:bodyPr>
          <a:lstStyle/>
          <a:p>
            <a:r>
              <a:rPr lang="en-US" sz="4400" dirty="0"/>
              <a:t>We can use the </a:t>
            </a:r>
            <a:r>
              <a:rPr lang="en-US" sz="4400" b="1" dirty="0"/>
              <a:t>Move-item</a:t>
            </a:r>
            <a:r>
              <a:rPr lang="en-US" sz="4400" dirty="0"/>
              <a:t> (</a:t>
            </a:r>
            <a:r>
              <a:rPr lang="en-US" sz="4400" b="1" dirty="0">
                <a:highlight>
                  <a:srgbClr val="FFFF00"/>
                </a:highlight>
              </a:rPr>
              <a:t>mi</a:t>
            </a:r>
            <a:r>
              <a:rPr lang="en-US" sz="4400" dirty="0"/>
              <a:t>) command in PS to move an item/file/folder and its contents to a specified destination. We simply type:</a:t>
            </a:r>
          </a:p>
          <a:p>
            <a:pPr algn="l"/>
            <a:r>
              <a:rPr lang="en-GB" sz="4400" b="1" dirty="0">
                <a:solidFill>
                  <a:schemeClr val="bg1"/>
                </a:solidFill>
              </a:rPr>
              <a:t>Move-Item</a:t>
            </a:r>
            <a:endParaRPr lang="en-US" sz="4400" b="0" i="0" dirty="0">
              <a:solidFill>
                <a:srgbClr val="333333"/>
              </a:solidFill>
              <a:effectLst/>
            </a:endParaRPr>
          </a:p>
          <a:p>
            <a:pPr marL="0" indent="0" algn="l">
              <a:buNone/>
            </a:pPr>
            <a:endParaRPr lang="en-US" sz="4400" b="0" i="0" dirty="0">
              <a:solidFill>
                <a:srgbClr val="333333"/>
              </a:solidFill>
              <a:effectLst/>
            </a:endParaRPr>
          </a:p>
          <a:p>
            <a:pPr algn="l"/>
            <a:r>
              <a:rPr lang="en-US" sz="4400" b="0" i="0" dirty="0">
                <a:solidFill>
                  <a:srgbClr val="333333"/>
                </a:solidFill>
                <a:effectLst/>
              </a:rPr>
              <a:t>We can use the </a:t>
            </a:r>
            <a:r>
              <a:rPr lang="en-US" sz="4400" b="1" i="0" dirty="0">
                <a:solidFill>
                  <a:srgbClr val="333333"/>
                </a:solidFill>
                <a:effectLst/>
              </a:rPr>
              <a:t>Copy-Item</a:t>
            </a:r>
            <a:r>
              <a:rPr lang="en-US" sz="4400" b="0" i="0" dirty="0">
                <a:solidFill>
                  <a:srgbClr val="333333"/>
                </a:solidFill>
                <a:effectLst/>
              </a:rPr>
              <a:t> (</a:t>
            </a:r>
            <a:r>
              <a:rPr lang="en-US" sz="4400" b="1" i="0" dirty="0">
                <a:solidFill>
                  <a:srgbClr val="333333"/>
                </a:solidFill>
                <a:effectLst/>
                <a:highlight>
                  <a:srgbClr val="FFFF00"/>
                </a:highlight>
              </a:rPr>
              <a:t>cpi</a:t>
            </a:r>
            <a:r>
              <a:rPr lang="en-US" sz="4400" b="0" i="0" dirty="0">
                <a:solidFill>
                  <a:srgbClr val="333333"/>
                </a:solidFill>
                <a:effectLst/>
              </a:rPr>
              <a:t>) command to copy and paste files and folders or folders and their contents to a different folder.</a:t>
            </a:r>
          </a:p>
          <a:p>
            <a:pPr algn="l"/>
            <a:r>
              <a:rPr lang="en-US" sz="4400" b="0" i="0" dirty="0">
                <a:solidFill>
                  <a:srgbClr val="333333"/>
                </a:solidFill>
                <a:effectLst/>
              </a:rPr>
              <a:t>To </a:t>
            </a:r>
            <a:r>
              <a:rPr lang="en-US" sz="4400" dirty="0">
                <a:solidFill>
                  <a:srgbClr val="333333"/>
                </a:solidFill>
              </a:rPr>
              <a:t>copy &amp; paste files, we use </a:t>
            </a:r>
            <a:r>
              <a:rPr lang="en-US" sz="4400" b="1" i="0" dirty="0">
                <a:solidFill>
                  <a:srgbClr val="333333"/>
                </a:solidFill>
                <a:effectLst/>
              </a:rPr>
              <a:t>Copy-Item </a:t>
            </a:r>
            <a:r>
              <a:rPr lang="en-US" sz="4400" i="0" dirty="0">
                <a:solidFill>
                  <a:srgbClr val="333333"/>
                </a:solidFill>
                <a:effectLst/>
              </a:rPr>
              <a:t>command</a:t>
            </a:r>
            <a:r>
              <a:rPr lang="en-US" sz="4400" b="1" i="0" dirty="0">
                <a:solidFill>
                  <a:srgbClr val="333333"/>
                </a:solidFill>
                <a:effectLst/>
              </a:rPr>
              <a:t> </a:t>
            </a:r>
            <a:r>
              <a:rPr lang="en-US" sz="4400" b="0" i="0" dirty="0">
                <a:solidFill>
                  <a:srgbClr val="333333"/>
                </a:solidFill>
                <a:effectLst/>
              </a:rPr>
              <a:t>followed by the source path, </a:t>
            </a:r>
            <a:r>
              <a:rPr lang="en-US" sz="4400" dirty="0">
                <a:solidFill>
                  <a:srgbClr val="333333"/>
                </a:solidFill>
              </a:rPr>
              <a:t>-</a:t>
            </a:r>
            <a:r>
              <a:rPr lang="en-US" sz="4400" i="0" dirty="0">
                <a:solidFill>
                  <a:srgbClr val="333333"/>
                </a:solidFill>
                <a:effectLst/>
              </a:rPr>
              <a:t>Destination parameter </a:t>
            </a:r>
            <a:r>
              <a:rPr lang="en-US" sz="4400" b="0" i="0" dirty="0">
                <a:solidFill>
                  <a:srgbClr val="333333"/>
                </a:solidFill>
                <a:effectLst/>
              </a:rPr>
              <a:t>and destination address. For example, to copy </a:t>
            </a:r>
            <a:r>
              <a:rPr lang="en-US" sz="4400" b="1" dirty="0">
                <a:solidFill>
                  <a:srgbClr val="333333"/>
                </a:solidFill>
              </a:rPr>
              <a:t>C</a:t>
            </a:r>
            <a:r>
              <a:rPr lang="en-US" sz="4400" b="1" i="0" dirty="0">
                <a:solidFill>
                  <a:srgbClr val="333333"/>
                </a:solidFill>
                <a:effectLst/>
              </a:rPr>
              <a:t>:\Folder1 </a:t>
            </a:r>
            <a:r>
              <a:rPr lang="en-US" sz="4400" b="0" i="0" dirty="0">
                <a:solidFill>
                  <a:srgbClr val="333333"/>
                </a:solidFill>
                <a:effectLst/>
              </a:rPr>
              <a:t>and its contents to</a:t>
            </a:r>
            <a:r>
              <a:rPr lang="en-US" sz="4400" b="1" i="0" dirty="0">
                <a:solidFill>
                  <a:srgbClr val="333333"/>
                </a:solidFill>
                <a:effectLst/>
              </a:rPr>
              <a:t> C:\Folder2</a:t>
            </a:r>
            <a:r>
              <a:rPr lang="en-US" sz="4400" b="0" i="0" dirty="0">
                <a:solidFill>
                  <a:srgbClr val="333333"/>
                </a:solidFill>
                <a:effectLst/>
              </a:rPr>
              <a:t>, we type:</a:t>
            </a:r>
          </a:p>
          <a:p>
            <a:pPr algn="l"/>
            <a:endParaRPr lang="en-US" sz="4400" dirty="0">
              <a:solidFill>
                <a:srgbClr val="333333"/>
              </a:solidFill>
            </a:endParaRPr>
          </a:p>
          <a:p>
            <a:pPr algn="l"/>
            <a:endParaRPr lang="en-US" sz="4400" b="0" i="0" dirty="0">
              <a:solidFill>
                <a:srgbClr val="333333"/>
              </a:solidFill>
              <a:effectLst/>
            </a:endParaRPr>
          </a:p>
          <a:p>
            <a:pPr marL="0" indent="0" algn="l">
              <a:buNone/>
            </a:pPr>
            <a:r>
              <a:rPr lang="en-US" sz="4400" b="0" i="0" dirty="0">
                <a:solidFill>
                  <a:srgbClr val="333333"/>
                </a:solidFill>
                <a:effectLst/>
              </a:rPr>
              <a:t>Tip: We use the </a:t>
            </a:r>
            <a:r>
              <a:rPr lang="en-US" sz="4400" b="1" i="0" dirty="0">
                <a:solidFill>
                  <a:srgbClr val="333333"/>
                </a:solidFill>
                <a:effectLst/>
              </a:rPr>
              <a:t>-Recurse</a:t>
            </a:r>
            <a:r>
              <a:rPr lang="en-US" sz="4400" b="0" i="0" dirty="0">
                <a:solidFill>
                  <a:srgbClr val="333333"/>
                </a:solidFill>
                <a:effectLst/>
              </a:rPr>
              <a:t> parameter to move ‘all’ the contents of the folder. Otherwise, PowerShell would only copy the top-level folder (Folder1) name and not the sub-folders/files inside.</a:t>
            </a:r>
          </a:p>
          <a:p>
            <a:pPr algn="l"/>
            <a:endParaRPr lang="en-US" b="1" i="0" dirty="0">
              <a:solidFill>
                <a:srgbClr val="2C2C2C"/>
              </a:solidFill>
              <a:effectLst/>
              <a:latin typeface="Roboto" panose="02000000000000000000" pitchFamily="2" charset="0"/>
            </a:endParaRPr>
          </a:p>
        </p:txBody>
      </p:sp>
      <p:pic>
        <p:nvPicPr>
          <p:cNvPr id="11" name="Picture 10">
            <a:extLst>
              <a:ext uri="{FF2B5EF4-FFF2-40B4-BE49-F238E27FC236}">
                <a16:creationId xmlns:a16="http://schemas.microsoft.com/office/drawing/2014/main" id="{7CD91794-D933-23B9-5CD0-0DF702977322}"/>
              </a:ext>
            </a:extLst>
          </p:cNvPr>
          <p:cNvPicPr>
            <a:picLocks noChangeAspect="1"/>
          </p:cNvPicPr>
          <p:nvPr/>
        </p:nvPicPr>
        <p:blipFill>
          <a:blip r:embed="rId3"/>
          <a:stretch>
            <a:fillRect/>
          </a:stretch>
        </p:blipFill>
        <p:spPr>
          <a:xfrm>
            <a:off x="175894" y="4681753"/>
            <a:ext cx="11840208" cy="564546"/>
          </a:xfrm>
          <a:prstGeom prst="rect">
            <a:avLst/>
          </a:prstGeom>
        </p:spPr>
      </p:pic>
      <p:pic>
        <p:nvPicPr>
          <p:cNvPr id="9" name="Picture 8">
            <a:extLst>
              <a:ext uri="{FF2B5EF4-FFF2-40B4-BE49-F238E27FC236}">
                <a16:creationId xmlns:a16="http://schemas.microsoft.com/office/drawing/2014/main" id="{54615C56-AE4F-4DE4-46B3-0988BA43E496}"/>
              </a:ext>
            </a:extLst>
          </p:cNvPr>
          <p:cNvPicPr>
            <a:picLocks noChangeAspect="1"/>
          </p:cNvPicPr>
          <p:nvPr/>
        </p:nvPicPr>
        <p:blipFill>
          <a:blip r:embed="rId4"/>
          <a:stretch>
            <a:fillRect/>
          </a:stretch>
        </p:blipFill>
        <p:spPr>
          <a:xfrm>
            <a:off x="497852" y="2456413"/>
            <a:ext cx="11268653" cy="508708"/>
          </a:xfrm>
          <a:prstGeom prst="rect">
            <a:avLst/>
          </a:prstGeom>
        </p:spPr>
      </p:pic>
    </p:spTree>
    <p:extLst>
      <p:ext uri="{BB962C8B-B14F-4D97-AF65-F5344CB8AC3E}">
        <p14:creationId xmlns:p14="http://schemas.microsoft.com/office/powerpoint/2010/main" val="3469024394"/>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276392" y="410792"/>
            <a:ext cx="10945668" cy="1033669"/>
          </a:xfrm>
        </p:spPr>
        <p:txBody>
          <a:bodyPr>
            <a:normAutofit fontScale="90000"/>
          </a:bodyPr>
          <a:lstStyle/>
          <a:p>
            <a:r>
              <a:rPr lang="en-GB" sz="5400" b="1" dirty="0">
                <a:solidFill>
                  <a:srgbClr val="002060"/>
                </a:solidFill>
                <a:highlight>
                  <a:srgbClr val="FFFF00"/>
                </a:highlight>
              </a:rPr>
              <a:t>Show:</a:t>
            </a:r>
            <a:r>
              <a:rPr lang="en-GB" sz="5400" b="1" dirty="0">
                <a:solidFill>
                  <a:srgbClr val="002060"/>
                </a:solidFill>
              </a:rPr>
              <a:t> </a:t>
            </a:r>
            <a:r>
              <a:rPr lang="en-GB" b="1" dirty="0">
                <a:solidFill>
                  <a:schemeClr val="bg1"/>
                </a:solidFill>
              </a:rPr>
              <a:t>Get-History, </a:t>
            </a:r>
            <a:r>
              <a:rPr lang="en-US" b="1" dirty="0">
                <a:solidFill>
                  <a:schemeClr val="bg1"/>
                </a:solidFill>
              </a:rPr>
              <a:t>Invoke-History &amp; Clear-History </a:t>
            </a:r>
            <a:endParaRPr lang="en-GB" b="1" dirty="0">
              <a:solidFill>
                <a:schemeClr val="bg1"/>
              </a:solidFill>
            </a:endParaRPr>
          </a:p>
        </p:txBody>
      </p:sp>
      <p:sp>
        <p:nvSpPr>
          <p:cNvPr id="7" name="Content Placeholder 6">
            <a:extLst>
              <a:ext uri="{FF2B5EF4-FFF2-40B4-BE49-F238E27FC236}">
                <a16:creationId xmlns:a16="http://schemas.microsoft.com/office/drawing/2014/main" id="{7AA20E84-7A60-867E-8EB4-EA3136895592}"/>
              </a:ext>
            </a:extLst>
          </p:cNvPr>
          <p:cNvSpPr>
            <a:spLocks noGrp="1"/>
          </p:cNvSpPr>
          <p:nvPr>
            <p:ph idx="1"/>
          </p:nvPr>
        </p:nvSpPr>
        <p:spPr>
          <a:xfrm>
            <a:off x="165990" y="1616491"/>
            <a:ext cx="11902914" cy="4351338"/>
          </a:xfrm>
        </p:spPr>
        <p:txBody>
          <a:bodyPr>
            <a:normAutofit/>
          </a:bodyPr>
          <a:lstStyle/>
          <a:p>
            <a:pPr algn="l">
              <a:lnSpc>
                <a:spcPct val="100000"/>
              </a:lnSpc>
              <a:spcBef>
                <a:spcPts val="0"/>
              </a:spcBef>
            </a:pPr>
            <a:r>
              <a:rPr lang="en-US" sz="2400" b="0" i="0" dirty="0">
                <a:solidFill>
                  <a:srgbClr val="333333"/>
                </a:solidFill>
                <a:effectLst/>
                <a:latin typeface="Roboto" panose="02000000000000000000" pitchFamily="2" charset="0"/>
              </a:rPr>
              <a:t>We can use the</a:t>
            </a:r>
            <a:r>
              <a:rPr lang="en-US" sz="2400" b="1" i="0" dirty="0">
                <a:solidFill>
                  <a:srgbClr val="333333"/>
                </a:solidFill>
                <a:effectLst/>
                <a:latin typeface="Roboto" panose="02000000000000000000" pitchFamily="2" charset="0"/>
              </a:rPr>
              <a:t> ’</a:t>
            </a:r>
            <a:r>
              <a:rPr lang="en-US" sz="2400" b="1" dirty="0">
                <a:solidFill>
                  <a:srgbClr val="333333"/>
                </a:solidFill>
                <a:latin typeface="Roboto" panose="02000000000000000000" pitchFamily="2" charset="0"/>
              </a:rPr>
              <a:t>u</a:t>
            </a:r>
            <a:r>
              <a:rPr lang="en-US" sz="2400" b="1" i="0" dirty="0">
                <a:solidFill>
                  <a:srgbClr val="333333"/>
                </a:solidFill>
                <a:effectLst/>
                <a:latin typeface="Roboto" panose="02000000000000000000" pitchFamily="2" charset="0"/>
              </a:rPr>
              <a:t>p and down’</a:t>
            </a:r>
            <a:r>
              <a:rPr lang="en-US" sz="2400" b="0" i="0" dirty="0">
                <a:solidFill>
                  <a:srgbClr val="333333"/>
                </a:solidFill>
                <a:effectLst/>
                <a:latin typeface="Roboto" panose="02000000000000000000" pitchFamily="2" charset="0"/>
              </a:rPr>
              <a:t> arrow keys to scroll through recently used commands. </a:t>
            </a:r>
          </a:p>
          <a:p>
            <a:pPr algn="l">
              <a:lnSpc>
                <a:spcPct val="100000"/>
              </a:lnSpc>
              <a:spcBef>
                <a:spcPts val="0"/>
              </a:spcBef>
            </a:pPr>
            <a:r>
              <a:rPr lang="en-US" sz="2400" b="0" i="0" dirty="0">
                <a:solidFill>
                  <a:srgbClr val="333333"/>
                </a:solidFill>
                <a:effectLst/>
                <a:latin typeface="Roboto" panose="02000000000000000000" pitchFamily="2" charset="0"/>
              </a:rPr>
              <a:t>We use the </a:t>
            </a:r>
            <a:r>
              <a:rPr lang="en-US" sz="2400" b="1" i="0" dirty="0">
                <a:solidFill>
                  <a:srgbClr val="333333"/>
                </a:solidFill>
                <a:effectLst/>
                <a:highlight>
                  <a:srgbClr val="FFFF00"/>
                </a:highlight>
                <a:latin typeface="Roboto" panose="02000000000000000000" pitchFamily="2" charset="0"/>
              </a:rPr>
              <a:t>Get-History</a:t>
            </a:r>
            <a:r>
              <a:rPr lang="en-US" sz="2400" b="1" i="0" dirty="0">
                <a:solidFill>
                  <a:srgbClr val="333333"/>
                </a:solidFill>
                <a:effectLst/>
                <a:latin typeface="Roboto" panose="02000000000000000000" pitchFamily="2" charset="0"/>
              </a:rPr>
              <a:t> (</a:t>
            </a:r>
            <a:r>
              <a:rPr lang="en-US" sz="2400" b="1" i="0" dirty="0">
                <a:solidFill>
                  <a:srgbClr val="333333"/>
                </a:solidFill>
                <a:effectLst/>
                <a:highlight>
                  <a:srgbClr val="FFFF00"/>
                </a:highlight>
                <a:latin typeface="Roboto" panose="02000000000000000000" pitchFamily="2" charset="0"/>
              </a:rPr>
              <a:t>h</a:t>
            </a:r>
            <a:r>
              <a:rPr lang="en-US" sz="2400" b="1" i="0" dirty="0">
                <a:solidFill>
                  <a:srgbClr val="333333"/>
                </a:solidFill>
                <a:effectLst/>
                <a:latin typeface="Roboto" panose="02000000000000000000" pitchFamily="2" charset="0"/>
              </a:rPr>
              <a:t>) </a:t>
            </a:r>
            <a:r>
              <a:rPr lang="en-US" sz="2400" i="0" dirty="0">
                <a:solidFill>
                  <a:srgbClr val="333333"/>
                </a:solidFill>
                <a:effectLst/>
                <a:latin typeface="Roboto" panose="02000000000000000000" pitchFamily="2" charset="0"/>
              </a:rPr>
              <a:t>command</a:t>
            </a:r>
            <a:r>
              <a:rPr lang="en-US" sz="2400" b="1" i="0" dirty="0">
                <a:solidFill>
                  <a:srgbClr val="333333"/>
                </a:solidFill>
                <a:effectLst/>
                <a:latin typeface="Roboto" panose="02000000000000000000" pitchFamily="2" charset="0"/>
              </a:rPr>
              <a:t> </a:t>
            </a:r>
            <a:r>
              <a:rPr lang="en-US" sz="2400" b="0" i="0" dirty="0">
                <a:solidFill>
                  <a:srgbClr val="333333"/>
                </a:solidFill>
                <a:effectLst/>
                <a:latin typeface="Roboto" panose="02000000000000000000" pitchFamily="2" charset="0"/>
              </a:rPr>
              <a:t>to view a list of all recently used commands. </a:t>
            </a:r>
          </a:p>
          <a:p>
            <a:pPr algn="l">
              <a:lnSpc>
                <a:spcPct val="100000"/>
              </a:lnSpc>
              <a:spcBef>
                <a:spcPts val="0"/>
              </a:spcBef>
            </a:pPr>
            <a:endParaRPr lang="en-US" sz="2400" dirty="0">
              <a:solidFill>
                <a:srgbClr val="333333"/>
              </a:solidFill>
              <a:latin typeface="Roboto" panose="02000000000000000000" pitchFamily="2" charset="0"/>
            </a:endParaRPr>
          </a:p>
          <a:p>
            <a:pPr algn="l">
              <a:lnSpc>
                <a:spcPct val="100000"/>
              </a:lnSpc>
              <a:spcBef>
                <a:spcPts val="0"/>
              </a:spcBef>
            </a:pPr>
            <a:endParaRPr lang="en-US" sz="2400" b="0" i="0" dirty="0">
              <a:solidFill>
                <a:srgbClr val="333333"/>
              </a:solidFill>
              <a:effectLst/>
              <a:latin typeface="Roboto" panose="02000000000000000000" pitchFamily="2" charset="0"/>
            </a:endParaRPr>
          </a:p>
          <a:p>
            <a:pPr algn="l">
              <a:lnSpc>
                <a:spcPct val="100000"/>
              </a:lnSpc>
              <a:spcBef>
                <a:spcPts val="0"/>
              </a:spcBef>
            </a:pPr>
            <a:endParaRPr lang="en-US" sz="2400" dirty="0">
              <a:solidFill>
                <a:srgbClr val="333333"/>
              </a:solidFill>
              <a:latin typeface="Roboto" panose="02000000000000000000" pitchFamily="2" charset="0"/>
            </a:endParaRPr>
          </a:p>
          <a:p>
            <a:pPr algn="l">
              <a:lnSpc>
                <a:spcPct val="100000"/>
              </a:lnSpc>
              <a:spcBef>
                <a:spcPts val="0"/>
              </a:spcBef>
            </a:pPr>
            <a:endParaRPr lang="en-US" sz="2400" b="0" i="0" dirty="0">
              <a:solidFill>
                <a:srgbClr val="333333"/>
              </a:solidFill>
              <a:effectLst/>
              <a:latin typeface="Roboto" panose="02000000000000000000" pitchFamily="2" charset="0"/>
            </a:endParaRPr>
          </a:p>
          <a:p>
            <a:pPr algn="l">
              <a:lnSpc>
                <a:spcPct val="100000"/>
              </a:lnSpc>
              <a:spcBef>
                <a:spcPts val="0"/>
              </a:spcBef>
            </a:pPr>
            <a:endParaRPr lang="en-US" sz="2400" dirty="0">
              <a:solidFill>
                <a:srgbClr val="333333"/>
              </a:solidFill>
              <a:latin typeface="Roboto" panose="02000000000000000000" pitchFamily="2" charset="0"/>
            </a:endParaRPr>
          </a:p>
          <a:p>
            <a:pPr marL="0" indent="0" algn="l">
              <a:lnSpc>
                <a:spcPct val="100000"/>
              </a:lnSpc>
              <a:spcBef>
                <a:spcPts val="0"/>
              </a:spcBef>
              <a:buNone/>
            </a:pPr>
            <a:endParaRPr lang="en-US" sz="2400" b="0" i="0" dirty="0">
              <a:solidFill>
                <a:srgbClr val="333333"/>
              </a:solidFill>
              <a:effectLst/>
              <a:latin typeface="Roboto" panose="02000000000000000000" pitchFamily="2" charset="0"/>
            </a:endParaRPr>
          </a:p>
        </p:txBody>
      </p:sp>
      <p:pic>
        <p:nvPicPr>
          <p:cNvPr id="6" name="Picture 5">
            <a:extLst>
              <a:ext uri="{FF2B5EF4-FFF2-40B4-BE49-F238E27FC236}">
                <a16:creationId xmlns:a16="http://schemas.microsoft.com/office/drawing/2014/main" id="{8EC0CA10-F6B5-A745-A942-20455D773D0B}"/>
              </a:ext>
            </a:extLst>
          </p:cNvPr>
          <p:cNvPicPr>
            <a:picLocks noChangeAspect="1"/>
          </p:cNvPicPr>
          <p:nvPr/>
        </p:nvPicPr>
        <p:blipFill>
          <a:blip r:embed="rId3"/>
          <a:stretch>
            <a:fillRect/>
          </a:stretch>
        </p:blipFill>
        <p:spPr>
          <a:xfrm>
            <a:off x="5675488" y="2832178"/>
            <a:ext cx="6276784" cy="2706025"/>
          </a:xfrm>
          <a:prstGeom prst="rect">
            <a:avLst/>
          </a:prstGeom>
        </p:spPr>
      </p:pic>
      <p:sp>
        <p:nvSpPr>
          <p:cNvPr id="9" name="TextBox 8">
            <a:extLst>
              <a:ext uri="{FF2B5EF4-FFF2-40B4-BE49-F238E27FC236}">
                <a16:creationId xmlns:a16="http://schemas.microsoft.com/office/drawing/2014/main" id="{2F0BA22E-3D53-F514-3F62-993A621CFEDE}"/>
              </a:ext>
            </a:extLst>
          </p:cNvPr>
          <p:cNvSpPr txBox="1"/>
          <p:nvPr/>
        </p:nvSpPr>
        <p:spPr>
          <a:xfrm>
            <a:off x="165990" y="2448529"/>
            <a:ext cx="5552392" cy="4339650"/>
          </a:xfrm>
          <a:prstGeom prst="rect">
            <a:avLst/>
          </a:prstGeom>
          <a:noFill/>
        </p:spPr>
        <p:txBody>
          <a:bodyPr wrap="square">
            <a:spAutoFit/>
          </a:bodyPr>
          <a:lstStyle/>
          <a:p>
            <a:pPr marL="285750" indent="-285750" algn="l">
              <a:buFont typeface="Arial" panose="020B0604020202020204" pitchFamily="34" charset="0"/>
              <a:buChar char="•"/>
            </a:pPr>
            <a:r>
              <a:rPr lang="en-US" sz="2400" b="0" i="0" dirty="0">
                <a:solidFill>
                  <a:srgbClr val="333333"/>
                </a:solidFill>
                <a:effectLst/>
                <a:latin typeface="Roboto" panose="02000000000000000000" pitchFamily="2" charset="0"/>
              </a:rPr>
              <a:t>We can use the </a:t>
            </a:r>
            <a:r>
              <a:rPr lang="en-US" sz="2400" b="1" i="0" dirty="0">
                <a:solidFill>
                  <a:srgbClr val="333333"/>
                </a:solidFill>
                <a:effectLst/>
                <a:latin typeface="Roboto" panose="02000000000000000000" pitchFamily="2" charset="0"/>
              </a:rPr>
              <a:t>Invoke-History </a:t>
            </a:r>
            <a:r>
              <a:rPr lang="en-US" sz="2400" i="0" dirty="0">
                <a:solidFill>
                  <a:srgbClr val="333333"/>
                </a:solidFill>
                <a:effectLst/>
                <a:latin typeface="Roboto" panose="02000000000000000000" pitchFamily="2" charset="0"/>
              </a:rPr>
              <a:t>command </a:t>
            </a:r>
            <a:r>
              <a:rPr lang="en-US" sz="2400" b="1" i="0" dirty="0">
                <a:solidFill>
                  <a:srgbClr val="333333"/>
                </a:solidFill>
                <a:effectLst/>
                <a:latin typeface="Roboto" panose="02000000000000000000" pitchFamily="2" charset="0"/>
              </a:rPr>
              <a:t>to rerun any command </a:t>
            </a:r>
            <a:r>
              <a:rPr lang="en-US" sz="2400" b="0" i="0" dirty="0">
                <a:solidFill>
                  <a:srgbClr val="333333"/>
                </a:solidFill>
                <a:effectLst/>
                <a:latin typeface="Roboto" panose="02000000000000000000" pitchFamily="2" charset="0"/>
              </a:rPr>
              <a:t>from the list, by typing the command followed by the list ‘</a:t>
            </a:r>
            <a:r>
              <a:rPr lang="en-US" sz="2400" b="1" i="0" dirty="0">
                <a:solidFill>
                  <a:srgbClr val="333333"/>
                </a:solidFill>
                <a:effectLst/>
                <a:latin typeface="Roboto" panose="02000000000000000000" pitchFamily="2" charset="0"/>
              </a:rPr>
              <a:t>Id</a:t>
            </a:r>
            <a:r>
              <a:rPr lang="en-US" sz="2400" b="0" i="0" dirty="0">
                <a:solidFill>
                  <a:srgbClr val="333333"/>
                </a:solidFill>
                <a:effectLst/>
                <a:latin typeface="Roboto" panose="02000000000000000000" pitchFamily="2" charset="0"/>
              </a:rPr>
              <a:t>’ number. </a:t>
            </a:r>
          </a:p>
          <a:p>
            <a:pPr marL="285750" indent="-285750" algn="l">
              <a:buFont typeface="Arial" panose="020B0604020202020204" pitchFamily="34" charset="0"/>
              <a:buChar char="•"/>
            </a:pPr>
            <a:r>
              <a:rPr lang="en-US" sz="2400" b="0" i="0" dirty="0">
                <a:solidFill>
                  <a:srgbClr val="333333"/>
                </a:solidFill>
                <a:effectLst/>
                <a:latin typeface="Roboto" panose="02000000000000000000" pitchFamily="2" charset="0"/>
              </a:rPr>
              <a:t>E.g.</a:t>
            </a:r>
            <a:r>
              <a:rPr lang="en-US" sz="2400" b="1" i="0" dirty="0">
                <a:solidFill>
                  <a:srgbClr val="333333"/>
                </a:solidFill>
                <a:effectLst/>
                <a:latin typeface="Roboto" panose="02000000000000000000" pitchFamily="2" charset="0"/>
              </a:rPr>
              <a:t> </a:t>
            </a:r>
            <a:r>
              <a:rPr lang="en-US" sz="2400" i="0" dirty="0">
                <a:solidFill>
                  <a:srgbClr val="333333"/>
                </a:solidFill>
                <a:effectLst/>
                <a:latin typeface="Roboto" panose="02000000000000000000" pitchFamily="2" charset="0"/>
              </a:rPr>
              <a:t>From this code example, to rerun the ‘Get-Process’ command, we </a:t>
            </a:r>
            <a:r>
              <a:rPr lang="en-US" sz="2400" b="0" i="0" dirty="0">
                <a:solidFill>
                  <a:srgbClr val="333333"/>
                </a:solidFill>
                <a:effectLst/>
                <a:latin typeface="Roboto" panose="02000000000000000000" pitchFamily="2" charset="0"/>
              </a:rPr>
              <a:t>type </a:t>
            </a:r>
            <a:r>
              <a:rPr lang="en-US" sz="2400" b="1" i="0" dirty="0">
                <a:solidFill>
                  <a:srgbClr val="333333"/>
                </a:solidFill>
                <a:effectLst/>
                <a:highlight>
                  <a:srgbClr val="FFFF00"/>
                </a:highlight>
                <a:latin typeface="Roboto" panose="02000000000000000000" pitchFamily="2" charset="0"/>
              </a:rPr>
              <a:t>Invoke-History 5</a:t>
            </a:r>
            <a:r>
              <a:rPr lang="en-US" sz="2400" b="0" i="0" dirty="0">
                <a:solidFill>
                  <a:srgbClr val="333333"/>
                </a:solidFill>
                <a:effectLst/>
                <a:latin typeface="Roboto" panose="02000000000000000000" pitchFamily="2" charset="0"/>
              </a:rPr>
              <a:t>.</a:t>
            </a:r>
          </a:p>
          <a:p>
            <a:pPr marL="285750" indent="-285750" algn="l">
              <a:buFont typeface="Arial" panose="020B0604020202020204" pitchFamily="34" charset="0"/>
              <a:buChar char="•"/>
            </a:pPr>
            <a:r>
              <a:rPr lang="en-US" sz="2400" dirty="0">
                <a:solidFill>
                  <a:srgbClr val="333333"/>
                </a:solidFill>
                <a:highlight>
                  <a:srgbClr val="FFFF00"/>
                </a:highlight>
                <a:latin typeface="Roboto" panose="02000000000000000000" pitchFamily="2" charset="0"/>
              </a:rPr>
              <a:t>Useful when we have typed out long PS commands.</a:t>
            </a:r>
            <a:endParaRPr lang="en-US" sz="2400" b="0" i="0" dirty="0">
              <a:solidFill>
                <a:srgbClr val="333333"/>
              </a:solidFill>
              <a:effectLst/>
              <a:highlight>
                <a:srgbClr val="FFFF00"/>
              </a:highlight>
              <a:latin typeface="Roboto" panose="02000000000000000000" pitchFamily="2" charset="0"/>
            </a:endParaRPr>
          </a:p>
          <a:p>
            <a:r>
              <a:rPr lang="en-US" sz="2000" i="0" dirty="0">
                <a:solidFill>
                  <a:srgbClr val="333333"/>
                </a:solidFill>
                <a:effectLst/>
                <a:latin typeface="Roboto" panose="02000000000000000000" pitchFamily="2" charset="0"/>
              </a:rPr>
              <a:t>Bg. We use the </a:t>
            </a:r>
            <a:r>
              <a:rPr lang="en-US" sz="2000" b="1" i="0" dirty="0">
                <a:solidFill>
                  <a:srgbClr val="333333"/>
                </a:solidFill>
                <a:effectLst/>
                <a:latin typeface="Roboto" panose="02000000000000000000" pitchFamily="2" charset="0"/>
              </a:rPr>
              <a:t>Clear-History</a:t>
            </a:r>
            <a:r>
              <a:rPr lang="en-US" sz="2000" b="0" i="0" dirty="0">
                <a:solidFill>
                  <a:srgbClr val="333333"/>
                </a:solidFill>
                <a:effectLst/>
                <a:latin typeface="Roboto" panose="02000000000000000000" pitchFamily="2" charset="0"/>
              </a:rPr>
              <a:t> command to clear the command history from the current session.</a:t>
            </a:r>
          </a:p>
        </p:txBody>
      </p:sp>
      <p:pic>
        <p:nvPicPr>
          <p:cNvPr id="11" name="Picture 10">
            <a:extLst>
              <a:ext uri="{FF2B5EF4-FFF2-40B4-BE49-F238E27FC236}">
                <a16:creationId xmlns:a16="http://schemas.microsoft.com/office/drawing/2014/main" id="{F555B451-54B4-44BA-89F2-70751D0FDC16}"/>
              </a:ext>
            </a:extLst>
          </p:cNvPr>
          <p:cNvPicPr>
            <a:picLocks noChangeAspect="1"/>
          </p:cNvPicPr>
          <p:nvPr/>
        </p:nvPicPr>
        <p:blipFill>
          <a:blip r:embed="rId4"/>
          <a:stretch>
            <a:fillRect/>
          </a:stretch>
        </p:blipFill>
        <p:spPr>
          <a:xfrm>
            <a:off x="5675487" y="5661439"/>
            <a:ext cx="6265579" cy="675281"/>
          </a:xfrm>
          <a:prstGeom prst="rect">
            <a:avLst/>
          </a:prstGeom>
        </p:spPr>
      </p:pic>
    </p:spTree>
    <p:extLst>
      <p:ext uri="{BB962C8B-B14F-4D97-AF65-F5344CB8AC3E}">
        <p14:creationId xmlns:p14="http://schemas.microsoft.com/office/powerpoint/2010/main" val="1913106485"/>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05982F-B979-0FF4-8E1E-47CD4ABB3D4D}"/>
              </a:ext>
            </a:extLst>
          </p:cNvPr>
          <p:cNvSpPr>
            <a:spLocks noGrp="1"/>
          </p:cNvSpPr>
          <p:nvPr>
            <p:ph type="title"/>
          </p:nvPr>
        </p:nvSpPr>
        <p:spPr>
          <a:xfrm>
            <a:off x="0" y="18256"/>
            <a:ext cx="12192000" cy="933620"/>
          </a:xfrm>
          <a:solidFill>
            <a:srgbClr val="002060"/>
          </a:solidFill>
        </p:spPr>
        <p:txBody>
          <a:bodyPr>
            <a:normAutofit/>
          </a:bodyPr>
          <a:lstStyle/>
          <a:p>
            <a:r>
              <a:rPr lang="en-GB" sz="4800" b="1" dirty="0">
                <a:solidFill>
                  <a:srgbClr val="002060"/>
                </a:solidFill>
                <a:highlight>
                  <a:srgbClr val="FFFF00"/>
                </a:highlight>
              </a:rPr>
              <a:t>Show:</a:t>
            </a:r>
            <a:r>
              <a:rPr lang="en-GB" sz="4800" b="1" dirty="0">
                <a:solidFill>
                  <a:srgbClr val="002060"/>
                </a:solidFill>
              </a:rPr>
              <a:t> </a:t>
            </a:r>
            <a:r>
              <a:rPr lang="en-GB" sz="4800" dirty="0">
                <a:solidFill>
                  <a:schemeClr val="bg1"/>
                </a:solidFill>
              </a:rPr>
              <a:t>Create a new file</a:t>
            </a:r>
          </a:p>
        </p:txBody>
      </p:sp>
      <p:sp>
        <p:nvSpPr>
          <p:cNvPr id="3" name="Content Placeholder 2">
            <a:extLst>
              <a:ext uri="{FF2B5EF4-FFF2-40B4-BE49-F238E27FC236}">
                <a16:creationId xmlns:a16="http://schemas.microsoft.com/office/drawing/2014/main" id="{6E140568-788B-68D6-4007-13CCF27AB314}"/>
              </a:ext>
            </a:extLst>
          </p:cNvPr>
          <p:cNvSpPr>
            <a:spLocks noGrp="1"/>
          </p:cNvSpPr>
          <p:nvPr>
            <p:ph idx="1"/>
          </p:nvPr>
        </p:nvSpPr>
        <p:spPr>
          <a:xfrm>
            <a:off x="261077" y="1098602"/>
            <a:ext cx="11438745" cy="5527049"/>
          </a:xfrm>
        </p:spPr>
        <p:txBody>
          <a:bodyPr>
            <a:normAutofit/>
          </a:bodyPr>
          <a:lstStyle/>
          <a:p>
            <a:pPr marL="0" indent="0">
              <a:buNone/>
            </a:pPr>
            <a:r>
              <a:rPr lang="en-GB" dirty="0"/>
              <a:t>There are several ways to </a:t>
            </a:r>
            <a:r>
              <a:rPr lang="en-GB" b="1" dirty="0"/>
              <a:t>create a new file and write text </a:t>
            </a:r>
            <a:r>
              <a:rPr lang="en-GB" dirty="0"/>
              <a:t>into files using PS cmdlets:</a:t>
            </a:r>
          </a:p>
          <a:p>
            <a:pPr marL="514350" indent="-514350">
              <a:buFont typeface="+mj-lt"/>
              <a:buAutoNum type="arabicPeriod"/>
            </a:pPr>
            <a:r>
              <a:rPr lang="en-GB" b="1" dirty="0"/>
              <a:t>Redirection operators (&gt; and &gt;&gt;)</a:t>
            </a:r>
            <a:endParaRPr lang="en-GB" dirty="0"/>
          </a:p>
          <a:p>
            <a:r>
              <a:rPr lang="en-GB" dirty="0"/>
              <a:t>To create or overwrite a file use: </a:t>
            </a:r>
            <a:r>
              <a:rPr lang="en-GB" dirty="0">
                <a:highlight>
                  <a:srgbClr val="FFFF00"/>
                </a:highlight>
              </a:rPr>
              <a:t>"Hello world!" &gt; hello.txt</a:t>
            </a:r>
          </a:p>
          <a:p>
            <a:r>
              <a:rPr lang="en-GB" b="1" dirty="0"/>
              <a:t>To add and append text to an existing file use: </a:t>
            </a:r>
            <a:r>
              <a:rPr lang="en-GB" dirty="0">
                <a:highlight>
                  <a:srgbClr val="FFFF00"/>
                </a:highlight>
              </a:rPr>
              <a:t>"More text" &gt;&gt; hello.txt</a:t>
            </a:r>
          </a:p>
          <a:p>
            <a:pPr marL="0" indent="0">
              <a:buNone/>
            </a:pPr>
            <a:r>
              <a:rPr lang="en-GB" dirty="0"/>
              <a:t>Others:</a:t>
            </a:r>
          </a:p>
          <a:p>
            <a:pPr marL="514350" indent="-514350">
              <a:buFont typeface="+mj-lt"/>
              <a:buAutoNum type="arabicPeriod" startAt="2"/>
            </a:pPr>
            <a:r>
              <a:rPr lang="en-GB" b="1" dirty="0"/>
              <a:t>Set-Content command (to create or overwrite a file)</a:t>
            </a:r>
            <a:endParaRPr lang="en-GB" dirty="0"/>
          </a:p>
          <a:p>
            <a:r>
              <a:rPr lang="en-GB" dirty="0"/>
              <a:t>Set-Content -Path “hello.txt" -Value "Hello world!"</a:t>
            </a:r>
          </a:p>
          <a:p>
            <a:pPr marL="514350" indent="-514350">
              <a:buFont typeface="+mj-lt"/>
              <a:buAutoNum type="arabicPeriod" startAt="3"/>
            </a:pPr>
            <a:r>
              <a:rPr lang="en-GB" b="1" dirty="0"/>
              <a:t>Out-File command</a:t>
            </a:r>
            <a:endParaRPr lang="en-GB" dirty="0"/>
          </a:p>
          <a:p>
            <a:r>
              <a:rPr lang="en-GB" dirty="0"/>
              <a:t>"Hello world!" | Out-File -</a:t>
            </a:r>
            <a:r>
              <a:rPr lang="en-GB" dirty="0" err="1"/>
              <a:t>FilePath</a:t>
            </a:r>
            <a:r>
              <a:rPr lang="en-GB" dirty="0"/>
              <a:t> "example.txt“</a:t>
            </a:r>
          </a:p>
        </p:txBody>
      </p:sp>
      <p:pic>
        <p:nvPicPr>
          <p:cNvPr id="5" name="Graphic 4" descr="Document outline">
            <a:extLst>
              <a:ext uri="{FF2B5EF4-FFF2-40B4-BE49-F238E27FC236}">
                <a16:creationId xmlns:a16="http://schemas.microsoft.com/office/drawing/2014/main" id="{94045B79-A9F9-D3BF-7795-8EF9900DA1B8}"/>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8979108" y="3801255"/>
            <a:ext cx="2540833" cy="2540833"/>
          </a:xfrm>
          <a:prstGeom prst="rect">
            <a:avLst/>
          </a:prstGeom>
        </p:spPr>
      </p:pic>
    </p:spTree>
    <p:extLst>
      <p:ext uri="{BB962C8B-B14F-4D97-AF65-F5344CB8AC3E}">
        <p14:creationId xmlns:p14="http://schemas.microsoft.com/office/powerpoint/2010/main" val="4062642079"/>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62AF3E3-89D6-69AA-422D-C208421E726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34FABF5-ED09-3FFF-79A3-1AE47C1EFEFA}"/>
              </a:ext>
            </a:extLst>
          </p:cNvPr>
          <p:cNvSpPr>
            <a:spLocks noGrp="1"/>
          </p:cNvSpPr>
          <p:nvPr>
            <p:ph type="title"/>
          </p:nvPr>
        </p:nvSpPr>
        <p:spPr>
          <a:xfrm>
            <a:off x="0" y="18256"/>
            <a:ext cx="12192000" cy="1398314"/>
          </a:xfrm>
          <a:solidFill>
            <a:srgbClr val="002060"/>
          </a:solidFill>
        </p:spPr>
        <p:txBody>
          <a:bodyPr/>
          <a:lstStyle/>
          <a:p>
            <a:r>
              <a:rPr lang="en-GB" sz="6000" dirty="0">
                <a:solidFill>
                  <a:schemeClr val="bg1"/>
                </a:solidFill>
              </a:rPr>
              <a:t>Bg. </a:t>
            </a:r>
            <a:r>
              <a:rPr lang="en-GB" dirty="0">
                <a:solidFill>
                  <a:schemeClr val="bg1"/>
                </a:solidFill>
              </a:rPr>
              <a:t>Create New-item command</a:t>
            </a:r>
          </a:p>
        </p:txBody>
      </p:sp>
      <p:sp>
        <p:nvSpPr>
          <p:cNvPr id="3" name="Content Placeholder 2">
            <a:extLst>
              <a:ext uri="{FF2B5EF4-FFF2-40B4-BE49-F238E27FC236}">
                <a16:creationId xmlns:a16="http://schemas.microsoft.com/office/drawing/2014/main" id="{4FB57D46-832D-92DB-6507-D34682B1571B}"/>
              </a:ext>
            </a:extLst>
          </p:cNvPr>
          <p:cNvSpPr>
            <a:spLocks noGrp="1"/>
          </p:cNvSpPr>
          <p:nvPr>
            <p:ph idx="1"/>
          </p:nvPr>
        </p:nvSpPr>
        <p:spPr>
          <a:xfrm>
            <a:off x="313544" y="1686393"/>
            <a:ext cx="11671092" cy="4032356"/>
          </a:xfrm>
        </p:spPr>
        <p:txBody>
          <a:bodyPr>
            <a:normAutofit/>
          </a:bodyPr>
          <a:lstStyle/>
          <a:p>
            <a:r>
              <a:rPr lang="en-US" dirty="0"/>
              <a:t>We can also use </a:t>
            </a:r>
            <a:r>
              <a:rPr lang="en-US" b="1" dirty="0"/>
              <a:t>New-Item</a:t>
            </a:r>
            <a:r>
              <a:rPr lang="en-US" dirty="0"/>
              <a:t> (alias </a:t>
            </a:r>
            <a:r>
              <a:rPr lang="en-US" b="1" dirty="0" err="1"/>
              <a:t>ni</a:t>
            </a:r>
            <a:r>
              <a:rPr lang="en-US" dirty="0"/>
              <a:t>) to create a new file and write in text.</a:t>
            </a:r>
          </a:p>
          <a:p>
            <a:pPr marL="0" indent="0">
              <a:buNone/>
            </a:pPr>
            <a:r>
              <a:rPr lang="en-US" b="1" dirty="0"/>
              <a:t>	New-Item -Path .\hello.txt -ItemType File -Value "Hello world!"</a:t>
            </a:r>
          </a:p>
          <a:p>
            <a:r>
              <a:rPr lang="en-US" dirty="0"/>
              <a:t>or with the alias</a:t>
            </a:r>
          </a:p>
          <a:p>
            <a:pPr marL="0" indent="0">
              <a:buNone/>
            </a:pPr>
            <a:r>
              <a:rPr lang="en-US" dirty="0"/>
              <a:t>	</a:t>
            </a:r>
            <a:r>
              <a:rPr lang="en-US" b="1" dirty="0" err="1"/>
              <a:t>ni</a:t>
            </a:r>
            <a:r>
              <a:rPr lang="en-US" b="1" dirty="0"/>
              <a:t> .\hello.txt -ItemType File -Value "Hello world!"</a:t>
            </a:r>
          </a:p>
          <a:p>
            <a:r>
              <a:rPr lang="en-US" dirty="0"/>
              <a:t>If the file hello.txt does not exist, PowerShell creates it and writes in the value.</a:t>
            </a:r>
          </a:p>
          <a:p>
            <a:r>
              <a:rPr lang="en-US" sz="3200" dirty="0"/>
              <a:t>Warning: </a:t>
            </a:r>
            <a:r>
              <a:rPr lang="en-US" dirty="0"/>
              <a:t>If it already exists, New-Item throws an error (by default). No content is changed.</a:t>
            </a:r>
          </a:p>
        </p:txBody>
      </p:sp>
      <p:pic>
        <p:nvPicPr>
          <p:cNvPr id="5" name="Graphic 4" descr="Document outline">
            <a:extLst>
              <a:ext uri="{FF2B5EF4-FFF2-40B4-BE49-F238E27FC236}">
                <a16:creationId xmlns:a16="http://schemas.microsoft.com/office/drawing/2014/main" id="{7D265747-7DE7-6818-05B8-1DCF3ED49089}"/>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5548858" y="5255303"/>
            <a:ext cx="1466537" cy="1466537"/>
          </a:xfrm>
          <a:prstGeom prst="rect">
            <a:avLst/>
          </a:prstGeom>
        </p:spPr>
      </p:pic>
    </p:spTree>
    <p:extLst>
      <p:ext uri="{BB962C8B-B14F-4D97-AF65-F5344CB8AC3E}">
        <p14:creationId xmlns:p14="http://schemas.microsoft.com/office/powerpoint/2010/main" val="1770928635"/>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8B83154-819D-EF3E-774B-BFAD27BC46E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709D7EA-8DF4-B17D-EC27-B25DF4F4AA36}"/>
              </a:ext>
            </a:extLst>
          </p:cNvPr>
          <p:cNvSpPr>
            <a:spLocks noGrp="1"/>
          </p:cNvSpPr>
          <p:nvPr>
            <p:ph type="title"/>
          </p:nvPr>
        </p:nvSpPr>
        <p:spPr>
          <a:xfrm>
            <a:off x="0" y="18255"/>
            <a:ext cx="12192000" cy="1098511"/>
          </a:xfrm>
          <a:solidFill>
            <a:srgbClr val="002060"/>
          </a:solidFill>
        </p:spPr>
        <p:txBody>
          <a:bodyPr>
            <a:normAutofit/>
          </a:bodyPr>
          <a:lstStyle/>
          <a:p>
            <a:r>
              <a:rPr lang="en-GB" sz="4800" b="1" dirty="0">
                <a:solidFill>
                  <a:srgbClr val="002060"/>
                </a:solidFill>
                <a:highlight>
                  <a:srgbClr val="FFFF00"/>
                </a:highlight>
              </a:rPr>
              <a:t>Show:</a:t>
            </a:r>
            <a:r>
              <a:rPr lang="en-GB" sz="4800" b="1" dirty="0">
                <a:solidFill>
                  <a:srgbClr val="002060"/>
                </a:solidFill>
              </a:rPr>
              <a:t> </a:t>
            </a:r>
            <a:r>
              <a:rPr lang="en-GB" sz="4800" dirty="0">
                <a:solidFill>
                  <a:schemeClr val="bg1"/>
                </a:solidFill>
              </a:rPr>
              <a:t>PowerShell &amp; Text editors</a:t>
            </a:r>
          </a:p>
        </p:txBody>
      </p:sp>
      <p:sp>
        <p:nvSpPr>
          <p:cNvPr id="3" name="Content Placeholder 2">
            <a:extLst>
              <a:ext uri="{FF2B5EF4-FFF2-40B4-BE49-F238E27FC236}">
                <a16:creationId xmlns:a16="http://schemas.microsoft.com/office/drawing/2014/main" id="{45FF68C5-4903-417F-E7C6-7CCF1B0FE991}"/>
              </a:ext>
            </a:extLst>
          </p:cNvPr>
          <p:cNvSpPr>
            <a:spLocks noGrp="1"/>
          </p:cNvSpPr>
          <p:nvPr>
            <p:ph idx="1"/>
          </p:nvPr>
        </p:nvSpPr>
        <p:spPr>
          <a:xfrm>
            <a:off x="313544" y="1181048"/>
            <a:ext cx="11671092" cy="5676952"/>
          </a:xfrm>
        </p:spPr>
        <p:txBody>
          <a:bodyPr>
            <a:normAutofit fontScale="92500" lnSpcReduction="20000"/>
          </a:bodyPr>
          <a:lstStyle/>
          <a:p>
            <a:r>
              <a:rPr lang="en-US" dirty="0"/>
              <a:t>PowerShell does not include a built-in text editor such as </a:t>
            </a:r>
            <a:r>
              <a:rPr lang="en-US" b="1" dirty="0"/>
              <a:t>nano</a:t>
            </a:r>
            <a:r>
              <a:rPr lang="en-US" dirty="0"/>
              <a:t>.</a:t>
            </a:r>
          </a:p>
          <a:p>
            <a:r>
              <a:rPr lang="en-US" dirty="0"/>
              <a:t>However with WSL activated in Windows we can </a:t>
            </a:r>
            <a:r>
              <a:rPr lang="en-US" b="1" dirty="0"/>
              <a:t>use Linux text editors </a:t>
            </a:r>
            <a:r>
              <a:rPr lang="en-US" dirty="0"/>
              <a:t>such as nano/vi/vim within PowerShell.</a:t>
            </a:r>
          </a:p>
          <a:p>
            <a:pPr marL="0" indent="0">
              <a:buNone/>
            </a:pPr>
            <a:r>
              <a:rPr lang="en-US" dirty="0"/>
              <a:t>	</a:t>
            </a:r>
            <a:r>
              <a:rPr lang="en-US" sz="3200" dirty="0" err="1">
                <a:highlight>
                  <a:srgbClr val="FFFF00"/>
                </a:highlight>
              </a:rPr>
              <a:t>wsl</a:t>
            </a:r>
            <a:r>
              <a:rPr lang="en-US" sz="3200" dirty="0">
                <a:highlight>
                  <a:srgbClr val="FFFF00"/>
                </a:highlight>
              </a:rPr>
              <a:t> nano myfile.txt</a:t>
            </a:r>
          </a:p>
          <a:p>
            <a:pPr marL="0" indent="0">
              <a:buNone/>
            </a:pPr>
            <a:r>
              <a:rPr lang="en-US" sz="3200" dirty="0">
                <a:highlight>
                  <a:srgbClr val="FFFF00"/>
                </a:highlight>
              </a:rPr>
              <a:t>Bg.</a:t>
            </a:r>
          </a:p>
          <a:p>
            <a:r>
              <a:rPr lang="en-US" dirty="0"/>
              <a:t>With WSL activated, we can also use ‘</a:t>
            </a:r>
            <a:r>
              <a:rPr lang="en-US" b="1" dirty="0"/>
              <a:t>bash</a:t>
            </a:r>
            <a:r>
              <a:rPr lang="en-US" dirty="0"/>
              <a:t> </a:t>
            </a:r>
            <a:r>
              <a:rPr lang="en-US" b="1" dirty="0"/>
              <a:t>–c’</a:t>
            </a:r>
            <a:r>
              <a:rPr lang="en-US" dirty="0"/>
              <a:t> to tell PS to use bash to run the following –c/command: </a:t>
            </a:r>
            <a:r>
              <a:rPr lang="en-US" b="1" dirty="0"/>
              <a:t>bash -c "nano filename.txt"</a:t>
            </a:r>
            <a:endParaRPr lang="en-US" dirty="0">
              <a:highlight>
                <a:srgbClr val="FFFF00"/>
              </a:highlight>
            </a:endParaRPr>
          </a:p>
          <a:p>
            <a:r>
              <a:rPr lang="en-US" b="1" dirty="0">
                <a:highlight>
                  <a:srgbClr val="FFFF00"/>
                </a:highlight>
              </a:rPr>
              <a:t>UPDATE:</a:t>
            </a:r>
            <a:r>
              <a:rPr lang="en-US" b="1" dirty="0"/>
              <a:t> Windows 11 as a new Open-source CLI text editor called: </a:t>
            </a:r>
            <a:r>
              <a:rPr lang="en-US" b="1" dirty="0">
                <a:highlight>
                  <a:srgbClr val="FFFF00"/>
                </a:highlight>
              </a:rPr>
              <a:t>Edit</a:t>
            </a:r>
          </a:p>
          <a:p>
            <a:pPr marL="0" indent="0">
              <a:buNone/>
            </a:pPr>
            <a:r>
              <a:rPr lang="nn-NO" dirty="0"/>
              <a:t>	To install from CMD/PowerShell use: winget install --id Microsoft.Edit</a:t>
            </a:r>
          </a:p>
          <a:p>
            <a:r>
              <a:rPr lang="en-US" dirty="0"/>
              <a:t>Edit for Win11 is re-boot of the classic MS-DOS editors Edlin &amp; Edit</a:t>
            </a:r>
          </a:p>
          <a:p>
            <a:r>
              <a:rPr lang="en-US" b="1" dirty="0"/>
              <a:t>Edit </a:t>
            </a:r>
            <a:r>
              <a:rPr lang="en-US" dirty="0"/>
              <a:t>is</a:t>
            </a:r>
            <a:r>
              <a:rPr lang="en-US" b="1" dirty="0"/>
              <a:t> </a:t>
            </a:r>
            <a:r>
              <a:rPr lang="en-US" dirty="0"/>
              <a:t>usable directly in PowerShell or CMD</a:t>
            </a:r>
          </a:p>
          <a:p>
            <a:r>
              <a:rPr lang="en-US" dirty="0"/>
              <a:t>Microsoft Edit: New Windows 11 text editor in CMD &amp; PowerShell: </a:t>
            </a:r>
          </a:p>
          <a:p>
            <a:r>
              <a:rPr lang="en-US" dirty="0"/>
              <a:t>Home: </a:t>
            </a:r>
            <a:r>
              <a:rPr lang="en-US" dirty="0">
                <a:hlinkClick r:id="rId2"/>
              </a:rPr>
              <a:t>https://devblogs.microsoft.com/commandline/edit-is-now-open-source/</a:t>
            </a:r>
            <a:r>
              <a:rPr lang="en-US" dirty="0"/>
              <a:t> </a:t>
            </a:r>
          </a:p>
          <a:p>
            <a:r>
              <a:rPr lang="en-US" dirty="0"/>
              <a:t>Video intro: </a:t>
            </a:r>
            <a:r>
              <a:rPr lang="en-US" dirty="0">
                <a:hlinkClick r:id="rId3"/>
              </a:rPr>
              <a:t>https://www.youtube.com/watch?v=Mmna66aHFQ4</a:t>
            </a:r>
            <a:r>
              <a:rPr lang="en-US" dirty="0"/>
              <a:t>  </a:t>
            </a:r>
          </a:p>
        </p:txBody>
      </p:sp>
    </p:spTree>
    <p:extLst>
      <p:ext uri="{BB962C8B-B14F-4D97-AF65-F5344CB8AC3E}">
        <p14:creationId xmlns:p14="http://schemas.microsoft.com/office/powerpoint/2010/main" val="1842526238"/>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01E2059-0306-A00E-4109-71C0DDD06ED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6A2F7C3-88DF-AC10-618D-D673BE0C65D9}"/>
              </a:ext>
            </a:extLst>
          </p:cNvPr>
          <p:cNvSpPr>
            <a:spLocks noGrp="1"/>
          </p:cNvSpPr>
          <p:nvPr>
            <p:ph type="title"/>
          </p:nvPr>
        </p:nvSpPr>
        <p:spPr>
          <a:xfrm>
            <a:off x="0" y="18256"/>
            <a:ext cx="12192000" cy="1398314"/>
          </a:xfrm>
          <a:solidFill>
            <a:srgbClr val="002060"/>
          </a:solidFill>
        </p:spPr>
        <p:txBody>
          <a:bodyPr/>
          <a:lstStyle/>
          <a:p>
            <a:r>
              <a:rPr lang="en-US" sz="6000" dirty="0">
                <a:solidFill>
                  <a:schemeClr val="bg1"/>
                </a:solidFill>
              </a:rPr>
              <a:t> Bg. Chocolatey</a:t>
            </a:r>
          </a:p>
        </p:txBody>
      </p:sp>
      <p:sp>
        <p:nvSpPr>
          <p:cNvPr id="3" name="Content Placeholder 2">
            <a:extLst>
              <a:ext uri="{FF2B5EF4-FFF2-40B4-BE49-F238E27FC236}">
                <a16:creationId xmlns:a16="http://schemas.microsoft.com/office/drawing/2014/main" id="{3C55C087-8A97-6C2F-165B-41C2AC8ED52C}"/>
              </a:ext>
            </a:extLst>
          </p:cNvPr>
          <p:cNvSpPr>
            <a:spLocks noGrp="1"/>
          </p:cNvSpPr>
          <p:nvPr>
            <p:ph idx="1"/>
          </p:nvPr>
        </p:nvSpPr>
        <p:spPr>
          <a:xfrm>
            <a:off x="313544" y="1686393"/>
            <a:ext cx="11671092" cy="4032356"/>
          </a:xfrm>
        </p:spPr>
        <p:txBody>
          <a:bodyPr>
            <a:normAutofit fontScale="85000" lnSpcReduction="10000"/>
          </a:bodyPr>
          <a:lstStyle/>
          <a:p>
            <a:r>
              <a:rPr lang="en-US" dirty="0"/>
              <a:t>Chocolatey is a free, open-source command-line package manager for Windows that automates the installation, upgrading, and removal of software. </a:t>
            </a:r>
          </a:p>
          <a:p>
            <a:r>
              <a:rPr lang="en-US" dirty="0"/>
              <a:t>To install Nano using Chocolatey for use within PS. Use:</a:t>
            </a:r>
          </a:p>
          <a:p>
            <a:pPr marL="0" indent="0">
              <a:buNone/>
            </a:pPr>
            <a:r>
              <a:rPr lang="en-US" dirty="0">
                <a:solidFill>
                  <a:srgbClr val="0000FF"/>
                </a:solidFill>
              </a:rPr>
              <a:t>Set-</a:t>
            </a:r>
            <a:r>
              <a:rPr lang="en-US" dirty="0" err="1">
                <a:solidFill>
                  <a:srgbClr val="0000FF"/>
                </a:solidFill>
              </a:rPr>
              <a:t>ExecutionPolicy</a:t>
            </a:r>
            <a:r>
              <a:rPr lang="en-US" dirty="0">
                <a:solidFill>
                  <a:srgbClr val="0000FF"/>
                </a:solidFill>
              </a:rPr>
              <a:t> Bypass -Scope Process -Force; `</a:t>
            </a:r>
          </a:p>
          <a:p>
            <a:pPr marL="0" indent="0">
              <a:buNone/>
            </a:pPr>
            <a:r>
              <a:rPr lang="en-US" dirty="0">
                <a:solidFill>
                  <a:srgbClr val="0000FF"/>
                </a:solidFill>
              </a:rPr>
              <a:t>[</a:t>
            </a:r>
            <a:r>
              <a:rPr lang="en-US" dirty="0" err="1">
                <a:solidFill>
                  <a:srgbClr val="0000FF"/>
                </a:solidFill>
              </a:rPr>
              <a:t>System.Net.ServicePointManager</a:t>
            </a:r>
            <a:r>
              <a:rPr lang="en-US" dirty="0">
                <a:solidFill>
                  <a:srgbClr val="0000FF"/>
                </a:solidFill>
              </a:rPr>
              <a:t>]::</a:t>
            </a:r>
            <a:r>
              <a:rPr lang="en-US" dirty="0" err="1">
                <a:solidFill>
                  <a:srgbClr val="0000FF"/>
                </a:solidFill>
              </a:rPr>
              <a:t>SecurityProtocol</a:t>
            </a:r>
            <a:r>
              <a:rPr lang="en-US" dirty="0">
                <a:solidFill>
                  <a:srgbClr val="0000FF"/>
                </a:solidFill>
              </a:rPr>
              <a:t> = `</a:t>
            </a:r>
          </a:p>
          <a:p>
            <a:pPr marL="0" indent="0">
              <a:buNone/>
            </a:pPr>
            <a:r>
              <a:rPr lang="en-US" dirty="0">
                <a:solidFill>
                  <a:srgbClr val="0000FF"/>
                </a:solidFill>
              </a:rPr>
              <a:t>[</a:t>
            </a:r>
            <a:r>
              <a:rPr lang="en-US" dirty="0" err="1">
                <a:solidFill>
                  <a:srgbClr val="0000FF"/>
                </a:solidFill>
              </a:rPr>
              <a:t>System.Net.ServicePointManager</a:t>
            </a:r>
            <a:r>
              <a:rPr lang="en-US" dirty="0">
                <a:solidFill>
                  <a:srgbClr val="0000FF"/>
                </a:solidFill>
              </a:rPr>
              <a:t>]::</a:t>
            </a:r>
            <a:r>
              <a:rPr lang="en-US" dirty="0" err="1">
                <a:solidFill>
                  <a:srgbClr val="0000FF"/>
                </a:solidFill>
              </a:rPr>
              <a:t>SecurityProtocol</a:t>
            </a:r>
            <a:r>
              <a:rPr lang="en-US" dirty="0">
                <a:solidFill>
                  <a:srgbClr val="0000FF"/>
                </a:solidFill>
              </a:rPr>
              <a:t> -</a:t>
            </a:r>
            <a:r>
              <a:rPr lang="en-US" dirty="0" err="1">
                <a:solidFill>
                  <a:srgbClr val="0000FF"/>
                </a:solidFill>
              </a:rPr>
              <a:t>bor</a:t>
            </a:r>
            <a:r>
              <a:rPr lang="en-US" dirty="0">
                <a:solidFill>
                  <a:srgbClr val="0000FF"/>
                </a:solidFill>
              </a:rPr>
              <a:t> 3072; `</a:t>
            </a:r>
          </a:p>
          <a:p>
            <a:pPr marL="0" indent="0">
              <a:buNone/>
            </a:pPr>
            <a:r>
              <a:rPr lang="en-US" dirty="0" err="1">
                <a:solidFill>
                  <a:srgbClr val="0000FF"/>
                </a:solidFill>
              </a:rPr>
              <a:t>iex</a:t>
            </a:r>
            <a:r>
              <a:rPr lang="en-US" dirty="0">
                <a:solidFill>
                  <a:srgbClr val="0000FF"/>
                </a:solidFill>
              </a:rPr>
              <a:t> ((New-Object </a:t>
            </a:r>
            <a:r>
              <a:rPr lang="en-US" dirty="0" err="1">
                <a:solidFill>
                  <a:srgbClr val="0000FF"/>
                </a:solidFill>
              </a:rPr>
              <a:t>System.Net.WebClient</a:t>
            </a:r>
            <a:r>
              <a:rPr lang="en-US" dirty="0">
                <a:solidFill>
                  <a:srgbClr val="0000FF"/>
                </a:solidFill>
              </a:rPr>
              <a:t>).DownloadString('https://community.chocolatey.org/install.ps1'))</a:t>
            </a:r>
          </a:p>
          <a:p>
            <a:r>
              <a:rPr lang="en-US" dirty="0"/>
              <a:t>Run: </a:t>
            </a:r>
            <a:r>
              <a:rPr lang="en-US" dirty="0" err="1"/>
              <a:t>choco</a:t>
            </a:r>
            <a:r>
              <a:rPr lang="en-US" dirty="0"/>
              <a:t> install nano -y</a:t>
            </a:r>
          </a:p>
          <a:p>
            <a:r>
              <a:rPr lang="en-US" dirty="0"/>
              <a:t>To use: nano filename.txt</a:t>
            </a:r>
          </a:p>
        </p:txBody>
      </p:sp>
      <p:pic>
        <p:nvPicPr>
          <p:cNvPr id="5" name="Graphic 4" descr="Document outline">
            <a:extLst>
              <a:ext uri="{FF2B5EF4-FFF2-40B4-BE49-F238E27FC236}">
                <a16:creationId xmlns:a16="http://schemas.microsoft.com/office/drawing/2014/main" id="{AF84E830-8D03-0B3C-94C3-C5A2ACC0BA8F}"/>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5548858" y="5015459"/>
            <a:ext cx="1706381" cy="1706381"/>
          </a:xfrm>
          <a:prstGeom prst="rect">
            <a:avLst/>
          </a:prstGeom>
        </p:spPr>
      </p:pic>
    </p:spTree>
    <p:extLst>
      <p:ext uri="{BB962C8B-B14F-4D97-AF65-F5344CB8AC3E}">
        <p14:creationId xmlns:p14="http://schemas.microsoft.com/office/powerpoint/2010/main" val="1633633162"/>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459346" y="401877"/>
            <a:ext cx="9895951" cy="1033669"/>
          </a:xfrm>
        </p:spPr>
        <p:txBody>
          <a:bodyPr>
            <a:normAutofit/>
          </a:bodyPr>
          <a:lstStyle/>
          <a:p>
            <a:r>
              <a:rPr lang="en-GB" b="1" dirty="0">
                <a:solidFill>
                  <a:srgbClr val="002060"/>
                </a:solidFill>
                <a:highlight>
                  <a:srgbClr val="FFFF00"/>
                </a:highlight>
              </a:rPr>
              <a:t>Show:</a:t>
            </a:r>
            <a:r>
              <a:rPr lang="en-GB" b="1" dirty="0">
                <a:solidFill>
                  <a:srgbClr val="002060"/>
                </a:solidFill>
              </a:rPr>
              <a:t> </a:t>
            </a:r>
            <a:r>
              <a:rPr lang="en-GB" b="1" dirty="0">
                <a:solidFill>
                  <a:schemeClr val="bg1"/>
                </a:solidFill>
              </a:rPr>
              <a:t>Get-Content &amp; Clear-Content</a:t>
            </a:r>
          </a:p>
        </p:txBody>
      </p:sp>
      <p:sp>
        <p:nvSpPr>
          <p:cNvPr id="7" name="Content Placeholder 6">
            <a:extLst>
              <a:ext uri="{FF2B5EF4-FFF2-40B4-BE49-F238E27FC236}">
                <a16:creationId xmlns:a16="http://schemas.microsoft.com/office/drawing/2014/main" id="{7AA20E84-7A60-867E-8EB4-EA3136895592}"/>
              </a:ext>
            </a:extLst>
          </p:cNvPr>
          <p:cNvSpPr>
            <a:spLocks noGrp="1"/>
          </p:cNvSpPr>
          <p:nvPr>
            <p:ph idx="1"/>
          </p:nvPr>
        </p:nvSpPr>
        <p:spPr>
          <a:xfrm>
            <a:off x="167333" y="1712687"/>
            <a:ext cx="11732646" cy="4351338"/>
          </a:xfrm>
        </p:spPr>
        <p:txBody>
          <a:bodyPr>
            <a:normAutofit lnSpcReduction="10000"/>
          </a:bodyPr>
          <a:lstStyle/>
          <a:p>
            <a:pPr algn="l"/>
            <a:r>
              <a:rPr lang="en-US" sz="2400" b="0" i="0" dirty="0">
                <a:solidFill>
                  <a:srgbClr val="333333"/>
                </a:solidFill>
                <a:effectLst/>
                <a:latin typeface="Roboto" panose="02000000000000000000" pitchFamily="2" charset="0"/>
              </a:rPr>
              <a:t>We use the </a:t>
            </a:r>
            <a:r>
              <a:rPr lang="en-US" sz="2400" b="1" i="0" dirty="0">
                <a:solidFill>
                  <a:srgbClr val="333333"/>
                </a:solidFill>
                <a:effectLst/>
                <a:latin typeface="Roboto" panose="02000000000000000000" pitchFamily="2" charset="0"/>
              </a:rPr>
              <a:t>Get-Content</a:t>
            </a:r>
            <a:r>
              <a:rPr lang="en-US" sz="2400" b="0" i="0" dirty="0">
                <a:solidFill>
                  <a:srgbClr val="333333"/>
                </a:solidFill>
                <a:effectLst/>
                <a:latin typeface="Roboto" panose="02000000000000000000" pitchFamily="2" charset="0"/>
              </a:rPr>
              <a:t> or </a:t>
            </a:r>
            <a:r>
              <a:rPr lang="en-US" sz="2400" b="1" i="0" dirty="0" err="1">
                <a:solidFill>
                  <a:srgbClr val="333333"/>
                </a:solidFill>
                <a:effectLst/>
                <a:highlight>
                  <a:srgbClr val="FFFF00"/>
                </a:highlight>
                <a:latin typeface="Roboto" panose="02000000000000000000" pitchFamily="2" charset="0"/>
              </a:rPr>
              <a:t>gc</a:t>
            </a:r>
            <a:r>
              <a:rPr lang="en-US" sz="2400" b="0" i="0" dirty="0">
                <a:solidFill>
                  <a:srgbClr val="333333"/>
                </a:solidFill>
                <a:effectLst/>
                <a:latin typeface="Roboto" panose="02000000000000000000" pitchFamily="2" charset="0"/>
              </a:rPr>
              <a:t> command to view the content of a file/item.</a:t>
            </a:r>
            <a:r>
              <a:rPr lang="en-US" dirty="0"/>
              <a:t> E.g.</a:t>
            </a:r>
          </a:p>
          <a:p>
            <a:r>
              <a:rPr lang="en-US" sz="2400" b="0" i="0" dirty="0">
                <a:solidFill>
                  <a:srgbClr val="333333"/>
                </a:solidFill>
                <a:effectLst/>
                <a:latin typeface="Roboto" panose="02000000000000000000" pitchFamily="2" charset="0"/>
              </a:rPr>
              <a:t>The </a:t>
            </a:r>
            <a:r>
              <a:rPr lang="en-US" sz="2400" b="1" i="0" dirty="0">
                <a:solidFill>
                  <a:srgbClr val="333333"/>
                </a:solidFill>
                <a:effectLst/>
                <a:latin typeface="Roboto" panose="02000000000000000000" pitchFamily="2" charset="0"/>
              </a:rPr>
              <a:t>Clear-Content</a:t>
            </a:r>
            <a:r>
              <a:rPr lang="en-US" sz="2400" b="0" i="0" dirty="0">
                <a:solidFill>
                  <a:srgbClr val="333333"/>
                </a:solidFill>
                <a:effectLst/>
                <a:latin typeface="Roboto" panose="02000000000000000000" pitchFamily="2" charset="0"/>
              </a:rPr>
              <a:t> </a:t>
            </a:r>
            <a:r>
              <a:rPr lang="en-US" sz="2400" dirty="0">
                <a:solidFill>
                  <a:srgbClr val="333333"/>
                </a:solidFill>
                <a:latin typeface="Roboto" panose="02000000000000000000" pitchFamily="2" charset="0"/>
              </a:rPr>
              <a:t>or </a:t>
            </a:r>
            <a:r>
              <a:rPr lang="en-US" sz="2400" b="1" dirty="0" err="1">
                <a:solidFill>
                  <a:srgbClr val="333333"/>
                </a:solidFill>
                <a:highlight>
                  <a:srgbClr val="FFFF00"/>
                </a:highlight>
                <a:latin typeface="Roboto" panose="02000000000000000000" pitchFamily="2" charset="0"/>
              </a:rPr>
              <a:t>clc</a:t>
            </a:r>
            <a:r>
              <a:rPr lang="en-US" sz="2400" dirty="0">
                <a:solidFill>
                  <a:srgbClr val="333333"/>
                </a:solidFill>
                <a:latin typeface="Roboto" panose="02000000000000000000" pitchFamily="2" charset="0"/>
              </a:rPr>
              <a:t> </a:t>
            </a:r>
            <a:r>
              <a:rPr lang="en-US" sz="2400" b="0" i="0" dirty="0">
                <a:solidFill>
                  <a:srgbClr val="333333"/>
                </a:solidFill>
                <a:effectLst/>
                <a:latin typeface="Roboto" panose="02000000000000000000" pitchFamily="2" charset="0"/>
              </a:rPr>
              <a:t>command allows us to delete the contents of a file without deleting the file itself. </a:t>
            </a:r>
            <a:r>
              <a:rPr lang="en-US" dirty="0"/>
              <a:t>E.g.</a:t>
            </a:r>
          </a:p>
          <a:p>
            <a:r>
              <a:rPr lang="en-US" dirty="0"/>
              <a:t>In this example we use the ‘</a:t>
            </a:r>
            <a:r>
              <a:rPr lang="en-US" dirty="0" err="1"/>
              <a:t>gc</a:t>
            </a:r>
            <a:r>
              <a:rPr lang="en-US" dirty="0"/>
              <a:t>’ </a:t>
            </a:r>
            <a:br>
              <a:rPr lang="en-US" dirty="0"/>
            </a:br>
            <a:r>
              <a:rPr lang="en-US" dirty="0"/>
              <a:t>command to display the content </a:t>
            </a:r>
            <a:br>
              <a:rPr lang="en-US" dirty="0"/>
            </a:br>
            <a:r>
              <a:rPr lang="en-US" dirty="0"/>
              <a:t>of the ‘del1’ file.</a:t>
            </a:r>
            <a:br>
              <a:rPr lang="en-US" dirty="0"/>
            </a:br>
            <a:r>
              <a:rPr lang="en-US" dirty="0"/>
              <a:t>We then delete the content of the</a:t>
            </a:r>
            <a:br>
              <a:rPr lang="en-US" dirty="0"/>
            </a:br>
            <a:r>
              <a:rPr lang="en-US" dirty="0"/>
              <a:t> file using the ‘</a:t>
            </a:r>
            <a:r>
              <a:rPr lang="en-US" dirty="0" err="1"/>
              <a:t>clc</a:t>
            </a:r>
            <a:r>
              <a:rPr lang="en-US" dirty="0"/>
              <a:t>’ command.</a:t>
            </a:r>
            <a:br>
              <a:rPr lang="en-US" dirty="0"/>
            </a:br>
            <a:r>
              <a:rPr lang="en-US" dirty="0"/>
              <a:t>We use the ‘</a:t>
            </a:r>
            <a:r>
              <a:rPr lang="en-US" dirty="0" err="1"/>
              <a:t>gc</a:t>
            </a:r>
            <a:r>
              <a:rPr lang="en-US" dirty="0"/>
              <a:t>’ command once</a:t>
            </a:r>
            <a:br>
              <a:rPr lang="en-US" dirty="0"/>
            </a:br>
            <a:r>
              <a:rPr lang="en-US" dirty="0"/>
              <a:t> more to check the contents of the</a:t>
            </a:r>
            <a:br>
              <a:rPr lang="en-US" dirty="0"/>
            </a:br>
            <a:r>
              <a:rPr lang="en-US" dirty="0"/>
              <a:t> file have been cleared.</a:t>
            </a:r>
          </a:p>
          <a:p>
            <a:endParaRPr lang="en-US" sz="2400" b="0" i="0" dirty="0">
              <a:solidFill>
                <a:srgbClr val="333333"/>
              </a:solidFill>
              <a:effectLst/>
              <a:latin typeface="Roboto" panose="02000000000000000000" pitchFamily="2" charset="0"/>
            </a:endParaRPr>
          </a:p>
          <a:p>
            <a:pPr algn="l"/>
            <a:endParaRPr lang="en-US" sz="2400" b="0" i="0" dirty="0">
              <a:solidFill>
                <a:srgbClr val="333333"/>
              </a:solidFill>
              <a:effectLst/>
              <a:highlight>
                <a:srgbClr val="FFFF00"/>
              </a:highlight>
              <a:latin typeface="Roboto" panose="02000000000000000000" pitchFamily="2" charset="0"/>
            </a:endParaRPr>
          </a:p>
        </p:txBody>
      </p:sp>
      <p:pic>
        <p:nvPicPr>
          <p:cNvPr id="9" name="Picture 8">
            <a:extLst>
              <a:ext uri="{FF2B5EF4-FFF2-40B4-BE49-F238E27FC236}">
                <a16:creationId xmlns:a16="http://schemas.microsoft.com/office/drawing/2014/main" id="{35C8D8E0-C279-C38E-6B97-5ABDC065B995}"/>
              </a:ext>
            </a:extLst>
          </p:cNvPr>
          <p:cNvPicPr>
            <a:picLocks noChangeAspect="1"/>
          </p:cNvPicPr>
          <p:nvPr/>
        </p:nvPicPr>
        <p:blipFill>
          <a:blip r:embed="rId3"/>
          <a:stretch>
            <a:fillRect/>
          </a:stretch>
        </p:blipFill>
        <p:spPr>
          <a:xfrm>
            <a:off x="5816182" y="4074664"/>
            <a:ext cx="5742489" cy="2190909"/>
          </a:xfrm>
          <a:prstGeom prst="rect">
            <a:avLst/>
          </a:prstGeom>
        </p:spPr>
      </p:pic>
      <p:grpSp>
        <p:nvGrpSpPr>
          <p:cNvPr id="19" name="Group 18">
            <a:extLst>
              <a:ext uri="{FF2B5EF4-FFF2-40B4-BE49-F238E27FC236}">
                <a16:creationId xmlns:a16="http://schemas.microsoft.com/office/drawing/2014/main" id="{29F4BF27-9BA2-2C95-456F-F8C95D696ADB}"/>
              </a:ext>
            </a:extLst>
          </p:cNvPr>
          <p:cNvGrpSpPr/>
          <p:nvPr/>
        </p:nvGrpSpPr>
        <p:grpSpPr>
          <a:xfrm>
            <a:off x="5816182" y="2734615"/>
            <a:ext cx="6375818" cy="1284644"/>
            <a:chOff x="5577131" y="2603712"/>
            <a:chExt cx="6375818" cy="1284644"/>
          </a:xfrm>
        </p:grpSpPr>
        <p:pic>
          <p:nvPicPr>
            <p:cNvPr id="13" name="Picture 12">
              <a:extLst>
                <a:ext uri="{FF2B5EF4-FFF2-40B4-BE49-F238E27FC236}">
                  <a16:creationId xmlns:a16="http://schemas.microsoft.com/office/drawing/2014/main" id="{191FDE6A-B3BA-935A-14D7-A8E968DC3659}"/>
                </a:ext>
              </a:extLst>
            </p:cNvPr>
            <p:cNvPicPr>
              <a:picLocks noChangeAspect="1"/>
            </p:cNvPicPr>
            <p:nvPr/>
          </p:nvPicPr>
          <p:blipFill>
            <a:blip r:embed="rId4"/>
            <a:srcRect r="16964" b="78543"/>
            <a:stretch>
              <a:fillRect/>
            </a:stretch>
          </p:blipFill>
          <p:spPr>
            <a:xfrm>
              <a:off x="5577132" y="2603712"/>
              <a:ext cx="6375817" cy="415961"/>
            </a:xfrm>
            <a:prstGeom prst="rect">
              <a:avLst/>
            </a:prstGeom>
          </p:spPr>
        </p:pic>
        <p:pic>
          <p:nvPicPr>
            <p:cNvPr id="18" name="Picture 17">
              <a:extLst>
                <a:ext uri="{FF2B5EF4-FFF2-40B4-BE49-F238E27FC236}">
                  <a16:creationId xmlns:a16="http://schemas.microsoft.com/office/drawing/2014/main" id="{17037E2F-39D2-79C9-3B75-3CBBEBE5F7A0}"/>
                </a:ext>
              </a:extLst>
            </p:cNvPr>
            <p:cNvPicPr>
              <a:picLocks noChangeAspect="1"/>
            </p:cNvPicPr>
            <p:nvPr/>
          </p:nvPicPr>
          <p:blipFill>
            <a:blip r:embed="rId5"/>
            <a:srcRect l="1045" r="1"/>
            <a:stretch>
              <a:fillRect/>
            </a:stretch>
          </p:blipFill>
          <p:spPr>
            <a:xfrm>
              <a:off x="5577131" y="3007226"/>
              <a:ext cx="6375817" cy="881130"/>
            </a:xfrm>
            <a:prstGeom prst="rect">
              <a:avLst/>
            </a:prstGeom>
          </p:spPr>
        </p:pic>
      </p:grpSp>
    </p:spTree>
    <p:extLst>
      <p:ext uri="{BB962C8B-B14F-4D97-AF65-F5344CB8AC3E}">
        <p14:creationId xmlns:p14="http://schemas.microsoft.com/office/powerpoint/2010/main" val="1160696787"/>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B585B369-8DB9-1223-7A88-E660D0894ABA}"/>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ACEB302-5C83-3118-25A6-935511EAD1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E6982A36-2B02-DFFA-772F-13C697DBC1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E6A7A408-7DEF-2B24-58AF-2E0C4A6416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F5430896-18C3-DD33-E5FB-DF84A437BE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98CEFCDA-48BA-D095-05C0-117AF0D4B7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D20B4D09-643A-9988-2A02-94AC9CD1EB6D}"/>
              </a:ext>
            </a:extLst>
          </p:cNvPr>
          <p:cNvSpPr>
            <a:spLocks noGrp="1"/>
          </p:cNvSpPr>
          <p:nvPr>
            <p:ph type="title"/>
          </p:nvPr>
        </p:nvSpPr>
        <p:spPr>
          <a:xfrm>
            <a:off x="324435" y="331668"/>
            <a:ext cx="8250218" cy="1033669"/>
          </a:xfrm>
        </p:spPr>
        <p:txBody>
          <a:bodyPr>
            <a:normAutofit/>
          </a:bodyPr>
          <a:lstStyle/>
          <a:p>
            <a:r>
              <a:rPr lang="en-GB" sz="6600" b="1" dirty="0">
                <a:solidFill>
                  <a:schemeClr val="bg1"/>
                </a:solidFill>
              </a:rPr>
              <a:t>Bg. </a:t>
            </a:r>
            <a:r>
              <a:rPr lang="en-GB" b="1" dirty="0">
                <a:solidFill>
                  <a:schemeClr val="bg1"/>
                </a:solidFill>
              </a:rPr>
              <a:t>Get-Content &amp; Clear-Content</a:t>
            </a:r>
          </a:p>
        </p:txBody>
      </p:sp>
      <p:sp>
        <p:nvSpPr>
          <p:cNvPr id="7" name="Content Placeholder 6">
            <a:extLst>
              <a:ext uri="{FF2B5EF4-FFF2-40B4-BE49-F238E27FC236}">
                <a16:creationId xmlns:a16="http://schemas.microsoft.com/office/drawing/2014/main" id="{3C3A4C67-E030-6F65-71D3-F87F2CD49599}"/>
              </a:ext>
            </a:extLst>
          </p:cNvPr>
          <p:cNvSpPr>
            <a:spLocks noGrp="1"/>
          </p:cNvSpPr>
          <p:nvPr>
            <p:ph idx="1"/>
          </p:nvPr>
        </p:nvSpPr>
        <p:spPr>
          <a:xfrm>
            <a:off x="167333" y="1712687"/>
            <a:ext cx="11732646" cy="4351338"/>
          </a:xfrm>
        </p:spPr>
        <p:txBody>
          <a:bodyPr>
            <a:normAutofit lnSpcReduction="10000"/>
          </a:bodyPr>
          <a:lstStyle/>
          <a:p>
            <a:pPr algn="l"/>
            <a:r>
              <a:rPr lang="en-US" sz="2400" b="0" i="0" dirty="0">
                <a:solidFill>
                  <a:srgbClr val="333333"/>
                </a:solidFill>
                <a:effectLst/>
                <a:latin typeface="Roboto" panose="02000000000000000000" pitchFamily="2" charset="0"/>
              </a:rPr>
              <a:t>We can use the </a:t>
            </a:r>
            <a:r>
              <a:rPr lang="en-US" sz="2400" b="1" i="0" dirty="0">
                <a:solidFill>
                  <a:srgbClr val="333333"/>
                </a:solidFill>
                <a:effectLst/>
                <a:latin typeface="Roboto" panose="02000000000000000000" pitchFamily="2" charset="0"/>
              </a:rPr>
              <a:t>Get-Content</a:t>
            </a:r>
            <a:r>
              <a:rPr lang="en-US" sz="2400" b="0" i="0" dirty="0">
                <a:solidFill>
                  <a:srgbClr val="333333"/>
                </a:solidFill>
                <a:effectLst/>
                <a:latin typeface="Roboto" panose="02000000000000000000" pitchFamily="2" charset="0"/>
              </a:rPr>
              <a:t> command to view the content of a file/item.</a:t>
            </a:r>
            <a:r>
              <a:rPr lang="en-US" dirty="0"/>
              <a:t> E.g.</a:t>
            </a:r>
          </a:p>
          <a:p>
            <a:pPr algn="l"/>
            <a:endParaRPr lang="en-US" sz="2400" b="0" i="0" dirty="0">
              <a:solidFill>
                <a:srgbClr val="333333"/>
              </a:solidFill>
              <a:effectLst/>
              <a:highlight>
                <a:srgbClr val="FFFF00"/>
              </a:highlight>
              <a:latin typeface="Roboto" panose="02000000000000000000" pitchFamily="2" charset="0"/>
            </a:endParaRPr>
          </a:p>
          <a:p>
            <a:pPr algn="l"/>
            <a:endParaRPr lang="en-US" sz="2400" dirty="0">
              <a:solidFill>
                <a:srgbClr val="333333"/>
              </a:solidFill>
              <a:highlight>
                <a:srgbClr val="FFFF00"/>
              </a:highlight>
              <a:latin typeface="Roboto" panose="02000000000000000000" pitchFamily="2" charset="0"/>
            </a:endParaRPr>
          </a:p>
          <a:p>
            <a:pPr algn="l"/>
            <a:endParaRPr lang="en-US" sz="2400" b="0" i="0" dirty="0">
              <a:solidFill>
                <a:srgbClr val="333333"/>
              </a:solidFill>
              <a:effectLst/>
              <a:highlight>
                <a:srgbClr val="FFFF00"/>
              </a:highlight>
              <a:latin typeface="Roboto" panose="02000000000000000000" pitchFamily="2" charset="0"/>
            </a:endParaRPr>
          </a:p>
          <a:p>
            <a:pPr algn="l"/>
            <a:endParaRPr lang="en-US" sz="2400" dirty="0">
              <a:solidFill>
                <a:srgbClr val="333333"/>
              </a:solidFill>
              <a:highlight>
                <a:srgbClr val="FFFF00"/>
              </a:highlight>
              <a:latin typeface="Roboto" panose="02000000000000000000" pitchFamily="2" charset="0"/>
            </a:endParaRPr>
          </a:p>
          <a:p>
            <a:pPr algn="l"/>
            <a:endParaRPr lang="en-US" sz="2400" b="0" i="0" dirty="0">
              <a:solidFill>
                <a:srgbClr val="333333"/>
              </a:solidFill>
              <a:effectLst/>
              <a:highlight>
                <a:srgbClr val="FFFF00"/>
              </a:highlight>
              <a:latin typeface="Roboto" panose="02000000000000000000" pitchFamily="2" charset="0"/>
            </a:endParaRPr>
          </a:p>
          <a:p>
            <a:pPr algn="l"/>
            <a:endParaRPr lang="en-US" sz="2400" dirty="0">
              <a:solidFill>
                <a:srgbClr val="333333"/>
              </a:solidFill>
              <a:highlight>
                <a:srgbClr val="FFFF00"/>
              </a:highlight>
              <a:latin typeface="Roboto" panose="02000000000000000000" pitchFamily="2" charset="0"/>
            </a:endParaRPr>
          </a:p>
          <a:p>
            <a:pPr algn="l"/>
            <a:endParaRPr lang="en-US" sz="2400" b="0" i="0" dirty="0">
              <a:solidFill>
                <a:srgbClr val="333333"/>
              </a:solidFill>
              <a:effectLst/>
              <a:highlight>
                <a:srgbClr val="FFFF00"/>
              </a:highlight>
              <a:latin typeface="Roboto" panose="02000000000000000000" pitchFamily="2" charset="0"/>
            </a:endParaRPr>
          </a:p>
          <a:p>
            <a:r>
              <a:rPr lang="en-US" sz="2400" b="0" i="0" dirty="0">
                <a:solidFill>
                  <a:srgbClr val="333333"/>
                </a:solidFill>
                <a:effectLst/>
                <a:latin typeface="Roboto" panose="02000000000000000000" pitchFamily="2" charset="0"/>
              </a:rPr>
              <a:t>The </a:t>
            </a:r>
            <a:r>
              <a:rPr lang="en-US" sz="2400" b="1" i="0" dirty="0">
                <a:solidFill>
                  <a:srgbClr val="333333"/>
                </a:solidFill>
                <a:effectLst/>
                <a:latin typeface="Roboto" panose="02000000000000000000" pitchFamily="2" charset="0"/>
              </a:rPr>
              <a:t>Clear-Content</a:t>
            </a:r>
            <a:r>
              <a:rPr lang="en-US" sz="2400" b="0" i="0" dirty="0">
                <a:solidFill>
                  <a:srgbClr val="333333"/>
                </a:solidFill>
                <a:effectLst/>
                <a:latin typeface="Roboto" panose="02000000000000000000" pitchFamily="2" charset="0"/>
              </a:rPr>
              <a:t> command allows us to delete the contents of a file without deleting the file itself. </a:t>
            </a:r>
            <a:r>
              <a:rPr lang="en-US" dirty="0"/>
              <a:t>E.g.</a:t>
            </a:r>
          </a:p>
          <a:p>
            <a:endParaRPr lang="en-US" sz="2400" b="0" i="0" dirty="0">
              <a:solidFill>
                <a:srgbClr val="333333"/>
              </a:solidFill>
              <a:effectLst/>
              <a:latin typeface="Roboto" panose="02000000000000000000" pitchFamily="2" charset="0"/>
            </a:endParaRPr>
          </a:p>
          <a:p>
            <a:pPr algn="l"/>
            <a:endParaRPr lang="en-US" sz="2400" b="0" i="0" dirty="0">
              <a:solidFill>
                <a:srgbClr val="333333"/>
              </a:solidFill>
              <a:effectLst/>
              <a:highlight>
                <a:srgbClr val="FFFF00"/>
              </a:highlight>
              <a:latin typeface="Roboto" panose="02000000000000000000" pitchFamily="2" charset="0"/>
            </a:endParaRPr>
          </a:p>
        </p:txBody>
      </p:sp>
      <p:pic>
        <p:nvPicPr>
          <p:cNvPr id="15" name="Picture 14">
            <a:extLst>
              <a:ext uri="{FF2B5EF4-FFF2-40B4-BE49-F238E27FC236}">
                <a16:creationId xmlns:a16="http://schemas.microsoft.com/office/drawing/2014/main" id="{221DBEA6-0293-0A81-27E8-49B0E5ED2A2A}"/>
              </a:ext>
            </a:extLst>
          </p:cNvPr>
          <p:cNvPicPr>
            <a:picLocks noChangeAspect="1"/>
          </p:cNvPicPr>
          <p:nvPr/>
        </p:nvPicPr>
        <p:blipFill>
          <a:blip r:embed="rId3"/>
          <a:stretch>
            <a:fillRect/>
          </a:stretch>
        </p:blipFill>
        <p:spPr>
          <a:xfrm>
            <a:off x="459350" y="2226259"/>
            <a:ext cx="11202282" cy="2747963"/>
          </a:xfrm>
          <a:prstGeom prst="rect">
            <a:avLst/>
          </a:prstGeom>
        </p:spPr>
      </p:pic>
      <p:pic>
        <p:nvPicPr>
          <p:cNvPr id="3" name="Picture 2">
            <a:extLst>
              <a:ext uri="{FF2B5EF4-FFF2-40B4-BE49-F238E27FC236}">
                <a16:creationId xmlns:a16="http://schemas.microsoft.com/office/drawing/2014/main" id="{B94DE9E6-D7F4-F394-7A7F-244A13525B75}"/>
              </a:ext>
            </a:extLst>
          </p:cNvPr>
          <p:cNvPicPr>
            <a:picLocks noChangeAspect="1"/>
          </p:cNvPicPr>
          <p:nvPr/>
        </p:nvPicPr>
        <p:blipFill>
          <a:blip r:embed="rId4"/>
          <a:stretch>
            <a:fillRect/>
          </a:stretch>
        </p:blipFill>
        <p:spPr>
          <a:xfrm>
            <a:off x="238620" y="5838406"/>
            <a:ext cx="11807369" cy="451237"/>
          </a:xfrm>
          <a:prstGeom prst="rect">
            <a:avLst/>
          </a:prstGeom>
        </p:spPr>
      </p:pic>
    </p:spTree>
    <p:extLst>
      <p:ext uri="{BB962C8B-B14F-4D97-AF65-F5344CB8AC3E}">
        <p14:creationId xmlns:p14="http://schemas.microsoft.com/office/powerpoint/2010/main" val="2102616242"/>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4FEE08-60FE-F636-15F3-8F106BA0E78D}"/>
              </a:ext>
            </a:extLst>
          </p:cNvPr>
          <p:cNvSpPr>
            <a:spLocks noGrp="1"/>
          </p:cNvSpPr>
          <p:nvPr>
            <p:ph type="title"/>
          </p:nvPr>
        </p:nvSpPr>
        <p:spPr>
          <a:xfrm>
            <a:off x="0" y="1"/>
            <a:ext cx="12192000" cy="1030514"/>
          </a:xfrm>
          <a:solidFill>
            <a:srgbClr val="002060"/>
          </a:solidFill>
        </p:spPr>
        <p:txBody>
          <a:bodyPr>
            <a:normAutofit/>
          </a:bodyPr>
          <a:lstStyle/>
          <a:p>
            <a:r>
              <a:rPr lang="en-GB" sz="5400" b="1" dirty="0">
                <a:highlight>
                  <a:srgbClr val="FFFF00"/>
                </a:highlight>
              </a:rPr>
              <a:t>Show: </a:t>
            </a:r>
            <a:r>
              <a:rPr lang="en-GB" sz="5400" dirty="0">
                <a:solidFill>
                  <a:schemeClr val="bg1"/>
                </a:solidFill>
              </a:rPr>
              <a:t>PowerShell </a:t>
            </a:r>
            <a:r>
              <a:rPr lang="en-GB" sz="5400" kern="100" dirty="0">
                <a:solidFill>
                  <a:schemeClr val="bg1"/>
                </a:solidFill>
                <a:effectLst/>
                <a:ea typeface="DengXian" panose="02010600030101010101" pitchFamily="2" charset="-122"/>
                <a:cs typeface="Times New Roman" panose="02020603050405020304" pitchFamily="18" charset="0"/>
              </a:rPr>
              <a:t>network commands</a:t>
            </a:r>
            <a:endParaRPr lang="en-GB" sz="5400" dirty="0">
              <a:solidFill>
                <a:schemeClr val="bg1"/>
              </a:solidFill>
            </a:endParaRPr>
          </a:p>
        </p:txBody>
      </p:sp>
      <p:sp>
        <p:nvSpPr>
          <p:cNvPr id="8" name="Content Placeholder 7">
            <a:extLst>
              <a:ext uri="{FF2B5EF4-FFF2-40B4-BE49-F238E27FC236}">
                <a16:creationId xmlns:a16="http://schemas.microsoft.com/office/drawing/2014/main" id="{E57BB83E-B437-3304-7130-E874F7A21C34}"/>
              </a:ext>
            </a:extLst>
          </p:cNvPr>
          <p:cNvSpPr>
            <a:spLocks noGrp="1"/>
          </p:cNvSpPr>
          <p:nvPr>
            <p:ph idx="1"/>
          </p:nvPr>
        </p:nvSpPr>
        <p:spPr>
          <a:xfrm>
            <a:off x="76892" y="1133776"/>
            <a:ext cx="11767459" cy="5724224"/>
          </a:xfrm>
        </p:spPr>
        <p:txBody>
          <a:bodyPr>
            <a:normAutofit fontScale="62500" lnSpcReduction="20000"/>
          </a:bodyPr>
          <a:lstStyle/>
          <a:p>
            <a:pPr>
              <a:lnSpc>
                <a:spcPct val="110000"/>
              </a:lnSpc>
              <a:spcBef>
                <a:spcPts val="0"/>
              </a:spcBef>
              <a:spcAft>
                <a:spcPts val="300"/>
              </a:spcAft>
            </a:pPr>
            <a:r>
              <a:rPr lang="en-GB" sz="3400" kern="100" dirty="0">
                <a:highlight>
                  <a:srgbClr val="FFFF00"/>
                </a:highlight>
                <a:ea typeface="DengXian" panose="02010600030101010101" pitchFamily="2" charset="-122"/>
                <a:cs typeface="Times New Roman" panose="02020603050405020304" pitchFamily="18" charset="0"/>
              </a:rPr>
              <a:t>The </a:t>
            </a:r>
            <a:r>
              <a:rPr lang="en-GB" sz="3400" b="1" kern="100" dirty="0">
                <a:solidFill>
                  <a:schemeClr val="tx1">
                    <a:lumMod val="95000"/>
                    <a:lumOff val="5000"/>
                  </a:schemeClr>
                </a:solidFill>
                <a:highlight>
                  <a:srgbClr val="FFFF00"/>
                </a:highlight>
                <a:ea typeface="DengXian" panose="02010600030101010101" pitchFamily="2" charset="-122"/>
                <a:cs typeface="Times New Roman" panose="02020603050405020304" pitchFamily="18" charset="0"/>
              </a:rPr>
              <a:t>Get-</a:t>
            </a:r>
            <a:r>
              <a:rPr lang="en-GB" sz="3400" b="1" kern="100" dirty="0" err="1">
                <a:solidFill>
                  <a:schemeClr val="tx1">
                    <a:lumMod val="95000"/>
                    <a:lumOff val="5000"/>
                  </a:schemeClr>
                </a:solidFill>
                <a:highlight>
                  <a:srgbClr val="FFFF00"/>
                </a:highlight>
                <a:ea typeface="DengXian" panose="02010600030101010101" pitchFamily="2" charset="-122"/>
                <a:cs typeface="Times New Roman" panose="02020603050405020304" pitchFamily="18" charset="0"/>
              </a:rPr>
              <a:t>NetIPAddress</a:t>
            </a:r>
            <a:r>
              <a:rPr lang="en-GB" sz="3400" kern="100" dirty="0">
                <a:highlight>
                  <a:srgbClr val="FFFF00"/>
                </a:highlight>
                <a:ea typeface="DengXian" panose="02010600030101010101" pitchFamily="2" charset="-122"/>
                <a:cs typeface="Times New Roman" panose="02020603050405020304" pitchFamily="18" charset="0"/>
              </a:rPr>
              <a:t> </a:t>
            </a:r>
            <a:r>
              <a:rPr lang="en-GB" sz="3400" b="1" kern="100" dirty="0">
                <a:highlight>
                  <a:srgbClr val="FFFF00"/>
                </a:highlight>
                <a:ea typeface="DengXian" panose="02010600030101010101" pitchFamily="2" charset="-122"/>
                <a:cs typeface="Times New Roman" panose="02020603050405020304" pitchFamily="18" charset="0"/>
              </a:rPr>
              <a:t>command</a:t>
            </a:r>
            <a:r>
              <a:rPr lang="en-GB" sz="3400" kern="100" dirty="0">
                <a:highlight>
                  <a:srgbClr val="FFFF00"/>
                </a:highlight>
                <a:ea typeface="DengXian" panose="02010600030101010101" pitchFamily="2" charset="-122"/>
                <a:cs typeface="Times New Roman" panose="02020603050405020304" pitchFamily="18" charset="0"/>
              </a:rPr>
              <a:t> retrieves the system’s IP address information</a:t>
            </a:r>
          </a:p>
          <a:p>
            <a:pPr marL="0" indent="0">
              <a:lnSpc>
                <a:spcPct val="110000"/>
              </a:lnSpc>
              <a:spcBef>
                <a:spcPts val="0"/>
              </a:spcBef>
              <a:spcAft>
                <a:spcPts val="300"/>
              </a:spcAft>
              <a:buNone/>
            </a:pPr>
            <a:r>
              <a:rPr lang="en-GB" sz="3400" b="1" kern="100" dirty="0">
                <a:solidFill>
                  <a:srgbClr val="0070C0"/>
                </a:solidFill>
                <a:ea typeface="DengXian" panose="02010600030101010101" pitchFamily="2" charset="-122"/>
                <a:cs typeface="Times New Roman" panose="02020603050405020304" pitchFamily="18" charset="0"/>
              </a:rPr>
              <a:t>	</a:t>
            </a:r>
            <a:r>
              <a:rPr lang="en-GB" sz="4200" b="1" kern="100" dirty="0">
                <a:solidFill>
                  <a:srgbClr val="0070C0"/>
                </a:solidFill>
                <a:highlight>
                  <a:srgbClr val="FFFF00"/>
                </a:highlight>
                <a:ea typeface="DengXian" panose="02010600030101010101" pitchFamily="2" charset="-122"/>
                <a:cs typeface="Times New Roman" panose="02020603050405020304" pitchFamily="18" charset="0"/>
              </a:rPr>
              <a:t>Get-</a:t>
            </a:r>
            <a:r>
              <a:rPr lang="en-GB" sz="4200" b="1" kern="100" dirty="0" err="1">
                <a:solidFill>
                  <a:srgbClr val="0070C0"/>
                </a:solidFill>
                <a:highlight>
                  <a:srgbClr val="FFFF00"/>
                </a:highlight>
                <a:ea typeface="DengXian" panose="02010600030101010101" pitchFamily="2" charset="-122"/>
                <a:cs typeface="Times New Roman" panose="02020603050405020304" pitchFamily="18" charset="0"/>
              </a:rPr>
              <a:t>NetIPAddress</a:t>
            </a:r>
            <a:br>
              <a:rPr lang="en-GB" sz="3400" b="1" kern="100" dirty="0">
                <a:highlight>
                  <a:srgbClr val="FFFF00"/>
                </a:highlight>
                <a:ea typeface="DengXian" panose="02010600030101010101" pitchFamily="2" charset="-122"/>
                <a:cs typeface="Times New Roman" panose="02020603050405020304" pitchFamily="18" charset="0"/>
              </a:rPr>
            </a:br>
            <a:r>
              <a:rPr lang="en-GB" sz="3400" b="1" kern="100" dirty="0">
                <a:ea typeface="DengXian" panose="02010600030101010101" pitchFamily="2" charset="-122"/>
                <a:cs typeface="Times New Roman" panose="02020603050405020304" pitchFamily="18" charset="0"/>
              </a:rPr>
              <a:t>	With a filter using </a:t>
            </a:r>
            <a:r>
              <a:rPr lang="en-GB" sz="3400" b="1" kern="100" dirty="0" err="1">
                <a:ea typeface="DengXian" panose="02010600030101010101" pitchFamily="2" charset="-122"/>
                <a:cs typeface="Times New Roman" panose="02020603050405020304" pitchFamily="18" charset="0"/>
              </a:rPr>
              <a:t>InterfaceAlias</a:t>
            </a:r>
            <a:r>
              <a:rPr lang="en-GB" sz="3400" b="1" kern="100" dirty="0">
                <a:ea typeface="DengXian" panose="02010600030101010101" pitchFamily="2" charset="-122"/>
                <a:cs typeface="Times New Roman" panose="02020603050405020304" pitchFamily="18" charset="0"/>
              </a:rPr>
              <a:t> property: </a:t>
            </a:r>
            <a:r>
              <a:rPr lang="en-GB" sz="3400" b="1" kern="100" dirty="0">
                <a:solidFill>
                  <a:srgbClr val="0070C0"/>
                </a:solidFill>
                <a:ea typeface="DengXian" panose="02010600030101010101" pitchFamily="2" charset="-122"/>
                <a:cs typeface="Times New Roman" panose="02020603050405020304" pitchFamily="18" charset="0"/>
              </a:rPr>
              <a:t>Get-</a:t>
            </a:r>
            <a:r>
              <a:rPr lang="en-GB" sz="3400" b="1" kern="100" dirty="0" err="1">
                <a:solidFill>
                  <a:srgbClr val="0070C0"/>
                </a:solidFill>
                <a:ea typeface="DengXian" panose="02010600030101010101" pitchFamily="2" charset="-122"/>
                <a:cs typeface="Times New Roman" panose="02020603050405020304" pitchFamily="18" charset="0"/>
              </a:rPr>
              <a:t>NetIPAddress</a:t>
            </a:r>
            <a:r>
              <a:rPr lang="en-GB" sz="3400" b="1" kern="100" dirty="0">
                <a:solidFill>
                  <a:srgbClr val="0070C0"/>
                </a:solidFill>
                <a:ea typeface="DengXian" panose="02010600030101010101" pitchFamily="2" charset="-122"/>
                <a:cs typeface="Times New Roman" panose="02020603050405020304" pitchFamily="18" charset="0"/>
              </a:rPr>
              <a:t> -</a:t>
            </a:r>
            <a:r>
              <a:rPr lang="en-GB" sz="3400" b="1" kern="100" dirty="0" err="1">
                <a:solidFill>
                  <a:srgbClr val="0070C0"/>
                </a:solidFill>
                <a:ea typeface="DengXian" panose="02010600030101010101" pitchFamily="2" charset="-122"/>
                <a:cs typeface="Times New Roman" panose="02020603050405020304" pitchFamily="18" charset="0"/>
              </a:rPr>
              <a:t>InterfaceAlias</a:t>
            </a:r>
            <a:r>
              <a:rPr lang="en-GB" sz="3400" b="1" kern="100" dirty="0">
                <a:solidFill>
                  <a:srgbClr val="0070C0"/>
                </a:solidFill>
                <a:ea typeface="DengXian" panose="02010600030101010101" pitchFamily="2" charset="-122"/>
                <a:cs typeface="Times New Roman" panose="02020603050405020304" pitchFamily="18" charset="0"/>
              </a:rPr>
              <a:t> "Ethernet“</a:t>
            </a:r>
          </a:p>
          <a:p>
            <a:pPr marL="0" indent="0">
              <a:lnSpc>
                <a:spcPct val="110000"/>
              </a:lnSpc>
              <a:spcBef>
                <a:spcPts val="0"/>
              </a:spcBef>
              <a:spcAft>
                <a:spcPts val="300"/>
              </a:spcAft>
              <a:buNone/>
            </a:pPr>
            <a:endParaRPr lang="en-GB" sz="2000" b="1" kern="100" dirty="0">
              <a:ea typeface="DengXian" panose="02010600030101010101" pitchFamily="2" charset="-122"/>
              <a:cs typeface="Times New Roman" panose="02020603050405020304" pitchFamily="18" charset="0"/>
            </a:endParaRPr>
          </a:p>
          <a:p>
            <a:pPr marL="342900" lvl="0" indent="-342900">
              <a:lnSpc>
                <a:spcPct val="120000"/>
              </a:lnSpc>
              <a:spcBef>
                <a:spcPts val="0"/>
              </a:spcBef>
              <a:spcAft>
                <a:spcPts val="300"/>
              </a:spcAft>
              <a:buFont typeface="Symbol" panose="05050102010706020507" pitchFamily="18" charset="2"/>
              <a:buChar char=""/>
            </a:pPr>
            <a:r>
              <a:rPr lang="en-GB" sz="3400" b="1" kern="100" dirty="0">
                <a:highlight>
                  <a:srgbClr val="FFFF00"/>
                </a:highlight>
                <a:ea typeface="DengXian" panose="02010600030101010101" pitchFamily="2" charset="-122"/>
                <a:cs typeface="Times New Roman" panose="02020603050405020304" pitchFamily="18" charset="0"/>
              </a:rPr>
              <a:t>Test-Connection command </a:t>
            </a:r>
            <a:r>
              <a:rPr lang="en-GB" sz="3400" kern="100" dirty="0">
                <a:highlight>
                  <a:srgbClr val="FFFF00"/>
                </a:highlight>
                <a:ea typeface="DengXian" panose="02010600030101010101" pitchFamily="2" charset="-122"/>
                <a:cs typeface="Times New Roman" panose="02020603050405020304" pitchFamily="18" charset="0"/>
              </a:rPr>
              <a:t>sends data packets (pings) to test network connectivity: </a:t>
            </a:r>
          </a:p>
          <a:p>
            <a:pPr marL="0" lvl="0" indent="0">
              <a:lnSpc>
                <a:spcPct val="120000"/>
              </a:lnSpc>
              <a:spcBef>
                <a:spcPts val="0"/>
              </a:spcBef>
              <a:spcAft>
                <a:spcPts val="300"/>
              </a:spcAft>
              <a:buNone/>
            </a:pPr>
            <a:r>
              <a:rPr lang="en-GB" sz="3400" b="1" kern="100" dirty="0">
                <a:solidFill>
                  <a:srgbClr val="0070C0"/>
                </a:solidFill>
                <a:ea typeface="DengXian" panose="02010600030101010101" pitchFamily="2" charset="-122"/>
                <a:cs typeface="Times New Roman" panose="02020603050405020304" pitchFamily="18" charset="0"/>
              </a:rPr>
              <a:t>	</a:t>
            </a:r>
            <a:r>
              <a:rPr lang="en-GB" sz="4200" b="1" kern="100" dirty="0">
                <a:solidFill>
                  <a:srgbClr val="0070C0"/>
                </a:solidFill>
                <a:highlight>
                  <a:srgbClr val="FFFF00"/>
                </a:highlight>
                <a:ea typeface="DengXian" panose="02010600030101010101" pitchFamily="2" charset="-122"/>
                <a:cs typeface="Times New Roman" panose="02020603050405020304" pitchFamily="18" charset="0"/>
              </a:rPr>
              <a:t>Test-Connection -</a:t>
            </a:r>
            <a:r>
              <a:rPr lang="en-GB" sz="4200" b="1" kern="100" dirty="0" err="1">
                <a:solidFill>
                  <a:srgbClr val="0070C0"/>
                </a:solidFill>
                <a:highlight>
                  <a:srgbClr val="FFFF00"/>
                </a:highlight>
                <a:ea typeface="DengXian" panose="02010600030101010101" pitchFamily="2" charset="-122"/>
                <a:cs typeface="Times New Roman" panose="02020603050405020304" pitchFamily="18" charset="0"/>
              </a:rPr>
              <a:t>ComputerName</a:t>
            </a:r>
            <a:r>
              <a:rPr lang="en-GB" sz="4200" b="1" kern="100" dirty="0">
                <a:solidFill>
                  <a:srgbClr val="0070C0"/>
                </a:solidFill>
                <a:highlight>
                  <a:srgbClr val="FFFF00"/>
                </a:highlight>
                <a:ea typeface="DengXian" panose="02010600030101010101" pitchFamily="2" charset="-122"/>
                <a:cs typeface="Times New Roman" panose="02020603050405020304" pitchFamily="18" charset="0"/>
              </a:rPr>
              <a:t> google.com</a:t>
            </a:r>
            <a:endParaRPr lang="en-GB" sz="4200" kern="100" dirty="0">
              <a:highlight>
                <a:srgbClr val="FFFF00"/>
              </a:highlight>
              <a:ea typeface="DengXian" panose="02010600030101010101" pitchFamily="2" charset="-122"/>
              <a:cs typeface="Times New Roman" panose="02020603050405020304" pitchFamily="18" charset="0"/>
            </a:endParaRPr>
          </a:p>
          <a:p>
            <a:pPr marL="0" indent="0">
              <a:lnSpc>
                <a:spcPct val="120000"/>
              </a:lnSpc>
              <a:spcBef>
                <a:spcPts val="0"/>
              </a:spcBef>
              <a:spcAft>
                <a:spcPts val="300"/>
              </a:spcAft>
              <a:buNone/>
            </a:pPr>
            <a:r>
              <a:rPr lang="en-GB" kern="100" dirty="0">
                <a:ea typeface="DengXian" panose="02010600030101010101" pitchFamily="2" charset="-122"/>
                <a:cs typeface="Times New Roman" panose="02020603050405020304" pitchFamily="18" charset="0"/>
              </a:rPr>
              <a:t>	</a:t>
            </a:r>
            <a:r>
              <a:rPr lang="en-GB" sz="2300" kern="100" dirty="0">
                <a:ea typeface="DengXian" panose="02010600030101010101" pitchFamily="2" charset="-122"/>
                <a:cs typeface="Times New Roman" panose="02020603050405020304" pitchFamily="18" charset="0"/>
              </a:rPr>
              <a:t>Bg. Data packets: ICMP (Internet Control Message Protocol) echo request packets are a type of network packet used primarily for 	diagnostic purposes. Commonly known as ‘ping’ packets. </a:t>
            </a:r>
            <a:r>
              <a:rPr lang="en-GB" sz="2300" kern="100" dirty="0" err="1">
                <a:ea typeface="DengXian" panose="02010600030101010101" pitchFamily="2" charset="-122"/>
                <a:cs typeface="Times New Roman" panose="02020603050405020304" pitchFamily="18" charset="0"/>
              </a:rPr>
              <a:t>ResponseTime</a:t>
            </a:r>
            <a:r>
              <a:rPr lang="en-GB" sz="2300" kern="100" dirty="0">
                <a:ea typeface="DengXian" panose="02010600030101010101" pitchFamily="2" charset="-122"/>
                <a:cs typeface="Times New Roman" panose="02020603050405020304" pitchFamily="18" charset="0"/>
              </a:rPr>
              <a:t> is in milliseconds (</a:t>
            </a:r>
            <a:r>
              <a:rPr lang="en-GB" sz="2300" kern="100" dirty="0" err="1">
                <a:ea typeface="DengXian" panose="02010600030101010101" pitchFamily="2" charset="-122"/>
                <a:cs typeface="Times New Roman" panose="02020603050405020304" pitchFamily="18" charset="0"/>
              </a:rPr>
              <a:t>ms</a:t>
            </a:r>
            <a:r>
              <a:rPr lang="en-GB" sz="2300" kern="100" dirty="0">
                <a:ea typeface="DengXian" panose="02010600030101010101" pitchFamily="2" charset="-122"/>
                <a:cs typeface="Times New Roman" panose="02020603050405020304" pitchFamily="18" charset="0"/>
              </a:rPr>
              <a:t>) and </a:t>
            </a:r>
            <a:r>
              <a:rPr lang="en-US" sz="2300" kern="100" dirty="0" err="1">
                <a:ea typeface="DengXian" panose="02010600030101010101" pitchFamily="2" charset="-122"/>
                <a:cs typeface="Times New Roman" panose="02020603050405020304" pitchFamily="18" charset="0"/>
              </a:rPr>
              <a:t>BufferSize</a:t>
            </a:r>
            <a:r>
              <a:rPr lang="en-US" sz="2300" kern="100" dirty="0">
                <a:ea typeface="DengXian" panose="02010600030101010101" pitchFamily="2" charset="-122"/>
                <a:cs typeface="Times New Roman" panose="02020603050405020304" pitchFamily="18" charset="0"/>
              </a:rPr>
              <a:t> refers to the number of bytes of 	data included in each ICMP echo request (ping packet) sent to the target host.</a:t>
            </a:r>
          </a:p>
          <a:p>
            <a:pPr marL="0" indent="0">
              <a:lnSpc>
                <a:spcPct val="120000"/>
              </a:lnSpc>
              <a:spcBef>
                <a:spcPts val="0"/>
              </a:spcBef>
              <a:spcAft>
                <a:spcPts val="300"/>
              </a:spcAft>
              <a:buNone/>
            </a:pPr>
            <a:endParaRPr lang="en-GB" sz="1700" kern="100" dirty="0">
              <a:effectLst/>
              <a:highlight>
                <a:srgbClr val="FFFF00"/>
              </a:highlight>
              <a:ea typeface="DengXian" panose="02010600030101010101" pitchFamily="2" charset="-122"/>
              <a:cs typeface="Times New Roman" panose="02020603050405020304" pitchFamily="18" charset="0"/>
            </a:endParaRPr>
          </a:p>
          <a:p>
            <a:pPr>
              <a:lnSpc>
                <a:spcPct val="110000"/>
              </a:lnSpc>
              <a:spcBef>
                <a:spcPts val="0"/>
              </a:spcBef>
              <a:spcAft>
                <a:spcPts val="300"/>
              </a:spcAft>
            </a:pPr>
            <a:r>
              <a:rPr lang="en-GB" sz="3400" b="1" kern="100" dirty="0">
                <a:solidFill>
                  <a:schemeClr val="tx1">
                    <a:lumMod val="95000"/>
                    <a:lumOff val="5000"/>
                  </a:schemeClr>
                </a:solidFill>
                <a:effectLst/>
                <a:highlight>
                  <a:srgbClr val="FFFF00"/>
                </a:highlight>
                <a:ea typeface="DengXian" panose="02010600030101010101" pitchFamily="2" charset="-122"/>
                <a:cs typeface="Times New Roman" panose="02020603050405020304" pitchFamily="18" charset="0"/>
              </a:rPr>
              <a:t>Get-</a:t>
            </a:r>
            <a:r>
              <a:rPr lang="en-GB" sz="3400" b="1" kern="100" dirty="0" err="1">
                <a:solidFill>
                  <a:schemeClr val="tx1">
                    <a:lumMod val="95000"/>
                    <a:lumOff val="5000"/>
                  </a:schemeClr>
                </a:solidFill>
                <a:effectLst/>
                <a:highlight>
                  <a:srgbClr val="FFFF00"/>
                </a:highlight>
                <a:ea typeface="DengXian" panose="02010600030101010101" pitchFamily="2" charset="-122"/>
                <a:cs typeface="Times New Roman" panose="02020603050405020304" pitchFamily="18" charset="0"/>
              </a:rPr>
              <a:t>NetAdapter</a:t>
            </a:r>
            <a:r>
              <a:rPr lang="en-GB" sz="3400" b="1" kern="100" dirty="0">
                <a:solidFill>
                  <a:srgbClr val="0070C0"/>
                </a:solidFill>
                <a:effectLst/>
                <a:highlight>
                  <a:srgbClr val="FFFF00"/>
                </a:highlight>
                <a:ea typeface="DengXian" panose="02010600030101010101" pitchFamily="2" charset="-122"/>
                <a:cs typeface="Times New Roman" panose="02020603050405020304" pitchFamily="18" charset="0"/>
              </a:rPr>
              <a:t> </a:t>
            </a:r>
            <a:r>
              <a:rPr lang="en-GB" sz="3400" b="1" kern="100" dirty="0">
                <a:highlight>
                  <a:srgbClr val="FFFF00"/>
                </a:highlight>
                <a:ea typeface="DengXian" panose="02010600030101010101" pitchFamily="2" charset="-122"/>
                <a:cs typeface="Times New Roman" panose="02020603050405020304" pitchFamily="18" charset="0"/>
              </a:rPr>
              <a:t>command</a:t>
            </a:r>
            <a:r>
              <a:rPr lang="en-GB" sz="3400" kern="100" dirty="0">
                <a:effectLst/>
                <a:highlight>
                  <a:srgbClr val="FFFF00"/>
                </a:highlight>
                <a:ea typeface="DengXian" panose="02010600030101010101" pitchFamily="2" charset="-122"/>
                <a:cs typeface="Times New Roman" panose="02020603050405020304" pitchFamily="18" charset="0"/>
              </a:rPr>
              <a:t> retrieves information about network adapters on the system. </a:t>
            </a:r>
          </a:p>
          <a:p>
            <a:pPr marL="0" indent="0">
              <a:lnSpc>
                <a:spcPct val="110000"/>
              </a:lnSpc>
              <a:spcBef>
                <a:spcPts val="0"/>
              </a:spcBef>
              <a:spcAft>
                <a:spcPts val="300"/>
              </a:spcAft>
              <a:buNone/>
            </a:pPr>
            <a:r>
              <a:rPr lang="en-GB" sz="4200" b="1" kern="100" dirty="0">
                <a:solidFill>
                  <a:srgbClr val="0070C0"/>
                </a:solidFill>
                <a:effectLst/>
                <a:ea typeface="DengXian" panose="02010600030101010101" pitchFamily="2" charset="-122"/>
                <a:cs typeface="Times New Roman" panose="02020603050405020304" pitchFamily="18" charset="0"/>
              </a:rPr>
              <a:t>	</a:t>
            </a:r>
            <a:r>
              <a:rPr lang="en-GB" sz="4200" b="1" kern="100" dirty="0">
                <a:solidFill>
                  <a:srgbClr val="0070C0"/>
                </a:solidFill>
                <a:effectLst/>
                <a:highlight>
                  <a:srgbClr val="FFFF00"/>
                </a:highlight>
                <a:ea typeface="DengXian" panose="02010600030101010101" pitchFamily="2" charset="-122"/>
                <a:cs typeface="Times New Roman" panose="02020603050405020304" pitchFamily="18" charset="0"/>
              </a:rPr>
              <a:t>Get-</a:t>
            </a:r>
            <a:r>
              <a:rPr lang="en-GB" sz="4200" b="1" kern="100" dirty="0" err="1">
                <a:solidFill>
                  <a:srgbClr val="0070C0"/>
                </a:solidFill>
                <a:effectLst/>
                <a:highlight>
                  <a:srgbClr val="FFFF00"/>
                </a:highlight>
                <a:ea typeface="DengXian" panose="02010600030101010101" pitchFamily="2" charset="-122"/>
                <a:cs typeface="Times New Roman" panose="02020603050405020304" pitchFamily="18" charset="0"/>
              </a:rPr>
              <a:t>NetAdapter</a:t>
            </a:r>
            <a:br>
              <a:rPr lang="en-GB" sz="3400" b="1" kern="100" dirty="0">
                <a:effectLst/>
                <a:ea typeface="DengXian" panose="02010600030101010101" pitchFamily="2" charset="-122"/>
                <a:cs typeface="Times New Roman" panose="02020603050405020304" pitchFamily="18" charset="0"/>
              </a:rPr>
            </a:br>
            <a:r>
              <a:rPr lang="en-GB" sz="3400" b="1" kern="100" dirty="0">
                <a:effectLst/>
                <a:ea typeface="DengXian" panose="02010600030101010101" pitchFamily="2" charset="-122"/>
                <a:cs typeface="Times New Roman" panose="02020603050405020304" pitchFamily="18" charset="0"/>
              </a:rPr>
              <a:t>	With a filter by Name: </a:t>
            </a:r>
            <a:r>
              <a:rPr lang="en-GB" sz="3400" b="1" kern="100" dirty="0">
                <a:solidFill>
                  <a:srgbClr val="0070C0"/>
                </a:solidFill>
                <a:effectLst/>
                <a:ea typeface="DengXian" panose="02010600030101010101" pitchFamily="2" charset="-122"/>
                <a:cs typeface="Times New Roman" panose="02020603050405020304" pitchFamily="18" charset="0"/>
              </a:rPr>
              <a:t>Get-</a:t>
            </a:r>
            <a:r>
              <a:rPr lang="en-GB" sz="3400" b="1" kern="100" dirty="0" err="1">
                <a:solidFill>
                  <a:srgbClr val="0070C0"/>
                </a:solidFill>
                <a:effectLst/>
                <a:ea typeface="DengXian" panose="02010600030101010101" pitchFamily="2" charset="-122"/>
                <a:cs typeface="Times New Roman" panose="02020603050405020304" pitchFamily="18" charset="0"/>
              </a:rPr>
              <a:t>NetAdapter</a:t>
            </a:r>
            <a:r>
              <a:rPr lang="en-GB" sz="3400" b="1" kern="100" dirty="0">
                <a:solidFill>
                  <a:srgbClr val="0070C0"/>
                </a:solidFill>
                <a:effectLst/>
                <a:ea typeface="DengXian" panose="02010600030101010101" pitchFamily="2" charset="-122"/>
                <a:cs typeface="Times New Roman" panose="02020603050405020304" pitchFamily="18" charset="0"/>
              </a:rPr>
              <a:t> -Name "Ethernet“</a:t>
            </a:r>
          </a:p>
          <a:p>
            <a:pPr marL="0" indent="0">
              <a:lnSpc>
                <a:spcPct val="110000"/>
              </a:lnSpc>
              <a:spcBef>
                <a:spcPts val="0"/>
              </a:spcBef>
              <a:spcAft>
                <a:spcPts val="300"/>
              </a:spcAft>
              <a:buNone/>
            </a:pPr>
            <a:r>
              <a:rPr lang="en-GB" sz="3400" kern="100" dirty="0">
                <a:solidFill>
                  <a:schemeClr val="tx1">
                    <a:lumMod val="95000"/>
                    <a:lumOff val="5000"/>
                  </a:schemeClr>
                </a:solidFill>
                <a:effectLst/>
                <a:ea typeface="DengXian" panose="02010600030101010101" pitchFamily="2" charset="-122"/>
                <a:cs typeface="Times New Roman" panose="02020603050405020304" pitchFamily="18" charset="0"/>
              </a:rPr>
              <a:t>Bg.</a:t>
            </a:r>
          </a:p>
          <a:p>
            <a:pPr>
              <a:lnSpc>
                <a:spcPct val="110000"/>
              </a:lnSpc>
              <a:spcBef>
                <a:spcPts val="0"/>
              </a:spcBef>
              <a:spcAft>
                <a:spcPts val="300"/>
              </a:spcAft>
            </a:pPr>
            <a:r>
              <a:rPr lang="en-GB" kern="100" dirty="0">
                <a:effectLst/>
                <a:ea typeface="DengXian" panose="02010600030101010101" pitchFamily="2" charset="-122"/>
                <a:cs typeface="Times New Roman" panose="02020603050405020304" pitchFamily="18" charset="0"/>
              </a:rPr>
              <a:t>The </a:t>
            </a:r>
            <a:r>
              <a:rPr lang="en-GB" b="1" kern="100" dirty="0">
                <a:solidFill>
                  <a:schemeClr val="tx1">
                    <a:lumMod val="95000"/>
                    <a:lumOff val="5000"/>
                  </a:schemeClr>
                </a:solidFill>
                <a:effectLst/>
                <a:ea typeface="DengXian" panose="02010600030101010101" pitchFamily="2" charset="-122"/>
                <a:cs typeface="Times New Roman" panose="02020603050405020304" pitchFamily="18" charset="0"/>
              </a:rPr>
              <a:t>Get-</a:t>
            </a:r>
            <a:r>
              <a:rPr lang="en-GB" b="1" kern="100" dirty="0" err="1">
                <a:solidFill>
                  <a:schemeClr val="tx1">
                    <a:lumMod val="95000"/>
                    <a:lumOff val="5000"/>
                  </a:schemeClr>
                </a:solidFill>
                <a:effectLst/>
                <a:ea typeface="DengXian" panose="02010600030101010101" pitchFamily="2" charset="-122"/>
                <a:cs typeface="Times New Roman" panose="02020603050405020304" pitchFamily="18" charset="0"/>
              </a:rPr>
              <a:t>NetRoute</a:t>
            </a:r>
            <a:r>
              <a:rPr lang="en-GB" kern="100" dirty="0">
                <a:effectLst/>
                <a:ea typeface="DengXian" panose="02010600030101010101" pitchFamily="2" charset="-122"/>
                <a:cs typeface="Times New Roman" panose="02020603050405020304" pitchFamily="18" charset="0"/>
              </a:rPr>
              <a:t> cmdlet </a:t>
            </a:r>
            <a:r>
              <a:rPr lang="en-US" kern="100" dirty="0">
                <a:ea typeface="DengXian" panose="02010600030101010101" pitchFamily="2" charset="-122"/>
                <a:cs typeface="Times New Roman" panose="02020603050405020304" pitchFamily="18" charset="0"/>
              </a:rPr>
              <a:t>displays the IP routing table on Windows. It shows </a:t>
            </a:r>
            <a:r>
              <a:rPr lang="en-GB" kern="100" dirty="0">
                <a:effectLst/>
                <a:ea typeface="DengXian" panose="02010600030101010101" pitchFamily="2" charset="-122"/>
                <a:cs typeface="Times New Roman" panose="02020603050405020304" pitchFamily="18" charset="0"/>
              </a:rPr>
              <a:t>destination prefixes, next hops, and interface aliases. To show all </a:t>
            </a:r>
            <a:r>
              <a:rPr lang="en-GB" kern="100" dirty="0">
                <a:ea typeface="DengXian" panose="02010600030101010101" pitchFamily="2" charset="-122"/>
                <a:cs typeface="Times New Roman" panose="02020603050405020304" pitchFamily="18" charset="0"/>
              </a:rPr>
              <a:t>r</a:t>
            </a:r>
            <a:r>
              <a:rPr lang="en-GB" kern="100" dirty="0">
                <a:effectLst/>
                <a:ea typeface="DengXian" panose="02010600030101010101" pitchFamily="2" charset="-122"/>
                <a:cs typeface="Times New Roman" panose="02020603050405020304" pitchFamily="18" charset="0"/>
              </a:rPr>
              <a:t>outes simply use: </a:t>
            </a:r>
            <a:r>
              <a:rPr lang="en-GB" b="1" kern="100" dirty="0">
                <a:solidFill>
                  <a:srgbClr val="0070C0"/>
                </a:solidFill>
                <a:effectLst/>
                <a:ea typeface="DengXian" panose="02010600030101010101" pitchFamily="2" charset="-122"/>
                <a:cs typeface="Times New Roman" panose="02020603050405020304" pitchFamily="18" charset="0"/>
              </a:rPr>
              <a:t>Get-</a:t>
            </a:r>
            <a:r>
              <a:rPr lang="en-GB" b="1" kern="100" dirty="0" err="1">
                <a:solidFill>
                  <a:srgbClr val="0070C0"/>
                </a:solidFill>
                <a:effectLst/>
                <a:ea typeface="DengXian" panose="02010600030101010101" pitchFamily="2" charset="-122"/>
                <a:cs typeface="Times New Roman" panose="02020603050405020304" pitchFamily="18" charset="0"/>
              </a:rPr>
              <a:t>NetRoute</a:t>
            </a:r>
            <a:br>
              <a:rPr lang="en-GB" b="1" kern="100" dirty="0">
                <a:effectLst/>
                <a:ea typeface="DengXian" panose="02010600030101010101" pitchFamily="2" charset="-122"/>
                <a:cs typeface="Times New Roman" panose="02020603050405020304" pitchFamily="18" charset="0"/>
              </a:rPr>
            </a:br>
            <a:r>
              <a:rPr lang="en-GB" b="1" kern="100" dirty="0">
                <a:effectLst/>
                <a:ea typeface="DengXian" panose="02010600030101010101" pitchFamily="2" charset="-122"/>
                <a:cs typeface="Times New Roman" panose="02020603050405020304" pitchFamily="18" charset="0"/>
              </a:rPr>
              <a:t>To show route for a specific network. Use a filter Destination Prefix: </a:t>
            </a:r>
            <a:r>
              <a:rPr lang="en-GB" b="1" kern="100" dirty="0">
                <a:solidFill>
                  <a:srgbClr val="0070C0"/>
                </a:solidFill>
                <a:effectLst/>
                <a:ea typeface="DengXian" panose="02010600030101010101" pitchFamily="2" charset="-122"/>
                <a:cs typeface="Times New Roman" panose="02020603050405020304" pitchFamily="18" charset="0"/>
              </a:rPr>
              <a:t>Get-</a:t>
            </a:r>
            <a:r>
              <a:rPr lang="en-GB" b="1" kern="100" dirty="0" err="1">
                <a:solidFill>
                  <a:srgbClr val="0070C0"/>
                </a:solidFill>
                <a:effectLst/>
                <a:ea typeface="DengXian" panose="02010600030101010101" pitchFamily="2" charset="-122"/>
                <a:cs typeface="Times New Roman" panose="02020603050405020304" pitchFamily="18" charset="0"/>
              </a:rPr>
              <a:t>NetRoute</a:t>
            </a:r>
            <a:r>
              <a:rPr lang="en-GB" b="1" kern="100" dirty="0">
                <a:solidFill>
                  <a:srgbClr val="0070C0"/>
                </a:solidFill>
                <a:effectLst/>
                <a:ea typeface="DengXian" panose="02010600030101010101" pitchFamily="2" charset="-122"/>
                <a:cs typeface="Times New Roman" panose="02020603050405020304" pitchFamily="18" charset="0"/>
              </a:rPr>
              <a:t> -</a:t>
            </a:r>
            <a:r>
              <a:rPr lang="en-GB" b="1" kern="100" dirty="0" err="1">
                <a:solidFill>
                  <a:srgbClr val="0070C0"/>
                </a:solidFill>
                <a:effectLst/>
                <a:ea typeface="DengXian" panose="02010600030101010101" pitchFamily="2" charset="-122"/>
                <a:cs typeface="Times New Roman" panose="02020603050405020304" pitchFamily="18" charset="0"/>
              </a:rPr>
              <a:t>DestinationPrefix</a:t>
            </a:r>
            <a:r>
              <a:rPr lang="en-GB" b="1" kern="100" dirty="0">
                <a:solidFill>
                  <a:srgbClr val="0070C0"/>
                </a:solidFill>
                <a:effectLst/>
                <a:ea typeface="DengXian" panose="02010600030101010101" pitchFamily="2" charset="-122"/>
                <a:cs typeface="Times New Roman" panose="02020603050405020304" pitchFamily="18" charset="0"/>
              </a:rPr>
              <a:t> "0.0.0.0/0"</a:t>
            </a:r>
          </a:p>
        </p:txBody>
      </p:sp>
    </p:spTree>
    <p:extLst>
      <p:ext uri="{BB962C8B-B14F-4D97-AF65-F5344CB8AC3E}">
        <p14:creationId xmlns:p14="http://schemas.microsoft.com/office/powerpoint/2010/main" val="638201969"/>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FBB395A-10DE-24E3-DFDD-22EA15468EF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6D758A1-2D84-9C6F-C1F1-DDEBD477FB65}"/>
              </a:ext>
            </a:extLst>
          </p:cNvPr>
          <p:cNvSpPr>
            <a:spLocks noGrp="1"/>
          </p:cNvSpPr>
          <p:nvPr>
            <p:ph type="title"/>
          </p:nvPr>
        </p:nvSpPr>
        <p:spPr>
          <a:xfrm>
            <a:off x="0" y="1"/>
            <a:ext cx="12192000" cy="1030514"/>
          </a:xfrm>
          <a:solidFill>
            <a:srgbClr val="002060"/>
          </a:solidFill>
        </p:spPr>
        <p:txBody>
          <a:bodyPr>
            <a:normAutofit/>
          </a:bodyPr>
          <a:lstStyle/>
          <a:p>
            <a:r>
              <a:rPr lang="en-GB" sz="6600" dirty="0">
                <a:solidFill>
                  <a:schemeClr val="bg1"/>
                </a:solidFill>
              </a:rPr>
              <a:t>Bg. </a:t>
            </a:r>
            <a:r>
              <a:rPr lang="en-GB" sz="5400" dirty="0">
                <a:solidFill>
                  <a:schemeClr val="bg1"/>
                </a:solidFill>
              </a:rPr>
              <a:t>PS N</a:t>
            </a:r>
            <a:r>
              <a:rPr lang="en-GB" sz="5400" kern="100" dirty="0">
                <a:solidFill>
                  <a:schemeClr val="bg1"/>
                </a:solidFill>
                <a:effectLst/>
                <a:ea typeface="DengXian" panose="02010600030101010101" pitchFamily="2" charset="-122"/>
                <a:cs typeface="Times New Roman" panose="02020603050405020304" pitchFamily="18" charset="0"/>
              </a:rPr>
              <a:t>etwork commands cont..</a:t>
            </a:r>
            <a:endParaRPr lang="en-GB" sz="5400" dirty="0">
              <a:solidFill>
                <a:schemeClr val="bg1"/>
              </a:solidFill>
            </a:endParaRPr>
          </a:p>
        </p:txBody>
      </p:sp>
      <p:sp>
        <p:nvSpPr>
          <p:cNvPr id="8" name="Content Placeholder 7">
            <a:extLst>
              <a:ext uri="{FF2B5EF4-FFF2-40B4-BE49-F238E27FC236}">
                <a16:creationId xmlns:a16="http://schemas.microsoft.com/office/drawing/2014/main" id="{A721DE4D-DA3F-6A14-FBBA-30F8EC0F0230}"/>
              </a:ext>
            </a:extLst>
          </p:cNvPr>
          <p:cNvSpPr>
            <a:spLocks noGrp="1"/>
          </p:cNvSpPr>
          <p:nvPr>
            <p:ph idx="1"/>
          </p:nvPr>
        </p:nvSpPr>
        <p:spPr>
          <a:xfrm>
            <a:off x="68941" y="1221241"/>
            <a:ext cx="11767459" cy="5462588"/>
          </a:xfrm>
        </p:spPr>
        <p:txBody>
          <a:bodyPr>
            <a:normAutofit/>
          </a:bodyPr>
          <a:lstStyle/>
          <a:p>
            <a:pPr marL="342900" lvl="0" indent="-342900">
              <a:lnSpc>
                <a:spcPct val="120000"/>
              </a:lnSpc>
              <a:spcBef>
                <a:spcPts val="0"/>
              </a:spcBef>
              <a:spcAft>
                <a:spcPts val="300"/>
              </a:spcAft>
              <a:buFont typeface="Symbol" panose="05050102010706020507" pitchFamily="18" charset="2"/>
              <a:buChar char=""/>
            </a:pPr>
            <a:r>
              <a:rPr lang="en-GB" sz="2400" b="1" kern="100" dirty="0">
                <a:effectLst/>
                <a:ea typeface="DengXian" panose="02010600030101010101" pitchFamily="2" charset="-122"/>
                <a:cs typeface="Times New Roman" panose="02020603050405020304" pitchFamily="18" charset="0"/>
              </a:rPr>
              <a:t>Get-</a:t>
            </a:r>
            <a:r>
              <a:rPr lang="en-GB" sz="2400" b="1" kern="100" dirty="0" err="1">
                <a:effectLst/>
                <a:ea typeface="DengXian" panose="02010600030101010101" pitchFamily="2" charset="-122"/>
                <a:cs typeface="Times New Roman" panose="02020603050405020304" pitchFamily="18" charset="0"/>
              </a:rPr>
              <a:t>DsClient</a:t>
            </a:r>
            <a:r>
              <a:rPr lang="en-GB" sz="2400" b="1" kern="100" dirty="0">
                <a:effectLst/>
                <a:ea typeface="DengXian" panose="02010600030101010101" pitchFamily="2" charset="-122"/>
                <a:cs typeface="Times New Roman" panose="02020603050405020304" pitchFamily="18" charset="0"/>
              </a:rPr>
              <a:t>:</a:t>
            </a:r>
            <a:r>
              <a:rPr lang="en-GB" sz="2400" kern="100" dirty="0">
                <a:effectLst/>
                <a:ea typeface="DengXian" panose="02010600030101010101" pitchFamily="2" charset="-122"/>
                <a:cs typeface="Times New Roman" panose="02020603050405020304" pitchFamily="18" charset="0"/>
              </a:rPr>
              <a:t> retrieves DNS client settings: </a:t>
            </a:r>
            <a:r>
              <a:rPr lang="en-GB" sz="2400" b="1" kern="100" dirty="0">
                <a:solidFill>
                  <a:srgbClr val="0070C0"/>
                </a:solidFill>
                <a:effectLst/>
                <a:ea typeface="DengXian" panose="02010600030101010101" pitchFamily="2" charset="-122"/>
                <a:cs typeface="Times New Roman" panose="02020603050405020304" pitchFamily="18" charset="0"/>
              </a:rPr>
              <a:t>Get-</a:t>
            </a:r>
            <a:r>
              <a:rPr lang="en-GB" sz="2400" b="1" kern="100" dirty="0" err="1">
                <a:solidFill>
                  <a:srgbClr val="0070C0"/>
                </a:solidFill>
                <a:effectLst/>
                <a:ea typeface="DengXian" panose="02010600030101010101" pitchFamily="2" charset="-122"/>
                <a:cs typeface="Times New Roman" panose="02020603050405020304" pitchFamily="18" charset="0"/>
              </a:rPr>
              <a:t>DnsClient</a:t>
            </a:r>
            <a:br>
              <a:rPr lang="en-GB" sz="2400" kern="100" dirty="0">
                <a:effectLst/>
                <a:ea typeface="DengXian" panose="02010600030101010101" pitchFamily="2" charset="-122"/>
                <a:cs typeface="Times New Roman" panose="02020603050405020304" pitchFamily="18" charset="0"/>
              </a:rPr>
            </a:br>
            <a:r>
              <a:rPr lang="en-GB" sz="2400" kern="100" dirty="0">
                <a:effectLst/>
                <a:ea typeface="DengXian" panose="02010600030101010101" pitchFamily="2" charset="-122"/>
                <a:cs typeface="Times New Roman" panose="02020603050405020304" pitchFamily="18" charset="0"/>
              </a:rPr>
              <a:t> The example below retrieves DNS server addresses configured on the client.</a:t>
            </a:r>
          </a:p>
          <a:p>
            <a:pPr marL="0" indent="0">
              <a:lnSpc>
                <a:spcPct val="120000"/>
              </a:lnSpc>
              <a:spcBef>
                <a:spcPts val="0"/>
              </a:spcBef>
              <a:spcAft>
                <a:spcPts val="300"/>
              </a:spcAft>
              <a:buNone/>
            </a:pPr>
            <a:r>
              <a:rPr lang="en-GB" sz="2400" b="1" kern="100" dirty="0">
                <a:solidFill>
                  <a:srgbClr val="0070C0"/>
                </a:solidFill>
                <a:effectLst/>
                <a:ea typeface="DengXian" panose="02010600030101010101" pitchFamily="2" charset="-122"/>
                <a:cs typeface="Times New Roman" panose="02020603050405020304" pitchFamily="18" charset="0"/>
              </a:rPr>
              <a:t>	Get-</a:t>
            </a:r>
            <a:r>
              <a:rPr lang="en-GB" sz="2400" b="1" kern="100" dirty="0" err="1">
                <a:solidFill>
                  <a:srgbClr val="0070C0"/>
                </a:solidFill>
                <a:effectLst/>
                <a:ea typeface="DengXian" panose="02010600030101010101" pitchFamily="2" charset="-122"/>
                <a:cs typeface="Times New Roman" panose="02020603050405020304" pitchFamily="18" charset="0"/>
              </a:rPr>
              <a:t>DnsClientServerAddress</a:t>
            </a:r>
            <a:endParaRPr lang="en-GB" sz="2400" kern="100" dirty="0">
              <a:effectLst/>
              <a:ea typeface="DengXian" panose="02010600030101010101" pitchFamily="2" charset="-122"/>
              <a:cs typeface="Times New Roman" panose="02020603050405020304" pitchFamily="18" charset="0"/>
            </a:endParaRPr>
          </a:p>
          <a:p>
            <a:pPr marL="342900" lvl="0" indent="-342900">
              <a:lnSpc>
                <a:spcPct val="120000"/>
              </a:lnSpc>
              <a:spcBef>
                <a:spcPts val="0"/>
              </a:spcBef>
              <a:spcAft>
                <a:spcPts val="300"/>
              </a:spcAft>
              <a:buFont typeface="Symbol" panose="05050102010706020507" pitchFamily="18" charset="2"/>
              <a:buChar char=""/>
            </a:pPr>
            <a:r>
              <a:rPr lang="en-GB" sz="2400" b="1" kern="100" dirty="0">
                <a:effectLst/>
                <a:ea typeface="DengXian" panose="02010600030101010101" pitchFamily="2" charset="-122"/>
                <a:cs typeface="Times New Roman" panose="02020603050405020304" pitchFamily="18" charset="0"/>
              </a:rPr>
              <a:t>Get-</a:t>
            </a:r>
            <a:r>
              <a:rPr lang="en-GB" sz="2400" b="1" kern="100" dirty="0" err="1">
                <a:effectLst/>
                <a:ea typeface="DengXian" panose="02010600030101010101" pitchFamily="2" charset="-122"/>
                <a:cs typeface="Times New Roman" panose="02020603050405020304" pitchFamily="18" charset="0"/>
              </a:rPr>
              <a:t>NetTCPConnection</a:t>
            </a:r>
            <a:r>
              <a:rPr lang="en-GB" sz="2400" b="1" kern="100" dirty="0">
                <a:effectLst/>
                <a:ea typeface="DengXian" panose="02010600030101010101" pitchFamily="2" charset="-122"/>
                <a:cs typeface="Times New Roman" panose="02020603050405020304" pitchFamily="18" charset="0"/>
              </a:rPr>
              <a:t> </a:t>
            </a:r>
            <a:r>
              <a:rPr lang="en-GB" sz="2400" kern="100" dirty="0">
                <a:effectLst/>
                <a:ea typeface="DengXian" panose="02010600030101010101" pitchFamily="2" charset="-122"/>
                <a:cs typeface="Times New Roman" panose="02020603050405020304" pitchFamily="18" charset="0"/>
              </a:rPr>
              <a:t>retrieves information about TCP connections: </a:t>
            </a:r>
            <a:br>
              <a:rPr lang="en-GB" sz="2400" kern="100" dirty="0">
                <a:effectLst/>
                <a:ea typeface="DengXian" panose="02010600030101010101" pitchFamily="2" charset="-122"/>
                <a:cs typeface="Times New Roman" panose="02020603050405020304" pitchFamily="18" charset="0"/>
              </a:rPr>
            </a:br>
            <a:r>
              <a:rPr lang="en-GB" sz="2400" kern="100" dirty="0">
                <a:effectLst/>
                <a:ea typeface="DengXian" panose="02010600030101010101" pitchFamily="2" charset="-122"/>
                <a:cs typeface="Times New Roman" panose="02020603050405020304" pitchFamily="18" charset="0"/>
              </a:rPr>
              <a:t>	</a:t>
            </a:r>
            <a:r>
              <a:rPr lang="en-GB" sz="2400" b="1" kern="100" dirty="0">
                <a:solidFill>
                  <a:srgbClr val="0070C0"/>
                </a:solidFill>
                <a:effectLst/>
                <a:ea typeface="DengXian" panose="02010600030101010101" pitchFamily="2" charset="-122"/>
                <a:cs typeface="Times New Roman" panose="02020603050405020304" pitchFamily="18" charset="0"/>
              </a:rPr>
              <a:t>Get-</a:t>
            </a:r>
            <a:r>
              <a:rPr lang="en-GB" sz="2400" b="1" kern="100" dirty="0" err="1">
                <a:solidFill>
                  <a:srgbClr val="0070C0"/>
                </a:solidFill>
                <a:effectLst/>
                <a:ea typeface="DengXian" panose="02010600030101010101" pitchFamily="2" charset="-122"/>
                <a:cs typeface="Times New Roman" panose="02020603050405020304" pitchFamily="18" charset="0"/>
              </a:rPr>
              <a:t>NetTCPConnection</a:t>
            </a:r>
            <a:br>
              <a:rPr lang="en-GB" sz="2400" b="1" kern="100" dirty="0">
                <a:solidFill>
                  <a:srgbClr val="0070C0"/>
                </a:solidFill>
                <a:effectLst/>
                <a:ea typeface="DengXian" panose="02010600030101010101" pitchFamily="2" charset="-122"/>
                <a:cs typeface="Times New Roman" panose="02020603050405020304" pitchFamily="18" charset="0"/>
              </a:rPr>
            </a:br>
            <a:r>
              <a:rPr lang="en-GB" sz="2400" kern="100" dirty="0">
                <a:solidFill>
                  <a:srgbClr val="000000"/>
                </a:solidFill>
                <a:effectLst/>
                <a:ea typeface="DengXian" panose="02010600030101010101" pitchFamily="2" charset="-122"/>
                <a:cs typeface="Times New Roman" panose="02020603050405020304" pitchFamily="18" charset="0"/>
              </a:rPr>
              <a:t>The example below</a:t>
            </a:r>
            <a:r>
              <a:rPr lang="en-GB" sz="2400" b="1" kern="100" dirty="0">
                <a:solidFill>
                  <a:srgbClr val="000000"/>
                </a:solidFill>
                <a:effectLst/>
                <a:ea typeface="DengXian" panose="02010600030101010101" pitchFamily="2" charset="-122"/>
                <a:cs typeface="Times New Roman" panose="02020603050405020304" pitchFamily="18" charset="0"/>
              </a:rPr>
              <a:t> r</a:t>
            </a:r>
            <a:r>
              <a:rPr lang="en-GB" sz="2400" kern="100" dirty="0">
                <a:solidFill>
                  <a:srgbClr val="000000"/>
                </a:solidFill>
                <a:effectLst/>
                <a:ea typeface="DengXian" panose="02010600030101010101" pitchFamily="2" charset="-122"/>
                <a:cs typeface="Times New Roman" panose="02020603050405020304" pitchFamily="18" charset="0"/>
              </a:rPr>
              <a:t>etrieves </a:t>
            </a:r>
            <a:r>
              <a:rPr lang="en-GB" sz="2400" kern="100" dirty="0">
                <a:effectLst/>
                <a:ea typeface="DengXian" panose="02010600030101010101" pitchFamily="2" charset="-122"/>
                <a:cs typeface="Times New Roman" panose="02020603050405020304" pitchFamily="18" charset="0"/>
              </a:rPr>
              <a:t>information about UDP endpoints:</a:t>
            </a:r>
            <a:br>
              <a:rPr lang="en-GB" sz="2400" kern="100" dirty="0">
                <a:effectLst/>
                <a:ea typeface="DengXian" panose="02010600030101010101" pitchFamily="2" charset="-122"/>
                <a:cs typeface="Times New Roman" panose="02020603050405020304" pitchFamily="18" charset="0"/>
              </a:rPr>
            </a:br>
            <a:r>
              <a:rPr lang="en-GB" sz="2400" kern="100" dirty="0">
                <a:effectLst/>
                <a:ea typeface="DengXian" panose="02010600030101010101" pitchFamily="2" charset="-122"/>
                <a:cs typeface="Times New Roman" panose="02020603050405020304" pitchFamily="18" charset="0"/>
              </a:rPr>
              <a:t>	</a:t>
            </a:r>
            <a:r>
              <a:rPr lang="en-GB" sz="2400" b="1" kern="100" dirty="0">
                <a:solidFill>
                  <a:srgbClr val="0070C0"/>
                </a:solidFill>
                <a:effectLst/>
                <a:ea typeface="DengXian" panose="02010600030101010101" pitchFamily="2" charset="-122"/>
                <a:cs typeface="Times New Roman" panose="02020603050405020304" pitchFamily="18" charset="0"/>
              </a:rPr>
              <a:t>Get-</a:t>
            </a:r>
            <a:r>
              <a:rPr lang="en-GB" sz="2400" b="1" kern="100" dirty="0" err="1">
                <a:solidFill>
                  <a:srgbClr val="0070C0"/>
                </a:solidFill>
                <a:effectLst/>
                <a:ea typeface="DengXian" panose="02010600030101010101" pitchFamily="2" charset="-122"/>
                <a:cs typeface="Times New Roman" panose="02020603050405020304" pitchFamily="18" charset="0"/>
              </a:rPr>
              <a:t>NetUDPEndpoint</a:t>
            </a:r>
            <a:endParaRPr lang="en-GB" sz="2400" kern="100" dirty="0">
              <a:effectLst/>
              <a:ea typeface="DengXian" panose="02010600030101010101" pitchFamily="2" charset="-122"/>
              <a:cs typeface="Times New Roman" panose="02020603050405020304" pitchFamily="18" charset="0"/>
            </a:endParaRPr>
          </a:p>
          <a:p>
            <a:pPr marL="342900" lvl="0" indent="-342900">
              <a:lnSpc>
                <a:spcPct val="120000"/>
              </a:lnSpc>
              <a:spcBef>
                <a:spcPts val="0"/>
              </a:spcBef>
              <a:spcAft>
                <a:spcPts val="300"/>
              </a:spcAft>
              <a:buFont typeface="Symbol" panose="05050102010706020507" pitchFamily="18" charset="2"/>
              <a:buChar char=""/>
            </a:pPr>
            <a:r>
              <a:rPr lang="en-GB" sz="2400" b="1" kern="100" dirty="0">
                <a:effectLst/>
                <a:ea typeface="DengXian" panose="02010600030101010101" pitchFamily="2" charset="-122"/>
                <a:cs typeface="Times New Roman" panose="02020603050405020304" pitchFamily="18" charset="0"/>
              </a:rPr>
              <a:t>Get-</a:t>
            </a:r>
            <a:r>
              <a:rPr lang="en-GB" sz="2400" b="1" kern="100" dirty="0" err="1">
                <a:effectLst/>
                <a:ea typeface="DengXian" panose="02010600030101010101" pitchFamily="2" charset="-122"/>
                <a:cs typeface="Times New Roman" panose="02020603050405020304" pitchFamily="18" charset="0"/>
              </a:rPr>
              <a:t>NetFirewallRule</a:t>
            </a:r>
            <a:r>
              <a:rPr lang="en-GB" sz="2400" kern="100" dirty="0">
                <a:effectLst/>
                <a:ea typeface="DengXian" panose="02010600030101010101" pitchFamily="2" charset="-122"/>
                <a:cs typeface="Times New Roman" panose="02020603050405020304" pitchFamily="18" charset="0"/>
              </a:rPr>
              <a:t> retrieves firewall rules: </a:t>
            </a:r>
            <a:br>
              <a:rPr lang="en-GB" sz="2400" kern="100" dirty="0">
                <a:effectLst/>
                <a:ea typeface="DengXian" panose="02010600030101010101" pitchFamily="2" charset="-122"/>
                <a:cs typeface="Times New Roman" panose="02020603050405020304" pitchFamily="18" charset="0"/>
              </a:rPr>
            </a:br>
            <a:r>
              <a:rPr lang="en-GB" sz="2400" kern="100" dirty="0">
                <a:effectLst/>
                <a:ea typeface="DengXian" panose="02010600030101010101" pitchFamily="2" charset="-122"/>
                <a:cs typeface="Times New Roman" panose="02020603050405020304" pitchFamily="18" charset="0"/>
              </a:rPr>
              <a:t>	</a:t>
            </a:r>
            <a:r>
              <a:rPr lang="en-GB" sz="2400" b="1" kern="100" dirty="0">
                <a:solidFill>
                  <a:srgbClr val="0070C0"/>
                </a:solidFill>
                <a:effectLst/>
                <a:ea typeface="DengXian" panose="02010600030101010101" pitchFamily="2" charset="-122"/>
                <a:cs typeface="Times New Roman" panose="02020603050405020304" pitchFamily="18" charset="0"/>
              </a:rPr>
              <a:t>Get-</a:t>
            </a:r>
            <a:r>
              <a:rPr lang="en-GB" sz="2400" b="1" kern="100" dirty="0" err="1">
                <a:solidFill>
                  <a:srgbClr val="0070C0"/>
                </a:solidFill>
                <a:effectLst/>
                <a:ea typeface="DengXian" panose="02010600030101010101" pitchFamily="2" charset="-122"/>
                <a:cs typeface="Times New Roman" panose="02020603050405020304" pitchFamily="18" charset="0"/>
              </a:rPr>
              <a:t>NetFirewallRule</a:t>
            </a:r>
            <a:endParaRPr lang="en-GB" sz="2400" kern="100" dirty="0">
              <a:effectLst/>
              <a:ea typeface="DengXian" panose="02010600030101010101" pitchFamily="2" charset="-122"/>
              <a:cs typeface="Times New Roman" panose="02020603050405020304" pitchFamily="18" charset="0"/>
            </a:endParaRPr>
          </a:p>
          <a:p>
            <a:pPr marL="342900" lvl="0" indent="-342900">
              <a:lnSpc>
                <a:spcPct val="120000"/>
              </a:lnSpc>
              <a:spcBef>
                <a:spcPts val="0"/>
              </a:spcBef>
              <a:spcAft>
                <a:spcPts val="300"/>
              </a:spcAft>
              <a:buFont typeface="Symbol" panose="05050102010706020507" pitchFamily="18" charset="2"/>
              <a:buChar char=""/>
            </a:pPr>
            <a:r>
              <a:rPr lang="en-GB" sz="2400" b="1" kern="100" dirty="0">
                <a:effectLst/>
                <a:ea typeface="DengXian" panose="02010600030101010101" pitchFamily="2" charset="-122"/>
                <a:cs typeface="Times New Roman" panose="02020603050405020304" pitchFamily="18" charset="0"/>
              </a:rPr>
              <a:t>Get-</a:t>
            </a:r>
            <a:r>
              <a:rPr lang="en-GB" sz="2400" b="1" kern="100" dirty="0" err="1">
                <a:effectLst/>
                <a:ea typeface="DengXian" panose="02010600030101010101" pitchFamily="2" charset="-122"/>
                <a:cs typeface="Times New Roman" panose="02020603050405020304" pitchFamily="18" charset="0"/>
              </a:rPr>
              <a:t>NetConnectionProfile</a:t>
            </a:r>
            <a:r>
              <a:rPr lang="en-GB" sz="2400" kern="100" dirty="0">
                <a:effectLst/>
                <a:ea typeface="DengXian" panose="02010600030101010101" pitchFamily="2" charset="-122"/>
                <a:cs typeface="Times New Roman" panose="02020603050405020304" pitchFamily="18" charset="0"/>
              </a:rPr>
              <a:t> retrieves network connection profiles: </a:t>
            </a:r>
            <a:br>
              <a:rPr lang="en-GB" sz="2400" kern="100" dirty="0">
                <a:effectLst/>
                <a:ea typeface="DengXian" panose="02010600030101010101" pitchFamily="2" charset="-122"/>
                <a:cs typeface="Times New Roman" panose="02020603050405020304" pitchFamily="18" charset="0"/>
              </a:rPr>
            </a:br>
            <a:r>
              <a:rPr lang="en-GB" sz="2400" kern="100" dirty="0">
                <a:effectLst/>
                <a:ea typeface="DengXian" panose="02010600030101010101" pitchFamily="2" charset="-122"/>
                <a:cs typeface="Times New Roman" panose="02020603050405020304" pitchFamily="18" charset="0"/>
              </a:rPr>
              <a:t>	</a:t>
            </a:r>
            <a:r>
              <a:rPr lang="en-GB" sz="2400" b="1" kern="100" dirty="0">
                <a:solidFill>
                  <a:srgbClr val="0070C0"/>
                </a:solidFill>
                <a:effectLst/>
                <a:ea typeface="DengXian" panose="02010600030101010101" pitchFamily="2" charset="-122"/>
                <a:cs typeface="Times New Roman" panose="02020603050405020304" pitchFamily="18" charset="0"/>
              </a:rPr>
              <a:t>Get-</a:t>
            </a:r>
            <a:r>
              <a:rPr lang="en-GB" sz="2400" b="1" kern="100" dirty="0" err="1">
                <a:solidFill>
                  <a:srgbClr val="0070C0"/>
                </a:solidFill>
                <a:effectLst/>
                <a:ea typeface="DengXian" panose="02010600030101010101" pitchFamily="2" charset="-122"/>
                <a:cs typeface="Times New Roman" panose="02020603050405020304" pitchFamily="18" charset="0"/>
              </a:rPr>
              <a:t>NetConnectionProfile</a:t>
            </a:r>
            <a:endParaRPr lang="en-GB" sz="2400" kern="100" dirty="0">
              <a:effectLst/>
              <a:ea typeface="DengXian" panose="02010600030101010101" pitchFamily="2" charset="-122"/>
              <a:cs typeface="Times New Roman" panose="02020603050405020304" pitchFamily="18" charset="0"/>
            </a:endParaRPr>
          </a:p>
          <a:p>
            <a:pPr>
              <a:lnSpc>
                <a:spcPct val="120000"/>
              </a:lnSpc>
              <a:spcBef>
                <a:spcPts val="0"/>
              </a:spcBef>
              <a:spcAft>
                <a:spcPts val="300"/>
              </a:spcAft>
            </a:pPr>
            <a:endParaRPr lang="en-GB" dirty="0"/>
          </a:p>
        </p:txBody>
      </p:sp>
    </p:spTree>
    <p:extLst>
      <p:ext uri="{BB962C8B-B14F-4D97-AF65-F5344CB8AC3E}">
        <p14:creationId xmlns:p14="http://schemas.microsoft.com/office/powerpoint/2010/main" val="4249318526"/>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617488" y="348319"/>
            <a:ext cx="9895951" cy="1033669"/>
          </a:xfrm>
        </p:spPr>
        <p:txBody>
          <a:bodyPr>
            <a:normAutofit/>
          </a:bodyPr>
          <a:lstStyle/>
          <a:p>
            <a:r>
              <a:rPr lang="en-GB" sz="4800" b="1" dirty="0">
                <a:solidFill>
                  <a:srgbClr val="002060"/>
                </a:solidFill>
                <a:highlight>
                  <a:srgbClr val="FFFF00"/>
                </a:highlight>
              </a:rPr>
              <a:t>Show:</a:t>
            </a:r>
            <a:r>
              <a:rPr lang="en-GB" sz="4800" b="1" dirty="0">
                <a:solidFill>
                  <a:srgbClr val="002060"/>
                </a:solidFill>
              </a:rPr>
              <a:t> </a:t>
            </a:r>
            <a:r>
              <a:rPr lang="en-GB" sz="4800" b="1" dirty="0">
                <a:solidFill>
                  <a:schemeClr val="bg1"/>
                </a:solidFill>
              </a:rPr>
              <a:t>User input</a:t>
            </a:r>
          </a:p>
        </p:txBody>
      </p:sp>
      <p:sp>
        <p:nvSpPr>
          <p:cNvPr id="9" name="Content Placeholder 2">
            <a:extLst>
              <a:ext uri="{FF2B5EF4-FFF2-40B4-BE49-F238E27FC236}">
                <a16:creationId xmlns:a16="http://schemas.microsoft.com/office/drawing/2014/main" id="{C6F0307B-6A4C-4978-8778-1B2AFBCDE537}"/>
              </a:ext>
            </a:extLst>
          </p:cNvPr>
          <p:cNvSpPr>
            <a:spLocks noGrp="1"/>
          </p:cNvSpPr>
          <p:nvPr>
            <p:ph idx="1"/>
          </p:nvPr>
        </p:nvSpPr>
        <p:spPr>
          <a:xfrm>
            <a:off x="73933" y="1597432"/>
            <a:ext cx="11732646" cy="4716621"/>
          </a:xfrm>
        </p:spPr>
        <p:txBody>
          <a:bodyPr>
            <a:normAutofit lnSpcReduction="10000"/>
          </a:bodyPr>
          <a:lstStyle/>
          <a:p>
            <a:pPr>
              <a:lnSpc>
                <a:spcPct val="100000"/>
              </a:lnSpc>
              <a:spcBef>
                <a:spcPts val="1200"/>
              </a:spcBef>
              <a:spcAft>
                <a:spcPts val="1200"/>
              </a:spcAft>
            </a:pPr>
            <a:r>
              <a:rPr lang="en-US" sz="2300" dirty="0"/>
              <a:t>We use the </a:t>
            </a:r>
            <a:r>
              <a:rPr lang="en-US" sz="2300" b="1" dirty="0"/>
              <a:t>Read-Host command </a:t>
            </a:r>
            <a:r>
              <a:rPr lang="en-US" sz="2300" dirty="0"/>
              <a:t>followed by a </a:t>
            </a:r>
            <a:r>
              <a:rPr lang="en-US" sz="2300" b="1" dirty="0"/>
              <a:t>string in quotes </a:t>
            </a:r>
            <a:r>
              <a:rPr lang="en-US" sz="2300" dirty="0"/>
              <a:t>to prompt a user for input:</a:t>
            </a:r>
            <a:br>
              <a:rPr lang="en-US" sz="2300" dirty="0"/>
            </a:br>
            <a:r>
              <a:rPr lang="en-US" b="1" dirty="0">
                <a:solidFill>
                  <a:srgbClr val="0070C0"/>
                </a:solidFill>
                <a:highlight>
                  <a:srgbClr val="FFFF00"/>
                </a:highlight>
              </a:rPr>
              <a:t>Read-Host “Name”</a:t>
            </a:r>
            <a:br>
              <a:rPr lang="en-US" sz="2300" dirty="0"/>
            </a:br>
            <a:endParaRPr lang="en-US" sz="2300" dirty="0"/>
          </a:p>
          <a:p>
            <a:pPr algn="l">
              <a:lnSpc>
                <a:spcPct val="100000"/>
              </a:lnSpc>
              <a:spcBef>
                <a:spcPts val="1200"/>
              </a:spcBef>
              <a:spcAft>
                <a:spcPts val="1200"/>
              </a:spcAft>
            </a:pPr>
            <a:r>
              <a:rPr lang="en-US" sz="2300" dirty="0"/>
              <a:t>We can also use the </a:t>
            </a:r>
            <a:r>
              <a:rPr lang="en-US" sz="2300" b="1" dirty="0">
                <a:solidFill>
                  <a:srgbClr val="0070C0"/>
                </a:solidFill>
              </a:rPr>
              <a:t>Write-Host </a:t>
            </a:r>
            <a:r>
              <a:rPr lang="en-US" sz="2300" dirty="0"/>
              <a:t>command to output the value entered, and </a:t>
            </a:r>
            <a:r>
              <a:rPr lang="en-US" sz="2300" b="1" dirty="0"/>
              <a:t>format the </a:t>
            </a:r>
            <a:r>
              <a:rPr lang="en-US" sz="2300" b="1" dirty="0" err="1"/>
              <a:t>colour</a:t>
            </a:r>
            <a:r>
              <a:rPr lang="en-US" sz="2300" b="1" dirty="0"/>
              <a:t> of the text </a:t>
            </a:r>
            <a:r>
              <a:rPr lang="en-US" sz="2300" dirty="0"/>
              <a:t>using</a:t>
            </a:r>
            <a:r>
              <a:rPr lang="en-US" sz="2300" b="1" dirty="0"/>
              <a:t> </a:t>
            </a:r>
            <a:r>
              <a:rPr lang="en-US" sz="2300" dirty="0"/>
              <a:t>pipe </a:t>
            </a:r>
            <a:r>
              <a:rPr lang="en-US" sz="2300" dirty="0">
                <a:solidFill>
                  <a:srgbClr val="0563C1"/>
                </a:solidFill>
              </a:rPr>
              <a:t>| Write-Host -</a:t>
            </a:r>
            <a:r>
              <a:rPr lang="en-US" sz="2300" dirty="0" err="1">
                <a:solidFill>
                  <a:srgbClr val="0563C1"/>
                </a:solidFill>
              </a:rPr>
              <a:t>ForegroundColor</a:t>
            </a:r>
            <a:r>
              <a:rPr lang="en-US" sz="2300" dirty="0">
                <a:solidFill>
                  <a:srgbClr val="0563C1"/>
                </a:solidFill>
              </a:rPr>
              <a:t> Yellow -</a:t>
            </a:r>
            <a:r>
              <a:rPr lang="en-US" sz="2300" dirty="0" err="1">
                <a:solidFill>
                  <a:srgbClr val="0563C1"/>
                </a:solidFill>
              </a:rPr>
              <a:t>BackgroundColor</a:t>
            </a:r>
            <a:r>
              <a:rPr lang="en-US" sz="2300" dirty="0">
                <a:solidFill>
                  <a:srgbClr val="0563C1"/>
                </a:solidFill>
              </a:rPr>
              <a:t> Red </a:t>
            </a:r>
            <a:r>
              <a:rPr lang="en-US" sz="2300" dirty="0"/>
              <a:t>after the Read-Host string: </a:t>
            </a:r>
            <a:br>
              <a:rPr lang="en-US" sz="2300" dirty="0"/>
            </a:br>
            <a:r>
              <a:rPr lang="en-US" sz="2400" b="1" dirty="0">
                <a:solidFill>
                  <a:srgbClr val="0070C0"/>
                </a:solidFill>
                <a:highlight>
                  <a:srgbClr val="FFFF00"/>
                </a:highlight>
              </a:rPr>
              <a:t>Read-Host “Name” </a:t>
            </a:r>
            <a:r>
              <a:rPr lang="en-US" sz="2400" b="1" dirty="0">
                <a:solidFill>
                  <a:srgbClr val="0563C1"/>
                </a:solidFill>
                <a:highlight>
                  <a:srgbClr val="FFFF00"/>
                </a:highlight>
              </a:rPr>
              <a:t>| Write-Host -</a:t>
            </a:r>
            <a:r>
              <a:rPr lang="en-US" sz="2400" b="1" dirty="0" err="1">
                <a:solidFill>
                  <a:srgbClr val="0563C1"/>
                </a:solidFill>
                <a:highlight>
                  <a:srgbClr val="FFFF00"/>
                </a:highlight>
              </a:rPr>
              <a:t>ForegroundColor</a:t>
            </a:r>
            <a:r>
              <a:rPr lang="en-US" sz="2400" b="1" dirty="0">
                <a:solidFill>
                  <a:srgbClr val="0563C1"/>
                </a:solidFill>
                <a:highlight>
                  <a:srgbClr val="FFFF00"/>
                </a:highlight>
              </a:rPr>
              <a:t> Yellow -</a:t>
            </a:r>
            <a:r>
              <a:rPr lang="en-US" sz="2400" b="1" dirty="0" err="1">
                <a:solidFill>
                  <a:srgbClr val="0563C1"/>
                </a:solidFill>
                <a:highlight>
                  <a:srgbClr val="FFFF00"/>
                </a:highlight>
              </a:rPr>
              <a:t>BackgroundColor</a:t>
            </a:r>
            <a:r>
              <a:rPr lang="en-US" sz="2400" b="1" dirty="0">
                <a:solidFill>
                  <a:srgbClr val="0563C1"/>
                </a:solidFill>
                <a:highlight>
                  <a:srgbClr val="FFFF00"/>
                </a:highlight>
              </a:rPr>
              <a:t> Red </a:t>
            </a:r>
            <a:br>
              <a:rPr lang="en-US" sz="2300" dirty="0"/>
            </a:br>
            <a:br>
              <a:rPr lang="en-US" sz="400" dirty="0"/>
            </a:br>
            <a:endParaRPr lang="en-US" b="1" dirty="0"/>
          </a:p>
          <a:p>
            <a:pPr marL="0" indent="0">
              <a:lnSpc>
                <a:spcPct val="100000"/>
              </a:lnSpc>
              <a:spcBef>
                <a:spcPts val="1200"/>
              </a:spcBef>
              <a:spcAft>
                <a:spcPts val="1200"/>
              </a:spcAft>
              <a:buNone/>
            </a:pPr>
            <a:r>
              <a:rPr lang="en-US" sz="2300" b="1" dirty="0"/>
              <a:t>Bg. </a:t>
            </a:r>
            <a:r>
              <a:rPr lang="en-US" sz="2300" dirty="0"/>
              <a:t>We can also use </a:t>
            </a:r>
            <a:r>
              <a:rPr lang="en-US" sz="2300" b="1" dirty="0"/>
              <a:t>a variable to store the value input by the user</a:t>
            </a:r>
            <a:r>
              <a:rPr lang="en-US" sz="2300" dirty="0"/>
              <a:t>.</a:t>
            </a:r>
            <a:r>
              <a:rPr lang="en-US" sz="2300" b="1" dirty="0"/>
              <a:t> </a:t>
            </a:r>
            <a:r>
              <a:rPr lang="en-US" sz="2300" dirty="0"/>
              <a:t>We declare a variable using the $ dollar symbol followed by the variable name and the assignment operator =. </a:t>
            </a:r>
            <a:r>
              <a:rPr lang="en-US" sz="2300" b="1" dirty="0"/>
              <a:t>To view the value of the variable </a:t>
            </a:r>
            <a:r>
              <a:rPr lang="en-US" sz="2300" dirty="0"/>
              <a:t>we can simply input the variable name and press enter.</a:t>
            </a:r>
          </a:p>
          <a:p>
            <a:pPr algn="l">
              <a:lnSpc>
                <a:spcPct val="100000"/>
              </a:lnSpc>
              <a:spcBef>
                <a:spcPts val="1200"/>
              </a:spcBef>
              <a:spcAft>
                <a:spcPts val="1200"/>
              </a:spcAft>
            </a:pPr>
            <a:endParaRPr lang="en-US" sz="2400" b="1" dirty="0"/>
          </a:p>
          <a:p>
            <a:pPr marL="0" indent="0" algn="l">
              <a:lnSpc>
                <a:spcPct val="100000"/>
              </a:lnSpc>
              <a:spcBef>
                <a:spcPts val="1200"/>
              </a:spcBef>
              <a:spcAft>
                <a:spcPts val="1200"/>
              </a:spcAft>
              <a:buNone/>
            </a:pPr>
            <a:endParaRPr lang="en-US" sz="3200" dirty="0"/>
          </a:p>
        </p:txBody>
      </p:sp>
      <p:pic>
        <p:nvPicPr>
          <p:cNvPr id="11" name="Picture 10">
            <a:extLst>
              <a:ext uri="{FF2B5EF4-FFF2-40B4-BE49-F238E27FC236}">
                <a16:creationId xmlns:a16="http://schemas.microsoft.com/office/drawing/2014/main" id="{CB96F85D-D004-E954-C068-E124CB635AC1}"/>
              </a:ext>
            </a:extLst>
          </p:cNvPr>
          <p:cNvPicPr>
            <a:picLocks noChangeAspect="1"/>
          </p:cNvPicPr>
          <p:nvPr/>
        </p:nvPicPr>
        <p:blipFill>
          <a:blip r:embed="rId3"/>
          <a:stretch>
            <a:fillRect/>
          </a:stretch>
        </p:blipFill>
        <p:spPr>
          <a:xfrm>
            <a:off x="4642033" y="1939060"/>
            <a:ext cx="6946531" cy="994013"/>
          </a:xfrm>
          <a:prstGeom prst="rect">
            <a:avLst/>
          </a:prstGeom>
        </p:spPr>
      </p:pic>
      <p:pic>
        <p:nvPicPr>
          <p:cNvPr id="24" name="Picture 23">
            <a:extLst>
              <a:ext uri="{FF2B5EF4-FFF2-40B4-BE49-F238E27FC236}">
                <a16:creationId xmlns:a16="http://schemas.microsoft.com/office/drawing/2014/main" id="{59D2DA0B-2363-2AAE-74AA-B91D929DC45D}"/>
              </a:ext>
            </a:extLst>
          </p:cNvPr>
          <p:cNvPicPr>
            <a:picLocks noChangeAspect="1"/>
          </p:cNvPicPr>
          <p:nvPr/>
        </p:nvPicPr>
        <p:blipFill rotWithShape="1">
          <a:blip r:embed="rId4"/>
          <a:srcRect l="1" r="28547"/>
          <a:stretch/>
        </p:blipFill>
        <p:spPr>
          <a:xfrm>
            <a:off x="3457702" y="5990568"/>
            <a:ext cx="4798126" cy="1038225"/>
          </a:xfrm>
          <a:prstGeom prst="rect">
            <a:avLst/>
          </a:prstGeom>
        </p:spPr>
      </p:pic>
      <p:pic>
        <p:nvPicPr>
          <p:cNvPr id="4" name="Picture 3">
            <a:extLst>
              <a:ext uri="{FF2B5EF4-FFF2-40B4-BE49-F238E27FC236}">
                <a16:creationId xmlns:a16="http://schemas.microsoft.com/office/drawing/2014/main" id="{FFC2B6B9-C250-84C1-47FB-A0A83BF8B52F}"/>
              </a:ext>
            </a:extLst>
          </p:cNvPr>
          <p:cNvPicPr>
            <a:picLocks noChangeAspect="1"/>
          </p:cNvPicPr>
          <p:nvPr/>
        </p:nvPicPr>
        <p:blipFill>
          <a:blip r:embed="rId5"/>
          <a:stretch>
            <a:fillRect/>
          </a:stretch>
        </p:blipFill>
        <p:spPr>
          <a:xfrm>
            <a:off x="136073" y="4278106"/>
            <a:ext cx="12192000" cy="711047"/>
          </a:xfrm>
          <a:prstGeom prst="rect">
            <a:avLst/>
          </a:prstGeom>
        </p:spPr>
      </p:pic>
      <p:sp>
        <p:nvSpPr>
          <p:cNvPr id="6" name="TextBox 5">
            <a:extLst>
              <a:ext uri="{FF2B5EF4-FFF2-40B4-BE49-F238E27FC236}">
                <a16:creationId xmlns:a16="http://schemas.microsoft.com/office/drawing/2014/main" id="{36F72A58-F316-8198-9B1E-6B07590C2E1B}"/>
              </a:ext>
            </a:extLst>
          </p:cNvPr>
          <p:cNvSpPr txBox="1"/>
          <p:nvPr/>
        </p:nvSpPr>
        <p:spPr>
          <a:xfrm>
            <a:off x="8734299" y="5834961"/>
            <a:ext cx="3239494" cy="923330"/>
          </a:xfrm>
          <a:prstGeom prst="rect">
            <a:avLst/>
          </a:prstGeom>
          <a:noFill/>
          <a:ln>
            <a:solidFill>
              <a:srgbClr val="002060"/>
            </a:solidFill>
          </a:ln>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For further information about accepting user input. click here: </a:t>
            </a: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hlinkClick r:id="rId6"/>
              </a:rPr>
              <a:t>Read-Host | Microsoft Learn</a:t>
            </a: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pic>
        <p:nvPicPr>
          <p:cNvPr id="3" name="Picture 2" descr="PowerShell - Wikipedia">
            <a:extLst>
              <a:ext uri="{FF2B5EF4-FFF2-40B4-BE49-F238E27FC236}">
                <a16:creationId xmlns:a16="http://schemas.microsoft.com/office/drawing/2014/main" id="{BEB75793-130B-94DA-5FB6-3DA973017BDC}"/>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9382881" y="-141002"/>
            <a:ext cx="1872744" cy="187274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72832468"/>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5D924FAB-33DD-1301-50F1-F3C213B88F41}"/>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320316D-697A-23EE-7CCF-F469711BAA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56BBE0B6-F54E-F6AF-310F-370AE02673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01CA23A0-DE1F-5E6E-65B0-A134AF2CBE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4E1052E-F8F6-857C-7425-E1FFC3D609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0E4695BF-C127-FF03-3C3D-3584D39839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AE90334D-9BE1-CEE5-C2C7-63BED657F21C}"/>
              </a:ext>
            </a:extLst>
          </p:cNvPr>
          <p:cNvSpPr>
            <a:spLocks noGrp="1"/>
          </p:cNvSpPr>
          <p:nvPr>
            <p:ph type="title"/>
          </p:nvPr>
        </p:nvSpPr>
        <p:spPr>
          <a:xfrm>
            <a:off x="617488" y="348319"/>
            <a:ext cx="9895951" cy="1033669"/>
          </a:xfrm>
        </p:spPr>
        <p:txBody>
          <a:bodyPr>
            <a:normAutofit/>
          </a:bodyPr>
          <a:lstStyle/>
          <a:p>
            <a:r>
              <a:rPr lang="en-GB" sz="6000" b="1" dirty="0">
                <a:solidFill>
                  <a:schemeClr val="bg1"/>
                </a:solidFill>
              </a:rPr>
              <a:t>Bg. </a:t>
            </a:r>
            <a:r>
              <a:rPr lang="en-GB" sz="4800" b="1" dirty="0">
                <a:solidFill>
                  <a:schemeClr val="bg1"/>
                </a:solidFill>
              </a:rPr>
              <a:t>User Input &amp; Variables</a:t>
            </a:r>
          </a:p>
        </p:txBody>
      </p:sp>
      <p:sp>
        <p:nvSpPr>
          <p:cNvPr id="9" name="Content Placeholder 2">
            <a:extLst>
              <a:ext uri="{FF2B5EF4-FFF2-40B4-BE49-F238E27FC236}">
                <a16:creationId xmlns:a16="http://schemas.microsoft.com/office/drawing/2014/main" id="{71C25652-3478-F77C-F0B2-1A455FCB6480}"/>
              </a:ext>
            </a:extLst>
          </p:cNvPr>
          <p:cNvSpPr>
            <a:spLocks noGrp="1"/>
          </p:cNvSpPr>
          <p:nvPr>
            <p:ph idx="1"/>
          </p:nvPr>
        </p:nvSpPr>
        <p:spPr>
          <a:xfrm>
            <a:off x="73933" y="1597432"/>
            <a:ext cx="11732646" cy="4716621"/>
          </a:xfrm>
        </p:spPr>
        <p:txBody>
          <a:bodyPr>
            <a:normAutofit/>
          </a:bodyPr>
          <a:lstStyle/>
          <a:p>
            <a:pPr>
              <a:lnSpc>
                <a:spcPct val="100000"/>
              </a:lnSpc>
              <a:spcBef>
                <a:spcPts val="1200"/>
              </a:spcBef>
              <a:spcAft>
                <a:spcPts val="1200"/>
              </a:spcAft>
            </a:pPr>
            <a:r>
              <a:rPr lang="en-US" dirty="0"/>
              <a:t>We can also use </a:t>
            </a:r>
            <a:r>
              <a:rPr lang="en-US" b="1" dirty="0"/>
              <a:t>a variable to store the value input by the user</a:t>
            </a:r>
            <a:r>
              <a:rPr lang="en-US" dirty="0"/>
              <a:t>.</a:t>
            </a:r>
            <a:r>
              <a:rPr lang="en-US" b="1" dirty="0"/>
              <a:t> </a:t>
            </a:r>
          </a:p>
          <a:p>
            <a:pPr>
              <a:lnSpc>
                <a:spcPct val="100000"/>
              </a:lnSpc>
              <a:spcBef>
                <a:spcPts val="1200"/>
              </a:spcBef>
              <a:spcAft>
                <a:spcPts val="1200"/>
              </a:spcAft>
            </a:pPr>
            <a:r>
              <a:rPr lang="en-US" dirty="0"/>
              <a:t>We declare a variable using the $ dollar symbol followed by the variable name and the assignment operator =. </a:t>
            </a:r>
          </a:p>
          <a:p>
            <a:pPr>
              <a:lnSpc>
                <a:spcPct val="100000"/>
              </a:lnSpc>
              <a:spcBef>
                <a:spcPts val="1200"/>
              </a:spcBef>
              <a:spcAft>
                <a:spcPts val="1200"/>
              </a:spcAft>
            </a:pPr>
            <a:r>
              <a:rPr lang="en-US" b="1" dirty="0"/>
              <a:t>To view the value of the variable </a:t>
            </a:r>
            <a:r>
              <a:rPr lang="en-US" dirty="0"/>
              <a:t>we can simply input the variable name and press enter.</a:t>
            </a:r>
          </a:p>
          <a:p>
            <a:pPr marL="0" indent="0">
              <a:lnSpc>
                <a:spcPct val="100000"/>
              </a:lnSpc>
              <a:spcBef>
                <a:spcPts val="1200"/>
              </a:spcBef>
              <a:spcAft>
                <a:spcPts val="1200"/>
              </a:spcAft>
              <a:buNone/>
            </a:pPr>
            <a:endParaRPr lang="en-US" dirty="0"/>
          </a:p>
          <a:p>
            <a:pPr>
              <a:lnSpc>
                <a:spcPct val="100000"/>
              </a:lnSpc>
              <a:spcBef>
                <a:spcPts val="1200"/>
              </a:spcBef>
              <a:spcAft>
                <a:spcPts val="1200"/>
              </a:spcAft>
            </a:pPr>
            <a:r>
              <a:rPr lang="en-US" dirty="0"/>
              <a:t>More on this in the next Lecture-tutorial.</a:t>
            </a:r>
          </a:p>
          <a:p>
            <a:pPr algn="l">
              <a:lnSpc>
                <a:spcPct val="100000"/>
              </a:lnSpc>
              <a:spcBef>
                <a:spcPts val="1200"/>
              </a:spcBef>
              <a:spcAft>
                <a:spcPts val="1200"/>
              </a:spcAft>
            </a:pPr>
            <a:endParaRPr lang="en-US" sz="2400" b="1" dirty="0"/>
          </a:p>
          <a:p>
            <a:pPr marL="0" indent="0" algn="l">
              <a:lnSpc>
                <a:spcPct val="100000"/>
              </a:lnSpc>
              <a:spcBef>
                <a:spcPts val="1200"/>
              </a:spcBef>
              <a:spcAft>
                <a:spcPts val="1200"/>
              </a:spcAft>
              <a:buNone/>
            </a:pPr>
            <a:endParaRPr lang="en-US" sz="3200" dirty="0"/>
          </a:p>
        </p:txBody>
      </p:sp>
      <p:pic>
        <p:nvPicPr>
          <p:cNvPr id="24" name="Picture 23">
            <a:extLst>
              <a:ext uri="{FF2B5EF4-FFF2-40B4-BE49-F238E27FC236}">
                <a16:creationId xmlns:a16="http://schemas.microsoft.com/office/drawing/2014/main" id="{BCE50927-9E94-A9A9-D702-9F68B04CB0BE}"/>
              </a:ext>
            </a:extLst>
          </p:cNvPr>
          <p:cNvPicPr>
            <a:picLocks noChangeAspect="1"/>
          </p:cNvPicPr>
          <p:nvPr/>
        </p:nvPicPr>
        <p:blipFill rotWithShape="1">
          <a:blip r:embed="rId3"/>
          <a:srcRect l="1" r="28547"/>
          <a:stretch/>
        </p:blipFill>
        <p:spPr>
          <a:xfrm>
            <a:off x="3366186" y="3955742"/>
            <a:ext cx="6953067" cy="1504514"/>
          </a:xfrm>
          <a:prstGeom prst="rect">
            <a:avLst/>
          </a:prstGeom>
        </p:spPr>
      </p:pic>
      <p:sp>
        <p:nvSpPr>
          <p:cNvPr id="6" name="TextBox 5">
            <a:extLst>
              <a:ext uri="{FF2B5EF4-FFF2-40B4-BE49-F238E27FC236}">
                <a16:creationId xmlns:a16="http://schemas.microsoft.com/office/drawing/2014/main" id="{B3D5CE46-BC61-9F2E-556A-8118C5002678}"/>
              </a:ext>
            </a:extLst>
          </p:cNvPr>
          <p:cNvSpPr txBox="1"/>
          <p:nvPr/>
        </p:nvSpPr>
        <p:spPr>
          <a:xfrm>
            <a:off x="0" y="6475493"/>
            <a:ext cx="9192778" cy="369332"/>
          </a:xfrm>
          <a:prstGeom prst="rect">
            <a:avLst/>
          </a:prstGeom>
          <a:noFill/>
          <a:ln>
            <a:solidFill>
              <a:srgbClr val="002060"/>
            </a:solidFill>
          </a:ln>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For further information about accepting user input. click here: </a:t>
            </a: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hlinkClick r:id="rId4"/>
              </a:rPr>
              <a:t>Read-Host | Microsoft Learn</a:t>
            </a: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pic>
        <p:nvPicPr>
          <p:cNvPr id="3" name="Picture 2" descr="PowerShell - Wikipedia">
            <a:extLst>
              <a:ext uri="{FF2B5EF4-FFF2-40B4-BE49-F238E27FC236}">
                <a16:creationId xmlns:a16="http://schemas.microsoft.com/office/drawing/2014/main" id="{DCA71946-B04E-7EE1-25FA-55325BF14829}"/>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9382881" y="-141002"/>
            <a:ext cx="1872744" cy="187274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75497028"/>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12E5BA-C3F7-454C-EC9B-8A43B7605132}"/>
              </a:ext>
            </a:extLst>
          </p:cNvPr>
          <p:cNvSpPr>
            <a:spLocks noGrp="1"/>
          </p:cNvSpPr>
          <p:nvPr>
            <p:ph type="title"/>
          </p:nvPr>
        </p:nvSpPr>
        <p:spPr>
          <a:xfrm>
            <a:off x="0" y="18255"/>
            <a:ext cx="12299430" cy="1325563"/>
          </a:xfrm>
          <a:solidFill>
            <a:srgbClr val="002060"/>
          </a:solidFill>
        </p:spPr>
        <p:txBody>
          <a:bodyPr>
            <a:normAutofit/>
          </a:bodyPr>
          <a:lstStyle/>
          <a:p>
            <a:r>
              <a:rPr lang="en-GB" sz="4800" b="1" dirty="0">
                <a:solidFill>
                  <a:schemeClr val="bg1"/>
                </a:solidFill>
              </a:rPr>
              <a:t>Back-up using Copy-item</a:t>
            </a:r>
          </a:p>
        </p:txBody>
      </p:sp>
      <p:sp>
        <p:nvSpPr>
          <p:cNvPr id="3" name="Content Placeholder 2">
            <a:extLst>
              <a:ext uri="{FF2B5EF4-FFF2-40B4-BE49-F238E27FC236}">
                <a16:creationId xmlns:a16="http://schemas.microsoft.com/office/drawing/2014/main" id="{C6B22804-54FB-FA61-0BAD-35B777B9A7F4}"/>
              </a:ext>
            </a:extLst>
          </p:cNvPr>
          <p:cNvSpPr>
            <a:spLocks noGrp="1"/>
          </p:cNvSpPr>
          <p:nvPr>
            <p:ph idx="1"/>
          </p:nvPr>
        </p:nvSpPr>
        <p:spPr>
          <a:xfrm>
            <a:off x="284813" y="1566472"/>
            <a:ext cx="11617377" cy="4961744"/>
          </a:xfrm>
        </p:spPr>
        <p:txBody>
          <a:bodyPr>
            <a:normAutofit/>
          </a:bodyPr>
          <a:lstStyle/>
          <a:p>
            <a:r>
              <a:rPr lang="en-GB" dirty="0"/>
              <a:t>We can use the </a:t>
            </a:r>
            <a:r>
              <a:rPr lang="en-GB" b="1" dirty="0"/>
              <a:t>Copy-item</a:t>
            </a:r>
            <a:r>
              <a:rPr lang="en-GB" dirty="0"/>
              <a:t> command to create a simple 1 line command to </a:t>
            </a:r>
            <a:r>
              <a:rPr lang="en-US" dirty="0"/>
              <a:t>Copy and back-up all files &amp; folders from a source folder to a backup folder:</a:t>
            </a:r>
            <a:endParaRPr lang="en-GB" dirty="0"/>
          </a:p>
          <a:p>
            <a:pPr marL="0" indent="0">
              <a:buNone/>
            </a:pPr>
            <a:r>
              <a:rPr lang="da-DK" b="1" dirty="0">
                <a:solidFill>
                  <a:srgbClr val="0000CC"/>
                </a:solidFill>
              </a:rPr>
              <a:t>	</a:t>
            </a:r>
            <a:r>
              <a:rPr lang="da-DK" b="1" dirty="0">
                <a:solidFill>
                  <a:srgbClr val="0000CC"/>
                </a:solidFill>
                <a:highlight>
                  <a:srgbClr val="FFFF00"/>
                </a:highlight>
              </a:rPr>
              <a:t>Copy-Item</a:t>
            </a:r>
            <a:r>
              <a:rPr lang="da-DK" dirty="0">
                <a:solidFill>
                  <a:srgbClr val="0000CC"/>
                </a:solidFill>
                <a:highlight>
                  <a:srgbClr val="FFFF00"/>
                </a:highlight>
              </a:rPr>
              <a:t> "</a:t>
            </a:r>
            <a:r>
              <a:rPr lang="en-US" dirty="0">
                <a:solidFill>
                  <a:srgbClr val="0000CC"/>
                </a:solidFill>
                <a:highlight>
                  <a:srgbClr val="FFFF00"/>
                </a:highlight>
              </a:rPr>
              <a:t>C:\Users\sc-jw\Code\Source</a:t>
            </a:r>
            <a:r>
              <a:rPr lang="da-DK" dirty="0">
                <a:solidFill>
                  <a:srgbClr val="0000CC"/>
                </a:solidFill>
                <a:highlight>
                  <a:srgbClr val="FFFF00"/>
                </a:highlight>
              </a:rPr>
              <a:t>" ”C:\BackupFolder” </a:t>
            </a:r>
            <a:br>
              <a:rPr lang="da-DK" dirty="0">
                <a:solidFill>
                  <a:srgbClr val="0000CC"/>
                </a:solidFill>
                <a:highlight>
                  <a:srgbClr val="FFFF00"/>
                </a:highlight>
              </a:rPr>
            </a:br>
            <a:r>
              <a:rPr lang="da-DK" dirty="0">
                <a:solidFill>
                  <a:srgbClr val="0000CC"/>
                </a:solidFill>
              </a:rPr>
              <a:t>-Recurse –Force –Confirm</a:t>
            </a:r>
          </a:p>
          <a:p>
            <a:r>
              <a:rPr lang="da-DK" b="1" dirty="0">
                <a:solidFill>
                  <a:schemeClr val="tx1">
                    <a:lumMod val="95000"/>
                    <a:lumOff val="5000"/>
                  </a:schemeClr>
                </a:solidFill>
                <a:highlight>
                  <a:srgbClr val="FFFF00"/>
                </a:highlight>
              </a:rPr>
              <a:t>Important:</a:t>
            </a:r>
            <a:r>
              <a:rPr lang="da-DK" b="1" dirty="0">
                <a:solidFill>
                  <a:schemeClr val="tx1">
                    <a:lumMod val="95000"/>
                    <a:lumOff val="5000"/>
                  </a:schemeClr>
                </a:solidFill>
              </a:rPr>
              <a:t> </a:t>
            </a:r>
            <a:r>
              <a:rPr lang="da-DK" dirty="0">
                <a:solidFill>
                  <a:schemeClr val="tx1">
                    <a:lumMod val="95000"/>
                    <a:lumOff val="5000"/>
                  </a:schemeClr>
                </a:solidFill>
              </a:rPr>
              <a:t>Change the above Source directory to a directory on your system that you want to back-up. Right click in ‘File Explorer’: Copy address</a:t>
            </a:r>
          </a:p>
          <a:p>
            <a:pPr marL="0" indent="0">
              <a:buNone/>
            </a:pPr>
            <a:r>
              <a:rPr lang="en-US" dirty="0"/>
              <a:t>Optional: </a:t>
            </a:r>
          </a:p>
          <a:p>
            <a:r>
              <a:rPr lang="en-US" dirty="0"/>
              <a:t>If the destination back-up folder already exists, </a:t>
            </a:r>
            <a:r>
              <a:rPr lang="en-US" dirty="0" err="1"/>
              <a:t>i</a:t>
            </a:r>
            <a:r>
              <a:rPr lang="da-DK" dirty="0"/>
              <a:t>ncluding ‘-</a:t>
            </a:r>
            <a:r>
              <a:rPr lang="da-DK" b="1" dirty="0"/>
              <a:t>Recurse</a:t>
            </a:r>
            <a:r>
              <a:rPr lang="da-DK" dirty="0"/>
              <a:t> –</a:t>
            </a:r>
            <a:r>
              <a:rPr lang="da-DK" b="1" dirty="0"/>
              <a:t>Force</a:t>
            </a:r>
            <a:r>
              <a:rPr lang="da-DK" dirty="0"/>
              <a:t>’ ensures all</a:t>
            </a:r>
            <a:r>
              <a:rPr lang="en-US" dirty="0"/>
              <a:t> existing files in the backup folder are overwritten with the new updated files &amp; folders.</a:t>
            </a:r>
          </a:p>
          <a:p>
            <a:r>
              <a:rPr lang="en-US" dirty="0"/>
              <a:t>Add ‘-</a:t>
            </a:r>
            <a:r>
              <a:rPr lang="en-US" b="1" dirty="0"/>
              <a:t>Confirm</a:t>
            </a:r>
            <a:r>
              <a:rPr lang="en-US" dirty="0"/>
              <a:t>’ for PS to ask for confirmation for each overwrite.</a:t>
            </a:r>
          </a:p>
          <a:p>
            <a:endParaRPr lang="en-GB" dirty="0"/>
          </a:p>
        </p:txBody>
      </p:sp>
    </p:spTree>
    <p:extLst>
      <p:ext uri="{BB962C8B-B14F-4D97-AF65-F5344CB8AC3E}">
        <p14:creationId xmlns:p14="http://schemas.microsoft.com/office/powerpoint/2010/main" val="4035631260"/>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80EE093-2ECC-638A-24BF-146C127C4FE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FBC5FAC-03EF-14B9-CDDD-5C40D10B2F0A}"/>
              </a:ext>
            </a:extLst>
          </p:cNvPr>
          <p:cNvSpPr>
            <a:spLocks noGrp="1"/>
          </p:cNvSpPr>
          <p:nvPr>
            <p:ph type="title"/>
          </p:nvPr>
        </p:nvSpPr>
        <p:spPr>
          <a:xfrm>
            <a:off x="0" y="18256"/>
            <a:ext cx="12299430" cy="1053542"/>
          </a:xfrm>
          <a:solidFill>
            <a:srgbClr val="002060"/>
          </a:solidFill>
        </p:spPr>
        <p:txBody>
          <a:bodyPr/>
          <a:lstStyle/>
          <a:p>
            <a:r>
              <a:rPr lang="en-GB" b="1" dirty="0">
                <a:solidFill>
                  <a:srgbClr val="002060"/>
                </a:solidFill>
                <a:highlight>
                  <a:srgbClr val="FFFF00"/>
                </a:highlight>
              </a:rPr>
              <a:t>Show:</a:t>
            </a:r>
            <a:r>
              <a:rPr lang="en-GB" b="1" dirty="0">
                <a:solidFill>
                  <a:srgbClr val="002060"/>
                </a:solidFill>
              </a:rPr>
              <a:t> </a:t>
            </a:r>
            <a:r>
              <a:rPr lang="en-GB" b="1" dirty="0">
                <a:solidFill>
                  <a:schemeClr val="bg1"/>
                </a:solidFill>
              </a:rPr>
              <a:t>Task Scheduling &amp; PS</a:t>
            </a:r>
            <a:endParaRPr lang="en-GB" dirty="0">
              <a:solidFill>
                <a:schemeClr val="bg1"/>
              </a:solidFill>
            </a:endParaRPr>
          </a:p>
        </p:txBody>
      </p:sp>
      <p:sp>
        <p:nvSpPr>
          <p:cNvPr id="3" name="Content Placeholder 2">
            <a:extLst>
              <a:ext uri="{FF2B5EF4-FFF2-40B4-BE49-F238E27FC236}">
                <a16:creationId xmlns:a16="http://schemas.microsoft.com/office/drawing/2014/main" id="{0E0B373D-34B9-9F76-1B15-C532C7D55802}"/>
              </a:ext>
            </a:extLst>
          </p:cNvPr>
          <p:cNvSpPr>
            <a:spLocks noGrp="1"/>
          </p:cNvSpPr>
          <p:nvPr>
            <p:ph idx="1"/>
          </p:nvPr>
        </p:nvSpPr>
        <p:spPr>
          <a:xfrm>
            <a:off x="287311" y="1206708"/>
            <a:ext cx="11617377" cy="4845749"/>
          </a:xfrm>
        </p:spPr>
        <p:txBody>
          <a:bodyPr>
            <a:normAutofit/>
          </a:bodyPr>
          <a:lstStyle/>
          <a:p>
            <a:r>
              <a:rPr lang="en-GB" dirty="0"/>
              <a:t>We can use the ‘</a:t>
            </a:r>
            <a:r>
              <a:rPr lang="en-GB" b="1" dirty="0"/>
              <a:t>Get-</a:t>
            </a:r>
            <a:r>
              <a:rPr lang="en-GB" b="1" dirty="0" err="1"/>
              <a:t>ScheduledTask</a:t>
            </a:r>
            <a:r>
              <a:rPr lang="en-GB" dirty="0"/>
              <a:t>’ PS command </a:t>
            </a:r>
            <a:r>
              <a:rPr lang="en-US" dirty="0"/>
              <a:t>view a list of scheduled tasks on Windows:</a:t>
            </a:r>
          </a:p>
          <a:p>
            <a:pPr marL="0" indent="0" algn="ctr">
              <a:buNone/>
            </a:pPr>
            <a:r>
              <a:rPr lang="en-GB" dirty="0">
                <a:highlight>
                  <a:srgbClr val="FFFF00"/>
                </a:highlight>
              </a:rPr>
              <a:t>Get-</a:t>
            </a:r>
            <a:r>
              <a:rPr lang="en-GB" dirty="0" err="1">
                <a:highlight>
                  <a:srgbClr val="FFFF00"/>
                </a:highlight>
              </a:rPr>
              <a:t>ScheduledTask</a:t>
            </a:r>
            <a:endParaRPr lang="en-GB" dirty="0">
              <a:highlight>
                <a:srgbClr val="FFFF00"/>
              </a:highlight>
            </a:endParaRPr>
          </a:p>
          <a:p>
            <a:r>
              <a:rPr lang="en-US" dirty="0"/>
              <a:t>To display them in a cleaner list format, we can use:</a:t>
            </a:r>
            <a:endParaRPr lang="en-GB" dirty="0"/>
          </a:p>
          <a:p>
            <a:pPr marL="0" indent="0" algn="ctr">
              <a:buNone/>
            </a:pPr>
            <a:r>
              <a:rPr lang="en-US" dirty="0">
                <a:highlight>
                  <a:srgbClr val="FFFF00"/>
                </a:highlight>
              </a:rPr>
              <a:t>Get-</a:t>
            </a:r>
            <a:r>
              <a:rPr lang="en-US" dirty="0" err="1">
                <a:highlight>
                  <a:srgbClr val="FFFF00"/>
                </a:highlight>
              </a:rPr>
              <a:t>ScheduledTask</a:t>
            </a:r>
            <a:r>
              <a:rPr lang="en-US" dirty="0">
                <a:highlight>
                  <a:srgbClr val="FFFF00"/>
                </a:highlight>
              </a:rPr>
              <a:t> | Format-list </a:t>
            </a:r>
            <a:r>
              <a:rPr lang="en-US" dirty="0" err="1">
                <a:highlight>
                  <a:srgbClr val="FFFF00"/>
                </a:highlight>
              </a:rPr>
              <a:t>TaskName</a:t>
            </a:r>
            <a:r>
              <a:rPr lang="en-US" dirty="0">
                <a:highlight>
                  <a:srgbClr val="FFFF00"/>
                </a:highlight>
              </a:rPr>
              <a:t>, </a:t>
            </a:r>
            <a:r>
              <a:rPr lang="en-US" dirty="0" err="1">
                <a:highlight>
                  <a:srgbClr val="FFFF00"/>
                </a:highlight>
              </a:rPr>
              <a:t>TaskPath</a:t>
            </a:r>
            <a:r>
              <a:rPr lang="en-US" dirty="0">
                <a:highlight>
                  <a:srgbClr val="FFFF00"/>
                </a:highlight>
              </a:rPr>
              <a:t>, State</a:t>
            </a:r>
          </a:p>
          <a:p>
            <a:r>
              <a:rPr lang="en-US" dirty="0"/>
              <a:t>To view the tasks triggers and actions use:</a:t>
            </a:r>
          </a:p>
          <a:p>
            <a:pPr marL="0" indent="0" algn="ctr">
              <a:buNone/>
            </a:pPr>
            <a:r>
              <a:rPr lang="en-GB" dirty="0">
                <a:highlight>
                  <a:srgbClr val="FFFF00"/>
                </a:highlight>
              </a:rPr>
              <a:t>Get-</a:t>
            </a:r>
            <a:r>
              <a:rPr lang="en-GB" dirty="0" err="1">
                <a:highlight>
                  <a:srgbClr val="FFFF00"/>
                </a:highlight>
              </a:rPr>
              <a:t>ScheduledTask</a:t>
            </a:r>
            <a:r>
              <a:rPr lang="en-GB" dirty="0">
                <a:highlight>
                  <a:srgbClr val="FFFF00"/>
                </a:highlight>
              </a:rPr>
              <a:t> | Get-</a:t>
            </a:r>
            <a:r>
              <a:rPr lang="en-GB" dirty="0" err="1">
                <a:highlight>
                  <a:srgbClr val="FFFF00"/>
                </a:highlight>
              </a:rPr>
              <a:t>ScheduledTaskInfo</a:t>
            </a:r>
            <a:endParaRPr lang="en-US" dirty="0">
              <a:highlight>
                <a:srgbClr val="FFFF00"/>
              </a:highlight>
            </a:endParaRPr>
          </a:p>
          <a:p>
            <a:r>
              <a:rPr lang="en-US" dirty="0"/>
              <a:t>To filter by task name, use:</a:t>
            </a:r>
            <a:endParaRPr lang="en-GB" dirty="0"/>
          </a:p>
          <a:p>
            <a:pPr marL="0" indent="0" algn="ctr">
              <a:buNone/>
            </a:pPr>
            <a:r>
              <a:rPr lang="en-GB" dirty="0">
                <a:highlight>
                  <a:srgbClr val="FFFF00"/>
                </a:highlight>
              </a:rPr>
              <a:t>Get-</a:t>
            </a:r>
            <a:r>
              <a:rPr lang="en-GB" dirty="0" err="1">
                <a:highlight>
                  <a:srgbClr val="FFFF00"/>
                </a:highlight>
              </a:rPr>
              <a:t>ScheduledTask</a:t>
            </a:r>
            <a:r>
              <a:rPr lang="en-GB" dirty="0">
                <a:highlight>
                  <a:srgbClr val="FFFF00"/>
                </a:highlight>
              </a:rPr>
              <a:t> -</a:t>
            </a:r>
            <a:r>
              <a:rPr lang="en-GB" dirty="0" err="1">
                <a:highlight>
                  <a:srgbClr val="FFFF00"/>
                </a:highlight>
              </a:rPr>
              <a:t>TaskName</a:t>
            </a:r>
            <a:r>
              <a:rPr lang="en-GB" dirty="0">
                <a:highlight>
                  <a:srgbClr val="FFFF00"/>
                </a:highlight>
              </a:rPr>
              <a:t> "</a:t>
            </a:r>
            <a:r>
              <a:rPr lang="en-GB" dirty="0" err="1">
                <a:highlight>
                  <a:srgbClr val="FFFF00"/>
                </a:highlight>
              </a:rPr>
              <a:t>InsertNameHere</a:t>
            </a:r>
            <a:r>
              <a:rPr lang="en-GB" dirty="0">
                <a:highlight>
                  <a:srgbClr val="FFFF00"/>
                </a:highlight>
              </a:rPr>
              <a:t>"</a:t>
            </a:r>
            <a:br>
              <a:rPr lang="en-GB" dirty="0"/>
            </a:br>
            <a:endParaRPr lang="en-GB" dirty="0"/>
          </a:p>
        </p:txBody>
      </p:sp>
    </p:spTree>
    <p:extLst>
      <p:ext uri="{BB962C8B-B14F-4D97-AF65-F5344CB8AC3E}">
        <p14:creationId xmlns:p14="http://schemas.microsoft.com/office/powerpoint/2010/main" val="2133526211"/>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9EB94F5-6E78-6ECC-A7A7-55B926FA08E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786CE15-FAD9-D8D1-268A-3CFB96BB9A51}"/>
              </a:ext>
            </a:extLst>
          </p:cNvPr>
          <p:cNvSpPr>
            <a:spLocks noGrp="1"/>
          </p:cNvSpPr>
          <p:nvPr>
            <p:ph type="title"/>
          </p:nvPr>
        </p:nvSpPr>
        <p:spPr>
          <a:xfrm>
            <a:off x="0" y="18256"/>
            <a:ext cx="12299430" cy="1053542"/>
          </a:xfrm>
          <a:solidFill>
            <a:srgbClr val="002060"/>
          </a:solidFill>
        </p:spPr>
        <p:txBody>
          <a:bodyPr/>
          <a:lstStyle/>
          <a:p>
            <a:r>
              <a:rPr lang="en-GB" b="1" dirty="0">
                <a:solidFill>
                  <a:schemeClr val="bg1"/>
                </a:solidFill>
              </a:rPr>
              <a:t>Task Scheduling with PowerShell</a:t>
            </a:r>
            <a:endParaRPr lang="en-GB" dirty="0">
              <a:solidFill>
                <a:schemeClr val="bg1"/>
              </a:solidFill>
            </a:endParaRPr>
          </a:p>
        </p:txBody>
      </p:sp>
      <p:sp>
        <p:nvSpPr>
          <p:cNvPr id="3" name="Content Placeholder 2">
            <a:extLst>
              <a:ext uri="{FF2B5EF4-FFF2-40B4-BE49-F238E27FC236}">
                <a16:creationId xmlns:a16="http://schemas.microsoft.com/office/drawing/2014/main" id="{059A303E-A1DA-CD0B-1448-51A4F34A6345}"/>
              </a:ext>
            </a:extLst>
          </p:cNvPr>
          <p:cNvSpPr>
            <a:spLocks noGrp="1"/>
          </p:cNvSpPr>
          <p:nvPr>
            <p:ph idx="1"/>
          </p:nvPr>
        </p:nvSpPr>
        <p:spPr>
          <a:xfrm>
            <a:off x="287311" y="1206708"/>
            <a:ext cx="11617377" cy="5651292"/>
          </a:xfrm>
        </p:spPr>
        <p:txBody>
          <a:bodyPr>
            <a:normAutofit fontScale="77500" lnSpcReduction="20000"/>
          </a:bodyPr>
          <a:lstStyle/>
          <a:p>
            <a:r>
              <a:rPr lang="en-GB" dirty="0"/>
              <a:t>As previously learned, to schedule tasks in Windows we can use the ‘</a:t>
            </a:r>
            <a:r>
              <a:rPr lang="en-GB" b="1" dirty="0"/>
              <a:t>Task Scheduler</a:t>
            </a:r>
            <a:r>
              <a:rPr lang="en-GB" dirty="0"/>
              <a:t>’ tool. </a:t>
            </a:r>
          </a:p>
          <a:p>
            <a:r>
              <a:rPr lang="en-GB" dirty="0"/>
              <a:t>However there are several PowerShell </a:t>
            </a:r>
            <a:r>
              <a:rPr lang="en-GB" dirty="0" err="1"/>
              <a:t>cmds</a:t>
            </a:r>
            <a:r>
              <a:rPr lang="en-GB" dirty="0"/>
              <a:t> that allow us to work with Task Scheduler to schedule tasks:</a:t>
            </a:r>
          </a:p>
          <a:p>
            <a:pPr lvl="1"/>
            <a:r>
              <a:rPr lang="en-GB" sz="3100" b="1" dirty="0">
                <a:highlight>
                  <a:srgbClr val="FFFF00"/>
                </a:highlight>
              </a:rPr>
              <a:t>Register-</a:t>
            </a:r>
            <a:r>
              <a:rPr lang="en-GB" sz="3100" b="1" dirty="0" err="1">
                <a:highlight>
                  <a:srgbClr val="FFFF00"/>
                </a:highlight>
              </a:rPr>
              <a:t>ScheduledTask</a:t>
            </a:r>
            <a:r>
              <a:rPr lang="en-GB" sz="3100" dirty="0">
                <a:highlight>
                  <a:srgbClr val="FFFF00"/>
                </a:highlight>
              </a:rPr>
              <a:t> = creates a new scheduled task</a:t>
            </a:r>
          </a:p>
          <a:p>
            <a:pPr lvl="1"/>
            <a:r>
              <a:rPr lang="en-GB" sz="3100" b="1" dirty="0">
                <a:highlight>
                  <a:srgbClr val="FFFF00"/>
                </a:highlight>
              </a:rPr>
              <a:t>New-</a:t>
            </a:r>
            <a:r>
              <a:rPr lang="en-GB" sz="3100" b="1" dirty="0" err="1">
                <a:highlight>
                  <a:srgbClr val="FFFF00"/>
                </a:highlight>
              </a:rPr>
              <a:t>ScheduledTaskTrigger</a:t>
            </a:r>
            <a:r>
              <a:rPr lang="en-GB" sz="3100" dirty="0">
                <a:highlight>
                  <a:srgbClr val="FFFF00"/>
                </a:highlight>
              </a:rPr>
              <a:t> = defines when the task runs</a:t>
            </a:r>
          </a:p>
          <a:p>
            <a:pPr lvl="1"/>
            <a:r>
              <a:rPr lang="en-GB" sz="3100" b="1" dirty="0">
                <a:highlight>
                  <a:srgbClr val="FFFF00"/>
                </a:highlight>
              </a:rPr>
              <a:t>New-</a:t>
            </a:r>
            <a:r>
              <a:rPr lang="en-GB" sz="3100" b="1" dirty="0" err="1">
                <a:highlight>
                  <a:srgbClr val="FFFF00"/>
                </a:highlight>
              </a:rPr>
              <a:t>ScheduledTaskAction</a:t>
            </a:r>
            <a:r>
              <a:rPr lang="en-GB" sz="3100" dirty="0">
                <a:highlight>
                  <a:srgbClr val="FFFF00"/>
                </a:highlight>
              </a:rPr>
              <a:t> = defines what the task does</a:t>
            </a:r>
          </a:p>
          <a:p>
            <a:pPr lvl="1"/>
            <a:r>
              <a:rPr lang="en-GB" sz="2600" b="1" dirty="0"/>
              <a:t>Get-</a:t>
            </a:r>
            <a:r>
              <a:rPr lang="en-GB" sz="2600" b="1" dirty="0" err="1"/>
              <a:t>ScheduledTask</a:t>
            </a:r>
            <a:r>
              <a:rPr lang="en-GB" sz="2600" dirty="0"/>
              <a:t>, </a:t>
            </a:r>
            <a:r>
              <a:rPr lang="en-GB" sz="2600" b="1" dirty="0"/>
              <a:t>Set-</a:t>
            </a:r>
            <a:r>
              <a:rPr lang="en-GB" sz="2600" b="1" dirty="0" err="1"/>
              <a:t>ScheduledTask</a:t>
            </a:r>
            <a:r>
              <a:rPr lang="en-GB" sz="2600" dirty="0"/>
              <a:t>, </a:t>
            </a:r>
            <a:r>
              <a:rPr lang="en-GB" sz="2600" b="1" dirty="0"/>
              <a:t>Unregister-</a:t>
            </a:r>
            <a:r>
              <a:rPr lang="en-GB" sz="2600" b="1" dirty="0" err="1"/>
              <a:t>ScheduledTask</a:t>
            </a:r>
            <a:r>
              <a:rPr lang="en-GB" sz="2600" dirty="0"/>
              <a:t> = To manage registered tasks</a:t>
            </a:r>
          </a:p>
          <a:p>
            <a:pPr marL="0" indent="0">
              <a:buNone/>
            </a:pPr>
            <a:r>
              <a:rPr lang="en-GB" b="1" dirty="0">
                <a:highlight>
                  <a:srgbClr val="FFFF00"/>
                </a:highlight>
              </a:rPr>
              <a:t>Simple syntax example: Creates a daily task</a:t>
            </a:r>
            <a:br>
              <a:rPr lang="en-GB" dirty="0"/>
            </a:br>
            <a:r>
              <a:rPr lang="en-GB" dirty="0"/>
              <a:t>This example creates a task that opens a program every day at 11:00am:</a:t>
            </a:r>
          </a:p>
          <a:p>
            <a:pPr marL="0" indent="0">
              <a:buNone/>
            </a:pPr>
            <a:r>
              <a:rPr lang="en-GB" b="1" dirty="0">
                <a:solidFill>
                  <a:srgbClr val="4448FE"/>
                </a:solidFill>
              </a:rPr>
              <a:t>Register-</a:t>
            </a:r>
            <a:r>
              <a:rPr lang="en-GB" b="1" dirty="0" err="1">
                <a:solidFill>
                  <a:srgbClr val="4448FE"/>
                </a:solidFill>
              </a:rPr>
              <a:t>ScheduledTask</a:t>
            </a:r>
            <a:r>
              <a:rPr lang="en-GB" dirty="0">
                <a:solidFill>
                  <a:srgbClr val="4448FE"/>
                </a:solidFill>
              </a:rPr>
              <a:t> `</a:t>
            </a:r>
          </a:p>
          <a:p>
            <a:pPr marL="0" indent="0">
              <a:buNone/>
            </a:pPr>
            <a:r>
              <a:rPr lang="en-GB" dirty="0">
                <a:solidFill>
                  <a:srgbClr val="4448FE"/>
                </a:solidFill>
              </a:rPr>
              <a:t>  </a:t>
            </a:r>
            <a:r>
              <a:rPr lang="en-GB" b="1" dirty="0">
                <a:solidFill>
                  <a:srgbClr val="4448FE"/>
                </a:solidFill>
              </a:rPr>
              <a:t>-</a:t>
            </a:r>
            <a:r>
              <a:rPr lang="en-GB" b="1" dirty="0" err="1">
                <a:solidFill>
                  <a:srgbClr val="4448FE"/>
                </a:solidFill>
              </a:rPr>
              <a:t>TaskName</a:t>
            </a:r>
            <a:r>
              <a:rPr lang="en-GB" b="1" dirty="0">
                <a:solidFill>
                  <a:srgbClr val="4448FE"/>
                </a:solidFill>
              </a:rPr>
              <a:t> </a:t>
            </a:r>
            <a:r>
              <a:rPr lang="en-GB" dirty="0">
                <a:solidFill>
                  <a:srgbClr val="4448FE"/>
                </a:solidFill>
              </a:rPr>
              <a:t>"</a:t>
            </a:r>
            <a:r>
              <a:rPr lang="en-GB" dirty="0" err="1">
                <a:solidFill>
                  <a:srgbClr val="4448FE"/>
                </a:solidFill>
              </a:rPr>
              <a:t>MyDailyTask</a:t>
            </a:r>
            <a:r>
              <a:rPr lang="en-GB" dirty="0">
                <a:solidFill>
                  <a:srgbClr val="4448FE"/>
                </a:solidFill>
              </a:rPr>
              <a:t>" `</a:t>
            </a:r>
          </a:p>
          <a:p>
            <a:pPr marL="0" indent="0">
              <a:buNone/>
            </a:pPr>
            <a:r>
              <a:rPr lang="en-GB" dirty="0">
                <a:solidFill>
                  <a:srgbClr val="4448FE"/>
                </a:solidFill>
              </a:rPr>
              <a:t>  </a:t>
            </a:r>
            <a:r>
              <a:rPr lang="en-GB" b="1" dirty="0">
                <a:solidFill>
                  <a:srgbClr val="4448FE"/>
                </a:solidFill>
              </a:rPr>
              <a:t>-Trigger </a:t>
            </a:r>
            <a:r>
              <a:rPr lang="en-GB" dirty="0">
                <a:solidFill>
                  <a:srgbClr val="4448FE"/>
                </a:solidFill>
              </a:rPr>
              <a:t>(</a:t>
            </a:r>
            <a:r>
              <a:rPr lang="en-GB" b="1" dirty="0">
                <a:solidFill>
                  <a:srgbClr val="4448FE"/>
                </a:solidFill>
              </a:rPr>
              <a:t>New-</a:t>
            </a:r>
            <a:r>
              <a:rPr lang="en-GB" b="1" dirty="0" err="1">
                <a:solidFill>
                  <a:srgbClr val="4448FE"/>
                </a:solidFill>
              </a:rPr>
              <a:t>ScheduledTaskTrigger</a:t>
            </a:r>
            <a:r>
              <a:rPr lang="en-GB" dirty="0">
                <a:solidFill>
                  <a:srgbClr val="4448FE"/>
                </a:solidFill>
              </a:rPr>
              <a:t> -Daily -At 11:00AM) `</a:t>
            </a:r>
          </a:p>
          <a:p>
            <a:pPr marL="0" indent="0">
              <a:buNone/>
            </a:pPr>
            <a:r>
              <a:rPr lang="en-GB" b="1" dirty="0">
                <a:solidFill>
                  <a:srgbClr val="4448FE"/>
                </a:solidFill>
              </a:rPr>
              <a:t>  -Action </a:t>
            </a:r>
            <a:r>
              <a:rPr lang="en-GB" dirty="0">
                <a:solidFill>
                  <a:srgbClr val="4448FE"/>
                </a:solidFill>
              </a:rPr>
              <a:t>(</a:t>
            </a:r>
            <a:r>
              <a:rPr lang="en-GB" b="1" dirty="0">
                <a:solidFill>
                  <a:srgbClr val="4448FE"/>
                </a:solidFill>
              </a:rPr>
              <a:t>New-</a:t>
            </a:r>
            <a:r>
              <a:rPr lang="en-GB" b="1" dirty="0" err="1">
                <a:solidFill>
                  <a:srgbClr val="4448FE"/>
                </a:solidFill>
              </a:rPr>
              <a:t>ScheduledTaskAction</a:t>
            </a:r>
            <a:r>
              <a:rPr lang="en-GB" dirty="0">
                <a:solidFill>
                  <a:srgbClr val="4448FE"/>
                </a:solidFill>
              </a:rPr>
              <a:t> -Execute “CloudUpdate.exe")</a:t>
            </a:r>
          </a:p>
          <a:p>
            <a:r>
              <a:rPr lang="en-GB" b="1" dirty="0"/>
              <a:t>Note: To open a file instead add an -Argument file path:</a:t>
            </a:r>
          </a:p>
          <a:p>
            <a:pPr marL="0" indent="0">
              <a:buNone/>
            </a:pPr>
            <a:r>
              <a:rPr lang="en-GB" dirty="0"/>
              <a:t>-Action (New-</a:t>
            </a:r>
            <a:r>
              <a:rPr lang="en-GB" dirty="0" err="1"/>
              <a:t>ScheduledTaskAction</a:t>
            </a:r>
            <a:r>
              <a:rPr lang="en-GB" dirty="0"/>
              <a:t> -Execute "notepad.exe" -Argument "`"C:\Docs\Diary.txt`"") `</a:t>
            </a:r>
          </a:p>
          <a:p>
            <a:r>
              <a:rPr lang="en-GB" sz="3400" b="1" dirty="0">
                <a:highlight>
                  <a:srgbClr val="FFFF00"/>
                </a:highlight>
              </a:rPr>
              <a:t>Back-up example on next slide.</a:t>
            </a:r>
            <a:br>
              <a:rPr lang="en-GB" dirty="0"/>
            </a:br>
            <a:endParaRPr lang="en-GB" dirty="0"/>
          </a:p>
        </p:txBody>
      </p:sp>
      <p:sp>
        <p:nvSpPr>
          <p:cNvPr id="4" name="TextBox 3">
            <a:extLst>
              <a:ext uri="{FF2B5EF4-FFF2-40B4-BE49-F238E27FC236}">
                <a16:creationId xmlns:a16="http://schemas.microsoft.com/office/drawing/2014/main" id="{D72EF7B8-27E6-BEF8-D95F-7DF61E881732}"/>
              </a:ext>
            </a:extLst>
          </p:cNvPr>
          <p:cNvSpPr txBox="1"/>
          <p:nvPr/>
        </p:nvSpPr>
        <p:spPr>
          <a:xfrm>
            <a:off x="5134131" y="6162636"/>
            <a:ext cx="6535712" cy="677108"/>
          </a:xfrm>
          <a:prstGeom prst="rect">
            <a:avLst/>
          </a:prstGeom>
          <a:noFill/>
          <a:ln>
            <a:solidFill>
              <a:srgbClr val="012456"/>
            </a:solidFill>
          </a:ln>
        </p:spPr>
        <p:txBody>
          <a:bodyPr wrap="square" rtlCol="0">
            <a:spAutoFit/>
          </a:bodyPr>
          <a:lstStyle/>
          <a:p>
            <a:r>
              <a:rPr lang="en-GB" sz="2000" b="1" dirty="0"/>
              <a:t>To unregister task:</a:t>
            </a:r>
            <a:br>
              <a:rPr lang="en-GB" dirty="0"/>
            </a:br>
            <a:r>
              <a:rPr lang="en-US" dirty="0">
                <a:solidFill>
                  <a:srgbClr val="4448FE"/>
                </a:solidFill>
              </a:rPr>
              <a:t>Unregister-</a:t>
            </a:r>
            <a:r>
              <a:rPr lang="en-US" dirty="0" err="1">
                <a:solidFill>
                  <a:srgbClr val="4448FE"/>
                </a:solidFill>
              </a:rPr>
              <a:t>ScheduledTask</a:t>
            </a:r>
            <a:r>
              <a:rPr lang="en-US" dirty="0">
                <a:solidFill>
                  <a:srgbClr val="4448FE"/>
                </a:solidFill>
              </a:rPr>
              <a:t> -</a:t>
            </a:r>
            <a:r>
              <a:rPr lang="en-US" dirty="0" err="1">
                <a:solidFill>
                  <a:srgbClr val="4448FE"/>
                </a:solidFill>
              </a:rPr>
              <a:t>TaskName</a:t>
            </a:r>
            <a:r>
              <a:rPr lang="en-US" dirty="0">
                <a:solidFill>
                  <a:srgbClr val="4448FE"/>
                </a:solidFill>
              </a:rPr>
              <a:t> "</a:t>
            </a:r>
            <a:r>
              <a:rPr lang="en-US" dirty="0" err="1">
                <a:solidFill>
                  <a:srgbClr val="4448FE"/>
                </a:solidFill>
              </a:rPr>
              <a:t>MyDailyTask</a:t>
            </a:r>
            <a:r>
              <a:rPr lang="en-US" dirty="0">
                <a:solidFill>
                  <a:srgbClr val="4448FE"/>
                </a:solidFill>
              </a:rPr>
              <a:t>" -Confirm:$false</a:t>
            </a:r>
            <a:endParaRPr lang="en-GB" dirty="0">
              <a:solidFill>
                <a:srgbClr val="4448FE"/>
              </a:solidFill>
            </a:endParaRPr>
          </a:p>
        </p:txBody>
      </p:sp>
    </p:spTree>
    <p:extLst>
      <p:ext uri="{BB962C8B-B14F-4D97-AF65-F5344CB8AC3E}">
        <p14:creationId xmlns:p14="http://schemas.microsoft.com/office/powerpoint/2010/main" val="3592805269"/>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3C73B4D-40E9-6A37-998B-E468A57E979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22E45CE-BCAE-5713-C88D-619BA50A43AA}"/>
              </a:ext>
            </a:extLst>
          </p:cNvPr>
          <p:cNvSpPr>
            <a:spLocks noGrp="1"/>
          </p:cNvSpPr>
          <p:nvPr>
            <p:ph type="title"/>
          </p:nvPr>
        </p:nvSpPr>
        <p:spPr>
          <a:xfrm>
            <a:off x="0" y="18256"/>
            <a:ext cx="12299430" cy="1128374"/>
          </a:xfrm>
          <a:solidFill>
            <a:srgbClr val="002060"/>
          </a:solidFill>
        </p:spPr>
        <p:txBody>
          <a:bodyPr/>
          <a:lstStyle/>
          <a:p>
            <a:r>
              <a:rPr lang="en-GB" b="1" dirty="0">
                <a:solidFill>
                  <a:schemeClr val="bg1"/>
                </a:solidFill>
              </a:rPr>
              <a:t>Task Scheduling: Simple Back-up example</a:t>
            </a:r>
            <a:endParaRPr lang="en-GB" dirty="0">
              <a:solidFill>
                <a:schemeClr val="bg1"/>
              </a:solidFill>
            </a:endParaRPr>
          </a:p>
        </p:txBody>
      </p:sp>
      <p:sp>
        <p:nvSpPr>
          <p:cNvPr id="3" name="Content Placeholder 2">
            <a:extLst>
              <a:ext uri="{FF2B5EF4-FFF2-40B4-BE49-F238E27FC236}">
                <a16:creationId xmlns:a16="http://schemas.microsoft.com/office/drawing/2014/main" id="{7901D063-712C-12A9-E18D-ED44F8A6AAD1}"/>
              </a:ext>
            </a:extLst>
          </p:cNvPr>
          <p:cNvSpPr>
            <a:spLocks noGrp="1"/>
          </p:cNvSpPr>
          <p:nvPr>
            <p:ph idx="1"/>
          </p:nvPr>
        </p:nvSpPr>
        <p:spPr>
          <a:xfrm>
            <a:off x="284813" y="1290701"/>
            <a:ext cx="11617377" cy="4961744"/>
          </a:xfrm>
        </p:spPr>
        <p:txBody>
          <a:bodyPr>
            <a:normAutofit/>
          </a:bodyPr>
          <a:lstStyle/>
          <a:p>
            <a:pPr marL="0" indent="0">
              <a:buNone/>
            </a:pPr>
            <a:r>
              <a:rPr lang="en-GB" b="1" dirty="0">
                <a:solidFill>
                  <a:srgbClr val="4448FE"/>
                </a:solidFill>
              </a:rPr>
              <a:t>Register-</a:t>
            </a:r>
            <a:r>
              <a:rPr lang="en-GB" b="1" dirty="0" err="1">
                <a:solidFill>
                  <a:srgbClr val="4448FE"/>
                </a:solidFill>
              </a:rPr>
              <a:t>ScheduledTask</a:t>
            </a:r>
            <a:r>
              <a:rPr lang="en-GB" dirty="0">
                <a:solidFill>
                  <a:srgbClr val="4448FE"/>
                </a:solidFill>
              </a:rPr>
              <a:t> `</a:t>
            </a:r>
          </a:p>
          <a:p>
            <a:pPr marL="0" indent="0">
              <a:buNone/>
            </a:pPr>
            <a:r>
              <a:rPr lang="en-GB" dirty="0">
                <a:solidFill>
                  <a:srgbClr val="4448FE"/>
                </a:solidFill>
              </a:rPr>
              <a:t>  </a:t>
            </a:r>
            <a:r>
              <a:rPr lang="en-GB" b="1" dirty="0">
                <a:solidFill>
                  <a:srgbClr val="4448FE"/>
                </a:solidFill>
              </a:rPr>
              <a:t>-</a:t>
            </a:r>
            <a:r>
              <a:rPr lang="en-GB" b="1" dirty="0" err="1">
                <a:solidFill>
                  <a:srgbClr val="4448FE"/>
                </a:solidFill>
              </a:rPr>
              <a:t>TaskName</a:t>
            </a:r>
            <a:r>
              <a:rPr lang="en-GB" b="1" dirty="0">
                <a:solidFill>
                  <a:srgbClr val="4448FE"/>
                </a:solidFill>
              </a:rPr>
              <a:t> </a:t>
            </a:r>
            <a:r>
              <a:rPr lang="en-GB" dirty="0">
                <a:solidFill>
                  <a:srgbClr val="4448FE"/>
                </a:solidFill>
              </a:rPr>
              <a:t>"</a:t>
            </a:r>
            <a:r>
              <a:rPr lang="en-GB" dirty="0" err="1">
                <a:solidFill>
                  <a:srgbClr val="4448FE"/>
                </a:solidFill>
              </a:rPr>
              <a:t>MyDailyTask</a:t>
            </a:r>
            <a:r>
              <a:rPr lang="en-GB" dirty="0">
                <a:solidFill>
                  <a:srgbClr val="4448FE"/>
                </a:solidFill>
              </a:rPr>
              <a:t>" `</a:t>
            </a:r>
          </a:p>
          <a:p>
            <a:pPr marL="0" indent="0">
              <a:buNone/>
            </a:pPr>
            <a:r>
              <a:rPr lang="en-GB" b="1" dirty="0">
                <a:solidFill>
                  <a:srgbClr val="4448FE"/>
                </a:solidFill>
              </a:rPr>
              <a:t>  -Trigger </a:t>
            </a:r>
            <a:r>
              <a:rPr lang="en-GB" dirty="0">
                <a:solidFill>
                  <a:srgbClr val="4448FE"/>
                </a:solidFill>
              </a:rPr>
              <a:t>(</a:t>
            </a:r>
            <a:r>
              <a:rPr lang="en-GB" b="1" dirty="0">
                <a:solidFill>
                  <a:srgbClr val="4448FE"/>
                </a:solidFill>
              </a:rPr>
              <a:t>New-</a:t>
            </a:r>
            <a:r>
              <a:rPr lang="en-GB" b="1" dirty="0" err="1">
                <a:solidFill>
                  <a:srgbClr val="4448FE"/>
                </a:solidFill>
              </a:rPr>
              <a:t>ScheduledTaskTrigger</a:t>
            </a:r>
            <a:r>
              <a:rPr lang="en-GB" b="1" dirty="0">
                <a:solidFill>
                  <a:srgbClr val="4448FE"/>
                </a:solidFill>
              </a:rPr>
              <a:t> </a:t>
            </a:r>
            <a:r>
              <a:rPr lang="en-GB" dirty="0">
                <a:solidFill>
                  <a:srgbClr val="4448FE"/>
                </a:solidFill>
              </a:rPr>
              <a:t>-Daily -At 11:00AM) `</a:t>
            </a:r>
          </a:p>
          <a:p>
            <a:pPr marL="0" indent="0">
              <a:buNone/>
            </a:pPr>
            <a:r>
              <a:rPr lang="en-GB" dirty="0">
                <a:solidFill>
                  <a:srgbClr val="4448FE"/>
                </a:solidFill>
              </a:rPr>
              <a:t>  </a:t>
            </a:r>
            <a:r>
              <a:rPr lang="en-GB" b="1" dirty="0">
                <a:solidFill>
                  <a:srgbClr val="4448FE"/>
                </a:solidFill>
              </a:rPr>
              <a:t>-Action </a:t>
            </a:r>
            <a:r>
              <a:rPr lang="en-GB" dirty="0">
                <a:solidFill>
                  <a:srgbClr val="4448FE"/>
                </a:solidFill>
              </a:rPr>
              <a:t>(</a:t>
            </a:r>
            <a:r>
              <a:rPr lang="en-GB" b="1" dirty="0">
                <a:solidFill>
                  <a:srgbClr val="4448FE"/>
                </a:solidFill>
              </a:rPr>
              <a:t>New-</a:t>
            </a:r>
            <a:r>
              <a:rPr lang="en-GB" b="1" dirty="0" err="1">
                <a:solidFill>
                  <a:srgbClr val="4448FE"/>
                </a:solidFill>
              </a:rPr>
              <a:t>ScheduledTaskAction</a:t>
            </a:r>
            <a:r>
              <a:rPr lang="en-GB" dirty="0">
                <a:solidFill>
                  <a:srgbClr val="4448FE"/>
                </a:solidFill>
              </a:rPr>
              <a:t> `</a:t>
            </a:r>
          </a:p>
          <a:p>
            <a:pPr marL="0" indent="0">
              <a:buNone/>
            </a:pPr>
            <a:r>
              <a:rPr lang="en-GB" dirty="0">
                <a:solidFill>
                  <a:srgbClr val="4448FE"/>
                </a:solidFill>
              </a:rPr>
              <a:t>              -Execute "powershell.exe" `</a:t>
            </a:r>
          </a:p>
          <a:p>
            <a:pPr marL="0" indent="0">
              <a:buNone/>
            </a:pPr>
            <a:r>
              <a:rPr lang="en-GB" dirty="0">
                <a:solidFill>
                  <a:srgbClr val="4448FE"/>
                </a:solidFill>
              </a:rPr>
              <a:t>              -Argument "-Command Copy-Item -Path `"`"C:\Sourcefolder\*`"`" -Destination `"`“C:\</a:t>
            </a:r>
            <a:r>
              <a:rPr lang="en-GB" dirty="0" err="1">
                <a:solidFill>
                  <a:srgbClr val="4448FE"/>
                </a:solidFill>
              </a:rPr>
              <a:t>Backupfolder</a:t>
            </a:r>
            <a:r>
              <a:rPr lang="en-GB" dirty="0">
                <a:solidFill>
                  <a:srgbClr val="4448FE"/>
                </a:solidFill>
              </a:rPr>
              <a:t>`"`" -Recurse -Force -Container") `</a:t>
            </a:r>
          </a:p>
        </p:txBody>
      </p:sp>
      <p:sp>
        <p:nvSpPr>
          <p:cNvPr id="5" name="TextBox 4">
            <a:extLst>
              <a:ext uri="{FF2B5EF4-FFF2-40B4-BE49-F238E27FC236}">
                <a16:creationId xmlns:a16="http://schemas.microsoft.com/office/drawing/2014/main" id="{84B4D003-A491-38B5-9939-35FB94AB83B0}"/>
              </a:ext>
            </a:extLst>
          </p:cNvPr>
          <p:cNvSpPr txBox="1"/>
          <p:nvPr/>
        </p:nvSpPr>
        <p:spPr>
          <a:xfrm>
            <a:off x="209951" y="4745098"/>
            <a:ext cx="11767100" cy="2062103"/>
          </a:xfrm>
          <a:prstGeom prst="rect">
            <a:avLst/>
          </a:prstGeom>
          <a:noFill/>
          <a:ln>
            <a:solidFill>
              <a:srgbClr val="002060"/>
            </a:solidFill>
          </a:ln>
        </p:spPr>
        <p:txBody>
          <a:bodyPr wrap="square">
            <a:spAutoFit/>
          </a:bodyPr>
          <a:lstStyle/>
          <a:p>
            <a:r>
              <a:rPr lang="en-GB" sz="2800" b="1" dirty="0"/>
              <a:t>Tips: </a:t>
            </a:r>
          </a:p>
          <a:p>
            <a:pPr marL="457200" indent="-457200">
              <a:buFont typeface="Arial" panose="020B0604020202020204" pitchFamily="34" charset="0"/>
              <a:buChar char="•"/>
            </a:pPr>
            <a:r>
              <a:rPr lang="en-US" sz="2000" dirty="0"/>
              <a:t>You can type on multiple lines in PS, PS will run the command/script when it is syntactically complete and you press enter. You can also use the </a:t>
            </a:r>
            <a:r>
              <a:rPr lang="en-US" sz="2000" b="1" dirty="0"/>
              <a:t>backtick</a:t>
            </a:r>
            <a:r>
              <a:rPr lang="en-US" sz="2000" dirty="0"/>
              <a:t> continuation character ( ` ) in PS to continue to the next line.</a:t>
            </a:r>
          </a:p>
          <a:p>
            <a:pPr marL="457200" indent="-457200">
              <a:buFont typeface="Arial" panose="020B0604020202020204" pitchFamily="34" charset="0"/>
              <a:buChar char="•"/>
            </a:pPr>
            <a:r>
              <a:rPr lang="en-US" sz="2000" dirty="0"/>
              <a:t>The backtick must be the last character on the line with no trailing spaces.</a:t>
            </a:r>
          </a:p>
          <a:p>
            <a:pPr marL="457200" indent="-457200">
              <a:buFont typeface="Arial" panose="020B0604020202020204" pitchFamily="34" charset="0"/>
              <a:buChar char="•"/>
            </a:pPr>
            <a:r>
              <a:rPr lang="en-US" sz="2000" dirty="0"/>
              <a:t>The backtick is usually underneath the '@' symbol on UK keyboards.</a:t>
            </a:r>
          </a:p>
          <a:p>
            <a:pPr marL="457200" indent="-457200">
              <a:buFont typeface="Arial" panose="020B0604020202020204" pitchFamily="34" charset="0"/>
              <a:buChar char="•"/>
            </a:pPr>
            <a:r>
              <a:rPr lang="en-GB" sz="2000" dirty="0"/>
              <a:t>Press </a:t>
            </a:r>
            <a:r>
              <a:rPr lang="en-GB" sz="2000" b="1" dirty="0"/>
              <a:t>Ctrl + C </a:t>
            </a:r>
            <a:r>
              <a:rPr lang="en-GB" sz="2000" dirty="0"/>
              <a:t>in PS to exit multiline input.</a:t>
            </a:r>
          </a:p>
        </p:txBody>
      </p:sp>
      <p:pic>
        <p:nvPicPr>
          <p:cNvPr id="4" name="Graphic 3" descr="Database with solid fill">
            <a:extLst>
              <a:ext uri="{FF2B5EF4-FFF2-40B4-BE49-F238E27FC236}">
                <a16:creationId xmlns:a16="http://schemas.microsoft.com/office/drawing/2014/main" id="{35526836-8FA1-A429-1E06-BDA89CCE870E}"/>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10058400" y="1476827"/>
            <a:ext cx="1774371" cy="1774371"/>
          </a:xfrm>
          <a:prstGeom prst="rect">
            <a:avLst/>
          </a:prstGeom>
        </p:spPr>
      </p:pic>
    </p:spTree>
    <p:extLst>
      <p:ext uri="{BB962C8B-B14F-4D97-AF65-F5344CB8AC3E}">
        <p14:creationId xmlns:p14="http://schemas.microsoft.com/office/powerpoint/2010/main" val="67563778"/>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F62813A-6B49-6C43-08EB-B4943C0E95F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CA95AD4-360A-3E88-3B4E-B39E3D08650B}"/>
              </a:ext>
            </a:extLst>
          </p:cNvPr>
          <p:cNvSpPr>
            <a:spLocks noGrp="1"/>
          </p:cNvSpPr>
          <p:nvPr>
            <p:ph type="title"/>
          </p:nvPr>
        </p:nvSpPr>
        <p:spPr>
          <a:xfrm>
            <a:off x="0" y="18255"/>
            <a:ext cx="12299430" cy="1325563"/>
          </a:xfrm>
          <a:solidFill>
            <a:srgbClr val="002060"/>
          </a:solidFill>
        </p:spPr>
        <p:txBody>
          <a:bodyPr/>
          <a:lstStyle/>
          <a:p>
            <a:r>
              <a:rPr lang="en-GB" sz="5400" b="1" dirty="0">
                <a:solidFill>
                  <a:schemeClr val="bg1"/>
                </a:solidFill>
              </a:rPr>
              <a:t> Bg. </a:t>
            </a:r>
            <a:r>
              <a:rPr lang="en-GB" b="1" dirty="0">
                <a:solidFill>
                  <a:schemeClr val="bg1"/>
                </a:solidFill>
              </a:rPr>
              <a:t>Example: </a:t>
            </a:r>
            <a:r>
              <a:rPr lang="en-GB" dirty="0">
                <a:solidFill>
                  <a:schemeClr val="bg1"/>
                </a:solidFill>
              </a:rPr>
              <a:t>Creates a Startup &amp; Time-based Task</a:t>
            </a:r>
          </a:p>
        </p:txBody>
      </p:sp>
      <p:sp>
        <p:nvSpPr>
          <p:cNvPr id="3" name="Content Placeholder 2">
            <a:extLst>
              <a:ext uri="{FF2B5EF4-FFF2-40B4-BE49-F238E27FC236}">
                <a16:creationId xmlns:a16="http://schemas.microsoft.com/office/drawing/2014/main" id="{3A46E9EC-9593-51F2-DE29-FDADA54598FA}"/>
              </a:ext>
            </a:extLst>
          </p:cNvPr>
          <p:cNvSpPr>
            <a:spLocks noGrp="1"/>
          </p:cNvSpPr>
          <p:nvPr>
            <p:ph idx="1"/>
          </p:nvPr>
        </p:nvSpPr>
        <p:spPr>
          <a:xfrm>
            <a:off x="284813" y="1566472"/>
            <a:ext cx="11617377" cy="4961744"/>
          </a:xfrm>
        </p:spPr>
        <p:txBody>
          <a:bodyPr>
            <a:normAutofit fontScale="92500" lnSpcReduction="10000"/>
          </a:bodyPr>
          <a:lstStyle/>
          <a:p>
            <a:pPr marL="0" indent="0">
              <a:buNone/>
            </a:pPr>
            <a:r>
              <a:rPr lang="en-GB" b="1" dirty="0"/>
              <a:t>Example:</a:t>
            </a:r>
            <a:r>
              <a:rPr lang="en-GB" dirty="0"/>
              <a:t> Creates a task that runs at start-up</a:t>
            </a:r>
            <a:endParaRPr lang="en-GB" dirty="0">
              <a:solidFill>
                <a:srgbClr val="4448FE"/>
              </a:solidFill>
            </a:endParaRPr>
          </a:p>
          <a:p>
            <a:pPr marL="0" indent="0">
              <a:buNone/>
            </a:pPr>
            <a:r>
              <a:rPr lang="en-GB" dirty="0">
                <a:solidFill>
                  <a:srgbClr val="4448FE"/>
                </a:solidFill>
              </a:rPr>
              <a:t>Register-</a:t>
            </a:r>
            <a:r>
              <a:rPr lang="en-GB" dirty="0" err="1">
                <a:solidFill>
                  <a:srgbClr val="4448FE"/>
                </a:solidFill>
              </a:rPr>
              <a:t>ScheduledTask</a:t>
            </a:r>
            <a:r>
              <a:rPr lang="en-GB" dirty="0">
                <a:solidFill>
                  <a:srgbClr val="4448FE"/>
                </a:solidFill>
              </a:rPr>
              <a:t> `</a:t>
            </a:r>
          </a:p>
          <a:p>
            <a:pPr marL="0" indent="0">
              <a:buNone/>
            </a:pPr>
            <a:r>
              <a:rPr lang="en-GB" dirty="0">
                <a:solidFill>
                  <a:srgbClr val="4448FE"/>
                </a:solidFill>
              </a:rPr>
              <a:t>  -</a:t>
            </a:r>
            <a:r>
              <a:rPr lang="en-GB" dirty="0" err="1">
                <a:solidFill>
                  <a:srgbClr val="4448FE"/>
                </a:solidFill>
              </a:rPr>
              <a:t>TaskName</a:t>
            </a:r>
            <a:r>
              <a:rPr lang="en-GB" dirty="0">
                <a:solidFill>
                  <a:srgbClr val="4448FE"/>
                </a:solidFill>
              </a:rPr>
              <a:t> "</a:t>
            </a:r>
            <a:r>
              <a:rPr lang="en-GB" dirty="0" err="1">
                <a:solidFill>
                  <a:srgbClr val="4448FE"/>
                </a:solidFill>
              </a:rPr>
              <a:t>StartupTask</a:t>
            </a:r>
            <a:r>
              <a:rPr lang="en-GB" dirty="0">
                <a:solidFill>
                  <a:srgbClr val="4448FE"/>
                </a:solidFill>
              </a:rPr>
              <a:t>" `</a:t>
            </a:r>
          </a:p>
          <a:p>
            <a:pPr marL="0" indent="0">
              <a:buNone/>
            </a:pPr>
            <a:r>
              <a:rPr lang="en-GB" dirty="0">
                <a:solidFill>
                  <a:srgbClr val="4448FE"/>
                </a:solidFill>
              </a:rPr>
              <a:t>  -Trigger (New-</a:t>
            </a:r>
            <a:r>
              <a:rPr lang="en-GB" dirty="0" err="1">
                <a:solidFill>
                  <a:srgbClr val="4448FE"/>
                </a:solidFill>
              </a:rPr>
              <a:t>ScheduledTaskTrigger</a:t>
            </a:r>
            <a:r>
              <a:rPr lang="en-GB" dirty="0">
                <a:solidFill>
                  <a:srgbClr val="4448FE"/>
                </a:solidFill>
              </a:rPr>
              <a:t> -</a:t>
            </a:r>
            <a:r>
              <a:rPr lang="en-GB" dirty="0" err="1">
                <a:solidFill>
                  <a:srgbClr val="4448FE"/>
                </a:solidFill>
              </a:rPr>
              <a:t>AtStartup</a:t>
            </a:r>
            <a:r>
              <a:rPr lang="en-GB" dirty="0">
                <a:solidFill>
                  <a:srgbClr val="4448FE"/>
                </a:solidFill>
              </a:rPr>
              <a:t>) `</a:t>
            </a:r>
            <a:br>
              <a:rPr lang="en-GB" dirty="0">
                <a:solidFill>
                  <a:srgbClr val="4448FE"/>
                </a:solidFill>
              </a:rPr>
            </a:br>
            <a:r>
              <a:rPr lang="en-GB" dirty="0">
                <a:solidFill>
                  <a:srgbClr val="4448FE"/>
                </a:solidFill>
              </a:rPr>
              <a:t>`</a:t>
            </a:r>
          </a:p>
          <a:p>
            <a:pPr marL="0" indent="0">
              <a:buNone/>
            </a:pPr>
            <a:r>
              <a:rPr lang="en-GB" b="1" dirty="0"/>
              <a:t>Example:</a:t>
            </a:r>
            <a:r>
              <a:rPr lang="en-GB" dirty="0"/>
              <a:t> Create a task that runs at every 30 minutes</a:t>
            </a:r>
            <a:br>
              <a:rPr lang="en-GB" dirty="0"/>
            </a:br>
            <a:r>
              <a:rPr lang="en-GB" dirty="0"/>
              <a:t>Can be modified to back-up files from a folder/server whenever needed:</a:t>
            </a:r>
          </a:p>
          <a:p>
            <a:pPr marL="0" indent="0">
              <a:buNone/>
            </a:pPr>
            <a:r>
              <a:rPr lang="en-GB" dirty="0">
                <a:solidFill>
                  <a:srgbClr val="4448FE"/>
                </a:solidFill>
              </a:rPr>
              <a:t>Register-</a:t>
            </a:r>
            <a:r>
              <a:rPr lang="en-GB" dirty="0" err="1">
                <a:solidFill>
                  <a:srgbClr val="4448FE"/>
                </a:solidFill>
              </a:rPr>
              <a:t>ScheduledTask</a:t>
            </a:r>
            <a:r>
              <a:rPr lang="en-GB" dirty="0">
                <a:solidFill>
                  <a:srgbClr val="4448FE"/>
                </a:solidFill>
              </a:rPr>
              <a:t> `</a:t>
            </a:r>
          </a:p>
          <a:p>
            <a:pPr marL="0" indent="0">
              <a:buNone/>
            </a:pPr>
            <a:r>
              <a:rPr lang="en-GB" dirty="0">
                <a:solidFill>
                  <a:srgbClr val="4448FE"/>
                </a:solidFill>
              </a:rPr>
              <a:t>  -</a:t>
            </a:r>
            <a:r>
              <a:rPr lang="en-GB" dirty="0" err="1">
                <a:solidFill>
                  <a:srgbClr val="4448FE"/>
                </a:solidFill>
              </a:rPr>
              <a:t>TaskName</a:t>
            </a:r>
            <a:r>
              <a:rPr lang="en-GB" dirty="0">
                <a:solidFill>
                  <a:srgbClr val="4448FE"/>
                </a:solidFill>
              </a:rPr>
              <a:t> "Every30Minutes" `</a:t>
            </a:r>
          </a:p>
          <a:p>
            <a:pPr marL="0" indent="0">
              <a:buNone/>
            </a:pPr>
            <a:r>
              <a:rPr lang="en-GB" dirty="0">
                <a:solidFill>
                  <a:srgbClr val="4448FE"/>
                </a:solidFill>
              </a:rPr>
              <a:t>  -Trigger (New-</a:t>
            </a:r>
            <a:r>
              <a:rPr lang="en-GB" dirty="0" err="1">
                <a:solidFill>
                  <a:srgbClr val="4448FE"/>
                </a:solidFill>
              </a:rPr>
              <a:t>ScheduledTaskTrigger</a:t>
            </a:r>
            <a:r>
              <a:rPr lang="en-GB" dirty="0">
                <a:solidFill>
                  <a:srgbClr val="4448FE"/>
                </a:solidFill>
              </a:rPr>
              <a:t> -Once -At (Get-Date) -</a:t>
            </a:r>
            <a:r>
              <a:rPr lang="en-GB" dirty="0" err="1">
                <a:solidFill>
                  <a:srgbClr val="4448FE"/>
                </a:solidFill>
              </a:rPr>
              <a:t>RepetitionInterval</a:t>
            </a:r>
            <a:r>
              <a:rPr lang="en-GB" dirty="0">
                <a:solidFill>
                  <a:srgbClr val="4448FE"/>
                </a:solidFill>
              </a:rPr>
              <a:t> (New-</a:t>
            </a:r>
            <a:r>
              <a:rPr lang="en-GB" dirty="0" err="1">
                <a:solidFill>
                  <a:srgbClr val="4448FE"/>
                </a:solidFill>
              </a:rPr>
              <a:t>TimeSpan</a:t>
            </a:r>
            <a:r>
              <a:rPr lang="en-GB" dirty="0">
                <a:solidFill>
                  <a:srgbClr val="4448FE"/>
                </a:solidFill>
              </a:rPr>
              <a:t> -Minutes 30)) `</a:t>
            </a:r>
          </a:p>
          <a:p>
            <a:pPr marL="0" indent="0">
              <a:buNone/>
            </a:pPr>
            <a:r>
              <a:rPr lang="en-GB" dirty="0">
                <a:solidFill>
                  <a:srgbClr val="4448FE"/>
                </a:solidFill>
              </a:rPr>
              <a:t>  -Action (New-</a:t>
            </a:r>
            <a:r>
              <a:rPr lang="en-GB" dirty="0" err="1">
                <a:solidFill>
                  <a:srgbClr val="4448FE"/>
                </a:solidFill>
              </a:rPr>
              <a:t>ScheduledTaskAction</a:t>
            </a:r>
            <a:r>
              <a:rPr lang="en-GB" dirty="0">
                <a:solidFill>
                  <a:srgbClr val="4448FE"/>
                </a:solidFill>
              </a:rPr>
              <a:t> -Execute "notepad.exe")</a:t>
            </a:r>
          </a:p>
          <a:p>
            <a:pPr marL="0" indent="0">
              <a:buNone/>
            </a:pPr>
            <a:endParaRPr lang="en-GB" dirty="0">
              <a:solidFill>
                <a:srgbClr val="4448FE"/>
              </a:solidFill>
            </a:endParaRPr>
          </a:p>
        </p:txBody>
      </p:sp>
    </p:spTree>
    <p:extLst>
      <p:ext uri="{BB962C8B-B14F-4D97-AF65-F5344CB8AC3E}">
        <p14:creationId xmlns:p14="http://schemas.microsoft.com/office/powerpoint/2010/main" val="3471069740"/>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459346" y="321100"/>
            <a:ext cx="9895951" cy="1033669"/>
          </a:xfrm>
        </p:spPr>
        <p:txBody>
          <a:bodyPr>
            <a:normAutofit/>
          </a:bodyPr>
          <a:lstStyle/>
          <a:p>
            <a:r>
              <a:rPr lang="en-GB" b="1" dirty="0">
                <a:highlight>
                  <a:srgbClr val="FFFF00"/>
                </a:highlight>
              </a:rPr>
              <a:t>Show:</a:t>
            </a:r>
            <a:r>
              <a:rPr lang="en-GB" b="1" dirty="0"/>
              <a:t> </a:t>
            </a:r>
            <a:r>
              <a:rPr lang="en-GB" b="1" dirty="0">
                <a:solidFill>
                  <a:schemeClr val="bg1"/>
                </a:solidFill>
              </a:rPr>
              <a:t>User Management</a:t>
            </a:r>
          </a:p>
        </p:txBody>
      </p:sp>
      <p:sp>
        <p:nvSpPr>
          <p:cNvPr id="7" name="Content Placeholder 6">
            <a:extLst>
              <a:ext uri="{FF2B5EF4-FFF2-40B4-BE49-F238E27FC236}">
                <a16:creationId xmlns:a16="http://schemas.microsoft.com/office/drawing/2014/main" id="{7AA20E84-7A60-867E-8EB4-EA3136895592}"/>
              </a:ext>
            </a:extLst>
          </p:cNvPr>
          <p:cNvSpPr>
            <a:spLocks noGrp="1"/>
          </p:cNvSpPr>
          <p:nvPr>
            <p:ph idx="1"/>
          </p:nvPr>
        </p:nvSpPr>
        <p:spPr>
          <a:xfrm>
            <a:off x="229674" y="1629959"/>
            <a:ext cx="11732645" cy="5182132"/>
          </a:xfrm>
        </p:spPr>
        <p:txBody>
          <a:bodyPr>
            <a:normAutofit lnSpcReduction="10000"/>
          </a:bodyPr>
          <a:lstStyle/>
          <a:p>
            <a:pPr>
              <a:lnSpc>
                <a:spcPct val="100000"/>
              </a:lnSpc>
              <a:spcBef>
                <a:spcPts val="0"/>
              </a:spcBef>
              <a:spcAft>
                <a:spcPts val="300"/>
              </a:spcAft>
            </a:pPr>
            <a:r>
              <a:rPr lang="en-GB" sz="2600" kern="100" dirty="0">
                <a:effectLst/>
                <a:ea typeface="DengXian" panose="02010600030101010101" pitchFamily="2" charset="-122"/>
                <a:cs typeface="Times New Roman" panose="02020603050405020304" pitchFamily="18" charset="0"/>
              </a:rPr>
              <a:t>The PS </a:t>
            </a:r>
            <a:r>
              <a:rPr lang="en-GB" sz="2600" kern="100" dirty="0" err="1">
                <a:effectLst/>
                <a:ea typeface="DengXian" panose="02010600030101010101" pitchFamily="2" charset="-122"/>
                <a:cs typeface="Times New Roman" panose="02020603050405020304" pitchFamily="18" charset="0"/>
              </a:rPr>
              <a:t>cmd</a:t>
            </a:r>
            <a:r>
              <a:rPr lang="en-GB" sz="2600" kern="100" dirty="0">
                <a:effectLst/>
                <a:ea typeface="DengXian" panose="02010600030101010101" pitchFamily="2" charset="-122"/>
                <a:cs typeface="Times New Roman" panose="02020603050405020304" pitchFamily="18" charset="0"/>
              </a:rPr>
              <a:t> to </a:t>
            </a:r>
            <a:r>
              <a:rPr lang="en-GB" sz="2600" b="1" kern="100" dirty="0">
                <a:effectLst/>
                <a:ea typeface="DengXian" panose="02010600030101010101" pitchFamily="2" charset="-122"/>
                <a:cs typeface="Times New Roman" panose="02020603050405020304" pitchFamily="18" charset="0"/>
              </a:rPr>
              <a:t>view users </a:t>
            </a:r>
            <a:r>
              <a:rPr lang="en-GB" sz="2600" kern="100" dirty="0">
                <a:effectLst/>
                <a:ea typeface="DengXian" panose="02010600030101010101" pitchFamily="2" charset="-122"/>
                <a:cs typeface="Times New Roman" panose="02020603050405020304" pitchFamily="18" charset="0"/>
              </a:rPr>
              <a:t>is the</a:t>
            </a:r>
            <a:r>
              <a:rPr lang="en-GB" sz="2600" kern="100" dirty="0">
                <a:solidFill>
                  <a:srgbClr val="0000CC"/>
                </a:solidFill>
                <a:effectLst/>
                <a:ea typeface="DengXian" panose="02010600030101010101" pitchFamily="2" charset="-122"/>
                <a:cs typeface="Times New Roman" panose="02020603050405020304" pitchFamily="18" charset="0"/>
              </a:rPr>
              <a:t> </a:t>
            </a:r>
            <a:r>
              <a:rPr lang="en-GB" sz="2600" kern="100" dirty="0">
                <a:solidFill>
                  <a:srgbClr val="0000CC"/>
                </a:solidFill>
                <a:effectLst/>
                <a:highlight>
                  <a:srgbClr val="FFFF00"/>
                </a:highlight>
                <a:ea typeface="DengXian" panose="02010600030101010101" pitchFamily="2" charset="-122"/>
                <a:cs typeface="Times New Roman" panose="02020603050405020304" pitchFamily="18" charset="0"/>
              </a:rPr>
              <a:t>Get-</a:t>
            </a:r>
            <a:r>
              <a:rPr lang="en-GB" sz="2600" kern="100" dirty="0" err="1">
                <a:solidFill>
                  <a:srgbClr val="0000CC"/>
                </a:solidFill>
                <a:effectLst/>
                <a:highlight>
                  <a:srgbClr val="FFFF00"/>
                </a:highlight>
                <a:ea typeface="DengXian" panose="02010600030101010101" pitchFamily="2" charset="-122"/>
                <a:cs typeface="Times New Roman" panose="02020603050405020304" pitchFamily="18" charset="0"/>
              </a:rPr>
              <a:t>LocalUser</a:t>
            </a:r>
            <a:r>
              <a:rPr lang="en-GB" sz="2600" kern="100" dirty="0">
                <a:solidFill>
                  <a:srgbClr val="0000CC"/>
                </a:solidFill>
                <a:effectLst/>
                <a:ea typeface="DengXian" panose="02010600030101010101" pitchFamily="2" charset="-122"/>
                <a:cs typeface="Times New Roman" panose="02020603050405020304" pitchFamily="18" charset="0"/>
              </a:rPr>
              <a:t> </a:t>
            </a:r>
            <a:r>
              <a:rPr lang="en-GB" sz="2600" kern="100" dirty="0">
                <a:solidFill>
                  <a:schemeClr val="tx1">
                    <a:lumMod val="95000"/>
                    <a:lumOff val="5000"/>
                  </a:schemeClr>
                </a:solidFill>
                <a:effectLst/>
                <a:ea typeface="DengXian" panose="02010600030101010101" pitchFamily="2" charset="-122"/>
                <a:cs typeface="Times New Roman" panose="02020603050405020304" pitchFamily="18" charset="0"/>
              </a:rPr>
              <a:t>or </a:t>
            </a:r>
            <a:r>
              <a:rPr lang="en-GB" sz="2600" kern="100" dirty="0" err="1">
                <a:solidFill>
                  <a:srgbClr val="0000CC"/>
                </a:solidFill>
                <a:effectLst/>
                <a:highlight>
                  <a:srgbClr val="FFFF00"/>
                </a:highlight>
                <a:ea typeface="DengXian" panose="02010600030101010101" pitchFamily="2" charset="-122"/>
                <a:cs typeface="Times New Roman" panose="02020603050405020304" pitchFamily="18" charset="0"/>
              </a:rPr>
              <a:t>glu</a:t>
            </a:r>
            <a:r>
              <a:rPr lang="en-GB" sz="2600" kern="100" dirty="0">
                <a:solidFill>
                  <a:srgbClr val="0000CC"/>
                </a:solidFill>
                <a:effectLst/>
                <a:ea typeface="DengXian" panose="02010600030101010101" pitchFamily="2" charset="-122"/>
                <a:cs typeface="Times New Roman" panose="02020603050405020304" pitchFamily="18" charset="0"/>
              </a:rPr>
              <a:t> </a:t>
            </a:r>
            <a:r>
              <a:rPr lang="en-GB" sz="2600" kern="100" dirty="0">
                <a:effectLst/>
                <a:ea typeface="DengXian" panose="02010600030101010101" pitchFamily="2" charset="-122"/>
                <a:cs typeface="Times New Roman" panose="02020603050405020304" pitchFamily="18" charset="0"/>
              </a:rPr>
              <a:t>command.</a:t>
            </a:r>
            <a:endParaRPr lang="en-US" sz="2600" b="0" i="0" dirty="0">
              <a:solidFill>
                <a:srgbClr val="333333"/>
              </a:solidFill>
              <a:effectLst/>
            </a:endParaRPr>
          </a:p>
          <a:p>
            <a:pPr>
              <a:lnSpc>
                <a:spcPct val="100000"/>
              </a:lnSpc>
              <a:spcBef>
                <a:spcPts val="0"/>
              </a:spcBef>
              <a:spcAft>
                <a:spcPts val="300"/>
              </a:spcAft>
            </a:pPr>
            <a:r>
              <a:rPr lang="en-US" sz="2600" b="0" i="0" dirty="0">
                <a:solidFill>
                  <a:srgbClr val="333333"/>
                </a:solidFill>
                <a:effectLst/>
              </a:rPr>
              <a:t>To </a:t>
            </a:r>
            <a:r>
              <a:rPr lang="en-US" sz="2600" b="1" i="0" dirty="0">
                <a:solidFill>
                  <a:srgbClr val="333333"/>
                </a:solidFill>
                <a:effectLst/>
              </a:rPr>
              <a:t>create a new user account</a:t>
            </a:r>
            <a:r>
              <a:rPr lang="en-US" sz="2600" b="0" i="0" dirty="0">
                <a:solidFill>
                  <a:srgbClr val="333333"/>
                </a:solidFill>
                <a:effectLst/>
              </a:rPr>
              <a:t>, open PS </a:t>
            </a:r>
            <a:r>
              <a:rPr lang="en-US" sz="2600" b="0" i="0" dirty="0">
                <a:solidFill>
                  <a:srgbClr val="333333"/>
                </a:solidFill>
                <a:effectLst/>
                <a:highlight>
                  <a:srgbClr val="FFFF00"/>
                </a:highlight>
              </a:rPr>
              <a:t>in Admin mode</a:t>
            </a:r>
            <a:r>
              <a:rPr lang="en-US" sz="2600" b="0" i="0" dirty="0">
                <a:solidFill>
                  <a:srgbClr val="333333"/>
                </a:solidFill>
                <a:effectLst/>
              </a:rPr>
              <a:t> (right click &amp; Run as Admin), and </a:t>
            </a:r>
            <a:r>
              <a:rPr lang="en-US" sz="2600" i="0" dirty="0">
                <a:solidFill>
                  <a:srgbClr val="333333"/>
                </a:solidFill>
                <a:effectLst/>
              </a:rPr>
              <a:t>use the </a:t>
            </a:r>
            <a:r>
              <a:rPr lang="en-US" sz="2600" i="0" dirty="0">
                <a:solidFill>
                  <a:srgbClr val="0000CC"/>
                </a:solidFill>
                <a:effectLst/>
                <a:highlight>
                  <a:srgbClr val="FFFF00"/>
                </a:highlight>
              </a:rPr>
              <a:t>New-</a:t>
            </a:r>
            <a:r>
              <a:rPr lang="en-US" sz="2600" i="0" dirty="0" err="1">
                <a:solidFill>
                  <a:srgbClr val="0000CC"/>
                </a:solidFill>
                <a:effectLst/>
                <a:highlight>
                  <a:srgbClr val="FFFF00"/>
                </a:highlight>
              </a:rPr>
              <a:t>LocalUser</a:t>
            </a:r>
            <a:r>
              <a:rPr lang="en-US" sz="2600" b="1" i="0" dirty="0">
                <a:solidFill>
                  <a:srgbClr val="333333"/>
                </a:solidFill>
                <a:effectLst/>
              </a:rPr>
              <a:t> </a:t>
            </a:r>
            <a:r>
              <a:rPr lang="en-US" sz="2600" i="0" dirty="0">
                <a:solidFill>
                  <a:srgbClr val="333333"/>
                </a:solidFill>
                <a:effectLst/>
              </a:rPr>
              <a:t>command. You will be asked to set a </a:t>
            </a:r>
            <a:r>
              <a:rPr lang="en-US" sz="2600" dirty="0">
                <a:solidFill>
                  <a:srgbClr val="333333"/>
                </a:solidFill>
              </a:rPr>
              <a:t>N</a:t>
            </a:r>
            <a:r>
              <a:rPr lang="en-US" sz="2600" i="0" dirty="0">
                <a:solidFill>
                  <a:srgbClr val="333333"/>
                </a:solidFill>
                <a:effectLst/>
              </a:rPr>
              <a:t>ame and Password.</a:t>
            </a:r>
            <a:endParaRPr lang="en-US" sz="2600" dirty="0">
              <a:solidFill>
                <a:srgbClr val="333333"/>
              </a:solidFill>
            </a:endParaRPr>
          </a:p>
          <a:p>
            <a:pPr>
              <a:lnSpc>
                <a:spcPct val="100000"/>
              </a:lnSpc>
              <a:spcBef>
                <a:spcPts val="0"/>
              </a:spcBef>
              <a:spcAft>
                <a:spcPts val="300"/>
              </a:spcAft>
            </a:pPr>
            <a:endParaRPr lang="en-GB" sz="2600" kern="100" dirty="0">
              <a:ea typeface="DengXian" panose="02010600030101010101" pitchFamily="2" charset="-122"/>
              <a:cs typeface="Times New Roman" panose="02020603050405020304" pitchFamily="18" charset="0"/>
            </a:endParaRPr>
          </a:p>
          <a:p>
            <a:pPr marL="0" indent="0">
              <a:lnSpc>
                <a:spcPct val="100000"/>
              </a:lnSpc>
              <a:spcBef>
                <a:spcPts val="0"/>
              </a:spcBef>
              <a:spcAft>
                <a:spcPts val="300"/>
              </a:spcAft>
              <a:buNone/>
            </a:pPr>
            <a:br>
              <a:rPr lang="en-US" sz="2600" dirty="0"/>
            </a:br>
            <a:endParaRPr lang="en-US" sz="2600" dirty="0"/>
          </a:p>
          <a:p>
            <a:pPr>
              <a:lnSpc>
                <a:spcPct val="100000"/>
              </a:lnSpc>
              <a:spcBef>
                <a:spcPts val="0"/>
              </a:spcBef>
              <a:spcAft>
                <a:spcPts val="300"/>
              </a:spcAft>
            </a:pPr>
            <a:endParaRPr lang="en-US" sz="2600" dirty="0"/>
          </a:p>
          <a:p>
            <a:pPr marL="0" indent="0">
              <a:lnSpc>
                <a:spcPct val="100000"/>
              </a:lnSpc>
              <a:spcBef>
                <a:spcPts val="0"/>
              </a:spcBef>
              <a:spcAft>
                <a:spcPts val="300"/>
              </a:spcAft>
              <a:buNone/>
            </a:pPr>
            <a:endParaRPr lang="en-US" sz="2600" dirty="0"/>
          </a:p>
          <a:p>
            <a:pPr>
              <a:lnSpc>
                <a:spcPct val="100000"/>
              </a:lnSpc>
              <a:spcBef>
                <a:spcPts val="0"/>
              </a:spcBef>
              <a:spcAft>
                <a:spcPts val="300"/>
              </a:spcAft>
            </a:pPr>
            <a:r>
              <a:rPr lang="en-US" sz="2600" dirty="0"/>
              <a:t>We can use the </a:t>
            </a:r>
            <a:r>
              <a:rPr lang="en-US" sz="2600" b="1" dirty="0"/>
              <a:t>Remove-</a:t>
            </a:r>
            <a:r>
              <a:rPr lang="en-US" sz="2600" b="1" dirty="0" err="1"/>
              <a:t>LocalUser</a:t>
            </a:r>
            <a:r>
              <a:rPr lang="en-US" sz="2600" dirty="0"/>
              <a:t> command to remove a user account:</a:t>
            </a:r>
          </a:p>
          <a:p>
            <a:pPr marL="0" indent="0">
              <a:lnSpc>
                <a:spcPct val="100000"/>
              </a:lnSpc>
              <a:spcBef>
                <a:spcPts val="0"/>
              </a:spcBef>
              <a:spcAft>
                <a:spcPts val="300"/>
              </a:spcAft>
              <a:buNone/>
            </a:pPr>
            <a:r>
              <a:rPr lang="en-US" sz="2600" dirty="0">
                <a:solidFill>
                  <a:srgbClr val="7030A0"/>
                </a:solidFill>
              </a:rPr>
              <a:t>	</a:t>
            </a:r>
            <a:r>
              <a:rPr lang="en-US" sz="2600" dirty="0">
                <a:solidFill>
                  <a:srgbClr val="7030A0"/>
                </a:solidFill>
                <a:highlight>
                  <a:srgbClr val="FFFF00"/>
                </a:highlight>
              </a:rPr>
              <a:t>Remove-</a:t>
            </a:r>
            <a:r>
              <a:rPr lang="en-US" sz="2600" dirty="0" err="1">
                <a:solidFill>
                  <a:srgbClr val="7030A0"/>
                </a:solidFill>
                <a:highlight>
                  <a:srgbClr val="FFFF00"/>
                </a:highlight>
              </a:rPr>
              <a:t>LocalUser</a:t>
            </a:r>
            <a:r>
              <a:rPr lang="en-US" sz="2600" dirty="0">
                <a:solidFill>
                  <a:srgbClr val="7030A0"/>
                </a:solidFill>
                <a:highlight>
                  <a:srgbClr val="FFFF00"/>
                </a:highlight>
              </a:rPr>
              <a:t> -Name “Username“</a:t>
            </a:r>
          </a:p>
          <a:p>
            <a:pPr marL="0" indent="0">
              <a:lnSpc>
                <a:spcPct val="100000"/>
              </a:lnSpc>
              <a:spcBef>
                <a:spcPts val="0"/>
              </a:spcBef>
              <a:spcAft>
                <a:spcPts val="300"/>
              </a:spcAft>
              <a:buNone/>
            </a:pPr>
            <a:r>
              <a:rPr lang="en-US" dirty="0"/>
              <a:t>    Bg. </a:t>
            </a:r>
            <a:r>
              <a:rPr lang="en-US" sz="2200" dirty="0"/>
              <a:t>We can </a:t>
            </a:r>
            <a:r>
              <a:rPr lang="en-US" sz="2200" b="1" dirty="0"/>
              <a:t>add a user to a group </a:t>
            </a:r>
            <a:r>
              <a:rPr lang="en-US" sz="2200" dirty="0"/>
              <a:t>using the </a:t>
            </a:r>
            <a:r>
              <a:rPr lang="en-US" sz="2200" b="1" dirty="0"/>
              <a:t>Add-</a:t>
            </a:r>
            <a:r>
              <a:rPr lang="en-US" sz="2200" b="1" dirty="0" err="1"/>
              <a:t>LocalGroupMember</a:t>
            </a:r>
            <a:r>
              <a:rPr lang="en-US" sz="2200" dirty="0"/>
              <a:t> command: </a:t>
            </a:r>
            <a:br>
              <a:rPr lang="en-US" sz="2200" dirty="0"/>
            </a:br>
            <a:r>
              <a:rPr lang="en-US" sz="2200" dirty="0"/>
              <a:t>	</a:t>
            </a:r>
            <a:r>
              <a:rPr lang="en-US" sz="2200" b="0" i="0" dirty="0">
                <a:solidFill>
                  <a:srgbClr val="7030A0"/>
                </a:solidFill>
                <a:effectLst/>
              </a:rPr>
              <a:t>Add-</a:t>
            </a:r>
            <a:r>
              <a:rPr lang="en-US" sz="2200" dirty="0">
                <a:solidFill>
                  <a:srgbClr val="7030A0"/>
                </a:solidFill>
              </a:rPr>
              <a:t> </a:t>
            </a:r>
            <a:r>
              <a:rPr lang="en-US" sz="2200" b="0" i="0" dirty="0" err="1">
                <a:solidFill>
                  <a:srgbClr val="7030A0"/>
                </a:solidFill>
                <a:effectLst/>
              </a:rPr>
              <a:t>LocalGroupMember</a:t>
            </a:r>
            <a:r>
              <a:rPr lang="en-US" sz="2200" b="0" i="0" dirty="0">
                <a:solidFill>
                  <a:srgbClr val="7030A0"/>
                </a:solidFill>
                <a:effectLst/>
              </a:rPr>
              <a:t> -Group "Administrators" -Member “</a:t>
            </a:r>
            <a:r>
              <a:rPr lang="en-US" sz="2200" dirty="0">
                <a:solidFill>
                  <a:srgbClr val="7030A0"/>
                </a:solidFill>
              </a:rPr>
              <a:t>U</a:t>
            </a:r>
            <a:r>
              <a:rPr lang="en-US" sz="2200" b="0" i="0" dirty="0">
                <a:solidFill>
                  <a:srgbClr val="7030A0"/>
                </a:solidFill>
                <a:effectLst/>
              </a:rPr>
              <a:t>sername“</a:t>
            </a:r>
          </a:p>
          <a:p>
            <a:pPr>
              <a:lnSpc>
                <a:spcPct val="100000"/>
              </a:lnSpc>
              <a:spcBef>
                <a:spcPts val="0"/>
              </a:spcBef>
              <a:spcAft>
                <a:spcPts val="300"/>
              </a:spcAft>
            </a:pPr>
            <a:endParaRPr lang="en-US" b="1" i="0" dirty="0">
              <a:solidFill>
                <a:srgbClr val="333333"/>
              </a:solidFill>
              <a:effectLst/>
              <a:highlight>
                <a:srgbClr val="FFFF00"/>
              </a:highlight>
            </a:endParaRPr>
          </a:p>
          <a:p>
            <a:pPr>
              <a:lnSpc>
                <a:spcPct val="100000"/>
              </a:lnSpc>
              <a:spcBef>
                <a:spcPts val="0"/>
              </a:spcBef>
              <a:spcAft>
                <a:spcPts val="300"/>
              </a:spcAft>
            </a:pPr>
            <a:endParaRPr lang="en-US" b="1" i="0" dirty="0">
              <a:solidFill>
                <a:srgbClr val="333333"/>
              </a:solidFill>
              <a:effectLst/>
              <a:highlight>
                <a:srgbClr val="FFFF00"/>
              </a:highlight>
            </a:endParaRPr>
          </a:p>
          <a:p>
            <a:pPr>
              <a:lnSpc>
                <a:spcPct val="100000"/>
              </a:lnSpc>
              <a:spcBef>
                <a:spcPts val="0"/>
              </a:spcBef>
              <a:spcAft>
                <a:spcPts val="300"/>
              </a:spcAft>
            </a:pPr>
            <a:endParaRPr lang="en-US" b="1" i="0" dirty="0">
              <a:solidFill>
                <a:srgbClr val="333333"/>
              </a:solidFill>
              <a:effectLst/>
              <a:highlight>
                <a:srgbClr val="FFFF00"/>
              </a:highlight>
            </a:endParaRPr>
          </a:p>
        </p:txBody>
      </p:sp>
      <p:pic>
        <p:nvPicPr>
          <p:cNvPr id="6" name="Picture 5">
            <a:extLst>
              <a:ext uri="{FF2B5EF4-FFF2-40B4-BE49-F238E27FC236}">
                <a16:creationId xmlns:a16="http://schemas.microsoft.com/office/drawing/2014/main" id="{13FED0EF-47AE-1958-F42F-8338EEFE124E}"/>
              </a:ext>
            </a:extLst>
          </p:cNvPr>
          <p:cNvPicPr>
            <a:picLocks noChangeAspect="1"/>
          </p:cNvPicPr>
          <p:nvPr/>
        </p:nvPicPr>
        <p:blipFill>
          <a:blip r:embed="rId3"/>
          <a:stretch>
            <a:fillRect/>
          </a:stretch>
        </p:blipFill>
        <p:spPr>
          <a:xfrm>
            <a:off x="2497214" y="3066729"/>
            <a:ext cx="7197566" cy="1939464"/>
          </a:xfrm>
          <a:prstGeom prst="rect">
            <a:avLst/>
          </a:prstGeom>
        </p:spPr>
      </p:pic>
      <p:pic>
        <p:nvPicPr>
          <p:cNvPr id="3" name="Picture 2" descr="PowerShell - Wikipedia">
            <a:extLst>
              <a:ext uri="{FF2B5EF4-FFF2-40B4-BE49-F238E27FC236}">
                <a16:creationId xmlns:a16="http://schemas.microsoft.com/office/drawing/2014/main" id="{FAA06122-D106-88DB-9508-C9A01A9E9366}"/>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382881" y="-141002"/>
            <a:ext cx="1872744" cy="187274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79509795"/>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257698" y="307261"/>
            <a:ext cx="9895951" cy="1033669"/>
          </a:xfrm>
        </p:spPr>
        <p:txBody>
          <a:bodyPr>
            <a:normAutofit/>
          </a:bodyPr>
          <a:lstStyle/>
          <a:p>
            <a:r>
              <a:rPr lang="en-GB" sz="6000" b="1" dirty="0">
                <a:solidFill>
                  <a:schemeClr val="bg1"/>
                </a:solidFill>
              </a:rPr>
              <a:t>Bg. </a:t>
            </a:r>
            <a:r>
              <a:rPr lang="en-GB" sz="4800" b="1" dirty="0">
                <a:solidFill>
                  <a:schemeClr val="bg1"/>
                </a:solidFill>
              </a:rPr>
              <a:t>Managing Users &amp; Groups</a:t>
            </a:r>
          </a:p>
        </p:txBody>
      </p:sp>
      <p:sp>
        <p:nvSpPr>
          <p:cNvPr id="7" name="Content Placeholder 6">
            <a:extLst>
              <a:ext uri="{FF2B5EF4-FFF2-40B4-BE49-F238E27FC236}">
                <a16:creationId xmlns:a16="http://schemas.microsoft.com/office/drawing/2014/main" id="{7AA20E84-7A60-867E-8EB4-EA3136895592}"/>
              </a:ext>
            </a:extLst>
          </p:cNvPr>
          <p:cNvSpPr>
            <a:spLocks noGrp="1"/>
          </p:cNvSpPr>
          <p:nvPr>
            <p:ph idx="1"/>
          </p:nvPr>
        </p:nvSpPr>
        <p:spPr>
          <a:xfrm>
            <a:off x="110618" y="1682722"/>
            <a:ext cx="11949272" cy="4434162"/>
          </a:xfrm>
        </p:spPr>
        <p:txBody>
          <a:bodyPr>
            <a:normAutofit/>
          </a:bodyPr>
          <a:lstStyle/>
          <a:p>
            <a:r>
              <a:rPr lang="en-US" b="0" i="0" dirty="0">
                <a:solidFill>
                  <a:srgbClr val="333333"/>
                </a:solidFill>
                <a:effectLst/>
              </a:rPr>
              <a:t>We use the </a:t>
            </a:r>
            <a:r>
              <a:rPr lang="en-US" b="1" i="0" dirty="0">
                <a:solidFill>
                  <a:srgbClr val="333333"/>
                </a:solidFill>
                <a:effectLst/>
              </a:rPr>
              <a:t>Get-</a:t>
            </a:r>
            <a:r>
              <a:rPr lang="en-US" b="1" i="0" dirty="0" err="1">
                <a:solidFill>
                  <a:srgbClr val="333333"/>
                </a:solidFill>
                <a:effectLst/>
              </a:rPr>
              <a:t>LocalUser</a:t>
            </a:r>
            <a:r>
              <a:rPr lang="en-US" b="0" i="0" dirty="0">
                <a:solidFill>
                  <a:srgbClr val="333333"/>
                </a:solidFill>
                <a:effectLst/>
              </a:rPr>
              <a:t> command to view all local users on a computer.</a:t>
            </a:r>
          </a:p>
          <a:p>
            <a:r>
              <a:rPr lang="en-US" b="0" i="0" dirty="0">
                <a:solidFill>
                  <a:srgbClr val="333333"/>
                </a:solidFill>
                <a:effectLst/>
              </a:rPr>
              <a:t>We use the </a:t>
            </a:r>
            <a:r>
              <a:rPr lang="en-US" b="1" i="0" dirty="0">
                <a:solidFill>
                  <a:srgbClr val="333333"/>
                </a:solidFill>
                <a:effectLst/>
              </a:rPr>
              <a:t>Get-</a:t>
            </a:r>
            <a:r>
              <a:rPr lang="en-US" b="1" i="0" dirty="0" err="1">
                <a:solidFill>
                  <a:srgbClr val="333333"/>
                </a:solidFill>
                <a:effectLst/>
              </a:rPr>
              <a:t>LocalGroup</a:t>
            </a:r>
            <a:r>
              <a:rPr lang="en-US" b="0" i="0" dirty="0">
                <a:solidFill>
                  <a:srgbClr val="333333"/>
                </a:solidFill>
                <a:effectLst/>
              </a:rPr>
              <a:t> </a:t>
            </a:r>
            <a:r>
              <a:rPr lang="en-US" b="0" i="0" dirty="0" err="1">
                <a:solidFill>
                  <a:srgbClr val="333333"/>
                </a:solidFill>
                <a:effectLst/>
              </a:rPr>
              <a:t>cmd</a:t>
            </a:r>
            <a:r>
              <a:rPr lang="en-US" b="0" i="0" dirty="0">
                <a:solidFill>
                  <a:srgbClr val="333333"/>
                </a:solidFill>
                <a:effectLst/>
              </a:rPr>
              <a:t> to view all local groups on a computer.</a:t>
            </a:r>
          </a:p>
          <a:p>
            <a:r>
              <a:rPr lang="en-US" b="0" i="0" dirty="0">
                <a:solidFill>
                  <a:srgbClr val="333333"/>
                </a:solidFill>
                <a:effectLst/>
              </a:rPr>
              <a:t>We use the </a:t>
            </a:r>
            <a:r>
              <a:rPr lang="en-US" b="1" i="0" dirty="0">
                <a:solidFill>
                  <a:srgbClr val="333333"/>
                </a:solidFill>
                <a:effectLst/>
              </a:rPr>
              <a:t>Get-</a:t>
            </a:r>
            <a:r>
              <a:rPr lang="en-US" b="1" i="0" dirty="0" err="1">
                <a:solidFill>
                  <a:srgbClr val="333333"/>
                </a:solidFill>
                <a:effectLst/>
              </a:rPr>
              <a:t>LocalGroupMember</a:t>
            </a:r>
            <a:r>
              <a:rPr lang="en-US" b="0" i="0" dirty="0">
                <a:solidFill>
                  <a:srgbClr val="333333"/>
                </a:solidFill>
                <a:effectLst/>
              </a:rPr>
              <a:t> command to view members of a specific group e.g. </a:t>
            </a:r>
            <a:r>
              <a:rPr lang="en-GB" b="1" i="0" dirty="0">
                <a:solidFill>
                  <a:srgbClr val="333333"/>
                </a:solidFill>
                <a:effectLst/>
              </a:rPr>
              <a:t>Get-</a:t>
            </a:r>
            <a:r>
              <a:rPr lang="en-GB" b="1" i="0" dirty="0" err="1">
                <a:solidFill>
                  <a:srgbClr val="333333"/>
                </a:solidFill>
                <a:effectLst/>
              </a:rPr>
              <a:t>LocalGroupMember</a:t>
            </a:r>
            <a:r>
              <a:rPr lang="en-GB" b="1" i="0" dirty="0">
                <a:solidFill>
                  <a:srgbClr val="333333"/>
                </a:solidFill>
                <a:effectLst/>
              </a:rPr>
              <a:t> User</a:t>
            </a:r>
          </a:p>
        </p:txBody>
      </p:sp>
      <p:pic>
        <p:nvPicPr>
          <p:cNvPr id="9" name="Picture 8">
            <a:extLst>
              <a:ext uri="{FF2B5EF4-FFF2-40B4-BE49-F238E27FC236}">
                <a16:creationId xmlns:a16="http://schemas.microsoft.com/office/drawing/2014/main" id="{7726A426-C3F6-10F4-27DA-D89F5D81B42E}"/>
              </a:ext>
            </a:extLst>
          </p:cNvPr>
          <p:cNvPicPr>
            <a:picLocks noChangeAspect="1"/>
          </p:cNvPicPr>
          <p:nvPr/>
        </p:nvPicPr>
        <p:blipFill>
          <a:blip r:embed="rId3"/>
          <a:stretch>
            <a:fillRect/>
          </a:stretch>
        </p:blipFill>
        <p:spPr>
          <a:xfrm>
            <a:off x="88380" y="3706142"/>
            <a:ext cx="10515600" cy="2781300"/>
          </a:xfrm>
          <a:prstGeom prst="rect">
            <a:avLst/>
          </a:prstGeom>
        </p:spPr>
      </p:pic>
      <p:pic>
        <p:nvPicPr>
          <p:cNvPr id="13" name="Picture 12">
            <a:extLst>
              <a:ext uri="{FF2B5EF4-FFF2-40B4-BE49-F238E27FC236}">
                <a16:creationId xmlns:a16="http://schemas.microsoft.com/office/drawing/2014/main" id="{182864B0-05A2-D81A-FE3A-64F002ED525C}"/>
              </a:ext>
            </a:extLst>
          </p:cNvPr>
          <p:cNvPicPr>
            <a:picLocks noChangeAspect="1"/>
          </p:cNvPicPr>
          <p:nvPr/>
        </p:nvPicPr>
        <p:blipFill rotWithShape="1">
          <a:blip r:embed="rId4"/>
          <a:srcRect l="387" r="30214" b="15211"/>
          <a:stretch/>
        </p:blipFill>
        <p:spPr>
          <a:xfrm>
            <a:off x="3962219" y="4072691"/>
            <a:ext cx="8229777" cy="2414751"/>
          </a:xfrm>
          <a:prstGeom prst="rect">
            <a:avLst/>
          </a:prstGeom>
          <a:ln w="19050">
            <a:solidFill>
              <a:srgbClr val="FFC000"/>
            </a:solidFill>
          </a:ln>
        </p:spPr>
      </p:pic>
      <p:pic>
        <p:nvPicPr>
          <p:cNvPr id="3" name="Picture 2" descr="PowerShell - Wikipedia">
            <a:extLst>
              <a:ext uri="{FF2B5EF4-FFF2-40B4-BE49-F238E27FC236}">
                <a16:creationId xmlns:a16="http://schemas.microsoft.com/office/drawing/2014/main" id="{502DBC7B-44E1-6503-A4B7-FC1104E9B97B}"/>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9382881" y="-141002"/>
            <a:ext cx="1872744" cy="187274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89258576"/>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886FC9D7-EE77-3D80-915C-27D8C6DBF6CE}"/>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59097E32-C23B-4D93-C8D4-E890D6F704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CFA402BE-BDFC-10CD-4D9F-EA337667DB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DED51584-B13D-1D54-B946-EACF34BCB7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577B248C-FCE1-E08C-B694-ABFD27DB3F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04B07E53-6348-71B3-C6A8-F9E03BF0C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A533E2F2-D407-788C-5867-677E41596A14}"/>
              </a:ext>
            </a:extLst>
          </p:cNvPr>
          <p:cNvSpPr>
            <a:spLocks noGrp="1"/>
          </p:cNvSpPr>
          <p:nvPr>
            <p:ph type="title"/>
          </p:nvPr>
        </p:nvSpPr>
        <p:spPr>
          <a:xfrm>
            <a:off x="257698" y="300609"/>
            <a:ext cx="9895951" cy="1033669"/>
          </a:xfrm>
        </p:spPr>
        <p:txBody>
          <a:bodyPr>
            <a:normAutofit/>
          </a:bodyPr>
          <a:lstStyle/>
          <a:p>
            <a:r>
              <a:rPr lang="en-GB" sz="5400" b="1" dirty="0">
                <a:solidFill>
                  <a:schemeClr val="bg1"/>
                </a:solidFill>
              </a:rPr>
              <a:t>Bg. </a:t>
            </a:r>
            <a:r>
              <a:rPr lang="en-GB" b="1" dirty="0">
                <a:solidFill>
                  <a:schemeClr val="bg1"/>
                </a:solidFill>
              </a:rPr>
              <a:t>PowerShell documentation</a:t>
            </a:r>
          </a:p>
        </p:txBody>
      </p:sp>
      <p:sp>
        <p:nvSpPr>
          <p:cNvPr id="9" name="Content Placeholder 2">
            <a:extLst>
              <a:ext uri="{FF2B5EF4-FFF2-40B4-BE49-F238E27FC236}">
                <a16:creationId xmlns:a16="http://schemas.microsoft.com/office/drawing/2014/main" id="{82054E9E-E311-05F7-4BE6-21B3A233D1CE}"/>
              </a:ext>
            </a:extLst>
          </p:cNvPr>
          <p:cNvSpPr>
            <a:spLocks noGrp="1"/>
          </p:cNvSpPr>
          <p:nvPr>
            <p:ph idx="1"/>
          </p:nvPr>
        </p:nvSpPr>
        <p:spPr>
          <a:xfrm>
            <a:off x="257698" y="1605277"/>
            <a:ext cx="11530747" cy="4674338"/>
          </a:xfrm>
        </p:spPr>
        <p:txBody>
          <a:bodyPr>
            <a:normAutofit/>
          </a:bodyPr>
          <a:lstStyle/>
          <a:p>
            <a:pPr marL="342900" lvl="0" indent="-342900">
              <a:lnSpc>
                <a:spcPct val="120000"/>
              </a:lnSpc>
              <a:spcBef>
                <a:spcPts val="600"/>
              </a:spcBef>
              <a:buFont typeface="Symbol" panose="05050102010706020507" pitchFamily="18" charset="2"/>
              <a:buChar char=""/>
            </a:pPr>
            <a:r>
              <a:rPr lang="en-GB" dirty="0">
                <a:effectLst/>
                <a:ea typeface="DengXian" panose="02010600030101010101" pitchFamily="2" charset="-122"/>
                <a:cs typeface="Times New Roman" panose="02020603050405020304" pitchFamily="18" charset="0"/>
              </a:rPr>
              <a:t>PowerShell </a:t>
            </a:r>
            <a:r>
              <a:rPr lang="en-US" b="0" i="0" dirty="0">
                <a:solidFill>
                  <a:srgbClr val="161616"/>
                </a:solidFill>
                <a:effectLst/>
              </a:rPr>
              <a:t>online documentation contains a very useful reference for PowerShell commands. Click below to view:</a:t>
            </a:r>
            <a:br>
              <a:rPr lang="en-GB" sz="1600" dirty="0">
                <a:effectLst/>
                <a:ea typeface="DengXian" panose="02010600030101010101" pitchFamily="2" charset="-122"/>
                <a:cs typeface="Times New Roman" panose="02020603050405020304" pitchFamily="18" charset="0"/>
              </a:rPr>
            </a:br>
            <a:endParaRPr lang="en-GB" sz="1100" dirty="0">
              <a:effectLst/>
              <a:latin typeface="Calibri" panose="020F0502020204030204" pitchFamily="34" charset="0"/>
              <a:ea typeface="DengXian" panose="02010600030101010101" pitchFamily="2" charset="-122"/>
              <a:cs typeface="Times New Roman" panose="02020603050405020304" pitchFamily="18" charset="0"/>
            </a:endParaRPr>
          </a:p>
        </p:txBody>
      </p:sp>
      <p:pic>
        <p:nvPicPr>
          <p:cNvPr id="6" name="Picture 5">
            <a:hlinkClick r:id="rId3"/>
            <a:extLst>
              <a:ext uri="{FF2B5EF4-FFF2-40B4-BE49-F238E27FC236}">
                <a16:creationId xmlns:a16="http://schemas.microsoft.com/office/drawing/2014/main" id="{AA9020A8-38DC-7F39-1720-7B92A13A409C}"/>
              </a:ext>
            </a:extLst>
          </p:cNvPr>
          <p:cNvPicPr>
            <a:picLocks noChangeAspect="1"/>
          </p:cNvPicPr>
          <p:nvPr/>
        </p:nvPicPr>
        <p:blipFill>
          <a:blip r:embed="rId4"/>
          <a:stretch>
            <a:fillRect/>
          </a:stretch>
        </p:blipFill>
        <p:spPr>
          <a:xfrm>
            <a:off x="1035845" y="2727747"/>
            <a:ext cx="9434511" cy="3905225"/>
          </a:xfrm>
          <a:prstGeom prst="rect">
            <a:avLst/>
          </a:prstGeom>
          <a:ln>
            <a:solidFill>
              <a:schemeClr val="accent1"/>
            </a:solidFill>
          </a:ln>
        </p:spPr>
      </p:pic>
      <p:pic>
        <p:nvPicPr>
          <p:cNvPr id="11" name="Graphic 10" descr="Cursor outline">
            <a:extLst>
              <a:ext uri="{FF2B5EF4-FFF2-40B4-BE49-F238E27FC236}">
                <a16:creationId xmlns:a16="http://schemas.microsoft.com/office/drawing/2014/main" id="{ECD804B2-AC83-A2EC-18D0-4FBC11628592}"/>
              </a:ext>
            </a:extLst>
          </p:cNvPr>
          <p:cNvPicPr>
            <a:picLocks noChangeAspect="1"/>
          </p:cNvPicPr>
          <p:nvPr/>
        </p:nvPicPr>
        <p:blipFill>
          <a:blip r:embed="rId5">
            <a:extLst>
              <a:ext uri="{96DAC541-7B7A-43D3-8B79-37D633B846F1}">
                <asvg:svgBlip xmlns:asvg="http://schemas.microsoft.com/office/drawing/2016/SVG/main" r:embed="rId6"/>
              </a:ext>
            </a:extLst>
          </a:blip>
          <a:srcRect/>
          <a:stretch/>
        </p:blipFill>
        <p:spPr>
          <a:xfrm rot="21261152">
            <a:off x="8715174" y="3968267"/>
            <a:ext cx="2473425" cy="2473425"/>
          </a:xfrm>
          <a:prstGeom prst="rect">
            <a:avLst/>
          </a:prstGeom>
        </p:spPr>
      </p:pic>
      <p:pic>
        <p:nvPicPr>
          <p:cNvPr id="3" name="Picture 2" descr="PowerShell - Wikipedia">
            <a:extLst>
              <a:ext uri="{FF2B5EF4-FFF2-40B4-BE49-F238E27FC236}">
                <a16:creationId xmlns:a16="http://schemas.microsoft.com/office/drawing/2014/main" id="{94E21341-9A97-CAD9-432E-DD6DB8F1B8D0}"/>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9382881" y="-141002"/>
            <a:ext cx="1872744" cy="187274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67904815"/>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BC11AEC8-078A-271E-01BE-24FB18FC3B72}"/>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F4BF1F3-645F-4A99-028D-DA1DD95DE8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07F4B190-27D7-22E8-13FE-294B3273E2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34A1FBD0-D3FD-136A-B9F0-59CDD0ACBA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82CC5DE-C88B-F1FB-0FFC-DB8B4BCDB5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9B870E6D-CED7-C9C7-A419-67C5886EF0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5FAB889A-0534-F957-7A80-639DBE2D3FFA}"/>
              </a:ext>
            </a:extLst>
          </p:cNvPr>
          <p:cNvSpPr>
            <a:spLocks noGrp="1"/>
          </p:cNvSpPr>
          <p:nvPr>
            <p:ph type="title"/>
          </p:nvPr>
        </p:nvSpPr>
        <p:spPr>
          <a:xfrm>
            <a:off x="786982" y="339509"/>
            <a:ext cx="9895951" cy="1033669"/>
          </a:xfrm>
        </p:spPr>
        <p:txBody>
          <a:bodyPr>
            <a:normAutofit/>
          </a:bodyPr>
          <a:lstStyle/>
          <a:p>
            <a:r>
              <a:rPr lang="en-GB" sz="4800" b="1" dirty="0">
                <a:solidFill>
                  <a:srgbClr val="FFFFFF"/>
                </a:solidFill>
              </a:rPr>
              <a:t>Register</a:t>
            </a:r>
          </a:p>
        </p:txBody>
      </p:sp>
      <p:sp>
        <p:nvSpPr>
          <p:cNvPr id="3" name="TextBox 2">
            <a:extLst>
              <a:ext uri="{FF2B5EF4-FFF2-40B4-BE49-F238E27FC236}">
                <a16:creationId xmlns:a16="http://schemas.microsoft.com/office/drawing/2014/main" id="{6624C785-6A0E-4F79-A004-25883BFC9942}"/>
              </a:ext>
            </a:extLst>
          </p:cNvPr>
          <p:cNvSpPr txBox="1"/>
          <p:nvPr/>
        </p:nvSpPr>
        <p:spPr>
          <a:xfrm>
            <a:off x="574588" y="2013895"/>
            <a:ext cx="5342507" cy="3639684"/>
          </a:xfrm>
          <a:prstGeom prst="rect">
            <a:avLst/>
          </a:prstGeom>
        </p:spPr>
        <p:txBody>
          <a:bodyPr vert="horz" lIns="91440" tIns="45720" rIns="91440" bIns="45720" rtlCol="0" anchor="t">
            <a:normAutofit/>
          </a:bodyPr>
          <a:lstStyle/>
          <a:p>
            <a:pPr marL="742950" marR="0" lvl="0" indent="-7429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3200" b="0" i="0" u="none" strike="noStrike" kern="1200" cap="none" spc="0" normalizeH="0" baseline="0" noProof="0" dirty="0">
                <a:ln>
                  <a:noFill/>
                </a:ln>
                <a:solidFill>
                  <a:prstClr val="black"/>
                </a:solidFill>
                <a:effectLst/>
                <a:uLnTx/>
                <a:uFillTx/>
                <a:latin typeface="Calibri" panose="020F0502020204030204"/>
                <a:ea typeface="+mn-ea"/>
                <a:cs typeface="+mn-cs"/>
              </a:rPr>
              <a:t>Time for Qs in the Tutorial.</a:t>
            </a:r>
          </a:p>
          <a:p>
            <a:pPr marL="742950" marR="0" lvl="0" indent="-7429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3200" b="0" i="0" u="none" strike="noStrike" kern="1200" cap="none" spc="0" normalizeH="0" baseline="0" noProof="0" dirty="0">
                <a:ln>
                  <a:noFill/>
                </a:ln>
                <a:solidFill>
                  <a:prstClr val="black"/>
                </a:solidFill>
                <a:effectLst/>
                <a:uLnTx/>
                <a:uFillTx/>
                <a:latin typeface="Calibri" panose="020F0502020204030204"/>
                <a:ea typeface="+mn-ea"/>
                <a:cs typeface="+mn-cs"/>
              </a:rPr>
              <a:t>Register reminder.</a:t>
            </a:r>
          </a:p>
          <a:p>
            <a:pPr marL="742950" marR="0" lvl="0" indent="-7429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3200" b="0" i="0" u="none" strike="noStrike" kern="1200" cap="none" spc="0" normalizeH="0" baseline="0" noProof="0" dirty="0">
                <a:ln>
                  <a:noFill/>
                </a:ln>
                <a:solidFill>
                  <a:prstClr val="black"/>
                </a:solidFill>
                <a:effectLst/>
                <a:uLnTx/>
                <a:uFillTx/>
                <a:latin typeface="Calibri" panose="020F0502020204030204"/>
                <a:ea typeface="+mn-ea"/>
                <a:cs typeface="+mn-cs"/>
              </a:rPr>
              <a:t>Thanks to D.</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3200" b="0" i="0" u="none" strike="noStrike" kern="1200" cap="none" spc="0" normalizeH="0" baseline="0" noProof="0" dirty="0">
                <a:ln>
                  <a:noFill/>
                </a:ln>
                <a:solidFill>
                  <a:prstClr val="black"/>
                </a:solidFill>
                <a:effectLst/>
                <a:uLnTx/>
                <a:uFillTx/>
                <a:latin typeface="Calibri" panose="020F0502020204030204"/>
                <a:ea typeface="+mn-ea"/>
                <a:cs typeface="+mn-cs"/>
              </a:rPr>
              <a:t>The end.</a:t>
            </a:r>
          </a:p>
        </p:txBody>
      </p:sp>
      <p:pic>
        <p:nvPicPr>
          <p:cNvPr id="5" name="Graphic 5" descr="Questions">
            <a:extLst>
              <a:ext uri="{FF2B5EF4-FFF2-40B4-BE49-F238E27FC236}">
                <a16:creationId xmlns:a16="http://schemas.microsoft.com/office/drawing/2014/main" id="{2DE5CFEB-5D48-31A9-F47F-DBEBAB336386}"/>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5631897" y="314319"/>
            <a:ext cx="3399152" cy="3399152"/>
          </a:xfrm>
          <a:custGeom>
            <a:avLst/>
            <a:gdLst/>
            <a:ahLst/>
            <a:cxnLst/>
            <a:rect l="l" t="t" r="r" b="b"/>
            <a:pathLst>
              <a:path w="4636009" h="5032375">
                <a:moveTo>
                  <a:pt x="0" y="0"/>
                </a:moveTo>
                <a:lnTo>
                  <a:pt x="4636009" y="0"/>
                </a:lnTo>
                <a:lnTo>
                  <a:pt x="4636009" y="5032375"/>
                </a:lnTo>
                <a:lnTo>
                  <a:pt x="0" y="5032375"/>
                </a:lnTo>
                <a:close/>
              </a:path>
            </a:pathLst>
          </a:custGeom>
        </p:spPr>
      </p:pic>
      <p:pic>
        <p:nvPicPr>
          <p:cNvPr id="6" name="Graphic 5" descr="List with solid fill">
            <a:extLst>
              <a:ext uri="{FF2B5EF4-FFF2-40B4-BE49-F238E27FC236}">
                <a16:creationId xmlns:a16="http://schemas.microsoft.com/office/drawing/2014/main" id="{FE88DA72-E998-71E8-1DC4-7C549E82E436}"/>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9093100" y="3535260"/>
            <a:ext cx="3264104" cy="3264104"/>
          </a:xfrm>
          <a:prstGeom prst="rect">
            <a:avLst/>
          </a:prstGeom>
        </p:spPr>
      </p:pic>
      <p:pic>
        <p:nvPicPr>
          <p:cNvPr id="9" name="Graphic 8" descr="Thumbs up sign with solid fill">
            <a:extLst>
              <a:ext uri="{FF2B5EF4-FFF2-40B4-BE49-F238E27FC236}">
                <a16:creationId xmlns:a16="http://schemas.microsoft.com/office/drawing/2014/main" id="{7ABFD464-AC40-F1AE-DC35-D621E02C0D96}"/>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8278352" y="2690667"/>
            <a:ext cx="1330413" cy="1330413"/>
          </a:xfrm>
          <a:prstGeom prst="rect">
            <a:avLst/>
          </a:prstGeom>
        </p:spPr>
      </p:pic>
    </p:spTree>
    <p:extLst>
      <p:ext uri="{BB962C8B-B14F-4D97-AF65-F5344CB8AC3E}">
        <p14:creationId xmlns:p14="http://schemas.microsoft.com/office/powerpoint/2010/main" val="1700058751"/>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A954BE-99C8-4034-800D-908618389993}"/>
              </a:ext>
            </a:extLst>
          </p:cNvPr>
          <p:cNvSpPr>
            <a:spLocks noGrp="1"/>
          </p:cNvSpPr>
          <p:nvPr>
            <p:ph type="title"/>
          </p:nvPr>
        </p:nvSpPr>
        <p:spPr/>
        <p:txBody>
          <a:bodyPr/>
          <a:lstStyle/>
          <a:p>
            <a:r>
              <a:rPr lang="en-GB" dirty="0"/>
              <a:t>The End.</a:t>
            </a:r>
          </a:p>
        </p:txBody>
      </p:sp>
    </p:spTree>
    <p:extLst>
      <p:ext uri="{BB962C8B-B14F-4D97-AF65-F5344CB8AC3E}">
        <p14:creationId xmlns:p14="http://schemas.microsoft.com/office/powerpoint/2010/main" val="2722368900"/>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6D291A-4CFC-B6ED-6E13-8CA0D7CDC653}"/>
              </a:ext>
            </a:extLst>
          </p:cNvPr>
          <p:cNvSpPr>
            <a:spLocks noGrp="1"/>
          </p:cNvSpPr>
          <p:nvPr>
            <p:ph type="title"/>
          </p:nvPr>
        </p:nvSpPr>
        <p:spPr>
          <a:xfrm>
            <a:off x="0" y="18255"/>
            <a:ext cx="12192000" cy="1325563"/>
          </a:xfrm>
          <a:solidFill>
            <a:srgbClr val="002060"/>
          </a:solidFill>
        </p:spPr>
        <p:txBody>
          <a:bodyPr/>
          <a:lstStyle/>
          <a:p>
            <a:r>
              <a:rPr lang="en-GB" dirty="0">
                <a:solidFill>
                  <a:schemeClr val="bg1"/>
                </a:solidFill>
              </a:rPr>
              <a:t>PowerShell Easter Eggs</a:t>
            </a:r>
          </a:p>
        </p:txBody>
      </p:sp>
      <p:sp>
        <p:nvSpPr>
          <p:cNvPr id="3" name="Content Placeholder 2">
            <a:extLst>
              <a:ext uri="{FF2B5EF4-FFF2-40B4-BE49-F238E27FC236}">
                <a16:creationId xmlns:a16="http://schemas.microsoft.com/office/drawing/2014/main" id="{24824420-F1FF-BB2A-611A-F45763123F44}"/>
              </a:ext>
            </a:extLst>
          </p:cNvPr>
          <p:cNvSpPr>
            <a:spLocks noGrp="1"/>
          </p:cNvSpPr>
          <p:nvPr>
            <p:ph idx="1"/>
          </p:nvPr>
        </p:nvSpPr>
        <p:spPr>
          <a:xfrm>
            <a:off x="545891" y="1638246"/>
            <a:ext cx="9505014" cy="5039871"/>
          </a:xfrm>
        </p:spPr>
        <p:txBody>
          <a:bodyPr>
            <a:normAutofit lnSpcReduction="10000"/>
          </a:bodyPr>
          <a:lstStyle/>
          <a:p>
            <a:r>
              <a:rPr lang="en-GB" dirty="0"/>
              <a:t>Bash is rich with fun surprises and easter eggs </a:t>
            </a:r>
            <a:r>
              <a:rPr lang="en-GB" dirty="0">
                <a:sym typeface="Segoe UI Emoji" panose="020B0502040204020203" pitchFamily="34" charset="0"/>
              </a:rPr>
              <a:t>😊</a:t>
            </a:r>
            <a:endParaRPr lang="en-GB" dirty="0"/>
          </a:p>
          <a:p>
            <a:r>
              <a:rPr lang="en-GB" dirty="0"/>
              <a:t>PowerShell does not </a:t>
            </a:r>
            <a:r>
              <a:rPr lang="en-GB" dirty="0">
                <a:sym typeface="Segoe UI Emoji" panose="020B0502040204020203" pitchFamily="34" charset="0"/>
              </a:rPr>
              <a:t>☹</a:t>
            </a:r>
            <a:endParaRPr lang="en-GB" dirty="0"/>
          </a:p>
          <a:p>
            <a:r>
              <a:rPr lang="en-GB" dirty="0"/>
              <a:t>PowerShell </a:t>
            </a:r>
            <a:r>
              <a:rPr lang="en-GB" b="1" dirty="0"/>
              <a:t>doesn’t include playful built‑in commands</a:t>
            </a:r>
            <a:r>
              <a:rPr lang="en-GB" dirty="0"/>
              <a:t> like bash</a:t>
            </a:r>
          </a:p>
          <a:p>
            <a:r>
              <a:rPr lang="en-GB" dirty="0"/>
              <a:t>PS does not inherently include a playful streak like Bash/Linux.</a:t>
            </a:r>
          </a:p>
          <a:p>
            <a:r>
              <a:rPr lang="en-GB" b="1" dirty="0"/>
              <a:t>PowerShell </a:t>
            </a:r>
            <a:r>
              <a:rPr lang="en-GB" dirty="0"/>
              <a:t>is definitely more of an </a:t>
            </a:r>
            <a:r>
              <a:rPr lang="en-GB" b="1" dirty="0"/>
              <a:t>administration first </a:t>
            </a:r>
            <a:r>
              <a:rPr lang="en-GB" dirty="0"/>
              <a:t>type language.</a:t>
            </a:r>
          </a:p>
          <a:p>
            <a:r>
              <a:rPr lang="en-GB" dirty="0"/>
              <a:t>Linux/Bash, has decades of hacker culture, giving it a lighter playful characteristic.</a:t>
            </a:r>
          </a:p>
          <a:p>
            <a:r>
              <a:rPr lang="en-GB" dirty="0"/>
              <a:t>However the PowerShell </a:t>
            </a:r>
            <a:r>
              <a:rPr lang="en-GB" b="1" dirty="0"/>
              <a:t>community have created some fun scripts, pranks, and jokes</a:t>
            </a:r>
            <a:r>
              <a:rPr lang="en-GB" dirty="0"/>
              <a:t>, more on these when we cover PS scripting soon.</a:t>
            </a:r>
          </a:p>
          <a:p>
            <a:endParaRPr lang="en-GB" dirty="0"/>
          </a:p>
        </p:txBody>
      </p:sp>
      <p:pic>
        <p:nvPicPr>
          <p:cNvPr id="5" name="Graphic 4" descr="Bunny face outline">
            <a:extLst>
              <a:ext uri="{FF2B5EF4-FFF2-40B4-BE49-F238E27FC236}">
                <a16:creationId xmlns:a16="http://schemas.microsoft.com/office/drawing/2014/main" id="{D9A64535-D5D1-6933-9CA6-9EADCD5131EC}"/>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9741879" y="389745"/>
            <a:ext cx="2274659" cy="2274659"/>
          </a:xfrm>
          <a:prstGeom prst="rect">
            <a:avLst/>
          </a:prstGeom>
        </p:spPr>
      </p:pic>
      <p:pic>
        <p:nvPicPr>
          <p:cNvPr id="7" name="Graphic 6" descr="Eggs in basket with solid fill">
            <a:extLst>
              <a:ext uri="{FF2B5EF4-FFF2-40B4-BE49-F238E27FC236}">
                <a16:creationId xmlns:a16="http://schemas.microsoft.com/office/drawing/2014/main" id="{0D690841-A18C-7D8E-74C0-34C3D2008E57}"/>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9741879" y="2443298"/>
            <a:ext cx="2274659" cy="2274659"/>
          </a:xfrm>
          <a:prstGeom prst="rect">
            <a:avLst/>
          </a:prstGeom>
        </p:spPr>
      </p:pic>
    </p:spTree>
    <p:extLst>
      <p:ext uri="{BB962C8B-B14F-4D97-AF65-F5344CB8AC3E}">
        <p14:creationId xmlns:p14="http://schemas.microsoft.com/office/powerpoint/2010/main" val="1658343342"/>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5AE53BF-A9FA-7622-5FE0-CA29244AAB0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4ABA78D-683F-9872-D3F3-7F07E9B2668E}"/>
              </a:ext>
            </a:extLst>
          </p:cNvPr>
          <p:cNvSpPr>
            <a:spLocks noGrp="1"/>
          </p:cNvSpPr>
          <p:nvPr>
            <p:ph type="title"/>
          </p:nvPr>
        </p:nvSpPr>
        <p:spPr/>
        <p:txBody>
          <a:bodyPr/>
          <a:lstStyle/>
          <a:p>
            <a:r>
              <a:rPr lang="en-GB" dirty="0"/>
              <a:t>Archive slides…</a:t>
            </a:r>
          </a:p>
        </p:txBody>
      </p:sp>
    </p:spTree>
    <p:extLst>
      <p:ext uri="{BB962C8B-B14F-4D97-AF65-F5344CB8AC3E}">
        <p14:creationId xmlns:p14="http://schemas.microsoft.com/office/powerpoint/2010/main" val="3405243203"/>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5EC0A6-C9B5-E91D-931E-9C16995357DE}"/>
              </a:ext>
            </a:extLst>
          </p:cNvPr>
          <p:cNvSpPr>
            <a:spLocks noGrp="1"/>
          </p:cNvSpPr>
          <p:nvPr>
            <p:ph type="title"/>
          </p:nvPr>
        </p:nvSpPr>
        <p:spPr>
          <a:xfrm>
            <a:off x="0" y="1"/>
            <a:ext cx="12192000" cy="1401612"/>
          </a:xfrm>
          <a:solidFill>
            <a:srgbClr val="002060"/>
          </a:solidFill>
        </p:spPr>
        <p:txBody>
          <a:bodyPr>
            <a:normAutofit/>
          </a:bodyPr>
          <a:lstStyle/>
          <a:p>
            <a:r>
              <a:rPr lang="en-GB" sz="6000" dirty="0">
                <a:solidFill>
                  <a:schemeClr val="bg1"/>
                </a:solidFill>
              </a:rPr>
              <a:t>Bg. </a:t>
            </a:r>
            <a:r>
              <a:rPr lang="en-GB" sz="4800" dirty="0">
                <a:solidFill>
                  <a:schemeClr val="bg1"/>
                </a:solidFill>
              </a:rPr>
              <a:t>Styling text in PowerShell v7.2+</a:t>
            </a:r>
          </a:p>
        </p:txBody>
      </p:sp>
      <p:sp>
        <p:nvSpPr>
          <p:cNvPr id="3" name="Content Placeholder 2">
            <a:extLst>
              <a:ext uri="{FF2B5EF4-FFF2-40B4-BE49-F238E27FC236}">
                <a16:creationId xmlns:a16="http://schemas.microsoft.com/office/drawing/2014/main" id="{E7117FF3-88B8-3162-A96C-F01455A37390}"/>
              </a:ext>
            </a:extLst>
          </p:cNvPr>
          <p:cNvSpPr>
            <a:spLocks noGrp="1"/>
          </p:cNvSpPr>
          <p:nvPr>
            <p:ph idx="1"/>
          </p:nvPr>
        </p:nvSpPr>
        <p:spPr>
          <a:xfrm>
            <a:off x="493486" y="1641098"/>
            <a:ext cx="11569700" cy="4351338"/>
          </a:xfrm>
        </p:spPr>
        <p:txBody>
          <a:bodyPr>
            <a:normAutofit lnSpcReduction="10000"/>
          </a:bodyPr>
          <a:lstStyle/>
          <a:p>
            <a:r>
              <a:rPr lang="en-US" b="0" i="0" dirty="0">
                <a:solidFill>
                  <a:srgbClr val="000000"/>
                </a:solidFill>
                <a:effectLst/>
              </a:rPr>
              <a:t>In PowerShell v7.2 Microsoft has included support for ANSI escape sequences. </a:t>
            </a:r>
          </a:p>
          <a:p>
            <a:r>
              <a:rPr lang="en-US" b="0" i="0" dirty="0">
                <a:solidFill>
                  <a:srgbClr val="000000"/>
                </a:solidFill>
                <a:effectLst/>
              </a:rPr>
              <a:t>ANSI escape sequences are an industry standard for text format.</a:t>
            </a:r>
          </a:p>
          <a:p>
            <a:r>
              <a:rPr lang="en-US" b="0" i="0" dirty="0">
                <a:solidFill>
                  <a:srgbClr val="000000"/>
                </a:solidFill>
                <a:effectLst/>
              </a:rPr>
              <a:t>Microsoft has implemented support for ANSI escape sequences with the use of a variable named </a:t>
            </a:r>
            <a:r>
              <a:rPr lang="en-US" b="1" i="0" dirty="0">
                <a:solidFill>
                  <a:srgbClr val="000000"/>
                </a:solidFill>
                <a:effectLst/>
              </a:rPr>
              <a:t>$</a:t>
            </a:r>
            <a:r>
              <a:rPr lang="en-US" b="1" i="0" dirty="0" err="1">
                <a:solidFill>
                  <a:srgbClr val="000000"/>
                </a:solidFill>
                <a:effectLst/>
              </a:rPr>
              <a:t>PSStyle</a:t>
            </a:r>
            <a:r>
              <a:rPr lang="en-US" b="0" i="0" dirty="0">
                <a:solidFill>
                  <a:srgbClr val="000000"/>
                </a:solidFill>
                <a:effectLst/>
              </a:rPr>
              <a:t>. Example:</a:t>
            </a:r>
          </a:p>
          <a:p>
            <a:pPr marL="0" indent="0">
              <a:buNone/>
            </a:pPr>
            <a:r>
              <a:rPr lang="en-GB" b="0" i="0" dirty="0">
                <a:solidFill>
                  <a:srgbClr val="4448FE"/>
                </a:solidFill>
                <a:effectLst/>
              </a:rPr>
              <a:t>$Style = “$($</a:t>
            </a:r>
            <a:r>
              <a:rPr lang="en-GB" b="0" i="0" dirty="0" err="1">
                <a:solidFill>
                  <a:srgbClr val="4448FE"/>
                </a:solidFill>
                <a:effectLst/>
              </a:rPr>
              <a:t>PSStyle.Background.BrightRed</a:t>
            </a:r>
            <a:r>
              <a:rPr lang="en-GB" b="0" i="0" dirty="0">
                <a:solidFill>
                  <a:srgbClr val="4448FE"/>
                </a:solidFill>
                <a:effectLst/>
              </a:rPr>
              <a:t>)$($</a:t>
            </a:r>
            <a:r>
              <a:rPr lang="en-GB" b="0" i="0" dirty="0" err="1">
                <a:solidFill>
                  <a:srgbClr val="4448FE"/>
                </a:solidFill>
                <a:effectLst/>
              </a:rPr>
              <a:t>PSStyle.Foreground.BrightWhite</a:t>
            </a:r>
            <a:r>
              <a:rPr lang="en-GB" b="0" i="0" dirty="0">
                <a:solidFill>
                  <a:srgbClr val="4448FE"/>
                </a:solidFill>
                <a:effectLst/>
              </a:rPr>
              <a:t>)”</a:t>
            </a:r>
            <a:br>
              <a:rPr lang="en-GB" b="0" i="0" dirty="0">
                <a:solidFill>
                  <a:srgbClr val="4448FE"/>
                </a:solidFill>
                <a:effectLst/>
              </a:rPr>
            </a:br>
            <a:r>
              <a:rPr lang="en-GB" b="0" i="0" dirty="0">
                <a:solidFill>
                  <a:srgbClr val="4448FE"/>
                </a:solidFill>
                <a:effectLst/>
              </a:rPr>
              <a:t>Write-Host $</a:t>
            </a:r>
            <a:r>
              <a:rPr lang="en-GB" b="0" i="0" dirty="0" err="1">
                <a:solidFill>
                  <a:srgbClr val="4448FE"/>
                </a:solidFill>
                <a:effectLst/>
              </a:rPr>
              <a:t>Style”Hello</a:t>
            </a:r>
            <a:r>
              <a:rPr lang="en-GB" b="0" i="0" dirty="0">
                <a:solidFill>
                  <a:srgbClr val="4448FE"/>
                </a:solidFill>
                <a:effectLst/>
              </a:rPr>
              <a:t> World”</a:t>
            </a:r>
            <a:endParaRPr lang="en-US" b="0" i="0" dirty="0">
              <a:solidFill>
                <a:srgbClr val="4448FE"/>
              </a:solidFill>
              <a:effectLst/>
            </a:endParaRPr>
          </a:p>
          <a:p>
            <a:r>
              <a:rPr lang="en-US" dirty="0">
                <a:solidFill>
                  <a:srgbClr val="000000"/>
                </a:solidFill>
              </a:rPr>
              <a:t>This way still works: </a:t>
            </a:r>
          </a:p>
          <a:p>
            <a:pPr marL="0" indent="0">
              <a:buNone/>
            </a:pPr>
            <a:r>
              <a:rPr lang="en-US" b="0" i="0" dirty="0">
                <a:solidFill>
                  <a:srgbClr val="4448FE"/>
                </a:solidFill>
                <a:effectLst/>
              </a:rPr>
              <a:t>Write-Host “Hello World” -</a:t>
            </a:r>
            <a:r>
              <a:rPr lang="en-US" b="0" i="0" dirty="0" err="1">
                <a:solidFill>
                  <a:srgbClr val="4448FE"/>
                </a:solidFill>
                <a:effectLst/>
              </a:rPr>
              <a:t>ForegroundColor</a:t>
            </a:r>
            <a:r>
              <a:rPr lang="en-US" b="0" i="0" dirty="0">
                <a:solidFill>
                  <a:srgbClr val="4448FE"/>
                </a:solidFill>
                <a:effectLst/>
              </a:rPr>
              <a:t> White -</a:t>
            </a:r>
            <a:r>
              <a:rPr lang="en-US" b="0" i="0" dirty="0" err="1">
                <a:solidFill>
                  <a:srgbClr val="4448FE"/>
                </a:solidFill>
                <a:effectLst/>
              </a:rPr>
              <a:t>BackgroundColor</a:t>
            </a:r>
            <a:r>
              <a:rPr lang="en-US" b="0" i="0" dirty="0">
                <a:solidFill>
                  <a:srgbClr val="4448FE"/>
                </a:solidFill>
                <a:effectLst/>
              </a:rPr>
              <a:t> Red</a:t>
            </a:r>
          </a:p>
        </p:txBody>
      </p:sp>
    </p:spTree>
    <p:extLst>
      <p:ext uri="{BB962C8B-B14F-4D97-AF65-F5344CB8AC3E}">
        <p14:creationId xmlns:p14="http://schemas.microsoft.com/office/powerpoint/2010/main" val="668720335"/>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459346" y="300570"/>
            <a:ext cx="9895951" cy="1033669"/>
          </a:xfrm>
        </p:spPr>
        <p:txBody>
          <a:bodyPr>
            <a:normAutofit/>
          </a:bodyPr>
          <a:lstStyle/>
          <a:p>
            <a:r>
              <a:rPr lang="en-GB" sz="6600" b="1" dirty="0">
                <a:solidFill>
                  <a:schemeClr val="bg1"/>
                </a:solidFill>
              </a:rPr>
              <a:t>Bg. </a:t>
            </a:r>
            <a:r>
              <a:rPr lang="en-GB" sz="5400" b="1" dirty="0">
                <a:solidFill>
                  <a:schemeClr val="bg1"/>
                </a:solidFill>
              </a:rPr>
              <a:t>Some additional PS commands</a:t>
            </a:r>
          </a:p>
        </p:txBody>
      </p:sp>
      <p:sp>
        <p:nvSpPr>
          <p:cNvPr id="7" name="Content Placeholder 6">
            <a:extLst>
              <a:ext uri="{FF2B5EF4-FFF2-40B4-BE49-F238E27FC236}">
                <a16:creationId xmlns:a16="http://schemas.microsoft.com/office/drawing/2014/main" id="{7AA20E84-7A60-867E-8EB4-EA3136895592}"/>
              </a:ext>
            </a:extLst>
          </p:cNvPr>
          <p:cNvSpPr>
            <a:spLocks noGrp="1"/>
          </p:cNvSpPr>
          <p:nvPr>
            <p:ph idx="1"/>
          </p:nvPr>
        </p:nvSpPr>
        <p:spPr>
          <a:xfrm>
            <a:off x="290284" y="1692041"/>
            <a:ext cx="11405641" cy="4865389"/>
          </a:xfrm>
        </p:spPr>
        <p:txBody>
          <a:bodyPr>
            <a:noAutofit/>
          </a:bodyPr>
          <a:lstStyle/>
          <a:p>
            <a:pPr marL="0" indent="0">
              <a:lnSpc>
                <a:spcPct val="100000"/>
              </a:lnSpc>
              <a:spcBef>
                <a:spcPts val="0"/>
              </a:spcBef>
              <a:spcAft>
                <a:spcPts val="600"/>
              </a:spcAft>
              <a:buNone/>
            </a:pPr>
            <a:r>
              <a:rPr lang="en-US" sz="2400" dirty="0"/>
              <a:t>The following useful Bat and PS commands are commonly used within the PS Terminal:</a:t>
            </a:r>
          </a:p>
          <a:p>
            <a:pPr>
              <a:lnSpc>
                <a:spcPct val="100000"/>
              </a:lnSpc>
              <a:spcBef>
                <a:spcPts val="0"/>
              </a:spcBef>
              <a:spcAft>
                <a:spcPts val="600"/>
              </a:spcAft>
            </a:pPr>
            <a:r>
              <a:rPr lang="en-GB" sz="2400" b="1" dirty="0"/>
              <a:t>Get-Package</a:t>
            </a:r>
            <a:r>
              <a:rPr lang="en-GB" sz="2400" dirty="0"/>
              <a:t> – is used to return a list of software installed on the computer. The parameters “-</a:t>
            </a:r>
            <a:r>
              <a:rPr lang="en-GB" sz="2400" dirty="0" err="1"/>
              <a:t>ProviderName</a:t>
            </a:r>
            <a:r>
              <a:rPr lang="en-GB" sz="2400" dirty="0"/>
              <a:t> Programs, MSI” exclude Microsoft Update packages.</a:t>
            </a:r>
          </a:p>
          <a:p>
            <a:pPr marL="0" indent="0">
              <a:lnSpc>
                <a:spcPct val="100000"/>
              </a:lnSpc>
              <a:spcBef>
                <a:spcPts val="0"/>
              </a:spcBef>
              <a:spcAft>
                <a:spcPts val="600"/>
              </a:spcAft>
              <a:buNone/>
            </a:pPr>
            <a:r>
              <a:rPr lang="en-GB" sz="2400" dirty="0">
                <a:solidFill>
                  <a:srgbClr val="0563C1"/>
                </a:solidFill>
              </a:rPr>
              <a:t>	Get-Package –</a:t>
            </a:r>
            <a:r>
              <a:rPr lang="en-GB" sz="2400" dirty="0" err="1">
                <a:solidFill>
                  <a:srgbClr val="0563C1"/>
                </a:solidFill>
              </a:rPr>
              <a:t>ProviderName</a:t>
            </a:r>
            <a:r>
              <a:rPr lang="en-GB" sz="2400" dirty="0">
                <a:solidFill>
                  <a:srgbClr val="0563C1"/>
                </a:solidFill>
              </a:rPr>
              <a:t> Programs, MSI</a:t>
            </a:r>
            <a:endParaRPr lang="en-GB" sz="2400" dirty="0"/>
          </a:p>
          <a:p>
            <a:pPr>
              <a:lnSpc>
                <a:spcPct val="100000"/>
              </a:lnSpc>
              <a:spcBef>
                <a:spcPts val="0"/>
              </a:spcBef>
              <a:spcAft>
                <a:spcPts val="600"/>
              </a:spcAft>
            </a:pPr>
            <a:r>
              <a:rPr lang="en-GB" sz="2400" b="1" dirty="0">
                <a:effectLst/>
                <a:latin typeface="Calibri" panose="020F0502020204030204" pitchFamily="34" charset="0"/>
                <a:ea typeface="Calibri" panose="020F0502020204030204" pitchFamily="34" charset="0"/>
                <a:cs typeface="Times New Roman" panose="02020603050405020304" pitchFamily="18" charset="0"/>
              </a:rPr>
              <a:t>Get-Service</a:t>
            </a:r>
            <a:r>
              <a:rPr lang="en-GB" sz="2400" dirty="0">
                <a:effectLst/>
                <a:latin typeface="Calibri" panose="020F0502020204030204" pitchFamily="34" charset="0"/>
                <a:ea typeface="Calibri" panose="020F0502020204030204" pitchFamily="34" charset="0"/>
                <a:cs typeface="Times New Roman" panose="02020603050405020304" pitchFamily="18" charset="0"/>
              </a:rPr>
              <a:t> – is used to list the services installed on the system. To return a more specific list such as a list of all services that begin with ‘T’, we can use Get-Service “t</a:t>
            </a:r>
            <a:r>
              <a:rPr lang="en-GB" sz="2400" dirty="0">
                <a:latin typeface="Calibri" panose="020F0502020204030204" pitchFamily="34" charset="0"/>
                <a:ea typeface="Calibri" panose="020F0502020204030204" pitchFamily="34" charset="0"/>
                <a:cs typeface="Times New Roman" panose="02020603050405020304" pitchFamily="18" charset="0"/>
              </a:rPr>
              <a:t>*”:</a:t>
            </a:r>
          </a:p>
          <a:p>
            <a:pPr marL="0" indent="0">
              <a:lnSpc>
                <a:spcPct val="100000"/>
              </a:lnSpc>
              <a:spcBef>
                <a:spcPts val="0"/>
              </a:spcBef>
              <a:spcAft>
                <a:spcPts val="600"/>
              </a:spcAft>
              <a:buNone/>
            </a:pPr>
            <a:r>
              <a:rPr lang="en-GB" sz="2400" dirty="0">
                <a:solidFill>
                  <a:srgbClr val="0070C0"/>
                </a:solidFill>
                <a:effectLst/>
                <a:latin typeface="Calibri" panose="020F0502020204030204" pitchFamily="34" charset="0"/>
                <a:ea typeface="Calibri" panose="020F0502020204030204" pitchFamily="34" charset="0"/>
                <a:cs typeface="Times New Roman" panose="02020603050405020304" pitchFamily="18" charset="0"/>
              </a:rPr>
              <a:t>	Get-Service t* </a:t>
            </a:r>
          </a:p>
          <a:p>
            <a:pPr>
              <a:lnSpc>
                <a:spcPct val="100000"/>
              </a:lnSpc>
              <a:spcBef>
                <a:spcPts val="0"/>
              </a:spcBef>
              <a:spcAft>
                <a:spcPts val="600"/>
              </a:spcAft>
            </a:pPr>
            <a:r>
              <a:rPr lang="en-US" sz="2400" dirty="0">
                <a:latin typeface="Calibri" panose="020F0502020204030204" pitchFamily="34" charset="0"/>
                <a:ea typeface="Calibri" panose="020F0502020204030204" pitchFamily="34" charset="0"/>
                <a:cs typeface="Times New Roman" panose="02020603050405020304" pitchFamily="18" charset="0"/>
              </a:rPr>
              <a:t>We can also use wildcards to filter services. E.g.to get all services that start with "win":	</a:t>
            </a:r>
            <a:r>
              <a:rPr lang="en-US" sz="2400" dirty="0">
                <a:solidFill>
                  <a:srgbClr val="0070C0"/>
                </a:solidFill>
                <a:latin typeface="Calibri" panose="020F0502020204030204" pitchFamily="34" charset="0"/>
                <a:ea typeface="Calibri" panose="020F0502020204030204" pitchFamily="34" charset="0"/>
                <a:cs typeface="Times New Roman" panose="02020603050405020304" pitchFamily="18" charset="0"/>
              </a:rPr>
              <a:t>Get-Service -Name win*</a:t>
            </a:r>
            <a:endParaRPr lang="en-GB" sz="2400" dirty="0">
              <a:latin typeface="Calibri" panose="020F0502020204030204" pitchFamily="34" charset="0"/>
              <a:ea typeface="Calibri" panose="020F0502020204030204" pitchFamily="34" charset="0"/>
              <a:cs typeface="Times New Roman" panose="02020603050405020304" pitchFamily="18" charset="0"/>
            </a:endParaRPr>
          </a:p>
          <a:p>
            <a:pPr>
              <a:lnSpc>
                <a:spcPct val="100000"/>
              </a:lnSpc>
              <a:spcBef>
                <a:spcPts val="0"/>
              </a:spcBef>
              <a:spcAft>
                <a:spcPts val="600"/>
              </a:spcAft>
            </a:pPr>
            <a:r>
              <a:rPr lang="en-GB" sz="2400" dirty="0">
                <a:effectLst/>
                <a:latin typeface="Calibri" panose="020F0502020204030204" pitchFamily="34" charset="0"/>
                <a:ea typeface="Calibri" panose="020F0502020204030204" pitchFamily="34" charset="0"/>
                <a:cs typeface="Times New Roman" panose="02020603050405020304" pitchFamily="18" charset="0"/>
              </a:rPr>
              <a:t>To discover the amount of </a:t>
            </a:r>
            <a:r>
              <a:rPr lang="en-GB" sz="2400" b="1" dirty="0">
                <a:effectLst/>
                <a:latin typeface="Calibri" panose="020F0502020204030204" pitchFamily="34" charset="0"/>
                <a:ea typeface="Calibri" panose="020F0502020204030204" pitchFamily="34" charset="0"/>
                <a:cs typeface="Times New Roman" panose="02020603050405020304" pitchFamily="18" charset="0"/>
              </a:rPr>
              <a:t>free Virtual memory </a:t>
            </a:r>
            <a:r>
              <a:rPr lang="en-GB" sz="2400" dirty="0">
                <a:effectLst/>
                <a:latin typeface="Calibri" panose="020F0502020204030204" pitchFamily="34" charset="0"/>
                <a:ea typeface="Calibri" panose="020F0502020204030204" pitchFamily="34" charset="0"/>
                <a:cs typeface="Times New Roman" panose="02020603050405020304" pitchFamily="18" charset="0"/>
              </a:rPr>
              <a:t>on the system, we can use:</a:t>
            </a:r>
          </a:p>
          <a:p>
            <a:pPr marL="914400" lvl="2" indent="0">
              <a:lnSpc>
                <a:spcPct val="100000"/>
              </a:lnSpc>
              <a:spcBef>
                <a:spcPts val="0"/>
              </a:spcBef>
              <a:spcAft>
                <a:spcPts val="600"/>
              </a:spcAft>
              <a:buNone/>
            </a:pPr>
            <a:r>
              <a:rPr lang="en-US" sz="2400"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rPr>
              <a:t>Get-</a:t>
            </a:r>
            <a:r>
              <a:rPr lang="en-US" sz="2400" dirty="0" err="1">
                <a:solidFill>
                  <a:srgbClr val="0563C1"/>
                </a:solidFill>
                <a:effectLst/>
                <a:latin typeface="Calibri" panose="020F0502020204030204" pitchFamily="34" charset="0"/>
                <a:ea typeface="Calibri" panose="020F0502020204030204" pitchFamily="34" charset="0"/>
                <a:cs typeface="Times New Roman" panose="02020603050405020304" pitchFamily="18" charset="0"/>
              </a:rPr>
              <a:t>WmiObject</a:t>
            </a:r>
            <a:r>
              <a:rPr lang="en-US" sz="2400"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rPr>
              <a:t> -Class Win32_OperatingSystem –</a:t>
            </a:r>
            <a:r>
              <a:rPr lang="en-US" sz="2400" dirty="0" err="1">
                <a:solidFill>
                  <a:srgbClr val="0563C1"/>
                </a:solidFill>
                <a:effectLst/>
                <a:latin typeface="Calibri" panose="020F0502020204030204" pitchFamily="34" charset="0"/>
                <a:ea typeface="Calibri" panose="020F0502020204030204" pitchFamily="34" charset="0"/>
                <a:cs typeface="Times New Roman" panose="02020603050405020304" pitchFamily="18" charset="0"/>
              </a:rPr>
              <a:t>ComputerName</a:t>
            </a:r>
            <a:r>
              <a:rPr lang="en-US" sz="2400"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rPr>
              <a:t> localhost |</a:t>
            </a:r>
          </a:p>
          <a:p>
            <a:pPr marL="914400" lvl="2" indent="0">
              <a:lnSpc>
                <a:spcPct val="100000"/>
              </a:lnSpc>
              <a:spcBef>
                <a:spcPts val="0"/>
              </a:spcBef>
              <a:spcAft>
                <a:spcPts val="600"/>
              </a:spcAft>
              <a:buNone/>
            </a:pPr>
            <a:r>
              <a:rPr lang="en-US" sz="2400"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rPr>
              <a:t>Select-Object -Property </a:t>
            </a:r>
            <a:r>
              <a:rPr lang="en-US" sz="2400" dirty="0" err="1">
                <a:solidFill>
                  <a:srgbClr val="0563C1"/>
                </a:solidFill>
                <a:effectLst/>
                <a:latin typeface="Calibri" panose="020F0502020204030204" pitchFamily="34" charset="0"/>
                <a:ea typeface="Calibri" panose="020F0502020204030204" pitchFamily="34" charset="0"/>
                <a:cs typeface="Times New Roman" panose="02020603050405020304" pitchFamily="18" charset="0"/>
              </a:rPr>
              <a:t>CSName,FreeVirtualMemory</a:t>
            </a:r>
            <a:endParaRPr lang="en-GB" sz="2400"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848286448"/>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365343" y="313569"/>
            <a:ext cx="11051838" cy="1033669"/>
          </a:xfrm>
        </p:spPr>
        <p:txBody>
          <a:bodyPr>
            <a:normAutofit fontScale="90000"/>
          </a:bodyPr>
          <a:lstStyle/>
          <a:p>
            <a:r>
              <a:rPr lang="en-GB" sz="5400" b="1" dirty="0">
                <a:solidFill>
                  <a:schemeClr val="bg1"/>
                </a:solidFill>
              </a:rPr>
              <a:t>Windows PowerShell v  </a:t>
            </a:r>
            <a:r>
              <a:rPr lang="en-US" sz="5400" b="1" dirty="0">
                <a:solidFill>
                  <a:schemeClr val="bg1"/>
                </a:solidFill>
              </a:rPr>
              <a:t>PowerShell (Admin)</a:t>
            </a:r>
            <a:endParaRPr lang="en-GB" sz="5400" b="1" dirty="0">
              <a:solidFill>
                <a:schemeClr val="bg1"/>
              </a:solidFill>
            </a:endParaRPr>
          </a:p>
        </p:txBody>
      </p:sp>
      <p:sp>
        <p:nvSpPr>
          <p:cNvPr id="9" name="Content Placeholder 2">
            <a:extLst>
              <a:ext uri="{FF2B5EF4-FFF2-40B4-BE49-F238E27FC236}">
                <a16:creationId xmlns:a16="http://schemas.microsoft.com/office/drawing/2014/main" id="{C6F0307B-6A4C-4978-8778-1B2AFBCDE537}"/>
              </a:ext>
            </a:extLst>
          </p:cNvPr>
          <p:cNvSpPr>
            <a:spLocks noGrp="1"/>
          </p:cNvSpPr>
          <p:nvPr>
            <p:ph idx="1"/>
          </p:nvPr>
        </p:nvSpPr>
        <p:spPr>
          <a:xfrm>
            <a:off x="326523" y="1597432"/>
            <a:ext cx="11538949" cy="5096292"/>
          </a:xfrm>
        </p:spPr>
        <p:txBody>
          <a:bodyPr>
            <a:normAutofit fontScale="92500" lnSpcReduction="20000"/>
          </a:bodyPr>
          <a:lstStyle/>
          <a:p>
            <a:pPr marL="0" indent="0" algn="l">
              <a:lnSpc>
                <a:spcPct val="120000"/>
              </a:lnSpc>
              <a:spcBef>
                <a:spcPts val="600"/>
              </a:spcBef>
              <a:buNone/>
            </a:pPr>
            <a:r>
              <a:rPr lang="en-US" sz="3200" b="1" dirty="0"/>
              <a:t>Two versions </a:t>
            </a:r>
            <a:r>
              <a:rPr lang="en-US" sz="3200" dirty="0"/>
              <a:t>of PowerShell exist in the </a:t>
            </a:r>
            <a:r>
              <a:rPr lang="en-US" sz="3200" b="1" dirty="0"/>
              <a:t>Power User menu</a:t>
            </a:r>
            <a:r>
              <a:rPr lang="en-US" sz="3200" dirty="0"/>
              <a:t>:</a:t>
            </a:r>
          </a:p>
          <a:p>
            <a:pPr algn="l">
              <a:lnSpc>
                <a:spcPct val="120000"/>
              </a:lnSpc>
              <a:spcBef>
                <a:spcPts val="600"/>
              </a:spcBef>
            </a:pPr>
            <a:r>
              <a:rPr lang="en-US" sz="3200" b="1" dirty="0">
                <a:highlight>
                  <a:srgbClr val="FFFF00"/>
                </a:highlight>
              </a:rPr>
              <a:t>Windows PowerShell</a:t>
            </a:r>
            <a:r>
              <a:rPr lang="en-US" dirty="0"/>
              <a:t> </a:t>
            </a:r>
            <a:r>
              <a:rPr lang="en-US" sz="3200" dirty="0"/>
              <a:t>typically runs in </a:t>
            </a:r>
            <a:r>
              <a:rPr lang="en-US" sz="3200" b="1" dirty="0"/>
              <a:t>Restricted mode </a:t>
            </a:r>
            <a:r>
              <a:rPr lang="en-US" sz="3200" dirty="0"/>
              <a:t>that offers access to the PowerShell console and some </a:t>
            </a:r>
            <a:r>
              <a:rPr lang="en-US" sz="3200" b="1" dirty="0"/>
              <a:t>limited functions</a:t>
            </a:r>
            <a:r>
              <a:rPr lang="en-US" sz="3200" dirty="0"/>
              <a:t>, and is far less potentially damaging to the system. </a:t>
            </a:r>
          </a:p>
          <a:p>
            <a:pPr>
              <a:lnSpc>
                <a:spcPct val="120000"/>
              </a:lnSpc>
              <a:spcBef>
                <a:spcPts val="600"/>
              </a:spcBef>
            </a:pPr>
            <a:r>
              <a:rPr lang="en-US" sz="3200" b="1" dirty="0">
                <a:highlight>
                  <a:srgbClr val="FFFF00"/>
                </a:highlight>
              </a:rPr>
              <a:t>Windows PowerShell (Admin)</a:t>
            </a:r>
            <a:r>
              <a:rPr lang="en-US" dirty="0"/>
              <a:t> </a:t>
            </a:r>
            <a:r>
              <a:rPr lang="en-US" sz="3200" dirty="0"/>
              <a:t>typically runs in </a:t>
            </a:r>
            <a:r>
              <a:rPr lang="en-US" sz="3200" b="1" dirty="0"/>
              <a:t>Unrestricted mode </a:t>
            </a:r>
            <a:r>
              <a:rPr lang="en-US" sz="3200" dirty="0"/>
              <a:t>that offers </a:t>
            </a:r>
            <a:r>
              <a:rPr lang="en-US" sz="3200" b="1" dirty="0"/>
              <a:t>full access to the PowerShell functions</a:t>
            </a:r>
            <a:r>
              <a:rPr lang="en-US" sz="3200" dirty="0"/>
              <a:t>, </a:t>
            </a:r>
            <a:r>
              <a:rPr lang="en-US" sz="3200" b="1" dirty="0"/>
              <a:t>and the </a:t>
            </a:r>
            <a:r>
              <a:rPr lang="en-US" sz="3200" b="1" dirty="0">
                <a:highlight>
                  <a:srgbClr val="FFFF00"/>
                </a:highlight>
              </a:rPr>
              <a:t>ability to run scripts</a:t>
            </a:r>
            <a:r>
              <a:rPr lang="en-US" sz="3200" dirty="0"/>
              <a:t>, but we need to be careful with the scripts we run in this mode.</a:t>
            </a:r>
          </a:p>
          <a:p>
            <a:pPr>
              <a:lnSpc>
                <a:spcPct val="120000"/>
              </a:lnSpc>
              <a:spcBef>
                <a:spcPts val="600"/>
              </a:spcBef>
            </a:pPr>
            <a:r>
              <a:rPr lang="en-US" sz="3200" b="1" dirty="0"/>
              <a:t>To safeguard your primary system</a:t>
            </a:r>
            <a:r>
              <a:rPr lang="en-US" sz="3200" dirty="0"/>
              <a:t>, when experimenting with PS scripts, you can use PS in the </a:t>
            </a:r>
            <a:r>
              <a:rPr lang="en-US" sz="3200" b="1" dirty="0"/>
              <a:t>Azure VM </a:t>
            </a:r>
            <a:r>
              <a:rPr lang="en-US" sz="3200" dirty="0"/>
              <a:t>provided.</a:t>
            </a:r>
          </a:p>
          <a:p>
            <a:pPr>
              <a:lnSpc>
                <a:spcPct val="120000"/>
              </a:lnSpc>
              <a:spcBef>
                <a:spcPts val="600"/>
              </a:spcBef>
            </a:pPr>
            <a:r>
              <a:rPr lang="en-US" sz="3200" dirty="0"/>
              <a:t>Or: </a:t>
            </a:r>
            <a:r>
              <a:rPr lang="en-US" sz="3200" b="1" dirty="0"/>
              <a:t>Try It Online</a:t>
            </a:r>
            <a:r>
              <a:rPr lang="en-US" sz="3200" dirty="0"/>
              <a:t>: </a:t>
            </a:r>
            <a:r>
              <a:rPr lang="en-US" sz="3200" dirty="0">
                <a:hlinkClick r:id="rId3"/>
              </a:rPr>
              <a:t>https://tio.run/#powershell</a:t>
            </a:r>
            <a:endParaRPr lang="en-US" sz="3200" dirty="0"/>
          </a:p>
          <a:p>
            <a:pPr algn="l">
              <a:lnSpc>
                <a:spcPct val="120000"/>
              </a:lnSpc>
              <a:spcBef>
                <a:spcPts val="600"/>
              </a:spcBef>
            </a:pPr>
            <a:endParaRPr lang="en-US" sz="3200" dirty="0"/>
          </a:p>
        </p:txBody>
      </p:sp>
    </p:spTree>
    <p:extLst>
      <p:ext uri="{BB962C8B-B14F-4D97-AF65-F5344CB8AC3E}">
        <p14:creationId xmlns:p14="http://schemas.microsoft.com/office/powerpoint/2010/main" val="3429466730"/>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4F4299-FA71-0CE4-2F61-24851F630230}"/>
              </a:ext>
            </a:extLst>
          </p:cNvPr>
          <p:cNvSpPr>
            <a:spLocks noGrp="1"/>
          </p:cNvSpPr>
          <p:nvPr>
            <p:ph type="title"/>
          </p:nvPr>
        </p:nvSpPr>
        <p:spPr>
          <a:xfrm>
            <a:off x="0" y="-681"/>
            <a:ext cx="12192000" cy="1325563"/>
          </a:xfrm>
          <a:solidFill>
            <a:srgbClr val="002060"/>
          </a:solidFill>
        </p:spPr>
        <p:txBody>
          <a:bodyPr/>
          <a:lstStyle/>
          <a:p>
            <a:r>
              <a:rPr lang="en-US" sz="4400" b="1" i="0" dirty="0">
                <a:solidFill>
                  <a:schemeClr val="bg1"/>
                </a:solidFill>
                <a:effectLst/>
                <a:latin typeface="Google Sans"/>
              </a:rPr>
              <a:t>Windows AI Shell</a:t>
            </a:r>
            <a:endParaRPr lang="en-GB" dirty="0">
              <a:solidFill>
                <a:schemeClr val="bg1"/>
              </a:solidFill>
            </a:endParaRPr>
          </a:p>
        </p:txBody>
      </p:sp>
      <p:sp>
        <p:nvSpPr>
          <p:cNvPr id="3" name="Content Placeholder 2">
            <a:extLst>
              <a:ext uri="{FF2B5EF4-FFF2-40B4-BE49-F238E27FC236}">
                <a16:creationId xmlns:a16="http://schemas.microsoft.com/office/drawing/2014/main" id="{5A02BABF-D337-3BAE-5750-E960DEEAE636}"/>
              </a:ext>
            </a:extLst>
          </p:cNvPr>
          <p:cNvSpPr>
            <a:spLocks noGrp="1"/>
          </p:cNvSpPr>
          <p:nvPr>
            <p:ph idx="1"/>
          </p:nvPr>
        </p:nvSpPr>
        <p:spPr>
          <a:xfrm>
            <a:off x="232645" y="1489774"/>
            <a:ext cx="11774476" cy="5264604"/>
          </a:xfrm>
        </p:spPr>
        <p:txBody>
          <a:bodyPr>
            <a:normAutofit fontScale="32500" lnSpcReduction="20000"/>
          </a:bodyPr>
          <a:lstStyle/>
          <a:p>
            <a:pPr algn="l" fontAlgn="ctr">
              <a:lnSpc>
                <a:spcPct val="120000"/>
              </a:lnSpc>
              <a:spcBef>
                <a:spcPts val="0"/>
              </a:spcBef>
              <a:spcAft>
                <a:spcPts val="300"/>
              </a:spcAft>
            </a:pPr>
            <a:r>
              <a:rPr lang="en-US" sz="6400" b="1" i="0" dirty="0">
                <a:solidFill>
                  <a:srgbClr val="001D35"/>
                </a:solidFill>
                <a:effectLst/>
                <a:highlight>
                  <a:srgbClr val="FFFF00"/>
                </a:highlight>
                <a:latin typeface="Google Sans"/>
              </a:rPr>
              <a:t>AI Shell</a:t>
            </a:r>
            <a:r>
              <a:rPr lang="en-US" sz="6400" b="0" i="0" dirty="0">
                <a:solidFill>
                  <a:srgbClr val="001D35"/>
                </a:solidFill>
                <a:effectLst/>
                <a:highlight>
                  <a:srgbClr val="FFFF00"/>
                </a:highlight>
                <a:latin typeface="Google Sans"/>
              </a:rPr>
              <a:t> is a feature within PowerShell </a:t>
            </a:r>
            <a:r>
              <a:rPr lang="en-US" sz="6400" b="0" i="0" dirty="0">
                <a:solidFill>
                  <a:srgbClr val="001D35"/>
                </a:solidFill>
                <a:effectLst/>
                <a:latin typeface="Google Sans"/>
              </a:rPr>
              <a:t>that integrates artificial intelligence capabilities directly into the command line, allowing users to interact with an AI assistant to help with script creation, troubleshooting, and automation tasks through a conversational interface. </a:t>
            </a:r>
            <a:endParaRPr lang="en-US" sz="6400" dirty="0">
              <a:solidFill>
                <a:srgbClr val="001D35"/>
              </a:solidFill>
              <a:latin typeface="Google Sans"/>
            </a:endParaRPr>
          </a:p>
          <a:p>
            <a:pPr algn="l" fontAlgn="ctr">
              <a:lnSpc>
                <a:spcPct val="120000"/>
              </a:lnSpc>
              <a:spcBef>
                <a:spcPts val="0"/>
              </a:spcBef>
              <a:spcAft>
                <a:spcPts val="300"/>
              </a:spcAft>
            </a:pPr>
            <a:r>
              <a:rPr lang="en-US" sz="6400" b="1" i="0" dirty="0">
                <a:solidFill>
                  <a:srgbClr val="001D35"/>
                </a:solidFill>
                <a:effectLst/>
                <a:latin typeface="Google Sans"/>
              </a:rPr>
              <a:t>Functionality: </a:t>
            </a:r>
            <a:r>
              <a:rPr lang="en-US" sz="6400" b="0" i="0" dirty="0">
                <a:solidFill>
                  <a:srgbClr val="001D35"/>
                </a:solidFill>
                <a:effectLst/>
                <a:latin typeface="Google Sans"/>
              </a:rPr>
              <a:t>Users can ask questions, receive code suggestions, and get explanations for complex commands within their PowerShell session, enhancing scripting efficiency. </a:t>
            </a:r>
          </a:p>
          <a:p>
            <a:pPr algn="l" fontAlgn="ctr">
              <a:lnSpc>
                <a:spcPct val="120000"/>
              </a:lnSpc>
              <a:spcBef>
                <a:spcPts val="0"/>
              </a:spcBef>
              <a:spcAft>
                <a:spcPts val="300"/>
              </a:spcAft>
            </a:pPr>
            <a:r>
              <a:rPr lang="en-US" sz="6400" b="1" i="0" dirty="0">
                <a:solidFill>
                  <a:srgbClr val="001D35"/>
                </a:solidFill>
                <a:effectLst/>
                <a:latin typeface="Google Sans"/>
              </a:rPr>
              <a:t>Integration with Windows Terminal: </a:t>
            </a:r>
            <a:r>
              <a:rPr lang="en-US" sz="6400" b="0" i="0" dirty="0">
                <a:solidFill>
                  <a:srgbClr val="001D35"/>
                </a:solidFill>
                <a:effectLst/>
                <a:latin typeface="Google Sans"/>
              </a:rPr>
              <a:t>AI Shell can be used in a split-screen mode within Windows Terminal, enabling seamless insertion of generated code directly into the PowerShell session. </a:t>
            </a:r>
          </a:p>
          <a:p>
            <a:pPr algn="l" fontAlgn="ctr">
              <a:lnSpc>
                <a:spcPct val="120000"/>
              </a:lnSpc>
              <a:spcBef>
                <a:spcPts val="0"/>
              </a:spcBef>
              <a:spcAft>
                <a:spcPts val="300"/>
              </a:spcAft>
            </a:pPr>
            <a:r>
              <a:rPr lang="en-US" sz="6400" b="1" i="0" dirty="0">
                <a:solidFill>
                  <a:srgbClr val="001D35"/>
                </a:solidFill>
                <a:effectLst/>
                <a:latin typeface="Google Sans"/>
              </a:rPr>
              <a:t>Accessing AI Shell: </a:t>
            </a:r>
            <a:r>
              <a:rPr lang="en-US" sz="6400" b="0" i="0" dirty="0">
                <a:solidFill>
                  <a:srgbClr val="001D35"/>
                </a:solidFill>
                <a:effectLst/>
                <a:latin typeface="Google Sans"/>
              </a:rPr>
              <a:t>You can access AI Shell by installing the "</a:t>
            </a:r>
            <a:r>
              <a:rPr lang="en-US" sz="6400" b="0" i="0" dirty="0" err="1">
                <a:solidFill>
                  <a:srgbClr val="001D35"/>
                </a:solidFill>
                <a:effectLst/>
                <a:latin typeface="Google Sans"/>
              </a:rPr>
              <a:t>AIShell</a:t>
            </a:r>
            <a:r>
              <a:rPr lang="en-US" sz="6400" b="0" i="0" dirty="0">
                <a:solidFill>
                  <a:srgbClr val="001D35"/>
                </a:solidFill>
                <a:effectLst/>
                <a:latin typeface="Google Sans"/>
              </a:rPr>
              <a:t>" module in PowerShell and interacting with it through a chat-like interface. </a:t>
            </a:r>
            <a:br>
              <a:rPr lang="en-US" sz="6400" b="0" i="0" dirty="0">
                <a:solidFill>
                  <a:srgbClr val="001D35"/>
                </a:solidFill>
                <a:effectLst/>
                <a:latin typeface="Google Sans"/>
              </a:rPr>
            </a:br>
            <a:r>
              <a:rPr lang="en-US" sz="6400" b="0" i="0" dirty="0">
                <a:solidFill>
                  <a:srgbClr val="001D35"/>
                </a:solidFill>
                <a:effectLst/>
                <a:latin typeface="Google Sans"/>
              </a:rPr>
              <a:t>Guidelines here: </a:t>
            </a:r>
            <a:r>
              <a:rPr lang="en-US" sz="4800" dirty="0">
                <a:hlinkClick r:id="rId2"/>
              </a:rPr>
              <a:t>Install AI Shell - PowerShell | Microsoft Learn</a:t>
            </a:r>
            <a:endParaRPr lang="en-US" sz="6400" b="0" i="0" dirty="0">
              <a:solidFill>
                <a:srgbClr val="001D35"/>
              </a:solidFill>
              <a:effectLst/>
              <a:latin typeface="Google Sans"/>
            </a:endParaRPr>
          </a:p>
          <a:p>
            <a:pPr marL="0" indent="0" algn="l">
              <a:lnSpc>
                <a:spcPct val="120000"/>
              </a:lnSpc>
              <a:spcBef>
                <a:spcPts val="0"/>
              </a:spcBef>
              <a:spcAft>
                <a:spcPts val="300"/>
              </a:spcAft>
              <a:buNone/>
            </a:pPr>
            <a:r>
              <a:rPr lang="en-US" sz="6400" b="1" i="0" dirty="0">
                <a:solidFill>
                  <a:srgbClr val="001D35"/>
                </a:solidFill>
                <a:effectLst/>
                <a:latin typeface="Google Sans"/>
              </a:rPr>
              <a:t>Benefits:</a:t>
            </a:r>
            <a:endParaRPr lang="en-US" sz="6400" b="0" i="0" dirty="0">
              <a:solidFill>
                <a:srgbClr val="001D35"/>
              </a:solidFill>
              <a:effectLst/>
              <a:latin typeface="Google Sans"/>
            </a:endParaRPr>
          </a:p>
          <a:p>
            <a:pPr algn="l" fontAlgn="ctr">
              <a:lnSpc>
                <a:spcPct val="120000"/>
              </a:lnSpc>
              <a:spcBef>
                <a:spcPts val="0"/>
              </a:spcBef>
              <a:spcAft>
                <a:spcPts val="300"/>
              </a:spcAft>
              <a:buFont typeface="Arial" panose="020B0604020202020204" pitchFamily="34" charset="0"/>
              <a:buChar char="•"/>
            </a:pPr>
            <a:r>
              <a:rPr lang="en-US" sz="6400" b="0" i="0" dirty="0">
                <a:solidFill>
                  <a:srgbClr val="001D35"/>
                </a:solidFill>
                <a:effectLst/>
                <a:latin typeface="Google Sans"/>
              </a:rPr>
              <a:t>Improved scripting efficiency by providing AI-assisted code generation and error resolution </a:t>
            </a:r>
          </a:p>
          <a:p>
            <a:pPr algn="l" fontAlgn="ctr">
              <a:lnSpc>
                <a:spcPct val="120000"/>
              </a:lnSpc>
              <a:spcBef>
                <a:spcPts val="0"/>
              </a:spcBef>
              <a:spcAft>
                <a:spcPts val="300"/>
              </a:spcAft>
              <a:buFont typeface="Arial" panose="020B0604020202020204" pitchFamily="34" charset="0"/>
              <a:buChar char="•"/>
            </a:pPr>
            <a:r>
              <a:rPr lang="en-US" sz="6400" b="0" i="0" dirty="0">
                <a:solidFill>
                  <a:srgbClr val="001D35"/>
                </a:solidFill>
                <a:effectLst/>
                <a:latin typeface="Google Sans"/>
              </a:rPr>
              <a:t>Easier learning curve for new PowerShell users through explanations and suggestions </a:t>
            </a:r>
          </a:p>
          <a:p>
            <a:pPr algn="l">
              <a:lnSpc>
                <a:spcPct val="120000"/>
              </a:lnSpc>
              <a:spcBef>
                <a:spcPts val="0"/>
              </a:spcBef>
              <a:spcAft>
                <a:spcPts val="300"/>
              </a:spcAft>
              <a:buFont typeface="Arial" panose="020B0604020202020204" pitchFamily="34" charset="0"/>
              <a:buChar char="•"/>
            </a:pPr>
            <a:r>
              <a:rPr lang="en-US" sz="6400" b="0" i="0" dirty="0">
                <a:solidFill>
                  <a:srgbClr val="001D35"/>
                </a:solidFill>
                <a:effectLst/>
                <a:latin typeface="Google Sans"/>
              </a:rPr>
              <a:t>Automation of repetitive tasks with AI assistance </a:t>
            </a:r>
          </a:p>
          <a:p>
            <a:pPr>
              <a:lnSpc>
                <a:spcPct val="120000"/>
              </a:lnSpc>
              <a:spcBef>
                <a:spcPts val="0"/>
              </a:spcBef>
              <a:spcAft>
                <a:spcPts val="300"/>
              </a:spcAft>
            </a:pPr>
            <a:endParaRPr lang="en-GB" dirty="0"/>
          </a:p>
        </p:txBody>
      </p:sp>
    </p:spTree>
    <p:extLst>
      <p:ext uri="{BB962C8B-B14F-4D97-AF65-F5344CB8AC3E}">
        <p14:creationId xmlns:p14="http://schemas.microsoft.com/office/powerpoint/2010/main" val="2676650143"/>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554634" y="278534"/>
            <a:ext cx="9895951" cy="1033669"/>
          </a:xfrm>
        </p:spPr>
        <p:txBody>
          <a:bodyPr>
            <a:normAutofit/>
          </a:bodyPr>
          <a:lstStyle/>
          <a:p>
            <a:r>
              <a:rPr lang="en-GB" sz="6000" b="1" dirty="0">
                <a:solidFill>
                  <a:schemeClr val="bg1"/>
                </a:solidFill>
              </a:rPr>
              <a:t>Bg. </a:t>
            </a:r>
            <a:r>
              <a:rPr lang="en-GB" sz="4800" b="1" dirty="0">
                <a:solidFill>
                  <a:schemeClr val="bg1"/>
                </a:solidFill>
              </a:rPr>
              <a:t>Get-Service</a:t>
            </a:r>
          </a:p>
        </p:txBody>
      </p:sp>
      <p:pic>
        <p:nvPicPr>
          <p:cNvPr id="4" name="Picture 3" descr="Logo, company name&#10;&#10;Description automatically generated">
            <a:extLst>
              <a:ext uri="{FF2B5EF4-FFF2-40B4-BE49-F238E27FC236}">
                <a16:creationId xmlns:a16="http://schemas.microsoft.com/office/drawing/2014/main" id="{C8037EEF-F350-6DC8-405F-2341923213C4}"/>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8247409" y="98321"/>
            <a:ext cx="3485241" cy="1394097"/>
          </a:xfrm>
          <a:prstGeom prst="rect">
            <a:avLst/>
          </a:prstGeom>
        </p:spPr>
      </p:pic>
      <p:sp>
        <p:nvSpPr>
          <p:cNvPr id="5" name="TextBox 4">
            <a:extLst>
              <a:ext uri="{FF2B5EF4-FFF2-40B4-BE49-F238E27FC236}">
                <a16:creationId xmlns:a16="http://schemas.microsoft.com/office/drawing/2014/main" id="{3672AFAB-BFB7-2158-5412-CE61CB83D756}"/>
              </a:ext>
            </a:extLst>
          </p:cNvPr>
          <p:cNvSpPr txBox="1"/>
          <p:nvPr/>
        </p:nvSpPr>
        <p:spPr>
          <a:xfrm>
            <a:off x="8337472" y="1426220"/>
            <a:ext cx="3016328" cy="215444"/>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800" b="0" i="0" u="none" strike="noStrike" kern="1200" cap="none" spc="0" normalizeH="0" baseline="0" noProof="0" dirty="0">
                <a:ln>
                  <a:noFill/>
                </a:ln>
                <a:solidFill>
                  <a:prstClr val="black"/>
                </a:solidFill>
                <a:effectLst/>
                <a:uLnTx/>
                <a:uFillTx/>
                <a:latin typeface="Calibri" panose="020F0502020204030204"/>
                <a:ea typeface="+mn-ea"/>
                <a:cs typeface="+mn-cs"/>
                <a:hlinkClick r:id="rId4" tooltip="http://www.i-tecnico.pt/powershell-do-windows-o-que-e-para-que-serve/"/>
              </a:rPr>
              <a:t>This Photo</a:t>
            </a:r>
            <a:r>
              <a:rPr kumimoji="0" lang="en-GB" sz="800" b="0" i="0" u="none" strike="noStrike" kern="1200" cap="none" spc="0" normalizeH="0" baseline="0" noProof="0" dirty="0">
                <a:ln>
                  <a:noFill/>
                </a:ln>
                <a:solidFill>
                  <a:prstClr val="black"/>
                </a:solidFill>
                <a:effectLst/>
                <a:uLnTx/>
                <a:uFillTx/>
                <a:latin typeface="Calibri" panose="020F0502020204030204"/>
                <a:ea typeface="+mn-ea"/>
                <a:cs typeface="+mn-cs"/>
              </a:rPr>
              <a:t> by Unknown Author is </a:t>
            </a:r>
            <a:r>
              <a:rPr kumimoji="0" lang="en-GB" sz="300" b="0" i="0" u="none" strike="noStrike" kern="1200" cap="none" spc="0" normalizeH="0" baseline="0" noProof="0" dirty="0">
                <a:ln>
                  <a:noFill/>
                </a:ln>
                <a:solidFill>
                  <a:prstClr val="black"/>
                </a:solidFill>
                <a:effectLst/>
                <a:uLnTx/>
                <a:uFillTx/>
                <a:latin typeface="Calibri" panose="020F0502020204030204"/>
                <a:ea typeface="+mn-ea"/>
                <a:cs typeface="+mn-cs"/>
              </a:rPr>
              <a:t>licensed</a:t>
            </a:r>
            <a:r>
              <a:rPr kumimoji="0" lang="en-GB" sz="800" b="0" i="0" u="none" strike="noStrike" kern="1200" cap="none" spc="0" normalizeH="0" baseline="0" noProof="0" dirty="0">
                <a:ln>
                  <a:noFill/>
                </a:ln>
                <a:solidFill>
                  <a:prstClr val="black"/>
                </a:solidFill>
                <a:effectLst/>
                <a:uLnTx/>
                <a:uFillTx/>
                <a:latin typeface="Calibri" panose="020F0502020204030204"/>
                <a:ea typeface="+mn-ea"/>
                <a:cs typeface="+mn-cs"/>
              </a:rPr>
              <a:t> under </a:t>
            </a:r>
            <a:r>
              <a:rPr kumimoji="0" lang="en-GB" sz="800" b="0" i="0" u="none" strike="noStrike" kern="1200" cap="none" spc="0" normalizeH="0" baseline="0" noProof="0" dirty="0">
                <a:ln>
                  <a:noFill/>
                </a:ln>
                <a:solidFill>
                  <a:prstClr val="black"/>
                </a:solidFill>
                <a:effectLst/>
                <a:uLnTx/>
                <a:uFillTx/>
                <a:latin typeface="Calibri" panose="020F0502020204030204"/>
                <a:ea typeface="+mn-ea"/>
                <a:cs typeface="+mn-cs"/>
                <a:hlinkClick r:id="rId5" tooltip="https://creativecommons.org/licenses/by-nc-nd/3.0/"/>
              </a:rPr>
              <a:t>CC BY-NC-ND</a:t>
            </a:r>
            <a:endParaRPr kumimoji="0" lang="en-GB" sz="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7" name="Content Placeholder 6">
            <a:extLst>
              <a:ext uri="{FF2B5EF4-FFF2-40B4-BE49-F238E27FC236}">
                <a16:creationId xmlns:a16="http://schemas.microsoft.com/office/drawing/2014/main" id="{7AA20E84-7A60-867E-8EB4-EA3136895592}"/>
              </a:ext>
            </a:extLst>
          </p:cNvPr>
          <p:cNvSpPr>
            <a:spLocks noGrp="1"/>
          </p:cNvSpPr>
          <p:nvPr>
            <p:ph idx="1"/>
          </p:nvPr>
        </p:nvSpPr>
        <p:spPr>
          <a:xfrm>
            <a:off x="115031" y="1634793"/>
            <a:ext cx="11827827" cy="4351338"/>
          </a:xfrm>
        </p:spPr>
        <p:txBody>
          <a:bodyPr>
            <a:normAutofit/>
          </a:bodyPr>
          <a:lstStyle/>
          <a:p>
            <a:pPr algn="l">
              <a:lnSpc>
                <a:spcPct val="100000"/>
              </a:lnSpc>
              <a:spcBef>
                <a:spcPts val="200"/>
              </a:spcBef>
            </a:pPr>
            <a:r>
              <a:rPr lang="en-US" sz="2200" i="0" dirty="0">
                <a:solidFill>
                  <a:srgbClr val="232629"/>
                </a:solidFill>
                <a:effectLst/>
              </a:rPr>
              <a:t>There is a difference </a:t>
            </a:r>
            <a:r>
              <a:rPr lang="en-US" sz="2200" b="0" i="0" dirty="0">
                <a:solidFill>
                  <a:srgbClr val="232629"/>
                </a:solidFill>
                <a:effectLst/>
              </a:rPr>
              <a:t>between a </a:t>
            </a:r>
            <a:r>
              <a:rPr lang="en-US" sz="2200" b="1" i="0" dirty="0">
                <a:solidFill>
                  <a:srgbClr val="232629"/>
                </a:solidFill>
                <a:effectLst/>
              </a:rPr>
              <a:t>Windows service </a:t>
            </a:r>
            <a:r>
              <a:rPr lang="en-US" sz="2200" i="0" dirty="0">
                <a:solidFill>
                  <a:srgbClr val="232629"/>
                </a:solidFill>
                <a:effectLst/>
              </a:rPr>
              <a:t>&amp; a </a:t>
            </a:r>
            <a:r>
              <a:rPr lang="en-US" sz="2200" b="1" i="0" dirty="0">
                <a:solidFill>
                  <a:srgbClr val="232629"/>
                </a:solidFill>
                <a:effectLst/>
              </a:rPr>
              <a:t>Windows process.</a:t>
            </a:r>
          </a:p>
          <a:p>
            <a:pPr algn="l">
              <a:lnSpc>
                <a:spcPct val="100000"/>
              </a:lnSpc>
              <a:spcBef>
                <a:spcPts val="200"/>
              </a:spcBef>
            </a:pPr>
            <a:r>
              <a:rPr lang="en-US" sz="2200" b="1" i="0" dirty="0">
                <a:solidFill>
                  <a:srgbClr val="232629"/>
                </a:solidFill>
                <a:effectLst/>
              </a:rPr>
              <a:t> </a:t>
            </a:r>
            <a:r>
              <a:rPr lang="en-US" sz="2200" b="0" i="0" dirty="0">
                <a:solidFill>
                  <a:srgbClr val="232629"/>
                </a:solidFill>
                <a:effectLst/>
              </a:rPr>
              <a:t>A service can be defined as a Windows system process</a:t>
            </a:r>
            <a:r>
              <a:rPr lang="en-US" sz="2200" dirty="0">
                <a:solidFill>
                  <a:srgbClr val="232629"/>
                </a:solidFill>
              </a:rPr>
              <a:t>,</a:t>
            </a:r>
            <a:r>
              <a:rPr lang="en-US" sz="2200" b="0" i="0" dirty="0">
                <a:solidFill>
                  <a:srgbClr val="232629"/>
                </a:solidFill>
                <a:effectLst/>
              </a:rPr>
              <a:t> that is usually started by the OS and runs in it’s own isolated session. It is a process (</a:t>
            </a:r>
            <a:r>
              <a:rPr lang="en-US" sz="2200" i="0" dirty="0">
                <a:solidFill>
                  <a:srgbClr val="232629"/>
                </a:solidFill>
                <a:effectLst/>
              </a:rPr>
              <a:t>A Windows</a:t>
            </a:r>
            <a:r>
              <a:rPr lang="en-US" sz="2200" b="0" i="0" dirty="0">
                <a:solidFill>
                  <a:srgbClr val="232629"/>
                </a:solidFill>
                <a:effectLst/>
              </a:rPr>
              <a:t> system process aka a Service). </a:t>
            </a:r>
          </a:p>
          <a:p>
            <a:pPr algn="l">
              <a:lnSpc>
                <a:spcPct val="100000"/>
              </a:lnSpc>
              <a:spcBef>
                <a:spcPts val="200"/>
              </a:spcBef>
            </a:pPr>
            <a:r>
              <a:rPr lang="en-US" sz="2200" dirty="0">
                <a:solidFill>
                  <a:srgbClr val="232629"/>
                </a:solidFill>
              </a:rPr>
              <a:t>All </a:t>
            </a:r>
            <a:r>
              <a:rPr lang="en-US" sz="2200" b="0" i="0" dirty="0">
                <a:solidFill>
                  <a:srgbClr val="232629"/>
                </a:solidFill>
                <a:effectLst/>
              </a:rPr>
              <a:t>processes are not run as a service.</a:t>
            </a:r>
          </a:p>
          <a:p>
            <a:pPr algn="l">
              <a:lnSpc>
                <a:spcPct val="100000"/>
              </a:lnSpc>
              <a:spcBef>
                <a:spcPts val="200"/>
              </a:spcBef>
            </a:pPr>
            <a:r>
              <a:rPr lang="en-US" sz="2200" b="0" i="0" dirty="0">
                <a:solidFill>
                  <a:srgbClr val="232629"/>
                </a:solidFill>
                <a:effectLst/>
              </a:rPr>
              <a:t>A service is a process </a:t>
            </a:r>
            <a:r>
              <a:rPr lang="en-US" sz="2200" b="1" i="0" dirty="0">
                <a:solidFill>
                  <a:srgbClr val="232629"/>
                </a:solidFill>
                <a:effectLst/>
              </a:rPr>
              <a:t>without</a:t>
            </a:r>
            <a:r>
              <a:rPr lang="en-US" sz="2200" b="0" i="0" dirty="0">
                <a:solidFill>
                  <a:srgbClr val="232629"/>
                </a:solidFill>
                <a:effectLst/>
              </a:rPr>
              <a:t> user interface</a:t>
            </a:r>
            <a:r>
              <a:rPr lang="en-US" sz="2200" dirty="0">
                <a:solidFill>
                  <a:srgbClr val="232629"/>
                </a:solidFill>
              </a:rPr>
              <a:t>, they</a:t>
            </a:r>
            <a:r>
              <a:rPr lang="en-US" sz="2200" b="0" i="0" dirty="0">
                <a:solidFill>
                  <a:srgbClr val="232629"/>
                </a:solidFill>
                <a:effectLst/>
              </a:rPr>
              <a:t> do not possess a user interface. </a:t>
            </a:r>
          </a:p>
          <a:p>
            <a:pPr algn="l">
              <a:lnSpc>
                <a:spcPct val="100000"/>
              </a:lnSpc>
              <a:spcBef>
                <a:spcPts val="200"/>
              </a:spcBef>
            </a:pPr>
            <a:r>
              <a:rPr lang="en-US" sz="2200" dirty="0">
                <a:solidFill>
                  <a:srgbClr val="232629"/>
                </a:solidFill>
              </a:rPr>
              <a:t>For example, Services are</a:t>
            </a:r>
            <a:r>
              <a:rPr lang="en-US" sz="2200" b="0" i="0" dirty="0">
                <a:solidFill>
                  <a:srgbClr val="232629"/>
                </a:solidFill>
                <a:effectLst/>
              </a:rPr>
              <a:t> automatically started by the OS when the computer boots.</a:t>
            </a:r>
            <a:endParaRPr lang="en-US" sz="2200" b="0" i="0" dirty="0">
              <a:solidFill>
                <a:srgbClr val="2C2C2C"/>
              </a:solidFill>
              <a:effectLst/>
            </a:endParaRPr>
          </a:p>
          <a:p>
            <a:pPr algn="l">
              <a:lnSpc>
                <a:spcPct val="100000"/>
              </a:lnSpc>
              <a:spcBef>
                <a:spcPts val="200"/>
              </a:spcBef>
            </a:pPr>
            <a:r>
              <a:rPr lang="en-US" sz="2200" b="0" i="0" dirty="0">
                <a:solidFill>
                  <a:srgbClr val="2C2C2C"/>
                </a:solidFill>
                <a:effectLst/>
              </a:rPr>
              <a:t>We can use the </a:t>
            </a:r>
            <a:r>
              <a:rPr lang="en-US" sz="2200" b="1" i="0" dirty="0">
                <a:solidFill>
                  <a:srgbClr val="2C2C2C"/>
                </a:solidFill>
                <a:effectLst/>
              </a:rPr>
              <a:t>Get-Service</a:t>
            </a:r>
            <a:r>
              <a:rPr lang="en-US" sz="2200" b="0" i="0" dirty="0">
                <a:solidFill>
                  <a:srgbClr val="2C2C2C"/>
                </a:solidFill>
                <a:effectLst/>
              </a:rPr>
              <a:t> command to view a list of services on our computer.</a:t>
            </a:r>
          </a:p>
          <a:p>
            <a:pPr algn="l">
              <a:lnSpc>
                <a:spcPct val="100000"/>
              </a:lnSpc>
              <a:spcBef>
                <a:spcPts val="200"/>
              </a:spcBef>
            </a:pPr>
            <a:r>
              <a:rPr lang="en-US" sz="2200" dirty="0">
                <a:solidFill>
                  <a:srgbClr val="2C2C2C"/>
                </a:solidFill>
              </a:rPr>
              <a:t>T</a:t>
            </a:r>
            <a:r>
              <a:rPr lang="en-US" sz="2200" b="0" i="0" dirty="0">
                <a:solidFill>
                  <a:srgbClr val="2C2C2C"/>
                </a:solidFill>
                <a:effectLst/>
              </a:rPr>
              <a:t>he command returns all running and stopped services</a:t>
            </a:r>
            <a:r>
              <a:rPr lang="en-US" sz="2200" dirty="0">
                <a:solidFill>
                  <a:srgbClr val="2C2C2C"/>
                </a:solidFill>
              </a:rPr>
              <a:t> by default.</a:t>
            </a:r>
            <a:endParaRPr lang="en-US" sz="2200" b="0" i="0" dirty="0">
              <a:solidFill>
                <a:srgbClr val="2C2C2C"/>
              </a:solidFill>
              <a:effectLst/>
            </a:endParaRPr>
          </a:p>
          <a:p>
            <a:pPr>
              <a:lnSpc>
                <a:spcPct val="100000"/>
              </a:lnSpc>
              <a:spcBef>
                <a:spcPts val="200"/>
              </a:spcBef>
            </a:pPr>
            <a:r>
              <a:rPr lang="en-US" sz="2200" b="0" i="0" dirty="0">
                <a:solidFill>
                  <a:srgbClr val="2C2C2C"/>
                </a:solidFill>
                <a:effectLst/>
              </a:rPr>
              <a:t>However, we can use parameters to find specific services. E.g., to view all the services starting with the name Sys, we can type: </a:t>
            </a:r>
            <a:r>
              <a:rPr lang="en-GB" sz="2200" b="1" i="0" dirty="0">
                <a:solidFill>
                  <a:srgbClr val="000000"/>
                </a:solidFill>
                <a:effectLst/>
              </a:rPr>
              <a:t>Get-Service -Name </a:t>
            </a:r>
            <a:r>
              <a:rPr lang="en-GB" sz="2200" b="1" i="0" dirty="0">
                <a:solidFill>
                  <a:srgbClr val="006666"/>
                </a:solidFill>
                <a:effectLst/>
              </a:rPr>
              <a:t>“</a:t>
            </a:r>
            <a:r>
              <a:rPr lang="en-GB" sz="2200" b="1" dirty="0">
                <a:solidFill>
                  <a:srgbClr val="000000"/>
                </a:solidFill>
              </a:rPr>
              <a:t>Sys</a:t>
            </a:r>
            <a:r>
              <a:rPr lang="en-GB" sz="2200" b="1" i="0" dirty="0">
                <a:solidFill>
                  <a:srgbClr val="000000"/>
                </a:solidFill>
                <a:effectLst/>
              </a:rPr>
              <a:t>*</a:t>
            </a:r>
            <a:r>
              <a:rPr lang="en-GB" sz="2200" b="1" i="0" dirty="0">
                <a:solidFill>
                  <a:srgbClr val="006666"/>
                </a:solidFill>
                <a:effectLst/>
              </a:rPr>
              <a:t>"</a:t>
            </a:r>
            <a:endParaRPr lang="en-US" sz="2200" b="1" i="0" dirty="0">
              <a:solidFill>
                <a:srgbClr val="2C2C2C"/>
              </a:solidFill>
              <a:effectLst/>
            </a:endParaRPr>
          </a:p>
          <a:p>
            <a:pPr algn="l">
              <a:lnSpc>
                <a:spcPct val="100000"/>
              </a:lnSpc>
              <a:spcBef>
                <a:spcPts val="200"/>
              </a:spcBef>
            </a:pPr>
            <a:endParaRPr lang="en-US" sz="2200" b="0" i="0" dirty="0">
              <a:solidFill>
                <a:srgbClr val="2C2C2C"/>
              </a:solidFill>
              <a:effectLst/>
            </a:endParaRPr>
          </a:p>
        </p:txBody>
      </p:sp>
      <p:pic>
        <p:nvPicPr>
          <p:cNvPr id="6" name="Picture 5">
            <a:extLst>
              <a:ext uri="{FF2B5EF4-FFF2-40B4-BE49-F238E27FC236}">
                <a16:creationId xmlns:a16="http://schemas.microsoft.com/office/drawing/2014/main" id="{81DF5AD3-62D0-9B20-1180-82510D48932C}"/>
              </a:ext>
            </a:extLst>
          </p:cNvPr>
          <p:cNvPicPr>
            <a:picLocks noChangeAspect="1"/>
          </p:cNvPicPr>
          <p:nvPr/>
        </p:nvPicPr>
        <p:blipFill>
          <a:blip r:embed="rId6"/>
          <a:stretch>
            <a:fillRect/>
          </a:stretch>
        </p:blipFill>
        <p:spPr>
          <a:xfrm>
            <a:off x="3076573" y="5184489"/>
            <a:ext cx="6038850" cy="1638300"/>
          </a:xfrm>
          <a:prstGeom prst="rect">
            <a:avLst/>
          </a:prstGeom>
        </p:spPr>
      </p:pic>
    </p:spTree>
    <p:extLst>
      <p:ext uri="{BB962C8B-B14F-4D97-AF65-F5344CB8AC3E}">
        <p14:creationId xmlns:p14="http://schemas.microsoft.com/office/powerpoint/2010/main" val="4044090704"/>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E2EC99A1-E271-65D9-183C-E16157957402}"/>
              </a:ext>
            </a:extLst>
          </p:cNvPr>
          <p:cNvSpPr txBox="1"/>
          <p:nvPr/>
        </p:nvSpPr>
        <p:spPr>
          <a:xfrm>
            <a:off x="343108" y="1033669"/>
            <a:ext cx="11848892" cy="5609228"/>
          </a:xfrm>
          <a:prstGeom prst="rect">
            <a:avLst/>
          </a:prstGeom>
          <a:noFill/>
        </p:spPr>
        <p:txBody>
          <a:bodyPr wrap="square">
            <a:spAutoFit/>
          </a:bodyPr>
          <a:lstStyle/>
          <a:p>
            <a:pPr marL="342900" marR="0" lvl="0" indent="-342900" algn="l" defTabSz="914400" rtl="0" eaLnBrk="1" fontAlgn="auto" latinLnBrk="0" hangingPunct="1">
              <a:lnSpc>
                <a:spcPct val="100000"/>
              </a:lnSpc>
              <a:spcBef>
                <a:spcPts val="0"/>
              </a:spcBef>
              <a:spcAft>
                <a:spcPts val="300"/>
              </a:spcAft>
              <a:buClrTx/>
              <a:buSzTx/>
              <a:buFont typeface="Symbol" panose="05050102010706020507" pitchFamily="18" charset="2"/>
              <a:buChar char=""/>
              <a:tabLst/>
              <a:defRPr/>
            </a:pPr>
            <a:r>
              <a:rPr kumimoji="0" lang="en-GB" sz="2400" b="1" i="0" u="none" strike="noStrike" kern="100" cap="none" spc="0" normalizeH="0" baseline="0" noProof="0" dirty="0">
                <a:ln>
                  <a:noFill/>
                </a:ln>
                <a:solidFill>
                  <a:prstClr val="black"/>
                </a:solidFill>
                <a:effectLst/>
                <a:uLnTx/>
                <a:uFillTx/>
                <a:latin typeface="Aptos" panose="020B0004020202020204" pitchFamily="34" charset="0"/>
                <a:ea typeface="DengXian" panose="02010600030101010101" pitchFamily="2" charset="-122"/>
                <a:cs typeface="Times New Roman" panose="02020603050405020304" pitchFamily="18" charset="0"/>
              </a:rPr>
              <a:t>View users:</a:t>
            </a:r>
            <a:r>
              <a:rPr kumimoji="0" lang="en-GB" sz="2400" b="0" i="0" u="none" strike="noStrike" kern="100" cap="none" spc="0" normalizeH="0" baseline="0" noProof="0" dirty="0">
                <a:ln>
                  <a:noFill/>
                </a:ln>
                <a:solidFill>
                  <a:prstClr val="black"/>
                </a:solidFill>
                <a:effectLst/>
                <a:uLnTx/>
                <a:uFillTx/>
                <a:latin typeface="Aptos" panose="020B0004020202020204" pitchFamily="34" charset="0"/>
                <a:ea typeface="DengXian" panose="02010600030101010101" pitchFamily="2" charset="-122"/>
                <a:cs typeface="Times New Roman" panose="02020603050405020304" pitchFamily="18" charset="0"/>
              </a:rPr>
              <a:t> As we have learned with Batch, the </a:t>
            </a:r>
            <a:r>
              <a:rPr kumimoji="0" lang="en-GB" sz="2400" b="0" i="0" u="none" strike="noStrike" kern="100" cap="none" spc="0" normalizeH="0" baseline="0" noProof="0" dirty="0">
                <a:ln>
                  <a:noFill/>
                </a:ln>
                <a:solidFill>
                  <a:srgbClr val="0000CC"/>
                </a:solidFill>
                <a:effectLst/>
                <a:uLnTx/>
                <a:uFillTx/>
                <a:latin typeface="Aptos" panose="020B0004020202020204" pitchFamily="34" charset="0"/>
                <a:ea typeface="DengXian" panose="02010600030101010101" pitchFamily="2" charset="-122"/>
                <a:cs typeface="Times New Roman" panose="02020603050405020304" pitchFamily="18" charset="0"/>
              </a:rPr>
              <a:t>net user</a:t>
            </a:r>
            <a:r>
              <a:rPr kumimoji="0" lang="en-GB" sz="2400" b="0" i="0" u="none" strike="noStrike" kern="100" cap="none" spc="0" normalizeH="0" baseline="0" noProof="0" dirty="0">
                <a:ln>
                  <a:noFill/>
                </a:ln>
                <a:solidFill>
                  <a:prstClr val="black"/>
                </a:solidFill>
                <a:effectLst/>
                <a:uLnTx/>
                <a:uFillTx/>
                <a:latin typeface="Aptos" panose="020B0004020202020204" pitchFamily="34" charset="0"/>
                <a:ea typeface="DengXian" panose="02010600030101010101" pitchFamily="2" charset="-122"/>
                <a:cs typeface="Times New Roman" panose="02020603050405020304" pitchFamily="18" charset="0"/>
              </a:rPr>
              <a:t> command allows us to view user accounts.</a:t>
            </a:r>
          </a:p>
          <a:p>
            <a:pPr marL="342900" marR="0" lvl="0" indent="-342900" algn="l" defTabSz="914400" rtl="0" eaLnBrk="1" fontAlgn="auto" latinLnBrk="0" hangingPunct="1">
              <a:lnSpc>
                <a:spcPct val="100000"/>
              </a:lnSpc>
              <a:spcBef>
                <a:spcPts val="0"/>
              </a:spcBef>
              <a:spcAft>
                <a:spcPts val="300"/>
              </a:spcAft>
              <a:buClrTx/>
              <a:buSzTx/>
              <a:buFont typeface="Symbol" panose="05050102010706020507" pitchFamily="18" charset="2"/>
              <a:buChar char=""/>
              <a:tabLst/>
              <a:defRPr/>
            </a:pPr>
            <a:r>
              <a:rPr kumimoji="0" lang="en-GB" sz="2400" b="0" i="0" u="none" strike="noStrike" kern="100" cap="none" spc="0" normalizeH="0" baseline="0" noProof="0" dirty="0">
                <a:ln>
                  <a:noFill/>
                </a:ln>
                <a:solidFill>
                  <a:prstClr val="black"/>
                </a:solidFill>
                <a:effectLst/>
                <a:uLnTx/>
                <a:uFillTx/>
                <a:latin typeface="Aptos" panose="020B0004020202020204" pitchFamily="34" charset="0"/>
                <a:ea typeface="DengXian" panose="02010600030101010101" pitchFamily="2" charset="-122"/>
                <a:cs typeface="Times New Roman" panose="02020603050405020304" pitchFamily="18" charset="0"/>
              </a:rPr>
              <a:t>It is a traditional Windows </a:t>
            </a:r>
            <a:r>
              <a:rPr kumimoji="0" lang="en-GB" sz="2400" b="0" i="0" u="none" strike="noStrike" kern="100" cap="none" spc="0" normalizeH="0" baseline="0" noProof="0" dirty="0" err="1">
                <a:ln>
                  <a:noFill/>
                </a:ln>
                <a:solidFill>
                  <a:prstClr val="black"/>
                </a:solidFill>
                <a:effectLst/>
                <a:uLnTx/>
                <a:uFillTx/>
                <a:latin typeface="Aptos" panose="020B0004020202020204" pitchFamily="34" charset="0"/>
                <a:ea typeface="DengXian" panose="02010600030101010101" pitchFamily="2" charset="-122"/>
                <a:cs typeface="Times New Roman" panose="02020603050405020304" pitchFamily="18" charset="0"/>
              </a:rPr>
              <a:t>cmd</a:t>
            </a:r>
            <a:r>
              <a:rPr kumimoji="0" lang="en-GB" sz="2400" b="0" i="0" u="none" strike="noStrike" kern="100" cap="none" spc="0" normalizeH="0" baseline="0" noProof="0" dirty="0">
                <a:ln>
                  <a:noFill/>
                </a:ln>
                <a:solidFill>
                  <a:prstClr val="black"/>
                </a:solidFill>
                <a:effectLst/>
                <a:uLnTx/>
                <a:uFillTx/>
                <a:latin typeface="Aptos" panose="020B0004020202020204" pitchFamily="34" charset="0"/>
                <a:ea typeface="DengXian" panose="02010600030101010101" pitchFamily="2" charset="-122"/>
                <a:cs typeface="Times New Roman" panose="02020603050405020304" pitchFamily="18" charset="0"/>
              </a:rPr>
              <a:t> command but we can still use </a:t>
            </a:r>
            <a:r>
              <a:rPr kumimoji="0" lang="en-GB" sz="2400" b="1" i="0" u="none" strike="noStrike" kern="100" cap="none" spc="0" normalizeH="0" baseline="0" noProof="0" dirty="0">
                <a:ln>
                  <a:noFill/>
                </a:ln>
                <a:solidFill>
                  <a:prstClr val="black"/>
                </a:solidFill>
                <a:effectLst/>
                <a:uLnTx/>
                <a:uFillTx/>
                <a:latin typeface="Aptos" panose="020B0004020202020204" pitchFamily="34" charset="0"/>
                <a:ea typeface="DengXian" panose="02010600030101010101" pitchFamily="2" charset="-122"/>
                <a:cs typeface="Times New Roman" panose="02020603050405020304" pitchFamily="18" charset="0"/>
              </a:rPr>
              <a:t>net user</a:t>
            </a:r>
            <a:r>
              <a:rPr kumimoji="0" lang="en-GB" sz="2400" b="0" i="0" u="none" strike="noStrike" kern="100" cap="none" spc="0" normalizeH="0" baseline="0" noProof="0" dirty="0">
                <a:ln>
                  <a:noFill/>
                </a:ln>
                <a:solidFill>
                  <a:prstClr val="black"/>
                </a:solidFill>
                <a:effectLst/>
                <a:uLnTx/>
                <a:uFillTx/>
                <a:latin typeface="Aptos" panose="020B0004020202020204" pitchFamily="34" charset="0"/>
                <a:ea typeface="DengXian" panose="02010600030101010101" pitchFamily="2" charset="-122"/>
                <a:cs typeface="Times New Roman" panose="02020603050405020304" pitchFamily="18" charset="0"/>
              </a:rPr>
              <a:t> within PowerShell, but it's not a PowerShell cmdlet. </a:t>
            </a:r>
          </a:p>
          <a:p>
            <a:pPr marL="342900" marR="0" lvl="0" indent="-342900" algn="l" defTabSz="914400" rtl="0" eaLnBrk="1" fontAlgn="auto" latinLnBrk="0" hangingPunct="1">
              <a:lnSpc>
                <a:spcPct val="100000"/>
              </a:lnSpc>
              <a:spcBef>
                <a:spcPts val="0"/>
              </a:spcBef>
              <a:spcAft>
                <a:spcPts val="300"/>
              </a:spcAft>
              <a:buClrTx/>
              <a:buSzTx/>
              <a:buFont typeface="Symbol" panose="05050102010706020507" pitchFamily="18" charset="2"/>
              <a:buChar char=""/>
              <a:tabLst/>
              <a:defRPr/>
            </a:pPr>
            <a:r>
              <a:rPr kumimoji="0" lang="en-GB" sz="2400" b="0" i="0" u="none" strike="noStrike" kern="100" cap="none" spc="0" normalizeH="0" baseline="0" noProof="0" dirty="0">
                <a:ln>
                  <a:noFill/>
                </a:ln>
                <a:solidFill>
                  <a:prstClr val="black"/>
                </a:solidFill>
                <a:effectLst/>
                <a:uLnTx/>
                <a:uFillTx/>
                <a:latin typeface="Aptos" panose="020B0004020202020204" pitchFamily="34" charset="0"/>
                <a:ea typeface="DengXian" panose="02010600030101010101" pitchFamily="2" charset="-122"/>
                <a:cs typeface="Times New Roman" panose="02020603050405020304" pitchFamily="18" charset="0"/>
              </a:rPr>
              <a:t>The PowerShell cmdlet to view users is the</a:t>
            </a:r>
            <a:r>
              <a:rPr kumimoji="0" lang="en-GB" sz="2400" b="0" i="0" u="none" strike="noStrike" kern="100" cap="none" spc="0" normalizeH="0" baseline="0" noProof="0" dirty="0">
                <a:ln>
                  <a:noFill/>
                </a:ln>
                <a:solidFill>
                  <a:srgbClr val="0000CC"/>
                </a:solidFill>
                <a:effectLst/>
                <a:uLnTx/>
                <a:uFillTx/>
                <a:latin typeface="Aptos" panose="020B0004020202020204" pitchFamily="34" charset="0"/>
                <a:ea typeface="DengXian" panose="02010600030101010101" pitchFamily="2" charset="-122"/>
                <a:cs typeface="Times New Roman" panose="02020603050405020304" pitchFamily="18" charset="0"/>
              </a:rPr>
              <a:t> Get-</a:t>
            </a:r>
            <a:r>
              <a:rPr kumimoji="0" lang="en-GB" sz="2400" b="0" i="0" u="none" strike="noStrike" kern="100" cap="none" spc="0" normalizeH="0" baseline="0" noProof="0" dirty="0" err="1">
                <a:ln>
                  <a:noFill/>
                </a:ln>
                <a:solidFill>
                  <a:srgbClr val="0000CC"/>
                </a:solidFill>
                <a:effectLst/>
                <a:uLnTx/>
                <a:uFillTx/>
                <a:latin typeface="Aptos" panose="020B0004020202020204" pitchFamily="34" charset="0"/>
                <a:ea typeface="DengXian" panose="02010600030101010101" pitchFamily="2" charset="-122"/>
                <a:cs typeface="Times New Roman" panose="02020603050405020304" pitchFamily="18" charset="0"/>
              </a:rPr>
              <a:t>LocalUser</a:t>
            </a:r>
            <a:r>
              <a:rPr kumimoji="0" lang="en-GB" sz="2400" b="0" i="0" u="none" strike="noStrike" kern="100" cap="none" spc="0" normalizeH="0" baseline="0" noProof="0" dirty="0">
                <a:ln>
                  <a:noFill/>
                </a:ln>
                <a:solidFill>
                  <a:srgbClr val="0000CC"/>
                </a:solidFill>
                <a:effectLst/>
                <a:uLnTx/>
                <a:uFillTx/>
                <a:latin typeface="Aptos" panose="020B0004020202020204" pitchFamily="34" charset="0"/>
                <a:ea typeface="DengXian" panose="02010600030101010101" pitchFamily="2" charset="-122"/>
                <a:cs typeface="Times New Roman" panose="02020603050405020304" pitchFamily="18" charset="0"/>
              </a:rPr>
              <a:t> </a:t>
            </a:r>
            <a:r>
              <a:rPr kumimoji="0" lang="en-GB" sz="2400" b="0" i="0" u="none" strike="noStrike" kern="100" cap="none" spc="0" normalizeH="0" baseline="0" noProof="0" dirty="0">
                <a:ln>
                  <a:noFill/>
                </a:ln>
                <a:solidFill>
                  <a:prstClr val="black"/>
                </a:solidFill>
                <a:effectLst/>
                <a:uLnTx/>
                <a:uFillTx/>
                <a:latin typeface="Aptos" panose="020B0004020202020204" pitchFamily="34" charset="0"/>
                <a:ea typeface="DengXian" panose="02010600030101010101" pitchFamily="2" charset="-122"/>
                <a:cs typeface="Times New Roman" panose="02020603050405020304" pitchFamily="18" charset="0"/>
              </a:rPr>
              <a:t>command.</a:t>
            </a:r>
          </a:p>
          <a:p>
            <a:pPr marL="342900" marR="0" lvl="0" indent="-342900" algn="l" defTabSz="914400" rtl="0" eaLnBrk="1" fontAlgn="auto" latinLnBrk="0" hangingPunct="1">
              <a:lnSpc>
                <a:spcPct val="100000"/>
              </a:lnSpc>
              <a:spcBef>
                <a:spcPts val="0"/>
              </a:spcBef>
              <a:spcAft>
                <a:spcPts val="300"/>
              </a:spcAft>
              <a:buClrTx/>
              <a:buSzTx/>
              <a:buFont typeface="Symbol" panose="05050102010706020507" pitchFamily="18" charset="2"/>
              <a:buChar char=""/>
              <a:tabLst/>
              <a:defRPr/>
            </a:pPr>
            <a:r>
              <a:rPr kumimoji="0" lang="en-GB" sz="2400" b="0" i="0" u="none" strike="noStrike" kern="100" cap="none" spc="0" normalizeH="0" baseline="0" noProof="0" dirty="0">
                <a:ln>
                  <a:noFill/>
                </a:ln>
                <a:solidFill>
                  <a:prstClr val="black"/>
                </a:solidFill>
                <a:effectLst/>
                <a:uLnTx/>
                <a:uFillTx/>
                <a:latin typeface="Aptos" panose="020B0004020202020204" pitchFamily="34" charset="0"/>
                <a:ea typeface="DengXian" panose="02010600030101010101" pitchFamily="2" charset="-122"/>
                <a:cs typeface="Times New Roman" panose="02020603050405020304" pitchFamily="18" charset="0"/>
              </a:rPr>
              <a:t>The</a:t>
            </a:r>
            <a:r>
              <a:rPr kumimoji="0" lang="en-GB" sz="2400" b="1" i="0" u="none" strike="noStrike" kern="100" cap="none" spc="0" normalizeH="0" baseline="0" noProof="0" dirty="0">
                <a:ln>
                  <a:noFill/>
                </a:ln>
                <a:solidFill>
                  <a:prstClr val="black"/>
                </a:solidFill>
                <a:effectLst/>
                <a:uLnTx/>
                <a:uFillTx/>
                <a:latin typeface="Aptos" panose="020B0004020202020204" pitchFamily="34" charset="0"/>
                <a:ea typeface="DengXian" panose="02010600030101010101" pitchFamily="2" charset="-122"/>
                <a:cs typeface="Times New Roman" panose="02020603050405020304" pitchFamily="18" charset="0"/>
              </a:rPr>
              <a:t> net user</a:t>
            </a:r>
            <a:r>
              <a:rPr kumimoji="0" lang="en-GB" sz="2400" b="0" i="0" u="none" strike="noStrike" kern="100" cap="none" spc="0" normalizeH="0" baseline="0" noProof="0" dirty="0">
                <a:ln>
                  <a:noFill/>
                </a:ln>
                <a:solidFill>
                  <a:prstClr val="black"/>
                </a:solidFill>
                <a:effectLst/>
                <a:uLnTx/>
                <a:uFillTx/>
                <a:latin typeface="Aptos" panose="020B0004020202020204" pitchFamily="34" charset="0"/>
                <a:ea typeface="DengXian" panose="02010600030101010101" pitchFamily="2" charset="-122"/>
                <a:cs typeface="Times New Roman" panose="02020603050405020304" pitchFamily="18" charset="0"/>
              </a:rPr>
              <a:t> command can also be used to add, delete and modify user accounts on the system. </a:t>
            </a:r>
          </a:p>
          <a:p>
            <a:pPr marL="342900" marR="0" lvl="0" indent="-342900" algn="l" defTabSz="914400" rtl="0" eaLnBrk="1" fontAlgn="auto" latinLnBrk="0" hangingPunct="1">
              <a:lnSpc>
                <a:spcPct val="100000"/>
              </a:lnSpc>
              <a:spcBef>
                <a:spcPts val="0"/>
              </a:spcBef>
              <a:spcAft>
                <a:spcPts val="300"/>
              </a:spcAft>
              <a:buClrTx/>
              <a:buSzTx/>
              <a:buFont typeface="Symbol" panose="05050102010706020507" pitchFamily="18" charset="2"/>
              <a:buChar char=""/>
              <a:tabLst/>
              <a:defRPr/>
            </a:pPr>
            <a:r>
              <a:rPr kumimoji="0" lang="en-GB" sz="2400" b="0" i="0" u="none" strike="noStrike" kern="100" cap="none" spc="0" normalizeH="0" baseline="0" noProof="0" dirty="0">
                <a:ln>
                  <a:noFill/>
                </a:ln>
                <a:solidFill>
                  <a:prstClr val="black"/>
                </a:solidFill>
                <a:effectLst/>
                <a:uLnTx/>
                <a:uFillTx/>
                <a:latin typeface="Aptos" panose="020B0004020202020204" pitchFamily="34" charset="0"/>
                <a:ea typeface="DengXian" panose="02010600030101010101" pitchFamily="2" charset="-122"/>
                <a:cs typeface="Times New Roman" panose="02020603050405020304" pitchFamily="18" charset="0"/>
              </a:rPr>
              <a:t>Reminder: we use the </a:t>
            </a:r>
            <a:r>
              <a:rPr kumimoji="0" lang="en-GB" sz="2400" b="1" i="0" u="none" strike="noStrike" kern="100" cap="none" spc="0" normalizeH="0" baseline="0" noProof="0" dirty="0">
                <a:ln>
                  <a:noFill/>
                </a:ln>
                <a:solidFill>
                  <a:prstClr val="black"/>
                </a:solidFill>
                <a:effectLst/>
                <a:uLnTx/>
                <a:uFillTx/>
                <a:latin typeface="Aptos" panose="020B0004020202020204" pitchFamily="34" charset="0"/>
                <a:ea typeface="DengXian" panose="02010600030101010101" pitchFamily="2" charset="-122"/>
                <a:cs typeface="Times New Roman" panose="02020603050405020304" pitchFamily="18" charset="0"/>
              </a:rPr>
              <a:t>/add</a:t>
            </a:r>
            <a:r>
              <a:rPr kumimoji="0" lang="en-GB" sz="2400" b="0" i="0" u="none" strike="noStrike" kern="100" cap="none" spc="0" normalizeH="0" baseline="0" noProof="0" dirty="0">
                <a:ln>
                  <a:noFill/>
                </a:ln>
                <a:solidFill>
                  <a:prstClr val="black"/>
                </a:solidFill>
                <a:effectLst/>
                <a:uLnTx/>
                <a:uFillTx/>
                <a:latin typeface="Aptos" panose="020B0004020202020204" pitchFamily="34" charset="0"/>
                <a:ea typeface="DengXian" panose="02010600030101010101" pitchFamily="2" charset="-122"/>
                <a:cs typeface="Times New Roman" panose="02020603050405020304" pitchFamily="18" charset="0"/>
              </a:rPr>
              <a:t> switch to add a new user account: </a:t>
            </a:r>
            <a:r>
              <a:rPr kumimoji="0" lang="en-GB" sz="2400" b="0" i="0" u="none" strike="noStrike" kern="100" cap="none" spc="0" normalizeH="0" baseline="0" noProof="0" dirty="0">
                <a:ln>
                  <a:noFill/>
                </a:ln>
                <a:solidFill>
                  <a:srgbClr val="0000CC"/>
                </a:solidFill>
                <a:effectLst/>
                <a:uLnTx/>
                <a:uFillTx/>
                <a:latin typeface="Aptos" panose="020B0004020202020204" pitchFamily="34" charset="0"/>
                <a:ea typeface="DengXian" panose="02010600030101010101" pitchFamily="2" charset="-122"/>
                <a:cs typeface="Times New Roman" panose="02020603050405020304" pitchFamily="18" charset="0"/>
              </a:rPr>
              <a:t>net user pam123 /add</a:t>
            </a:r>
            <a:endParaRPr kumimoji="0" lang="en-GB" sz="2400" b="0" i="0" u="none" strike="noStrike" kern="100" cap="none" spc="0" normalizeH="0" baseline="0" noProof="0" dirty="0">
              <a:ln>
                <a:noFill/>
              </a:ln>
              <a:solidFill>
                <a:prstClr val="black"/>
              </a:solidFill>
              <a:effectLst/>
              <a:uLnTx/>
              <a:uFillTx/>
              <a:latin typeface="Aptos" panose="020B0004020202020204" pitchFamily="34" charset="0"/>
              <a:ea typeface="DengXian" panose="02010600030101010101" pitchFamily="2" charset="-122"/>
              <a:cs typeface="Times New Roman" panose="02020603050405020304" pitchFamily="18" charset="0"/>
            </a:endParaRPr>
          </a:p>
          <a:p>
            <a:pPr marL="342900" marR="0" lvl="0" indent="-342900" algn="l" defTabSz="914400" rtl="0" eaLnBrk="1" fontAlgn="auto" latinLnBrk="0" hangingPunct="1">
              <a:lnSpc>
                <a:spcPct val="100000"/>
              </a:lnSpc>
              <a:spcBef>
                <a:spcPts val="0"/>
              </a:spcBef>
              <a:spcAft>
                <a:spcPts val="300"/>
              </a:spcAft>
              <a:buClrTx/>
              <a:buSzTx/>
              <a:buFont typeface="Symbol" panose="05050102010706020507" pitchFamily="18" charset="2"/>
              <a:buChar char=""/>
              <a:tabLst/>
              <a:defRPr/>
            </a:pPr>
            <a:r>
              <a:rPr kumimoji="0" lang="en-GB" sz="2400" b="0" i="0" u="none" strike="noStrike" kern="100" cap="none" spc="0" normalizeH="0" baseline="0" noProof="0" dirty="0">
                <a:ln>
                  <a:noFill/>
                </a:ln>
                <a:solidFill>
                  <a:prstClr val="black"/>
                </a:solidFill>
                <a:effectLst/>
                <a:uLnTx/>
                <a:uFillTx/>
                <a:latin typeface="Aptos" panose="020B0004020202020204" pitchFamily="34" charset="0"/>
                <a:ea typeface="DengXian" panose="02010600030101010101" pitchFamily="2" charset="-122"/>
                <a:cs typeface="Times New Roman" panose="02020603050405020304" pitchFamily="18" charset="0"/>
              </a:rPr>
              <a:t>To </a:t>
            </a:r>
            <a:r>
              <a:rPr kumimoji="0" lang="en-GB" sz="2400" b="1" i="0" u="none" strike="noStrike" kern="100" cap="none" spc="0" normalizeH="0" baseline="0" noProof="0" dirty="0">
                <a:ln>
                  <a:noFill/>
                </a:ln>
                <a:solidFill>
                  <a:prstClr val="black"/>
                </a:solidFill>
                <a:effectLst/>
                <a:uLnTx/>
                <a:uFillTx/>
                <a:latin typeface="Aptos" panose="020B0004020202020204" pitchFamily="34" charset="0"/>
                <a:ea typeface="DengXian" panose="02010600030101010101" pitchFamily="2" charset="-122"/>
                <a:cs typeface="Times New Roman" panose="02020603050405020304" pitchFamily="18" charset="0"/>
              </a:rPr>
              <a:t>add</a:t>
            </a:r>
            <a:r>
              <a:rPr kumimoji="0" lang="en-GB" sz="2400" b="0" i="0" u="none" strike="noStrike" kern="100" cap="none" spc="0" normalizeH="0" baseline="0" noProof="0" dirty="0">
                <a:ln>
                  <a:noFill/>
                </a:ln>
                <a:solidFill>
                  <a:prstClr val="black"/>
                </a:solidFill>
                <a:effectLst/>
                <a:uLnTx/>
                <a:uFillTx/>
                <a:latin typeface="Aptos" panose="020B0004020202020204" pitchFamily="34" charset="0"/>
                <a:ea typeface="DengXian" panose="02010600030101010101" pitchFamily="2" charset="-122"/>
                <a:cs typeface="Times New Roman" panose="02020603050405020304" pitchFamily="18" charset="0"/>
              </a:rPr>
              <a:t> a new user using PowerShell, we use the </a:t>
            </a:r>
            <a:r>
              <a:rPr kumimoji="0" lang="en-GB" sz="2400" b="0" i="0" u="none" strike="noStrike" kern="100" cap="none" spc="0" normalizeH="0" baseline="0" noProof="0" dirty="0">
                <a:ln>
                  <a:noFill/>
                </a:ln>
                <a:solidFill>
                  <a:srgbClr val="0000CC"/>
                </a:solidFill>
                <a:effectLst/>
                <a:uLnTx/>
                <a:uFillTx/>
                <a:latin typeface="Aptos" panose="020B0004020202020204" pitchFamily="34" charset="0"/>
                <a:ea typeface="DengXian" panose="02010600030101010101" pitchFamily="2" charset="-122"/>
                <a:cs typeface="Times New Roman" panose="02020603050405020304" pitchFamily="18" charset="0"/>
              </a:rPr>
              <a:t>New-</a:t>
            </a:r>
            <a:r>
              <a:rPr kumimoji="0" lang="en-GB" sz="2400" b="0" i="0" u="none" strike="noStrike" kern="100" cap="none" spc="0" normalizeH="0" baseline="0" noProof="0" dirty="0" err="1">
                <a:ln>
                  <a:noFill/>
                </a:ln>
                <a:solidFill>
                  <a:srgbClr val="0000CC"/>
                </a:solidFill>
                <a:effectLst/>
                <a:uLnTx/>
                <a:uFillTx/>
                <a:latin typeface="Aptos" panose="020B0004020202020204" pitchFamily="34" charset="0"/>
                <a:ea typeface="DengXian" panose="02010600030101010101" pitchFamily="2" charset="-122"/>
                <a:cs typeface="Times New Roman" panose="02020603050405020304" pitchFamily="18" charset="0"/>
              </a:rPr>
              <a:t>LocalUser</a:t>
            </a:r>
            <a:r>
              <a:rPr kumimoji="0" lang="en-GB" sz="2400" b="0" i="0" u="none" strike="noStrike" kern="100" cap="none" spc="0" normalizeH="0" baseline="0" noProof="0" dirty="0">
                <a:ln>
                  <a:noFill/>
                </a:ln>
                <a:solidFill>
                  <a:prstClr val="black"/>
                </a:solidFill>
                <a:effectLst/>
                <a:uLnTx/>
                <a:uFillTx/>
                <a:latin typeface="Aptos" panose="020B0004020202020204" pitchFamily="34" charset="0"/>
                <a:ea typeface="DengXian" panose="02010600030101010101" pitchFamily="2" charset="-122"/>
                <a:cs typeface="Times New Roman" panose="02020603050405020304" pitchFamily="18" charset="0"/>
              </a:rPr>
              <a:t> command, e.g.:</a:t>
            </a:r>
          </a:p>
          <a:p>
            <a:pPr marL="0" marR="0" lvl="0" indent="0" algn="l" defTabSz="914400" rtl="0" eaLnBrk="1" fontAlgn="auto" latinLnBrk="0" hangingPunct="1">
              <a:lnSpc>
                <a:spcPct val="100000"/>
              </a:lnSpc>
              <a:spcBef>
                <a:spcPts val="0"/>
              </a:spcBef>
              <a:spcAft>
                <a:spcPts val="300"/>
              </a:spcAft>
              <a:buClrTx/>
              <a:buSzTx/>
              <a:buFontTx/>
              <a:buNone/>
              <a:tabLst/>
              <a:defRPr/>
            </a:pPr>
            <a:r>
              <a:rPr kumimoji="0" lang="en-GB" sz="2400" b="0" i="0" u="none" strike="noStrike" kern="100" cap="none" spc="0" normalizeH="0" baseline="0" noProof="0" dirty="0">
                <a:ln>
                  <a:noFill/>
                </a:ln>
                <a:solidFill>
                  <a:srgbClr val="0000CC"/>
                </a:solidFill>
                <a:effectLst/>
                <a:uLnTx/>
                <a:uFillTx/>
                <a:latin typeface="Aptos" panose="020B0004020202020204" pitchFamily="34" charset="0"/>
                <a:ea typeface="DengXian" panose="02010600030101010101" pitchFamily="2" charset="-122"/>
                <a:cs typeface="Times New Roman" panose="02020603050405020304" pitchFamily="18" charset="0"/>
              </a:rPr>
              <a:t>New-</a:t>
            </a:r>
            <a:r>
              <a:rPr kumimoji="0" lang="en-GB" sz="2400" b="0" i="0" u="none" strike="noStrike" kern="100" cap="none" spc="0" normalizeH="0" baseline="0" noProof="0" dirty="0" err="1">
                <a:ln>
                  <a:noFill/>
                </a:ln>
                <a:solidFill>
                  <a:srgbClr val="0000CC"/>
                </a:solidFill>
                <a:effectLst/>
                <a:uLnTx/>
                <a:uFillTx/>
                <a:latin typeface="Aptos" panose="020B0004020202020204" pitchFamily="34" charset="0"/>
                <a:ea typeface="DengXian" panose="02010600030101010101" pitchFamily="2" charset="-122"/>
                <a:cs typeface="Times New Roman" panose="02020603050405020304" pitchFamily="18" charset="0"/>
              </a:rPr>
              <a:t>LocalUser</a:t>
            </a:r>
            <a:r>
              <a:rPr kumimoji="0" lang="en-GB" sz="2400" b="0" i="0" u="none" strike="noStrike" kern="100" cap="none" spc="0" normalizeH="0" baseline="0" noProof="0" dirty="0">
                <a:ln>
                  <a:noFill/>
                </a:ln>
                <a:solidFill>
                  <a:srgbClr val="0000CC"/>
                </a:solidFill>
                <a:effectLst/>
                <a:uLnTx/>
                <a:uFillTx/>
                <a:latin typeface="Aptos" panose="020B0004020202020204" pitchFamily="34" charset="0"/>
                <a:ea typeface="DengXian" panose="02010600030101010101" pitchFamily="2" charset="-122"/>
                <a:cs typeface="Times New Roman" panose="02020603050405020304" pitchFamily="18" charset="0"/>
              </a:rPr>
              <a:t> -Name "</a:t>
            </a:r>
            <a:r>
              <a:rPr kumimoji="0" lang="en-GB" sz="2400" b="0" i="0" u="none" strike="noStrike" kern="100" cap="none" spc="0" normalizeH="0" baseline="0" noProof="0" dirty="0" err="1">
                <a:ln>
                  <a:noFill/>
                </a:ln>
                <a:solidFill>
                  <a:srgbClr val="0000CC"/>
                </a:solidFill>
                <a:effectLst/>
                <a:uLnTx/>
                <a:uFillTx/>
                <a:latin typeface="Aptos" panose="020B0004020202020204" pitchFamily="34" charset="0"/>
                <a:ea typeface="DengXian" panose="02010600030101010101" pitchFamily="2" charset="-122"/>
                <a:cs typeface="Times New Roman" panose="02020603050405020304" pitchFamily="18" charset="0"/>
              </a:rPr>
              <a:t>Timblob</a:t>
            </a:r>
            <a:r>
              <a:rPr kumimoji="0" lang="en-GB" sz="2400" b="0" i="0" u="none" strike="noStrike" kern="100" cap="none" spc="0" normalizeH="0" baseline="0" noProof="0" dirty="0">
                <a:ln>
                  <a:noFill/>
                </a:ln>
                <a:solidFill>
                  <a:srgbClr val="0000CC"/>
                </a:solidFill>
                <a:effectLst/>
                <a:uLnTx/>
                <a:uFillTx/>
                <a:latin typeface="Aptos" panose="020B0004020202020204" pitchFamily="34" charset="0"/>
                <a:ea typeface="DengXian" panose="02010600030101010101" pitchFamily="2" charset="-122"/>
                <a:cs typeface="Times New Roman" panose="02020603050405020304" pitchFamily="18" charset="0"/>
              </a:rPr>
              <a:t>" -Password (</a:t>
            </a:r>
            <a:r>
              <a:rPr kumimoji="0" lang="en-GB" sz="2400" b="0" i="0" u="none" strike="noStrike" kern="100" cap="none" spc="0" normalizeH="0" baseline="0" noProof="0" dirty="0" err="1">
                <a:ln>
                  <a:noFill/>
                </a:ln>
                <a:solidFill>
                  <a:srgbClr val="0000CC"/>
                </a:solidFill>
                <a:effectLst/>
                <a:uLnTx/>
                <a:uFillTx/>
                <a:latin typeface="Aptos" panose="020B0004020202020204" pitchFamily="34" charset="0"/>
                <a:ea typeface="DengXian" panose="02010600030101010101" pitchFamily="2" charset="-122"/>
                <a:cs typeface="Times New Roman" panose="02020603050405020304" pitchFamily="18" charset="0"/>
              </a:rPr>
              <a:t>ConvertTo-SecureString</a:t>
            </a:r>
            <a:r>
              <a:rPr kumimoji="0" lang="en-GB" sz="2400" b="0" i="0" u="none" strike="noStrike" kern="100" cap="none" spc="0" normalizeH="0" baseline="0" noProof="0" dirty="0">
                <a:ln>
                  <a:noFill/>
                </a:ln>
                <a:solidFill>
                  <a:srgbClr val="0000CC"/>
                </a:solidFill>
                <a:effectLst/>
                <a:uLnTx/>
                <a:uFillTx/>
                <a:latin typeface="Aptos" panose="020B0004020202020204" pitchFamily="34" charset="0"/>
                <a:ea typeface="DengXian" panose="02010600030101010101" pitchFamily="2" charset="-122"/>
                <a:cs typeface="Times New Roman" panose="02020603050405020304" pitchFamily="18" charset="0"/>
              </a:rPr>
              <a:t> " </a:t>
            </a:r>
            <a:r>
              <a:rPr kumimoji="0" lang="en-GB" sz="2400" b="0" i="0" u="none" strike="noStrike" kern="100" cap="none" spc="0" normalizeH="0" baseline="0" noProof="0" dirty="0" err="1">
                <a:ln>
                  <a:noFill/>
                </a:ln>
                <a:solidFill>
                  <a:srgbClr val="0000CC"/>
                </a:solidFill>
                <a:effectLst/>
                <a:uLnTx/>
                <a:uFillTx/>
                <a:latin typeface="Aptos" panose="020B0004020202020204" pitchFamily="34" charset="0"/>
                <a:ea typeface="DengXian" panose="02010600030101010101" pitchFamily="2" charset="-122"/>
                <a:cs typeface="Times New Roman" panose="02020603050405020304" pitchFamily="18" charset="0"/>
              </a:rPr>
              <a:t>Timblobpass</a:t>
            </a:r>
            <a:r>
              <a:rPr kumimoji="0" lang="en-GB" sz="2400" b="0" i="0" u="none" strike="noStrike" kern="100" cap="none" spc="0" normalizeH="0" baseline="0" noProof="0" dirty="0">
                <a:ln>
                  <a:noFill/>
                </a:ln>
                <a:solidFill>
                  <a:srgbClr val="0000CC"/>
                </a:solidFill>
                <a:effectLst/>
                <a:uLnTx/>
                <a:uFillTx/>
                <a:latin typeface="Aptos" panose="020B0004020202020204" pitchFamily="34" charset="0"/>
                <a:ea typeface="DengXian" panose="02010600030101010101" pitchFamily="2" charset="-122"/>
                <a:cs typeface="Times New Roman" panose="02020603050405020304" pitchFamily="18" charset="0"/>
              </a:rPr>
              <a:t>" -</a:t>
            </a:r>
            <a:r>
              <a:rPr kumimoji="0" lang="en-GB" sz="2400" b="0" i="0" u="none" strike="noStrike" kern="100" cap="none" spc="0" normalizeH="0" baseline="0" noProof="0" dirty="0" err="1">
                <a:ln>
                  <a:noFill/>
                </a:ln>
                <a:solidFill>
                  <a:srgbClr val="0000CC"/>
                </a:solidFill>
                <a:effectLst/>
                <a:uLnTx/>
                <a:uFillTx/>
                <a:latin typeface="Aptos" panose="020B0004020202020204" pitchFamily="34" charset="0"/>
                <a:ea typeface="DengXian" panose="02010600030101010101" pitchFamily="2" charset="-122"/>
                <a:cs typeface="Times New Roman" panose="02020603050405020304" pitchFamily="18" charset="0"/>
              </a:rPr>
              <a:t>AsPlainText</a:t>
            </a:r>
            <a:r>
              <a:rPr kumimoji="0" lang="en-GB" sz="2400" b="0" i="0" u="none" strike="noStrike" kern="100" cap="none" spc="0" normalizeH="0" baseline="0" noProof="0" dirty="0">
                <a:ln>
                  <a:noFill/>
                </a:ln>
                <a:solidFill>
                  <a:srgbClr val="0000CC"/>
                </a:solidFill>
                <a:effectLst/>
                <a:uLnTx/>
                <a:uFillTx/>
                <a:latin typeface="Aptos" panose="020B0004020202020204" pitchFamily="34" charset="0"/>
                <a:ea typeface="DengXian" panose="02010600030101010101" pitchFamily="2" charset="-122"/>
                <a:cs typeface="Times New Roman" panose="02020603050405020304" pitchFamily="18" charset="0"/>
              </a:rPr>
              <a:t> -Force)</a:t>
            </a:r>
            <a:endParaRPr kumimoji="0" lang="en-GB" sz="2400" b="0" i="0" u="none" strike="noStrike" kern="100" cap="none" spc="0" normalizeH="0" baseline="0" noProof="0" dirty="0">
              <a:ln>
                <a:noFill/>
              </a:ln>
              <a:solidFill>
                <a:prstClr val="black"/>
              </a:solidFill>
              <a:effectLst/>
              <a:uLnTx/>
              <a:uFillTx/>
              <a:latin typeface="Aptos" panose="020B0004020202020204" pitchFamily="34" charset="0"/>
              <a:ea typeface="DengXian" panose="02010600030101010101" pitchFamily="2" charset="-122"/>
              <a:cs typeface="Times New Roman" panose="02020603050405020304" pitchFamily="18" charset="0"/>
            </a:endParaRPr>
          </a:p>
          <a:p>
            <a:pPr marL="342900" marR="0" lvl="0" indent="-342900" algn="l" defTabSz="914400" rtl="0" eaLnBrk="1" fontAlgn="auto" latinLnBrk="0" hangingPunct="1">
              <a:lnSpc>
                <a:spcPct val="100000"/>
              </a:lnSpc>
              <a:spcBef>
                <a:spcPts val="0"/>
              </a:spcBef>
              <a:spcAft>
                <a:spcPts val="300"/>
              </a:spcAft>
              <a:buClrTx/>
              <a:buSzTx/>
              <a:buFont typeface="Symbol" panose="05050102010706020507" pitchFamily="18" charset="2"/>
              <a:buChar char=""/>
              <a:tabLst/>
              <a:defRPr/>
            </a:pPr>
            <a:r>
              <a:rPr kumimoji="0" lang="en-GB" sz="2400" b="0" i="0" u="none" strike="noStrike" kern="100" cap="none" spc="0" normalizeH="0" baseline="0" noProof="0" dirty="0">
                <a:ln>
                  <a:noFill/>
                </a:ln>
                <a:solidFill>
                  <a:prstClr val="black"/>
                </a:solidFill>
                <a:effectLst/>
                <a:uLnTx/>
                <a:uFillTx/>
                <a:latin typeface="Aptos" panose="020B0004020202020204" pitchFamily="34" charset="0"/>
                <a:ea typeface="DengXian" panose="02010600030101010101" pitchFamily="2" charset="-122"/>
                <a:cs typeface="Times New Roman" panose="02020603050405020304" pitchFamily="18" charset="0"/>
              </a:rPr>
              <a:t>To delete a user, we use the </a:t>
            </a:r>
            <a:r>
              <a:rPr kumimoji="0" lang="en-GB" sz="2400" b="0" i="0" u="none" strike="noStrike" kern="100" cap="none" spc="0" normalizeH="0" baseline="0" noProof="0" dirty="0">
                <a:ln>
                  <a:noFill/>
                </a:ln>
                <a:solidFill>
                  <a:srgbClr val="0000CC"/>
                </a:solidFill>
                <a:effectLst/>
                <a:uLnTx/>
                <a:uFillTx/>
                <a:latin typeface="Aptos" panose="020B0004020202020204" pitchFamily="34" charset="0"/>
                <a:ea typeface="DengXian" panose="02010600030101010101" pitchFamily="2" charset="-122"/>
                <a:cs typeface="Times New Roman" panose="02020603050405020304" pitchFamily="18" charset="0"/>
              </a:rPr>
              <a:t>Remove-</a:t>
            </a:r>
            <a:r>
              <a:rPr kumimoji="0" lang="en-GB" sz="2400" b="0" i="0" u="none" strike="noStrike" kern="100" cap="none" spc="0" normalizeH="0" baseline="0" noProof="0" dirty="0" err="1">
                <a:ln>
                  <a:noFill/>
                </a:ln>
                <a:solidFill>
                  <a:srgbClr val="0000CC"/>
                </a:solidFill>
                <a:effectLst/>
                <a:uLnTx/>
                <a:uFillTx/>
                <a:latin typeface="Aptos" panose="020B0004020202020204" pitchFamily="34" charset="0"/>
                <a:ea typeface="DengXian" panose="02010600030101010101" pitchFamily="2" charset="-122"/>
                <a:cs typeface="Times New Roman" panose="02020603050405020304" pitchFamily="18" charset="0"/>
              </a:rPr>
              <a:t>LocalUser</a:t>
            </a:r>
            <a:r>
              <a:rPr kumimoji="0" lang="en-GB" sz="2400" b="0" i="0" u="none" strike="noStrike" kern="100" cap="none" spc="0" normalizeH="0" baseline="0" noProof="0" dirty="0">
                <a:ln>
                  <a:noFill/>
                </a:ln>
                <a:solidFill>
                  <a:prstClr val="black"/>
                </a:solidFill>
                <a:effectLst/>
                <a:uLnTx/>
                <a:uFillTx/>
                <a:latin typeface="Aptos" panose="020B0004020202020204" pitchFamily="34" charset="0"/>
                <a:ea typeface="DengXian" panose="02010600030101010101" pitchFamily="2" charset="-122"/>
                <a:cs typeface="Times New Roman" panose="02020603050405020304" pitchFamily="18" charset="0"/>
              </a:rPr>
              <a:t> cmdlet:</a:t>
            </a:r>
          </a:p>
          <a:p>
            <a:pPr marL="0" marR="0" lvl="0" indent="0" algn="l" defTabSz="914400" rtl="0" eaLnBrk="1" fontAlgn="auto" latinLnBrk="0" hangingPunct="1">
              <a:lnSpc>
                <a:spcPct val="100000"/>
              </a:lnSpc>
              <a:spcBef>
                <a:spcPts val="0"/>
              </a:spcBef>
              <a:spcAft>
                <a:spcPts val="300"/>
              </a:spcAft>
              <a:buClrTx/>
              <a:buSzTx/>
              <a:buFontTx/>
              <a:buNone/>
              <a:tabLst/>
              <a:defRPr/>
            </a:pPr>
            <a:r>
              <a:rPr kumimoji="0" lang="en-GB" sz="2400" b="0" i="0" u="none" strike="noStrike" kern="100" cap="none" spc="0" normalizeH="0" baseline="0" noProof="0" dirty="0">
                <a:ln>
                  <a:noFill/>
                </a:ln>
                <a:solidFill>
                  <a:srgbClr val="0000CC"/>
                </a:solidFill>
                <a:effectLst/>
                <a:uLnTx/>
                <a:uFillTx/>
                <a:latin typeface="Aptos" panose="020B0004020202020204" pitchFamily="34" charset="0"/>
                <a:ea typeface="DengXian" panose="02010600030101010101" pitchFamily="2" charset="-122"/>
                <a:cs typeface="Times New Roman" panose="02020603050405020304" pitchFamily="18" charset="0"/>
              </a:rPr>
              <a:t>	Remove-</a:t>
            </a:r>
            <a:r>
              <a:rPr kumimoji="0" lang="en-GB" sz="2400" b="0" i="0" u="none" strike="noStrike" kern="100" cap="none" spc="0" normalizeH="0" baseline="0" noProof="0" dirty="0" err="1">
                <a:ln>
                  <a:noFill/>
                </a:ln>
                <a:solidFill>
                  <a:srgbClr val="0000CC"/>
                </a:solidFill>
                <a:effectLst/>
                <a:uLnTx/>
                <a:uFillTx/>
                <a:latin typeface="Aptos" panose="020B0004020202020204" pitchFamily="34" charset="0"/>
                <a:ea typeface="DengXian" panose="02010600030101010101" pitchFamily="2" charset="-122"/>
                <a:cs typeface="Times New Roman" panose="02020603050405020304" pitchFamily="18" charset="0"/>
              </a:rPr>
              <a:t>LocalUser</a:t>
            </a:r>
            <a:r>
              <a:rPr kumimoji="0" lang="en-GB" sz="2400" b="0" i="0" u="none" strike="noStrike" kern="100" cap="none" spc="0" normalizeH="0" baseline="0" noProof="0" dirty="0">
                <a:ln>
                  <a:noFill/>
                </a:ln>
                <a:solidFill>
                  <a:srgbClr val="0000CC"/>
                </a:solidFill>
                <a:effectLst/>
                <a:uLnTx/>
                <a:uFillTx/>
                <a:latin typeface="Aptos" panose="020B0004020202020204" pitchFamily="34" charset="0"/>
                <a:ea typeface="DengXian" panose="02010600030101010101" pitchFamily="2" charset="-122"/>
                <a:cs typeface="Times New Roman" panose="02020603050405020304" pitchFamily="18" charset="0"/>
              </a:rPr>
              <a:t> -Name "</a:t>
            </a:r>
            <a:r>
              <a:rPr kumimoji="0" lang="en-GB" sz="2400" b="0" i="0" u="none" strike="noStrike" kern="100" cap="none" spc="0" normalizeH="0" baseline="0" noProof="0" dirty="0" err="1">
                <a:ln>
                  <a:noFill/>
                </a:ln>
                <a:solidFill>
                  <a:srgbClr val="0000CC"/>
                </a:solidFill>
                <a:effectLst/>
                <a:uLnTx/>
                <a:uFillTx/>
                <a:latin typeface="Aptos" panose="020B0004020202020204" pitchFamily="34" charset="0"/>
                <a:ea typeface="DengXian" panose="02010600030101010101" pitchFamily="2" charset="-122"/>
                <a:cs typeface="Times New Roman" panose="02020603050405020304" pitchFamily="18" charset="0"/>
              </a:rPr>
              <a:t>UserNameToDelete</a:t>
            </a:r>
            <a:r>
              <a:rPr kumimoji="0" lang="en-GB" sz="2400" b="0" i="0" u="none" strike="noStrike" kern="100" cap="none" spc="0" normalizeH="0" baseline="0" noProof="0" dirty="0">
                <a:ln>
                  <a:noFill/>
                </a:ln>
                <a:solidFill>
                  <a:srgbClr val="0000CC"/>
                </a:solidFill>
                <a:effectLst/>
                <a:uLnTx/>
                <a:uFillTx/>
                <a:latin typeface="Aptos" panose="020B0004020202020204" pitchFamily="34" charset="0"/>
                <a:ea typeface="DengXian" panose="02010600030101010101" pitchFamily="2" charset="-122"/>
                <a:cs typeface="Times New Roman" panose="02020603050405020304" pitchFamily="18" charset="0"/>
              </a:rPr>
              <a:t>"</a:t>
            </a:r>
            <a:endParaRPr kumimoji="0" lang="en-GB" sz="2400" b="0" i="0" u="none" strike="noStrike" kern="100" cap="none" spc="0" normalizeH="0" baseline="0" noProof="0" dirty="0">
              <a:ln>
                <a:noFill/>
              </a:ln>
              <a:solidFill>
                <a:prstClr val="black"/>
              </a:solidFill>
              <a:effectLst/>
              <a:uLnTx/>
              <a:uFillTx/>
              <a:latin typeface="Aptos" panose="020B0004020202020204" pitchFamily="34" charset="0"/>
              <a:ea typeface="DengXian" panose="02010600030101010101" pitchFamily="2" charset="-122"/>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300"/>
              </a:spcAft>
              <a:buClrTx/>
              <a:buSzTx/>
              <a:buFontTx/>
              <a:buNone/>
              <a:tabLst/>
              <a:defRPr/>
            </a:pPr>
            <a:r>
              <a:rPr kumimoji="0" lang="en-GB" sz="2400" b="0" i="0" u="none" strike="noStrike" kern="100" cap="none" spc="0" normalizeH="0" baseline="0" noProof="0" dirty="0">
                <a:ln>
                  <a:noFill/>
                </a:ln>
                <a:solidFill>
                  <a:prstClr val="black"/>
                </a:solidFill>
                <a:effectLst/>
                <a:uLnTx/>
                <a:uFillTx/>
                <a:latin typeface="Aptos" panose="020B0004020202020204" pitchFamily="34" charset="0"/>
                <a:ea typeface="DengXian" panose="02010600030101010101" pitchFamily="2" charset="-122"/>
                <a:cs typeface="Times New Roman" panose="02020603050405020304" pitchFamily="18" charset="0"/>
              </a:rPr>
              <a:t>This command deletes the specified local user account from the system.</a:t>
            </a:r>
          </a:p>
        </p:txBody>
      </p:sp>
      <p:sp>
        <p:nvSpPr>
          <p:cNvPr id="5" name="Title 1">
            <a:extLst>
              <a:ext uri="{FF2B5EF4-FFF2-40B4-BE49-F238E27FC236}">
                <a16:creationId xmlns:a16="http://schemas.microsoft.com/office/drawing/2014/main" id="{E651460B-7DC0-CE8C-D0A8-FAE1DC996FC3}"/>
              </a:ext>
            </a:extLst>
          </p:cNvPr>
          <p:cNvSpPr>
            <a:spLocks noGrp="1"/>
          </p:cNvSpPr>
          <p:nvPr>
            <p:ph type="title"/>
          </p:nvPr>
        </p:nvSpPr>
        <p:spPr>
          <a:xfrm>
            <a:off x="0" y="0"/>
            <a:ext cx="12192000" cy="1033669"/>
          </a:xfrm>
          <a:solidFill>
            <a:srgbClr val="002060"/>
          </a:solidFill>
        </p:spPr>
        <p:txBody>
          <a:bodyPr>
            <a:normAutofit fontScale="90000"/>
          </a:bodyPr>
          <a:lstStyle/>
          <a:p>
            <a:pPr>
              <a:lnSpc>
                <a:spcPct val="115000"/>
              </a:lnSpc>
              <a:spcAft>
                <a:spcPts val="800"/>
              </a:spcAft>
            </a:pPr>
            <a:r>
              <a:rPr lang="en-GB" sz="6000" kern="100" dirty="0">
                <a:solidFill>
                  <a:schemeClr val="bg1"/>
                </a:solidFill>
                <a:effectLst/>
                <a:latin typeface="+mn-lt"/>
                <a:ea typeface="DengXian" panose="02010600030101010101" pitchFamily="2" charset="-122"/>
                <a:cs typeface="Times New Roman" panose="02020603050405020304" pitchFamily="18" charset="0"/>
              </a:rPr>
              <a:t> </a:t>
            </a:r>
            <a:r>
              <a:rPr lang="en-GB" sz="6700" kern="100" dirty="0">
                <a:solidFill>
                  <a:schemeClr val="bg1"/>
                </a:solidFill>
                <a:effectLst/>
                <a:latin typeface="+mn-lt"/>
                <a:ea typeface="DengXian" panose="02010600030101010101" pitchFamily="2" charset="-122"/>
                <a:cs typeface="Times New Roman" panose="02020603050405020304" pitchFamily="18" charset="0"/>
              </a:rPr>
              <a:t>Bg. </a:t>
            </a:r>
            <a:r>
              <a:rPr lang="en-GB" sz="4900" kern="100" dirty="0">
                <a:solidFill>
                  <a:schemeClr val="bg1"/>
                </a:solidFill>
                <a:effectLst/>
                <a:latin typeface="+mn-lt"/>
                <a:ea typeface="DengXian" panose="02010600030101010101" pitchFamily="2" charset="-122"/>
                <a:cs typeface="Times New Roman" panose="02020603050405020304" pitchFamily="18" charset="0"/>
              </a:rPr>
              <a:t>User management</a:t>
            </a:r>
            <a:endParaRPr lang="en-GB" kern="100" dirty="0">
              <a:solidFill>
                <a:schemeClr val="bg1"/>
              </a:solidFill>
              <a:effectLst/>
              <a:latin typeface="+mn-lt"/>
              <a:ea typeface="DengXian" panose="02010600030101010101" pitchFamily="2" charset="-122"/>
              <a:cs typeface="Times New Roman" panose="02020603050405020304" pitchFamily="18" charset="0"/>
            </a:endParaRPr>
          </a:p>
        </p:txBody>
      </p:sp>
    </p:spTree>
    <p:extLst>
      <p:ext uri="{BB962C8B-B14F-4D97-AF65-F5344CB8AC3E}">
        <p14:creationId xmlns:p14="http://schemas.microsoft.com/office/powerpoint/2010/main" val="1850190587"/>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C9A7998A-A4C4-F726-87B0-DDFE7E10CB00}"/>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54EB817-8AC8-CB67-41F4-32AE61C568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488A7AD3-3AF5-0F4A-1417-20492271CF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2401BDA3-63C1-07C2-8ADB-95E7451C59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C38E309B-1AA9-E247-4C82-BDCE51F743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F10F4224-0F13-5287-35FE-D52A67EBBC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8F3A5E08-CDB1-4CED-8F4C-8148D38766DD}"/>
              </a:ext>
            </a:extLst>
          </p:cNvPr>
          <p:cNvSpPr>
            <a:spLocks noGrp="1"/>
          </p:cNvSpPr>
          <p:nvPr>
            <p:ph type="title"/>
          </p:nvPr>
        </p:nvSpPr>
        <p:spPr>
          <a:xfrm>
            <a:off x="159616" y="365789"/>
            <a:ext cx="10964104" cy="1033669"/>
          </a:xfrm>
        </p:spPr>
        <p:txBody>
          <a:bodyPr>
            <a:normAutofit fontScale="90000"/>
          </a:bodyPr>
          <a:lstStyle/>
          <a:p>
            <a:r>
              <a:rPr lang="en-GB" sz="6000" b="1" dirty="0">
                <a:solidFill>
                  <a:schemeClr val="bg1"/>
                </a:solidFill>
              </a:rPr>
              <a:t>Bg. </a:t>
            </a:r>
            <a:r>
              <a:rPr lang="en-GB" sz="4800" b="1" dirty="0">
                <a:solidFill>
                  <a:schemeClr val="bg1"/>
                </a:solidFill>
              </a:rPr>
              <a:t>Windows PowerShell v PowerShell cont..</a:t>
            </a:r>
          </a:p>
        </p:txBody>
      </p:sp>
      <p:sp>
        <p:nvSpPr>
          <p:cNvPr id="9" name="Content Placeholder 2">
            <a:extLst>
              <a:ext uri="{FF2B5EF4-FFF2-40B4-BE49-F238E27FC236}">
                <a16:creationId xmlns:a16="http://schemas.microsoft.com/office/drawing/2014/main" id="{C6476F94-412E-3C2C-755A-A5335D4B9F16}"/>
              </a:ext>
            </a:extLst>
          </p:cNvPr>
          <p:cNvSpPr>
            <a:spLocks noGrp="1"/>
          </p:cNvSpPr>
          <p:nvPr>
            <p:ph idx="1"/>
          </p:nvPr>
        </p:nvSpPr>
        <p:spPr>
          <a:xfrm>
            <a:off x="88441" y="1606116"/>
            <a:ext cx="11838494" cy="5026073"/>
          </a:xfrm>
        </p:spPr>
        <p:txBody>
          <a:bodyPr>
            <a:normAutofit fontScale="25000" lnSpcReduction="20000"/>
          </a:bodyPr>
          <a:lstStyle/>
          <a:p>
            <a:pPr marL="342900" lvl="0" indent="-342900">
              <a:lnSpc>
                <a:spcPct val="120000"/>
              </a:lnSpc>
              <a:spcBef>
                <a:spcPts val="600"/>
              </a:spcBef>
              <a:buFont typeface="Symbol" panose="05050102010706020507" pitchFamily="18" charset="2"/>
              <a:buChar char=""/>
            </a:pPr>
            <a:r>
              <a:rPr lang="en-US" sz="9600" dirty="0"/>
              <a:t>Windows PowerShell 5.1 is built on top of the .NET Framework v4.5. With the release of PowerShell 6.0, PowerShell became an open source project built on .NET Core 2.0. .</a:t>
            </a:r>
            <a:r>
              <a:rPr lang="en-US" sz="9600" b="0" i="0" dirty="0">
                <a:solidFill>
                  <a:srgbClr val="001D35"/>
                </a:solidFill>
                <a:effectLst/>
              </a:rPr>
              <a:t>NET Framework is a legacy, Windows-only platform for building various applications, while .NET Core (now simply .NET) is a cross-platform, open-source framework optimized for modern applications, cloud development, and flexibility.</a:t>
            </a:r>
          </a:p>
          <a:p>
            <a:pPr marL="342900" lvl="0" indent="-342900">
              <a:lnSpc>
                <a:spcPct val="120000"/>
              </a:lnSpc>
              <a:spcBef>
                <a:spcPts val="600"/>
              </a:spcBef>
              <a:buFont typeface="Symbol" panose="05050102010706020507" pitchFamily="18" charset="2"/>
              <a:buChar char=""/>
            </a:pPr>
            <a:r>
              <a:rPr lang="en-US" sz="9600" dirty="0"/>
              <a:t>Moving from the .NET Framework to .NET Core allowed PowerShell to become a cross-platform solution. </a:t>
            </a:r>
            <a:r>
              <a:rPr lang="en-US" sz="9600" b="1" dirty="0"/>
              <a:t>PowerShell</a:t>
            </a:r>
            <a:r>
              <a:rPr lang="en-US" sz="9600" dirty="0"/>
              <a:t> runs on Windows, macOS, and Linux. For a video overview please </a:t>
            </a:r>
            <a:r>
              <a:rPr lang="en-US" sz="9600" dirty="0">
                <a:hlinkClick r:id="rId3"/>
              </a:rPr>
              <a:t>click-here</a:t>
            </a:r>
            <a:r>
              <a:rPr lang="en-US" sz="9600" dirty="0"/>
              <a:t> (Scroll down).</a:t>
            </a:r>
          </a:p>
          <a:p>
            <a:pPr marL="342900" lvl="0" indent="-342900">
              <a:lnSpc>
                <a:spcPct val="120000"/>
              </a:lnSpc>
              <a:spcBef>
                <a:spcPts val="600"/>
              </a:spcBef>
              <a:buFont typeface="Symbol" panose="05050102010706020507" pitchFamily="18" charset="2"/>
              <a:buChar char=""/>
            </a:pPr>
            <a:r>
              <a:rPr lang="en-US" sz="9600" dirty="0"/>
              <a:t>There are few differences in the PowerShell language between </a:t>
            </a:r>
            <a:r>
              <a:rPr lang="en-US" sz="9600" b="1" dirty="0"/>
              <a:t>Windows PowerShell </a:t>
            </a:r>
            <a:r>
              <a:rPr lang="en-US" sz="9600" dirty="0"/>
              <a:t>and </a:t>
            </a:r>
            <a:r>
              <a:rPr lang="en-US" sz="9600" b="1" dirty="0"/>
              <a:t>PowerShell</a:t>
            </a:r>
            <a:r>
              <a:rPr lang="en-US" sz="9600" dirty="0"/>
              <a:t>. The most notable differences are in the availability and behavior of PowerShell cmdlets between Windows and non-Windows platforms and the changes that stem from the differences between the .NET Framework and .NET Core.</a:t>
            </a:r>
          </a:p>
          <a:p>
            <a:pPr marL="0" lvl="0" indent="0">
              <a:lnSpc>
                <a:spcPct val="120000"/>
              </a:lnSpc>
              <a:spcBef>
                <a:spcPts val="0"/>
              </a:spcBef>
              <a:buNone/>
            </a:pPr>
            <a:r>
              <a:rPr lang="en-US" sz="5600" dirty="0"/>
              <a:t>For further information, please </a:t>
            </a:r>
            <a:r>
              <a:rPr lang="en-US" sz="5600" dirty="0">
                <a:hlinkClick r:id="rId4"/>
              </a:rPr>
              <a:t>click-here</a:t>
            </a:r>
            <a:r>
              <a:rPr lang="en-US" sz="5600" dirty="0"/>
              <a:t>.</a:t>
            </a:r>
          </a:p>
          <a:p>
            <a:pPr marL="0" lvl="0" indent="0">
              <a:lnSpc>
                <a:spcPct val="120000"/>
              </a:lnSpc>
              <a:spcBef>
                <a:spcPts val="600"/>
              </a:spcBef>
              <a:buNone/>
            </a:pPr>
            <a:br>
              <a:rPr lang="en-GB" sz="1400" dirty="0">
                <a:effectLst/>
                <a:ea typeface="DengXian" panose="02010600030101010101" pitchFamily="2" charset="-122"/>
                <a:cs typeface="Times New Roman" panose="02020603050405020304" pitchFamily="18" charset="0"/>
              </a:rPr>
            </a:br>
            <a:endParaRPr lang="en-GB" sz="1000" dirty="0">
              <a:effectLst/>
              <a:latin typeface="Calibri" panose="020F0502020204030204" pitchFamily="34" charset="0"/>
              <a:ea typeface="DengXian" panose="02010600030101010101" pitchFamily="2" charset="-122"/>
              <a:cs typeface="Times New Roman" panose="02020603050405020304" pitchFamily="18" charset="0"/>
            </a:endParaRPr>
          </a:p>
        </p:txBody>
      </p:sp>
    </p:spTree>
    <p:extLst>
      <p:ext uri="{BB962C8B-B14F-4D97-AF65-F5344CB8AC3E}">
        <p14:creationId xmlns:p14="http://schemas.microsoft.com/office/powerpoint/2010/main" val="330219657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15333</TotalTime>
  <Words>9291</Words>
  <Application>Microsoft Office PowerPoint</Application>
  <PresentationFormat>Widescreen</PresentationFormat>
  <Paragraphs>654</Paragraphs>
  <Slides>65</Slides>
  <Notes>49</Notes>
  <HiddenSlides>0</HiddenSlides>
  <MMClips>1</MMClips>
  <ScaleCrop>false</ScaleCrop>
  <HeadingPairs>
    <vt:vector size="6" baseType="variant">
      <vt:variant>
        <vt:lpstr>Fonts Used</vt:lpstr>
      </vt:variant>
      <vt:variant>
        <vt:i4>13</vt:i4>
      </vt:variant>
      <vt:variant>
        <vt:lpstr>Theme</vt:lpstr>
      </vt:variant>
      <vt:variant>
        <vt:i4>1</vt:i4>
      </vt:variant>
      <vt:variant>
        <vt:lpstr>Slide Titles</vt:lpstr>
      </vt:variant>
      <vt:variant>
        <vt:i4>65</vt:i4>
      </vt:variant>
    </vt:vector>
  </HeadingPairs>
  <TitlesOfParts>
    <vt:vector size="79" baseType="lpstr">
      <vt:lpstr>Arial Unicode MS</vt:lpstr>
      <vt:lpstr>DengXian</vt:lpstr>
      <vt:lpstr>Google Sans</vt:lpstr>
      <vt:lpstr>Aptos</vt:lpstr>
      <vt:lpstr>Arial</vt:lpstr>
      <vt:lpstr>Calibri</vt:lpstr>
      <vt:lpstr>Calibri Light</vt:lpstr>
      <vt:lpstr>Noto Sans</vt:lpstr>
      <vt:lpstr>Roboto</vt:lpstr>
      <vt:lpstr>Segoe UI</vt:lpstr>
      <vt:lpstr>Segoe UI Emoji</vt:lpstr>
      <vt:lpstr>Source Sans Pro</vt:lpstr>
      <vt:lpstr>Symbol</vt:lpstr>
      <vt:lpstr>Office Theme</vt:lpstr>
      <vt:lpstr>Operating Systems Introduction to PowerShell</vt:lpstr>
      <vt:lpstr>PowerPoint Presentation</vt:lpstr>
      <vt:lpstr>Activity: PowerShell Commands?</vt:lpstr>
      <vt:lpstr>Lecture &amp; tutorial overview</vt:lpstr>
      <vt:lpstr>Lecture &amp; tutorial overview</vt:lpstr>
      <vt:lpstr>Introduction to PowerShell</vt:lpstr>
      <vt:lpstr>Bg. PowerShell &amp; .Net</vt:lpstr>
      <vt:lpstr>Bg. The .Net platform</vt:lpstr>
      <vt:lpstr>Windows PowerShell</vt:lpstr>
      <vt:lpstr>Windows PowerShell v PowerShell</vt:lpstr>
      <vt:lpstr> To install PowerShell (PS)</vt:lpstr>
      <vt:lpstr>What can PowerShell be used for?</vt:lpstr>
      <vt:lpstr>PowerShell at L4 &amp; L5</vt:lpstr>
      <vt:lpstr>Show: PowerShell command structure</vt:lpstr>
      <vt:lpstr>PowerShell verbs</vt:lpstr>
      <vt:lpstr>Show: Get-Process</vt:lpstr>
      <vt:lpstr>Show: Essential PowerShell commands</vt:lpstr>
      <vt:lpstr>Show: –online option</vt:lpstr>
      <vt:lpstr>Show: Get-Process</vt:lpstr>
      <vt:lpstr>Bg. Get-Process information</vt:lpstr>
      <vt:lpstr>Show: Start-Process &amp; Stop-Process</vt:lpstr>
      <vt:lpstr>Show: Retrieve &amp; stop High-load processes</vt:lpstr>
      <vt:lpstr> Bg. Advice on Killing unnecessary processes  </vt:lpstr>
      <vt:lpstr>Show: Process information</vt:lpstr>
      <vt:lpstr>Show: Format-List options</vt:lpstr>
      <vt:lpstr>Bg. Format-Table options</vt:lpstr>
      <vt:lpstr>PowerPoint Presentation</vt:lpstr>
      <vt:lpstr>Show: Export-CSV option</vt:lpstr>
      <vt:lpstr>ConvertTo-HTML</vt:lpstr>
      <vt:lpstr> Show: Write-Host</vt:lpstr>
      <vt:lpstr>PowerShell &amp; Aliases</vt:lpstr>
      <vt:lpstr>Show: Get-Childitem</vt:lpstr>
      <vt:lpstr>PowerPoint Presentation</vt:lpstr>
      <vt:lpstr>Bg. Set-Location &amp; New-Item commands</vt:lpstr>
      <vt:lpstr>Bg. Move-Item &amp; Copy-item (Copy &amp; paste items)</vt:lpstr>
      <vt:lpstr>Show: Get-History, Invoke-History &amp; Clear-History </vt:lpstr>
      <vt:lpstr>Show: Create a new file</vt:lpstr>
      <vt:lpstr>Bg. Create New-item command</vt:lpstr>
      <vt:lpstr>Show: PowerShell &amp; Text editors</vt:lpstr>
      <vt:lpstr> Bg. Chocolatey</vt:lpstr>
      <vt:lpstr>Show: Get-Content &amp; Clear-Content</vt:lpstr>
      <vt:lpstr>Bg. Get-Content &amp; Clear-Content</vt:lpstr>
      <vt:lpstr>Show: PowerShell network commands</vt:lpstr>
      <vt:lpstr>Bg. PS Network commands cont..</vt:lpstr>
      <vt:lpstr>Show: User input</vt:lpstr>
      <vt:lpstr>Bg. User Input &amp; Variables</vt:lpstr>
      <vt:lpstr>Back-up using Copy-item</vt:lpstr>
      <vt:lpstr>Show: Task Scheduling &amp; PS</vt:lpstr>
      <vt:lpstr>Task Scheduling with PowerShell</vt:lpstr>
      <vt:lpstr>Task Scheduling: Simple Back-up example</vt:lpstr>
      <vt:lpstr> Bg. Example: Creates a Startup &amp; Time-based Task</vt:lpstr>
      <vt:lpstr>Show: User Management</vt:lpstr>
      <vt:lpstr>Bg. Managing Users &amp; Groups</vt:lpstr>
      <vt:lpstr>Bg. PowerShell documentation</vt:lpstr>
      <vt:lpstr>Register</vt:lpstr>
      <vt:lpstr>The End.</vt:lpstr>
      <vt:lpstr>PowerShell Easter Eggs</vt:lpstr>
      <vt:lpstr>Archive slides…</vt:lpstr>
      <vt:lpstr>Bg. Styling text in PowerShell v7.2+</vt:lpstr>
      <vt:lpstr>Bg. Some additional PS commands</vt:lpstr>
      <vt:lpstr>Windows PowerShell v  PowerShell (Admin)</vt:lpstr>
      <vt:lpstr>Windows AI Shell</vt:lpstr>
      <vt:lpstr>Bg. Get-Service</vt:lpstr>
      <vt:lpstr> Bg. User management</vt:lpstr>
      <vt:lpstr>Bg. Windows PowerShell v PowerShell cont..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Computer Architecture &amp;  Operating Systems</dc:title>
  <dc:creator>James Williams</dc:creator>
  <cp:lastModifiedBy>James Williams</cp:lastModifiedBy>
  <cp:revision>176</cp:revision>
  <dcterms:created xsi:type="dcterms:W3CDTF">2021-01-22T17:10:31Z</dcterms:created>
  <dcterms:modified xsi:type="dcterms:W3CDTF">2026-03-23T14:04:39Z</dcterms:modified>
</cp:coreProperties>
</file>