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7"/>
  </p:notesMasterIdLst>
  <p:sldIdLst>
    <p:sldId id="262" r:id="rId2"/>
    <p:sldId id="267" r:id="rId3"/>
    <p:sldId id="268" r:id="rId4"/>
    <p:sldId id="269" r:id="rId5"/>
    <p:sldId id="300" r:id="rId6"/>
    <p:sldId id="270" r:id="rId7"/>
    <p:sldId id="271" r:id="rId8"/>
    <p:sldId id="272" r:id="rId9"/>
    <p:sldId id="273" r:id="rId10"/>
    <p:sldId id="275" r:id="rId11"/>
    <p:sldId id="276" r:id="rId12"/>
    <p:sldId id="278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303" r:id="rId22"/>
    <p:sldId id="304" r:id="rId23"/>
    <p:sldId id="292" r:id="rId24"/>
    <p:sldId id="293" r:id="rId25"/>
    <p:sldId id="305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884" autoAdjust="0"/>
  </p:normalViewPr>
  <p:slideViewPr>
    <p:cSldViewPr>
      <p:cViewPr>
        <p:scale>
          <a:sx n="50" d="100"/>
          <a:sy n="50" d="100"/>
        </p:scale>
        <p:origin x="-1734" y="-12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538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interconnection of networks is known as internetworking (or Internet). Each part of the Internet is a subnet. IP allows subnets to communication with one another.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IPv4 = 2</a:t>
            </a:r>
            <a:r>
              <a:rPr lang="en-GB" baseline="30000" dirty="0" smtClean="0"/>
              <a:t>32</a:t>
            </a:r>
            <a:r>
              <a:rPr lang="en-GB" dirty="0" smtClean="0"/>
              <a:t> = 4,294,967,296 (4 Billion) Addresses</a:t>
            </a:r>
          </a:p>
          <a:p>
            <a:endParaRPr lang="en-GB" dirty="0" smtClean="0"/>
          </a:p>
          <a:p>
            <a:r>
              <a:rPr lang="en-GB" dirty="0" smtClean="0"/>
              <a:t>IPv6</a:t>
            </a:r>
            <a:r>
              <a:rPr lang="en-GB" baseline="0" dirty="0" smtClean="0"/>
              <a:t> = 2</a:t>
            </a:r>
            <a:r>
              <a:rPr lang="en-GB" baseline="30000" dirty="0" smtClean="0"/>
              <a:t>128</a:t>
            </a:r>
            <a:r>
              <a:rPr lang="en-GB" baseline="0" dirty="0" smtClean="0"/>
              <a:t> =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4EA9C2-99FC-46EA-AC3C-5532E09F223F}" type="slidenum">
              <a:rPr lang="en-GB"/>
              <a:pPr/>
              <a:t>12</a:t>
            </a:fld>
            <a:endParaRPr lang="en-GB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AutoNum type="arabicParenBoth"/>
            </a:pPr>
            <a:r>
              <a:rPr lang="en-GB" smtClean="0"/>
              <a:t> Suppose another host B, on the same network, doesn’t know the network id. B tries sending a datagram to A. It uses 0.0.0.0 which would be confused with “this host, this network”</a:t>
            </a:r>
          </a:p>
          <a:p>
            <a:pPr marL="228600" indent="-228600" eaLnBrk="1" hangingPunct="1"/>
            <a:r>
              <a:rPr lang="en-GB" smtClean="0"/>
              <a:t>(3) A desperate network administrator may use these two other addresses nonetheless!</a:t>
            </a:r>
          </a:p>
          <a:p>
            <a:pPr marL="228600" indent="-228600" eaLnBrk="1" hangingPunct="1"/>
            <a:r>
              <a:rPr lang="en-GB" smtClean="0"/>
              <a:t>(4) A broadcast in this subnet would be confused with a broadcast to the whole network, or all subnets. This assumes broadcasting over all subnets is implemented.</a:t>
            </a:r>
          </a:p>
          <a:p>
            <a:pPr marL="228600" indent="-228600" eaLnBrk="1" hangingPunct="1"/>
            <a:endParaRPr lang="en-GB" smtClean="0"/>
          </a:p>
          <a:p>
            <a:pPr marL="228600" indent="-228600" eaLnBrk="1" hangingPunct="1"/>
            <a:endParaRPr lang="en-GB" smtClean="0"/>
          </a:p>
          <a:p>
            <a:pPr marL="228600" indent="-228600"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38CE1E-DFFB-4DB3-909E-442413F91408}" type="slidenum">
              <a:rPr lang="en-GB"/>
              <a:pPr/>
              <a:t>14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41D3A6E-7DFB-455E-BB86-2E35F39C5E26}" type="slidenum">
              <a:rPr lang="en-GB"/>
              <a:pPr/>
              <a:t>15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D54A30-1585-4A3D-AC07-3FC2ED51D13A}" type="slidenum">
              <a:rPr lang="en-GB"/>
              <a:pPr/>
              <a:t>16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356AD8-0CC3-4C41-9D3F-04AC528E4912}" type="slidenum">
              <a:rPr lang="en-GB"/>
              <a:pPr/>
              <a:t>18</a:t>
            </a:fld>
            <a:endParaRPr lang="en-GB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F0324D-FB5E-4A1C-94E2-7AAE6949FAC4}" type="slidenum">
              <a:rPr lang="en-GB"/>
              <a:pPr/>
              <a:t>19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6B46E25-4B08-41A5-B8FD-1DC20E23AD91}" type="slidenum">
              <a:rPr lang="en-GB"/>
              <a:pPr/>
              <a:t>20</a:t>
            </a:fld>
            <a:endParaRPr lang="en-GB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1C22C2-8A17-42B7-B137-C9A81E1C33B0}" type="slidenum">
              <a:rPr lang="en-GB"/>
              <a:pPr/>
              <a:t>23</a:t>
            </a:fld>
            <a:endParaRPr lang="en-GB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2CE407-9416-44D1-AED0-800502102A85}" type="slidenum">
              <a:rPr lang="en-GB"/>
              <a:pPr/>
              <a:t>24</a:t>
            </a:fld>
            <a:endParaRPr lang="en-GB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04/03/2014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4.png"/><Relationship Id="rId4" Type="http://schemas.openxmlformats.org/officeDocument/2006/relationships/oleObject" Target="../embeddings/oleObject3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IP </a:t>
            </a:r>
            <a:r>
              <a:rPr lang="en-GB" dirty="0" smtClean="0"/>
              <a:t>Addresses &amp; Subnet Masks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Topics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IPv4 Address Format</a:t>
            </a:r>
          </a:p>
          <a:p>
            <a:pPr eaLnBrk="1" hangingPunct="1"/>
            <a:r>
              <a:rPr lang="en-GB" dirty="0" smtClean="0"/>
              <a:t>IP Address Classes</a:t>
            </a:r>
          </a:p>
          <a:p>
            <a:pPr eaLnBrk="1" hangingPunct="1"/>
            <a:r>
              <a:rPr lang="en-GB" dirty="0" smtClean="0"/>
              <a:t>IP Address Types</a:t>
            </a:r>
          </a:p>
          <a:p>
            <a:pPr eaLnBrk="1" hangingPunct="1"/>
            <a:r>
              <a:rPr lang="en-GB" dirty="0" smtClean="0"/>
              <a:t>Special Addresses</a:t>
            </a:r>
          </a:p>
          <a:p>
            <a:pPr eaLnBrk="1" hangingPunct="1"/>
            <a:r>
              <a:rPr lang="en-GB" dirty="0" smtClean="0"/>
              <a:t>Subnets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IP?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IP – Internet Protocols</a:t>
            </a:r>
          </a:p>
          <a:p>
            <a:endParaRPr lang="en-GB" dirty="0" smtClean="0"/>
          </a:p>
          <a:p>
            <a:r>
              <a:rPr lang="en-GB" dirty="0" smtClean="0"/>
              <a:t>Works on the 3rd layer of </a:t>
            </a:r>
            <a:r>
              <a:rPr lang="en-GB" dirty="0" err="1" smtClean="0"/>
              <a:t>OSI</a:t>
            </a:r>
            <a:r>
              <a:rPr lang="en-GB" dirty="0" smtClean="0"/>
              <a:t> model.</a:t>
            </a:r>
          </a:p>
          <a:p>
            <a:endParaRPr lang="en-GB" dirty="0" smtClean="0"/>
          </a:p>
          <a:p>
            <a:r>
              <a:rPr lang="en-GB" dirty="0" smtClean="0"/>
              <a:t>Two versions: IPv4, IPv6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 Address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“logic address” of network stations</a:t>
            </a:r>
          </a:p>
          <a:p>
            <a:endParaRPr lang="en-GB" dirty="0" smtClean="0"/>
          </a:p>
          <a:p>
            <a:r>
              <a:rPr lang="en-GB" dirty="0" smtClean="0"/>
              <a:t>Globally unique</a:t>
            </a:r>
          </a:p>
          <a:p>
            <a:endParaRPr lang="en-GB" dirty="0" smtClean="0"/>
          </a:p>
          <a:p>
            <a:r>
              <a:rPr lang="en-GB" dirty="0" smtClean="0"/>
              <a:t>Identifies the “location” of the network station (i.e. which network or subnet it is in)</a:t>
            </a:r>
          </a:p>
          <a:p>
            <a:endParaRPr lang="en-GB" dirty="0" smtClean="0"/>
          </a:p>
          <a:p>
            <a:r>
              <a:rPr lang="en-GB" dirty="0" smtClean="0"/>
              <a:t>IPv4 address is about to run out; here comes IPv6 to rescue. This lecture focuses on IPv4.</a:t>
            </a:r>
          </a:p>
          <a:p>
            <a:endParaRPr lang="en-GB" dirty="0" smtClean="0"/>
          </a:p>
          <a:p>
            <a:r>
              <a:rPr lang="en-GB" dirty="0" smtClean="0"/>
              <a:t>IPv4 address contains 4x8 = 32 bits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IPv4 </a:t>
            </a:r>
            <a:r>
              <a:rPr lang="en-GB" dirty="0" err="1" smtClean="0"/>
              <a:t>vs</a:t>
            </a:r>
            <a:r>
              <a:rPr lang="en-GB" dirty="0" smtClean="0"/>
              <a:t> IPv6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32 bits</a:t>
            </a:r>
          </a:p>
          <a:p>
            <a:endParaRPr lang="en-GB" sz="2800" dirty="0" smtClean="0"/>
          </a:p>
          <a:p>
            <a:r>
              <a:rPr lang="en-GB" sz="2800" dirty="0" smtClean="0"/>
              <a:t>2</a:t>
            </a:r>
            <a:r>
              <a:rPr lang="en-GB" sz="2800" baseline="30000" dirty="0" smtClean="0"/>
              <a:t>32</a:t>
            </a:r>
            <a:r>
              <a:rPr lang="en-GB" sz="2800" dirty="0" smtClean="0"/>
              <a:t> Addresses</a:t>
            </a:r>
          </a:p>
          <a:p>
            <a:r>
              <a:rPr lang="en-GB" sz="2800" dirty="0" smtClean="0"/>
              <a:t>4,294,967,296 </a:t>
            </a:r>
            <a:br>
              <a:rPr lang="en-GB" sz="2800" dirty="0" smtClean="0"/>
            </a:br>
            <a:r>
              <a:rPr lang="en-GB" sz="2800" dirty="0" smtClean="0"/>
              <a:t>(4 Billion) Addresses</a:t>
            </a:r>
          </a:p>
          <a:p>
            <a:endParaRPr lang="en-GB" sz="28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v6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128 bits</a:t>
            </a:r>
          </a:p>
          <a:p>
            <a:endParaRPr lang="en-GB" sz="2800" dirty="0" smtClean="0"/>
          </a:p>
          <a:p>
            <a:r>
              <a:rPr lang="en-GB" sz="2800" dirty="0" smtClean="0"/>
              <a:t>2</a:t>
            </a:r>
            <a:r>
              <a:rPr lang="en-GB" sz="2800" baseline="30000" dirty="0" smtClean="0"/>
              <a:t>128</a:t>
            </a:r>
            <a:r>
              <a:rPr lang="en-GB" sz="2800" dirty="0" smtClean="0"/>
              <a:t> Addresses</a:t>
            </a:r>
          </a:p>
          <a:p>
            <a:r>
              <a:rPr lang="en-GB" sz="2800" dirty="0" smtClean="0"/>
              <a:t>(340 trillion, 282 billion, 366 million, 920 thousand, 938 — followed by 24 zeroes.)</a:t>
            </a: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0" y="6161150"/>
            <a:ext cx="9144000" cy="607071"/>
          </a:xfrm>
          <a:prstGeom prst="rect">
            <a:avLst/>
          </a:prstGeom>
          <a:solidFill>
            <a:schemeClr val="tx1"/>
          </a:solidFill>
        </p:spPr>
        <p:txBody>
          <a:bodyPr wrap="square" tIns="72000" bIns="72000" anchor="ctr" anchorCtr="0">
            <a:spAutoFit/>
          </a:bodyPr>
          <a:lstStyle/>
          <a:p>
            <a:pPr algn="ctr"/>
            <a:r>
              <a:rPr lang="en-GB" sz="3000" dirty="0" smtClean="0">
                <a:solidFill>
                  <a:schemeClr val="bg1"/>
                </a:solidFill>
              </a:rPr>
              <a:t>340,282,366,920,938,000,000,000,000,000,000,000,000 </a:t>
            </a: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uiExpand="1" build="p"/>
      <p:bldP spid="5" grpId="0" build="p"/>
      <p:bldP spid="6" grpId="0" uiExpand="1" build="p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IPv4 Address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3" name="Object 3"/>
          <p:cNvGraphicFramePr>
            <a:graphicFrameLocks noChangeAspect="1"/>
          </p:cNvGraphicFramePr>
          <p:nvPr/>
        </p:nvGraphicFramePr>
        <p:xfrm>
          <a:off x="685800" y="1916113"/>
          <a:ext cx="7772400" cy="3714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Bitmap Image" r:id="rId3" imgW="9326277" imgH="4458322" progId="PBrush">
                  <p:embed/>
                </p:oleObj>
              </mc:Choice>
              <mc:Fallback>
                <p:oleObj name="Bitmap Image" r:id="rId3" imgW="9326277" imgH="4458322" progId="PBrush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916113"/>
                        <a:ext cx="7772400" cy="3714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1042988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1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15" name="Text Box 5"/>
          <p:cNvSpPr txBox="1">
            <a:spLocks noChangeArrowheads="1"/>
          </p:cNvSpPr>
          <p:nvPr/>
        </p:nvSpPr>
        <p:spPr bwMode="auto">
          <a:xfrm>
            <a:off x="2976563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2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16" name="Text Box 6"/>
          <p:cNvSpPr txBox="1">
            <a:spLocks noChangeArrowheads="1"/>
          </p:cNvSpPr>
          <p:nvPr/>
        </p:nvSpPr>
        <p:spPr bwMode="auto">
          <a:xfrm>
            <a:off x="4992688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3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17" name="Text Box 7"/>
          <p:cNvSpPr txBox="1">
            <a:spLocks noChangeArrowheads="1"/>
          </p:cNvSpPr>
          <p:nvPr/>
        </p:nvSpPr>
        <p:spPr bwMode="auto">
          <a:xfrm>
            <a:off x="7008813" y="5805488"/>
            <a:ext cx="1379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 Black" pitchFamily="34" charset="0"/>
              </a:rPr>
              <a:t>Part 4</a:t>
            </a:r>
            <a:endParaRPr lang="en-US" b="1">
              <a:latin typeface="Arial Black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4" grpId="0"/>
      <p:bldP spid="15" grpId="0"/>
      <p:bldP spid="16" grpId="0"/>
      <p:bldP spid="17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IPv4 Address Format</a:t>
            </a:r>
            <a:endParaRPr lang="en-US" smtClean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683768"/>
          </a:xfrm>
        </p:spPr>
        <p:txBody>
          <a:bodyPr/>
          <a:lstStyle/>
          <a:p>
            <a:r>
              <a:rPr lang="en-GB" dirty="0" smtClean="0"/>
              <a:t> Normally people use the decimal system as it is more readable and much easier to remember.</a:t>
            </a:r>
          </a:p>
          <a:p>
            <a:r>
              <a:rPr lang="en-GB" dirty="0" smtClean="0"/>
              <a:t> But the binary format is essential for some IP address related calculations. </a:t>
            </a:r>
            <a:endParaRPr lang="en-GB" dirty="0"/>
          </a:p>
        </p:txBody>
      </p:sp>
      <p:graphicFrame>
        <p:nvGraphicFramePr>
          <p:cNvPr id="12" name="Group 4"/>
          <p:cNvGraphicFramePr>
            <a:graphicFrameLocks/>
          </p:cNvGraphicFramePr>
          <p:nvPr/>
        </p:nvGraphicFramePr>
        <p:xfrm>
          <a:off x="457200" y="1774825"/>
          <a:ext cx="8229600" cy="1730376"/>
        </p:xfrm>
        <a:graphic>
          <a:graphicData uri="http://schemas.openxmlformats.org/drawingml/2006/table">
            <a:tbl>
              <a:tblPr/>
              <a:tblGrid>
                <a:gridCol w="2512920"/>
                <a:gridCol w="5716680"/>
              </a:tblGrid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Format</a:t>
                      </a: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Example</a:t>
                      </a: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Decimal</a:t>
                      </a: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172.16.17.30</a:t>
                      </a: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Binary</a:t>
                      </a: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10101100.00010000.00010001.00011110</a:t>
                      </a: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IPv4 Address Classes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941168"/>
            <a:ext cx="8229600" cy="1459632"/>
          </a:xfrm>
        </p:spPr>
        <p:txBody>
          <a:bodyPr/>
          <a:lstStyle/>
          <a:p>
            <a:r>
              <a:rPr lang="en-GB" dirty="0" smtClean="0"/>
              <a:t>Class D addresses are used for multicasting</a:t>
            </a:r>
          </a:p>
          <a:p>
            <a:r>
              <a:rPr lang="en-GB" dirty="0" smtClean="0"/>
              <a:t>Experimental class E starting 11110…</a:t>
            </a:r>
          </a:p>
        </p:txBody>
      </p:sp>
      <p:graphicFrame>
        <p:nvGraphicFramePr>
          <p:cNvPr id="14" name="Object 4"/>
          <p:cNvGraphicFramePr>
            <a:graphicFrameLocks noChangeAspect="1"/>
          </p:cNvGraphicFramePr>
          <p:nvPr/>
        </p:nvGraphicFramePr>
        <p:xfrm>
          <a:off x="1619250" y="1501502"/>
          <a:ext cx="6121400" cy="329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Bitmap Image" r:id="rId3" imgW="7876190" imgH="4238095" progId="PBrush">
                  <p:embed/>
                </p:oleObj>
              </mc:Choice>
              <mc:Fallback>
                <p:oleObj name="Bitmap Image" r:id="rId3" imgW="7876190" imgH="4238095" progId="PBrush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1501502"/>
                        <a:ext cx="6121400" cy="3295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Class Range</a:t>
            </a:r>
            <a:endParaRPr lang="en-US" smtClean="0"/>
          </a:p>
        </p:txBody>
      </p:sp>
      <p:graphicFrame>
        <p:nvGraphicFramePr>
          <p:cNvPr id="185347" name="Group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3890964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Class</a:t>
                      </a:r>
                      <a:endParaRPr kumimoji="0" 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Start Address</a:t>
                      </a: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Finish Address</a:t>
                      </a: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A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0.0.0.0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126.255.255.255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128.0.0.0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191.255.255.255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C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192.0.0.0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223.255.255.255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D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224.0.0.0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239.255.255.255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E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240.0.0.0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255.255.255.255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6819" marR="9681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IP Address Types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Network addresses</a:t>
            </a:r>
          </a:p>
          <a:p>
            <a:r>
              <a:rPr lang="en-GB" dirty="0" smtClean="0"/>
              <a:t>Host addresses</a:t>
            </a:r>
          </a:p>
          <a:p>
            <a:r>
              <a:rPr lang="en-GB" dirty="0" smtClean="0"/>
              <a:t>Special addresses for networking purposes</a:t>
            </a:r>
          </a:p>
          <a:p>
            <a:endParaRPr lang="en-GB" dirty="0" smtClean="0"/>
          </a:p>
          <a:p>
            <a:r>
              <a:rPr lang="en-GB" dirty="0" smtClean="0"/>
              <a:t>Network address can be derived from the host address in most cases. </a:t>
            </a:r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Network Addresses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Network address can be as specific as it gets.</a:t>
            </a:r>
          </a:p>
          <a:p>
            <a:endParaRPr lang="en-GB" dirty="0" smtClean="0"/>
          </a:p>
          <a:p>
            <a:r>
              <a:rPr lang="en-GB" dirty="0" smtClean="0"/>
              <a:t>Originally “</a:t>
            </a:r>
            <a:r>
              <a:rPr lang="en-GB" b="1" dirty="0" smtClean="0"/>
              <a:t>network address</a:t>
            </a:r>
            <a:r>
              <a:rPr lang="en-GB" dirty="0" smtClean="0"/>
              <a:t>” was referred to the class that the host resides in.</a:t>
            </a:r>
          </a:p>
          <a:p>
            <a:endParaRPr lang="en-GB" dirty="0" smtClean="0"/>
          </a:p>
          <a:p>
            <a:r>
              <a:rPr lang="en-GB" dirty="0" smtClean="0"/>
              <a:t>Now when people talk about network address, they mostly refer to the </a:t>
            </a:r>
            <a:r>
              <a:rPr lang="en-GB" b="1" dirty="0" smtClean="0"/>
              <a:t>subnet address.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Forbidden Host Addresses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Assigning a class C network address #.#.#.</a:t>
            </a:r>
            <a:r>
              <a:rPr lang="en-GB" dirty="0" smtClean="0">
                <a:solidFill>
                  <a:srgbClr val="FF0000"/>
                </a:solidFill>
              </a:rPr>
              <a:t>0</a:t>
            </a:r>
            <a:r>
              <a:rPr lang="en-GB" dirty="0" smtClean="0"/>
              <a:t> to a particular host A is not acceptable.</a:t>
            </a:r>
          </a:p>
          <a:p>
            <a:endParaRPr lang="en-GB" dirty="0" smtClean="0"/>
          </a:p>
          <a:p>
            <a:r>
              <a:rPr lang="en-GB" dirty="0" smtClean="0"/>
              <a:t>#.#.#.</a:t>
            </a:r>
            <a:r>
              <a:rPr lang="en-GB" dirty="0" smtClean="0">
                <a:solidFill>
                  <a:srgbClr val="FF0000"/>
                </a:solidFill>
              </a:rPr>
              <a:t>255</a:t>
            </a:r>
            <a:r>
              <a:rPr lang="en-GB" dirty="0" smtClean="0"/>
              <a:t> would be confused with a broadcast to the network.</a:t>
            </a:r>
          </a:p>
          <a:p>
            <a:endParaRPr lang="en-GB" dirty="0" smtClean="0"/>
          </a:p>
          <a:p>
            <a:r>
              <a:rPr lang="en-GB" dirty="0" smtClean="0"/>
              <a:t>Hence a class C network can only support </a:t>
            </a:r>
            <a:r>
              <a:rPr lang="en-GB" dirty="0" smtClean="0">
                <a:solidFill>
                  <a:srgbClr val="00B050"/>
                </a:solidFill>
              </a:rPr>
              <a:t>254 hosts</a:t>
            </a:r>
            <a:r>
              <a:rPr lang="en-GB" dirty="0" smtClean="0"/>
              <a:t>, not 256 as expected.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Private IP Addresses</a:t>
            </a:r>
            <a:endParaRPr lang="en-US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429000"/>
            <a:ext cx="8229600" cy="2971800"/>
          </a:xfrm>
        </p:spPr>
        <p:txBody>
          <a:bodyPr>
            <a:normAutofit/>
          </a:bodyPr>
          <a:lstStyle/>
          <a:p>
            <a:r>
              <a:rPr lang="en-GB" dirty="0" smtClean="0"/>
              <a:t>Used with NAT or LAN’s</a:t>
            </a:r>
          </a:p>
          <a:p>
            <a:r>
              <a:rPr lang="en-GB" dirty="0" smtClean="0"/>
              <a:t>A private address is unknown to the Internet, and doesn’t need to be globally unique.</a:t>
            </a:r>
          </a:p>
          <a:p>
            <a:r>
              <a:rPr lang="en-GB" dirty="0" smtClean="0"/>
              <a:t>Private IP addresses are free and virtually unlimited!!</a:t>
            </a:r>
            <a:endParaRPr lang="en-US" dirty="0" smtClean="0"/>
          </a:p>
        </p:txBody>
      </p:sp>
      <p:graphicFrame>
        <p:nvGraphicFramePr>
          <p:cNvPr id="11" name="Group 4"/>
          <p:cNvGraphicFramePr>
            <a:graphicFrameLocks/>
          </p:cNvGraphicFramePr>
          <p:nvPr/>
        </p:nvGraphicFramePr>
        <p:xfrm>
          <a:off x="1763713" y="1701675"/>
          <a:ext cx="5545137" cy="1554480"/>
        </p:xfrm>
        <a:graphic>
          <a:graphicData uri="http://schemas.openxmlformats.org/drawingml/2006/table">
            <a:tbl>
              <a:tblPr/>
              <a:tblGrid>
                <a:gridCol w="5545137"/>
              </a:tblGrid>
              <a:tr h="5032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10.0.0.0 ~ 10.255.255.255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172.16.0.0 ~ 172.31.255.255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192.168.0.0 ~ 192.168.255.255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Subnet Masks and Subnetting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Subnet Mask?</a:t>
            </a:r>
          </a:p>
        </p:txBody>
      </p:sp>
      <p:sp>
        <p:nvSpPr>
          <p:cNvPr id="183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An address that accompanies an IP address </a:t>
            </a:r>
          </a:p>
          <a:p>
            <a:endParaRPr lang="en-US" dirty="0" smtClean="0"/>
          </a:p>
          <a:p>
            <a:r>
              <a:rPr lang="en-US" dirty="0" smtClean="0"/>
              <a:t>Indicates which portion of the IP address is the Network ID and which portion of the IP address is the Host ID.</a:t>
            </a:r>
          </a:p>
          <a:p>
            <a:pPr lvl="1"/>
            <a:r>
              <a:rPr lang="en-US" dirty="0" smtClean="0">
                <a:solidFill>
                  <a:srgbClr val="C00000"/>
                </a:solidFill>
              </a:rPr>
              <a:t>131.1.102.7	   (IP Address) </a:t>
            </a:r>
          </a:p>
          <a:p>
            <a:pPr lvl="1"/>
            <a:r>
              <a:rPr lang="en-US" dirty="0" smtClean="0">
                <a:solidFill>
                  <a:srgbClr val="00B050"/>
                </a:solidFill>
              </a:rPr>
              <a:t>255.255.0.0	   (Subnet Mask) </a:t>
            </a:r>
          </a:p>
          <a:p>
            <a:endParaRPr lang="en-US" dirty="0" smtClean="0"/>
          </a:p>
          <a:p>
            <a:r>
              <a:rPr lang="en-US" dirty="0" smtClean="0"/>
              <a:t>The IP Address and Subnet Mask are interrelated and each only has meaning in the context of the other! </a:t>
            </a:r>
          </a:p>
          <a:p>
            <a:endParaRPr lang="en-US" dirty="0" smtClean="0"/>
          </a:p>
          <a:p>
            <a:r>
              <a:rPr lang="en-US" dirty="0" smtClean="0"/>
              <a:t>IP Address and Subnet Mask are the minimum </a:t>
            </a:r>
            <a:br>
              <a:rPr lang="en-US" dirty="0" smtClean="0"/>
            </a:br>
            <a:r>
              <a:rPr lang="en-US" dirty="0" smtClean="0"/>
              <a:t>IP addressing requirements.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299" grpId="0" uiExpand="1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makes up a Subnet Mask? 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In Binary: </a:t>
            </a:r>
          </a:p>
          <a:p>
            <a:pPr lvl="1"/>
            <a:r>
              <a:rPr lang="en-US" dirty="0" smtClean="0"/>
              <a:t>1’s represent what portion of the IP address is the Network ID </a:t>
            </a:r>
          </a:p>
          <a:p>
            <a:pPr lvl="1"/>
            <a:r>
              <a:rPr lang="en-US" dirty="0" smtClean="0"/>
              <a:t>0’s represent what portion of the IP address is the Host ID </a:t>
            </a:r>
          </a:p>
          <a:p>
            <a:endParaRPr lang="en-US" dirty="0" smtClean="0"/>
          </a:p>
          <a:p>
            <a:r>
              <a:rPr lang="en-US" dirty="0" smtClean="0"/>
              <a:t>For Example: </a:t>
            </a:r>
          </a:p>
          <a:p>
            <a:pPr lvl="1"/>
            <a:r>
              <a:rPr lang="en-US" dirty="0" smtClean="0"/>
              <a:t>131.1.102.7       (Class B Address) </a:t>
            </a:r>
          </a:p>
          <a:p>
            <a:pPr lvl="1"/>
            <a:r>
              <a:rPr lang="en-US" dirty="0" smtClean="0"/>
              <a:t>Net . Net . Host . Host </a:t>
            </a:r>
          </a:p>
          <a:p>
            <a:pPr lvl="1"/>
            <a:r>
              <a:rPr lang="en-US" dirty="0" smtClean="0">
                <a:solidFill>
                  <a:srgbClr val="00B050"/>
                </a:solidFill>
              </a:rPr>
              <a:t>11111111 . 11111111 </a:t>
            </a:r>
            <a:r>
              <a:rPr lang="en-US" dirty="0" smtClean="0"/>
              <a:t>. 00000000. 00000000</a:t>
            </a:r>
            <a:br>
              <a:rPr lang="en-US" dirty="0" smtClean="0"/>
            </a:br>
            <a:r>
              <a:rPr lang="en-US" dirty="0" smtClean="0"/>
              <a:t>(mask in Binary) </a:t>
            </a:r>
          </a:p>
          <a:p>
            <a:pPr lvl="1"/>
            <a:r>
              <a:rPr lang="en-US" dirty="0" smtClean="0"/>
              <a:t>255.255.0.0  (mask in Decimal)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uiExpand="1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Subnet Mask Format</a:t>
            </a:r>
            <a:endParaRPr lang="en-US" smtClean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5125" name="Text Box 21"/>
          <p:cNvSpPr txBox="1">
            <a:spLocks noChangeArrowheads="1"/>
          </p:cNvSpPr>
          <p:nvPr/>
        </p:nvSpPr>
        <p:spPr bwMode="auto">
          <a:xfrm>
            <a:off x="493713" y="5445125"/>
            <a:ext cx="8255000" cy="519113"/>
          </a:xfrm>
          <a:prstGeom prst="rect">
            <a:avLst/>
          </a:prstGeom>
          <a:noFill/>
          <a:ln w="38100" algn="ctr">
            <a:noFill/>
            <a:miter lim="800000"/>
            <a:headEnd type="none" w="lg" len="lg"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Remember that 11111111 in binary is 255 in decimal.</a:t>
            </a:r>
          </a:p>
        </p:txBody>
      </p:sp>
      <p:graphicFrame>
        <p:nvGraphicFramePr>
          <p:cNvPr id="11" name="Group 4"/>
          <p:cNvGraphicFramePr>
            <a:graphicFrameLocks/>
          </p:cNvGraphicFramePr>
          <p:nvPr/>
        </p:nvGraphicFramePr>
        <p:xfrm>
          <a:off x="684213" y="2492375"/>
          <a:ext cx="7772400" cy="2306639"/>
        </p:xfrm>
        <a:graphic>
          <a:graphicData uri="http://schemas.openxmlformats.org/drawingml/2006/table">
            <a:tbl>
              <a:tblPr/>
              <a:tblGrid>
                <a:gridCol w="2373312"/>
                <a:gridCol w="5399088"/>
              </a:tblGrid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Format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+mn-lt"/>
                        </a:rPr>
                        <a:t>Example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Decimal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255.255.255.0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Binary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11111111.11111111.11111111.00000000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/x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/24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25" grpId="0"/>
      <p:bldP spid="175125" grpId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Subnet Mask Format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1 bits must be contiguous, left to right in the Subnet Mask, no embedded zeros </a:t>
            </a:r>
          </a:p>
          <a:p>
            <a:pPr lvl="1"/>
            <a:r>
              <a:rPr lang="en-US" dirty="0" smtClean="0"/>
              <a:t>11111111.11111111.11110000.0000000  (OK) </a:t>
            </a:r>
          </a:p>
          <a:p>
            <a:pPr lvl="1"/>
            <a:r>
              <a:rPr lang="en-US" dirty="0" smtClean="0"/>
              <a:t>11111111.11111111.11</a:t>
            </a:r>
            <a:r>
              <a:rPr lang="en-US" dirty="0" smtClean="0">
                <a:solidFill>
                  <a:srgbClr val="00B050"/>
                </a:solidFill>
              </a:rPr>
              <a:t>00</a:t>
            </a:r>
            <a:r>
              <a:rPr lang="en-US" dirty="0" smtClean="0"/>
              <a:t>1100.00000000  (Wrong) </a:t>
            </a:r>
          </a:p>
          <a:p>
            <a:endParaRPr lang="en-US" dirty="0" smtClean="0"/>
          </a:p>
          <a:p>
            <a:r>
              <a:rPr lang="en-US" dirty="0" smtClean="0"/>
              <a:t>Example: Class B</a:t>
            </a:r>
          </a:p>
          <a:p>
            <a:pPr lvl="1"/>
            <a:r>
              <a:rPr lang="en-US" dirty="0" smtClean="0"/>
              <a:t>Subnet mask are sometimes expressed as a “/20” </a:t>
            </a:r>
          </a:p>
          <a:p>
            <a:pPr lvl="1"/>
            <a:r>
              <a:rPr lang="en-US" dirty="0" smtClean="0"/>
              <a:t>152.77.32.0 / 20 </a:t>
            </a:r>
          </a:p>
          <a:p>
            <a:pPr lvl="1"/>
            <a:r>
              <a:rPr lang="en-US" dirty="0" smtClean="0"/>
              <a:t>The “/20” is the number of 1 bits in the Subnet Mask </a:t>
            </a:r>
          </a:p>
          <a:p>
            <a:pPr lvl="1"/>
            <a:r>
              <a:rPr lang="en-US" dirty="0" smtClean="0"/>
              <a:t>20 = 11111111.11111111.11110000.00000000 </a:t>
            </a:r>
          </a:p>
          <a:p>
            <a:pPr lvl="1"/>
            <a:r>
              <a:rPr lang="en-US" dirty="0" smtClean="0"/>
              <a:t>20= 255.255.240.0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Subnet?	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Why Create Physical Segments? </a:t>
            </a:r>
          </a:p>
          <a:p>
            <a:pPr lvl="1"/>
            <a:r>
              <a:rPr lang="en-US" dirty="0" smtClean="0"/>
              <a:t>Hardware Specifications </a:t>
            </a:r>
          </a:p>
          <a:p>
            <a:pPr lvl="1"/>
            <a:r>
              <a:rPr lang="en-US" dirty="0" smtClean="0"/>
              <a:t>Standards </a:t>
            </a:r>
          </a:p>
          <a:p>
            <a:pPr lvl="1"/>
            <a:r>
              <a:rPr lang="en-US" dirty="0" smtClean="0"/>
              <a:t>Vendor </a:t>
            </a:r>
          </a:p>
          <a:p>
            <a:pPr lvl="1"/>
            <a:r>
              <a:rPr lang="en-US" dirty="0" smtClean="0"/>
              <a:t>Network performance </a:t>
            </a:r>
          </a:p>
          <a:p>
            <a:pPr lvl="1"/>
            <a:r>
              <a:rPr lang="en-US" dirty="0" smtClean="0"/>
              <a:t>Geographic </a:t>
            </a:r>
          </a:p>
          <a:p>
            <a:pPr lvl="1"/>
            <a:r>
              <a:rPr lang="en-US" dirty="0" smtClean="0"/>
              <a:t>Different topologies </a:t>
            </a:r>
          </a:p>
          <a:p>
            <a:pPr lvl="1"/>
            <a:r>
              <a:rPr lang="en-US" dirty="0" smtClean="0"/>
              <a:t>Routers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/>
          </p:cNvGraphicFramePr>
          <p:nvPr/>
        </p:nvGraphicFramePr>
        <p:xfrm>
          <a:off x="4499992" y="4363468"/>
          <a:ext cx="4644008" cy="24945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Bitmap Image" r:id="rId4" imgW="7876190" imgH="4238095" progId="PBrush">
                  <p:embed/>
                </p:oleObj>
              </mc:Choice>
              <mc:Fallback>
                <p:oleObj name="Bitmap Image" r:id="rId4" imgW="7876190" imgH="4238095" progId="PBrush">
                  <p:embed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9992" y="4363468"/>
                        <a:ext cx="4644008" cy="24945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Subnetting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Why Subnet Masks?</a:t>
            </a:r>
          </a:p>
          <a:p>
            <a:pPr lvl="1"/>
            <a:r>
              <a:rPr lang="en-US" dirty="0" smtClean="0"/>
              <a:t>Class A (1 Network – 16.7M Hosts) </a:t>
            </a:r>
          </a:p>
          <a:p>
            <a:pPr lvl="1"/>
            <a:r>
              <a:rPr lang="en-US" dirty="0" smtClean="0"/>
              <a:t>Class B (1 Network – 65K Hosts) </a:t>
            </a:r>
          </a:p>
          <a:p>
            <a:pPr lvl="1"/>
            <a:r>
              <a:rPr lang="en-US" dirty="0" smtClean="0"/>
              <a:t>Class C (1 Network – 254 Hosts) </a:t>
            </a:r>
          </a:p>
          <a:p>
            <a:endParaRPr lang="en-US" dirty="0" smtClean="0"/>
          </a:p>
          <a:p>
            <a:r>
              <a:rPr lang="en-US" dirty="0" smtClean="0"/>
              <a:t>Default  subnet masks</a:t>
            </a:r>
          </a:p>
          <a:p>
            <a:pPr lvl="1"/>
            <a:r>
              <a:rPr lang="en-US" dirty="0" smtClean="0"/>
              <a:t>Class A: 255.0.0.0</a:t>
            </a:r>
          </a:p>
          <a:p>
            <a:pPr lvl="1"/>
            <a:r>
              <a:rPr lang="en-US" dirty="0" smtClean="0"/>
              <a:t>Class B: 255.255.0.0</a:t>
            </a:r>
          </a:p>
          <a:p>
            <a:pPr lvl="1"/>
            <a:r>
              <a:rPr lang="en-US" dirty="0" smtClean="0"/>
              <a:t>Class C: 255.255.255.0</a:t>
            </a:r>
          </a:p>
          <a:p>
            <a:pPr lvl="1"/>
            <a:endParaRPr lang="en-US" dirty="0" smtClean="0"/>
          </a:p>
        </p:txBody>
      </p:sp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Subnet?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Create multiple logical networks that exists within a single class A, B, C.</a:t>
            </a:r>
          </a:p>
          <a:p>
            <a:endParaRPr lang="en-GB" dirty="0" smtClean="0"/>
          </a:p>
          <a:p>
            <a:r>
              <a:rPr lang="en-US" dirty="0" smtClean="0"/>
              <a:t>A subnet is a portion or subdivision of the IP addresses that are associated with an assigned Network ID.</a:t>
            </a:r>
          </a:p>
          <a:p>
            <a:endParaRPr lang="en-US" dirty="0" smtClean="0"/>
          </a:p>
          <a:p>
            <a:r>
              <a:rPr lang="en-US" dirty="0" smtClean="0"/>
              <a:t>The range of IP addresses included in a subnet is determined by the subnet mask.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Network &amp; Subnet</a:t>
            </a:r>
            <a:endParaRPr lang="en-US" smtClean="0"/>
          </a:p>
        </p:txBody>
      </p:sp>
      <p:sp>
        <p:nvSpPr>
          <p:cNvPr id="14339" name="Oval 3"/>
          <p:cNvSpPr>
            <a:spLocks noChangeArrowheads="1"/>
          </p:cNvSpPr>
          <p:nvPr/>
        </p:nvSpPr>
        <p:spPr bwMode="auto">
          <a:xfrm>
            <a:off x="827088" y="1773238"/>
            <a:ext cx="7848600" cy="3671887"/>
          </a:xfrm>
          <a:prstGeom prst="ellipse">
            <a:avLst/>
          </a:prstGeom>
          <a:solidFill>
            <a:srgbClr val="CCFFCC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4340" name="Oval 4"/>
          <p:cNvSpPr>
            <a:spLocks noChangeArrowheads="1"/>
          </p:cNvSpPr>
          <p:nvPr/>
        </p:nvSpPr>
        <p:spPr bwMode="auto">
          <a:xfrm>
            <a:off x="1908175" y="2708275"/>
            <a:ext cx="2087563" cy="1944688"/>
          </a:xfrm>
          <a:prstGeom prst="ellipse">
            <a:avLst/>
          </a:prstGeom>
          <a:solidFill>
            <a:schemeClr val="hlink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Oval 5"/>
          <p:cNvSpPr>
            <a:spLocks noChangeArrowheads="1"/>
          </p:cNvSpPr>
          <p:nvPr/>
        </p:nvSpPr>
        <p:spPr bwMode="auto">
          <a:xfrm>
            <a:off x="4140200" y="2349500"/>
            <a:ext cx="2087563" cy="1944688"/>
          </a:xfrm>
          <a:prstGeom prst="ellipse">
            <a:avLst/>
          </a:prstGeom>
          <a:solidFill>
            <a:schemeClr val="hlink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Oval 6"/>
          <p:cNvSpPr>
            <a:spLocks noChangeArrowheads="1"/>
          </p:cNvSpPr>
          <p:nvPr/>
        </p:nvSpPr>
        <p:spPr bwMode="auto">
          <a:xfrm>
            <a:off x="6227763" y="2565400"/>
            <a:ext cx="2087562" cy="1944688"/>
          </a:xfrm>
          <a:prstGeom prst="ellipse">
            <a:avLst/>
          </a:prstGeom>
          <a:solidFill>
            <a:schemeClr val="hlink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pPr algn="ctr"/>
            <a:endParaRPr lang="en-GB" b="1">
              <a:latin typeface="Arial" charset="0"/>
            </a:endParaRPr>
          </a:p>
          <a:p>
            <a:pPr algn="ctr"/>
            <a:r>
              <a:rPr lang="en-GB" b="1">
                <a:latin typeface="Arial" charset="0"/>
              </a:rPr>
              <a:t>A local area</a:t>
            </a:r>
          </a:p>
          <a:p>
            <a:pPr algn="ctr"/>
            <a:r>
              <a:rPr lang="en-GB" b="1">
                <a:latin typeface="Arial" charset="0"/>
              </a:rPr>
              <a:t>network</a:t>
            </a:r>
          </a:p>
          <a:p>
            <a:pPr algn="ctr"/>
            <a:endParaRPr lang="en-GB" b="1">
              <a:latin typeface="Arial" charset="0"/>
            </a:endParaRPr>
          </a:p>
        </p:txBody>
      </p:sp>
      <p:sp>
        <p:nvSpPr>
          <p:cNvPr id="14343" name="Oval 7"/>
          <p:cNvSpPr>
            <a:spLocks noChangeArrowheads="1"/>
          </p:cNvSpPr>
          <p:nvPr/>
        </p:nvSpPr>
        <p:spPr bwMode="auto">
          <a:xfrm>
            <a:off x="2268538" y="2997200"/>
            <a:ext cx="647700" cy="698500"/>
          </a:xfrm>
          <a:prstGeom prst="ellipse">
            <a:avLst/>
          </a:prstGeom>
          <a:solidFill>
            <a:srgbClr val="3366FF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Oval 8"/>
          <p:cNvSpPr>
            <a:spLocks noChangeArrowheads="1"/>
          </p:cNvSpPr>
          <p:nvPr/>
        </p:nvSpPr>
        <p:spPr bwMode="auto">
          <a:xfrm>
            <a:off x="3132138" y="3141663"/>
            <a:ext cx="647700" cy="698500"/>
          </a:xfrm>
          <a:prstGeom prst="ellipse">
            <a:avLst/>
          </a:prstGeom>
          <a:solidFill>
            <a:srgbClr val="3366FF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Oval 9"/>
          <p:cNvSpPr>
            <a:spLocks noChangeArrowheads="1"/>
          </p:cNvSpPr>
          <p:nvPr/>
        </p:nvSpPr>
        <p:spPr bwMode="auto">
          <a:xfrm>
            <a:off x="2555875" y="3716338"/>
            <a:ext cx="647700" cy="698500"/>
          </a:xfrm>
          <a:prstGeom prst="ellipse">
            <a:avLst/>
          </a:prstGeom>
          <a:solidFill>
            <a:srgbClr val="3366FF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2232025" y="4652963"/>
            <a:ext cx="5076825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Global Network Based on Class C</a:t>
            </a:r>
            <a:endParaRPr lang="en-US" b="1">
              <a:latin typeface="Arial" charset="0"/>
            </a:endParaRP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140200" y="2492375"/>
            <a:ext cx="2159000" cy="1616075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>
            <a:spAutoFit/>
          </a:bodyPr>
          <a:lstStyle/>
          <a:p>
            <a:pPr algn="ctr"/>
            <a:r>
              <a:rPr lang="en-GB" sz="2000" b="1">
                <a:latin typeface="Arial" charset="0"/>
              </a:rPr>
              <a:t>Enterprise </a:t>
            </a:r>
          </a:p>
          <a:p>
            <a:pPr algn="ctr"/>
            <a:r>
              <a:rPr lang="en-GB" sz="2000" b="1">
                <a:latin typeface="Arial" charset="0"/>
              </a:rPr>
              <a:t>that purchased 1 class C network address</a:t>
            </a:r>
            <a:endParaRPr lang="en-US" sz="2000" b="1">
              <a:latin typeface="Arial" charset="0"/>
            </a:endParaRPr>
          </a:p>
        </p:txBody>
      </p:sp>
      <p:sp>
        <p:nvSpPr>
          <p:cNvPr id="14348" name="Line 12"/>
          <p:cNvSpPr>
            <a:spLocks noChangeShapeType="1"/>
          </p:cNvSpPr>
          <p:nvPr/>
        </p:nvSpPr>
        <p:spPr bwMode="auto">
          <a:xfrm>
            <a:off x="1619250" y="2492375"/>
            <a:ext cx="936625" cy="8651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arrow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09588" y="2060575"/>
            <a:ext cx="1182687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Arial" charset="0"/>
              </a:rPr>
              <a:t>subnet</a:t>
            </a:r>
            <a:endParaRPr lang="en-US" b="1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4350" name="Oval 14"/>
          <p:cNvSpPr>
            <a:spLocks noChangeArrowheads="1"/>
          </p:cNvSpPr>
          <p:nvPr/>
        </p:nvSpPr>
        <p:spPr bwMode="auto">
          <a:xfrm>
            <a:off x="-2557463" y="3500438"/>
            <a:ext cx="3960813" cy="3167062"/>
          </a:xfrm>
          <a:prstGeom prst="ellipse">
            <a:avLst/>
          </a:prstGeom>
          <a:solidFill>
            <a:schemeClr val="accent1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51" name="Oval 15"/>
          <p:cNvSpPr>
            <a:spLocks noChangeArrowheads="1"/>
          </p:cNvSpPr>
          <p:nvPr/>
        </p:nvSpPr>
        <p:spPr bwMode="auto">
          <a:xfrm>
            <a:off x="7740650" y="3933825"/>
            <a:ext cx="3960813" cy="3167063"/>
          </a:xfrm>
          <a:prstGeom prst="ellipse">
            <a:avLst/>
          </a:prstGeom>
          <a:solidFill>
            <a:srgbClr val="FF9900"/>
          </a:solidFill>
          <a:ln w="38100" algn="ctr">
            <a:solidFill>
              <a:schemeClr val="tx1"/>
            </a:solidFill>
            <a:round/>
            <a:headEnd/>
            <a:tailEnd type="none" w="lg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0" y="4797425"/>
            <a:ext cx="1303338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Class A</a:t>
            </a:r>
            <a:endParaRPr lang="en-US" b="1">
              <a:latin typeface="Arial" charset="0"/>
            </a:endParaRP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7840663" y="4941888"/>
            <a:ext cx="1303337" cy="457200"/>
          </a:xfrm>
          <a:prstGeom prst="rect">
            <a:avLst/>
          </a:prstGeom>
          <a:noFill/>
          <a:ln w="38100" algn="ctr">
            <a:noFill/>
            <a:miter lim="800000"/>
            <a:headEnd/>
            <a:tailEnd type="none" w="lg" len="lg"/>
          </a:ln>
        </p:spPr>
        <p:txBody>
          <a:bodyPr wrap="none">
            <a:spAutoFit/>
          </a:bodyPr>
          <a:lstStyle/>
          <a:p>
            <a:pPr algn="ctr"/>
            <a:r>
              <a:rPr lang="en-GB" b="1">
                <a:latin typeface="Arial" charset="0"/>
              </a:rPr>
              <a:t>Class B</a:t>
            </a:r>
            <a:endParaRPr lang="en-US" b="1">
              <a:latin typeface="Arial" charset="0"/>
            </a:endParaRPr>
          </a:p>
        </p:txBody>
      </p:sp>
      <p:sp>
        <p:nvSpPr>
          <p:cNvPr id="187410" name="Text Box 18"/>
          <p:cNvSpPr txBox="1">
            <a:spLocks noChangeArrowheads="1"/>
          </p:cNvSpPr>
          <p:nvPr/>
        </p:nvSpPr>
        <p:spPr bwMode="auto">
          <a:xfrm>
            <a:off x="1692275" y="5734050"/>
            <a:ext cx="58435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All the hosts within a subnet have the same subnet address!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nimBg="1"/>
      <p:bldP spid="14340" grpId="0" animBg="1"/>
      <p:bldP spid="14341" grpId="0" animBg="1"/>
      <p:bldP spid="14342" grpId="0" animBg="1"/>
      <p:bldP spid="14343" grpId="0" animBg="1"/>
      <p:bldP spid="14344" grpId="0" animBg="1"/>
      <p:bldP spid="14345" grpId="0" animBg="1"/>
      <p:bldP spid="14346" grpId="0"/>
      <p:bldP spid="14347" grpId="0"/>
      <p:bldP spid="14348" grpId="0" animBg="1"/>
      <p:bldP spid="14349" grpId="0"/>
      <p:bldP spid="14350" grpId="0" animBg="1"/>
      <p:bldP spid="14351" grpId="0" animBg="1"/>
      <p:bldP spid="14352" grpId="0"/>
      <p:bldP spid="14353" grpId="0"/>
      <p:bldP spid="187410" grpId="0"/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Subnet IDs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grpSp>
        <p:nvGrpSpPr>
          <p:cNvPr id="16" name="Group 15"/>
          <p:cNvGrpSpPr/>
          <p:nvPr/>
        </p:nvGrpSpPr>
        <p:grpSpPr>
          <a:xfrm>
            <a:off x="990600" y="2924944"/>
            <a:ext cx="7162800" cy="1905000"/>
            <a:chOff x="1043608" y="2924944"/>
            <a:chExt cx="7162800" cy="1905000"/>
          </a:xfrm>
        </p:grpSpPr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1043608" y="2924944"/>
              <a:ext cx="3581400" cy="762000"/>
            </a:xfrm>
            <a:prstGeom prst="rect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 dirty="0">
                  <a:cs typeface="Arial" charset="0"/>
                </a:rPr>
                <a:t>NET. ID</a:t>
              </a: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4625008" y="2924944"/>
              <a:ext cx="3581400" cy="762000"/>
            </a:xfrm>
            <a:prstGeom prst="rect">
              <a:avLst/>
            </a:prstGeom>
            <a:solidFill>
              <a:srgbClr val="00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HOST ID</a:t>
              </a:r>
            </a:p>
          </p:txBody>
        </p:sp>
        <p:sp>
          <p:nvSpPr>
            <p:cNvPr id="13" name="Rectangle 6"/>
            <p:cNvSpPr>
              <a:spLocks noChangeArrowheads="1"/>
            </p:cNvSpPr>
            <p:nvPr/>
          </p:nvSpPr>
          <p:spPr bwMode="auto">
            <a:xfrm>
              <a:off x="1043608" y="4067944"/>
              <a:ext cx="3581400" cy="762000"/>
            </a:xfrm>
            <a:prstGeom prst="rect">
              <a:avLst/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NET. ID</a:t>
              </a:r>
            </a:p>
          </p:txBody>
        </p:sp>
        <p:sp>
          <p:nvSpPr>
            <p:cNvPr id="14" name="Rectangle 7"/>
            <p:cNvSpPr>
              <a:spLocks noChangeArrowheads="1"/>
            </p:cNvSpPr>
            <p:nvPr/>
          </p:nvSpPr>
          <p:spPr bwMode="auto">
            <a:xfrm>
              <a:off x="4625008" y="4067944"/>
              <a:ext cx="1752600" cy="762000"/>
            </a:xfrm>
            <a:prstGeom prst="rect">
              <a:avLst/>
            </a:prstGeom>
            <a:solidFill>
              <a:srgbClr val="FF33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Subnet-ID</a:t>
              </a:r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6377608" y="4067944"/>
              <a:ext cx="1828800" cy="762000"/>
            </a:xfrm>
            <a:prstGeom prst="rect">
              <a:avLst/>
            </a:prstGeom>
            <a:solidFill>
              <a:srgbClr val="00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US" sz="2400" b="1">
                  <a:cs typeface="Arial" charset="0"/>
                </a:rPr>
                <a:t>HOST ID</a:t>
              </a:r>
            </a:p>
          </p:txBody>
        </p:sp>
      </p:grpSp>
      <p:sp>
        <p:nvSpPr>
          <p:cNvPr id="10" name="Rectangle 9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Custom Subnetting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Design the physical network </a:t>
            </a:r>
          </a:p>
          <a:p>
            <a:pPr lvl="1"/>
            <a:r>
              <a:rPr lang="en-US" dirty="0" smtClean="0"/>
              <a:t>Determine the number of physical segments </a:t>
            </a:r>
          </a:p>
          <a:p>
            <a:endParaRPr lang="en-US" dirty="0" smtClean="0"/>
          </a:p>
          <a:p>
            <a:r>
              <a:rPr lang="en-US" dirty="0" smtClean="0"/>
              <a:t>Determine the maximum number of hosts per physical segment </a:t>
            </a:r>
          </a:p>
          <a:p>
            <a:endParaRPr lang="en-US" dirty="0" smtClean="0"/>
          </a:p>
          <a:p>
            <a:r>
              <a:rPr lang="en-US" dirty="0" smtClean="0"/>
              <a:t>Choose a subnet mask that creates the number of:</a:t>
            </a:r>
          </a:p>
          <a:p>
            <a:pPr lvl="1"/>
            <a:r>
              <a:rPr lang="en-US" dirty="0" smtClean="0"/>
              <a:t>Subnet-IDs &gt;= Physical Segments </a:t>
            </a:r>
          </a:p>
          <a:p>
            <a:pPr lvl="1"/>
            <a:r>
              <a:rPr lang="en-US" dirty="0" smtClean="0"/>
              <a:t>Host-IDs &gt;= Hosts 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IP Addresses</a:t>
            </a:r>
          </a:p>
          <a:p>
            <a:endParaRPr lang="en-GB" dirty="0" smtClean="0"/>
          </a:p>
          <a:p>
            <a:r>
              <a:rPr lang="en-GB" dirty="0" smtClean="0"/>
              <a:t>Address Classes</a:t>
            </a:r>
          </a:p>
          <a:p>
            <a:endParaRPr lang="en-GB" dirty="0" smtClean="0"/>
          </a:p>
          <a:p>
            <a:r>
              <a:rPr lang="en-GB" dirty="0" smtClean="0"/>
              <a:t>Public and Private Addresses</a:t>
            </a:r>
          </a:p>
          <a:p>
            <a:endParaRPr lang="en-GB" dirty="0" smtClean="0"/>
          </a:p>
          <a:p>
            <a:r>
              <a:rPr lang="en-GB" dirty="0" smtClean="0"/>
              <a:t>Subnet Masks</a:t>
            </a:r>
          </a:p>
          <a:p>
            <a:endParaRPr lang="en-GB" dirty="0" smtClean="0"/>
          </a:p>
          <a:p>
            <a:r>
              <a:rPr lang="en-GB" dirty="0" err="1" smtClean="0"/>
              <a:t>Subnetting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137</TotalTime>
  <Words>933</Words>
  <Application>Microsoft Office PowerPoint</Application>
  <PresentationFormat>On-screen Show (4:3)</PresentationFormat>
  <Paragraphs>218</Paragraphs>
  <Slides>25</Slides>
  <Notes>11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Powerpoint New</vt:lpstr>
      <vt:lpstr>Bitmap Image</vt:lpstr>
      <vt:lpstr>IP Addresses &amp; Subnet Masks</vt:lpstr>
      <vt:lpstr>Topics</vt:lpstr>
      <vt:lpstr>What is IP?</vt:lpstr>
      <vt:lpstr>IP Address</vt:lpstr>
      <vt:lpstr>IPv4 vs IPv6</vt:lpstr>
      <vt:lpstr>IPv4 Address</vt:lpstr>
      <vt:lpstr>IPv4 Address Format</vt:lpstr>
      <vt:lpstr>IPv4 Address Classes</vt:lpstr>
      <vt:lpstr>Class Range</vt:lpstr>
      <vt:lpstr>IP Address Types</vt:lpstr>
      <vt:lpstr>Network Addresses</vt:lpstr>
      <vt:lpstr>Forbidden Host Addresses</vt:lpstr>
      <vt:lpstr>Private IP Addresses</vt:lpstr>
      <vt:lpstr>Subnet Masks and Subnetting</vt:lpstr>
      <vt:lpstr>What is Subnet Mask?</vt:lpstr>
      <vt:lpstr>What makes up a Subnet Mask? </vt:lpstr>
      <vt:lpstr>Subnet Mask Format</vt:lpstr>
      <vt:lpstr>Subnet Mask Format</vt:lpstr>
      <vt:lpstr>Why Subnet?  </vt:lpstr>
      <vt:lpstr>Subnetting</vt:lpstr>
      <vt:lpstr>Why Subnet?</vt:lpstr>
      <vt:lpstr>Network &amp; Subnet</vt:lpstr>
      <vt:lpstr>Subnet IDs</vt:lpstr>
      <vt:lpstr>Custom Subnetting</vt:lpstr>
      <vt:lpstr>Recap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Addresses</dc:title>
  <dc:creator>Graham Rees-Evans</dc:creator>
  <cp:lastModifiedBy>Gareth</cp:lastModifiedBy>
  <cp:revision>16</cp:revision>
  <dcterms:created xsi:type="dcterms:W3CDTF">2012-03-07T22:24:44Z</dcterms:created>
  <dcterms:modified xsi:type="dcterms:W3CDTF">2014-03-04T09:37:23Z</dcterms:modified>
</cp:coreProperties>
</file>