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4" r:id="rId5"/>
    <p:sldId id="265" r:id="rId6"/>
    <p:sldId id="260" r:id="rId7"/>
    <p:sldId id="261" r:id="rId8"/>
    <p:sldId id="262" r:id="rId9"/>
    <p:sldId id="266" r:id="rId10"/>
    <p:sldId id="268" r:id="rId11"/>
    <p:sldId id="263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solent.ac.uk/mod/book/view.php?id=2732&amp;chapterid=1112" TargetMode="External"/><Relationship Id="rId2" Type="http://schemas.openxmlformats.org/officeDocument/2006/relationships/hyperlink" Target="https://www.brookes.ac.uk/students/upgrade/study-skills/reflective-writing-gibb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uwtsd.ac.uk/media/uwtsd-website/content-assets/documents/academic-office/regulations-student-guides/university-regulations-undergraduate-student-guide.pdf" TargetMode="External"/><Relationship Id="rId4" Type="http://schemas.openxmlformats.org/officeDocument/2006/relationships/hyperlink" Target="https://www.unicef.org.uk/what-we-do/un-convention-child-righ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0701" y="3015850"/>
            <a:ext cx="7766936" cy="1646302"/>
          </a:xfrm>
        </p:spPr>
        <p:txBody>
          <a:bodyPr/>
          <a:lstStyle/>
          <a:p>
            <a:r>
              <a:rPr lang="en-GB" sz="4000" dirty="0" smtClean="0"/>
              <a:t>Critically  discuss reflective practice for professional and organisational development. Refer to your role as a student or in the workplace.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334850" y="6117464"/>
            <a:ext cx="3451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Hannah Thomas 1600215</a:t>
            </a:r>
          </a:p>
          <a:p>
            <a:r>
              <a:rPr lang="en-GB" dirty="0" smtClean="0"/>
              <a:t>SJSI5022  Assessment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27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55282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‘a set of abilities and skills to indicate the taking of a critical stance, an orientation to problem solving or state of mind.’ (Moon, 1999, p.63).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Will challenge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 Assumptions</a:t>
            </a:r>
          </a:p>
          <a:p>
            <a:r>
              <a:rPr lang="en-GB" dirty="0"/>
              <a:t> </a:t>
            </a:r>
            <a:r>
              <a:rPr lang="en-GB" dirty="0" smtClean="0"/>
              <a:t>‘Ideological Illusions’</a:t>
            </a:r>
          </a:p>
          <a:p>
            <a:r>
              <a:rPr lang="en-GB" dirty="0"/>
              <a:t> </a:t>
            </a:r>
            <a:r>
              <a:rPr lang="en-GB" dirty="0" smtClean="0"/>
              <a:t>Social/Cultural Biases</a:t>
            </a:r>
          </a:p>
          <a:p>
            <a:r>
              <a:rPr lang="en-GB" dirty="0"/>
              <a:t> </a:t>
            </a:r>
            <a:r>
              <a:rPr lang="en-GB" dirty="0" smtClean="0"/>
              <a:t>Inequalities</a:t>
            </a:r>
          </a:p>
          <a:p>
            <a:r>
              <a:rPr lang="en-GB" dirty="0"/>
              <a:t> </a:t>
            </a:r>
            <a:r>
              <a:rPr lang="en-GB" dirty="0" smtClean="0"/>
              <a:t>Own attitudes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706119" y="6246253"/>
            <a:ext cx="4031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(Moon, 1999; </a:t>
            </a:r>
            <a:r>
              <a:rPr lang="en-GB" sz="1200" dirty="0" err="1" smtClean="0"/>
              <a:t>Schon</a:t>
            </a:r>
            <a:r>
              <a:rPr lang="en-GB" sz="1200" dirty="0" smtClean="0"/>
              <a:t>, 1983).</a:t>
            </a:r>
          </a:p>
          <a:p>
            <a:r>
              <a:rPr lang="en-GB" sz="1200" dirty="0" smtClean="0"/>
              <a:t>(</a:t>
            </a:r>
            <a:r>
              <a:rPr lang="en-GB" sz="1200" dirty="0" err="1" smtClean="0"/>
              <a:t>Bassot</a:t>
            </a:r>
            <a:r>
              <a:rPr lang="en-GB" sz="1200" dirty="0" smtClean="0"/>
              <a:t>, 2016; Bolton, 2014).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3310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Misunderstanding behind Reflective Practice.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Good idea in principle</a:t>
            </a:r>
          </a:p>
          <a:p>
            <a:endParaRPr lang="en-GB" dirty="0"/>
          </a:p>
          <a:p>
            <a:r>
              <a:rPr lang="en-GB" dirty="0" smtClean="0"/>
              <a:t> ‘Magical Process’</a:t>
            </a:r>
          </a:p>
          <a:p>
            <a:endParaRPr lang="en-GB" dirty="0"/>
          </a:p>
          <a:p>
            <a:r>
              <a:rPr lang="en-GB" dirty="0" smtClean="0"/>
              <a:t> Individual Task</a:t>
            </a:r>
          </a:p>
          <a:p>
            <a:endParaRPr lang="en-GB" dirty="0"/>
          </a:p>
          <a:p>
            <a:r>
              <a:rPr lang="en-GB" dirty="0" smtClean="0"/>
              <a:t> Alternative to Theory</a:t>
            </a:r>
          </a:p>
          <a:p>
            <a:endParaRPr lang="en-GB" dirty="0"/>
          </a:p>
          <a:p>
            <a:r>
              <a:rPr lang="en-GB" dirty="0" smtClean="0"/>
              <a:t> Only used within professional developments.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564451" y="6387921"/>
            <a:ext cx="3193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(Thompson, 2008).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29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Own Experience - Plagiarising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030" y="1579093"/>
            <a:ext cx="8596668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Strengths as a student  				Organisation and Time Management.</a:t>
            </a:r>
          </a:p>
          <a:p>
            <a:pPr marL="0" indent="0">
              <a:buNone/>
            </a:pPr>
            <a:r>
              <a:rPr lang="en-GB" dirty="0" smtClean="0"/>
              <a:t>Weakness as a student  				Asking for help when unsure.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Dawson (2004, p, 1) six reasons on why students plagiarise.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‘Difficulty with the topic</a:t>
            </a:r>
          </a:p>
          <a:p>
            <a:r>
              <a:rPr lang="en-GB" dirty="0"/>
              <a:t> </a:t>
            </a:r>
            <a:r>
              <a:rPr lang="en-GB" dirty="0" smtClean="0"/>
              <a:t>Poor Time Management</a:t>
            </a:r>
          </a:p>
          <a:p>
            <a:r>
              <a:rPr lang="en-GB" dirty="0"/>
              <a:t> </a:t>
            </a:r>
            <a:r>
              <a:rPr lang="en-GB" dirty="0" smtClean="0"/>
              <a:t>Ignorance/ Inadequate referencing skills.</a:t>
            </a:r>
          </a:p>
          <a:p>
            <a:r>
              <a:rPr lang="en-GB" dirty="0"/>
              <a:t> </a:t>
            </a:r>
            <a:r>
              <a:rPr lang="en-GB" dirty="0" smtClean="0"/>
              <a:t>Fear of failure.</a:t>
            </a:r>
          </a:p>
          <a:p>
            <a:r>
              <a:rPr lang="en-GB" dirty="0"/>
              <a:t> </a:t>
            </a:r>
            <a:r>
              <a:rPr lang="en-GB" dirty="0" smtClean="0"/>
              <a:t>Cheating.’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116687" y="1738648"/>
            <a:ext cx="139091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3116687" y="2176530"/>
            <a:ext cx="1390919" cy="128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662255" y="6334780"/>
            <a:ext cx="3799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(Dawson, 2004 ; </a:t>
            </a:r>
            <a:r>
              <a:rPr lang="en-GB" sz="1400" dirty="0" err="1" smtClean="0"/>
              <a:t>Gullifer</a:t>
            </a:r>
            <a:r>
              <a:rPr lang="en-GB" sz="1400" dirty="0" smtClean="0"/>
              <a:t>, 2010).</a:t>
            </a:r>
          </a:p>
          <a:p>
            <a:r>
              <a:rPr lang="en-GB" sz="1400" dirty="0" smtClean="0"/>
              <a:t>(Neville, 2010).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656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 – The University</a:t>
            </a:r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1352282" y="1930400"/>
            <a:ext cx="1339403" cy="8256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635618" y="2093792"/>
            <a:ext cx="978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Support Provided</a:t>
            </a:r>
            <a:endParaRPr lang="en-GB" sz="1400" dirty="0"/>
          </a:p>
        </p:txBody>
      </p:sp>
      <p:sp>
        <p:nvSpPr>
          <p:cNvPr id="4" name="Oval 3"/>
          <p:cNvSpPr/>
          <p:nvPr/>
        </p:nvSpPr>
        <p:spPr>
          <a:xfrm>
            <a:off x="6465194" y="2258884"/>
            <a:ext cx="1622738" cy="11400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93416" y="2413430"/>
            <a:ext cx="7856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Policy on Unfair Practice</a:t>
            </a:r>
            <a:endParaRPr lang="en-GB" sz="1200" dirty="0"/>
          </a:p>
        </p:txBody>
      </p:sp>
      <p:sp>
        <p:nvSpPr>
          <p:cNvPr id="6" name="Oval 5"/>
          <p:cNvSpPr/>
          <p:nvPr/>
        </p:nvSpPr>
        <p:spPr>
          <a:xfrm>
            <a:off x="1236372" y="4468969"/>
            <a:ext cx="1120462" cy="875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410237" y="4722184"/>
            <a:ext cx="824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Email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6056290" y="5602309"/>
            <a:ext cx="1365160" cy="8500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387921" y="5765702"/>
            <a:ext cx="856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Other support</a:t>
            </a:r>
            <a:endParaRPr lang="en-GB" sz="1400" dirty="0"/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2859110" y="1790163"/>
            <a:ext cx="605307" cy="4250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712155" y="1799595"/>
            <a:ext cx="524217" cy="3311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644721" y="1571223"/>
            <a:ext cx="1429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Subject Lecturer.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96592" y="1386557"/>
            <a:ext cx="10882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Lecturer.</a:t>
            </a:r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7592095" y="1171114"/>
            <a:ext cx="1300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Available for everyone.</a:t>
            </a:r>
            <a:endParaRPr lang="en-GB" sz="1400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7405352" y="1694334"/>
            <a:ext cx="373487" cy="4364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5705341" y="3065172"/>
            <a:ext cx="579549" cy="1792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4678251" y="3094934"/>
            <a:ext cx="1378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Emphasises seriousness of cheating.</a:t>
            </a:r>
            <a:endParaRPr lang="en-GB" sz="1200" dirty="0"/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8087932" y="3244427"/>
            <a:ext cx="553792" cy="3101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8892861" y="3554569"/>
            <a:ext cx="165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Does not allow for a mistake.</a:t>
            </a:r>
            <a:endParaRPr lang="en-GB" sz="1400" dirty="0"/>
          </a:p>
        </p:txBody>
      </p:sp>
      <p:cxnSp>
        <p:nvCxnSpPr>
          <p:cNvPr id="29" name="Straight Arrow Connector 28"/>
          <p:cNvCxnSpPr/>
          <p:nvPr/>
        </p:nvCxnSpPr>
        <p:spPr>
          <a:xfrm flipH="1">
            <a:off x="1041877" y="5344732"/>
            <a:ext cx="257577" cy="523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2498502" y="4902488"/>
            <a:ext cx="85000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3348507" y="4568296"/>
            <a:ext cx="1786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Set same for all students/situations.</a:t>
            </a:r>
            <a:endParaRPr lang="en-GB" sz="1400" dirty="0"/>
          </a:p>
        </p:txBody>
      </p:sp>
      <p:sp>
        <p:nvSpPr>
          <p:cNvPr id="33" name="TextBox 32"/>
          <p:cNvSpPr txBox="1"/>
          <p:nvPr/>
        </p:nvSpPr>
        <p:spPr>
          <a:xfrm>
            <a:off x="475207" y="5919590"/>
            <a:ext cx="15223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Should be explained in a meeting.</a:t>
            </a:r>
            <a:endParaRPr lang="en-GB" sz="1400" dirty="0"/>
          </a:p>
        </p:txBody>
      </p:sp>
      <p:cxnSp>
        <p:nvCxnSpPr>
          <p:cNvPr id="35" name="Straight Arrow Connector 34"/>
          <p:cNvCxnSpPr/>
          <p:nvPr/>
        </p:nvCxnSpPr>
        <p:spPr>
          <a:xfrm flipV="1">
            <a:off x="6642278" y="4949579"/>
            <a:ext cx="347730" cy="5710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6903075" y="4511415"/>
            <a:ext cx="1117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Student Union.</a:t>
            </a:r>
            <a:endParaRPr lang="en-GB" sz="1600" dirty="0"/>
          </a:p>
        </p:txBody>
      </p:sp>
      <p:cxnSp>
        <p:nvCxnSpPr>
          <p:cNvPr id="38" name="Straight Arrow Connector 37"/>
          <p:cNvCxnSpPr/>
          <p:nvPr/>
        </p:nvCxnSpPr>
        <p:spPr>
          <a:xfrm flipH="1">
            <a:off x="5298451" y="6073449"/>
            <a:ext cx="616170" cy="257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4580853" y="5929094"/>
            <a:ext cx="9868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Student Services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sp>
        <p:nvSpPr>
          <p:cNvPr id="40" name="TextBox 39"/>
          <p:cNvSpPr txBox="1"/>
          <p:nvPr/>
        </p:nvSpPr>
        <p:spPr>
          <a:xfrm>
            <a:off x="9449377" y="6504365"/>
            <a:ext cx="17503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(UWTSD, 2016).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3244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Gibbs Reflective Cycle</a:t>
            </a:r>
            <a:endParaRPr lang="en-GB" dirty="0"/>
          </a:p>
        </p:txBody>
      </p:sp>
      <p:pic>
        <p:nvPicPr>
          <p:cNvPr id="1026" name="Picture 2" descr="Image result for gibbs reflective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164" y="2133799"/>
            <a:ext cx="5369461" cy="431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261435" y="6014434"/>
            <a:ext cx="22976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(Oxford Brookes, 2017).</a:t>
            </a:r>
            <a:endParaRPr lang="en-GB" sz="1100" dirty="0"/>
          </a:p>
        </p:txBody>
      </p:sp>
      <p:sp>
        <p:nvSpPr>
          <p:cNvPr id="5" name="TextBox 4"/>
          <p:cNvSpPr txBox="1"/>
          <p:nvPr/>
        </p:nvSpPr>
        <p:spPr>
          <a:xfrm>
            <a:off x="8680360" y="6492787"/>
            <a:ext cx="31939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(Gibbs, 1988).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3708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Kolb’s Learning Cycle.</a:t>
            </a:r>
            <a:endParaRPr lang="en-GB" dirty="0"/>
          </a:p>
        </p:txBody>
      </p:sp>
      <p:pic>
        <p:nvPicPr>
          <p:cNvPr id="2052" name="Picture 4" descr="Kolbs Learning Cyc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207" y="1559729"/>
            <a:ext cx="6064921" cy="457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943207" y="6136099"/>
            <a:ext cx="16113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(Solent, 2012).</a:t>
            </a:r>
            <a:endParaRPr lang="en-GB" sz="1100" dirty="0"/>
          </a:p>
        </p:txBody>
      </p:sp>
      <p:sp>
        <p:nvSpPr>
          <p:cNvPr id="5" name="TextBox 4"/>
          <p:cNvSpPr txBox="1"/>
          <p:nvPr/>
        </p:nvSpPr>
        <p:spPr>
          <a:xfrm>
            <a:off x="8293994" y="6397709"/>
            <a:ext cx="2137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(Pont, 2003).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09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Organisations- Anti-Oppressive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820" y="2160589"/>
            <a:ext cx="991673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D</a:t>
            </a:r>
            <a:r>
              <a:rPr lang="en-GB" dirty="0" smtClean="0"/>
              <a:t>alrymple and Burke (1995, p.30) states that ‘one element of anti-oppressive practice is to ensure that people’s rights are not violated.’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u="sng" dirty="0" smtClean="0"/>
              <a:t>Good Practice</a:t>
            </a:r>
          </a:p>
          <a:p>
            <a:pPr algn="ctr"/>
            <a:r>
              <a:rPr lang="en-GB" dirty="0"/>
              <a:t> </a:t>
            </a:r>
            <a:r>
              <a:rPr lang="en-GB" dirty="0" smtClean="0"/>
              <a:t>Code of Practice</a:t>
            </a:r>
          </a:p>
          <a:p>
            <a:pPr algn="ctr"/>
            <a:r>
              <a:rPr lang="en-GB" dirty="0"/>
              <a:t> </a:t>
            </a:r>
            <a:r>
              <a:rPr lang="en-GB" dirty="0" smtClean="0"/>
              <a:t>Training</a:t>
            </a:r>
          </a:p>
          <a:p>
            <a:pPr algn="ctr"/>
            <a:r>
              <a:rPr lang="en-GB" dirty="0"/>
              <a:t> </a:t>
            </a:r>
            <a:r>
              <a:rPr lang="en-GB" dirty="0" smtClean="0"/>
              <a:t>Mangers/Supervisors</a:t>
            </a:r>
          </a:p>
          <a:p>
            <a:pPr algn="ctr"/>
            <a:r>
              <a:rPr lang="en-GB" dirty="0"/>
              <a:t> </a:t>
            </a:r>
            <a:r>
              <a:rPr lang="en-GB" dirty="0" smtClean="0"/>
              <a:t>Routine Meetings</a:t>
            </a:r>
          </a:p>
          <a:p>
            <a:pPr marL="0" indent="0">
              <a:buNone/>
            </a:pPr>
            <a:r>
              <a:rPr lang="en-GB" dirty="0" smtClean="0"/>
              <a:t>                     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51572" y="6375042"/>
            <a:ext cx="29878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(Dalrymple and Burke,1995).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7985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we work.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424" y="1581040"/>
            <a:ext cx="8596668" cy="38807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Moral as Society					Anti-Discrimination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Examples: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Equality Act 2010</a:t>
            </a:r>
          </a:p>
          <a:p>
            <a:endParaRPr lang="en-GB" dirty="0"/>
          </a:p>
          <a:p>
            <a:r>
              <a:rPr lang="en-GB" dirty="0" smtClean="0"/>
              <a:t> Human Rights Act</a:t>
            </a:r>
          </a:p>
          <a:p>
            <a:endParaRPr lang="en-GB" dirty="0"/>
          </a:p>
          <a:p>
            <a:r>
              <a:rPr lang="en-GB" dirty="0" smtClean="0"/>
              <a:t> UNCRC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All allow for anti-oppressive practice to take place.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2511380" y="1764406"/>
            <a:ext cx="1481071" cy="128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8731876" y="6186167"/>
            <a:ext cx="305229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(Equality Act 2010, 2015).</a:t>
            </a:r>
          </a:p>
          <a:p>
            <a:r>
              <a:rPr lang="en-GB" sz="1400" dirty="0" smtClean="0"/>
              <a:t>(UNCRC,2017).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10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3490174" y="2533085"/>
            <a:ext cx="2807595" cy="19189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50784" y="3169395"/>
            <a:ext cx="2292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Barriers to anti-oppressive practice.</a:t>
            </a:r>
            <a:endParaRPr lang="en-GB" dirty="0"/>
          </a:p>
        </p:txBody>
      </p:sp>
      <p:cxnSp>
        <p:nvCxnSpPr>
          <p:cNvPr id="7" name="Straight Arrow Connector 6"/>
          <p:cNvCxnSpPr>
            <a:stCxn id="4" idx="0"/>
          </p:cNvCxnSpPr>
          <p:nvPr/>
        </p:nvCxnSpPr>
        <p:spPr>
          <a:xfrm flipH="1" flipV="1">
            <a:off x="4893971" y="1584101"/>
            <a:ext cx="1" cy="9489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4" idx="7"/>
          </p:cNvCxnSpPr>
          <p:nvPr/>
        </p:nvCxnSpPr>
        <p:spPr>
          <a:xfrm flipV="1">
            <a:off x="5886606" y="2058593"/>
            <a:ext cx="539952" cy="7555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4" idx="6"/>
          </p:cNvCxnSpPr>
          <p:nvPr/>
        </p:nvCxnSpPr>
        <p:spPr>
          <a:xfrm flipV="1">
            <a:off x="6297769" y="3492560"/>
            <a:ext cx="850006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4" idx="5"/>
          </p:cNvCxnSpPr>
          <p:nvPr/>
        </p:nvCxnSpPr>
        <p:spPr>
          <a:xfrm>
            <a:off x="5886606" y="4171013"/>
            <a:ext cx="539952" cy="697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4" idx="4"/>
          </p:cNvCxnSpPr>
          <p:nvPr/>
        </p:nvCxnSpPr>
        <p:spPr>
          <a:xfrm flipH="1">
            <a:off x="4893971" y="4452037"/>
            <a:ext cx="1" cy="8798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4" idx="3"/>
          </p:cNvCxnSpPr>
          <p:nvPr/>
        </p:nvCxnSpPr>
        <p:spPr>
          <a:xfrm flipH="1">
            <a:off x="3348507" y="4171013"/>
            <a:ext cx="552830" cy="697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4" idx="2"/>
          </p:cNvCxnSpPr>
          <p:nvPr/>
        </p:nvCxnSpPr>
        <p:spPr>
          <a:xfrm flipH="1" flipV="1">
            <a:off x="2691685" y="3492560"/>
            <a:ext cx="798489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4" idx="1"/>
          </p:cNvCxnSpPr>
          <p:nvPr/>
        </p:nvCxnSpPr>
        <p:spPr>
          <a:xfrm flipH="1" flipV="1">
            <a:off x="3348507" y="2202287"/>
            <a:ext cx="552830" cy="611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378816" y="1146220"/>
            <a:ext cx="15077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Funding Cuts.</a:t>
            </a:r>
            <a:endParaRPr lang="en-GB" sz="1400" dirty="0"/>
          </a:p>
        </p:txBody>
      </p:sp>
      <p:sp>
        <p:nvSpPr>
          <p:cNvPr id="31" name="TextBox 30"/>
          <p:cNvSpPr txBox="1"/>
          <p:nvPr/>
        </p:nvSpPr>
        <p:spPr>
          <a:xfrm>
            <a:off x="6632620" y="1687132"/>
            <a:ext cx="16356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People’s Own Attitudes.</a:t>
            </a:r>
            <a:endParaRPr lang="en-GB" sz="1400" dirty="0"/>
          </a:p>
        </p:txBody>
      </p:sp>
      <p:sp>
        <p:nvSpPr>
          <p:cNvPr id="32" name="TextBox 31"/>
          <p:cNvSpPr txBox="1"/>
          <p:nvPr/>
        </p:nvSpPr>
        <p:spPr>
          <a:xfrm>
            <a:off x="7443989" y="3169395"/>
            <a:ext cx="1777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Pressure with workload.</a:t>
            </a:r>
            <a:endParaRPr lang="en-GB" sz="1400" dirty="0"/>
          </a:p>
        </p:txBody>
      </p:sp>
      <p:sp>
        <p:nvSpPr>
          <p:cNvPr id="33" name="TextBox 32"/>
          <p:cNvSpPr txBox="1"/>
          <p:nvPr/>
        </p:nvSpPr>
        <p:spPr>
          <a:xfrm>
            <a:off x="6297769" y="5022761"/>
            <a:ext cx="14295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Lack of leadership for change.</a:t>
            </a:r>
            <a:endParaRPr lang="en-GB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4546242" y="5602310"/>
            <a:ext cx="1223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Lack of resources.</a:t>
            </a:r>
            <a:endParaRPr lang="en-GB" sz="1400" dirty="0"/>
          </a:p>
        </p:txBody>
      </p:sp>
      <p:sp>
        <p:nvSpPr>
          <p:cNvPr id="35" name="TextBox 34"/>
          <p:cNvSpPr txBox="1"/>
          <p:nvPr/>
        </p:nvSpPr>
        <p:spPr>
          <a:xfrm>
            <a:off x="2537138" y="5022761"/>
            <a:ext cx="11333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Lack of interest.</a:t>
            </a:r>
            <a:endParaRPr lang="en-GB" sz="1400" dirty="0"/>
          </a:p>
        </p:txBody>
      </p:sp>
      <p:sp>
        <p:nvSpPr>
          <p:cNvPr id="37" name="TextBox 36"/>
          <p:cNvSpPr txBox="1"/>
          <p:nvPr/>
        </p:nvSpPr>
        <p:spPr>
          <a:xfrm>
            <a:off x="1442434" y="3492560"/>
            <a:ext cx="11333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Lack of knowledge.</a:t>
            </a:r>
            <a:endParaRPr lang="en-GB" sz="1400" dirty="0"/>
          </a:p>
        </p:txBody>
      </p:sp>
      <p:sp>
        <p:nvSpPr>
          <p:cNvPr id="38" name="TextBox 37"/>
          <p:cNvSpPr txBox="1"/>
          <p:nvPr/>
        </p:nvSpPr>
        <p:spPr>
          <a:xfrm>
            <a:off x="1970468" y="1815921"/>
            <a:ext cx="151970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Inaccessible work environment.</a:t>
            </a:r>
            <a:endParaRPr lang="en-GB" sz="1400" dirty="0"/>
          </a:p>
        </p:txBody>
      </p:sp>
      <p:sp>
        <p:nvSpPr>
          <p:cNvPr id="39" name="TextBox 38"/>
          <p:cNvSpPr txBox="1"/>
          <p:nvPr/>
        </p:nvSpPr>
        <p:spPr>
          <a:xfrm>
            <a:off x="9002332" y="6439437"/>
            <a:ext cx="24985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(Nzira and Williams, no date).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0427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421" y="94445"/>
            <a:ext cx="8596668" cy="13208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62376" y="1055156"/>
            <a:ext cx="8787685" cy="5391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Bassot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(2016)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Reflective Journal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London: Palgrave.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Bolton, G. (2014)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Practice. Writing and Professional development.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London: SAGE.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Dalrymple, J. and Burke, B. (1995)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Anti-oppressive practice, social care and the law.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Buckingham: Open University Press.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Dawson, J. (2004)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What’s really going on?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Clt.curtin.edu.au/events/conferences/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tlf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/tlf2004/dawson.html (Accessed: 27</a:t>
            </a:r>
            <a:r>
              <a:rPr lang="en-GB" sz="16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October 2017).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16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Equality Act 2010 (2015) </a:t>
            </a:r>
            <a:r>
              <a:rPr lang="en-GB" sz="1600" i="1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Equality Act 2010: guidance. </a:t>
            </a:r>
            <a:r>
              <a:rPr lang="en-GB" sz="16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https://www.gov.uk/guidance/equality-act-2010-guidance</a:t>
            </a:r>
            <a:r>
              <a:rPr lang="en-GB" sz="16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</a:t>
            </a:r>
            <a:r>
              <a:rPr lang="en-GB" sz="1600" baseline="300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6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November 2017).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Gibbs. G. (1988)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by doing: A guide to teaching and learning methods.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Oxford: FEU.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Gullifer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(2010) ‘Exploring university students perception of plagiarism: a focus study group.’,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Studies in Higher Education.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, 35 (4), (7</a:t>
            </a:r>
            <a:r>
              <a:rPr lang="en-GB" sz="16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June 2010), p. 463-481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Moon, J. (1999)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Reflection in learning and professional development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United Kingdom: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Kogan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page.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Neville, C. (2010)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Complete Guide to Referencing and Avoiding Plagiarism.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Maidenhead: Open University Press</a:t>
            </a:r>
            <a:r>
              <a:rPr lang="en-GB" sz="1600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27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 smtClean="0"/>
              <a:t>Reference List cont.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70456" y="1048488"/>
            <a:ext cx="9916733" cy="42370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Nzira, N. and Williams, P. (no date) </a:t>
            </a:r>
            <a:r>
              <a:rPr lang="en-GB" sz="1400" i="1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Anti-oppressive Practice in Health and Social Care. </a:t>
            </a: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England: SAGE.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Oxford Brookes University. (2017)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Reflective Cycle.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https://www.brookes.ac.uk/students/upgrade/study-skills/reflective-writing-gibbs/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23</a:t>
            </a:r>
            <a:r>
              <a:rPr lang="en-GB" sz="14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October 2017).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Pont, T. (2003)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Developing Effective Training Skills. From personal insight to organisational performance. 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London: CIPD).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4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Schon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 A. (1983)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Reflective Practitioner, how professionals think in action. 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Boston: </a:t>
            </a:r>
            <a:r>
              <a:rPr lang="en-GB" sz="14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Avena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Publishing.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Solent Learning (2012)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Kolb’s Learning Cycle. 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https://learn.solent.ac.uk/mod/book/view.php?id=2732&amp;chapterid=1112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23</a:t>
            </a:r>
            <a:r>
              <a:rPr lang="en-GB" sz="14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October 2017).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Thompson, N. (2008)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Critically Reflective Practitioner. 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Basingstoke: Palgrave Macmillan.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1400" dirty="0" err="1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Unicef</a:t>
            </a: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(2017) </a:t>
            </a:r>
            <a:r>
              <a:rPr lang="en-GB" sz="1400" i="1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UNCRC </a:t>
            </a: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https://www.unicef.org.uk/what-we-do/un-convention-child-rights/</a:t>
            </a: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</a:t>
            </a:r>
            <a:r>
              <a:rPr lang="en-GB" sz="1400" baseline="300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solidFill>
                  <a:srgbClr val="40404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November 2017).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UWTSD (2016)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Regulations. Undergraduate Student Guide. 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http://www.uwtsd.ac.uk/media/uwtsd-website/content-assets/documents/academic-office/regulations-student-guides/university-regulations-undergraduate-student-guide.pdf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</a:t>
            </a:r>
            <a:r>
              <a:rPr lang="en-GB" sz="14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November 2017).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11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5480</TotalTime>
  <Words>727</Words>
  <Application>Microsoft Office PowerPoint</Application>
  <PresentationFormat>Widescreen</PresentationFormat>
  <Paragraphs>114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Trebuchet MS</vt:lpstr>
      <vt:lpstr>Wingdings 3</vt:lpstr>
      <vt:lpstr>Facet</vt:lpstr>
      <vt:lpstr>Critically  discuss reflective practice for professional and organisational development. Refer to your role as a student or in the workplace.</vt:lpstr>
      <vt:lpstr>Reflective Practice</vt:lpstr>
      <vt:lpstr>Misunderstanding behind Reflective Practice.</vt:lpstr>
      <vt:lpstr>Own Experience - Plagiarising</vt:lpstr>
      <vt:lpstr>Organisation – The University</vt:lpstr>
      <vt:lpstr>Gibbs Reflective Cycle</vt:lpstr>
      <vt:lpstr>Kolb’s Learning Cycle.</vt:lpstr>
      <vt:lpstr>Organisations- Anti-Oppressive</vt:lpstr>
      <vt:lpstr>How we work.</vt:lpstr>
      <vt:lpstr>PowerPoint Presentation</vt:lpstr>
      <vt:lpstr>Reference List</vt:lpstr>
      <vt:lpstr>Reference List cont.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 discuss reflective practice for professional and organisational development. Refer to your role as a student or in the workplace.</dc:title>
  <dc:creator>Hannah Thomas</dc:creator>
  <cp:lastModifiedBy>Hannah Thomas</cp:lastModifiedBy>
  <cp:revision>24</cp:revision>
  <dcterms:created xsi:type="dcterms:W3CDTF">2017-10-19T21:31:40Z</dcterms:created>
  <dcterms:modified xsi:type="dcterms:W3CDTF">2017-11-06T12:36:18Z</dcterms:modified>
</cp:coreProperties>
</file>