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8"/>
  </p:notesMasterIdLst>
  <p:sldIdLst>
    <p:sldId id="256" r:id="rId2"/>
    <p:sldId id="258" r:id="rId3"/>
    <p:sldId id="295" r:id="rId4"/>
    <p:sldId id="298" r:id="rId5"/>
    <p:sldId id="303" r:id="rId6"/>
    <p:sldId id="299" r:id="rId7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Nixie One" panose="020B0604020202020204" charset="0"/>
      <p:regular r:id="rId13"/>
    </p:embeddedFont>
    <p:embeddedFont>
      <p:font typeface="Varela Round" panose="020B0604020202020204" charset="-79"/>
      <p:regular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2A20BD-2505-46DF-82F6-A791D1CCFF51}">
  <a:tblStyle styleId="{242A20BD-2505-46DF-82F6-A791D1CCFF5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EBB38DEC-D873-43F8-8245-15F6AB083779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9" autoAdjust="0"/>
    <p:restoredTop sz="94660"/>
  </p:normalViewPr>
  <p:slideViewPr>
    <p:cSldViewPr>
      <p:cViewPr varScale="1">
        <p:scale>
          <a:sx n="71" d="100"/>
          <a:sy n="71" d="100"/>
        </p:scale>
        <p:origin x="52" y="93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209425" y="502200"/>
            <a:ext cx="206100" cy="2061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1197475" y="-802775"/>
            <a:ext cx="6749100" cy="67491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255425" y="1991825"/>
            <a:ext cx="4633200" cy="1159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67550" y="-886750"/>
            <a:ext cx="2347200" cy="2347200"/>
          </a:xfrm>
          <a:prstGeom prst="donut">
            <a:avLst>
              <a:gd name="adj" fmla="val 29778"/>
            </a:avLst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" name="Google Shape;14;p2"/>
          <p:cNvSpPr/>
          <p:nvPr/>
        </p:nvSpPr>
        <p:spPr>
          <a:xfrm>
            <a:off x="8348875" y="2882375"/>
            <a:ext cx="978600" cy="9786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2"/>
          <p:cNvSpPr/>
          <p:nvPr/>
        </p:nvSpPr>
        <p:spPr>
          <a:xfrm>
            <a:off x="2255425" y="541800"/>
            <a:ext cx="657600" cy="657600"/>
          </a:xfrm>
          <a:prstGeom prst="ellipse">
            <a:avLst/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2"/>
          <p:cNvSpPr/>
          <p:nvPr/>
        </p:nvSpPr>
        <p:spPr>
          <a:xfrm>
            <a:off x="6752750" y="3465100"/>
            <a:ext cx="2284200" cy="2284200"/>
          </a:xfrm>
          <a:prstGeom prst="donut">
            <a:avLst>
              <a:gd name="adj" fmla="val 11909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2"/>
          <p:cNvSpPr/>
          <p:nvPr/>
        </p:nvSpPr>
        <p:spPr>
          <a:xfrm>
            <a:off x="137775" y="3193200"/>
            <a:ext cx="657600" cy="6576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" name="Google Shape;18;p2"/>
          <p:cNvSpPr/>
          <p:nvPr/>
        </p:nvSpPr>
        <p:spPr>
          <a:xfrm>
            <a:off x="376550" y="4217275"/>
            <a:ext cx="1207800" cy="1207800"/>
          </a:xfrm>
          <a:prstGeom prst="donut">
            <a:avLst>
              <a:gd name="adj" fmla="val 42915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2"/>
          <p:cNvSpPr/>
          <p:nvPr/>
        </p:nvSpPr>
        <p:spPr>
          <a:xfrm>
            <a:off x="8244625" y="2541950"/>
            <a:ext cx="304800" cy="3048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2"/>
          <p:cNvSpPr/>
          <p:nvPr/>
        </p:nvSpPr>
        <p:spPr>
          <a:xfrm>
            <a:off x="7598775" y="-300250"/>
            <a:ext cx="1370700" cy="13707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2"/>
          <p:cNvSpPr/>
          <p:nvPr/>
        </p:nvSpPr>
        <p:spPr>
          <a:xfrm>
            <a:off x="8244625" y="802850"/>
            <a:ext cx="657600" cy="657600"/>
          </a:xfrm>
          <a:prstGeom prst="ellipse">
            <a:avLst/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2"/>
          <p:cNvSpPr/>
          <p:nvPr/>
        </p:nvSpPr>
        <p:spPr>
          <a:xfrm>
            <a:off x="213975" y="695900"/>
            <a:ext cx="871500" cy="871500"/>
          </a:xfrm>
          <a:prstGeom prst="ellipse">
            <a:avLst/>
          </a:prstGeom>
          <a:noFill/>
          <a:ln w="9525" cap="flat" cmpd="sng">
            <a:solidFill>
              <a:srgbClr val="00ACC3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23;p2"/>
          <p:cNvSpPr/>
          <p:nvPr/>
        </p:nvSpPr>
        <p:spPr>
          <a:xfrm>
            <a:off x="-122175" y="2933250"/>
            <a:ext cx="1177500" cy="1177500"/>
          </a:xfrm>
          <a:prstGeom prst="ellipse">
            <a:avLst/>
          </a:prstGeom>
          <a:noFill/>
          <a:ln w="9525" cap="flat" cmpd="sng">
            <a:solidFill>
              <a:srgbClr val="BBCD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" name="Google Shape;24;p2"/>
          <p:cNvSpPr/>
          <p:nvPr/>
        </p:nvSpPr>
        <p:spPr>
          <a:xfrm>
            <a:off x="8150075" y="708300"/>
            <a:ext cx="846600" cy="846600"/>
          </a:xfrm>
          <a:prstGeom prst="ellipse">
            <a:avLst/>
          </a:prstGeom>
          <a:noFill/>
          <a:ln w="9525" cap="flat" cmpd="sng">
            <a:solidFill>
              <a:srgbClr val="65BB48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2"/>
          <p:cNvSpPr/>
          <p:nvPr/>
        </p:nvSpPr>
        <p:spPr>
          <a:xfrm>
            <a:off x="1055325" y="3904575"/>
            <a:ext cx="206100" cy="2061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1"/>
          <p:cNvSpPr/>
          <p:nvPr/>
        </p:nvSpPr>
        <p:spPr>
          <a:xfrm>
            <a:off x="419100" y="-1581150"/>
            <a:ext cx="8305800" cy="8305800"/>
          </a:xfrm>
          <a:prstGeom prst="ellipse">
            <a:avLst/>
          </a:prstGeom>
          <a:noFill/>
          <a:ln w="9525" cap="flat" cmpd="sng">
            <a:solidFill>
              <a:srgbClr val="A1BECC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11"/>
          <p:cNvSpPr/>
          <p:nvPr/>
        </p:nvSpPr>
        <p:spPr>
          <a:xfrm>
            <a:off x="-164200" y="686175"/>
            <a:ext cx="550500" cy="5505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11"/>
          <p:cNvSpPr/>
          <p:nvPr/>
        </p:nvSpPr>
        <p:spPr>
          <a:xfrm>
            <a:off x="8204500" y="3898800"/>
            <a:ext cx="447000" cy="447000"/>
          </a:xfrm>
          <a:prstGeom prst="donut">
            <a:avLst>
              <a:gd name="adj" fmla="val 18608"/>
            </a:avLst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1"/>
          <p:cNvSpPr/>
          <p:nvPr/>
        </p:nvSpPr>
        <p:spPr>
          <a:xfrm>
            <a:off x="100425" y="-196925"/>
            <a:ext cx="741600" cy="741600"/>
          </a:xfrm>
          <a:prstGeom prst="donut">
            <a:avLst>
              <a:gd name="adj" fmla="val 37879"/>
            </a:avLst>
          </a:prstGeom>
          <a:solidFill>
            <a:srgbClr val="00ACC3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419100" y="686175"/>
            <a:ext cx="188100" cy="1881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8333725" y="4482500"/>
            <a:ext cx="978600" cy="978600"/>
          </a:xfrm>
          <a:prstGeom prst="ellipse">
            <a:avLst/>
          </a:prstGeom>
          <a:noFill/>
          <a:ln w="9525" cap="flat" cmpd="sng">
            <a:solidFill>
              <a:srgbClr val="ED4A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741750" y="4449750"/>
            <a:ext cx="397500" cy="397500"/>
          </a:xfrm>
          <a:prstGeom prst="donut">
            <a:avLst>
              <a:gd name="adj" fmla="val 8754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9" name="Google Shape;179;p11"/>
          <p:cNvSpPr/>
          <p:nvPr/>
        </p:nvSpPr>
        <p:spPr>
          <a:xfrm>
            <a:off x="8956300" y="4058696"/>
            <a:ext cx="287100" cy="287100"/>
          </a:xfrm>
          <a:prstGeom prst="ellipse">
            <a:avLst/>
          </a:prstGeom>
          <a:solidFill>
            <a:srgbClr val="ED4A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11"/>
          <p:cNvSpPr/>
          <p:nvPr/>
        </p:nvSpPr>
        <p:spPr>
          <a:xfrm>
            <a:off x="-164200" y="4277700"/>
            <a:ext cx="741600" cy="741600"/>
          </a:xfrm>
          <a:prstGeom prst="donut">
            <a:avLst>
              <a:gd name="adj" fmla="val 39163"/>
            </a:avLst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11"/>
          <p:cNvSpPr/>
          <p:nvPr/>
        </p:nvSpPr>
        <p:spPr>
          <a:xfrm>
            <a:off x="8568725" y="4717500"/>
            <a:ext cx="508500" cy="508500"/>
          </a:xfrm>
          <a:prstGeom prst="ellipse">
            <a:avLst/>
          </a:prstGeom>
          <a:solidFill>
            <a:srgbClr val="E8004C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11"/>
          <p:cNvSpPr/>
          <p:nvPr/>
        </p:nvSpPr>
        <p:spPr>
          <a:xfrm>
            <a:off x="8077475" y="224125"/>
            <a:ext cx="304800" cy="304800"/>
          </a:xfrm>
          <a:prstGeom prst="donut">
            <a:avLst>
              <a:gd name="adj" fmla="val 30568"/>
            </a:avLst>
          </a:prstGeom>
          <a:solidFill>
            <a:srgbClr val="65BB48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11"/>
          <p:cNvSpPr/>
          <p:nvPr/>
        </p:nvSpPr>
        <p:spPr>
          <a:xfrm>
            <a:off x="8553248" y="328373"/>
            <a:ext cx="585600" cy="585600"/>
          </a:xfrm>
          <a:prstGeom prst="ellipse">
            <a:avLst/>
          </a:prstGeom>
          <a:solidFill>
            <a:srgbClr val="F8BB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4" name="Google Shape;184;p11"/>
          <p:cNvSpPr/>
          <p:nvPr/>
        </p:nvSpPr>
        <p:spPr>
          <a:xfrm>
            <a:off x="8876350" y="1187325"/>
            <a:ext cx="447000" cy="447000"/>
          </a:xfrm>
          <a:prstGeom prst="ellipse">
            <a:avLst/>
          </a:prstGeom>
          <a:solidFill>
            <a:srgbClr val="BBCD00">
              <a:alpha val="86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11"/>
          <p:cNvSpPr/>
          <p:nvPr/>
        </p:nvSpPr>
        <p:spPr>
          <a:xfrm>
            <a:off x="8449000" y="224125"/>
            <a:ext cx="794400" cy="794400"/>
          </a:xfrm>
          <a:prstGeom prst="ellipse">
            <a:avLst/>
          </a:prstGeom>
          <a:noFill/>
          <a:ln w="9525" cap="flat" cmpd="sng">
            <a:solidFill>
              <a:srgbClr val="F8BB00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1"/>
          <p:cNvSpPr/>
          <p:nvPr/>
        </p:nvSpPr>
        <p:spPr>
          <a:xfrm>
            <a:off x="100425" y="3830625"/>
            <a:ext cx="304800" cy="304800"/>
          </a:xfrm>
          <a:prstGeom prst="ellipse">
            <a:avLst/>
          </a:prstGeom>
          <a:solidFill>
            <a:srgbClr val="00D1C6">
              <a:alpha val="86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7" name="Google Shape;187;p11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buNone/>
              <a:defRPr/>
            </a:lvl1pPr>
            <a:lvl2pPr lvl="1" algn="ctr" rtl="0">
              <a:buNone/>
              <a:defRPr/>
            </a:lvl2pPr>
            <a:lvl3pPr lvl="2" algn="ctr" rtl="0">
              <a:buNone/>
              <a:defRPr/>
            </a:lvl3pPr>
            <a:lvl4pPr lvl="3" algn="ctr" rtl="0">
              <a:buNone/>
              <a:defRPr/>
            </a:lvl4pPr>
            <a:lvl5pPr lvl="4" algn="ctr" rtl="0">
              <a:buNone/>
              <a:defRPr/>
            </a:lvl5pPr>
            <a:lvl6pPr lvl="5" algn="ctr" rtl="0">
              <a:buNone/>
              <a:defRPr/>
            </a:lvl6pPr>
            <a:lvl7pPr lvl="6" algn="ctr" rtl="0">
              <a:buNone/>
              <a:defRPr/>
            </a:lvl7pPr>
            <a:lvl8pPr lvl="7" algn="ctr" rtl="0">
              <a:buNone/>
              <a:defRPr/>
            </a:lvl8pPr>
            <a:lvl9pPr lvl="8" algn="ctr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DB4F74-0B41-45B4-A76B-AA5C4EDF74B6}" type="datetimeFigureOut">
              <a:rPr lang="en-US" smtClean="0"/>
              <a:t>7/23/2021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07E544-90C3-400B-8798-D0DF931A8F3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935875" y="909050"/>
            <a:ext cx="52755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617A86"/>
              </a:buClr>
              <a:buSzPts val="1800"/>
              <a:buFont typeface="Nixie One"/>
              <a:buNone/>
              <a:defRPr sz="1800">
                <a:solidFill>
                  <a:srgbClr val="617A86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935875" y="1525758"/>
            <a:ext cx="5275500" cy="278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◎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◉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￮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●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○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A1BECC"/>
              </a:buClr>
              <a:buSzPts val="2400"/>
              <a:buFont typeface="Varela Round"/>
              <a:buChar char="■"/>
              <a:defRPr sz="2400">
                <a:solidFill>
                  <a:srgbClr val="617A86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635625" y="4751625"/>
            <a:ext cx="469800" cy="39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1pPr>
            <a:lvl2pPr lvl="1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2pPr>
            <a:lvl3pPr lvl="2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3pPr>
            <a:lvl4pPr lvl="3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4pPr>
            <a:lvl5pPr lvl="4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5pPr>
            <a:lvl6pPr lvl="5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6pPr>
            <a:lvl7pPr lvl="6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7pPr>
            <a:lvl8pPr lvl="7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8pPr>
            <a:lvl9pPr lvl="8" algn="r">
              <a:buNone/>
              <a:defRPr sz="1200">
                <a:solidFill>
                  <a:srgbClr val="A1BECC"/>
                </a:solidFill>
                <a:latin typeface="Nixie One"/>
                <a:ea typeface="Nixie One"/>
                <a:cs typeface="Nixie One"/>
                <a:sym typeface="Nixie On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7" r:id="rId2"/>
    <p:sldLayoutId id="2147483660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3"/>
          <p:cNvSpPr txBox="1">
            <a:spLocks noGrp="1"/>
          </p:cNvSpPr>
          <p:nvPr>
            <p:ph type="ctrTitle"/>
          </p:nvPr>
        </p:nvSpPr>
        <p:spPr>
          <a:xfrm>
            <a:off x="1143000" y="590550"/>
            <a:ext cx="6400800" cy="4191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Managing Projects in the Workplace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BMSW 5104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Project Management  Plan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Plan B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Student Name Md Ruhul Amin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Student Number 1712097</a:t>
            </a:r>
            <a:b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 Name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Vajira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Balasuriya</a:t>
            </a:r>
            <a:br>
              <a:rPr lang="en-US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5"/>
          <p:cNvSpPr txBox="1">
            <a:spLocks noGrp="1"/>
          </p:cNvSpPr>
          <p:nvPr>
            <p:ph type="ctrTitle" idx="4294967295"/>
          </p:nvPr>
        </p:nvSpPr>
        <p:spPr>
          <a:xfrm>
            <a:off x="685800" y="1200150"/>
            <a:ext cx="7772400" cy="3429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br>
              <a:rPr lang="en-US" sz="4800" dirty="0"/>
            </a:br>
            <a:endParaRPr sz="4800"/>
          </a:p>
        </p:txBody>
      </p:sp>
      <p:sp>
        <p:nvSpPr>
          <p:cNvPr id="210" name="Google Shape;210;p15"/>
          <p:cNvSpPr txBox="1">
            <a:spLocks noGrp="1"/>
          </p:cNvSpPr>
          <p:nvPr>
            <p:ph type="subTitle" idx="4294967295"/>
          </p:nvPr>
        </p:nvSpPr>
        <p:spPr>
          <a:xfrm>
            <a:off x="1371600" y="0"/>
            <a:ext cx="6573450" cy="7239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rgbClr val="00ACC3"/>
                </a:solidFill>
              </a:rPr>
              <a:t>Project Outline</a:t>
            </a:r>
            <a:endParaRPr sz="3600" b="1">
              <a:solidFill>
                <a:srgbClr val="00ACC3"/>
              </a:solidFill>
            </a:endParaRPr>
          </a:p>
        </p:txBody>
      </p:sp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81001" y="895350"/>
          <a:ext cx="8458200" cy="3969714"/>
        </p:xfrm>
        <a:graphic>
          <a:graphicData uri="http://schemas.openxmlformats.org/drawingml/2006/table">
            <a:tbl>
              <a:tblPr firstRow="1" bandRow="1">
                <a:tableStyleId>{242A20BD-2505-46DF-82F6-A791D1CCFF51}</a:tableStyleId>
              </a:tblPr>
              <a:tblGrid>
                <a:gridCol w="4505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524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2730">
                <a:tc gridSpan="2">
                  <a:txBody>
                    <a:bodyPr/>
                    <a:lstStyle/>
                    <a:p>
                      <a:r>
                        <a:rPr lang="en-US" sz="1800" b="1" dirty="0">
                          <a:solidFill>
                            <a:schemeClr val="accent4"/>
                          </a:solidFill>
                        </a:rPr>
                        <a:t>Title: </a:t>
                      </a:r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Extension of the service area of a small-scale restaurant</a:t>
                      </a:r>
                      <a:endParaRPr lang="en-US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69624">
                <a:tc>
                  <a:txBody>
                    <a:bodyPr/>
                    <a:lstStyle/>
                    <a:p>
                      <a:r>
                        <a:rPr lang="en-GB" sz="1800" b="1" i="0" u="sng" strike="noStrike" cap="none" dirty="0">
                          <a:solidFill>
                            <a:schemeClr val="accent4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Purpose</a:t>
                      </a:r>
                      <a:endParaRPr lang="en-US" sz="1800" b="0" i="0" u="sng" strike="noStrike" cap="none" dirty="0">
                        <a:solidFill>
                          <a:schemeClr val="accent4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Increase service area to accommodate raised booking and increase service revenue.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0" u="sng" strike="noStrike" cap="none" dirty="0">
                          <a:solidFill>
                            <a:schemeClr val="accent4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Customers</a:t>
                      </a:r>
                      <a:endParaRPr lang="en-US" sz="1800" b="0" i="0" u="sng" strike="noStrike" cap="none" dirty="0">
                        <a:solidFill>
                          <a:schemeClr val="accent4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lvl="0"/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Families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lvl="0"/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Couples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lvl="0"/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Foodies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lvl="0"/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Solo diners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Regulars etc.</a:t>
                      </a:r>
                      <a:r>
                        <a:rPr lang="en-GB" sz="18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69624">
                <a:tc>
                  <a:txBody>
                    <a:bodyPr/>
                    <a:lstStyle/>
                    <a:p>
                      <a:r>
                        <a:rPr lang="en-US" sz="1800" b="1" u="sng" dirty="0">
                          <a:solidFill>
                            <a:schemeClr val="accent4"/>
                          </a:solidFill>
                        </a:rPr>
                        <a:t>Desired Result</a:t>
                      </a:r>
                    </a:p>
                    <a:p>
                      <a:r>
                        <a:rPr lang="en-US" sz="1800" dirty="0"/>
                        <a:t>The outside terrace can be used all year</a:t>
                      </a:r>
                    </a:p>
                    <a:p>
                      <a:r>
                        <a:rPr lang="en-US" sz="1800" dirty="0"/>
                        <a:t>round and bookings have raised significantly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i="0" u="sng" strike="noStrike" cap="none" dirty="0">
                          <a:solidFill>
                            <a:schemeClr val="accent4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Criteria of Success</a:t>
                      </a:r>
                      <a:endParaRPr lang="en-US" sz="1800" b="0" i="0" u="sng" strike="noStrike" cap="none" dirty="0">
                        <a:solidFill>
                          <a:schemeClr val="accent4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Time: 5 weeks 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Budget: £ 16000</a:t>
                      </a:r>
                      <a:endParaRPr lang="en-US" sz="1800" b="0" i="0" u="none" strike="noStrike" cap="none" dirty="0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r>
                        <a:rPr lang="en-GB" sz="18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Quality: To serve the long-term need 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5"/>
          <p:cNvSpPr txBox="1">
            <a:spLocks noGrp="1"/>
          </p:cNvSpPr>
          <p:nvPr>
            <p:ph type="subTitle" idx="4294967295"/>
          </p:nvPr>
        </p:nvSpPr>
        <p:spPr>
          <a:xfrm>
            <a:off x="1295400" y="0"/>
            <a:ext cx="6573450" cy="6667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rgbClr val="00ACC3"/>
                </a:solidFill>
              </a:rPr>
              <a:t>Stakeholder Analysis</a:t>
            </a:r>
            <a:endParaRPr sz="3600" b="1">
              <a:solidFill>
                <a:srgbClr val="00ACC3"/>
              </a:solidFill>
            </a:endParaRPr>
          </a:p>
        </p:txBody>
      </p:sp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81000" y="971551"/>
          <a:ext cx="8381999" cy="3886198"/>
        </p:xfrm>
        <a:graphic>
          <a:graphicData uri="http://schemas.openxmlformats.org/drawingml/2006/table">
            <a:tbl>
              <a:tblPr firstRow="1" bandRow="1">
                <a:tableStyleId>{242A20BD-2505-46DF-82F6-A791D1CCFF51}</a:tableStyleId>
              </a:tblPr>
              <a:tblGrid>
                <a:gridCol w="228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8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73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049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Stakeholder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Impact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Communication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6427">
                <a:tc>
                  <a:txBody>
                    <a:bodyPr/>
                    <a:lstStyle/>
                    <a:p>
                      <a:r>
                        <a:rPr lang="en-US" dirty="0"/>
                        <a:t>Project Manager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Planning, executing, monitoring, controlling, and closing out projects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E-mails, instant messages, meetings, voice calls</a:t>
                      </a:r>
                      <a:r>
                        <a:rPr lang="en-US" sz="1400" b="0" i="0" u="none" strike="noStrike" cap="none" baseline="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6427">
                <a:tc>
                  <a:txBody>
                    <a:bodyPr/>
                    <a:lstStyle/>
                    <a:p>
                      <a:r>
                        <a:rPr lang="en-US" dirty="0"/>
                        <a:t>Project Management Team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Helps the managers and team</a:t>
                      </a:r>
                      <a:r>
                        <a:rPr lang="en-US" sz="1400" b="0" i="0" u="none" strike="noStrike" cap="none" baseline="0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 members to 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set up and organize project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Face-to-face meetings, </a:t>
                      </a:r>
                    </a:p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video conference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6427">
                <a:tc>
                  <a:txBody>
                    <a:bodyPr/>
                    <a:lstStyle/>
                    <a:p>
                      <a:r>
                        <a:rPr lang="en-US" dirty="0"/>
                        <a:t>Project Sponsors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Endorses and defends the projec</a:t>
                      </a:r>
                      <a:r>
                        <a:rPr lang="en-US" sz="1400" b="1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t</a:t>
                      </a:r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 as a valued investment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Written reports, email, </a:t>
                      </a:r>
                    </a:p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meetings etc.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6427">
                <a:tc>
                  <a:txBody>
                    <a:bodyPr/>
                    <a:lstStyle/>
                    <a:p>
                      <a:r>
                        <a:rPr lang="en-US" dirty="0"/>
                        <a:t>Customers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Beneficiary</a:t>
                      </a:r>
                      <a:r>
                        <a:rPr lang="en-US" baseline="0" dirty="0"/>
                        <a:t> of the final outcome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u="none" strike="noStrike" cap="none" dirty="0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E-mail, Website, Social Media, Text Messaging etc.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5"/>
          <p:cNvSpPr txBox="1">
            <a:spLocks noGrp="1"/>
          </p:cNvSpPr>
          <p:nvPr>
            <p:ph type="subTitle" idx="4294967295"/>
          </p:nvPr>
        </p:nvSpPr>
        <p:spPr>
          <a:xfrm>
            <a:off x="1143000" y="0"/>
            <a:ext cx="7239000" cy="8953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b="1" dirty="0">
                <a:solidFill>
                  <a:srgbClr val="00ACC3"/>
                </a:solidFill>
              </a:rPr>
              <a:t>Work Breakdown structure (WBS)</a:t>
            </a:r>
            <a:endParaRPr sz="2800" b="1">
              <a:solidFill>
                <a:srgbClr val="00ACC3"/>
              </a:solidFill>
            </a:endParaRPr>
          </a:p>
        </p:txBody>
      </p:sp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381000" y="971551"/>
          <a:ext cx="8382000" cy="3931920"/>
        </p:xfrm>
        <a:graphic>
          <a:graphicData uri="http://schemas.openxmlformats.org/drawingml/2006/table">
            <a:tbl>
              <a:tblPr firstRow="1" bandRow="1">
                <a:tableStyleId>{242A20BD-2505-46DF-82F6-A791D1CCFF51}</a:tableStyleId>
              </a:tblPr>
              <a:tblGrid>
                <a:gridCol w="2095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57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9442">
                <a:tc>
                  <a:txBody>
                    <a:bodyPr/>
                    <a:lstStyle/>
                    <a:p>
                      <a:pPr algn="ctr"/>
                      <a:r>
                        <a:rPr lang="en-US"/>
                        <a:t>Serial No.</a:t>
                      </a:r>
                      <a:endParaRPr lang="en-US" dirty="0"/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Activity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/>
                        <a:t>Duration 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Preceding Activity</a:t>
                      </a:r>
                    </a:p>
                  </a:txBody>
                  <a:tcP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1.2.1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Management of Booking System 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days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Requirements and Planning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1.2.2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Designing of the Facility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Management of Booking System 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1.2.3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Interior Setup 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Designing of the Facility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1.3.1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Ventilation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Interior Setup 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1.3.2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Billing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Ventilation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1.3.3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Ordering</a:t>
                      </a:r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Billing</a:t>
                      </a:r>
                    </a:p>
                    <a:p>
                      <a:endParaRPr 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205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b="0" i="0" u="none" strike="noStrike" baseline="0" dirty="0">
                          <a:latin typeface="Calibri" panose="020F0502020204030204" pitchFamily="34" charset="0"/>
                        </a:rPr>
                        <a:t>1.4</a:t>
                      </a:r>
                      <a:endParaRPr lang="en-US" dirty="0"/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Operations Management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b="0" i="0" u="none" strike="noStrike" baseline="0" dirty="0">
                          <a:latin typeface="Calibri" panose="020F0502020204030204" pitchFamily="34" charset="0"/>
                        </a:rPr>
                        <a:t>Ordering</a:t>
                      </a:r>
                      <a:endParaRPr lang="en-US" sz="12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200" b="0" i="0" u="none" strike="noStrike" baseline="0" dirty="0"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47750"/>
          </a:xfrm>
        </p:spPr>
        <p:txBody>
          <a:bodyPr/>
          <a:lstStyle/>
          <a:p>
            <a:pPr lvl="0" algn="ctr"/>
            <a:r>
              <a:rPr lang="en-US" sz="3600" b="1" dirty="0">
                <a:solidFill>
                  <a:srgbClr val="7030A0"/>
                </a:solidFill>
              </a:rPr>
              <a:t>Gantt</a:t>
            </a:r>
            <a:r>
              <a:rPr lang="en-US" sz="4000" b="1" dirty="0">
                <a:solidFill>
                  <a:srgbClr val="7030A0"/>
                </a:solidFill>
              </a:rPr>
              <a:t>  Chart </a:t>
            </a:r>
            <a:br>
              <a:rPr lang="en-US" sz="2400" b="1" dirty="0">
                <a:solidFill>
                  <a:srgbClr val="7030A0"/>
                </a:solidFill>
              </a:rPr>
            </a:br>
            <a:endParaRPr lang="en-US" sz="2400" dirty="0"/>
          </a:p>
        </p:txBody>
      </p:sp>
      <p:pic>
        <p:nvPicPr>
          <p:cNvPr id="4" name="Content Placeholder 3" descr="excel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630148"/>
            <a:ext cx="9143999" cy="451335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5"/>
          <p:cNvSpPr txBox="1">
            <a:spLocks noGrp="1"/>
          </p:cNvSpPr>
          <p:nvPr>
            <p:ph type="subTitle" idx="4294967295"/>
          </p:nvPr>
        </p:nvSpPr>
        <p:spPr>
          <a:xfrm>
            <a:off x="1295400" y="0"/>
            <a:ext cx="6573450" cy="72395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600" b="1" dirty="0">
                <a:solidFill>
                  <a:srgbClr val="00ACC3"/>
                </a:solidFill>
              </a:rPr>
              <a:t>Cost Allocation</a:t>
            </a:r>
            <a:endParaRPr sz="3600" b="1">
              <a:solidFill>
                <a:srgbClr val="00ACC3"/>
              </a:solidFill>
            </a:endParaRPr>
          </a:p>
        </p:txBody>
      </p:sp>
      <p:sp>
        <p:nvSpPr>
          <p:cNvPr id="213" name="Google Shape;213;p15"/>
          <p:cNvSpPr txBox="1">
            <a:spLocks noGrp="1"/>
          </p:cNvSpPr>
          <p:nvPr>
            <p:ph type="sldNum" idx="12"/>
          </p:nvPr>
        </p:nvSpPr>
        <p:spPr>
          <a:xfrm>
            <a:off x="4337100" y="4751625"/>
            <a:ext cx="469800" cy="39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pic>
        <p:nvPicPr>
          <p:cNvPr id="5" name="Picture 4" descr="2Captur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971550"/>
            <a:ext cx="8458200" cy="3810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uck template">
  <a:themeElements>
    <a:clrScheme name="Custom 347">
      <a:dk1>
        <a:srgbClr val="212A2E"/>
      </a:dk1>
      <a:lt1>
        <a:srgbClr val="FFFFFF"/>
      </a:lt1>
      <a:dk2>
        <a:srgbClr val="617A86"/>
      </a:dk2>
      <a:lt2>
        <a:srgbClr val="A1BECC"/>
      </a:lt2>
      <a:accent1>
        <a:srgbClr val="00D1C6"/>
      </a:accent1>
      <a:accent2>
        <a:srgbClr val="00ACC3"/>
      </a:accent2>
      <a:accent3>
        <a:srgbClr val="BBCD00"/>
      </a:accent3>
      <a:accent4>
        <a:srgbClr val="65BB48"/>
      </a:accent4>
      <a:accent5>
        <a:srgbClr val="F8BB00"/>
      </a:accent5>
      <a:accent6>
        <a:srgbClr val="EF6222"/>
      </a:accent6>
      <a:hlink>
        <a:srgbClr val="617A86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262</Words>
  <Application>Microsoft Office PowerPoint</Application>
  <PresentationFormat>On-screen Show (16:9)</PresentationFormat>
  <Paragraphs>76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Times New Roman</vt:lpstr>
      <vt:lpstr>Varela Round</vt:lpstr>
      <vt:lpstr>Calibri</vt:lpstr>
      <vt:lpstr>Nixie One</vt:lpstr>
      <vt:lpstr>Arial</vt:lpstr>
      <vt:lpstr>Puck template</vt:lpstr>
      <vt:lpstr>Managing Projects in the Workplace BMSW 5104  Project Management  Plan Plan B  Student Name Md Ruhul Amin Student Number 1712097 Lecturer Name Vajira Balasuriya </vt:lpstr>
      <vt:lpstr> </vt:lpstr>
      <vt:lpstr>PowerPoint Presentation</vt:lpstr>
      <vt:lpstr>PowerPoint Presentation</vt:lpstr>
      <vt:lpstr>Gantt  Chart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Managing Projects in the Workplace BMSW 5104 Assignment Name Student Name Student Number Lecturer Name  Date of Submission</dc:title>
  <dc:creator>User;Md Ruhul Amin</dc:creator>
  <cp:lastModifiedBy>Md Ruhul Amin (1712097)</cp:lastModifiedBy>
  <cp:revision>26</cp:revision>
  <dcterms:modified xsi:type="dcterms:W3CDTF">2021-07-22T23:27:53Z</dcterms:modified>
</cp:coreProperties>
</file>