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312" r:id="rId2"/>
    <p:sldId id="307" r:id="rId3"/>
    <p:sldId id="313" r:id="rId4"/>
    <p:sldId id="314" r:id="rId5"/>
    <p:sldId id="315" r:id="rId6"/>
    <p:sldId id="316" r:id="rId7"/>
    <p:sldId id="326" r:id="rId8"/>
    <p:sldId id="325" r:id="rId9"/>
    <p:sldId id="324" r:id="rId10"/>
    <p:sldId id="323" r:id="rId11"/>
    <p:sldId id="318" r:id="rId12"/>
    <p:sldId id="319" r:id="rId13"/>
    <p:sldId id="320" r:id="rId14"/>
    <p:sldId id="321" r:id="rId15"/>
    <p:sldId id="297" r:id="rId16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3B4B98B0-60AC-42C2-AFA5-B58CD77FA1E5}" styleName="浅色样式 1 - 强调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0" autoAdjust="0"/>
    <p:restoredTop sz="95388" autoAdjust="0"/>
  </p:normalViewPr>
  <p:slideViewPr>
    <p:cSldViewPr snapToGrid="0" snapToObjects="1" showGuides="1">
      <p:cViewPr varScale="1">
        <p:scale>
          <a:sx n="64" d="100"/>
          <a:sy n="64" d="100"/>
        </p:scale>
        <p:origin x="1134" y="78"/>
      </p:cViewPr>
      <p:guideLst>
        <p:guide orient="horz" pos="2616"/>
        <p:guide orient="horz" pos="3264"/>
        <p:guide pos="6912"/>
        <p:guide orient="horz"/>
        <p:guide orient="horz" pos="4008"/>
        <p:guide orient="horz" pos="2352"/>
        <p:guide pos="6696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pos="5256"/>
        <p:guide pos="726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25" d="100"/>
          <a:sy n="25" d="100"/>
        </p:scale>
        <p:origin x="348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7769225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70FB6-164E-0840-A35B-09E9F3D45F76}" type="datetimeyyyy">
              <a:rPr lang="en-US" smtClean="0"/>
              <a:t>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7769225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BD0AB-C59E-4A46-83D3-F07787446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/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/>
          <p:cNvSpPr/>
          <p:nvPr userDrawn="1"/>
        </p:nvSpPr>
        <p:spPr>
          <a:xfrm>
            <a:off x="1500188" y="1173106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/>
          <p:cNvSpPr/>
          <p:nvPr userDrawn="1"/>
        </p:nvSpPr>
        <p:spPr>
          <a:xfrm>
            <a:off x="2694429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899790" y="810227"/>
            <a:ext cx="6392421" cy="3831221"/>
          </a:xfrm>
        </p:spPr>
        <p:txBody>
          <a:bodyPr t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/>
            <p:cNvSpPr/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/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/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/>
            <p:cNvSpPr/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/>
            <p:cNvSpPr/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/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6583680" cy="153135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" hasCustomPrompt="1"/>
          </p:nvPr>
        </p:nvSpPr>
        <p:spPr>
          <a:xfrm>
            <a:off x="914400" y="2834640"/>
            <a:ext cx="6583680" cy="3207344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6" name="Rectangle 5"/>
          <p:cNvSpPr/>
          <p:nvPr userDrawn="1"/>
        </p:nvSpPr>
        <p:spPr>
          <a:xfrm>
            <a:off x="443346" y="332509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grpSp>
        <p:nvGrpSpPr>
          <p:cNvPr id="18" name="Group 17"/>
          <p:cNvGrpSpPr/>
          <p:nvPr userDrawn="1"/>
        </p:nvGrpSpPr>
        <p:grpSpPr>
          <a:xfrm flipH="1">
            <a:off x="9353550" y="0"/>
            <a:ext cx="2838450" cy="2857958"/>
            <a:chOff x="0" y="0"/>
            <a:chExt cx="2838450" cy="2857958"/>
          </a:xfrm>
        </p:grpSpPr>
        <p:sp>
          <p:nvSpPr>
            <p:cNvPr id="12" name="Freeform: Shape 28"/>
            <p:cNvSpPr/>
            <p:nvPr userDrawn="1"/>
          </p:nvSpPr>
          <p:spPr>
            <a:xfrm>
              <a:off x="0" y="0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15" name="Freeform: Shape 15"/>
            <p:cNvSpPr/>
            <p:nvPr userDrawn="1"/>
          </p:nvSpPr>
          <p:spPr>
            <a:xfrm>
              <a:off x="1" y="1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Image 2"/>
            <p:cNvSpPr/>
            <p:nvPr userDrawn="1"/>
          </p:nvSpPr>
          <p:spPr>
            <a:xfrm>
              <a:off x="1458332" y="590133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02441" y="1061623"/>
            <a:ext cx="5723586" cy="4739104"/>
          </a:xfrm>
        </p:spPr>
        <p:txBody>
          <a:bodyPr tIns="0" bIns="0" anchor="ctr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443345" y="0"/>
            <a:ext cx="4344695" cy="63595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2" name="Rectangle 21"/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6" name="Freeform 35"/>
          <p:cNvSpPr/>
          <p:nvPr userDrawn="1"/>
        </p:nvSpPr>
        <p:spPr>
          <a:xfrm rot="16200000">
            <a:off x="5760023" y="3764463"/>
            <a:ext cx="2812357" cy="3394143"/>
          </a:xfrm>
          <a:custGeom>
            <a:avLst/>
            <a:gdLst>
              <a:gd name="connsiteX0" fmla="*/ 0 w 2812357"/>
              <a:gd name="connsiteY0" fmla="*/ 0 h 3394143"/>
              <a:gd name="connsiteX1" fmla="*/ 2812357 w 2812357"/>
              <a:gd name="connsiteY1" fmla="*/ 3394143 h 3394143"/>
              <a:gd name="connsiteX2" fmla="*/ 0 w 2812357"/>
              <a:gd name="connsiteY2" fmla="*/ 3394143 h 3394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12357" h="3394143">
                <a:moveTo>
                  <a:pt x="0" y="0"/>
                </a:moveTo>
                <a:lnTo>
                  <a:pt x="2812357" y="3394143"/>
                </a:lnTo>
                <a:lnTo>
                  <a:pt x="0" y="3394143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Freeform 32"/>
          <p:cNvSpPr/>
          <p:nvPr userDrawn="1"/>
        </p:nvSpPr>
        <p:spPr>
          <a:xfrm>
            <a:off x="0" y="3463854"/>
            <a:ext cx="435241" cy="3394146"/>
          </a:xfrm>
          <a:custGeom>
            <a:avLst/>
            <a:gdLst>
              <a:gd name="connsiteX0" fmla="*/ 435241 w 435241"/>
              <a:gd name="connsiteY0" fmla="*/ 0 h 3394146"/>
              <a:gd name="connsiteX1" fmla="*/ 435241 w 435241"/>
              <a:gd name="connsiteY1" fmla="*/ 3394146 h 3394146"/>
              <a:gd name="connsiteX2" fmla="*/ 0 w 435241"/>
              <a:gd name="connsiteY2" fmla="*/ 3394146 h 3394146"/>
              <a:gd name="connsiteX3" fmla="*/ 0 w 435241"/>
              <a:gd name="connsiteY3" fmla="*/ 523525 h 3394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241" h="3394146">
                <a:moveTo>
                  <a:pt x="435241" y="0"/>
                </a:moveTo>
                <a:lnTo>
                  <a:pt x="435241" y="3394146"/>
                </a:lnTo>
                <a:lnTo>
                  <a:pt x="0" y="3394146"/>
                </a:lnTo>
                <a:lnTo>
                  <a:pt x="0" y="52352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4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914400" y="1057275"/>
            <a:ext cx="5259554" cy="2495028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" name="Content Placeholder 2"/>
          <p:cNvSpPr>
            <a:spLocks noGrp="1"/>
          </p:cNvSpPr>
          <p:nvPr userDrawn="1">
            <p:ph idx="1" hasCustomPrompt="1"/>
          </p:nvPr>
        </p:nvSpPr>
        <p:spPr>
          <a:xfrm>
            <a:off x="914400" y="3808750"/>
            <a:ext cx="5259554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2" name="Picture Placeholder 7"/>
          <p:cNvSpPr>
            <a:spLocks noGrp="1"/>
          </p:cNvSpPr>
          <p:nvPr>
            <p:ph type="pic" sz="quarter" idx="11" hasCustomPrompt="1"/>
          </p:nvPr>
        </p:nvSpPr>
        <p:spPr>
          <a:xfrm>
            <a:off x="7414194" y="410780"/>
            <a:ext cx="4344695" cy="6447220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 1"/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/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/>
          <p:cNvSpPr/>
          <p:nvPr userDrawn="1"/>
        </p:nvSpPr>
        <p:spPr bwMode="auto">
          <a:xfrm rot="16200000" flipH="1">
            <a:off x="-9389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en-US" dirty="0"/>
          </a:p>
        </p:txBody>
      </p:sp>
      <p:sp>
        <p:nvSpPr>
          <p:cNvPr id="31" name="Freeform 70"/>
          <p:cNvSpPr/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en-US" dirty="0"/>
          </a:p>
        </p:txBody>
      </p:sp>
      <p:sp>
        <p:nvSpPr>
          <p:cNvPr id="33" name="Image 4"/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50000"/>
            </a:schemeClr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0565" y="1057274"/>
            <a:ext cx="7965461" cy="994164"/>
          </a:xfrm>
        </p:spPr>
        <p:txBody>
          <a:bodyPr lIns="91440" tIns="0" rIns="91440" bIns="0" anchor="b" anchorCtr="0">
            <a:noAutofit/>
          </a:bodyPr>
          <a:lstStyle>
            <a:lvl1pPr algn="l">
              <a:lnSpc>
                <a:spcPct val="100000"/>
              </a:lnSpc>
              <a:defRPr sz="36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460565" y="2303029"/>
            <a:ext cx="7965460" cy="3497698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 hasCustomPrompt="1"/>
          </p:nvPr>
        </p:nvSpPr>
        <p:spPr>
          <a:xfrm>
            <a:off x="4364809" y="1057274"/>
            <a:ext cx="7043617" cy="252021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Image 0"/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/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/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/>
          <p:cNvPicPr>
            <a:picLocks noChangeAspect="1"/>
          </p:cNvPicPr>
          <p:nvPr userDrawn="1"/>
        </p:nvPicPr>
        <p:blipFill>
          <a:blip r:embed="rId4" cstate="screen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16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Content Placeholder 2"/>
          <p:cNvSpPr>
            <a:spLocks noGrp="1"/>
          </p:cNvSpPr>
          <p:nvPr>
            <p:ph idx="11" hasCustomPrompt="1"/>
          </p:nvPr>
        </p:nvSpPr>
        <p:spPr>
          <a:xfrm>
            <a:off x="4364808" y="3808750"/>
            <a:ext cx="7043618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6"/>
          <p:cNvSpPr/>
          <p:nvPr userDrawn="1"/>
        </p:nvSpPr>
        <p:spPr>
          <a:xfrm>
            <a:off x="8989454" y="3427336"/>
            <a:ext cx="3202546" cy="3430665"/>
          </a:xfrm>
          <a:custGeom>
            <a:avLst/>
            <a:gdLst>
              <a:gd name="connsiteX0" fmla="*/ 0 w 3202546"/>
              <a:gd name="connsiteY0" fmla="*/ 0 h 3430665"/>
              <a:gd name="connsiteX1" fmla="*/ 3202546 w 3202546"/>
              <a:gd name="connsiteY1" fmla="*/ 0 h 3430665"/>
              <a:gd name="connsiteX2" fmla="*/ 3202546 w 3202546"/>
              <a:gd name="connsiteY2" fmla="*/ 3430665 h 3430665"/>
              <a:gd name="connsiteX3" fmla="*/ 0 w 3202546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0665">
                <a:moveTo>
                  <a:pt x="0" y="0"/>
                </a:moveTo>
                <a:lnTo>
                  <a:pt x="3202546" y="0"/>
                </a:lnTo>
                <a:lnTo>
                  <a:pt x="3202546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 17"/>
          <p:cNvSpPr/>
          <p:nvPr userDrawn="1"/>
        </p:nvSpPr>
        <p:spPr>
          <a:xfrm>
            <a:off x="8989454" y="3654149"/>
            <a:ext cx="3202546" cy="3203852"/>
          </a:xfrm>
          <a:custGeom>
            <a:avLst/>
            <a:gdLst>
              <a:gd name="connsiteX0" fmla="*/ 3202546 w 3202546"/>
              <a:gd name="connsiteY0" fmla="*/ 0 h 3203852"/>
              <a:gd name="connsiteX1" fmla="*/ 3202546 w 3202546"/>
              <a:gd name="connsiteY1" fmla="*/ 3203852 h 3203852"/>
              <a:gd name="connsiteX2" fmla="*/ 0 w 3202546"/>
              <a:gd name="connsiteY2" fmla="*/ 3203852 h 3203852"/>
              <a:gd name="connsiteX3" fmla="*/ 0 w 3202546"/>
              <a:gd name="connsiteY3" fmla="*/ 3190718 h 320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203852">
                <a:moveTo>
                  <a:pt x="3202546" y="0"/>
                </a:moveTo>
                <a:lnTo>
                  <a:pt x="3202546" y="3203852"/>
                </a:lnTo>
                <a:lnTo>
                  <a:pt x="0" y="3203852"/>
                </a:lnTo>
                <a:lnTo>
                  <a:pt x="0" y="319071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13"/>
          <p:cNvSpPr/>
          <p:nvPr userDrawn="1"/>
        </p:nvSpPr>
        <p:spPr>
          <a:xfrm>
            <a:off x="8989455" y="1"/>
            <a:ext cx="3202545" cy="3437345"/>
          </a:xfrm>
          <a:custGeom>
            <a:avLst/>
            <a:gdLst>
              <a:gd name="connsiteX0" fmla="*/ 0 w 3202545"/>
              <a:gd name="connsiteY0" fmla="*/ 0 h 3437345"/>
              <a:gd name="connsiteX1" fmla="*/ 3202545 w 3202545"/>
              <a:gd name="connsiteY1" fmla="*/ 0 h 3437345"/>
              <a:gd name="connsiteX2" fmla="*/ 3202545 w 3202545"/>
              <a:gd name="connsiteY2" fmla="*/ 3437345 h 3437345"/>
              <a:gd name="connsiteX3" fmla="*/ 0 w 320254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5" h="3437345">
                <a:moveTo>
                  <a:pt x="0" y="0"/>
                </a:moveTo>
                <a:lnTo>
                  <a:pt x="3202545" y="0"/>
                </a:lnTo>
                <a:lnTo>
                  <a:pt x="320254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15"/>
          <p:cNvSpPr/>
          <p:nvPr userDrawn="1"/>
        </p:nvSpPr>
        <p:spPr>
          <a:xfrm>
            <a:off x="8989454" y="6681"/>
            <a:ext cx="3202546" cy="3436477"/>
          </a:xfrm>
          <a:custGeom>
            <a:avLst/>
            <a:gdLst>
              <a:gd name="connsiteX0" fmla="*/ 0 w 3202546"/>
              <a:gd name="connsiteY0" fmla="*/ 0 h 3436477"/>
              <a:gd name="connsiteX1" fmla="*/ 3202546 w 3202546"/>
              <a:gd name="connsiteY1" fmla="*/ 3214418 h 3436477"/>
              <a:gd name="connsiteX2" fmla="*/ 3202546 w 3202546"/>
              <a:gd name="connsiteY2" fmla="*/ 3436477 h 3436477"/>
              <a:gd name="connsiteX3" fmla="*/ 0 w 3202546"/>
              <a:gd name="connsiteY3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6477">
                <a:moveTo>
                  <a:pt x="0" y="0"/>
                </a:moveTo>
                <a:lnTo>
                  <a:pt x="3202546" y="3214418"/>
                </a:lnTo>
                <a:lnTo>
                  <a:pt x="3202546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9"/>
          <p:cNvSpPr>
            <a:spLocks noGrp="1"/>
          </p:cNvSpPr>
          <p:nvPr userDrawn="1">
            <p:ph type="title" hasCustomPrompt="1"/>
          </p:nvPr>
        </p:nvSpPr>
        <p:spPr>
          <a:xfrm>
            <a:off x="914399" y="834635"/>
            <a:ext cx="7796464" cy="1222385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Slide Number Placeholder 2"/>
          <p:cNvSpPr>
            <a:spLocks noGrp="1"/>
          </p:cNvSpPr>
          <p:nvPr userDrawn="1"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3" name="Content Placeholder 3"/>
          <p:cNvSpPr>
            <a:spLocks noGrp="1"/>
          </p:cNvSpPr>
          <p:nvPr userDrawn="1">
            <p:ph sz="half" idx="2" hasCustomPrompt="1"/>
          </p:nvPr>
        </p:nvSpPr>
        <p:spPr>
          <a:xfrm>
            <a:off x="914400" y="2303028"/>
            <a:ext cx="3283119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210" indent="-283210">
              <a:spcBef>
                <a:spcPts val="1000"/>
              </a:spcBef>
              <a:defRPr sz="1800"/>
            </a:lvl2pPr>
            <a:lvl3pPr marL="283210" indent="-283210">
              <a:spcBef>
                <a:spcPts val="1000"/>
              </a:spcBef>
              <a:defRPr sz="1800"/>
            </a:lvl3pPr>
            <a:lvl4pPr marL="283210" indent="-283210">
              <a:spcBef>
                <a:spcPts val="1000"/>
              </a:spcBef>
              <a:defRPr sz="1800"/>
            </a:lvl4pPr>
            <a:lvl5pPr marL="283210"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Content Placeholder 5"/>
          <p:cNvSpPr>
            <a:spLocks noGrp="1"/>
          </p:cNvSpPr>
          <p:nvPr userDrawn="1">
            <p:ph sz="quarter" idx="4" hasCustomPrompt="1"/>
          </p:nvPr>
        </p:nvSpPr>
        <p:spPr>
          <a:xfrm>
            <a:off x="4782159" y="2303028"/>
            <a:ext cx="3284951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210" indent="-283210">
              <a:spcBef>
                <a:spcPts val="1000"/>
              </a:spcBef>
              <a:defRPr sz="1800"/>
            </a:lvl2pPr>
            <a:lvl3pPr marL="283210" indent="-283210">
              <a:spcBef>
                <a:spcPts val="1000"/>
              </a:spcBef>
              <a:defRPr sz="1800"/>
            </a:lvl3pPr>
            <a:lvl4pPr marL="283210" indent="-283210">
              <a:spcBef>
                <a:spcPts val="1000"/>
              </a:spcBef>
              <a:defRPr sz="1800"/>
            </a:lvl4pPr>
            <a:lvl5pPr marL="283210"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/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/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14400" y="965393"/>
            <a:ext cx="7631709" cy="1091627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sz="half" idx="15" hasCustomPrompt="1"/>
          </p:nvPr>
        </p:nvSpPr>
        <p:spPr>
          <a:xfrm>
            <a:off x="914400" y="2303028"/>
            <a:ext cx="3283119" cy="4144192"/>
          </a:xfrm>
        </p:spPr>
        <p:txBody>
          <a:bodyPr lIns="91440" tIns="0" rIns="91440" bIns="0">
            <a:normAutofit/>
          </a:bodyPr>
          <a:lstStyle>
            <a:lvl1pPr marL="457200" indent="-457200">
              <a:spcBef>
                <a:spcPts val="1000"/>
              </a:spcBef>
              <a:buFont typeface="+mj-lt"/>
              <a:buAutoNum type="arabicPeriod"/>
              <a:defRPr sz="1800"/>
            </a:lvl1pPr>
            <a:lvl2pPr marL="745490" indent="-342900">
              <a:spcBef>
                <a:spcPts val="1000"/>
              </a:spcBef>
              <a:buFont typeface="+mj-lt"/>
              <a:buAutoNum type="alphaLcPeriod"/>
              <a:defRPr sz="1800"/>
            </a:lvl2pPr>
            <a:lvl3pPr marL="1202690" indent="-342900">
              <a:spcBef>
                <a:spcPts val="1000"/>
              </a:spcBef>
              <a:buFont typeface="+mj-lt"/>
              <a:buAutoNum type="arabicParenR"/>
              <a:defRPr sz="1800"/>
            </a:lvl3pPr>
            <a:lvl4pPr marL="1659890" indent="-342900">
              <a:spcBef>
                <a:spcPts val="1000"/>
              </a:spcBef>
              <a:buFont typeface="+mj-lt"/>
              <a:buAutoNum type="alphaLcParenR"/>
              <a:defRPr sz="1800"/>
            </a:lvl4pPr>
            <a:lvl5pPr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4782159" y="2303028"/>
            <a:ext cx="3763950" cy="414419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indent="-283210">
              <a:spcBef>
                <a:spcPts val="1000"/>
              </a:spcBef>
              <a:defRPr sz="1800"/>
            </a:lvl2pPr>
            <a:lvl3pPr indent="-283210">
              <a:spcBef>
                <a:spcPts val="1000"/>
              </a:spcBef>
              <a:defRPr sz="1800"/>
            </a:lvl3pPr>
            <a:lvl4pPr indent="-283210">
              <a:spcBef>
                <a:spcPts val="1000"/>
              </a:spcBef>
              <a:defRPr sz="1800"/>
            </a:lvl4pPr>
            <a:lvl5pPr indent="-283210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4" hasCustomPrompt="1"/>
          </p:nvPr>
        </p:nvSpPr>
        <p:spPr>
          <a:xfrm>
            <a:off x="8989454" y="965393"/>
            <a:ext cx="3202545" cy="5892607"/>
          </a:xfrm>
          <a:custGeom>
            <a:avLst/>
            <a:gdLst>
              <a:gd name="connsiteX0" fmla="*/ 0 w 3202545"/>
              <a:gd name="connsiteY0" fmla="*/ 0 h 6023366"/>
              <a:gd name="connsiteX1" fmla="*/ 3202545 w 3202545"/>
              <a:gd name="connsiteY1" fmla="*/ 0 h 6023366"/>
              <a:gd name="connsiteX2" fmla="*/ 3202545 w 3202545"/>
              <a:gd name="connsiteY2" fmla="*/ 3165406 h 6023366"/>
              <a:gd name="connsiteX3" fmla="*/ 2923656 w 3202545"/>
              <a:gd name="connsiteY3" fmla="*/ 3179481 h 6023366"/>
              <a:gd name="connsiteX4" fmla="*/ 364096 w 3202545"/>
              <a:gd name="connsiteY4" fmla="*/ 6016124 h 6023366"/>
              <a:gd name="connsiteX5" fmla="*/ 364096 w 3202545"/>
              <a:gd name="connsiteY5" fmla="*/ 6023364 h 6023366"/>
              <a:gd name="connsiteX6" fmla="*/ 1231541 w 3202545"/>
              <a:gd name="connsiteY6" fmla="*/ 6023364 h 6023366"/>
              <a:gd name="connsiteX7" fmla="*/ 1241636 w 3202545"/>
              <a:gd name="connsiteY7" fmla="*/ 5822974 h 6023366"/>
              <a:gd name="connsiteX8" fmla="*/ 3012253 w 3202545"/>
              <a:gd name="connsiteY8" fmla="*/ 4042481 h 6023366"/>
              <a:gd name="connsiteX9" fmla="*/ 3202545 w 3202545"/>
              <a:gd name="connsiteY9" fmla="*/ 4032784 h 6023366"/>
              <a:gd name="connsiteX10" fmla="*/ 3202545 w 3202545"/>
              <a:gd name="connsiteY10" fmla="*/ 4033098 h 6023366"/>
              <a:gd name="connsiteX11" fmla="*/ 3012291 w 3202545"/>
              <a:gd name="connsiteY11" fmla="*/ 4042794 h 6023366"/>
              <a:gd name="connsiteX12" fmla="*/ 1242011 w 3202545"/>
              <a:gd name="connsiteY12" fmla="*/ 5823008 h 6023366"/>
              <a:gd name="connsiteX13" fmla="*/ 1231918 w 3202545"/>
              <a:gd name="connsiteY13" fmla="*/ 6023365 h 6023366"/>
              <a:gd name="connsiteX14" fmla="*/ 3202545 w 3202545"/>
              <a:gd name="connsiteY14" fmla="*/ 6023365 h 6023366"/>
              <a:gd name="connsiteX15" fmla="*/ 3202545 w 3202545"/>
              <a:gd name="connsiteY15" fmla="*/ 6023366 h 6023366"/>
              <a:gd name="connsiteX16" fmla="*/ 0 w 3202545"/>
              <a:gd name="connsiteY16" fmla="*/ 6023366 h 6023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2545" h="6023366">
                <a:moveTo>
                  <a:pt x="0" y="0"/>
                </a:moveTo>
                <a:lnTo>
                  <a:pt x="3202545" y="0"/>
                </a:lnTo>
                <a:lnTo>
                  <a:pt x="3202545" y="3165406"/>
                </a:lnTo>
                <a:lnTo>
                  <a:pt x="2923656" y="3179481"/>
                </a:lnTo>
                <a:cubicBezTo>
                  <a:pt x="1485615" y="3325450"/>
                  <a:pt x="364096" y="4539349"/>
                  <a:pt x="364096" y="6016124"/>
                </a:cubicBezTo>
                <a:lnTo>
                  <a:pt x="364096" y="6023364"/>
                </a:lnTo>
                <a:lnTo>
                  <a:pt x="1231541" y="6023364"/>
                </a:lnTo>
                <a:lnTo>
                  <a:pt x="1241636" y="5822974"/>
                </a:lnTo>
                <a:cubicBezTo>
                  <a:pt x="1336361" y="4887576"/>
                  <a:pt x="2077946" y="4138236"/>
                  <a:pt x="3012253" y="4042481"/>
                </a:cubicBezTo>
                <a:lnTo>
                  <a:pt x="3202545" y="4032784"/>
                </a:lnTo>
                <a:lnTo>
                  <a:pt x="3202545" y="4033098"/>
                </a:lnTo>
                <a:lnTo>
                  <a:pt x="3012291" y="4042794"/>
                </a:lnTo>
                <a:cubicBezTo>
                  <a:pt x="2078162" y="4138534"/>
                  <a:pt x="1336718" y="4887757"/>
                  <a:pt x="1242011" y="5823008"/>
                </a:cubicBezTo>
                <a:lnTo>
                  <a:pt x="1231918" y="6023365"/>
                </a:lnTo>
                <a:lnTo>
                  <a:pt x="3202545" y="6023365"/>
                </a:lnTo>
                <a:lnTo>
                  <a:pt x="3202545" y="6023366"/>
                </a:lnTo>
                <a:lnTo>
                  <a:pt x="0" y="6023366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  <p:grpSp>
        <p:nvGrpSpPr>
          <p:cNvPr id="32" name="Group 31"/>
          <p:cNvGrpSpPr/>
          <p:nvPr userDrawn="1"/>
        </p:nvGrpSpPr>
        <p:grpSpPr>
          <a:xfrm>
            <a:off x="9353550" y="4000041"/>
            <a:ext cx="2838450" cy="2857959"/>
            <a:chOff x="12797096" y="4000041"/>
            <a:chExt cx="2838450" cy="2857959"/>
          </a:xfrm>
        </p:grpSpPr>
        <p:sp>
          <p:nvSpPr>
            <p:cNvPr id="20" name="Freeform: Shape 28"/>
            <p:cNvSpPr/>
            <p:nvPr userDrawn="1"/>
          </p:nvSpPr>
          <p:spPr>
            <a:xfrm rot="10800000">
              <a:off x="12797096" y="4000041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21" name="Freeform: Shape 25"/>
            <p:cNvSpPr/>
            <p:nvPr userDrawn="1"/>
          </p:nvSpPr>
          <p:spPr>
            <a:xfrm rot="10800000">
              <a:off x="13664918" y="4867733"/>
              <a:ext cx="1970627" cy="1990267"/>
            </a:xfrm>
            <a:custGeom>
              <a:avLst/>
              <a:gdLst>
                <a:gd name="connsiteX0" fmla="*/ 0 w 1970627"/>
                <a:gd name="connsiteY0" fmla="*/ 0 h 1990267"/>
                <a:gd name="connsiteX1" fmla="*/ 1970627 w 1970627"/>
                <a:gd name="connsiteY1" fmla="*/ 0 h 1990267"/>
                <a:gd name="connsiteX2" fmla="*/ 1960534 w 1970627"/>
                <a:gd name="connsiteY2" fmla="*/ 200357 h 1990267"/>
                <a:gd name="connsiteX3" fmla="*/ 190254 w 1970627"/>
                <a:gd name="connsiteY3" fmla="*/ 1980571 h 1990267"/>
                <a:gd name="connsiteX4" fmla="*/ 0 w 1970627"/>
                <a:gd name="connsiteY4" fmla="*/ 1990267 h 1990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0627" h="1990267">
                  <a:moveTo>
                    <a:pt x="0" y="0"/>
                  </a:moveTo>
                  <a:lnTo>
                    <a:pt x="1970627" y="0"/>
                  </a:lnTo>
                  <a:lnTo>
                    <a:pt x="1960534" y="200357"/>
                  </a:lnTo>
                  <a:cubicBezTo>
                    <a:pt x="1865827" y="1135608"/>
                    <a:pt x="1124383" y="1884831"/>
                    <a:pt x="190254" y="1980571"/>
                  </a:cubicBezTo>
                  <a:lnTo>
                    <a:pt x="0" y="199026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15"/>
            <p:cNvSpPr/>
            <p:nvPr userDrawn="1"/>
          </p:nvSpPr>
          <p:spPr>
            <a:xfrm rot="10800000">
              <a:off x="14632096" y="5844983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Image 2"/>
            <p:cNvSpPr/>
            <p:nvPr userDrawn="1"/>
          </p:nvSpPr>
          <p:spPr>
            <a:xfrm rot="10800000">
              <a:off x="13402193" y="5492845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8989454" y="-2546"/>
            <a:ext cx="3202546" cy="3441072"/>
          </a:xfrm>
          <a:custGeom>
            <a:avLst/>
            <a:gdLst>
              <a:gd name="connsiteX0" fmla="*/ 3202546 w 3202546"/>
              <a:gd name="connsiteY0" fmla="*/ 0 h 3441072"/>
              <a:gd name="connsiteX1" fmla="*/ 3202546 w 3202546"/>
              <a:gd name="connsiteY1" fmla="*/ 3441072 h 3441072"/>
              <a:gd name="connsiteX2" fmla="*/ 0 w 3202546"/>
              <a:gd name="connsiteY2" fmla="*/ 3441072 h 3441072"/>
              <a:gd name="connsiteX3" fmla="*/ 3082686 w 3202546"/>
              <a:gd name="connsiteY3" fmla="*/ 6086 h 3441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41072">
                <a:moveTo>
                  <a:pt x="3202546" y="0"/>
                </a:moveTo>
                <a:lnTo>
                  <a:pt x="3202546" y="3441072"/>
                </a:lnTo>
                <a:lnTo>
                  <a:pt x="0" y="3441072"/>
                </a:lnTo>
                <a:cubicBezTo>
                  <a:pt x="0" y="1653352"/>
                  <a:pt x="1351216" y="182908"/>
                  <a:pt x="3082686" y="6086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6" name="Image 4"/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Freeform 13"/>
          <p:cNvSpPr/>
          <p:nvPr/>
        </p:nvSpPr>
        <p:spPr>
          <a:xfrm flipV="1">
            <a:off x="-20086" y="5331514"/>
            <a:ext cx="2148416" cy="1526486"/>
          </a:xfrm>
          <a:custGeom>
            <a:avLst/>
            <a:gdLst>
              <a:gd name="connsiteX0" fmla="*/ 0 w 2148416"/>
              <a:gd name="connsiteY0" fmla="*/ 1526486 h 1526486"/>
              <a:gd name="connsiteX1" fmla="*/ 2098930 w 2148416"/>
              <a:gd name="connsiteY1" fmla="*/ 135201 h 1526486"/>
              <a:gd name="connsiteX2" fmla="*/ 2148416 w 2148416"/>
              <a:gd name="connsiteY2" fmla="*/ 0 h 1526486"/>
              <a:gd name="connsiteX3" fmla="*/ 0 w 2148416"/>
              <a:gd name="connsiteY3" fmla="*/ 0 h 1526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8416" h="1526486">
                <a:moveTo>
                  <a:pt x="0" y="1526486"/>
                </a:moveTo>
                <a:cubicBezTo>
                  <a:pt x="943526" y="1526486"/>
                  <a:pt x="1753109" y="952785"/>
                  <a:pt x="2098930" y="135201"/>
                </a:cubicBezTo>
                <a:lnTo>
                  <a:pt x="214841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 w="508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pic>
        <p:nvPicPr>
          <p:cNvPr id="21" name="Image 2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400000">
            <a:off x="9991886" y="1247775"/>
            <a:ext cx="2200114" cy="2200114"/>
          </a:xfrm>
          <a:prstGeom prst="rect">
            <a:avLst/>
          </a:prstGeom>
        </p:spPr>
      </p:pic>
      <p:sp>
        <p:nvSpPr>
          <p:cNvPr id="12" name="Freeform 11"/>
          <p:cNvSpPr/>
          <p:nvPr/>
        </p:nvSpPr>
        <p:spPr>
          <a:xfrm>
            <a:off x="1540428" y="6470488"/>
            <a:ext cx="775021" cy="387513"/>
          </a:xfrm>
          <a:custGeom>
            <a:avLst/>
            <a:gdLst>
              <a:gd name="connsiteX0" fmla="*/ 387511 w 775021"/>
              <a:gd name="connsiteY0" fmla="*/ 0 h 387513"/>
              <a:gd name="connsiteX1" fmla="*/ 775021 w 775021"/>
              <a:gd name="connsiteY1" fmla="*/ 387511 h 387513"/>
              <a:gd name="connsiteX2" fmla="*/ 775021 w 775021"/>
              <a:gd name="connsiteY2" fmla="*/ 387513 h 387513"/>
              <a:gd name="connsiteX3" fmla="*/ 1 w 775021"/>
              <a:gd name="connsiteY3" fmla="*/ 387513 h 387513"/>
              <a:gd name="connsiteX4" fmla="*/ 0 w 775021"/>
              <a:gd name="connsiteY4" fmla="*/ 387511 h 387513"/>
              <a:gd name="connsiteX5" fmla="*/ 387511 w 775021"/>
              <a:gd name="connsiteY5" fmla="*/ 0 h 387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5021" h="387513">
                <a:moveTo>
                  <a:pt x="387511" y="0"/>
                </a:moveTo>
                <a:cubicBezTo>
                  <a:pt x="601527" y="0"/>
                  <a:pt x="775021" y="173494"/>
                  <a:pt x="775021" y="387511"/>
                </a:cubicBezTo>
                <a:lnTo>
                  <a:pt x="775021" y="387513"/>
                </a:lnTo>
                <a:lnTo>
                  <a:pt x="1" y="387513"/>
                </a:lnTo>
                <a:lnTo>
                  <a:pt x="0" y="387511"/>
                </a:lnTo>
                <a:cubicBezTo>
                  <a:pt x="0" y="173494"/>
                  <a:pt x="173494" y="0"/>
                  <a:pt x="387511" y="0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057274"/>
            <a:ext cx="7843837" cy="1012782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Content Placeholder 2"/>
          <p:cNvSpPr>
            <a:spLocks noGrp="1"/>
          </p:cNvSpPr>
          <p:nvPr>
            <p:ph idx="13" hasCustomPrompt="1"/>
          </p:nvPr>
        </p:nvSpPr>
        <p:spPr>
          <a:xfrm>
            <a:off x="914400" y="2331791"/>
            <a:ext cx="6903076" cy="3721817"/>
          </a:xfrm>
        </p:spPr>
        <p:txBody>
          <a:bodyPr t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345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4"/>
          </p:nvPr>
        </p:nvSpPr>
        <p:spPr>
          <a:xfrm>
            <a:off x="8989454" y="3405189"/>
            <a:ext cx="3202546" cy="3452811"/>
          </a:xfrm>
          <a:solidFill>
            <a:schemeClr val="accent1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/>
          <p:nvPr userDrawn="1"/>
        </p:nvSpPr>
        <p:spPr>
          <a:xfrm>
            <a:off x="1" y="0"/>
            <a:ext cx="1550562" cy="2545382"/>
          </a:xfrm>
          <a:custGeom>
            <a:avLst/>
            <a:gdLst>
              <a:gd name="connsiteX0" fmla="*/ 683117 w 1550562"/>
              <a:gd name="connsiteY0" fmla="*/ 0 h 2545382"/>
              <a:gd name="connsiteX1" fmla="*/ 1550562 w 1550562"/>
              <a:gd name="connsiteY1" fmla="*/ 0 h 2545382"/>
              <a:gd name="connsiteX2" fmla="*/ 1550562 w 1550562"/>
              <a:gd name="connsiteY2" fmla="*/ 7240 h 2545382"/>
              <a:gd name="connsiteX3" fmla="*/ 221868 w 1550562"/>
              <a:gd name="connsiteY3" fmla="*/ 2418735 h 2545382"/>
              <a:gd name="connsiteX4" fmla="*/ 0 w 1550562"/>
              <a:gd name="connsiteY4" fmla="*/ 2545382 h 2545382"/>
              <a:gd name="connsiteX5" fmla="*/ 0 w 1550562"/>
              <a:gd name="connsiteY5" fmla="*/ 1500516 h 2545382"/>
              <a:gd name="connsiteX6" fmla="*/ 102557 w 1550562"/>
              <a:gd name="connsiteY6" fmla="*/ 1405503 h 2545382"/>
              <a:gd name="connsiteX7" fmla="*/ 673022 w 1550562"/>
              <a:gd name="connsiteY7" fmla="*/ 200390 h 2545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50562" h="2545382">
                <a:moveTo>
                  <a:pt x="683117" y="0"/>
                </a:moveTo>
                <a:lnTo>
                  <a:pt x="1550562" y="0"/>
                </a:lnTo>
                <a:lnTo>
                  <a:pt x="1550562" y="7240"/>
                </a:lnTo>
                <a:cubicBezTo>
                  <a:pt x="1550562" y="1022523"/>
                  <a:pt x="1020469" y="1913556"/>
                  <a:pt x="221868" y="2418735"/>
                </a:cubicBezTo>
                <a:lnTo>
                  <a:pt x="0" y="2545382"/>
                </a:lnTo>
                <a:lnTo>
                  <a:pt x="0" y="1500516"/>
                </a:lnTo>
                <a:lnTo>
                  <a:pt x="102557" y="1405503"/>
                </a:lnTo>
                <a:cubicBezTo>
                  <a:pt x="416582" y="1089274"/>
                  <a:pt x="625660" y="668089"/>
                  <a:pt x="673022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/>
          </a:p>
        </p:txBody>
      </p:sp>
      <p:sp>
        <p:nvSpPr>
          <p:cNvPr id="10" name="Freeform 9"/>
          <p:cNvSpPr/>
          <p:nvPr userDrawn="1"/>
        </p:nvSpPr>
        <p:spPr>
          <a:xfrm>
            <a:off x="1" y="-1"/>
            <a:ext cx="682740" cy="1500050"/>
          </a:xfrm>
          <a:custGeom>
            <a:avLst/>
            <a:gdLst>
              <a:gd name="connsiteX0" fmla="*/ 0 w 682740"/>
              <a:gd name="connsiteY0" fmla="*/ 0 h 1500050"/>
              <a:gd name="connsiteX1" fmla="*/ 682740 w 682740"/>
              <a:gd name="connsiteY1" fmla="*/ 0 h 1500050"/>
              <a:gd name="connsiteX2" fmla="*/ 672647 w 682740"/>
              <a:gd name="connsiteY2" fmla="*/ 200357 h 1500050"/>
              <a:gd name="connsiteX3" fmla="*/ 102290 w 682740"/>
              <a:gd name="connsiteY3" fmla="*/ 1405281 h 1500050"/>
              <a:gd name="connsiteX4" fmla="*/ 0 w 682740"/>
              <a:gd name="connsiteY4" fmla="*/ 1500050 h 15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740" h="1500050">
                <a:moveTo>
                  <a:pt x="0" y="0"/>
                </a:moveTo>
                <a:lnTo>
                  <a:pt x="682740" y="0"/>
                </a:lnTo>
                <a:lnTo>
                  <a:pt x="672647" y="200357"/>
                </a:lnTo>
                <a:cubicBezTo>
                  <a:pt x="625294" y="667983"/>
                  <a:pt x="416256" y="1089101"/>
                  <a:pt x="102290" y="1405281"/>
                </a:cubicBezTo>
                <a:lnTo>
                  <a:pt x="0" y="15000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Image 2"/>
          <p:cNvSpPr/>
          <p:nvPr/>
        </p:nvSpPr>
        <p:spPr>
          <a:xfrm>
            <a:off x="170445" y="314191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 hasCustomPrompt="1"/>
          </p:nvPr>
        </p:nvSpPr>
        <p:spPr>
          <a:xfrm>
            <a:off x="1550563" y="1089213"/>
            <a:ext cx="9879437" cy="980844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54"/>
          <p:cNvSpPr>
            <a:spLocks noGrp="1"/>
          </p:cNvSpPr>
          <p:nvPr>
            <p:ph type="body" sz="quarter" idx="13" hasCustomPrompt="1"/>
          </p:nvPr>
        </p:nvSpPr>
        <p:spPr>
          <a:xfrm>
            <a:off x="1550564" y="2331958"/>
            <a:ext cx="2975217" cy="3704266"/>
          </a:xfrm>
        </p:spPr>
        <p:txBody>
          <a:bodyPr lIns="91440" tIns="0" rIns="9144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9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087154" y="2331791"/>
            <a:ext cx="6345893" cy="3721817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>
            <a:fillRect/>
          </a:stretch>
        </p:blipFill>
        <p:spPr>
          <a:xfrm>
            <a:off x="1" y="-1"/>
            <a:ext cx="443344" cy="6856025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50564" y="1057274"/>
            <a:ext cx="9875463" cy="999746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9" name="Freeform 48"/>
          <p:cNvSpPr/>
          <p:nvPr userDrawn="1"/>
        </p:nvSpPr>
        <p:spPr>
          <a:xfrm flipH="1" flipV="1">
            <a:off x="-3" y="4420134"/>
            <a:ext cx="1293237" cy="2437866"/>
          </a:xfrm>
          <a:custGeom>
            <a:avLst/>
            <a:gdLst>
              <a:gd name="connsiteX0" fmla="*/ 1293237 w 1293237"/>
              <a:gd name="connsiteY0" fmla="*/ 2437866 h 2437866"/>
              <a:gd name="connsiteX1" fmla="*/ 1292465 w 1293237"/>
              <a:gd name="connsiteY1" fmla="*/ 2437373 h 2437866"/>
              <a:gd name="connsiteX2" fmla="*/ 0 w 1293237"/>
              <a:gd name="connsiteY2" fmla="*/ 0 h 2437866"/>
              <a:gd name="connsiteX3" fmla="*/ 1293237 w 1293237"/>
              <a:gd name="connsiteY3" fmla="*/ 0 h 243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93237" h="2437866">
                <a:moveTo>
                  <a:pt x="1293237" y="2437866"/>
                </a:moveTo>
                <a:lnTo>
                  <a:pt x="1292465" y="2437373"/>
                </a:lnTo>
                <a:cubicBezTo>
                  <a:pt x="511725" y="1903845"/>
                  <a:pt x="0" y="1011184"/>
                  <a:pt x="0" y="0"/>
                </a:cubicBezTo>
                <a:lnTo>
                  <a:pt x="1293237" y="0"/>
                </a:lnTo>
                <a:close/>
              </a:path>
            </a:pathLst>
          </a:custGeom>
          <a:solidFill>
            <a:schemeClr val="accent1"/>
          </a:solidFill>
          <a:ln w="476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6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50564" y="2303028"/>
            <a:ext cx="5829147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Content Placeholder 3"/>
          <p:cNvSpPr>
            <a:spLocks noGrp="1"/>
          </p:cNvSpPr>
          <p:nvPr>
            <p:ph sz="half" idx="15" hasCustomPrompt="1"/>
          </p:nvPr>
        </p:nvSpPr>
        <p:spPr>
          <a:xfrm>
            <a:off x="7940842" y="2303028"/>
            <a:ext cx="3485184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43" name="Graphic 42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>
            <a:fillRect/>
          </a:stretch>
        </p:blipFill>
        <p:spPr>
          <a:xfrm rot="5400000">
            <a:off x="6072641" y="-5676015"/>
            <a:ext cx="443344" cy="11795374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pic>
        <p:nvPicPr>
          <p:cNvPr id="54" name="Graphic 53"/>
          <p:cNvPicPr>
            <a:picLocks noChangeAspect="1"/>
          </p:cNvPicPr>
          <p:nvPr userDrawn="1"/>
        </p:nvPicPr>
        <p:blipFill>
          <a:blip r:embed="rId4" cstate="screen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1443" r="10857"/>
          <a:stretch>
            <a:fillRect/>
          </a:stretch>
        </p:blipFill>
        <p:spPr>
          <a:xfrm rot="16200000">
            <a:off x="-6447" y="6444"/>
            <a:ext cx="1961253" cy="1948364"/>
          </a:xfrm>
          <a:custGeom>
            <a:avLst/>
            <a:gdLst>
              <a:gd name="connsiteX0" fmla="*/ 1961253 w 1961253"/>
              <a:gd name="connsiteY0" fmla="*/ 0 h 1948364"/>
              <a:gd name="connsiteX1" fmla="*/ 1961253 w 1961253"/>
              <a:gd name="connsiteY1" fmla="*/ 1948364 h 1948364"/>
              <a:gd name="connsiteX2" fmla="*/ 0 w 1961253"/>
              <a:gd name="connsiteY2" fmla="*/ 1948364 h 1948364"/>
              <a:gd name="connsiteX3" fmla="*/ 0 w 1961253"/>
              <a:gd name="connsiteY3" fmla="*/ 0 h 1948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1253" h="1948364">
                <a:moveTo>
                  <a:pt x="1961253" y="0"/>
                </a:moveTo>
                <a:lnTo>
                  <a:pt x="1961253" y="1948364"/>
                </a:lnTo>
                <a:lnTo>
                  <a:pt x="0" y="194836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Image 2"/>
          <p:cNvSpPr/>
          <p:nvPr userDrawn="1"/>
        </p:nvSpPr>
        <p:spPr>
          <a:xfrm>
            <a:off x="396626" y="4929577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/>
          <p:cNvSpPr/>
          <p:nvPr userDrawn="1"/>
        </p:nvSpPr>
        <p:spPr>
          <a:xfrm>
            <a:off x="-24064" y="0"/>
            <a:ext cx="12216063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/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10511627" cy="1012785"/>
          </a:xfrm>
        </p:spPr>
        <p:txBody>
          <a:bodyPr tIns="0" bIns="0"/>
          <a:lstStyle>
            <a:lvl1pPr algn="ctr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5"/>
          <p:cNvSpPr>
            <a:spLocks noGrp="1"/>
          </p:cNvSpPr>
          <p:nvPr userDrawn="1">
            <p:ph sz="quarter" idx="4" hasCustomPrompt="1"/>
          </p:nvPr>
        </p:nvSpPr>
        <p:spPr>
          <a:xfrm>
            <a:off x="914400" y="2316067"/>
            <a:ext cx="10511627" cy="3948557"/>
          </a:xfrm>
        </p:spPr>
        <p:txBody>
          <a:bodyPr lIns="91440" tIns="91440" rIns="91440" bIns="9144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Slide Number Placeholder 2"/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/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/>
          <p:cNvSpPr/>
          <p:nvPr userDrawn="1"/>
        </p:nvSpPr>
        <p:spPr>
          <a:xfrm>
            <a:off x="7527501" y="0"/>
            <a:ext cx="4671276" cy="6857999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/>
          <p:cNvPicPr>
            <a:picLocks noChangeAspect="1"/>
          </p:cNvPicPr>
          <p:nvPr userDrawn="1"/>
        </p:nvPicPr>
        <p:blipFill>
          <a:blip r:embed="rId2" cstate="screen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766586" y="0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14401" y="849782"/>
            <a:ext cx="5715000" cy="2727709"/>
          </a:xfrm>
        </p:spPr>
        <p:txBody>
          <a:bodyPr tIns="0" bIns="0" anchor="b" anchorCtr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914401" y="3813606"/>
            <a:ext cx="5715000" cy="2234642"/>
          </a:xfrm>
        </p:spPr>
        <p:txBody>
          <a:bodyPr lIns="91440" tIns="0" rIns="91440" bIns="0" anchor="t" anchorCtr="0">
            <a:normAutofit/>
          </a:bodyPr>
          <a:lstStyle>
            <a:lvl1pPr marL="0" indent="0" algn="l">
              <a:spcBef>
                <a:spcPts val="575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/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anchor="ctr" anchorCtr="0"/>
          <a:lstStyle/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/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58952" y="758952"/>
            <a:ext cx="3932237" cy="1524662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58952" y="2286000"/>
            <a:ext cx="3932237" cy="3567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3187" y="741459"/>
            <a:ext cx="6242839" cy="5119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/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55372"/>
            <a:ext cx="3931920" cy="1527048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0938" y="2286001"/>
            <a:ext cx="393192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262700" y="987425"/>
            <a:ext cx="6172200" cy="4873625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to add picture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8475" y="457199"/>
            <a:ext cx="987552" cy="244503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accent6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731520"/>
            <a:ext cx="10671048" cy="13620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hdr="0" ft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38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345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345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caworld.org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105" y="84439"/>
            <a:ext cx="9931790" cy="1714382"/>
          </a:xfrm>
        </p:spPr>
        <p:txBody>
          <a:bodyPr anchor="ctr"/>
          <a:lstStyle/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Cymru: A Journey Through Welsh Welcome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543925" y="1650034"/>
            <a:ext cx="60935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BMIH6007</a:t>
            </a:r>
            <a:br>
              <a:rPr lang="en-GB" dirty="0"/>
            </a:br>
            <a:r>
              <a:rPr lang="en-GB" dirty="0"/>
              <a:t>International Meetings Management for the</a:t>
            </a:r>
            <a:br>
              <a:rPr lang="en-GB" dirty="0"/>
            </a:br>
            <a:r>
              <a:rPr lang="en-GB" dirty="0"/>
              <a:t>Hotel Industry</a:t>
            </a:r>
            <a:br>
              <a:rPr lang="en-GB" dirty="0"/>
            </a:br>
            <a:r>
              <a:rPr lang="en-GB" dirty="0"/>
              <a:t>LEVEL 6</a:t>
            </a:r>
            <a:br>
              <a:rPr lang="en-GB" dirty="0"/>
            </a:br>
            <a:r>
              <a:rPr lang="en-GB" dirty="0"/>
              <a:t>Summer Term 2025</a:t>
            </a:r>
            <a:br>
              <a:rPr lang="en-GB" dirty="0"/>
            </a:br>
            <a:r>
              <a:rPr lang="en-GB" dirty="0"/>
              <a:t>Module Lead: Kathryn Flynn</a:t>
            </a:r>
            <a:br>
              <a:rPr lang="en-GB" dirty="0"/>
            </a:br>
            <a:r>
              <a:rPr lang="en-GB" dirty="0"/>
              <a:t>Student name: Bianca Negreanu</a:t>
            </a:r>
            <a:br>
              <a:rPr lang="en-GB" dirty="0"/>
            </a:br>
            <a:r>
              <a:rPr lang="en-GB" dirty="0"/>
              <a:t>Student ID number: 2244613</a:t>
            </a:r>
            <a:br>
              <a:rPr lang="en-GB" dirty="0"/>
            </a:br>
            <a:r>
              <a:rPr lang="en-GB" dirty="0"/>
              <a:t>Assignment 1: Feasibility Plan for an International Meeting / Event.</a:t>
            </a:r>
            <a:br>
              <a:rPr lang="en-GB" dirty="0"/>
            </a:br>
            <a:r>
              <a:rPr lang="en-GB" dirty="0"/>
              <a:t>Individual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87D54-4CFA-BB1B-E4CC-523583CC16C3}"/>
              </a:ext>
            </a:extLst>
          </p:cNvPr>
          <p:cNvSpPr txBox="1"/>
          <p:nvPr/>
        </p:nvSpPr>
        <p:spPr>
          <a:xfrm>
            <a:off x="438461" y="5304924"/>
            <a:ext cx="9544987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I confirm that I have not used any AI tools in the research and creation of this</a:t>
            </a:r>
          </a:p>
          <a:p>
            <a:endParaRPr lang="en-GB" sz="1200" dirty="0"/>
          </a:p>
          <a:p>
            <a:r>
              <a:rPr lang="en-GB" sz="1200" dirty="0"/>
              <a:t>assignment. I confirm that I have not presented any AI generated materials as my own work. I</a:t>
            </a:r>
          </a:p>
          <a:p>
            <a:endParaRPr lang="en-GB" sz="1200" dirty="0"/>
          </a:p>
          <a:p>
            <a:r>
              <a:rPr lang="en-GB" sz="1200" dirty="0"/>
              <a:t>confirm I have copies of my drafts, notes, and other resources I used, which I may be asked to</a:t>
            </a:r>
          </a:p>
          <a:p>
            <a:endParaRPr lang="en-GB" sz="1200" dirty="0"/>
          </a:p>
          <a:p>
            <a:r>
              <a:rPr lang="en-GB" sz="1200" dirty="0"/>
              <a:t>provide in evidence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721272" y="2155767"/>
            <a:ext cx="8075887" cy="3322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IN" sz="2800" b="1" kern="0" dirty="0">
                <a:effectLst/>
                <a:latin typeface="Times New Roman" panose="02020603050405020304" pitchFamily="18" charset="0"/>
              </a:rPr>
              <a:t>Introduction</a:t>
            </a:r>
          </a:p>
          <a:p>
            <a:pPr algn="just">
              <a:lnSpc>
                <a:spcPct val="150000"/>
              </a:lnSpc>
              <a:buNone/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feasibility study is vital for the assessment of the viability of a project. This is due to its capability of spotting a set of potential risks along with introducing improvements in the allocation of resources (Su, 2019). </a:t>
            </a:r>
            <a:r>
              <a:rPr lang="en-US" alt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Business travel also heavily involves international conferences, which often serve as drivers of regional growth (Davidson and Cope, 2003).</a:t>
            </a:r>
            <a:r>
              <a:rPr lang="en-GB" altLang="en-US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study will proceed to an exploration of the development and potential influence of the </a:t>
            </a:r>
            <a:r>
              <a:rPr lang="en-IN" sz="16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 event. The project will evaluate the dynamics of the market, financial planning, and strategic recommendations.</a:t>
            </a:r>
            <a:endParaRPr lang="en-IN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9750" y="396607"/>
            <a:ext cx="6830411" cy="5539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IN" sz="2800" b="1" kern="0" dirty="0">
                <a:effectLst/>
                <a:latin typeface="Times New Roman" panose="02020603050405020304" pitchFamily="18" charset="0"/>
              </a:rPr>
              <a:t>Event Content and Context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sz="16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Cymru: A Journey Through Welsh Welcome is a festival associated with celebrating the identity, tradition, and hospitality of Wales in a set of locations such as Conwy, Betws-y-Coed, or Portmeirion (</a:t>
            </a:r>
            <a:r>
              <a:rPr lang="en-IN" sz="16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Cymru, 2025). </a:t>
            </a:r>
            <a:r>
              <a:rPr lang="en-US" altLang="en-GB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Facilitating inclusion and favourable cross-cultural contacts relies on cultural comprehension (Hofstede, 2001).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event aligns with The Year of </a:t>
            </a:r>
            <a:r>
              <a:rPr lang="en-IN" sz="16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2025 by showcasing the unique sense of place through music, folklore, cuisine, language, and adventure.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combines tourism based on heritage with eco-tourism, considering the appeal to a number of visitors around the globe.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sz="16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Such an experiential form of event is considered participatory, educational, and celebratory in nature.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can engage a number of communities, artists, and business entities at a local level to promote Welsh culture on an international level.</a:t>
            </a:r>
            <a:endParaRPr lang="en-IN" sz="1600" dirty="0"/>
          </a:p>
        </p:txBody>
      </p:sp>
      <p:pic>
        <p:nvPicPr>
          <p:cNvPr id="2" name="Picture 1" descr="Edward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745" y="2466975"/>
            <a:ext cx="2565400" cy="1924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North Wales Adventure | Croeso Cymru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5156" y="2466975"/>
            <a:ext cx="1844127" cy="192405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310587" y="4391025"/>
            <a:ext cx="6109138" cy="8735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</a:t>
            </a:r>
            <a:r>
              <a:rPr lang="en-IN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 tour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(Source: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65973" y="457199"/>
            <a:ext cx="9875463" cy="999746"/>
          </a:xfrm>
          <a:prstGeom prst="rect">
            <a:avLst/>
          </a:prstGeom>
        </p:spPr>
        <p:txBody>
          <a:bodyPr vert="horz" lIns="91440" tIns="0" rIns="91440" bIns="0" rtlCol="0" anchor="b" anchorCtr="0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IN" sz="3600" b="1" kern="0" dirty="0">
                <a:effectLst/>
                <a:latin typeface="Times New Roman" panose="02020603050405020304" pitchFamily="18" charset="0"/>
              </a:rPr>
              <a:t>Market Factors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b="1" kern="1200" cap="all" baseline="0" dirty="0">
              <a:solidFill>
                <a:schemeClr val="accent6"/>
              </a:solidFill>
              <a:effectLst/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collage of images of people and food&#10;&#10;AI-generated content may be incorrect."/>
          <p:cNvPicPr>
            <a:picLocks noChangeAspect="1"/>
          </p:cNvPicPr>
          <p:nvPr/>
        </p:nvPicPr>
        <p:blipFill rotWithShape="1">
          <a:blip r:embed="rId3"/>
          <a:srcRect t="4427"/>
          <a:stretch>
            <a:fillRect/>
          </a:stretch>
        </p:blipFill>
        <p:spPr bwMode="auto">
          <a:xfrm>
            <a:off x="320685" y="2663816"/>
            <a:ext cx="6509605" cy="162000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/>
          <p:cNvSpPr txBox="1"/>
          <p:nvPr/>
        </p:nvSpPr>
        <p:spPr>
          <a:xfrm>
            <a:off x="7164744" y="957072"/>
            <a:ext cx="4706571" cy="5613457"/>
          </a:xfrm>
          <a:prstGeom prst="rect">
            <a:avLst/>
          </a:prstGeom>
        </p:spPr>
        <p:txBody>
          <a:bodyPr vert="horz" lIns="91440" tIns="0" rIns="91440" bIns="0" rtlCol="0">
            <a:normAutofit/>
          </a:bodyPr>
          <a:lstStyle/>
          <a:p>
            <a:pPr marL="347345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 i="1" dirty="0">
                <a:solidFill>
                  <a:schemeClr val="accent6"/>
                </a:solidFill>
                <a:effectLst/>
              </a:rPr>
              <a:t>Target Market</a:t>
            </a:r>
            <a:endParaRPr lang="en-US" sz="1200" dirty="0">
              <a:solidFill>
                <a:schemeClr val="accent6"/>
              </a:solidFill>
              <a:effectLst/>
            </a:endParaRP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The event appeals to a number of cultural tourists around the globe, aged between 25 and 60.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This group is interested in an immersive and authentic set of experiences.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It additionally targets a number of </a:t>
            </a:r>
            <a:r>
              <a:rPr lang="en-US" sz="1200" u="none" strike="noStrike" dirty="0" err="1">
                <a:solidFill>
                  <a:schemeClr val="accent6"/>
                </a:solidFill>
                <a:effectLst/>
              </a:rPr>
              <a:t>travellers</a:t>
            </a: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 based in the UK with heritage and social media influencers.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accent6"/>
                </a:solidFill>
                <a:effectLst/>
              </a:rPr>
              <a:t>According to VisitBritain (2024), more than 59% of tourists arriving in the UK engage in a number of cultural activities.</a:t>
            </a:r>
          </a:p>
          <a:p>
            <a:pPr marL="347345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 i="1" dirty="0">
                <a:solidFill>
                  <a:schemeClr val="accent6"/>
                </a:solidFill>
                <a:effectLst/>
              </a:rPr>
              <a:t>Demand</a:t>
            </a:r>
            <a:endParaRPr lang="en-US" sz="1200" dirty="0">
              <a:solidFill>
                <a:schemeClr val="accent6"/>
              </a:solidFill>
              <a:effectLst/>
            </a:endParaRP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The UNWTO (2025) reported an 11% increase in international tourism year on year, including cultural tourism.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 err="1">
                <a:solidFill>
                  <a:schemeClr val="accent6"/>
                </a:solidFill>
                <a:effectLst/>
              </a:rPr>
              <a:t>Travellers</a:t>
            </a: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 are seeking a number of spot-based and meaningful connections.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Trends after COVID further highlighted a shift toward events associated with rural, nature, and a low level of density.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Wales witnessed a 46% enhancement in spending on domestic tourism in 2022 (The Welsh Government, 2022).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The Year of </a:t>
            </a:r>
            <a:r>
              <a:rPr lang="en-US" sz="1200" u="none" strike="noStrike" dirty="0" err="1">
                <a:solidFill>
                  <a:schemeClr val="accent6"/>
                </a:solidFill>
                <a:effectLst/>
              </a:rPr>
              <a:t>Croeso</a:t>
            </a:r>
            <a:r>
              <a:rPr lang="en-US" sz="1200" u="none" strike="noStrike" dirty="0">
                <a:solidFill>
                  <a:schemeClr val="accent6"/>
                </a:solidFill>
                <a:effectLst/>
              </a:rPr>
              <a:t> 2025 provides an opportunity to promote activities.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accent6"/>
                </a:solidFill>
                <a:effectLst/>
              </a:rPr>
              <a:t>This is probably due to the growth of the demand for events related to distinct cultures in Wales.</a:t>
            </a:r>
            <a:endParaRPr lang="en-US" sz="1200" dirty="0">
              <a:solidFill>
                <a:schemeClr val="accent6"/>
              </a:solidFill>
            </a:endParaRP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74316312-502A-C923-A925-E6357F3320D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DBAC02-F44C-1451-6B23-B27D04D3EE44}"/>
              </a:ext>
            </a:extLst>
          </p:cNvPr>
          <p:cNvSpPr txBox="1"/>
          <p:nvPr/>
        </p:nvSpPr>
        <p:spPr>
          <a:xfrm>
            <a:off x="1066799" y="4563993"/>
            <a:ext cx="6096000" cy="47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05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Figure: Cultural tourism’s popularity in Britain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05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(Source: VisitBritain.org, 2024)</a:t>
            </a:r>
            <a:r>
              <a:rPr lang="en-IN" sz="1050" b="1" kern="0" dirty="0">
                <a:effectLst/>
                <a:latin typeface="Times New Roman" panose="02020603050405020304" pitchFamily="18" charset="0"/>
              </a:rPr>
              <a:t> </a:t>
            </a:r>
            <a:endParaRPr lang="en-GB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816602" y="6011595"/>
            <a:ext cx="7213473" cy="54053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77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Figure: Perceptual map and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" b="1" kern="1200" cap="all" baseline="0" dirty="0" err="1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Croeso</a:t>
            </a:r>
            <a:r>
              <a:rPr lang="en-US" sz="80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 Cymru’s position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(Source: Self-developed</a:t>
            </a:r>
            <a:r>
              <a:rPr lang="en-US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14" name="Slide Number Placeholder 2">
            <a:extLst>
              <a:ext uri="{FF2B5EF4-FFF2-40B4-BE49-F238E27FC236}">
                <a16:creationId xmlns:a16="http://schemas.microsoft.com/office/drawing/2014/main" id="{94D1BD6D-4946-8B49-1D2E-62F7130E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8475" y="457199"/>
            <a:ext cx="987552" cy="244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1673" y="1004914"/>
            <a:ext cx="4765963" cy="5742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b="1" i="1" kern="1200" dirty="0">
                <a:effectLst/>
                <a:latin typeface="+mn-lt"/>
                <a:ea typeface="+mn-ea"/>
                <a:cs typeface="+mn-cs"/>
              </a:rPr>
              <a:t>Supply</a:t>
            </a:r>
            <a:endParaRPr lang="en-US" sz="1400" kern="1200" dirty="0">
              <a:effectLst/>
              <a:latin typeface="+mn-lt"/>
              <a:ea typeface="+mn-ea"/>
              <a:cs typeface="+mn-cs"/>
            </a:endParaRP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Wales is considered a major location to deliver this event due to its assets related to culture.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More than 600 castles, UNESCO-based sites, a unique language, and arts based on communities exist in Wales (</a:t>
            </a:r>
            <a:r>
              <a:rPr lang="en-US" sz="1400" u="none" strike="noStrike" kern="1200" dirty="0" err="1">
                <a:effectLst/>
                <a:latin typeface="+mn-lt"/>
                <a:ea typeface="+mn-ea"/>
                <a:cs typeface="+mn-cs"/>
              </a:rPr>
              <a:t>VisitWales</a:t>
            </a: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, 2024).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Boards related to tourism at a local level can offer a foundation for a range of workshops and performances (The Welsh Government, 2025). 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b="1" i="1" kern="1200" dirty="0">
                <a:effectLst/>
                <a:latin typeface="+mn-lt"/>
                <a:ea typeface="+mn-ea"/>
                <a:cs typeface="+mn-cs"/>
              </a:rPr>
              <a:t>Competition </a:t>
            </a:r>
            <a:endParaRPr lang="en-US" sz="1400" kern="1200" dirty="0">
              <a:effectLst/>
              <a:latin typeface="+mn-lt"/>
              <a:ea typeface="+mn-ea"/>
              <a:cs typeface="+mn-cs"/>
            </a:endParaRP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Hay Festival, Eisteddfod </a:t>
            </a:r>
            <a:r>
              <a:rPr lang="en-US" sz="1400" u="none" strike="noStrike" kern="1200" dirty="0" err="1">
                <a:effectLst/>
                <a:latin typeface="+mn-lt"/>
                <a:ea typeface="+mn-ea"/>
                <a:cs typeface="+mn-cs"/>
              </a:rPr>
              <a:t>Genedlaethol</a:t>
            </a: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, and Green Man Festival attract culturally driven individuals each year.  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Hay Festival attracts 270,000 people to the community of Hay-on-Wye (The UK government, 2020). 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Eisteddfod </a:t>
            </a:r>
            <a:r>
              <a:rPr lang="en-US" sz="1400" u="none" strike="noStrike" kern="1200" dirty="0" err="1">
                <a:effectLst/>
                <a:latin typeface="+mn-lt"/>
                <a:ea typeface="+mn-ea"/>
                <a:cs typeface="+mn-cs"/>
              </a:rPr>
              <a:t>Genedlaethol</a:t>
            </a: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 attracts more than 150,000 individuals on an annual basis (</a:t>
            </a:r>
            <a:r>
              <a:rPr lang="en-US" sz="1400" u="none" strike="noStrike" kern="1200" dirty="0" err="1">
                <a:effectLst/>
                <a:latin typeface="+mn-lt"/>
                <a:ea typeface="+mn-ea"/>
                <a:cs typeface="+mn-cs"/>
              </a:rPr>
              <a:t>VisitWales</a:t>
            </a:r>
            <a:r>
              <a:rPr lang="en-US" sz="1400" u="none" strike="noStrike" kern="1200" dirty="0">
                <a:effectLst/>
                <a:latin typeface="+mn-lt"/>
                <a:ea typeface="+mn-ea"/>
                <a:cs typeface="+mn-cs"/>
              </a:rPr>
              <a:t>, 2025).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kern="1200" dirty="0">
                <a:effectLst/>
                <a:latin typeface="+mn-lt"/>
                <a:ea typeface="+mn-ea"/>
                <a:cs typeface="+mn-cs"/>
              </a:rPr>
              <a:t>However, </a:t>
            </a:r>
            <a:r>
              <a:rPr lang="en-US" sz="1400" kern="1200" dirty="0" err="1">
                <a:effectLst/>
                <a:latin typeface="+mn-lt"/>
                <a:ea typeface="+mn-ea"/>
                <a:cs typeface="+mn-cs"/>
              </a:rPr>
              <a:t>Croeso</a:t>
            </a:r>
            <a:r>
              <a:rPr lang="en-US" sz="1400" kern="1200" dirty="0">
                <a:effectLst/>
                <a:latin typeface="+mn-lt"/>
                <a:ea typeface="+mn-ea"/>
                <a:cs typeface="+mn-cs"/>
              </a:rPr>
              <a:t> Cymru considers its scale and provision of immersive experience as core differentiating factors.</a:t>
            </a:r>
            <a:endParaRPr lang="en-US" sz="1400" kern="1200" dirty="0">
              <a:latin typeface="+mn-lt"/>
              <a:ea typeface="+mn-ea"/>
              <a:cs typeface="+mn-cs"/>
            </a:endParaRP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b="1" i="1" kern="1200" dirty="0">
                <a:effectLst/>
                <a:latin typeface="+mn-lt"/>
                <a:ea typeface="+mn-ea"/>
                <a:cs typeface="+mn-cs"/>
              </a:rPr>
              <a:t>Marketing Activity</a:t>
            </a:r>
            <a:endParaRPr lang="en-US" sz="1400" kern="1200" dirty="0">
              <a:effectLst/>
              <a:latin typeface="+mn-lt"/>
              <a:ea typeface="+mn-ea"/>
              <a:cs typeface="+mn-cs"/>
            </a:endParaRP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kern="1200" dirty="0">
                <a:effectLst/>
                <a:latin typeface="+mn-lt"/>
                <a:ea typeface="+mn-ea"/>
                <a:cs typeface="+mn-cs"/>
              </a:rPr>
              <a:t>A campaign associated with a number of channels will </a:t>
            </a:r>
            <a:r>
              <a:rPr lang="en-US" sz="1400" kern="1200" dirty="0" err="1">
                <a:effectLst/>
                <a:latin typeface="+mn-lt"/>
                <a:ea typeface="+mn-ea"/>
                <a:cs typeface="+mn-cs"/>
              </a:rPr>
              <a:t>utilise</a:t>
            </a:r>
            <a:r>
              <a:rPr lang="en-US" sz="1400" kern="1200" dirty="0">
                <a:effectLst/>
                <a:latin typeface="+mn-lt"/>
                <a:ea typeface="+mn-ea"/>
                <a:cs typeface="+mn-cs"/>
              </a:rPr>
              <a:t> social media such as #Croeso2025Challenge and partnerships with influencers (Usmani </a:t>
            </a:r>
            <a:r>
              <a:rPr lang="en-US" sz="1400" i="1" kern="1200" dirty="0">
                <a:effectLst/>
                <a:latin typeface="+mn-lt"/>
                <a:ea typeface="+mn-ea"/>
                <a:cs typeface="+mn-cs"/>
              </a:rPr>
              <a:t>et al.</a:t>
            </a:r>
            <a:r>
              <a:rPr lang="en-US" sz="1400" kern="1200" dirty="0">
                <a:effectLst/>
                <a:latin typeface="+mn-lt"/>
                <a:ea typeface="+mn-ea"/>
                <a:cs typeface="+mn-cs"/>
              </a:rPr>
              <a:t>, 2019). </a:t>
            </a:r>
          </a:p>
          <a:p>
            <a:pPr defTabSz="914400">
              <a:lnSpc>
                <a:spcPct val="90000"/>
              </a:lnSpc>
              <a:spcBef>
                <a:spcPts val="360"/>
              </a:spcBef>
            </a:pPr>
            <a:r>
              <a:rPr lang="en-US" sz="1400" kern="1200" dirty="0">
                <a:effectLst/>
                <a:latin typeface="+mn-lt"/>
                <a:ea typeface="+mn-ea"/>
                <a:cs typeface="+mn-cs"/>
              </a:rPr>
              <a:t>The goal is to reach a number of cultural tourists. Radio, flyers, and posters will attract a number of domestic audiences.</a:t>
            </a:r>
          </a:p>
        </p:txBody>
      </p:sp>
      <p:pic>
        <p:nvPicPr>
          <p:cNvPr id="2" name="image3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5183187" y="866548"/>
            <a:ext cx="6242839" cy="486941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738442-0F62-EB62-6098-4636ADB15582}"/>
              </a:ext>
            </a:extLst>
          </p:cNvPr>
          <p:cNvSpPr txBox="1"/>
          <p:nvPr/>
        </p:nvSpPr>
        <p:spPr>
          <a:xfrm>
            <a:off x="1176447" y="358583"/>
            <a:ext cx="609361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Market Factors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16320" y="458955"/>
            <a:ext cx="68304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IN" sz="2800" b="1" kern="0" dirty="0">
                <a:effectLst/>
                <a:latin typeface="Times New Roman" panose="02020603050405020304" pitchFamily="18" charset="0"/>
              </a:rPr>
              <a:t>Financial factors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1919049"/>
              </p:ext>
            </p:extLst>
          </p:nvPr>
        </p:nvGraphicFramePr>
        <p:xfrm>
          <a:off x="848681" y="1366235"/>
          <a:ext cx="4165440" cy="4731512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2082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2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63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IN" sz="1600" dirty="0">
                          <a:effectLst/>
                        </a:rPr>
                        <a:t>Income source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Amount (£)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63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Ticket sales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100,000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3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Food or drink vendor fees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7,500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63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 dirty="0">
                          <a:effectLst/>
                        </a:rPr>
                        <a:t>Market stall fees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 dirty="0">
                          <a:effectLst/>
                        </a:rPr>
                        <a:t>5,000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63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 dirty="0">
                          <a:effectLst/>
                        </a:rPr>
                        <a:t>Sponsorships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 dirty="0">
                          <a:effectLst/>
                        </a:rPr>
                        <a:t>15,000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50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Grant related to Visit Wales and Arts Council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30,000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63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Merchandise sales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5,000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631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>
                          <a:effectLst/>
                        </a:rPr>
                        <a:t>Total Income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600" dirty="0">
                          <a:effectLst/>
                        </a:rPr>
                        <a:t>162,500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516319" y="982175"/>
            <a:ext cx="6830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Proposed Income</a:t>
            </a:r>
            <a:endParaRPr lang="en-IN" sz="2800" b="1" kern="0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82314" y="6271893"/>
            <a:ext cx="1017499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000"/>
              </a:spcBef>
              <a:buNone/>
            </a:pPr>
            <a:r>
              <a:rPr lang="en-IN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Table: Proposed Income</a:t>
            </a:r>
            <a:endParaRPr lang="en-IN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buNone/>
            </a:pPr>
            <a:r>
              <a:rPr lang="en-IN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(Source: Self-developed)</a:t>
            </a:r>
            <a:endParaRPr lang="en-IN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472605-8EA7-7D9D-D38F-FA614A6E3B10}"/>
              </a:ext>
            </a:extLst>
          </p:cNvPr>
          <p:cNvSpPr txBox="1"/>
          <p:nvPr/>
        </p:nvSpPr>
        <p:spPr>
          <a:xfrm>
            <a:off x="6335228" y="166567"/>
            <a:ext cx="6830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IN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Expenditures</a:t>
            </a:r>
            <a:endParaRPr lang="en-IN" sz="2800" b="1" kern="0" dirty="0">
              <a:effectLst/>
              <a:latin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EFE34E-4AA0-F63B-3BDE-1182DE1C76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550730"/>
              </p:ext>
            </p:extLst>
          </p:nvPr>
        </p:nvGraphicFramePr>
        <p:xfrm>
          <a:off x="6335228" y="595261"/>
          <a:ext cx="3299294" cy="5507355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16496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96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115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Expenditure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Amount (£)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Booking venue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15,000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Staff training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12,000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Performers’ fees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25,000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Workshop-based materials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10,000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Marketing and PR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20,000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Infrasturcture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18,000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Insurance and security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8,000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Travel and accommodation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10,000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>
                          <a:effectLst/>
                        </a:rPr>
                        <a:t>Waste management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4,000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115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Total Expenditure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IN" sz="1400" dirty="0">
                          <a:effectLst/>
                        </a:rPr>
                        <a:t>122,000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3003" y="190336"/>
            <a:ext cx="8633551" cy="1156411"/>
          </a:xfrm>
        </p:spPr>
        <p:txBody>
          <a:bodyPr/>
          <a:lstStyle/>
          <a:p>
            <a:pPr algn="ctr"/>
            <a:r>
              <a:rPr lang="en-IN" sz="1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Proposed Location </a:t>
            </a:r>
            <a:r>
              <a:rPr lang="en-IN" sz="1800" kern="0" dirty="0">
                <a:solidFill>
                  <a:schemeClr val="tx1"/>
                </a:solidFill>
                <a:latin typeface="Times New Roman" panose="02020603050405020304" pitchFamily="18" charset="0"/>
              </a:rPr>
              <a:t>and </a:t>
            </a:r>
            <a:r>
              <a:rPr lang="en-IN" sz="180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SUITABILITY OF THE VENUE</a:t>
            </a:r>
            <a:br>
              <a:rPr lang="en-IN" sz="180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r>
              <a:rPr lang="en-IN" sz="1800" b="1" kern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Venue</a:t>
            </a:r>
            <a:r>
              <a:rPr lang="en-IN" sz="1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 – Portmeirion </a:t>
            </a:r>
            <a:br>
              <a:rPr lang="en-IN" sz="1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endParaRPr lang="en-IN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9020" y="768541"/>
            <a:ext cx="7383894" cy="5461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Portmeirion offers various form of  flexible year-round access as well as  availability, ideal for multi-day events and also the  suitable for planning around that of the  seasonal visitor peaks.</a:t>
            </a:r>
          </a:p>
          <a:p>
            <a:pPr marL="285750" lvl="0" indent="-285750" algn="just">
              <a:lnSpc>
                <a:spcPct val="150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Venues within Portmeirion include the  various form of  accessible halls and outdoor terraces, allowing for both seated performances as well as the cultural exhibitions in all weather (Tshering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2021) .</a:t>
            </a:r>
          </a:p>
          <a:p>
            <a:pPr marL="285750" lvl="0" indent="-285750" algn="just">
              <a:lnSpc>
                <a:spcPct val="150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Advance booking options make Portmeirion a very much  reliable choice, ensuring secured event dates and also the  accommodation options for elderly-friendly group packages.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village’s compact layout ensures everything is that of the  within short walking distance, minimizing travel demands for older attendees with mobility needs</a:t>
            </a:r>
          </a:p>
          <a:p>
            <a:pPr marL="342900" lvl="0" indent="-342900" algn="just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Smooth paths, ramps, benches, as well as the  railings make the venue safe and manageable for visitors with limited mobility or balance concerns.</a:t>
            </a:r>
          </a:p>
          <a:p>
            <a:pPr marL="342900" lvl="0" indent="-342900" algn="just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Quiet, scenic areas offer  various form of peaceful rest zones, perfect for that of the  older guests needing downtime between events or during busy festival periods (Alhassan </a:t>
            </a:r>
            <a:r>
              <a:rPr lang="en-GB" sz="1100" i="1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GB" sz="1100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2021) .</a:t>
            </a:r>
          </a:p>
          <a:p>
            <a:pPr marL="342900" lvl="0" indent="-342900" algn="just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Accessible toilet facilities and level access to key event areas support comfort, dignity, and confidence among that of the  elderly attendees.</a:t>
            </a:r>
          </a:p>
          <a:p>
            <a:pPr marL="342900" lvl="0" indent="-342900" algn="just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Local medical support is within reach, ensuring prompt assistance if elderly guests experience health-related concerns during the event.</a:t>
            </a:r>
            <a:br>
              <a:rPr lang="en-GB" sz="1100" noProof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1100" noProof="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400" dirty="0"/>
          </a:p>
        </p:txBody>
      </p:sp>
      <p:pic>
        <p:nvPicPr>
          <p:cNvPr id="2050" name="Picture 2" descr="Where in Wales is Portmeirion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4752" y="570725"/>
            <a:ext cx="2823789" cy="251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D27E17-85BD-2633-2674-07E6848F8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9981" y="3246573"/>
            <a:ext cx="3395774" cy="2511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E502F1-CE69-8489-D8F3-A0090AFE6D2F}"/>
              </a:ext>
            </a:extLst>
          </p:cNvPr>
          <p:cNvSpPr txBox="1"/>
          <p:nvPr/>
        </p:nvSpPr>
        <p:spPr>
          <a:xfrm>
            <a:off x="6247451" y="5998734"/>
            <a:ext cx="6109854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0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Figure: SUITABILITY</a:t>
            </a:r>
            <a:r>
              <a:rPr lang="en-IN" sz="105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 OF THE VENUE</a:t>
            </a:r>
            <a:br>
              <a:rPr lang="en-IN" sz="1050" b="1" kern="0" cap="non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endParaRPr lang="en-IN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IN" sz="10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(Source: </a:t>
            </a:r>
            <a:r>
              <a:rPr lang="en-IN" sz="10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Bolia </a:t>
            </a:r>
            <a:r>
              <a:rPr lang="en-IN" sz="105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0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2021) </a:t>
            </a:r>
            <a:endParaRPr lang="en-IN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6320" y="0"/>
            <a:ext cx="8484707" cy="2565497"/>
          </a:xfrm>
        </p:spPr>
        <p:txBody>
          <a:bodyPr/>
          <a:lstStyle/>
          <a:p>
            <a:pPr algn="ctr"/>
            <a:r>
              <a:rPr lang="en-IN" sz="2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Staffing Requirements / Skill Sets to Host the Event</a:t>
            </a:r>
            <a:br>
              <a:rPr lang="en-IN" sz="2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</a:br>
            <a:endParaRPr lang="en-IN" sz="2800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97535" y="1867535"/>
            <a:ext cx="6561455" cy="4523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Staff must be trained in elderly care, basic first aid, and know how to respond sensitively to accessibility and health-related needs.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Bilingual Welsh-English speakers should be available to support inclusive communication with both local elders and international heritage visitors.</a:t>
            </a:r>
            <a:r>
              <a:rPr lang="en-GB" alt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alt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Organising foreign events calls a knowledge of cultural norms, transportation, and stakeholder needs (Rogers, 2013).</a:t>
            </a:r>
            <a:r>
              <a:rPr lang="en-GB" altLang="en-US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US" alt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Cultural hosts should understand traditional Welsh customs and storytelling to provide engaging, respectful experiences tailored to older audiences (Dinh 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2021) .</a:t>
            </a:r>
          </a:p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Volunteers or stewards should offer patient, friendly assistance with directions, seating, and navigating event schedules for older guests.</a:t>
            </a:r>
          </a:p>
          <a:p>
            <a:pPr marL="228600" algn="just">
              <a:lnSpc>
                <a:spcPct val="150000"/>
              </a:lnSpc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  <p:pic>
        <p:nvPicPr>
          <p:cNvPr id="3074" name="Picture 2" descr="Event Marketing Manager Skills in 2025 (Top + Most Underrated Skill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025" y="1757045"/>
            <a:ext cx="3800475" cy="275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272655" y="4473575"/>
            <a:ext cx="4919345" cy="419100"/>
          </a:xfrm>
          <a:prstGeom prst="rect">
            <a:avLst/>
          </a:prstGeom>
          <a:noFill/>
        </p:spPr>
        <p:txBody>
          <a:bodyPr wrap="square">
            <a:noAutofit/>
          </a:bodyPr>
          <a:lstStyle/>
          <a:p>
            <a:pPr algn="ctr"/>
            <a:r>
              <a:rPr lang="en-IN" dirty="0"/>
              <a:t>Figure: Skill requirement to host a event </a:t>
            </a:r>
          </a:p>
          <a:p>
            <a:pPr algn="ctr"/>
            <a:r>
              <a:rPr lang="en-IN" dirty="0"/>
              <a:t>(Source: tealhq.com)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008" y="-515471"/>
            <a:ext cx="8271347" cy="3342737"/>
          </a:xfrm>
        </p:spPr>
        <p:txBody>
          <a:bodyPr/>
          <a:lstStyle/>
          <a:p>
            <a:pPr algn="ctr"/>
            <a:r>
              <a:rPr lang="en-IN" sz="2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Likely Resource Allocations – Catering, Lighting, Parking, Seating</a:t>
            </a:r>
            <a:br>
              <a:rPr lang="en-IN" sz="2800" b="1" kern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01645" y="1724206"/>
            <a:ext cx="7914967" cy="46130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 algn="just">
              <a:lnSpc>
                <a:spcPct val="150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Accessible catering should offer soft, nutritious food options, low-sodium meals, and allergen-aware dishes which are mainly  suited for elderly dietary as well as the  requirements.</a:t>
            </a:r>
          </a:p>
          <a:p>
            <a:pPr marL="285750" lvl="0" indent="-285750" algn="just">
              <a:lnSpc>
                <a:spcPct val="150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Lighting must balance safety and ambiance—bright enough for navigation but warm and non-glaring for those with visual sensitivity.</a:t>
            </a:r>
          </a:p>
          <a:p>
            <a:pPr marL="285750" lvl="0" indent="-285750" algn="just">
              <a:lnSpc>
                <a:spcPct val="150000"/>
              </a:lnSpc>
              <a:buSzPts val="1000"/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Parking must prioritize proximity and  also the flat terrain for disabled access, including shuttle services or golf carts for elderly guest transport (Brahmer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Ample shaded and covered seating areas should be very much  available across event zones, including cushioned seating to  properly maximize comfort for that  of  elders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91595"/>
            <a:ext cx="6583680" cy="1531357"/>
          </a:xfrm>
        </p:spPr>
        <p:txBody>
          <a:bodyPr anchor="b">
            <a:normAutofit/>
          </a:bodyPr>
          <a:lstStyle/>
          <a:p>
            <a:r>
              <a:rPr lang="en-IN" b="1" kern="0">
                <a:effectLst/>
              </a:rPr>
              <a:t>SAFF matrix </a:t>
            </a:r>
            <a:br>
              <a:rPr lang="en-IN" b="1" kern="0">
                <a:effectLst/>
              </a:rPr>
            </a:br>
            <a:endParaRPr lang="en-IN" dirty="0"/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905B887A-4FC0-A6A8-AE07-D3338123C96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8049401"/>
              </p:ext>
            </p:extLst>
          </p:nvPr>
        </p:nvGraphicFramePr>
        <p:xfrm>
          <a:off x="914400" y="1585913"/>
          <a:ext cx="11444288" cy="5137649"/>
        </p:xfrm>
        <a:graphic>
          <a:graphicData uri="http://schemas.openxmlformats.org/drawingml/2006/table">
            <a:tbl>
              <a:tblPr firstRow="1" firstCol="1" bandRow="1">
                <a:tableStyleId>{3B4B98B0-60AC-42C2-AFA5-B58CD77FA1E5}</a:tableStyleId>
              </a:tblPr>
              <a:tblGrid>
                <a:gridCol w="23425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551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465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683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AFF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Key Considerations for Elderly Audience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Assessment Summary</a:t>
                      </a:r>
                      <a:endParaRPr lang="en-IN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3532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Suitability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Smooth walkways, ramps, and accessible toilets.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Quiet areas for  the rest and scenic views.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Short walking distances.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Medical services nearby.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Highly suitable for  taht of teh elderly cultural tourists.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3532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Acceptability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Culturally rich experience aligned with Welsh heritage.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Opportunities to mainly  engage in gentle, creative workshops.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Warm and inclusive welcome.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Relaxed atmosphere (Bladen et al., 2021) .</a:t>
                      </a:r>
                      <a:endParaRPr lang="en-IN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Very acceptable and appealing.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3532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Feasibility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Venue availability throughout the year.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Compact layout aids navigation.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Trained staff with elderly care and accessibility skills.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Supportive infrastructure.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Highly feasible for  taht of the elderly-friendly deliver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0482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Financial Viability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Elder-friendly upgrades are  actually a very much minimal due to existing accessibility.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Potential group travel packages increase attendance.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Collaboration with that of the  Visit Wales supports funding.</a:t>
                      </a:r>
                    </a:p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- High return through tourism interest.</a:t>
                      </a:r>
                      <a:endParaRPr lang="en-IN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r>
                        <a:rPr lang="en-IN" sz="900">
                          <a:effectLst/>
                        </a:rPr>
                        <a:t>Financially viable and sustainable</a:t>
                      </a:r>
                      <a:endParaRPr lang="en-IN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6012" marR="16012" marT="16012" marB="1601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832113" y="1825400"/>
            <a:ext cx="2200275" cy="1012782"/>
          </a:xfrm>
          <a:prstGeom prst="rect">
            <a:avLst/>
          </a:prstGeom>
        </p:spPr>
        <p:txBody>
          <a:bodyPr vert="horz" lIns="91440" tIns="0" rIns="91440" bIns="0" rtlCol="0" anchor="b" anchorCtr="0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05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Figure: Break-even point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05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(Source: BBC, 2023)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7224" y="1825400"/>
            <a:ext cx="7815263" cy="5439245"/>
          </a:xfrm>
          <a:prstGeom prst="rect">
            <a:avLst/>
          </a:prstGeom>
        </p:spPr>
        <p:txBody>
          <a:bodyPr vert="horz" lIns="91440" tIns="0" rIns="91440" bIns="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b="1" dirty="0">
                <a:solidFill>
                  <a:schemeClr val="accent6"/>
                </a:solidFill>
                <a:effectLst/>
              </a:rPr>
              <a:t>Profit and Reinvestment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Around £40,500 in profit is projected to be generated from the event. 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However, this profit can be reinvested into the business in promotion for the campaign “#Croeso2025Challenge”. 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Such a bootstrap-based approach can prove to be vital while raising funds from external potential investors for a larger event in the future.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dirty="0">
                <a:solidFill>
                  <a:schemeClr val="accent6"/>
                </a:solidFill>
                <a:effectLst/>
              </a:rPr>
              <a:t>Considering the break-even point, it is vital to sell around 2,580 tickets to cover costs.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b="1" dirty="0">
                <a:solidFill>
                  <a:schemeClr val="accent6"/>
                </a:solidFill>
                <a:effectLst/>
              </a:rPr>
              <a:t>Funding Sources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Grants from Visit Wales &amp; Arts Council can be supportive of the promotion of cultural aspects and workshops (Arts Council of Wales, 2025).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Sponsorships in the form of a number of food-based brands, such as Welsh breweries and tourism-related boards, can be considered.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Fees from vendors and stallholders can be considered for participation in food-based markets and craft-based fairs.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b="1" dirty="0">
                <a:solidFill>
                  <a:schemeClr val="accent6"/>
                </a:solidFill>
                <a:effectLst/>
              </a:rPr>
              <a:t>Revenue Generation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Tiered ticketing can be considered by associating a number of packages related to a general form of admission and the premium range (Sungura </a:t>
            </a:r>
            <a:r>
              <a:rPr lang="en-US" sz="1100" i="1" u="none" strike="noStrike" dirty="0">
                <a:solidFill>
                  <a:schemeClr val="accent6"/>
                </a:solidFill>
                <a:effectLst/>
              </a:rPr>
              <a:t>et al.</a:t>
            </a: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, 2020). 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Fees from vendors can be considered by associating a number of artisans and traders of food at a local level, based on paying for spaces. 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u="none" strike="noStrike" dirty="0">
                <a:solidFill>
                  <a:schemeClr val="accent6"/>
                </a:solidFill>
                <a:effectLst/>
              </a:rPr>
              <a:t>Merchandise can be ideated by considering a range of branded items related to events.</a:t>
            </a:r>
          </a:p>
          <a:p>
            <a:pPr lvl="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100" dirty="0">
                <a:solidFill>
                  <a:schemeClr val="accent6"/>
                </a:solidFill>
                <a:effectLst/>
              </a:rPr>
              <a:t>A few may provide a small additional fee for workshops, such as between £5 to £10.</a:t>
            </a:r>
          </a:p>
        </p:txBody>
      </p:sp>
      <p:pic>
        <p:nvPicPr>
          <p:cNvPr id="3" name="image1.png"/>
          <p:cNvPicPr/>
          <p:nvPr/>
        </p:nvPicPr>
        <p:blipFill>
          <a:blip r:embed="rId3"/>
          <a:srcRect l="5299" r="17408"/>
          <a:stretch>
            <a:fillRect/>
          </a:stretch>
        </p:blipFill>
        <p:spPr>
          <a:xfrm>
            <a:off x="8837202" y="3061539"/>
            <a:ext cx="3202546" cy="3452811"/>
          </a:xfrm>
          <a:prstGeom prst="rect">
            <a:avLst/>
          </a:prstGeom>
          <a:noFill/>
        </p:spPr>
      </p:pic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CC051242-2C1A-AEBF-27C6-0FD20E43F0F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8F2900-5F48-9C6C-5991-5E046B34558A}"/>
              </a:ext>
            </a:extLst>
          </p:cNvPr>
          <p:cNvSpPr txBox="1"/>
          <p:nvPr/>
        </p:nvSpPr>
        <p:spPr>
          <a:xfrm>
            <a:off x="1110313" y="290479"/>
            <a:ext cx="610076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Financial Factors and recommendations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954819" y="428815"/>
            <a:ext cx="9875463" cy="999746"/>
          </a:xfrm>
          <a:prstGeom prst="rect">
            <a:avLst/>
          </a:prstGeom>
        </p:spPr>
        <p:txBody>
          <a:bodyPr vert="horz" lIns="91440" tIns="0" rIns="91440" bIns="0" rtlCol="0" anchor="b" anchorCtr="0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solidFill>
                  <a:schemeClr val="accent6"/>
                </a:solidFill>
                <a:effectLst/>
              </a:rPr>
              <a:t>Recommendations</a:t>
            </a:r>
            <a:endParaRPr lang="en-US" sz="1200" b="1" dirty="0">
              <a:solidFill>
                <a:schemeClr val="accent6"/>
              </a:solidFill>
              <a:effectLst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200" b="1" kern="1200" cap="all" baseline="0" dirty="0">
              <a:solidFill>
                <a:schemeClr val="accent6"/>
              </a:solidFill>
              <a:effectLst/>
              <a:latin typeface="+mj-lt"/>
              <a:ea typeface="+mj-ea"/>
              <a:cs typeface="+mj-cs"/>
            </a:endParaRPr>
          </a:p>
        </p:txBody>
      </p:sp>
      <p:pic>
        <p:nvPicPr>
          <p:cNvPr id="2" name="image2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1283711" y="1428561"/>
            <a:ext cx="6096000" cy="4404203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827818" y="957072"/>
            <a:ext cx="3598208" cy="5307549"/>
          </a:xfrm>
          <a:prstGeom prst="rect">
            <a:avLst/>
          </a:prstGeom>
        </p:spPr>
        <p:txBody>
          <a:bodyPr vert="horz" lIns="91440" tIns="0" rIns="91440" bIns="0" rtlCol="0">
            <a:normAutofit/>
          </a:bodyPr>
          <a:lstStyle/>
          <a:p>
            <a:pPr marL="347345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 dirty="0">
                <a:effectLst/>
              </a:rPr>
              <a:t>Smart Tourism Integration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effectLst/>
              </a:rPr>
              <a:t>AR or VR's size in the tourism sector is projected to grow at a CAGR of 26% (Lim </a:t>
            </a:r>
            <a:r>
              <a:rPr lang="en-US" sz="1200" i="1" u="none" strike="noStrike" dirty="0">
                <a:effectLst/>
              </a:rPr>
              <a:t>et al.</a:t>
            </a:r>
            <a:r>
              <a:rPr lang="en-US" sz="1200" u="none" strike="noStrike" dirty="0">
                <a:effectLst/>
              </a:rPr>
              <a:t>, 2024).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effectLst/>
              </a:rPr>
              <a:t>The incorporation of AR-based experiences through a festival-related application can be considered.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</a:rPr>
              <a:t>This can be helpful for visitors in scanning QR codes for stories related to folklore and the history of towns such as Conwy </a:t>
            </a:r>
            <a:r>
              <a:rPr lang="en-US" sz="1200" dirty="0" err="1">
                <a:effectLst/>
              </a:rPr>
              <a:t>Castle.</a:t>
            </a:r>
            <a:r>
              <a:rPr lang="en-US" altLang="en-GB" sz="1200" dirty="0" err="1">
                <a:effectLst/>
              </a:rPr>
              <a:t>The</a:t>
            </a:r>
            <a:r>
              <a:rPr lang="en-US" altLang="en-GB" sz="1200" dirty="0">
                <a:effectLst/>
              </a:rPr>
              <a:t> worldwide meetings industry is recovering with a focus on hybrid delivery and sustainability (ICCA, 2023).</a:t>
            </a:r>
          </a:p>
          <a:p>
            <a:pPr marL="347345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b="1" dirty="0">
                <a:effectLst/>
              </a:rPr>
              <a:t>Strategic Influencer Partnerships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effectLst/>
              </a:rPr>
              <a:t>Collaboration with micro-influencers based on travel and culture in the UK can be considered.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effectLst/>
              </a:rPr>
              <a:t>Micro-influencers can generate 60% higher rates of engagement compared to macro-influencers (Ehlers, 2021).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u="none" strike="noStrike" dirty="0">
                <a:effectLst/>
              </a:rPr>
              <a:t>The goal is to promote the festival under the '#Croeso2025Challenge’. </a:t>
            </a:r>
          </a:p>
          <a:p>
            <a:pPr marL="347345" lvl="0" indent="-347345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effectLst/>
              </a:rPr>
              <a:t>Their content in real-time can boost the engagement of customers, along with attracting an exclusive set of audiences around the globe.</a:t>
            </a:r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6C19E7CA-90AC-38BF-D25B-8EE698ACCEC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7FE6E1-E272-E791-31E7-A4EB1BDA3C4E}"/>
              </a:ext>
            </a:extLst>
          </p:cNvPr>
          <p:cNvSpPr txBox="1"/>
          <p:nvPr/>
        </p:nvSpPr>
        <p:spPr>
          <a:xfrm>
            <a:off x="2119746" y="6192197"/>
            <a:ext cx="6096000" cy="47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Figure: Use of AR/VR for tourists’ satisfaction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(Source: Lim </a:t>
            </a:r>
            <a:r>
              <a:rPr lang="en-US" sz="1100" b="1" i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et al.</a:t>
            </a:r>
            <a:r>
              <a:rPr lang="en-US" sz="1100" b="1" kern="1200" cap="all" baseline="0" dirty="0">
                <a:solidFill>
                  <a:schemeClr val="accent6"/>
                </a:solidFill>
                <a:effectLst/>
                <a:latin typeface="+mj-lt"/>
                <a:ea typeface="+mj-ea"/>
                <a:cs typeface="+mj-cs"/>
              </a:rPr>
              <a:t>, 2024)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721272" y="2155767"/>
            <a:ext cx="8075887" cy="3322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IN" sz="2800" b="1" kern="0" dirty="0">
                <a:effectLst/>
                <a:latin typeface="Times New Roman" panose="02020603050405020304" pitchFamily="18" charset="0"/>
              </a:rPr>
              <a:t>Conclusion</a:t>
            </a:r>
            <a:endParaRPr lang="en-IN" sz="1800" b="1" kern="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Hence, it can be concluded that </a:t>
            </a:r>
            <a:r>
              <a:rPr lang="en-IN" sz="16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 presents an opportunity to highlight the Welsh identity through cultural immersion and eco-tourism. The study has identified a number of strategic, financial, and market-based elements.</a:t>
            </a:r>
            <a:r>
              <a:rPr lang="en-GB" alt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alt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Events of this kind not only boost travel but also help with local branding and global exposure (Getz, 2008).</a:t>
            </a:r>
            <a:r>
              <a:rPr lang="en-IN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These can support the event’s viability and expansion in the future. The festival can differentiate itself in a competitive market. This can be achieved through the leverage of smart forms of technology and marketing with influencers.</a:t>
            </a:r>
            <a:endParaRPr lang="en-IN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462236" y="166376"/>
            <a:ext cx="11267528" cy="8141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IN" sz="2000" b="1" kern="0" dirty="0">
                <a:effectLst/>
                <a:latin typeface="Times New Roman" panose="02020603050405020304" pitchFamily="18" charset="0"/>
              </a:rPr>
              <a:t>References</a:t>
            </a:r>
            <a:endParaRPr lang="en-IN" sz="1600" b="1" kern="0" dirty="0">
              <a:effectLst/>
              <a:latin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Arts Council of Wales, 2025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Individuals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https://arts.wales/funding/individuals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BBC, 2023.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break-even graph - Business revenue, costs and profits - Edexcel - GCSE Business Revision - Edexcel - BBC Bitesize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(2023). Available at: https://www.bbc.co.uk/bitesize/guides/zb2shbk/revision/2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Croeso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Cymru, 2025.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North Wales Adventures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https://www.croeso.cymru/cy/attraction/sightseeing-tour/north-wales-adventure-2075362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Ehlers, K., 2021.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Micro-Influencers: When Smaller Is Better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https://www.forbes.com/councils/forbesagencycouncil/2021/06/02/micro-influencers-when-smaller-is-better/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Lim, W.M., Jasim, K.M. and Das, M., 2024. Augmented and virtual reality in hotels: Impact on tourist satisfaction and intention to stay and return.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116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p.103631.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Su, X., 2019. The influence of the importance of having a business feasibility study before building a new business project: Business.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Unify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(12), pp.50-53.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Sungura, E.I.S., Ferry, M. and es Salaam, D., 2020. E-TICKETING SYSTEM AND REVENUE COLLECTION.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UK government, 2020.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Written evidence submitted by the Hay Festival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https://committees.parliament.uk/writtenevidence/21325/pdf/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Welsh Government, 2022.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Domestic GB Tourism Statistics: Wales Tourism Day Visits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https://www.gov.wales/sites/default/files/statistics-and-research/2024-06/domestic-gb-tourism-statistics-wales-tourism-day-visits-annual-report-2022.pdf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Welsh Government, 2025.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Welcome to Wales: 2020 – 2025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https://www.gov.wales/sites/default/files/publications/2020-02/welcome-to-wales-priorities-for-the-visitor-economy-2020-2025.pdf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UNWTO, 2025.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 Tourism World Tourism Barometer | Global Tourism Statistics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https://www.unwto.org/un-tourism-world-tourism-barometer-data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Usmani, S., Ali, S.F., Imtiaz, K. and Khan, H.G., 2019. The experimental study on the effectiveness of social media ad campaign: Like, comment, share.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Experiential Learning &amp; Case Studies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pp.116-130.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VisitBritain.org, 2024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Activities and experiences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https://www.visitbritain.org/research-insights/activities-and-experiences#:~:text=Report%20highlights%20*%20Half%20of%20inbound%20visitors,in%20a%20street%20food%20tour%20with%20tasting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VisitWales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2024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There are castles everywhere in Wales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https://www.visitwales.com/things-do/attractions/castles-and-heritage/wales-castle-capital-europe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VisitWales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2025. </a:t>
            </a:r>
            <a:r>
              <a:rPr lang="en-IN" sz="11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Home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https://www.visitwales.com/event/art-or-cultural/national-eisteddfod-genedlaethol-august-2025-wrexham-2174646#:~:text=The%20Eisteddfod%20is%20Wales’%20largest,a%20different%20area%20every%20year (Accessed: 7 May 2025).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Davidson, R. and Cope, B. (2003) Business Travel and Tourism. Oxford: Butterworth-Heinemann.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Getz, D. (2008) ‘Event tourism: Definition, evolution, and research’, Tourism Management, 29(3), pp. 403–428.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Hofstede, G. (2001) Culture's Consequences: Comparing Values, </a:t>
            </a: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Behaviors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Institutions and Organizations Across Nations. 2nd </a:t>
            </a: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Thousand Oaks: Sage </a:t>
            </a: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Publications.ICCA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(2023) </a:t>
            </a: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ICCA Statistics Report: Country and City Rankings. Amsterdam: International Congress and Convention Association. Available at: 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https://www.iccaworld.org/</a:t>
            </a:r>
            <a:endParaRPr lang="en-IN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Rogers, T. (2013) Conferences and Conventions: A Global Industry. 3rd </a:t>
            </a:r>
            <a:r>
              <a:rPr lang="en-IN" sz="1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IN" sz="1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Routledge.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IN" sz="1100" b="1" kern="0" dirty="0">
              <a:effectLst/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1" y="849782"/>
            <a:ext cx="5715000" cy="2727709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{F0F917E7-6BB7-4559-8017-3AA6A718C02B}tf78438558_win32</Template>
  <TotalTime>42</TotalTime>
  <Words>2870</Words>
  <Application>Microsoft Office PowerPoint</Application>
  <PresentationFormat>Widescreen</PresentationFormat>
  <Paragraphs>203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Black</vt:lpstr>
      <vt:lpstr>Calibri</vt:lpstr>
      <vt:lpstr>Sabon Next LT</vt:lpstr>
      <vt:lpstr>Symbol</vt:lpstr>
      <vt:lpstr>Times New Roman</vt:lpstr>
      <vt:lpstr>Custom</vt:lpstr>
      <vt:lpstr>Croeso Cymru: A Journey Through Welsh Welcome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Proposed Location and SUITABILITY OF THE VENUE Venue – Portmeirion  </vt:lpstr>
      <vt:lpstr>Staffing Requirements / Skill Sets to Host the Event </vt:lpstr>
      <vt:lpstr>Likely Resource Allocations – Catering, Lighting, Parking, Seating </vt:lpstr>
      <vt:lpstr>SAFF matrix  </vt:lpstr>
      <vt:lpstr>PowerPoint Presentation</vt:lpstr>
      <vt:lpstr>PowerPoint Presentation</vt:lpstr>
      <vt:lpstr>PowerPoint Presentation</vt:lpstr>
      <vt:lpstr>PowerPoint Presentation</vt:lpstr>
      <vt:lpstr>Thank 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computer windows</dc:creator>
  <cp:lastModifiedBy>My computer</cp:lastModifiedBy>
  <cp:revision>10</cp:revision>
  <dcterms:created xsi:type="dcterms:W3CDTF">2025-05-07T13:12:00Z</dcterms:created>
  <dcterms:modified xsi:type="dcterms:W3CDTF">2025-05-19T09:12:54Z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E6219A60318440EFAED7490BF6B27ED1_12</vt:lpwstr>
  </property>
  <property fmtid="{D5CDD505-2E9C-101B-9397-08002B2CF9AE}" pid="3" name="KSOProductBuildVer">
    <vt:lpwstr>2057-12.2.0.21179</vt:lpwstr>
  </property>
</Properties>
</file>