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4"/>
  </p:sldMasterIdLst>
  <p:notesMasterIdLst>
    <p:notesMasterId r:id="rId19"/>
  </p:notesMasterIdLst>
  <p:handoutMasterIdLst>
    <p:handoutMasterId r:id="rId20"/>
  </p:handoutMasterIdLst>
  <p:sldIdLst>
    <p:sldId id="263" r:id="rId5"/>
    <p:sldId id="264" r:id="rId6"/>
    <p:sldId id="265" r:id="rId7"/>
    <p:sldId id="266" r:id="rId8"/>
    <p:sldId id="267" r:id="rId9"/>
    <p:sldId id="268" r:id="rId10"/>
    <p:sldId id="269" r:id="rId11"/>
    <p:sldId id="270" r:id="rId12"/>
    <p:sldId id="271" r:id="rId13"/>
    <p:sldId id="273" r:id="rId14"/>
    <p:sldId id="272" r:id="rId15"/>
    <p:sldId id="274" r:id="rId16"/>
    <p:sldId id="27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660"/>
  </p:normalViewPr>
  <p:slideViewPr>
    <p:cSldViewPr snapToGrid="0">
      <p:cViewPr>
        <p:scale>
          <a:sx n="84" d="100"/>
          <a:sy n="84" d="100"/>
        </p:scale>
        <p:origin x="-678" y="-396"/>
      </p:cViewPr>
      <p:guideLst>
        <p:guide orient="horz" pos="2160"/>
        <p:guide pos="3840"/>
      </p:guideLst>
    </p:cSldViewPr>
  </p:slideViewPr>
  <p:notesTextViewPr>
    <p:cViewPr>
      <p:scale>
        <a:sx n="1" d="1"/>
        <a:sy n="1" d="1"/>
      </p:scale>
      <p:origin x="0" y="0"/>
    </p:cViewPr>
  </p:notesTextViewPr>
  <p:notesViewPr>
    <p:cSldViewPr snapToGrid="0">
      <p:cViewPr varScale="1">
        <p:scale>
          <a:sx n="83" d="100"/>
          <a:sy n="83" d="100"/>
        </p:scale>
        <p:origin x="2406"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handoutMaster" Target="handoutMasters/handout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560B6B-963E-45AD-B18D-9DA3469D83C9}" type="datetimeFigureOut">
              <a:rPr lang="en-US" smtClean="0"/>
              <a:t>10/17/2022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B61BEE-A6B4-49DE-8859-2A55F155C514}" type="slidenum">
              <a:rPr lang="en-US" smtClean="0"/>
              <a:t>‹#›</a:t>
            </a:fld>
            <a:endParaRPr lang="en-US"/>
          </a:p>
        </p:txBody>
      </p:sp>
    </p:spTree>
    <p:extLst>
      <p:ext uri="{BB962C8B-B14F-4D97-AF65-F5344CB8AC3E}">
        <p14:creationId xmlns:p14="http://schemas.microsoft.com/office/powerpoint/2010/main" val="37849308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D2A0D-6B45-4215-8A49-D14849101A69}" type="datetimeFigureOut">
              <a:rPr lang="en-US" smtClean="0"/>
              <a:t>10/17/2022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6A182-AF03-4CC8-94DC-C0726DF52A64}" type="slidenum">
              <a:rPr lang="en-US" smtClean="0"/>
              <a:t>‹#›</a:t>
            </a:fld>
            <a:endParaRPr lang="en-US"/>
          </a:p>
        </p:txBody>
      </p:sp>
    </p:spTree>
    <p:extLst>
      <p:ext uri="{BB962C8B-B14F-4D97-AF65-F5344CB8AC3E}">
        <p14:creationId xmlns:p14="http://schemas.microsoft.com/office/powerpoint/2010/main" val="330364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Blood is transported from the heart to the lungs through the cardiovascular system, also called the circulatory system. After being oxygenated, the blood is pushed from the heart to the arteries throughout the body. The main job of the cardiovascular system is to provide nutrients, hormones, and oxygen to the body's functioning muscles, organs, and tissues. The circulation of blood accomplishes this. One more of the circulatory system's functions is to rid the body of the poisonous waste products generated by the body's organs and cells. The heart relies on a network of arteries and veins to transport blood to various body parts (Cleveland Clinic, 2021). The primary objective of this essay is to describe the relationship between body functioning and relevant physiology and anatomy of the human cardiovascular system within the context of health and social care. It will also discuss heart failure issues associated with the cardiovascular system and provide advice on improving or managing heart failure.</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2</a:t>
            </a:fld>
            <a:endParaRPr lang="en-US"/>
          </a:p>
        </p:txBody>
      </p:sp>
    </p:spTree>
    <p:extLst>
      <p:ext uri="{BB962C8B-B14F-4D97-AF65-F5344CB8AC3E}">
        <p14:creationId xmlns:p14="http://schemas.microsoft.com/office/powerpoint/2010/main" val="1862670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human circulatory system comprises a complicated network of blood capillaries that circulate blood throughout the body, delivering nutrients and oxygen to the cells and removing waste products from the metabolic process. It is also known as the cardiovascular system. A muscular heart pumps blood via an enclosed tube system to various body parts. The pulmonary and systemic circulation systems comprise various vascular structures, including arteries, capillaries, and veins. The heart's primary function is to perform the function of a muscular pump, propelling blood through the body's vascular system. Arteries have thick walls constructed of elastic fibrous tissue and muscle cells to withstand the high pressure and velocity of the blood as it is pumped into them and disseminated to the various parts of the body. The capillaries, which are simple endothelial tubes (i.e., tubes comprising endothelium or lining) cells, are positioned at the end of the arterial tree, which is the branching system of arteries. Capillaries allow blood to move throughout the body. The nutrients and waste products essential to the functioning of cells may easily pass through the microscopic capillaries. After leaving the capillaries, blood that is low in oxygen and full of waste products enters a network of smaller channels known as </a:t>
            </a:r>
            <a:r>
              <a:rPr lang="en-US" sz="1200" kern="1200" dirty="0" err="1">
                <a:solidFill>
                  <a:schemeClr val="tx1"/>
                </a:solidFill>
                <a:effectLst/>
                <a:latin typeface="+mn-lt"/>
                <a:ea typeface="+mn-ea"/>
                <a:cs typeface="+mn-cs"/>
              </a:rPr>
              <a:t>venules</a:t>
            </a:r>
            <a:r>
              <a:rPr lang="en-US" sz="1200" kern="1200" dirty="0">
                <a:solidFill>
                  <a:schemeClr val="tx1"/>
                </a:solidFill>
                <a:effectLst/>
                <a:latin typeface="+mn-lt"/>
                <a:ea typeface="+mn-ea"/>
                <a:cs typeface="+mn-cs"/>
              </a:rPr>
              <a:t> (Cleveland Clinic, 2021b). These </a:t>
            </a:r>
            <a:r>
              <a:rPr lang="en-US" sz="1200" kern="1200" dirty="0" err="1">
                <a:solidFill>
                  <a:schemeClr val="tx1"/>
                </a:solidFill>
                <a:effectLst/>
                <a:latin typeface="+mn-lt"/>
                <a:ea typeface="+mn-ea"/>
                <a:cs typeface="+mn-cs"/>
              </a:rPr>
              <a:t>venules</a:t>
            </a:r>
            <a:r>
              <a:rPr lang="en-US" sz="1200" kern="1200" dirty="0">
                <a:solidFill>
                  <a:schemeClr val="tx1"/>
                </a:solidFill>
                <a:effectLst/>
                <a:latin typeface="+mn-lt"/>
                <a:ea typeface="+mn-ea"/>
                <a:cs typeface="+mn-cs"/>
              </a:rPr>
              <a:t>, which ultimately come together to form veins, are responsible for bringing blood back to the heart after pumping it out. Capillaries are the smallest blood vessels that may be found in the body.</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4</a:t>
            </a:fld>
            <a:endParaRPr lang="en-US"/>
          </a:p>
        </p:txBody>
      </p:sp>
    </p:spTree>
    <p:extLst>
      <p:ext uri="{BB962C8B-B14F-4D97-AF65-F5344CB8AC3E}">
        <p14:creationId xmlns:p14="http://schemas.microsoft.com/office/powerpoint/2010/main" val="63446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circulatory system’s job is to clear out waste products accumulated in the body’s cells and provide oxygen and nutrients to every cell. When we speak of the "circulatory system," we are referring to the vascular system of the body, the pumping organs of the body (the heart and the lungs), the pumping organs of the lymphatic system, and the lymphatic system itself. It is the job of the circulatory system to carry blood out of the heart and into the rest of the body and bring blood back to the heart. The lymphatic system performs the function of the immune system for the circulatory system. The body's homeostasis should be maintained as a primary focus for these different components (Cleveland clinic, 2021). Arteries, capillaries, and veins are the three components that makeup blood vessels. Arteries are the blood vessels that blood passes through after being oxygenated by the heart. When the heart pumps blood, it puts much pressure on the arteries. But because the walls of arteries are strong and flexible, they can handle and even thrive under this pressure.</a:t>
            </a:r>
          </a:p>
          <a:p>
            <a:r>
              <a:rPr lang="en-US" sz="1200" kern="1200" dirty="0">
                <a:solidFill>
                  <a:schemeClr val="tx1"/>
                </a:solidFill>
                <a:effectLst/>
                <a:latin typeface="+mn-lt"/>
                <a:ea typeface="+mn-ea"/>
                <a:cs typeface="+mn-cs"/>
              </a:rPr>
              <a:t>The primary job of the circulatory system is to transport blood to the body's many organs and tissues. The heart, together with the vascular system and the circulatory system, are all components of the cardiovascular system. Its primary responsibility is to provide oxygenated blood to all of the body's organs and tissues and return blood depleted of oxygen to the lungs for </a:t>
            </a:r>
            <a:r>
              <a:rPr lang="en-US" sz="1200" kern="1200" dirty="0" err="1">
                <a:solidFill>
                  <a:schemeClr val="tx1"/>
                </a:solidFill>
                <a:effectLst/>
                <a:latin typeface="+mn-lt"/>
                <a:ea typeface="+mn-ea"/>
                <a:cs typeface="+mn-cs"/>
              </a:rPr>
              <a:t>reoxygenation</a:t>
            </a:r>
            <a:r>
              <a:rPr lang="en-US" sz="1200" kern="1200" dirty="0">
                <a:solidFill>
                  <a:schemeClr val="tx1"/>
                </a:solidFill>
                <a:effectLst/>
                <a:latin typeface="+mn-lt"/>
                <a:ea typeface="+mn-ea"/>
                <a:cs typeface="+mn-cs"/>
              </a:rPr>
              <a:t>. For the human body to be alive and its organs, muscles, and tissues to continue functioning correctly, there must be a constant flow of oxygenated blood. In addition, the circulatory system helps the body get rid of waste by carrying it out of the body. In addition to the exhaled carbon dioxide, the body generates several other chemical byproducts and waste from the individual’s food and beverages.</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5</a:t>
            </a:fld>
            <a:endParaRPr lang="en-US"/>
          </a:p>
        </p:txBody>
      </p:sp>
    </p:spTree>
    <p:extLst>
      <p:ext uri="{BB962C8B-B14F-4D97-AF65-F5344CB8AC3E}">
        <p14:creationId xmlns:p14="http://schemas.microsoft.com/office/powerpoint/2010/main" val="905781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cardiovascular system is very necessary for life. This organ transports your oxygenated blood and other nutrients to every region of your body. Capillaries are very small blood veins located throughout your body and are responsible for transporting oxygen and nutrients from your blood to your cells. In addition, the capillaries in your body are responsible for facilitating the exchange of waste products like carbon dioxide and other gases expelled from your body. Due to the widespread distribution of these tiny capillaries throughout your body, every one of your cells has the potential to obtain the nutrients and oxygen that they require from them. Blood that has been deoxygenated is carried to the right atrium of the heart via both the superior and the inferior vena cava (</a:t>
            </a:r>
            <a:r>
              <a:rPr lang="en-US" sz="1200" kern="1200" dirty="0" err="1">
                <a:solidFill>
                  <a:schemeClr val="tx1"/>
                </a:solidFill>
                <a:effectLst/>
                <a:latin typeface="+mn-lt"/>
                <a:ea typeface="+mn-ea"/>
                <a:cs typeface="+mn-cs"/>
              </a:rPr>
              <a:t>Sherrell</a:t>
            </a:r>
            <a:r>
              <a:rPr lang="en-US" sz="1200" kern="1200" dirty="0">
                <a:solidFill>
                  <a:schemeClr val="tx1"/>
                </a:solidFill>
                <a:effectLst/>
                <a:latin typeface="+mn-lt"/>
                <a:ea typeface="+mn-ea"/>
                <a:cs typeface="+mn-cs"/>
              </a:rPr>
              <a:t>, 2021). The right atrioventricular (AV) valve is a three-flapped device regulating the amount of oxygen-poor blood pumped into the right ventricle. This valve is located on the right side of the heart. As the ventricles contract, the AV valve stops blood from flowing back into the atrium. This allows the heart to pump blood to the rest of the body and keeps the heart from having to work harder.</a:t>
            </a:r>
          </a:p>
          <a:p>
            <a:r>
              <a:rPr lang="en-US" sz="1200" kern="1200" dirty="0">
                <a:solidFill>
                  <a:schemeClr val="tx1"/>
                </a:solidFill>
                <a:effectLst/>
                <a:latin typeface="+mn-lt"/>
                <a:ea typeface="+mn-ea"/>
                <a:cs typeface="+mn-cs"/>
              </a:rPr>
              <a:t>Once the blood has been deoxygenated, it is the right ventricle's job to pump it into the pulmonary artery so it may be oxygenated again. Once it reaches that point, the deoxygenated blood is carried via the pulmonary artery to the lungs, where it is treated. The pulmonary veins carry the oxygenated blood back to the heart. This process is called "recirculation. The blood in all of the other veins in the body is deoxygenated, but only the blood in these veins has oxygen. When the left atrium relaxes, oxygenated blood travels through the AV valve, a structure with two flaps, and enters the heart's left ventricle. This occurs after the blood has entered the heart via the pulmonary veins. When the left ventricle contracts, blood that has been oxygenated is pumped into the aorta, which is the largest artery in the body.</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6</a:t>
            </a:fld>
            <a:endParaRPr lang="en-US"/>
          </a:p>
        </p:txBody>
      </p:sp>
    </p:spTree>
    <p:extLst>
      <p:ext uri="{BB962C8B-B14F-4D97-AF65-F5344CB8AC3E}">
        <p14:creationId xmlns:p14="http://schemas.microsoft.com/office/powerpoint/2010/main" val="3320737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ensure enough blood flow throughout the body, veins,  the arteries, and capillaries that make up the circulatory system must all be in good working order. Along with the heart and lungs, these veins are responsible for ensuring that blood is continuously pumped throughout the body. The task of pumping oxygen-depleted blood to the lungs falls on the heart’s right ventricle, the pumping chamber on the lower right side of the heart. The pulmonary trunk is the principal pathway blood travels via in the body (the main pulmonary artery). The lungs are the main location where red blood cells take in oxygen, and the lungs are also the location from which oxygen is delivered to the rest of the body (Pittman, 2011). Blood that has been oxygenated makes its way to the left atrium of the heart through the pulmonary veins, which are located on the opposite side of the body from the lungs (upper heart chamber). The left atrium is responsible for oxygenating the blood before pumping it to the left ventricle for circulation (lower chamber). This heart chamber utilizes muscle to contract and drive blood into the body's arteries. During its journey through the body's many organs and tissues, blood is exposed to various chemicals, including hormones, nutrients, and waste, which it absorbs and excretes. Following oxygenation in the lungs, blood returns to the heart through veins, carrying waste products such as carbon dioxide. Carbon dioxide is exhaled from your lungs every time you take a bit out.</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7</a:t>
            </a:fld>
            <a:endParaRPr lang="en-US"/>
          </a:p>
        </p:txBody>
      </p:sp>
    </p:spTree>
    <p:extLst>
      <p:ext uri="{BB962C8B-B14F-4D97-AF65-F5344CB8AC3E}">
        <p14:creationId xmlns:p14="http://schemas.microsoft.com/office/powerpoint/2010/main" val="118879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of the possible health problems that might arise from problems with the cardiovascular system is heart failure. Heart failure, also known as congestive heart failure, is a chronic and degenerative disorder in which the heart enlarges and becomes unable to pump an appropriate quantity of blood to the tissues and organs of the body. This causes heart failure to be referred to by both of its names. When the heart cannot pump blood efficiently, a condition known as heart failure may develop. This can result in an inadequate supply of oxygen to essential organs and tissues or increased pressure within the heart (World Health Organization, 2021). The two main kinds of heart failure are systolic and diastolic. The inability of the heart to efficiently pump blood during the systolic phase of the cardiac cycle is medically referred to as systolic heart failure. It is referred to as diastolic cardiac failure when the heart can pump blood effectively but cannot relax due to growing stiffness. When the heart doesn't make enough power, it can damage organs and cause fluid to build up in the lungs.</a:t>
            </a:r>
          </a:p>
          <a:p>
            <a:r>
              <a:rPr lang="en-US" sz="1200" kern="1200" dirty="0">
                <a:solidFill>
                  <a:schemeClr val="tx1"/>
                </a:solidFill>
                <a:effectLst/>
                <a:latin typeface="+mn-lt"/>
                <a:ea typeface="+mn-ea"/>
                <a:cs typeface="+mn-cs"/>
              </a:rPr>
              <a:t>As a medical condition, heart failure describes the state in which the heart's muscular pumps are unable to circulate blood effectively. One of the most prevalent complications of venous insufficiency is blood pooling in the legs and lungs, which may lead to congestion in both areas. Fluid retention may cause many symptoms, including swelling in the feet and legs and difficulty breathing. If the skin lacks oxygen, it could seem blue (cyanotic). Cardiovascular disease is a term often used to refer to conditions that affect the heart and blood vessels. These conditions can be quite deadly. If a person is having symptoms of heart problems, knowing what might be causing them might make them go to the doctor sooner.</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8</a:t>
            </a:fld>
            <a:endParaRPr lang="en-US"/>
          </a:p>
        </p:txBody>
      </p:sp>
    </p:spTree>
    <p:extLst>
      <p:ext uri="{BB962C8B-B14F-4D97-AF65-F5344CB8AC3E}">
        <p14:creationId xmlns:p14="http://schemas.microsoft.com/office/powerpoint/2010/main" val="4081165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Despite the difficulties that come with a diagnosis of heart failure, remote heart failure monitoring technologies assist patients in living longer and healthier lives. With the assistance of the </a:t>
            </a:r>
            <a:r>
              <a:rPr lang="en-US" sz="1200" kern="1200" dirty="0" err="1">
                <a:solidFill>
                  <a:schemeClr val="tx1"/>
                </a:solidFill>
                <a:effectLst/>
                <a:latin typeface="+mn-lt"/>
                <a:ea typeface="+mn-ea"/>
                <a:cs typeface="+mn-cs"/>
              </a:rPr>
              <a:t>CardioMEMSTM</a:t>
            </a:r>
            <a:r>
              <a:rPr lang="en-US" sz="1200" kern="1200" dirty="0">
                <a:solidFill>
                  <a:schemeClr val="tx1"/>
                </a:solidFill>
                <a:effectLst/>
                <a:latin typeface="+mn-lt"/>
                <a:ea typeface="+mn-ea"/>
                <a:cs typeface="+mn-cs"/>
              </a:rPr>
              <a:t> HF System, which makes it possible to begin treatment earlier and more proactively, one can halt the progression of heart failure and stay out of the hospital. More than 25,000 patients are already utilizing the </a:t>
            </a:r>
            <a:r>
              <a:rPr lang="en-US" sz="1200" kern="1200" dirty="0" err="1">
                <a:solidFill>
                  <a:schemeClr val="tx1"/>
                </a:solidFill>
                <a:effectLst/>
                <a:latin typeface="+mn-lt"/>
                <a:ea typeface="+mn-ea"/>
                <a:cs typeface="+mn-cs"/>
              </a:rPr>
              <a:t>CardioMEMS</a:t>
            </a:r>
            <a:r>
              <a:rPr lang="en-US" sz="1200" kern="1200" dirty="0">
                <a:solidFill>
                  <a:schemeClr val="tx1"/>
                </a:solidFill>
                <a:effectLst/>
                <a:latin typeface="+mn-lt"/>
                <a:ea typeface="+mn-ea"/>
                <a:cs typeface="+mn-cs"/>
              </a:rPr>
              <a:t> HF System, making it the most widely used remote heart failure monitoring device currently available. Recently, the system has been approved for use in people with less severe kinds of heart failure. This may refer to congestive heart failure, right-sided or left-sided heart failure, or both.</a:t>
            </a:r>
          </a:p>
          <a:p>
            <a:r>
              <a:rPr lang="en-US" sz="1200" kern="1200" dirty="0">
                <a:solidFill>
                  <a:schemeClr val="tx1"/>
                </a:solidFill>
                <a:effectLst/>
                <a:latin typeface="+mn-lt"/>
                <a:ea typeface="+mn-ea"/>
                <a:cs typeface="+mn-cs"/>
              </a:rPr>
              <a:t>Adopting a healthy lifestyle may help ease the symptoms of heart failure and assist with disorders that make heart failure worse, such as high blood pressure and diabetes. On the other hand, giving up smoking is the single most beneficial step you can take toward treating and managing your heart failure. When a person smokes, their cardiovascular system is negatively impacted, which may lead to various health problems. Consequently, oxygen consumption, heart rate, and blood pressure will all rise (British Heart Foundation, 2018). One further possibility is to reduce one's weight. The connection between being overweight and having heart failure is increasingly being shown to exist. If one is overweight, one should attempt to reduce their body fat percentage. Any quantity, even a small one, is better than none. Your doctor may recommend certain weight loss and maintenance measures to you.</a:t>
            </a:r>
          </a:p>
          <a:p>
            <a:r>
              <a:rPr lang="en-US" sz="1200" kern="1200" dirty="0">
                <a:solidFill>
                  <a:schemeClr val="tx1"/>
                </a:solidFill>
                <a:effectLst/>
                <a:latin typeface="+mn-lt"/>
                <a:ea typeface="+mn-ea"/>
                <a:cs typeface="+mn-cs"/>
              </a:rPr>
              <a:t>During treatment for heart failure, keeping the immune system in good condition is of the utmost importance. The cholesterol levels in the blood should be watched closely since consuming a diet rich in saturated fat may obstruct coronary arteries, leading to heart disease. Patients should furthermore take drugs with low salt content to avoid having an excessive amount of volume in their bodies. Diets low in fat that emphasize the consumption of leafy green vegetables and fiber often provide better outcomes. They need to pay great attention to the number of fluids they take in, especially if they are experiencing problems breathing. Consuming alcohol is something that should be avoided at all costs to stay ahead of future difficulties. Tobacco use is very hazardous and, if not halted, may lead to irreversible damage. Patients need to be concerned about their weight since carrying excess pounds makes it more difficult to get up and go about their day. If only patients could make these modifications, everything would work perfectly. It is important to propose a diet that the patient is currently following. Some societies are more adaptable to change than others. For instance, some still believe that animal fat is the best alternative (British Heart Foundation, 2018). Nonetheless, it would help if you still let your patient know how much consuming saturated fat would cost them by letting them know how much animal fat would cost them. One should not have negative feelings towards other people's cultures to get benefits from health education, which may ultimately result in a change in the behaviors and customs of those other people.</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9</a:t>
            </a:fld>
            <a:endParaRPr lang="en-US"/>
          </a:p>
        </p:txBody>
      </p:sp>
    </p:spTree>
    <p:extLst>
      <p:ext uri="{BB962C8B-B14F-4D97-AF65-F5344CB8AC3E}">
        <p14:creationId xmlns:p14="http://schemas.microsoft.com/office/powerpoint/2010/main" val="1999360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goals of treatment are to alleviate symptoms and stop an illness's progression or prevent it from requiring hospitalization. The patient's functional capacity has to be maintained, comorbid disorders need to be controlled, a suitable home needs to be developed, concerns about the caregiver need to be addressed, and an emergency response system needs to be set up. Each patient needs an individualized strategy for dealing with their disease and taking their medication as prescribed. Patients with heart failure often feel sad, and they may need counseling to give them the motivation to keep living.</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10</a:t>
            </a:fld>
            <a:endParaRPr lang="en-US"/>
          </a:p>
        </p:txBody>
      </p:sp>
    </p:spTree>
    <p:extLst>
      <p:ext uri="{BB962C8B-B14F-4D97-AF65-F5344CB8AC3E}">
        <p14:creationId xmlns:p14="http://schemas.microsoft.com/office/powerpoint/2010/main" val="1573044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it should be made abundantly evident that the morphology and physiology of the human cardiovascular system are inextricably tied to the body's capacity to carry out its intended functions. Its primary responsibility is to provide oxygenated blood to all of the body's organs and tissues and return blood depleted of oxygen to the lungs for oxygenation. For the human body to be alive and its organs, muscles, and tissues to continue functioning correctly, there must be a constant flow of oxygenated blood. In addition, the circulatory system helps the body get rid of waste by carrying it out of the body. This organ transports your oxygenated blood and other nutrients to every region of your body. Heart failure is an issue that may manifest within the cardiovascular system if it is not properly maintained. Congestive heart failure, or heart failure, is a progressive and chronic illness that causes the heart to become enlarged and unable to pump enough blood to the body's tissues and organs. When the heart cannot pump blood efficiently, a condition known as heart failure may develop. This can result in an inadequate supply of oxygen to essential organs and tissues or increased pressure within the heart. Adopting a healthy lifestyle may help ease the symptoms of heart failure and assist with disorders that make heart failure worse, such as high blood pressure and diabetes. On the other hand, giving up smoking is the single most beneficial step you can take toward treating and managing your heart failure. When a person smokes, their cardiovascular system is negatively impacted, which may lead to various health problems.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Consequently, oxygen consumption, heart rate, and blood pressure will all rise. One further possibility is to reduce one's weight. The connection between being overweight and having heart failure is increasingly being shown to exist. If one is overweight, one should attempt to reduce their body fat percentage.</a:t>
            </a:r>
          </a:p>
          <a:p>
            <a:endParaRPr lang="en-US" dirty="0"/>
          </a:p>
        </p:txBody>
      </p:sp>
      <p:sp>
        <p:nvSpPr>
          <p:cNvPr id="4" name="Slide Number Placeholder 3"/>
          <p:cNvSpPr>
            <a:spLocks noGrp="1"/>
          </p:cNvSpPr>
          <p:nvPr>
            <p:ph type="sldNum" sz="quarter" idx="10"/>
          </p:nvPr>
        </p:nvSpPr>
        <p:spPr/>
        <p:txBody>
          <a:bodyPr/>
          <a:lstStyle/>
          <a:p>
            <a:fld id="{96E6A182-AF03-4CC8-94DC-C0726DF52A64}" type="slidenum">
              <a:rPr lang="en-US" smtClean="0"/>
              <a:t>11</a:t>
            </a:fld>
            <a:endParaRPr lang="en-US"/>
          </a:p>
        </p:txBody>
      </p:sp>
    </p:spTree>
    <p:extLst>
      <p:ext uri="{BB962C8B-B14F-4D97-AF65-F5344CB8AC3E}">
        <p14:creationId xmlns:p14="http://schemas.microsoft.com/office/powerpoint/2010/main" val="1204863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8AE1E626-6EB7-4D9A-AD4A-B54D1684CAD1}" type="datetime1">
              <a:rPr lang="en-US" smtClean="0"/>
              <a:t>10/17/2022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401CF334-2D5C-4859-84A6-CA7E6E43FAEB}" type="slidenum">
              <a:rPr lang="en-US" smtClean="0"/>
              <a:t>‹#›</a:t>
            </a:fld>
            <a:endParaRPr lang="en-US"/>
          </a:p>
        </p:txBody>
      </p:sp>
      <p:sp>
        <p:nvSpPr>
          <p:cNvPr id="9" name="Subtitle 8"/>
          <p:cNvSpPr>
            <a:spLocks noGrp="1"/>
          </p:cNvSpPr>
          <p:nvPr>
            <p:ph type="subTitle" idx="1"/>
          </p:nvPr>
        </p:nvSpPr>
        <p:spPr>
          <a:xfrm>
            <a:off x="562707" y="2320335"/>
            <a:ext cx="8534400" cy="1752600"/>
          </a:xfrm>
        </p:spPr>
        <p:txBody>
          <a:bodyPr/>
          <a:lstStyle>
            <a:lvl1pPr marL="0" indent="0" algn="l">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8" name="Title 7"/>
          <p:cNvSpPr>
            <a:spLocks noGrp="1"/>
          </p:cNvSpPr>
          <p:nvPr>
            <p:ph type="ctrTitle"/>
          </p:nvPr>
        </p:nvSpPr>
        <p:spPr>
          <a:xfrm>
            <a:off x="562707" y="288339"/>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lgn="l">
              <a:defRPr sz="4800" b="1" cap="all" baseline="0">
                <a:ln w="6350">
                  <a:noFill/>
                </a:ln>
                <a:solidFill>
                  <a:schemeClr val="accent2"/>
                </a:solidFill>
                <a:effectLst>
                  <a:outerShdw blurRad="127000" dist="200000" dir="2700000" algn="tl" rotWithShape="0">
                    <a:srgbClr val="000000">
                      <a:alpha val="30000"/>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238602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D24A36-10EA-4DE5-9251-C62AA44714D2}"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920158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5E95A85-13CC-45EA-B1A6-5B8E77AB646B}"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66400" y="6416676"/>
            <a:ext cx="1016000" cy="365125"/>
          </a:xfrm>
        </p:spPr>
        <p:txBody>
          <a:bodyPr/>
          <a:lstStyle/>
          <a:p>
            <a:fld id="{401CF334-2D5C-4859-84A6-CA7E6E43FAEB}" type="slidenum">
              <a:rPr lang="en-US" smtClean="0"/>
              <a:t>‹#›</a:t>
            </a:fld>
            <a:endParaRPr lang="en-US"/>
          </a:p>
        </p:txBody>
      </p:sp>
      <p:sp>
        <p:nvSpPr>
          <p:cNvPr id="8" name="Subtitle 8"/>
          <p:cNvSpPr>
            <a:spLocks noGrp="1"/>
          </p:cNvSpPr>
          <p:nvPr>
            <p:ph type="subTitle" idx="1"/>
          </p:nvPr>
        </p:nvSpPr>
        <p:spPr>
          <a:xfrm>
            <a:off x="562707" y="2320335"/>
            <a:ext cx="8534400" cy="1752600"/>
          </a:xfrm>
        </p:spPr>
        <p:txBody>
          <a:bodyPr/>
          <a:lstStyle>
            <a:lvl1pPr marL="0" indent="0" algn="l">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7" name="Title 7"/>
          <p:cNvSpPr>
            <a:spLocks noGrp="1"/>
          </p:cNvSpPr>
          <p:nvPr>
            <p:ph type="ctrTitle"/>
          </p:nvPr>
        </p:nvSpPr>
        <p:spPr>
          <a:xfrm>
            <a:off x="562707" y="288339"/>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lgn="l">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422633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4B71815-F531-4787-BA2A-626422C133AD}"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331838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56C4885B-3C5C-43BB-9862-47948E5DF551}" type="datetime1">
              <a:rPr lang="en-US" smtClean="0"/>
              <a:t>10/17/2022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Tree>
    <p:extLst>
      <p:ext uri="{BB962C8B-B14F-4D97-AF65-F5344CB8AC3E}">
        <p14:creationId xmlns:p14="http://schemas.microsoft.com/office/powerpoint/2010/main" val="2741844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703B6AF-AB61-4D8E-B7B7-705C5ACEBBCC}" type="datetime1">
              <a:rPr lang="en-US" smtClean="0"/>
              <a:t>10/17/2022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793208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B3EC9A-B094-4092-8061-75D86CB34931}" type="datetime1">
              <a:rPr lang="en-US" smtClean="0"/>
              <a:t>10/17/2022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7768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4E1AEED-2323-4359-853E-316DF6600362}"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1">
                <a:ln w="6350">
                  <a:noFill/>
                </a:ln>
                <a:solidFill>
                  <a:schemeClr val="accent2"/>
                </a:solidFill>
                <a:effectLst>
                  <a:outerShdw blurRad="38100" dist="38100" dir="2700000" algn="tl">
                    <a:srgbClr val="000000">
                      <a:alpha val="43137"/>
                    </a:srgbClr>
                  </a:outerShdw>
                </a:effectLst>
              </a:defRPr>
            </a:lvl1pPr>
          </a:lstStyle>
          <a:p>
            <a:r>
              <a:rPr kumimoji="0" lang="en-US"/>
              <a:t>Click to edit Master title style</a:t>
            </a:r>
            <a:endParaRPr kumimoji="0" lang="en-US" dirty="0"/>
          </a:p>
        </p:txBody>
      </p:sp>
    </p:spTree>
    <p:extLst>
      <p:ext uri="{BB962C8B-B14F-4D97-AF65-F5344CB8AC3E}">
        <p14:creationId xmlns:p14="http://schemas.microsoft.com/office/powerpoint/2010/main" val="777504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3AC2DF-F1FD-4724-A563-92BADFC82ECC}" type="datetime1">
              <a:rPr lang="en-US" smtClean="0"/>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3" name="Picture Placeholder 2"/>
          <p:cNvSpPr>
            <a:spLocks noGrp="1"/>
          </p:cNvSpPr>
          <p:nvPr>
            <p:ph type="pic" idx="1"/>
          </p:nvPr>
        </p:nvSpPr>
        <p:spPr>
          <a:xfrm>
            <a:off x="2438400" y="1831975"/>
            <a:ext cx="7315200" cy="3962400"/>
          </a:xfrm>
          <a:solidFill>
            <a:schemeClr val="bg2">
              <a:lumMod val="20000"/>
              <a:lumOff val="80000"/>
            </a:schemeClr>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a:t>Click to edit Master title style</a:t>
            </a:r>
            <a:endParaRPr kumimoji="0" lang="en-US" dirty="0"/>
          </a:p>
        </p:txBody>
      </p:sp>
    </p:spTree>
    <p:extLst>
      <p:ext uri="{BB962C8B-B14F-4D97-AF65-F5344CB8AC3E}">
        <p14:creationId xmlns:p14="http://schemas.microsoft.com/office/powerpoint/2010/main" val="3144669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9932EDF-E99E-4C68-AFCB-7A835B309D6D}"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p:txBody>
          <a:bodyPr/>
          <a:lstStyle/>
          <a:p>
            <a:r>
              <a:rPr kumimoji="0" lang="en-US"/>
              <a:t>Click to edit Master title style</a:t>
            </a:r>
            <a:endParaRPr kumimoji="0" lang="en-US" dirty="0"/>
          </a:p>
        </p:txBody>
      </p:sp>
    </p:spTree>
    <p:extLst>
      <p:ext uri="{BB962C8B-B14F-4D97-AF65-F5344CB8AC3E}">
        <p14:creationId xmlns:p14="http://schemas.microsoft.com/office/powerpoint/2010/main" val="2203361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F82D85F-A551-4C69-800A-8CFFA2306A88}" type="datetime1">
              <a:rPr lang="en-US" smtClean="0"/>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Tree>
    <p:extLst>
      <p:ext uri="{BB962C8B-B14F-4D97-AF65-F5344CB8AC3E}">
        <p14:creationId xmlns:p14="http://schemas.microsoft.com/office/powerpoint/2010/main" val="643518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D20E2CF-D74B-4B51-899A-DCEA821C90C7}" type="datetime1">
              <a:rPr lang="en-US" smtClean="0"/>
              <a:t>10/17/2022</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401CF334-2D5C-4859-84A6-CA7E6E43FAEB}" type="slidenum">
              <a:rPr lang="en-US" smtClean="0"/>
              <a:t>‹#›</a:t>
            </a:fld>
            <a:endParaRPr lang="en-US"/>
          </a:p>
        </p:txBody>
      </p:sp>
      <p:grpSp>
        <p:nvGrpSpPr>
          <p:cNvPr id="24" name="Group 18"/>
          <p:cNvGrpSpPr>
            <a:grpSpLocks/>
          </p:cNvGrpSpPr>
          <p:nvPr/>
        </p:nvGrpSpPr>
        <p:grpSpPr bwMode="auto">
          <a:xfrm>
            <a:off x="4263969" y="1960564"/>
            <a:ext cx="3762431" cy="4821237"/>
            <a:chOff x="1365" y="355"/>
            <a:chExt cx="3024" cy="3875"/>
          </a:xfrm>
          <a:solidFill>
            <a:schemeClr val="bg2">
              <a:lumMod val="50000"/>
              <a:alpha val="20000"/>
            </a:schemeClr>
          </a:solidFill>
        </p:grpSpPr>
        <p:sp>
          <p:nvSpPr>
            <p:cNvPr id="25" name="Freeform 2"/>
            <p:cNvSpPr>
              <a:spLocks/>
            </p:cNvSpPr>
            <p:nvPr/>
          </p:nvSpPr>
          <p:spPr bwMode="auto">
            <a:xfrm>
              <a:off x="2835" y="586"/>
              <a:ext cx="88" cy="1121"/>
            </a:xfrm>
            <a:custGeom>
              <a:avLst/>
              <a:gdLst>
                <a:gd name="T0" fmla="*/ 0 w 88"/>
                <a:gd name="T1" fmla="*/ 1120 h 1121"/>
                <a:gd name="T2" fmla="*/ 0 w 88"/>
                <a:gd name="T3" fmla="*/ 0 h 1121"/>
                <a:gd name="T4" fmla="*/ 87 w 88"/>
                <a:gd name="T5" fmla="*/ 0 h 1121"/>
                <a:gd name="T6" fmla="*/ 87 w 88"/>
                <a:gd name="T7" fmla="*/ 1085 h 1121"/>
                <a:gd name="T8" fmla="*/ 0 w 88"/>
                <a:gd name="T9" fmla="*/ 1120 h 1121"/>
              </a:gdLst>
              <a:ahLst/>
              <a:cxnLst>
                <a:cxn ang="0">
                  <a:pos x="T0" y="T1"/>
                </a:cxn>
                <a:cxn ang="0">
                  <a:pos x="T2" y="T3"/>
                </a:cxn>
                <a:cxn ang="0">
                  <a:pos x="T4" y="T5"/>
                </a:cxn>
                <a:cxn ang="0">
                  <a:pos x="T6" y="T7"/>
                </a:cxn>
                <a:cxn ang="0">
                  <a:pos x="T8" y="T9"/>
                </a:cxn>
              </a:cxnLst>
              <a:rect l="0" t="0" r="r" b="b"/>
              <a:pathLst>
                <a:path w="88" h="1121">
                  <a:moveTo>
                    <a:pt x="0" y="1120"/>
                  </a:moveTo>
                  <a:lnTo>
                    <a:pt x="0" y="0"/>
                  </a:lnTo>
                  <a:lnTo>
                    <a:pt x="87" y="0"/>
                  </a:lnTo>
                  <a:lnTo>
                    <a:pt x="87" y="1085"/>
                  </a:lnTo>
                  <a:lnTo>
                    <a:pt x="0" y="1120"/>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3"/>
            <p:cNvSpPr>
              <a:spLocks/>
            </p:cNvSpPr>
            <p:nvPr/>
          </p:nvSpPr>
          <p:spPr bwMode="auto">
            <a:xfrm>
              <a:off x="2834" y="1900"/>
              <a:ext cx="84" cy="363"/>
            </a:xfrm>
            <a:custGeom>
              <a:avLst/>
              <a:gdLst>
                <a:gd name="T0" fmla="*/ 0 w 84"/>
                <a:gd name="T1" fmla="*/ 29 h 363"/>
                <a:gd name="T2" fmla="*/ 83 w 84"/>
                <a:gd name="T3" fmla="*/ 0 h 363"/>
                <a:gd name="T4" fmla="*/ 74 w 84"/>
                <a:gd name="T5" fmla="*/ 329 h 363"/>
                <a:gd name="T6" fmla="*/ 0 w 84"/>
                <a:gd name="T7" fmla="*/ 362 h 363"/>
                <a:gd name="T8" fmla="*/ 0 w 84"/>
                <a:gd name="T9" fmla="*/ 29 h 363"/>
              </a:gdLst>
              <a:ahLst/>
              <a:cxnLst>
                <a:cxn ang="0">
                  <a:pos x="T0" y="T1"/>
                </a:cxn>
                <a:cxn ang="0">
                  <a:pos x="T2" y="T3"/>
                </a:cxn>
                <a:cxn ang="0">
                  <a:pos x="T4" y="T5"/>
                </a:cxn>
                <a:cxn ang="0">
                  <a:pos x="T6" y="T7"/>
                </a:cxn>
                <a:cxn ang="0">
                  <a:pos x="T8" y="T9"/>
                </a:cxn>
              </a:cxnLst>
              <a:rect l="0" t="0" r="r" b="b"/>
              <a:pathLst>
                <a:path w="84" h="363">
                  <a:moveTo>
                    <a:pt x="0" y="29"/>
                  </a:moveTo>
                  <a:lnTo>
                    <a:pt x="83" y="0"/>
                  </a:lnTo>
                  <a:lnTo>
                    <a:pt x="74" y="329"/>
                  </a:lnTo>
                  <a:lnTo>
                    <a:pt x="0" y="362"/>
                  </a:lnTo>
                  <a:lnTo>
                    <a:pt x="0" y="29"/>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4"/>
            <p:cNvSpPr>
              <a:spLocks/>
            </p:cNvSpPr>
            <p:nvPr/>
          </p:nvSpPr>
          <p:spPr bwMode="auto">
            <a:xfrm>
              <a:off x="2825" y="2493"/>
              <a:ext cx="84" cy="249"/>
            </a:xfrm>
            <a:custGeom>
              <a:avLst/>
              <a:gdLst>
                <a:gd name="T0" fmla="*/ 2 w 84"/>
                <a:gd name="T1" fmla="*/ 213 h 249"/>
                <a:gd name="T2" fmla="*/ 0 w 84"/>
                <a:gd name="T3" fmla="*/ 28 h 249"/>
                <a:gd name="T4" fmla="*/ 83 w 84"/>
                <a:gd name="T5" fmla="*/ 0 h 249"/>
                <a:gd name="T6" fmla="*/ 72 w 84"/>
                <a:gd name="T7" fmla="*/ 248 h 249"/>
                <a:gd name="T8" fmla="*/ 2 w 84"/>
                <a:gd name="T9" fmla="*/ 213 h 249"/>
              </a:gdLst>
              <a:ahLst/>
              <a:cxnLst>
                <a:cxn ang="0">
                  <a:pos x="T0" y="T1"/>
                </a:cxn>
                <a:cxn ang="0">
                  <a:pos x="T2" y="T3"/>
                </a:cxn>
                <a:cxn ang="0">
                  <a:pos x="T4" y="T5"/>
                </a:cxn>
                <a:cxn ang="0">
                  <a:pos x="T6" y="T7"/>
                </a:cxn>
                <a:cxn ang="0">
                  <a:pos x="T8" y="T9"/>
                </a:cxn>
              </a:cxnLst>
              <a:rect l="0" t="0" r="r" b="b"/>
              <a:pathLst>
                <a:path w="84" h="249">
                  <a:moveTo>
                    <a:pt x="2" y="213"/>
                  </a:moveTo>
                  <a:lnTo>
                    <a:pt x="0" y="28"/>
                  </a:lnTo>
                  <a:lnTo>
                    <a:pt x="83" y="0"/>
                  </a:lnTo>
                  <a:lnTo>
                    <a:pt x="72" y="248"/>
                  </a:lnTo>
                  <a:lnTo>
                    <a:pt x="2" y="213"/>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Freeform 5"/>
            <p:cNvSpPr>
              <a:spLocks/>
            </p:cNvSpPr>
            <p:nvPr/>
          </p:nvSpPr>
          <p:spPr bwMode="auto">
            <a:xfrm>
              <a:off x="2831" y="2965"/>
              <a:ext cx="52" cy="232"/>
            </a:xfrm>
            <a:custGeom>
              <a:avLst/>
              <a:gdLst>
                <a:gd name="T0" fmla="*/ 13 w 52"/>
                <a:gd name="T1" fmla="*/ 204 h 232"/>
                <a:gd name="T2" fmla="*/ 0 w 52"/>
                <a:gd name="T3" fmla="*/ 0 h 232"/>
                <a:gd name="T4" fmla="*/ 51 w 52"/>
                <a:gd name="T5" fmla="*/ 26 h 232"/>
                <a:gd name="T6" fmla="*/ 47 w 52"/>
                <a:gd name="T7" fmla="*/ 231 h 232"/>
                <a:gd name="T8" fmla="*/ 13 w 52"/>
                <a:gd name="T9" fmla="*/ 204 h 232"/>
              </a:gdLst>
              <a:ahLst/>
              <a:cxnLst>
                <a:cxn ang="0">
                  <a:pos x="T0" y="T1"/>
                </a:cxn>
                <a:cxn ang="0">
                  <a:pos x="T2" y="T3"/>
                </a:cxn>
                <a:cxn ang="0">
                  <a:pos x="T4" y="T5"/>
                </a:cxn>
                <a:cxn ang="0">
                  <a:pos x="T6" y="T7"/>
                </a:cxn>
                <a:cxn ang="0">
                  <a:pos x="T8" y="T9"/>
                </a:cxn>
              </a:cxnLst>
              <a:rect l="0" t="0" r="r" b="b"/>
              <a:pathLst>
                <a:path w="52" h="232">
                  <a:moveTo>
                    <a:pt x="13" y="204"/>
                  </a:moveTo>
                  <a:lnTo>
                    <a:pt x="0" y="0"/>
                  </a:lnTo>
                  <a:lnTo>
                    <a:pt x="51" y="26"/>
                  </a:lnTo>
                  <a:lnTo>
                    <a:pt x="47" y="231"/>
                  </a:lnTo>
                  <a:lnTo>
                    <a:pt x="13" y="204"/>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Freeform 6"/>
            <p:cNvSpPr>
              <a:spLocks/>
            </p:cNvSpPr>
            <p:nvPr/>
          </p:nvSpPr>
          <p:spPr bwMode="auto">
            <a:xfrm>
              <a:off x="2851" y="3354"/>
              <a:ext cx="36" cy="133"/>
            </a:xfrm>
            <a:custGeom>
              <a:avLst/>
              <a:gdLst>
                <a:gd name="T0" fmla="*/ 4 w 36"/>
                <a:gd name="T1" fmla="*/ 101 h 133"/>
                <a:gd name="T2" fmla="*/ 0 w 36"/>
                <a:gd name="T3" fmla="*/ 0 h 133"/>
                <a:gd name="T4" fmla="*/ 35 w 36"/>
                <a:gd name="T5" fmla="*/ 20 h 133"/>
                <a:gd name="T6" fmla="*/ 28 w 36"/>
                <a:gd name="T7" fmla="*/ 132 h 133"/>
                <a:gd name="T8" fmla="*/ 4 w 36"/>
                <a:gd name="T9" fmla="*/ 101 h 133"/>
              </a:gdLst>
              <a:ahLst/>
              <a:cxnLst>
                <a:cxn ang="0">
                  <a:pos x="T0" y="T1"/>
                </a:cxn>
                <a:cxn ang="0">
                  <a:pos x="T2" y="T3"/>
                </a:cxn>
                <a:cxn ang="0">
                  <a:pos x="T4" y="T5"/>
                </a:cxn>
                <a:cxn ang="0">
                  <a:pos x="T6" y="T7"/>
                </a:cxn>
                <a:cxn ang="0">
                  <a:pos x="T8" y="T9"/>
                </a:cxn>
              </a:cxnLst>
              <a:rect l="0" t="0" r="r" b="b"/>
              <a:pathLst>
                <a:path w="36" h="133">
                  <a:moveTo>
                    <a:pt x="4" y="101"/>
                  </a:moveTo>
                  <a:lnTo>
                    <a:pt x="0" y="0"/>
                  </a:lnTo>
                  <a:lnTo>
                    <a:pt x="35" y="20"/>
                  </a:lnTo>
                  <a:lnTo>
                    <a:pt x="28" y="132"/>
                  </a:lnTo>
                  <a:lnTo>
                    <a:pt x="4" y="10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 name="Freeform 7"/>
            <p:cNvSpPr>
              <a:spLocks/>
            </p:cNvSpPr>
            <p:nvPr/>
          </p:nvSpPr>
          <p:spPr bwMode="auto">
            <a:xfrm>
              <a:off x="2851" y="3640"/>
              <a:ext cx="30" cy="590"/>
            </a:xfrm>
            <a:custGeom>
              <a:avLst/>
              <a:gdLst>
                <a:gd name="T0" fmla="*/ 15 w 30"/>
                <a:gd name="T1" fmla="*/ 589 h 590"/>
                <a:gd name="T2" fmla="*/ 0 w 30"/>
                <a:gd name="T3" fmla="*/ 0 h 590"/>
                <a:gd name="T4" fmla="*/ 29 w 30"/>
                <a:gd name="T5" fmla="*/ 37 h 590"/>
                <a:gd name="T6" fmla="*/ 15 w 30"/>
                <a:gd name="T7" fmla="*/ 589 h 590"/>
              </a:gdLst>
              <a:ahLst/>
              <a:cxnLst>
                <a:cxn ang="0">
                  <a:pos x="T0" y="T1"/>
                </a:cxn>
                <a:cxn ang="0">
                  <a:pos x="T2" y="T3"/>
                </a:cxn>
                <a:cxn ang="0">
                  <a:pos x="T4" y="T5"/>
                </a:cxn>
                <a:cxn ang="0">
                  <a:pos x="T6" y="T7"/>
                </a:cxn>
              </a:cxnLst>
              <a:rect l="0" t="0" r="r" b="b"/>
              <a:pathLst>
                <a:path w="30" h="590">
                  <a:moveTo>
                    <a:pt x="15" y="589"/>
                  </a:moveTo>
                  <a:lnTo>
                    <a:pt x="0" y="0"/>
                  </a:lnTo>
                  <a:lnTo>
                    <a:pt x="29" y="37"/>
                  </a:lnTo>
                  <a:lnTo>
                    <a:pt x="15" y="589"/>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Freeform 8"/>
            <p:cNvSpPr>
              <a:spLocks/>
            </p:cNvSpPr>
            <p:nvPr/>
          </p:nvSpPr>
          <p:spPr bwMode="auto">
            <a:xfrm>
              <a:off x="2600" y="3595"/>
              <a:ext cx="233" cy="130"/>
            </a:xfrm>
            <a:custGeom>
              <a:avLst/>
              <a:gdLst>
                <a:gd name="T0" fmla="*/ 0 w 233"/>
                <a:gd name="T1" fmla="*/ 117 h 130"/>
                <a:gd name="T2" fmla="*/ 48 w 233"/>
                <a:gd name="T3" fmla="*/ 101 h 130"/>
                <a:gd name="T4" fmla="*/ 93 w 233"/>
                <a:gd name="T5" fmla="*/ 79 h 130"/>
                <a:gd name="T6" fmla="*/ 146 w 233"/>
                <a:gd name="T7" fmla="*/ 39 h 130"/>
                <a:gd name="T8" fmla="*/ 182 w 233"/>
                <a:gd name="T9" fmla="*/ 0 h 130"/>
                <a:gd name="T10" fmla="*/ 232 w 233"/>
                <a:gd name="T11" fmla="*/ 42 h 130"/>
                <a:gd name="T12" fmla="*/ 188 w 233"/>
                <a:gd name="T13" fmla="*/ 74 h 130"/>
                <a:gd name="T14" fmla="*/ 134 w 233"/>
                <a:gd name="T15" fmla="*/ 110 h 130"/>
                <a:gd name="T16" fmla="*/ 61 w 233"/>
                <a:gd name="T17" fmla="*/ 129 h 130"/>
                <a:gd name="T18" fmla="*/ 0 w 233"/>
                <a:gd name="T19" fmla="*/ 117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3" h="130">
                  <a:moveTo>
                    <a:pt x="0" y="117"/>
                  </a:moveTo>
                  <a:lnTo>
                    <a:pt x="48" y="101"/>
                  </a:lnTo>
                  <a:lnTo>
                    <a:pt x="93" y="79"/>
                  </a:lnTo>
                  <a:lnTo>
                    <a:pt x="146" y="39"/>
                  </a:lnTo>
                  <a:lnTo>
                    <a:pt x="182" y="0"/>
                  </a:lnTo>
                  <a:lnTo>
                    <a:pt x="232" y="42"/>
                  </a:lnTo>
                  <a:lnTo>
                    <a:pt x="188" y="74"/>
                  </a:lnTo>
                  <a:lnTo>
                    <a:pt x="134" y="110"/>
                  </a:lnTo>
                  <a:lnTo>
                    <a:pt x="61" y="129"/>
                  </a:lnTo>
                  <a:lnTo>
                    <a:pt x="0" y="117"/>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Freeform 9"/>
            <p:cNvSpPr>
              <a:spLocks/>
            </p:cNvSpPr>
            <p:nvPr/>
          </p:nvSpPr>
          <p:spPr bwMode="auto">
            <a:xfrm>
              <a:off x="2583" y="2888"/>
              <a:ext cx="465" cy="646"/>
            </a:xfrm>
            <a:custGeom>
              <a:avLst/>
              <a:gdLst>
                <a:gd name="T0" fmla="*/ 359 w 465"/>
                <a:gd name="T1" fmla="*/ 645 h 646"/>
                <a:gd name="T2" fmla="*/ 405 w 465"/>
                <a:gd name="T3" fmla="*/ 616 h 646"/>
                <a:gd name="T4" fmla="*/ 447 w 465"/>
                <a:gd name="T5" fmla="*/ 580 h 646"/>
                <a:gd name="T6" fmla="*/ 460 w 465"/>
                <a:gd name="T7" fmla="*/ 552 h 646"/>
                <a:gd name="T8" fmla="*/ 464 w 465"/>
                <a:gd name="T9" fmla="*/ 515 h 646"/>
                <a:gd name="T10" fmla="*/ 451 w 465"/>
                <a:gd name="T11" fmla="*/ 468 h 646"/>
                <a:gd name="T12" fmla="*/ 424 w 465"/>
                <a:gd name="T13" fmla="*/ 424 h 646"/>
                <a:gd name="T14" fmla="*/ 380 w 465"/>
                <a:gd name="T15" fmla="*/ 385 h 646"/>
                <a:gd name="T16" fmla="*/ 168 w 465"/>
                <a:gd name="T17" fmla="*/ 259 h 646"/>
                <a:gd name="T18" fmla="*/ 133 w 465"/>
                <a:gd name="T19" fmla="*/ 235 h 646"/>
                <a:gd name="T20" fmla="*/ 111 w 465"/>
                <a:gd name="T21" fmla="*/ 208 h 646"/>
                <a:gd name="T22" fmla="*/ 104 w 465"/>
                <a:gd name="T23" fmla="*/ 166 h 646"/>
                <a:gd name="T24" fmla="*/ 117 w 465"/>
                <a:gd name="T25" fmla="*/ 124 h 646"/>
                <a:gd name="T26" fmla="*/ 155 w 465"/>
                <a:gd name="T27" fmla="*/ 95 h 646"/>
                <a:gd name="T28" fmla="*/ 222 w 465"/>
                <a:gd name="T29" fmla="*/ 52 h 646"/>
                <a:gd name="T30" fmla="*/ 124 w 465"/>
                <a:gd name="T31" fmla="*/ 0 h 646"/>
                <a:gd name="T32" fmla="*/ 55 w 465"/>
                <a:gd name="T33" fmla="*/ 41 h 646"/>
                <a:gd name="T34" fmla="*/ 27 w 465"/>
                <a:gd name="T35" fmla="*/ 70 h 646"/>
                <a:gd name="T36" fmla="*/ 2 w 465"/>
                <a:gd name="T37" fmla="*/ 123 h 646"/>
                <a:gd name="T38" fmla="*/ 0 w 465"/>
                <a:gd name="T39" fmla="*/ 189 h 646"/>
                <a:gd name="T40" fmla="*/ 29 w 465"/>
                <a:gd name="T41" fmla="*/ 257 h 646"/>
                <a:gd name="T42" fmla="*/ 78 w 465"/>
                <a:gd name="T43" fmla="*/ 300 h 646"/>
                <a:gd name="T44" fmla="*/ 311 w 465"/>
                <a:gd name="T45" fmla="*/ 442 h 646"/>
                <a:gd name="T46" fmla="*/ 358 w 465"/>
                <a:gd name="T47" fmla="*/ 474 h 646"/>
                <a:gd name="T48" fmla="*/ 375 w 465"/>
                <a:gd name="T49" fmla="*/ 516 h 646"/>
                <a:gd name="T50" fmla="*/ 375 w 465"/>
                <a:gd name="T51" fmla="*/ 550 h 646"/>
                <a:gd name="T52" fmla="*/ 308 w 465"/>
                <a:gd name="T53" fmla="*/ 608 h 646"/>
                <a:gd name="T54" fmla="*/ 359 w 465"/>
                <a:gd name="T55" fmla="*/ 645 h 6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65" h="646">
                  <a:moveTo>
                    <a:pt x="359" y="645"/>
                  </a:moveTo>
                  <a:lnTo>
                    <a:pt x="405" y="616"/>
                  </a:lnTo>
                  <a:lnTo>
                    <a:pt x="447" y="580"/>
                  </a:lnTo>
                  <a:lnTo>
                    <a:pt x="460" y="552"/>
                  </a:lnTo>
                  <a:lnTo>
                    <a:pt x="464" y="515"/>
                  </a:lnTo>
                  <a:lnTo>
                    <a:pt x="451" y="468"/>
                  </a:lnTo>
                  <a:lnTo>
                    <a:pt x="424" y="424"/>
                  </a:lnTo>
                  <a:lnTo>
                    <a:pt x="380" y="385"/>
                  </a:lnTo>
                  <a:lnTo>
                    <a:pt x="168" y="259"/>
                  </a:lnTo>
                  <a:lnTo>
                    <a:pt x="133" y="235"/>
                  </a:lnTo>
                  <a:lnTo>
                    <a:pt x="111" y="208"/>
                  </a:lnTo>
                  <a:lnTo>
                    <a:pt x="104" y="166"/>
                  </a:lnTo>
                  <a:lnTo>
                    <a:pt x="117" y="124"/>
                  </a:lnTo>
                  <a:lnTo>
                    <a:pt x="155" y="95"/>
                  </a:lnTo>
                  <a:lnTo>
                    <a:pt x="222" y="52"/>
                  </a:lnTo>
                  <a:lnTo>
                    <a:pt x="124" y="0"/>
                  </a:lnTo>
                  <a:lnTo>
                    <a:pt x="55" y="41"/>
                  </a:lnTo>
                  <a:lnTo>
                    <a:pt x="27" y="70"/>
                  </a:lnTo>
                  <a:lnTo>
                    <a:pt x="2" y="123"/>
                  </a:lnTo>
                  <a:lnTo>
                    <a:pt x="0" y="189"/>
                  </a:lnTo>
                  <a:lnTo>
                    <a:pt x="29" y="257"/>
                  </a:lnTo>
                  <a:lnTo>
                    <a:pt x="78" y="300"/>
                  </a:lnTo>
                  <a:lnTo>
                    <a:pt x="311" y="442"/>
                  </a:lnTo>
                  <a:lnTo>
                    <a:pt x="358" y="474"/>
                  </a:lnTo>
                  <a:lnTo>
                    <a:pt x="375" y="516"/>
                  </a:lnTo>
                  <a:lnTo>
                    <a:pt x="375" y="550"/>
                  </a:lnTo>
                  <a:lnTo>
                    <a:pt x="308" y="608"/>
                  </a:lnTo>
                  <a:lnTo>
                    <a:pt x="359" y="645"/>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 name="Freeform 10"/>
            <p:cNvSpPr>
              <a:spLocks/>
            </p:cNvSpPr>
            <p:nvPr/>
          </p:nvSpPr>
          <p:spPr bwMode="auto">
            <a:xfrm>
              <a:off x="2966" y="2396"/>
              <a:ext cx="318" cy="422"/>
            </a:xfrm>
            <a:custGeom>
              <a:avLst/>
              <a:gdLst>
                <a:gd name="T0" fmla="*/ 92 w 318"/>
                <a:gd name="T1" fmla="*/ 421 h 422"/>
                <a:gd name="T2" fmla="*/ 163 w 318"/>
                <a:gd name="T3" fmla="*/ 399 h 422"/>
                <a:gd name="T4" fmla="*/ 218 w 318"/>
                <a:gd name="T5" fmla="*/ 357 h 422"/>
                <a:gd name="T6" fmla="*/ 263 w 318"/>
                <a:gd name="T7" fmla="*/ 316 h 422"/>
                <a:gd name="T8" fmla="*/ 300 w 318"/>
                <a:gd name="T9" fmla="*/ 265 h 422"/>
                <a:gd name="T10" fmla="*/ 317 w 318"/>
                <a:gd name="T11" fmla="*/ 203 h 422"/>
                <a:gd name="T12" fmla="*/ 316 w 318"/>
                <a:gd name="T13" fmla="*/ 139 h 422"/>
                <a:gd name="T14" fmla="*/ 299 w 318"/>
                <a:gd name="T15" fmla="*/ 95 h 422"/>
                <a:gd name="T16" fmla="*/ 276 w 318"/>
                <a:gd name="T17" fmla="*/ 64 h 422"/>
                <a:gd name="T18" fmla="*/ 241 w 318"/>
                <a:gd name="T19" fmla="*/ 36 h 422"/>
                <a:gd name="T20" fmla="*/ 218 w 318"/>
                <a:gd name="T21" fmla="*/ 14 h 422"/>
                <a:gd name="T22" fmla="*/ 180 w 318"/>
                <a:gd name="T23" fmla="*/ 0 h 422"/>
                <a:gd name="T24" fmla="*/ 61 w 318"/>
                <a:gd name="T25" fmla="*/ 52 h 422"/>
                <a:gd name="T26" fmla="*/ 106 w 318"/>
                <a:gd name="T27" fmla="*/ 93 h 422"/>
                <a:gd name="T28" fmla="*/ 137 w 318"/>
                <a:gd name="T29" fmla="*/ 130 h 422"/>
                <a:gd name="T30" fmla="*/ 159 w 318"/>
                <a:gd name="T31" fmla="*/ 159 h 422"/>
                <a:gd name="T32" fmla="*/ 176 w 318"/>
                <a:gd name="T33" fmla="*/ 196 h 422"/>
                <a:gd name="T34" fmla="*/ 176 w 318"/>
                <a:gd name="T35" fmla="*/ 246 h 422"/>
                <a:gd name="T36" fmla="*/ 145 w 318"/>
                <a:gd name="T37" fmla="*/ 279 h 422"/>
                <a:gd name="T38" fmla="*/ 105 w 318"/>
                <a:gd name="T39" fmla="*/ 309 h 422"/>
                <a:gd name="T40" fmla="*/ 50 w 318"/>
                <a:gd name="T41" fmla="*/ 342 h 422"/>
                <a:gd name="T42" fmla="*/ 0 w 318"/>
                <a:gd name="T43" fmla="*/ 369 h 422"/>
                <a:gd name="T44" fmla="*/ 92 w 318"/>
                <a:gd name="T45" fmla="*/ 4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18" h="422">
                  <a:moveTo>
                    <a:pt x="92" y="421"/>
                  </a:moveTo>
                  <a:lnTo>
                    <a:pt x="163" y="399"/>
                  </a:lnTo>
                  <a:lnTo>
                    <a:pt x="218" y="357"/>
                  </a:lnTo>
                  <a:lnTo>
                    <a:pt x="263" y="316"/>
                  </a:lnTo>
                  <a:lnTo>
                    <a:pt x="300" y="265"/>
                  </a:lnTo>
                  <a:lnTo>
                    <a:pt x="317" y="203"/>
                  </a:lnTo>
                  <a:lnTo>
                    <a:pt x="316" y="139"/>
                  </a:lnTo>
                  <a:lnTo>
                    <a:pt x="299" y="95"/>
                  </a:lnTo>
                  <a:lnTo>
                    <a:pt x="276" y="64"/>
                  </a:lnTo>
                  <a:lnTo>
                    <a:pt x="241" y="36"/>
                  </a:lnTo>
                  <a:lnTo>
                    <a:pt x="218" y="14"/>
                  </a:lnTo>
                  <a:lnTo>
                    <a:pt x="180" y="0"/>
                  </a:lnTo>
                  <a:lnTo>
                    <a:pt x="61" y="52"/>
                  </a:lnTo>
                  <a:lnTo>
                    <a:pt x="106" y="93"/>
                  </a:lnTo>
                  <a:lnTo>
                    <a:pt x="137" y="130"/>
                  </a:lnTo>
                  <a:lnTo>
                    <a:pt x="159" y="159"/>
                  </a:lnTo>
                  <a:lnTo>
                    <a:pt x="176" y="196"/>
                  </a:lnTo>
                  <a:lnTo>
                    <a:pt x="176" y="246"/>
                  </a:lnTo>
                  <a:lnTo>
                    <a:pt x="145" y="279"/>
                  </a:lnTo>
                  <a:lnTo>
                    <a:pt x="105" y="309"/>
                  </a:lnTo>
                  <a:lnTo>
                    <a:pt x="50" y="342"/>
                  </a:lnTo>
                  <a:lnTo>
                    <a:pt x="0" y="369"/>
                  </a:lnTo>
                  <a:lnTo>
                    <a:pt x="92" y="42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Freeform 11"/>
            <p:cNvSpPr>
              <a:spLocks/>
            </p:cNvSpPr>
            <p:nvPr/>
          </p:nvSpPr>
          <p:spPr bwMode="auto">
            <a:xfrm>
              <a:off x="2308" y="1190"/>
              <a:ext cx="1404" cy="1153"/>
            </a:xfrm>
            <a:custGeom>
              <a:avLst/>
              <a:gdLst>
                <a:gd name="T0" fmla="*/ 466 w 1404"/>
                <a:gd name="T1" fmla="*/ 1084 h 1153"/>
                <a:gd name="T2" fmla="*/ 370 w 1404"/>
                <a:gd name="T3" fmla="*/ 1066 h 1153"/>
                <a:gd name="T4" fmla="*/ 299 w 1404"/>
                <a:gd name="T5" fmla="*/ 1035 h 1153"/>
                <a:gd name="T6" fmla="*/ 257 w 1404"/>
                <a:gd name="T7" fmla="*/ 1002 h 1153"/>
                <a:gd name="T8" fmla="*/ 220 w 1404"/>
                <a:gd name="T9" fmla="*/ 956 h 1153"/>
                <a:gd name="T10" fmla="*/ 209 w 1404"/>
                <a:gd name="T11" fmla="*/ 914 h 1153"/>
                <a:gd name="T12" fmla="*/ 215 w 1404"/>
                <a:gd name="T13" fmla="*/ 873 h 1153"/>
                <a:gd name="T14" fmla="*/ 231 w 1404"/>
                <a:gd name="T15" fmla="*/ 836 h 1153"/>
                <a:gd name="T16" fmla="*/ 273 w 1404"/>
                <a:gd name="T17" fmla="*/ 798 h 1153"/>
                <a:gd name="T18" fmla="*/ 330 w 1404"/>
                <a:gd name="T19" fmla="*/ 774 h 1153"/>
                <a:gd name="T20" fmla="*/ 400 w 1404"/>
                <a:gd name="T21" fmla="*/ 748 h 1153"/>
                <a:gd name="T22" fmla="*/ 1110 w 1404"/>
                <a:gd name="T23" fmla="*/ 499 h 1153"/>
                <a:gd name="T24" fmla="*/ 1207 w 1404"/>
                <a:gd name="T25" fmla="*/ 451 h 1153"/>
                <a:gd name="T26" fmla="*/ 1289 w 1404"/>
                <a:gd name="T27" fmla="*/ 398 h 1153"/>
                <a:gd name="T28" fmla="*/ 1344 w 1404"/>
                <a:gd name="T29" fmla="*/ 356 h 1153"/>
                <a:gd name="T30" fmla="*/ 1381 w 1404"/>
                <a:gd name="T31" fmla="*/ 310 h 1153"/>
                <a:gd name="T32" fmla="*/ 1403 w 1404"/>
                <a:gd name="T33" fmla="*/ 249 h 1153"/>
                <a:gd name="T34" fmla="*/ 1401 w 1404"/>
                <a:gd name="T35" fmla="*/ 185 h 1153"/>
                <a:gd name="T36" fmla="*/ 1386 w 1404"/>
                <a:gd name="T37" fmla="*/ 136 h 1153"/>
                <a:gd name="T38" fmla="*/ 1370 w 1404"/>
                <a:gd name="T39" fmla="*/ 90 h 1153"/>
                <a:gd name="T40" fmla="*/ 1335 w 1404"/>
                <a:gd name="T41" fmla="*/ 55 h 1153"/>
                <a:gd name="T42" fmla="*/ 1280 w 1404"/>
                <a:gd name="T43" fmla="*/ 18 h 1153"/>
                <a:gd name="T44" fmla="*/ 1214 w 1404"/>
                <a:gd name="T45" fmla="*/ 0 h 1153"/>
                <a:gd name="T46" fmla="*/ 1172 w 1404"/>
                <a:gd name="T47" fmla="*/ 4 h 1153"/>
                <a:gd name="T48" fmla="*/ 1111 w 1404"/>
                <a:gd name="T49" fmla="*/ 7 h 1153"/>
                <a:gd name="T50" fmla="*/ 1053 w 1404"/>
                <a:gd name="T51" fmla="*/ 20 h 1153"/>
                <a:gd name="T52" fmla="*/ 989 w 1404"/>
                <a:gd name="T53" fmla="*/ 46 h 1153"/>
                <a:gd name="T54" fmla="*/ 939 w 1404"/>
                <a:gd name="T55" fmla="*/ 79 h 1153"/>
                <a:gd name="T56" fmla="*/ 899 w 1404"/>
                <a:gd name="T57" fmla="*/ 106 h 1153"/>
                <a:gd name="T58" fmla="*/ 878 w 1404"/>
                <a:gd name="T59" fmla="*/ 149 h 1153"/>
                <a:gd name="T60" fmla="*/ 897 w 1404"/>
                <a:gd name="T61" fmla="*/ 187 h 1153"/>
                <a:gd name="T62" fmla="*/ 939 w 1404"/>
                <a:gd name="T63" fmla="*/ 183 h 1153"/>
                <a:gd name="T64" fmla="*/ 987 w 1404"/>
                <a:gd name="T65" fmla="*/ 171 h 1153"/>
                <a:gd name="T66" fmla="*/ 1033 w 1404"/>
                <a:gd name="T67" fmla="*/ 158 h 1153"/>
                <a:gd name="T68" fmla="*/ 1069 w 1404"/>
                <a:gd name="T69" fmla="*/ 150 h 1153"/>
                <a:gd name="T70" fmla="*/ 1111 w 1404"/>
                <a:gd name="T71" fmla="*/ 150 h 1153"/>
                <a:gd name="T72" fmla="*/ 1154 w 1404"/>
                <a:gd name="T73" fmla="*/ 163 h 1153"/>
                <a:gd name="T74" fmla="*/ 1183 w 1404"/>
                <a:gd name="T75" fmla="*/ 204 h 1153"/>
                <a:gd name="T76" fmla="*/ 1179 w 1404"/>
                <a:gd name="T77" fmla="*/ 248 h 1153"/>
                <a:gd name="T78" fmla="*/ 1157 w 1404"/>
                <a:gd name="T79" fmla="*/ 286 h 1153"/>
                <a:gd name="T80" fmla="*/ 1121 w 1404"/>
                <a:gd name="T81" fmla="*/ 323 h 1153"/>
                <a:gd name="T82" fmla="*/ 1047 w 1404"/>
                <a:gd name="T83" fmla="*/ 361 h 1153"/>
                <a:gd name="T84" fmla="*/ 908 w 1404"/>
                <a:gd name="T85" fmla="*/ 415 h 1153"/>
                <a:gd name="T86" fmla="*/ 194 w 1404"/>
                <a:gd name="T87" fmla="*/ 675 h 1153"/>
                <a:gd name="T88" fmla="*/ 123 w 1404"/>
                <a:gd name="T89" fmla="*/ 715 h 1153"/>
                <a:gd name="T90" fmla="*/ 68 w 1404"/>
                <a:gd name="T91" fmla="*/ 763 h 1153"/>
                <a:gd name="T92" fmla="*/ 29 w 1404"/>
                <a:gd name="T93" fmla="*/ 809 h 1153"/>
                <a:gd name="T94" fmla="*/ 6 w 1404"/>
                <a:gd name="T95" fmla="*/ 858 h 1153"/>
                <a:gd name="T96" fmla="*/ 0 w 1404"/>
                <a:gd name="T97" fmla="*/ 912 h 1153"/>
                <a:gd name="T98" fmla="*/ 8 w 1404"/>
                <a:gd name="T99" fmla="*/ 952 h 1153"/>
                <a:gd name="T100" fmla="*/ 22 w 1404"/>
                <a:gd name="T101" fmla="*/ 992 h 1153"/>
                <a:gd name="T102" fmla="*/ 59 w 1404"/>
                <a:gd name="T103" fmla="*/ 1036 h 1153"/>
                <a:gd name="T104" fmla="*/ 127 w 1404"/>
                <a:gd name="T105" fmla="*/ 1095 h 1153"/>
                <a:gd name="T106" fmla="*/ 198 w 1404"/>
                <a:gd name="T107" fmla="*/ 1135 h 1153"/>
                <a:gd name="T108" fmla="*/ 273 w 1404"/>
                <a:gd name="T109" fmla="*/ 1152 h 1153"/>
                <a:gd name="T110" fmla="*/ 466 w 1404"/>
                <a:gd name="T111" fmla="*/ 1084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04" h="1153">
                  <a:moveTo>
                    <a:pt x="466" y="1084"/>
                  </a:moveTo>
                  <a:lnTo>
                    <a:pt x="370" y="1066"/>
                  </a:lnTo>
                  <a:lnTo>
                    <a:pt x="299" y="1035"/>
                  </a:lnTo>
                  <a:lnTo>
                    <a:pt x="257" y="1002"/>
                  </a:lnTo>
                  <a:lnTo>
                    <a:pt x="220" y="956"/>
                  </a:lnTo>
                  <a:lnTo>
                    <a:pt x="209" y="914"/>
                  </a:lnTo>
                  <a:lnTo>
                    <a:pt x="215" y="873"/>
                  </a:lnTo>
                  <a:lnTo>
                    <a:pt x="231" y="836"/>
                  </a:lnTo>
                  <a:lnTo>
                    <a:pt x="273" y="798"/>
                  </a:lnTo>
                  <a:lnTo>
                    <a:pt x="330" y="774"/>
                  </a:lnTo>
                  <a:lnTo>
                    <a:pt x="400" y="748"/>
                  </a:lnTo>
                  <a:lnTo>
                    <a:pt x="1110" y="499"/>
                  </a:lnTo>
                  <a:lnTo>
                    <a:pt x="1207" y="451"/>
                  </a:lnTo>
                  <a:lnTo>
                    <a:pt x="1289" y="398"/>
                  </a:lnTo>
                  <a:lnTo>
                    <a:pt x="1344" y="356"/>
                  </a:lnTo>
                  <a:lnTo>
                    <a:pt x="1381" y="310"/>
                  </a:lnTo>
                  <a:lnTo>
                    <a:pt x="1403" y="249"/>
                  </a:lnTo>
                  <a:lnTo>
                    <a:pt x="1401" y="185"/>
                  </a:lnTo>
                  <a:lnTo>
                    <a:pt x="1386" y="136"/>
                  </a:lnTo>
                  <a:lnTo>
                    <a:pt x="1370" y="90"/>
                  </a:lnTo>
                  <a:lnTo>
                    <a:pt x="1335" y="55"/>
                  </a:lnTo>
                  <a:lnTo>
                    <a:pt x="1280" y="18"/>
                  </a:lnTo>
                  <a:lnTo>
                    <a:pt x="1214" y="0"/>
                  </a:lnTo>
                  <a:lnTo>
                    <a:pt x="1172" y="4"/>
                  </a:lnTo>
                  <a:lnTo>
                    <a:pt x="1111" y="7"/>
                  </a:lnTo>
                  <a:lnTo>
                    <a:pt x="1053" y="20"/>
                  </a:lnTo>
                  <a:lnTo>
                    <a:pt x="989" y="46"/>
                  </a:lnTo>
                  <a:lnTo>
                    <a:pt x="939" y="79"/>
                  </a:lnTo>
                  <a:lnTo>
                    <a:pt x="899" y="106"/>
                  </a:lnTo>
                  <a:lnTo>
                    <a:pt x="878" y="149"/>
                  </a:lnTo>
                  <a:lnTo>
                    <a:pt x="897" y="187"/>
                  </a:lnTo>
                  <a:lnTo>
                    <a:pt x="939" y="183"/>
                  </a:lnTo>
                  <a:lnTo>
                    <a:pt x="987" y="171"/>
                  </a:lnTo>
                  <a:lnTo>
                    <a:pt x="1033" y="158"/>
                  </a:lnTo>
                  <a:lnTo>
                    <a:pt x="1069" y="150"/>
                  </a:lnTo>
                  <a:lnTo>
                    <a:pt x="1111" y="150"/>
                  </a:lnTo>
                  <a:lnTo>
                    <a:pt x="1154" y="163"/>
                  </a:lnTo>
                  <a:lnTo>
                    <a:pt x="1183" y="204"/>
                  </a:lnTo>
                  <a:lnTo>
                    <a:pt x="1179" y="248"/>
                  </a:lnTo>
                  <a:lnTo>
                    <a:pt x="1157" y="286"/>
                  </a:lnTo>
                  <a:lnTo>
                    <a:pt x="1121" y="323"/>
                  </a:lnTo>
                  <a:lnTo>
                    <a:pt x="1047" y="361"/>
                  </a:lnTo>
                  <a:lnTo>
                    <a:pt x="908" y="415"/>
                  </a:lnTo>
                  <a:lnTo>
                    <a:pt x="194" y="675"/>
                  </a:lnTo>
                  <a:lnTo>
                    <a:pt x="123" y="715"/>
                  </a:lnTo>
                  <a:lnTo>
                    <a:pt x="68" y="763"/>
                  </a:lnTo>
                  <a:lnTo>
                    <a:pt x="29" y="809"/>
                  </a:lnTo>
                  <a:lnTo>
                    <a:pt x="6" y="858"/>
                  </a:lnTo>
                  <a:lnTo>
                    <a:pt x="0" y="912"/>
                  </a:lnTo>
                  <a:lnTo>
                    <a:pt x="8" y="952"/>
                  </a:lnTo>
                  <a:lnTo>
                    <a:pt x="22" y="992"/>
                  </a:lnTo>
                  <a:lnTo>
                    <a:pt x="59" y="1036"/>
                  </a:lnTo>
                  <a:lnTo>
                    <a:pt x="127" y="1095"/>
                  </a:lnTo>
                  <a:lnTo>
                    <a:pt x="198" y="1135"/>
                  </a:lnTo>
                  <a:lnTo>
                    <a:pt x="273" y="1152"/>
                  </a:lnTo>
                  <a:lnTo>
                    <a:pt x="466" y="1084"/>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 name="Freeform 12"/>
            <p:cNvSpPr>
              <a:spLocks/>
            </p:cNvSpPr>
            <p:nvPr/>
          </p:nvSpPr>
          <p:spPr bwMode="auto">
            <a:xfrm>
              <a:off x="2711" y="3280"/>
              <a:ext cx="368" cy="422"/>
            </a:xfrm>
            <a:custGeom>
              <a:avLst/>
              <a:gdLst>
                <a:gd name="T0" fmla="*/ 367 w 368"/>
                <a:gd name="T1" fmla="*/ 421 h 422"/>
                <a:gd name="T2" fmla="*/ 171 w 368"/>
                <a:gd name="T3" fmla="*/ 340 h 422"/>
                <a:gd name="T4" fmla="*/ 117 w 368"/>
                <a:gd name="T5" fmla="*/ 304 h 422"/>
                <a:gd name="T6" fmla="*/ 73 w 368"/>
                <a:gd name="T7" fmla="*/ 265 h 422"/>
                <a:gd name="T8" fmla="*/ 31 w 368"/>
                <a:gd name="T9" fmla="*/ 219 h 422"/>
                <a:gd name="T10" fmla="*/ 9 w 368"/>
                <a:gd name="T11" fmla="*/ 179 h 422"/>
                <a:gd name="T12" fmla="*/ 0 w 368"/>
                <a:gd name="T13" fmla="*/ 137 h 422"/>
                <a:gd name="T14" fmla="*/ 2 w 368"/>
                <a:gd name="T15" fmla="*/ 95 h 422"/>
                <a:gd name="T16" fmla="*/ 19 w 368"/>
                <a:gd name="T17" fmla="*/ 51 h 422"/>
                <a:gd name="T18" fmla="*/ 44 w 368"/>
                <a:gd name="T19" fmla="*/ 0 h 422"/>
                <a:gd name="T20" fmla="*/ 120 w 368"/>
                <a:gd name="T21" fmla="*/ 52 h 422"/>
                <a:gd name="T22" fmla="*/ 95 w 368"/>
                <a:gd name="T23" fmla="*/ 98 h 422"/>
                <a:gd name="T24" fmla="*/ 95 w 368"/>
                <a:gd name="T25" fmla="*/ 143 h 422"/>
                <a:gd name="T26" fmla="*/ 122 w 368"/>
                <a:gd name="T27" fmla="*/ 191 h 422"/>
                <a:gd name="T28" fmla="*/ 162 w 368"/>
                <a:gd name="T29" fmla="*/ 235 h 422"/>
                <a:gd name="T30" fmla="*/ 223 w 368"/>
                <a:gd name="T31" fmla="*/ 284 h 422"/>
                <a:gd name="T32" fmla="*/ 290 w 368"/>
                <a:gd name="T33" fmla="*/ 317 h 422"/>
                <a:gd name="T34" fmla="*/ 332 w 368"/>
                <a:gd name="T35" fmla="*/ 351 h 422"/>
                <a:gd name="T36" fmla="*/ 351 w 368"/>
                <a:gd name="T37" fmla="*/ 378 h 422"/>
                <a:gd name="T38" fmla="*/ 367 w 368"/>
                <a:gd name="T39" fmla="*/ 421 h 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68" h="422">
                  <a:moveTo>
                    <a:pt x="367" y="421"/>
                  </a:moveTo>
                  <a:lnTo>
                    <a:pt x="171" y="340"/>
                  </a:lnTo>
                  <a:lnTo>
                    <a:pt x="117" y="304"/>
                  </a:lnTo>
                  <a:lnTo>
                    <a:pt x="73" y="265"/>
                  </a:lnTo>
                  <a:lnTo>
                    <a:pt x="31" y="219"/>
                  </a:lnTo>
                  <a:lnTo>
                    <a:pt x="9" y="179"/>
                  </a:lnTo>
                  <a:lnTo>
                    <a:pt x="0" y="137"/>
                  </a:lnTo>
                  <a:lnTo>
                    <a:pt x="2" y="95"/>
                  </a:lnTo>
                  <a:lnTo>
                    <a:pt x="19" y="51"/>
                  </a:lnTo>
                  <a:lnTo>
                    <a:pt x="44" y="0"/>
                  </a:lnTo>
                  <a:lnTo>
                    <a:pt x="120" y="52"/>
                  </a:lnTo>
                  <a:lnTo>
                    <a:pt x="95" y="98"/>
                  </a:lnTo>
                  <a:lnTo>
                    <a:pt x="95" y="143"/>
                  </a:lnTo>
                  <a:lnTo>
                    <a:pt x="122" y="191"/>
                  </a:lnTo>
                  <a:lnTo>
                    <a:pt x="162" y="235"/>
                  </a:lnTo>
                  <a:lnTo>
                    <a:pt x="223" y="284"/>
                  </a:lnTo>
                  <a:lnTo>
                    <a:pt x="290" y="317"/>
                  </a:lnTo>
                  <a:lnTo>
                    <a:pt x="332" y="351"/>
                  </a:lnTo>
                  <a:lnTo>
                    <a:pt x="351" y="378"/>
                  </a:lnTo>
                  <a:lnTo>
                    <a:pt x="367" y="421"/>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Freeform 13"/>
            <p:cNvSpPr>
              <a:spLocks/>
            </p:cNvSpPr>
            <p:nvPr/>
          </p:nvSpPr>
          <p:spPr bwMode="auto">
            <a:xfrm>
              <a:off x="2432" y="1792"/>
              <a:ext cx="989" cy="1439"/>
            </a:xfrm>
            <a:custGeom>
              <a:avLst/>
              <a:gdLst>
                <a:gd name="T0" fmla="*/ 525 w 989"/>
                <a:gd name="T1" fmla="*/ 1438 h 1439"/>
                <a:gd name="T2" fmla="*/ 582 w 989"/>
                <a:gd name="T3" fmla="*/ 1409 h 1439"/>
                <a:gd name="T4" fmla="*/ 647 w 989"/>
                <a:gd name="T5" fmla="*/ 1355 h 1439"/>
                <a:gd name="T6" fmla="*/ 670 w 989"/>
                <a:gd name="T7" fmla="*/ 1304 h 1439"/>
                <a:gd name="T8" fmla="*/ 686 w 989"/>
                <a:gd name="T9" fmla="*/ 1255 h 1439"/>
                <a:gd name="T10" fmla="*/ 677 w 989"/>
                <a:gd name="T11" fmla="*/ 1198 h 1439"/>
                <a:gd name="T12" fmla="*/ 637 w 989"/>
                <a:gd name="T13" fmla="*/ 1125 h 1439"/>
                <a:gd name="T14" fmla="*/ 609 w 989"/>
                <a:gd name="T15" fmla="*/ 1092 h 1439"/>
                <a:gd name="T16" fmla="*/ 569 w 989"/>
                <a:gd name="T17" fmla="*/ 1063 h 1439"/>
                <a:gd name="T18" fmla="*/ 259 w 989"/>
                <a:gd name="T19" fmla="*/ 905 h 1439"/>
                <a:gd name="T20" fmla="*/ 201 w 989"/>
                <a:gd name="T21" fmla="*/ 863 h 1439"/>
                <a:gd name="T22" fmla="*/ 177 w 989"/>
                <a:gd name="T23" fmla="*/ 843 h 1439"/>
                <a:gd name="T24" fmla="*/ 160 w 989"/>
                <a:gd name="T25" fmla="*/ 800 h 1439"/>
                <a:gd name="T26" fmla="*/ 171 w 989"/>
                <a:gd name="T27" fmla="*/ 766 h 1439"/>
                <a:gd name="T28" fmla="*/ 215 w 989"/>
                <a:gd name="T29" fmla="*/ 738 h 1439"/>
                <a:gd name="T30" fmla="*/ 294 w 989"/>
                <a:gd name="T31" fmla="*/ 709 h 1439"/>
                <a:gd name="T32" fmla="*/ 780 w 989"/>
                <a:gd name="T33" fmla="*/ 521 h 1439"/>
                <a:gd name="T34" fmla="*/ 856 w 989"/>
                <a:gd name="T35" fmla="*/ 471 h 1439"/>
                <a:gd name="T36" fmla="*/ 918 w 989"/>
                <a:gd name="T37" fmla="*/ 417 h 1439"/>
                <a:gd name="T38" fmla="*/ 953 w 989"/>
                <a:gd name="T39" fmla="*/ 379 h 1439"/>
                <a:gd name="T40" fmla="*/ 984 w 989"/>
                <a:gd name="T41" fmla="*/ 334 h 1439"/>
                <a:gd name="T42" fmla="*/ 988 w 989"/>
                <a:gd name="T43" fmla="*/ 274 h 1439"/>
                <a:gd name="T44" fmla="*/ 972 w 989"/>
                <a:gd name="T45" fmla="*/ 214 h 1439"/>
                <a:gd name="T46" fmla="*/ 953 w 989"/>
                <a:gd name="T47" fmla="*/ 167 h 1439"/>
                <a:gd name="T48" fmla="*/ 920 w 989"/>
                <a:gd name="T49" fmla="*/ 126 h 1439"/>
                <a:gd name="T50" fmla="*/ 875 w 989"/>
                <a:gd name="T51" fmla="*/ 85 h 1439"/>
                <a:gd name="T52" fmla="*/ 828 w 989"/>
                <a:gd name="T53" fmla="*/ 50 h 1439"/>
                <a:gd name="T54" fmla="*/ 803 w 989"/>
                <a:gd name="T55" fmla="*/ 29 h 1439"/>
                <a:gd name="T56" fmla="*/ 756 w 989"/>
                <a:gd name="T57" fmla="*/ 0 h 1439"/>
                <a:gd name="T58" fmla="*/ 588 w 989"/>
                <a:gd name="T59" fmla="*/ 61 h 1439"/>
                <a:gd name="T60" fmla="*/ 649 w 989"/>
                <a:gd name="T61" fmla="*/ 104 h 1439"/>
                <a:gd name="T62" fmla="*/ 694 w 989"/>
                <a:gd name="T63" fmla="*/ 145 h 1439"/>
                <a:gd name="T64" fmla="*/ 739 w 989"/>
                <a:gd name="T65" fmla="*/ 182 h 1439"/>
                <a:gd name="T66" fmla="*/ 780 w 989"/>
                <a:gd name="T67" fmla="*/ 223 h 1439"/>
                <a:gd name="T68" fmla="*/ 803 w 989"/>
                <a:gd name="T69" fmla="*/ 272 h 1439"/>
                <a:gd name="T70" fmla="*/ 787 w 989"/>
                <a:gd name="T71" fmla="*/ 323 h 1439"/>
                <a:gd name="T72" fmla="*/ 729 w 989"/>
                <a:gd name="T73" fmla="*/ 369 h 1439"/>
                <a:gd name="T74" fmla="*/ 639 w 989"/>
                <a:gd name="T75" fmla="*/ 413 h 1439"/>
                <a:gd name="T76" fmla="*/ 212 w 989"/>
                <a:gd name="T77" fmla="*/ 589 h 1439"/>
                <a:gd name="T78" fmla="*/ 160 w 989"/>
                <a:gd name="T79" fmla="*/ 608 h 1439"/>
                <a:gd name="T80" fmla="*/ 88 w 989"/>
                <a:gd name="T81" fmla="*/ 653 h 1439"/>
                <a:gd name="T82" fmla="*/ 43 w 989"/>
                <a:gd name="T83" fmla="*/ 698 h 1439"/>
                <a:gd name="T84" fmla="*/ 9 w 989"/>
                <a:gd name="T85" fmla="*/ 755 h 1439"/>
                <a:gd name="T86" fmla="*/ 0 w 989"/>
                <a:gd name="T87" fmla="*/ 820 h 1439"/>
                <a:gd name="T88" fmla="*/ 10 w 989"/>
                <a:gd name="T89" fmla="*/ 872 h 1439"/>
                <a:gd name="T90" fmla="*/ 40 w 989"/>
                <a:gd name="T91" fmla="*/ 914 h 1439"/>
                <a:gd name="T92" fmla="*/ 84 w 989"/>
                <a:gd name="T93" fmla="*/ 949 h 1439"/>
                <a:gd name="T94" fmla="*/ 159 w 989"/>
                <a:gd name="T95" fmla="*/ 999 h 1439"/>
                <a:gd name="T96" fmla="*/ 487 w 989"/>
                <a:gd name="T97" fmla="*/ 1164 h 1439"/>
                <a:gd name="T98" fmla="*/ 530 w 989"/>
                <a:gd name="T99" fmla="*/ 1197 h 1439"/>
                <a:gd name="T100" fmla="*/ 569 w 989"/>
                <a:gd name="T101" fmla="*/ 1236 h 1439"/>
                <a:gd name="T102" fmla="*/ 557 w 989"/>
                <a:gd name="T103" fmla="*/ 1292 h 1439"/>
                <a:gd name="T104" fmla="*/ 502 w 989"/>
                <a:gd name="T105" fmla="*/ 1354 h 1439"/>
                <a:gd name="T106" fmla="*/ 434 w 989"/>
                <a:gd name="T107" fmla="*/ 1394 h 1439"/>
                <a:gd name="T108" fmla="*/ 525 w 989"/>
                <a:gd name="T109" fmla="*/ 1438 h 1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89" h="1439">
                  <a:moveTo>
                    <a:pt x="525" y="1438"/>
                  </a:moveTo>
                  <a:lnTo>
                    <a:pt x="582" y="1409"/>
                  </a:lnTo>
                  <a:lnTo>
                    <a:pt x="647" y="1355"/>
                  </a:lnTo>
                  <a:lnTo>
                    <a:pt x="670" y="1304"/>
                  </a:lnTo>
                  <a:lnTo>
                    <a:pt x="686" y="1255"/>
                  </a:lnTo>
                  <a:lnTo>
                    <a:pt x="677" y="1198"/>
                  </a:lnTo>
                  <a:lnTo>
                    <a:pt x="637" y="1125"/>
                  </a:lnTo>
                  <a:lnTo>
                    <a:pt x="609" y="1092"/>
                  </a:lnTo>
                  <a:lnTo>
                    <a:pt x="569" y="1063"/>
                  </a:lnTo>
                  <a:lnTo>
                    <a:pt x="259" y="905"/>
                  </a:lnTo>
                  <a:lnTo>
                    <a:pt x="201" y="863"/>
                  </a:lnTo>
                  <a:lnTo>
                    <a:pt x="177" y="843"/>
                  </a:lnTo>
                  <a:lnTo>
                    <a:pt x="160" y="800"/>
                  </a:lnTo>
                  <a:lnTo>
                    <a:pt x="171" y="766"/>
                  </a:lnTo>
                  <a:lnTo>
                    <a:pt x="215" y="738"/>
                  </a:lnTo>
                  <a:lnTo>
                    <a:pt x="294" y="709"/>
                  </a:lnTo>
                  <a:lnTo>
                    <a:pt x="780" y="521"/>
                  </a:lnTo>
                  <a:lnTo>
                    <a:pt x="856" y="471"/>
                  </a:lnTo>
                  <a:lnTo>
                    <a:pt x="918" y="417"/>
                  </a:lnTo>
                  <a:lnTo>
                    <a:pt x="953" y="379"/>
                  </a:lnTo>
                  <a:lnTo>
                    <a:pt x="984" y="334"/>
                  </a:lnTo>
                  <a:lnTo>
                    <a:pt x="988" y="274"/>
                  </a:lnTo>
                  <a:lnTo>
                    <a:pt x="972" y="214"/>
                  </a:lnTo>
                  <a:lnTo>
                    <a:pt x="953" y="167"/>
                  </a:lnTo>
                  <a:lnTo>
                    <a:pt x="920" y="126"/>
                  </a:lnTo>
                  <a:lnTo>
                    <a:pt x="875" y="85"/>
                  </a:lnTo>
                  <a:lnTo>
                    <a:pt x="828" y="50"/>
                  </a:lnTo>
                  <a:lnTo>
                    <a:pt x="803" y="29"/>
                  </a:lnTo>
                  <a:lnTo>
                    <a:pt x="756" y="0"/>
                  </a:lnTo>
                  <a:lnTo>
                    <a:pt x="588" y="61"/>
                  </a:lnTo>
                  <a:lnTo>
                    <a:pt x="649" y="104"/>
                  </a:lnTo>
                  <a:lnTo>
                    <a:pt x="694" y="145"/>
                  </a:lnTo>
                  <a:lnTo>
                    <a:pt x="739" y="182"/>
                  </a:lnTo>
                  <a:lnTo>
                    <a:pt x="780" y="223"/>
                  </a:lnTo>
                  <a:lnTo>
                    <a:pt x="803" y="272"/>
                  </a:lnTo>
                  <a:lnTo>
                    <a:pt x="787" y="323"/>
                  </a:lnTo>
                  <a:lnTo>
                    <a:pt x="729" y="369"/>
                  </a:lnTo>
                  <a:lnTo>
                    <a:pt x="639" y="413"/>
                  </a:lnTo>
                  <a:lnTo>
                    <a:pt x="212" y="589"/>
                  </a:lnTo>
                  <a:lnTo>
                    <a:pt x="160" y="608"/>
                  </a:lnTo>
                  <a:lnTo>
                    <a:pt x="88" y="653"/>
                  </a:lnTo>
                  <a:lnTo>
                    <a:pt x="43" y="698"/>
                  </a:lnTo>
                  <a:lnTo>
                    <a:pt x="9" y="755"/>
                  </a:lnTo>
                  <a:lnTo>
                    <a:pt x="0" y="820"/>
                  </a:lnTo>
                  <a:lnTo>
                    <a:pt x="10" y="872"/>
                  </a:lnTo>
                  <a:lnTo>
                    <a:pt x="40" y="914"/>
                  </a:lnTo>
                  <a:lnTo>
                    <a:pt x="84" y="949"/>
                  </a:lnTo>
                  <a:lnTo>
                    <a:pt x="159" y="999"/>
                  </a:lnTo>
                  <a:lnTo>
                    <a:pt x="487" y="1164"/>
                  </a:lnTo>
                  <a:lnTo>
                    <a:pt x="530" y="1197"/>
                  </a:lnTo>
                  <a:lnTo>
                    <a:pt x="569" y="1236"/>
                  </a:lnTo>
                  <a:lnTo>
                    <a:pt x="557" y="1292"/>
                  </a:lnTo>
                  <a:lnTo>
                    <a:pt x="502" y="1354"/>
                  </a:lnTo>
                  <a:lnTo>
                    <a:pt x="434" y="1394"/>
                  </a:lnTo>
                  <a:lnTo>
                    <a:pt x="525" y="143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Freeform 14"/>
            <p:cNvSpPr>
              <a:spLocks/>
            </p:cNvSpPr>
            <p:nvPr/>
          </p:nvSpPr>
          <p:spPr bwMode="auto">
            <a:xfrm>
              <a:off x="2100" y="1162"/>
              <a:ext cx="669" cy="582"/>
            </a:xfrm>
            <a:custGeom>
              <a:avLst/>
              <a:gdLst>
                <a:gd name="T0" fmla="*/ 668 w 669"/>
                <a:gd name="T1" fmla="*/ 553 h 582"/>
                <a:gd name="T2" fmla="*/ 668 w 669"/>
                <a:gd name="T3" fmla="*/ 450 h 582"/>
                <a:gd name="T4" fmla="*/ 562 w 669"/>
                <a:gd name="T5" fmla="*/ 435 h 582"/>
                <a:gd name="T6" fmla="*/ 448 w 669"/>
                <a:gd name="T7" fmla="*/ 420 h 582"/>
                <a:gd name="T8" fmla="*/ 367 w 669"/>
                <a:gd name="T9" fmla="*/ 400 h 582"/>
                <a:gd name="T10" fmla="*/ 314 w 669"/>
                <a:gd name="T11" fmla="*/ 378 h 582"/>
                <a:gd name="T12" fmla="*/ 257 w 669"/>
                <a:gd name="T13" fmla="*/ 349 h 582"/>
                <a:gd name="T14" fmla="*/ 220 w 669"/>
                <a:gd name="T15" fmla="*/ 314 h 582"/>
                <a:gd name="T16" fmla="*/ 193 w 669"/>
                <a:gd name="T17" fmla="*/ 274 h 582"/>
                <a:gd name="T18" fmla="*/ 180 w 669"/>
                <a:gd name="T19" fmla="*/ 231 h 582"/>
                <a:gd name="T20" fmla="*/ 180 w 669"/>
                <a:gd name="T21" fmla="*/ 189 h 582"/>
                <a:gd name="T22" fmla="*/ 193 w 669"/>
                <a:gd name="T23" fmla="*/ 165 h 582"/>
                <a:gd name="T24" fmla="*/ 209 w 669"/>
                <a:gd name="T25" fmla="*/ 143 h 582"/>
                <a:gd name="T26" fmla="*/ 255 w 669"/>
                <a:gd name="T27" fmla="*/ 127 h 582"/>
                <a:gd name="T28" fmla="*/ 297 w 669"/>
                <a:gd name="T29" fmla="*/ 127 h 582"/>
                <a:gd name="T30" fmla="*/ 345 w 669"/>
                <a:gd name="T31" fmla="*/ 141 h 582"/>
                <a:gd name="T32" fmla="*/ 396 w 669"/>
                <a:gd name="T33" fmla="*/ 156 h 582"/>
                <a:gd name="T34" fmla="*/ 448 w 669"/>
                <a:gd name="T35" fmla="*/ 163 h 582"/>
                <a:gd name="T36" fmla="*/ 477 w 669"/>
                <a:gd name="T37" fmla="*/ 125 h 582"/>
                <a:gd name="T38" fmla="*/ 464 w 669"/>
                <a:gd name="T39" fmla="*/ 86 h 582"/>
                <a:gd name="T40" fmla="*/ 415 w 669"/>
                <a:gd name="T41" fmla="*/ 42 h 582"/>
                <a:gd name="T42" fmla="*/ 363 w 669"/>
                <a:gd name="T43" fmla="*/ 18 h 582"/>
                <a:gd name="T44" fmla="*/ 319 w 669"/>
                <a:gd name="T45" fmla="*/ 7 h 582"/>
                <a:gd name="T46" fmla="*/ 273 w 669"/>
                <a:gd name="T47" fmla="*/ 2 h 582"/>
                <a:gd name="T48" fmla="*/ 222 w 669"/>
                <a:gd name="T49" fmla="*/ 0 h 582"/>
                <a:gd name="T50" fmla="*/ 176 w 669"/>
                <a:gd name="T51" fmla="*/ 4 h 582"/>
                <a:gd name="T52" fmla="*/ 136 w 669"/>
                <a:gd name="T53" fmla="*/ 15 h 582"/>
                <a:gd name="T54" fmla="*/ 86 w 669"/>
                <a:gd name="T55" fmla="*/ 33 h 582"/>
                <a:gd name="T56" fmla="*/ 50 w 669"/>
                <a:gd name="T57" fmla="*/ 66 h 582"/>
                <a:gd name="T58" fmla="*/ 22 w 669"/>
                <a:gd name="T59" fmla="*/ 99 h 582"/>
                <a:gd name="T60" fmla="*/ 6 w 669"/>
                <a:gd name="T61" fmla="*/ 145 h 582"/>
                <a:gd name="T62" fmla="*/ 0 w 669"/>
                <a:gd name="T63" fmla="*/ 189 h 582"/>
                <a:gd name="T64" fmla="*/ 9 w 669"/>
                <a:gd name="T65" fmla="*/ 237 h 582"/>
                <a:gd name="T66" fmla="*/ 22 w 669"/>
                <a:gd name="T67" fmla="*/ 285 h 582"/>
                <a:gd name="T68" fmla="*/ 50 w 669"/>
                <a:gd name="T69" fmla="*/ 330 h 582"/>
                <a:gd name="T70" fmla="*/ 81 w 669"/>
                <a:gd name="T71" fmla="*/ 375 h 582"/>
                <a:gd name="T72" fmla="*/ 125 w 669"/>
                <a:gd name="T73" fmla="*/ 419 h 582"/>
                <a:gd name="T74" fmla="*/ 169 w 669"/>
                <a:gd name="T75" fmla="*/ 457 h 582"/>
                <a:gd name="T76" fmla="*/ 217 w 669"/>
                <a:gd name="T77" fmla="*/ 488 h 582"/>
                <a:gd name="T78" fmla="*/ 266 w 669"/>
                <a:gd name="T79" fmla="*/ 514 h 582"/>
                <a:gd name="T80" fmla="*/ 310 w 669"/>
                <a:gd name="T81" fmla="*/ 534 h 582"/>
                <a:gd name="T82" fmla="*/ 369 w 669"/>
                <a:gd name="T83" fmla="*/ 549 h 582"/>
                <a:gd name="T84" fmla="*/ 437 w 669"/>
                <a:gd name="T85" fmla="*/ 568 h 582"/>
                <a:gd name="T86" fmla="*/ 516 w 669"/>
                <a:gd name="T87" fmla="*/ 581 h 582"/>
                <a:gd name="T88" fmla="*/ 595 w 669"/>
                <a:gd name="T89" fmla="*/ 577 h 582"/>
                <a:gd name="T90" fmla="*/ 668 w 669"/>
                <a:gd name="T91" fmla="*/ 553 h 5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69" h="582">
                  <a:moveTo>
                    <a:pt x="668" y="553"/>
                  </a:moveTo>
                  <a:lnTo>
                    <a:pt x="668" y="450"/>
                  </a:lnTo>
                  <a:lnTo>
                    <a:pt x="562" y="435"/>
                  </a:lnTo>
                  <a:lnTo>
                    <a:pt x="448" y="420"/>
                  </a:lnTo>
                  <a:lnTo>
                    <a:pt x="367" y="400"/>
                  </a:lnTo>
                  <a:lnTo>
                    <a:pt x="314" y="378"/>
                  </a:lnTo>
                  <a:lnTo>
                    <a:pt x="257" y="349"/>
                  </a:lnTo>
                  <a:lnTo>
                    <a:pt x="220" y="314"/>
                  </a:lnTo>
                  <a:lnTo>
                    <a:pt x="193" y="274"/>
                  </a:lnTo>
                  <a:lnTo>
                    <a:pt x="180" y="231"/>
                  </a:lnTo>
                  <a:lnTo>
                    <a:pt x="180" y="189"/>
                  </a:lnTo>
                  <a:lnTo>
                    <a:pt x="193" y="165"/>
                  </a:lnTo>
                  <a:lnTo>
                    <a:pt x="209" y="143"/>
                  </a:lnTo>
                  <a:lnTo>
                    <a:pt x="255" y="127"/>
                  </a:lnTo>
                  <a:lnTo>
                    <a:pt x="297" y="127"/>
                  </a:lnTo>
                  <a:lnTo>
                    <a:pt x="345" y="141"/>
                  </a:lnTo>
                  <a:lnTo>
                    <a:pt x="396" y="156"/>
                  </a:lnTo>
                  <a:lnTo>
                    <a:pt x="448" y="163"/>
                  </a:lnTo>
                  <a:lnTo>
                    <a:pt x="477" y="125"/>
                  </a:lnTo>
                  <a:lnTo>
                    <a:pt x="464" y="86"/>
                  </a:lnTo>
                  <a:lnTo>
                    <a:pt x="415" y="42"/>
                  </a:lnTo>
                  <a:lnTo>
                    <a:pt x="363" y="18"/>
                  </a:lnTo>
                  <a:lnTo>
                    <a:pt x="319" y="7"/>
                  </a:lnTo>
                  <a:lnTo>
                    <a:pt x="273" y="2"/>
                  </a:lnTo>
                  <a:lnTo>
                    <a:pt x="222" y="0"/>
                  </a:lnTo>
                  <a:lnTo>
                    <a:pt x="176" y="4"/>
                  </a:lnTo>
                  <a:lnTo>
                    <a:pt x="136" y="15"/>
                  </a:lnTo>
                  <a:lnTo>
                    <a:pt x="86" y="33"/>
                  </a:lnTo>
                  <a:lnTo>
                    <a:pt x="50" y="66"/>
                  </a:lnTo>
                  <a:lnTo>
                    <a:pt x="22" y="99"/>
                  </a:lnTo>
                  <a:lnTo>
                    <a:pt x="6" y="145"/>
                  </a:lnTo>
                  <a:lnTo>
                    <a:pt x="0" y="189"/>
                  </a:lnTo>
                  <a:lnTo>
                    <a:pt x="9" y="237"/>
                  </a:lnTo>
                  <a:lnTo>
                    <a:pt x="22" y="285"/>
                  </a:lnTo>
                  <a:lnTo>
                    <a:pt x="50" y="330"/>
                  </a:lnTo>
                  <a:lnTo>
                    <a:pt x="81" y="375"/>
                  </a:lnTo>
                  <a:lnTo>
                    <a:pt x="125" y="419"/>
                  </a:lnTo>
                  <a:lnTo>
                    <a:pt x="169" y="457"/>
                  </a:lnTo>
                  <a:lnTo>
                    <a:pt x="217" y="488"/>
                  </a:lnTo>
                  <a:lnTo>
                    <a:pt x="266" y="514"/>
                  </a:lnTo>
                  <a:lnTo>
                    <a:pt x="310" y="534"/>
                  </a:lnTo>
                  <a:lnTo>
                    <a:pt x="369" y="549"/>
                  </a:lnTo>
                  <a:lnTo>
                    <a:pt x="437" y="568"/>
                  </a:lnTo>
                  <a:lnTo>
                    <a:pt x="516" y="581"/>
                  </a:lnTo>
                  <a:lnTo>
                    <a:pt x="595" y="577"/>
                  </a:lnTo>
                  <a:lnTo>
                    <a:pt x="668" y="553"/>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Freeform 15"/>
            <p:cNvSpPr>
              <a:spLocks/>
            </p:cNvSpPr>
            <p:nvPr/>
          </p:nvSpPr>
          <p:spPr bwMode="auto">
            <a:xfrm>
              <a:off x="1365" y="583"/>
              <a:ext cx="1413" cy="549"/>
            </a:xfrm>
            <a:custGeom>
              <a:avLst/>
              <a:gdLst>
                <a:gd name="T0" fmla="*/ 1412 w 1413"/>
                <a:gd name="T1" fmla="*/ 548 h 549"/>
                <a:gd name="T2" fmla="*/ 1316 w 1413"/>
                <a:gd name="T3" fmla="*/ 537 h 549"/>
                <a:gd name="T4" fmla="*/ 1237 w 1413"/>
                <a:gd name="T5" fmla="*/ 524 h 549"/>
                <a:gd name="T6" fmla="*/ 1179 w 1413"/>
                <a:gd name="T7" fmla="*/ 511 h 549"/>
                <a:gd name="T8" fmla="*/ 1118 w 1413"/>
                <a:gd name="T9" fmla="*/ 499 h 549"/>
                <a:gd name="T10" fmla="*/ 1060 w 1413"/>
                <a:gd name="T11" fmla="*/ 493 h 549"/>
                <a:gd name="T12" fmla="*/ 1000 w 1413"/>
                <a:gd name="T13" fmla="*/ 495 h 549"/>
                <a:gd name="T14" fmla="*/ 939 w 1413"/>
                <a:gd name="T15" fmla="*/ 499 h 549"/>
                <a:gd name="T16" fmla="*/ 894 w 1413"/>
                <a:gd name="T17" fmla="*/ 482 h 549"/>
                <a:gd name="T18" fmla="*/ 962 w 1413"/>
                <a:gd name="T19" fmla="*/ 440 h 549"/>
                <a:gd name="T20" fmla="*/ 1005 w 1413"/>
                <a:gd name="T21" fmla="*/ 411 h 549"/>
                <a:gd name="T22" fmla="*/ 1043 w 1413"/>
                <a:gd name="T23" fmla="*/ 381 h 549"/>
                <a:gd name="T24" fmla="*/ 1069 w 1413"/>
                <a:gd name="T25" fmla="*/ 348 h 549"/>
                <a:gd name="T26" fmla="*/ 962 w 1413"/>
                <a:gd name="T27" fmla="*/ 383 h 549"/>
                <a:gd name="T28" fmla="*/ 855 w 1413"/>
                <a:gd name="T29" fmla="*/ 418 h 549"/>
                <a:gd name="T30" fmla="*/ 783 w 1413"/>
                <a:gd name="T31" fmla="*/ 436 h 549"/>
                <a:gd name="T32" fmla="*/ 670 w 1413"/>
                <a:gd name="T33" fmla="*/ 449 h 549"/>
                <a:gd name="T34" fmla="*/ 597 w 1413"/>
                <a:gd name="T35" fmla="*/ 449 h 549"/>
                <a:gd name="T36" fmla="*/ 531 w 1413"/>
                <a:gd name="T37" fmla="*/ 444 h 549"/>
                <a:gd name="T38" fmla="*/ 486 w 1413"/>
                <a:gd name="T39" fmla="*/ 427 h 549"/>
                <a:gd name="T40" fmla="*/ 459 w 1413"/>
                <a:gd name="T41" fmla="*/ 407 h 549"/>
                <a:gd name="T42" fmla="*/ 527 w 1413"/>
                <a:gd name="T43" fmla="*/ 389 h 549"/>
                <a:gd name="T44" fmla="*/ 572 w 1413"/>
                <a:gd name="T45" fmla="*/ 365 h 549"/>
                <a:gd name="T46" fmla="*/ 599 w 1413"/>
                <a:gd name="T47" fmla="*/ 339 h 549"/>
                <a:gd name="T48" fmla="*/ 634 w 1413"/>
                <a:gd name="T49" fmla="*/ 308 h 549"/>
                <a:gd name="T50" fmla="*/ 544 w 1413"/>
                <a:gd name="T51" fmla="*/ 334 h 549"/>
                <a:gd name="T52" fmla="*/ 463 w 1413"/>
                <a:gd name="T53" fmla="*/ 348 h 549"/>
                <a:gd name="T54" fmla="*/ 378 w 1413"/>
                <a:gd name="T55" fmla="*/ 356 h 549"/>
                <a:gd name="T56" fmla="*/ 303 w 1413"/>
                <a:gd name="T57" fmla="*/ 352 h 549"/>
                <a:gd name="T58" fmla="*/ 254 w 1413"/>
                <a:gd name="T59" fmla="*/ 334 h 549"/>
                <a:gd name="T60" fmla="*/ 233 w 1413"/>
                <a:gd name="T61" fmla="*/ 312 h 549"/>
                <a:gd name="T62" fmla="*/ 281 w 1413"/>
                <a:gd name="T63" fmla="*/ 291 h 549"/>
                <a:gd name="T64" fmla="*/ 313 w 1413"/>
                <a:gd name="T65" fmla="*/ 269 h 549"/>
                <a:gd name="T66" fmla="*/ 341 w 1413"/>
                <a:gd name="T67" fmla="*/ 244 h 549"/>
                <a:gd name="T68" fmla="*/ 339 w 1413"/>
                <a:gd name="T69" fmla="*/ 229 h 549"/>
                <a:gd name="T70" fmla="*/ 262 w 1413"/>
                <a:gd name="T71" fmla="*/ 246 h 549"/>
                <a:gd name="T72" fmla="*/ 179 w 1413"/>
                <a:gd name="T73" fmla="*/ 255 h 549"/>
                <a:gd name="T74" fmla="*/ 109 w 1413"/>
                <a:gd name="T75" fmla="*/ 254 h 549"/>
                <a:gd name="T76" fmla="*/ 51 w 1413"/>
                <a:gd name="T77" fmla="*/ 244 h 549"/>
                <a:gd name="T78" fmla="*/ 19 w 1413"/>
                <a:gd name="T79" fmla="*/ 229 h 549"/>
                <a:gd name="T80" fmla="*/ 0 w 1413"/>
                <a:gd name="T81" fmla="*/ 205 h 549"/>
                <a:gd name="T82" fmla="*/ 120 w 1413"/>
                <a:gd name="T83" fmla="*/ 187 h 549"/>
                <a:gd name="T84" fmla="*/ 309 w 1413"/>
                <a:gd name="T85" fmla="*/ 156 h 549"/>
                <a:gd name="T86" fmla="*/ 544 w 1413"/>
                <a:gd name="T87" fmla="*/ 119 h 549"/>
                <a:gd name="T88" fmla="*/ 742 w 1413"/>
                <a:gd name="T89" fmla="*/ 71 h 549"/>
                <a:gd name="T90" fmla="*/ 926 w 1413"/>
                <a:gd name="T91" fmla="*/ 26 h 549"/>
                <a:gd name="T92" fmla="*/ 1020 w 1413"/>
                <a:gd name="T93" fmla="*/ 9 h 549"/>
                <a:gd name="T94" fmla="*/ 1098 w 1413"/>
                <a:gd name="T95" fmla="*/ 0 h 549"/>
                <a:gd name="T96" fmla="*/ 1165 w 1413"/>
                <a:gd name="T97" fmla="*/ 2 h 549"/>
                <a:gd name="T98" fmla="*/ 1211 w 1413"/>
                <a:gd name="T99" fmla="*/ 7 h 549"/>
                <a:gd name="T100" fmla="*/ 1254 w 1413"/>
                <a:gd name="T101" fmla="*/ 27 h 549"/>
                <a:gd name="T102" fmla="*/ 1288 w 1413"/>
                <a:gd name="T103" fmla="*/ 71 h 549"/>
                <a:gd name="T104" fmla="*/ 1301 w 1413"/>
                <a:gd name="T105" fmla="*/ 117 h 549"/>
                <a:gd name="T106" fmla="*/ 1316 w 1413"/>
                <a:gd name="T107" fmla="*/ 148 h 549"/>
                <a:gd name="T108" fmla="*/ 1344 w 1413"/>
                <a:gd name="T109" fmla="*/ 159 h 549"/>
                <a:gd name="T110" fmla="*/ 1384 w 1413"/>
                <a:gd name="T111" fmla="*/ 156 h 549"/>
                <a:gd name="T112" fmla="*/ 1412 w 1413"/>
                <a:gd name="T113" fmla="*/ 145 h 549"/>
                <a:gd name="T114" fmla="*/ 1412 w 1413"/>
                <a:gd name="T115" fmla="*/ 548 h 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413" h="549">
                  <a:moveTo>
                    <a:pt x="1412" y="548"/>
                  </a:moveTo>
                  <a:lnTo>
                    <a:pt x="1316" y="537"/>
                  </a:lnTo>
                  <a:lnTo>
                    <a:pt x="1237" y="524"/>
                  </a:lnTo>
                  <a:lnTo>
                    <a:pt x="1179" y="511"/>
                  </a:lnTo>
                  <a:lnTo>
                    <a:pt x="1118" y="499"/>
                  </a:lnTo>
                  <a:lnTo>
                    <a:pt x="1060" y="493"/>
                  </a:lnTo>
                  <a:lnTo>
                    <a:pt x="1000" y="495"/>
                  </a:lnTo>
                  <a:lnTo>
                    <a:pt x="939" y="499"/>
                  </a:lnTo>
                  <a:lnTo>
                    <a:pt x="894" y="482"/>
                  </a:lnTo>
                  <a:lnTo>
                    <a:pt x="962" y="440"/>
                  </a:lnTo>
                  <a:lnTo>
                    <a:pt x="1005" y="411"/>
                  </a:lnTo>
                  <a:lnTo>
                    <a:pt x="1043" y="381"/>
                  </a:lnTo>
                  <a:lnTo>
                    <a:pt x="1069" y="348"/>
                  </a:lnTo>
                  <a:lnTo>
                    <a:pt x="962" y="383"/>
                  </a:lnTo>
                  <a:lnTo>
                    <a:pt x="855" y="418"/>
                  </a:lnTo>
                  <a:lnTo>
                    <a:pt x="783" y="436"/>
                  </a:lnTo>
                  <a:lnTo>
                    <a:pt x="670" y="449"/>
                  </a:lnTo>
                  <a:lnTo>
                    <a:pt x="597" y="449"/>
                  </a:lnTo>
                  <a:lnTo>
                    <a:pt x="531" y="444"/>
                  </a:lnTo>
                  <a:lnTo>
                    <a:pt x="486" y="427"/>
                  </a:lnTo>
                  <a:lnTo>
                    <a:pt x="459" y="407"/>
                  </a:lnTo>
                  <a:lnTo>
                    <a:pt x="527" y="389"/>
                  </a:lnTo>
                  <a:lnTo>
                    <a:pt x="572" y="365"/>
                  </a:lnTo>
                  <a:lnTo>
                    <a:pt x="599" y="339"/>
                  </a:lnTo>
                  <a:lnTo>
                    <a:pt x="634" y="308"/>
                  </a:lnTo>
                  <a:lnTo>
                    <a:pt x="544" y="334"/>
                  </a:lnTo>
                  <a:lnTo>
                    <a:pt x="463" y="348"/>
                  </a:lnTo>
                  <a:lnTo>
                    <a:pt x="378" y="356"/>
                  </a:lnTo>
                  <a:lnTo>
                    <a:pt x="303" y="352"/>
                  </a:lnTo>
                  <a:lnTo>
                    <a:pt x="254" y="334"/>
                  </a:lnTo>
                  <a:lnTo>
                    <a:pt x="233" y="312"/>
                  </a:lnTo>
                  <a:lnTo>
                    <a:pt x="281" y="291"/>
                  </a:lnTo>
                  <a:lnTo>
                    <a:pt x="313" y="269"/>
                  </a:lnTo>
                  <a:lnTo>
                    <a:pt x="341" y="244"/>
                  </a:lnTo>
                  <a:lnTo>
                    <a:pt x="339" y="229"/>
                  </a:lnTo>
                  <a:lnTo>
                    <a:pt x="262" y="246"/>
                  </a:lnTo>
                  <a:lnTo>
                    <a:pt x="179" y="255"/>
                  </a:lnTo>
                  <a:lnTo>
                    <a:pt x="109" y="254"/>
                  </a:lnTo>
                  <a:lnTo>
                    <a:pt x="51" y="244"/>
                  </a:lnTo>
                  <a:lnTo>
                    <a:pt x="19" y="229"/>
                  </a:lnTo>
                  <a:lnTo>
                    <a:pt x="0" y="205"/>
                  </a:lnTo>
                  <a:lnTo>
                    <a:pt x="120" y="187"/>
                  </a:lnTo>
                  <a:lnTo>
                    <a:pt x="309" y="156"/>
                  </a:lnTo>
                  <a:lnTo>
                    <a:pt x="544" y="119"/>
                  </a:lnTo>
                  <a:lnTo>
                    <a:pt x="742" y="71"/>
                  </a:lnTo>
                  <a:lnTo>
                    <a:pt x="926" y="26"/>
                  </a:lnTo>
                  <a:lnTo>
                    <a:pt x="1020" y="9"/>
                  </a:lnTo>
                  <a:lnTo>
                    <a:pt x="1098" y="0"/>
                  </a:lnTo>
                  <a:lnTo>
                    <a:pt x="1165" y="2"/>
                  </a:lnTo>
                  <a:lnTo>
                    <a:pt x="1211" y="7"/>
                  </a:lnTo>
                  <a:lnTo>
                    <a:pt x="1254" y="27"/>
                  </a:lnTo>
                  <a:lnTo>
                    <a:pt x="1288" y="71"/>
                  </a:lnTo>
                  <a:lnTo>
                    <a:pt x="1301" y="117"/>
                  </a:lnTo>
                  <a:lnTo>
                    <a:pt x="1316" y="148"/>
                  </a:lnTo>
                  <a:lnTo>
                    <a:pt x="1344" y="159"/>
                  </a:lnTo>
                  <a:lnTo>
                    <a:pt x="1384" y="156"/>
                  </a:lnTo>
                  <a:lnTo>
                    <a:pt x="1412" y="145"/>
                  </a:lnTo>
                  <a:lnTo>
                    <a:pt x="1412" y="54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 name="Oval 16"/>
            <p:cNvSpPr>
              <a:spLocks noChangeArrowheads="1"/>
            </p:cNvSpPr>
            <p:nvPr/>
          </p:nvSpPr>
          <p:spPr bwMode="auto">
            <a:xfrm>
              <a:off x="2785" y="355"/>
              <a:ext cx="187" cy="198"/>
            </a:xfrm>
            <a:prstGeom prst="ellipse">
              <a:avLst/>
            </a:prstGeom>
            <a:gr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7" name="Freeform 17"/>
            <p:cNvSpPr>
              <a:spLocks/>
            </p:cNvSpPr>
            <p:nvPr/>
          </p:nvSpPr>
          <p:spPr bwMode="auto">
            <a:xfrm>
              <a:off x="2976" y="583"/>
              <a:ext cx="1413" cy="549"/>
            </a:xfrm>
            <a:custGeom>
              <a:avLst/>
              <a:gdLst>
                <a:gd name="T0" fmla="*/ 0 w 1413"/>
                <a:gd name="T1" fmla="*/ 548 h 549"/>
                <a:gd name="T2" fmla="*/ 96 w 1413"/>
                <a:gd name="T3" fmla="*/ 537 h 549"/>
                <a:gd name="T4" fmla="*/ 175 w 1413"/>
                <a:gd name="T5" fmla="*/ 524 h 549"/>
                <a:gd name="T6" fmla="*/ 233 w 1413"/>
                <a:gd name="T7" fmla="*/ 511 h 549"/>
                <a:gd name="T8" fmla="*/ 294 w 1413"/>
                <a:gd name="T9" fmla="*/ 499 h 549"/>
                <a:gd name="T10" fmla="*/ 352 w 1413"/>
                <a:gd name="T11" fmla="*/ 493 h 549"/>
                <a:gd name="T12" fmla="*/ 412 w 1413"/>
                <a:gd name="T13" fmla="*/ 495 h 549"/>
                <a:gd name="T14" fmla="*/ 473 w 1413"/>
                <a:gd name="T15" fmla="*/ 499 h 549"/>
                <a:gd name="T16" fmla="*/ 518 w 1413"/>
                <a:gd name="T17" fmla="*/ 482 h 549"/>
                <a:gd name="T18" fmla="*/ 450 w 1413"/>
                <a:gd name="T19" fmla="*/ 440 h 549"/>
                <a:gd name="T20" fmla="*/ 407 w 1413"/>
                <a:gd name="T21" fmla="*/ 411 h 549"/>
                <a:gd name="T22" fmla="*/ 369 w 1413"/>
                <a:gd name="T23" fmla="*/ 381 h 549"/>
                <a:gd name="T24" fmla="*/ 343 w 1413"/>
                <a:gd name="T25" fmla="*/ 348 h 549"/>
                <a:gd name="T26" fmla="*/ 450 w 1413"/>
                <a:gd name="T27" fmla="*/ 383 h 549"/>
                <a:gd name="T28" fmla="*/ 557 w 1413"/>
                <a:gd name="T29" fmla="*/ 418 h 549"/>
                <a:gd name="T30" fmla="*/ 629 w 1413"/>
                <a:gd name="T31" fmla="*/ 436 h 549"/>
                <a:gd name="T32" fmla="*/ 742 w 1413"/>
                <a:gd name="T33" fmla="*/ 449 h 549"/>
                <a:gd name="T34" fmla="*/ 815 w 1413"/>
                <a:gd name="T35" fmla="*/ 449 h 549"/>
                <a:gd name="T36" fmla="*/ 881 w 1413"/>
                <a:gd name="T37" fmla="*/ 444 h 549"/>
                <a:gd name="T38" fmla="*/ 926 w 1413"/>
                <a:gd name="T39" fmla="*/ 427 h 549"/>
                <a:gd name="T40" fmla="*/ 953 w 1413"/>
                <a:gd name="T41" fmla="*/ 407 h 549"/>
                <a:gd name="T42" fmla="*/ 885 w 1413"/>
                <a:gd name="T43" fmla="*/ 389 h 549"/>
                <a:gd name="T44" fmla="*/ 840 w 1413"/>
                <a:gd name="T45" fmla="*/ 365 h 549"/>
                <a:gd name="T46" fmla="*/ 809 w 1413"/>
                <a:gd name="T47" fmla="*/ 339 h 549"/>
                <a:gd name="T48" fmla="*/ 778 w 1413"/>
                <a:gd name="T49" fmla="*/ 308 h 549"/>
                <a:gd name="T50" fmla="*/ 868 w 1413"/>
                <a:gd name="T51" fmla="*/ 334 h 549"/>
                <a:gd name="T52" fmla="*/ 949 w 1413"/>
                <a:gd name="T53" fmla="*/ 348 h 549"/>
                <a:gd name="T54" fmla="*/ 1034 w 1413"/>
                <a:gd name="T55" fmla="*/ 356 h 549"/>
                <a:gd name="T56" fmla="*/ 1109 w 1413"/>
                <a:gd name="T57" fmla="*/ 352 h 549"/>
                <a:gd name="T58" fmla="*/ 1158 w 1413"/>
                <a:gd name="T59" fmla="*/ 334 h 549"/>
                <a:gd name="T60" fmla="*/ 1179 w 1413"/>
                <a:gd name="T61" fmla="*/ 312 h 549"/>
                <a:gd name="T62" fmla="*/ 1131 w 1413"/>
                <a:gd name="T63" fmla="*/ 291 h 549"/>
                <a:gd name="T64" fmla="*/ 1099 w 1413"/>
                <a:gd name="T65" fmla="*/ 269 h 549"/>
                <a:gd name="T66" fmla="*/ 1071 w 1413"/>
                <a:gd name="T67" fmla="*/ 244 h 549"/>
                <a:gd name="T68" fmla="*/ 1073 w 1413"/>
                <a:gd name="T69" fmla="*/ 229 h 549"/>
                <a:gd name="T70" fmla="*/ 1150 w 1413"/>
                <a:gd name="T71" fmla="*/ 246 h 549"/>
                <a:gd name="T72" fmla="*/ 1233 w 1413"/>
                <a:gd name="T73" fmla="*/ 255 h 549"/>
                <a:gd name="T74" fmla="*/ 1311 w 1413"/>
                <a:gd name="T75" fmla="*/ 253 h 549"/>
                <a:gd name="T76" fmla="*/ 1361 w 1413"/>
                <a:gd name="T77" fmla="*/ 244 h 549"/>
                <a:gd name="T78" fmla="*/ 1393 w 1413"/>
                <a:gd name="T79" fmla="*/ 229 h 549"/>
                <a:gd name="T80" fmla="*/ 1412 w 1413"/>
                <a:gd name="T81" fmla="*/ 205 h 549"/>
                <a:gd name="T82" fmla="*/ 1292 w 1413"/>
                <a:gd name="T83" fmla="*/ 187 h 549"/>
                <a:gd name="T84" fmla="*/ 1087 w 1413"/>
                <a:gd name="T85" fmla="*/ 158 h 549"/>
                <a:gd name="T86" fmla="*/ 868 w 1413"/>
                <a:gd name="T87" fmla="*/ 119 h 549"/>
                <a:gd name="T88" fmla="*/ 670 w 1413"/>
                <a:gd name="T89" fmla="*/ 71 h 549"/>
                <a:gd name="T90" fmla="*/ 486 w 1413"/>
                <a:gd name="T91" fmla="*/ 26 h 549"/>
                <a:gd name="T92" fmla="*/ 392 w 1413"/>
                <a:gd name="T93" fmla="*/ 9 h 549"/>
                <a:gd name="T94" fmla="*/ 314 w 1413"/>
                <a:gd name="T95" fmla="*/ 0 h 549"/>
                <a:gd name="T96" fmla="*/ 247 w 1413"/>
                <a:gd name="T97" fmla="*/ 2 h 549"/>
                <a:gd name="T98" fmla="*/ 201 w 1413"/>
                <a:gd name="T99" fmla="*/ 7 h 549"/>
                <a:gd name="T100" fmla="*/ 158 w 1413"/>
                <a:gd name="T101" fmla="*/ 27 h 549"/>
                <a:gd name="T102" fmla="*/ 124 w 1413"/>
                <a:gd name="T103" fmla="*/ 71 h 549"/>
                <a:gd name="T104" fmla="*/ 111 w 1413"/>
                <a:gd name="T105" fmla="*/ 117 h 549"/>
                <a:gd name="T106" fmla="*/ 96 w 1413"/>
                <a:gd name="T107" fmla="*/ 148 h 549"/>
                <a:gd name="T108" fmla="*/ 68 w 1413"/>
                <a:gd name="T109" fmla="*/ 159 h 549"/>
                <a:gd name="T110" fmla="*/ 28 w 1413"/>
                <a:gd name="T111" fmla="*/ 156 h 549"/>
                <a:gd name="T112" fmla="*/ 0 w 1413"/>
                <a:gd name="T113" fmla="*/ 145 h 549"/>
                <a:gd name="T114" fmla="*/ 0 w 1413"/>
                <a:gd name="T115" fmla="*/ 548 h 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413" h="549">
                  <a:moveTo>
                    <a:pt x="0" y="548"/>
                  </a:moveTo>
                  <a:lnTo>
                    <a:pt x="96" y="537"/>
                  </a:lnTo>
                  <a:lnTo>
                    <a:pt x="175" y="524"/>
                  </a:lnTo>
                  <a:lnTo>
                    <a:pt x="233" y="511"/>
                  </a:lnTo>
                  <a:lnTo>
                    <a:pt x="294" y="499"/>
                  </a:lnTo>
                  <a:lnTo>
                    <a:pt x="352" y="493"/>
                  </a:lnTo>
                  <a:lnTo>
                    <a:pt x="412" y="495"/>
                  </a:lnTo>
                  <a:lnTo>
                    <a:pt x="473" y="499"/>
                  </a:lnTo>
                  <a:lnTo>
                    <a:pt x="518" y="482"/>
                  </a:lnTo>
                  <a:lnTo>
                    <a:pt x="450" y="440"/>
                  </a:lnTo>
                  <a:lnTo>
                    <a:pt x="407" y="411"/>
                  </a:lnTo>
                  <a:lnTo>
                    <a:pt x="369" y="381"/>
                  </a:lnTo>
                  <a:lnTo>
                    <a:pt x="343" y="348"/>
                  </a:lnTo>
                  <a:lnTo>
                    <a:pt x="450" y="383"/>
                  </a:lnTo>
                  <a:lnTo>
                    <a:pt x="557" y="418"/>
                  </a:lnTo>
                  <a:lnTo>
                    <a:pt x="629" y="436"/>
                  </a:lnTo>
                  <a:lnTo>
                    <a:pt x="742" y="449"/>
                  </a:lnTo>
                  <a:lnTo>
                    <a:pt x="815" y="449"/>
                  </a:lnTo>
                  <a:lnTo>
                    <a:pt x="881" y="444"/>
                  </a:lnTo>
                  <a:lnTo>
                    <a:pt x="926" y="427"/>
                  </a:lnTo>
                  <a:lnTo>
                    <a:pt x="953" y="407"/>
                  </a:lnTo>
                  <a:lnTo>
                    <a:pt x="885" y="389"/>
                  </a:lnTo>
                  <a:lnTo>
                    <a:pt x="840" y="365"/>
                  </a:lnTo>
                  <a:lnTo>
                    <a:pt x="809" y="339"/>
                  </a:lnTo>
                  <a:lnTo>
                    <a:pt x="778" y="308"/>
                  </a:lnTo>
                  <a:lnTo>
                    <a:pt x="868" y="334"/>
                  </a:lnTo>
                  <a:lnTo>
                    <a:pt x="949" y="348"/>
                  </a:lnTo>
                  <a:lnTo>
                    <a:pt x="1034" y="356"/>
                  </a:lnTo>
                  <a:lnTo>
                    <a:pt x="1109" y="352"/>
                  </a:lnTo>
                  <a:lnTo>
                    <a:pt x="1158" y="334"/>
                  </a:lnTo>
                  <a:lnTo>
                    <a:pt x="1179" y="312"/>
                  </a:lnTo>
                  <a:lnTo>
                    <a:pt x="1131" y="291"/>
                  </a:lnTo>
                  <a:lnTo>
                    <a:pt x="1099" y="269"/>
                  </a:lnTo>
                  <a:lnTo>
                    <a:pt x="1071" y="244"/>
                  </a:lnTo>
                  <a:lnTo>
                    <a:pt x="1073" y="229"/>
                  </a:lnTo>
                  <a:lnTo>
                    <a:pt x="1150" y="246"/>
                  </a:lnTo>
                  <a:lnTo>
                    <a:pt x="1233" y="255"/>
                  </a:lnTo>
                  <a:lnTo>
                    <a:pt x="1311" y="253"/>
                  </a:lnTo>
                  <a:lnTo>
                    <a:pt x="1361" y="244"/>
                  </a:lnTo>
                  <a:lnTo>
                    <a:pt x="1393" y="229"/>
                  </a:lnTo>
                  <a:lnTo>
                    <a:pt x="1412" y="205"/>
                  </a:lnTo>
                  <a:lnTo>
                    <a:pt x="1292" y="187"/>
                  </a:lnTo>
                  <a:lnTo>
                    <a:pt x="1087" y="158"/>
                  </a:lnTo>
                  <a:lnTo>
                    <a:pt x="868" y="119"/>
                  </a:lnTo>
                  <a:lnTo>
                    <a:pt x="670" y="71"/>
                  </a:lnTo>
                  <a:lnTo>
                    <a:pt x="486" y="26"/>
                  </a:lnTo>
                  <a:lnTo>
                    <a:pt x="392" y="9"/>
                  </a:lnTo>
                  <a:lnTo>
                    <a:pt x="314" y="0"/>
                  </a:lnTo>
                  <a:lnTo>
                    <a:pt x="247" y="2"/>
                  </a:lnTo>
                  <a:lnTo>
                    <a:pt x="201" y="7"/>
                  </a:lnTo>
                  <a:lnTo>
                    <a:pt x="158" y="27"/>
                  </a:lnTo>
                  <a:lnTo>
                    <a:pt x="124" y="71"/>
                  </a:lnTo>
                  <a:lnTo>
                    <a:pt x="111" y="117"/>
                  </a:lnTo>
                  <a:lnTo>
                    <a:pt x="96" y="148"/>
                  </a:lnTo>
                  <a:lnTo>
                    <a:pt x="68" y="159"/>
                  </a:lnTo>
                  <a:lnTo>
                    <a:pt x="28" y="156"/>
                  </a:lnTo>
                  <a:lnTo>
                    <a:pt x="0" y="145"/>
                  </a:lnTo>
                  <a:lnTo>
                    <a:pt x="0" y="548"/>
                  </a:lnTo>
                </a:path>
              </a:pathLst>
            </a:custGeom>
            <a:grp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Tree>
    <p:extLst>
      <p:ext uri="{BB962C8B-B14F-4D97-AF65-F5344CB8AC3E}">
        <p14:creationId xmlns:p14="http://schemas.microsoft.com/office/powerpoint/2010/main" val="116562128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rtl="0" eaLnBrk="1" latinLnBrk="0" hangingPunct="1">
        <a:spcBef>
          <a:spcPct val="0"/>
        </a:spcBef>
        <a:buNone/>
        <a:defRPr kumimoji="0" sz="4100" b="1" kern="1200" cap="none" baseline="0">
          <a:ln w="6350">
            <a:noFill/>
          </a:ln>
          <a:solidFill>
            <a:schemeClr val="accent2"/>
          </a:soli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bg2"/>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bg2"/>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bg2"/>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bg2"/>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bg2"/>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bg2"/>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bg2"/>
        </a:buClr>
        <a:buFont typeface="Wingdings 2"/>
        <a:buChar char=""/>
        <a:defRPr kumimoji="0" sz="1800" kern="1200">
          <a:solidFill>
            <a:schemeClr val="tx1"/>
          </a:solidFill>
          <a:latin typeface="+mn-lt"/>
          <a:ea typeface="+mn-ea"/>
          <a:cs typeface="+mn-cs"/>
        </a:defRPr>
      </a:lvl7pPr>
      <a:lvl8pPr marL="2167128" indent="-182880" algn="l" rtl="0" eaLnBrk="1" latinLnBrk="0" hangingPunct="1">
        <a:spcBef>
          <a:spcPct val="20000"/>
        </a:spcBef>
        <a:buClr>
          <a:schemeClr val="bg2"/>
        </a:buClr>
        <a:buFont typeface="Wingdings 2"/>
        <a:buChar char=""/>
        <a:defRPr kumimoji="0" sz="1800" kern="1200">
          <a:solidFill>
            <a:schemeClr val="tx1"/>
          </a:solidFill>
          <a:latin typeface="+mn-lt"/>
          <a:ea typeface="+mn-ea"/>
          <a:cs typeface="+mn-cs"/>
        </a:defRPr>
      </a:lvl8pPr>
      <a:lvl9pPr marL="2368296" indent="-182880" algn="l" rtl="0" eaLnBrk="1" latinLnBrk="0" hangingPunct="1">
        <a:spcBef>
          <a:spcPct val="20000"/>
        </a:spcBef>
        <a:buClr>
          <a:schemeClr val="bg2"/>
        </a:buClr>
        <a:buFont typeface="Wingdings 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16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my.clevelandclinic.org/health/diseases/21493-cardiovascular-disease" TargetMode="External" /><Relationship Id="rId2" Type="http://schemas.openxmlformats.org/officeDocument/2006/relationships/hyperlink" Target="https://www.bhf.org.uk/informationsupport/heart-matters-magazine/medical/living-with-heart-failure/5-tips-for-managing-heart-failure" TargetMode="External" /><Relationship Id="rId1" Type="http://schemas.openxmlformats.org/officeDocument/2006/relationships/slideLayout" Target="../slideLayouts/slideLayout2.xml" /><Relationship Id="rId4" Type="http://schemas.openxmlformats.org/officeDocument/2006/relationships/hyperlink" Target="https://my.clevelandclinic.org/health/body/21775-circulatory-system"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54112/#:~:text=There%20are%20three%20major%20mechanisms" TargetMode="External" /><Relationship Id="rId2" Type="http://schemas.openxmlformats.org/officeDocument/2006/relationships/hyperlink" Target="https://my.clevelandclinic.org/health/body/21833-cardiovascular-system#:~:text=Your%20heart%20and%20blood%20vessels%2C%20the%20parts%20of%20the%20cardiovascular" TargetMode="Externa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hyperlink" Target="https://www.who.int/news-room/fact-sheets/detail/cardiovascular-diseases-(cvds)" TargetMode="External" /><Relationship Id="rId2" Type="http://schemas.openxmlformats.org/officeDocument/2006/relationships/hyperlink" Target="https://www.medicalnewstoday.com/articles/cardiovascular-system" TargetMode="Externa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731284"/>
            <a:ext cx="10972800" cy="1143000"/>
          </a:xfrm>
        </p:spPr>
        <p:txBody>
          <a:bodyPr>
            <a:normAutofit fontScale="90000"/>
          </a:bodyPr>
          <a:lstStyle/>
          <a:p>
            <a:r>
              <a:rPr lang="en-US" sz="4900" dirty="0">
                <a:solidFill>
                  <a:srgbClr val="FF0000"/>
                </a:solidFill>
                <a:effectLst/>
                <a:latin typeface="Times New Roman" panose="02020603050405020304" pitchFamily="18" charset="0"/>
                <a:cs typeface="Times New Roman" panose="02020603050405020304" pitchFamily="18" charset="0"/>
              </a:rPr>
              <a:t>THE HUMAN CARDIOVASCULAR SYSTEM AND HEALTH ISSUES ASSOCIATED WITH IT.</a:t>
            </a:r>
            <a:br>
              <a:rPr lang="en-US" dirty="0">
                <a:effectLst/>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157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Blood is transported from the heart to the lungs through the cardiovascular system, also called the circulatory system. The heart relies on a network of arteries and veins to transport blood to various body parts (Cleveland Clinic, 2021).The primary objective of this essay is to describe the relationship between body functioning and relevant physiology and anatomy of the human cardiovascular system within the context of health and social care. It will also discuss heart failure issues associated with the cardiovascular system and provide advice on improving or managing heart failure.</a:t>
            </a:r>
          </a:p>
          <a:p>
            <a:endParaRPr lang="en-US" dirty="0"/>
          </a:p>
        </p:txBody>
      </p:sp>
      <p:sp>
        <p:nvSpPr>
          <p:cNvPr id="3" name="Title 2"/>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2880971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pPr algn="just"/>
            <a:r>
              <a:rPr lang="en-US" dirty="0"/>
              <a:t>The human circulatory system comprises a complicated network of blood capillaries that circulate blood throughout the body, delivering nutrients and oxygen to the cells and removing waste products from the metabolic process. It is also known as the cardiovascular system. </a:t>
            </a:r>
          </a:p>
          <a:p>
            <a:pPr algn="just"/>
            <a:r>
              <a:rPr lang="en-US" dirty="0"/>
              <a:t>The pulmonary and systemic circulation systems comprise various vascular structures, including arteries, capillaries, and veins. The heart's primary function is to perform the function of a muscular pump, propelling blood through the body's vascular system.</a:t>
            </a:r>
          </a:p>
        </p:txBody>
      </p:sp>
      <p:sp>
        <p:nvSpPr>
          <p:cNvPr id="5" name="Text Placeholder 4"/>
          <p:cNvSpPr>
            <a:spLocks noGrp="1"/>
          </p:cNvSpPr>
          <p:nvPr>
            <p:ph type="body" idx="2"/>
          </p:nvPr>
        </p:nvSpPr>
        <p:spPr/>
        <p:txBody>
          <a:bodyPr/>
          <a:lstStyle/>
          <a:p>
            <a:endParaRPr lang="en-US" dirty="0"/>
          </a:p>
        </p:txBody>
      </p:sp>
      <p:sp>
        <p:nvSpPr>
          <p:cNvPr id="3" name="Title 2"/>
          <p:cNvSpPr>
            <a:spLocks noGrp="1"/>
          </p:cNvSpPr>
          <p:nvPr>
            <p:ph type="title"/>
          </p:nvPr>
        </p:nvSpPr>
        <p:spPr/>
        <p:txBody>
          <a:bodyPr>
            <a:normAutofit fontScale="90000"/>
          </a:bodyPr>
          <a:lstStyle/>
          <a:p>
            <a:r>
              <a:rPr lang="en-US" sz="4400" dirty="0">
                <a:solidFill>
                  <a:srgbClr val="FF0000"/>
                </a:solidFill>
                <a:effectLst/>
                <a:latin typeface="Times New Roman" panose="02020603050405020304" pitchFamily="18" charset="0"/>
                <a:cs typeface="Times New Roman" panose="02020603050405020304" pitchFamily="18" charset="0"/>
              </a:rPr>
              <a:t>The human cardiovascular system.</a:t>
            </a:r>
            <a:br>
              <a:rPr lang="en-US" dirty="0">
                <a:effectLst/>
              </a:rPr>
            </a:br>
            <a:endParaRPr lang="en-US"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1128889"/>
            <a:ext cx="4684889" cy="5226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9368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Arteries have thick walls constructed of elastic fibrous tissue and muscle cells to withstand the high pressure and velocity of the blood as it is pumped into them and disseminated to the various parts of the body.</a:t>
            </a:r>
          </a:p>
          <a:p>
            <a:pPr algn="just"/>
            <a:r>
              <a:rPr lang="en-US" dirty="0">
                <a:latin typeface="Times New Roman" panose="02020603050405020304" pitchFamily="18" charset="0"/>
                <a:cs typeface="Times New Roman" panose="02020603050405020304" pitchFamily="18" charset="0"/>
              </a:rPr>
              <a:t> The capillaries, which are simple endothelial tubes (i.e., tubes comprising endothelium or lining) cells, are positioned at the end of the arterial tree, which is the branching system of arteries. Capillaries allow blood to move throughout the body. </a:t>
            </a:r>
          </a:p>
          <a:p>
            <a:pPr algn="just"/>
            <a:r>
              <a:rPr lang="en-US" dirty="0">
                <a:latin typeface="Times New Roman" panose="02020603050405020304" pitchFamily="18" charset="0"/>
                <a:cs typeface="Times New Roman" panose="02020603050405020304" pitchFamily="18" charset="0"/>
              </a:rPr>
              <a:t>After leaving the capillaries, blood that is low in oxygen and full of waste products enters a network of smaller channels known as </a:t>
            </a:r>
            <a:r>
              <a:rPr lang="en-US" dirty="0" err="1">
                <a:latin typeface="Times New Roman" panose="02020603050405020304" pitchFamily="18" charset="0"/>
                <a:cs typeface="Times New Roman" panose="02020603050405020304" pitchFamily="18" charset="0"/>
              </a:rPr>
              <a:t>venules</a:t>
            </a:r>
            <a:r>
              <a:rPr lang="en-US" dirty="0">
                <a:latin typeface="Times New Roman" panose="02020603050405020304" pitchFamily="18" charset="0"/>
                <a:cs typeface="Times New Roman" panose="02020603050405020304" pitchFamily="18" charset="0"/>
              </a:rPr>
              <a:t> (Cleveland Clinic, 2021b). </a:t>
            </a:r>
          </a:p>
        </p:txBody>
      </p:sp>
      <p:sp>
        <p:nvSpPr>
          <p:cNvPr id="3" name="Title 2"/>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Continuation.</a:t>
            </a:r>
          </a:p>
        </p:txBody>
      </p:sp>
    </p:spTree>
    <p:extLst>
      <p:ext uri="{BB962C8B-B14F-4D97-AF65-F5344CB8AC3E}">
        <p14:creationId xmlns:p14="http://schemas.microsoft.com/office/powerpoint/2010/main" val="417798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317067" y="273051"/>
            <a:ext cx="6265333" cy="5853113"/>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The circulatory system’s job is to clear out waste products accumulated in the body’s cells and provide oxygen and nutrients to every cell. It is the job of the circulatory system to carry blood out of the heart and into the rest of the body and bring blood back to the heart.</a:t>
            </a:r>
          </a:p>
          <a:p>
            <a:pPr algn="just"/>
            <a:r>
              <a:rPr lang="en-US" dirty="0">
                <a:latin typeface="Times New Roman" panose="02020603050405020304" pitchFamily="18" charset="0"/>
                <a:cs typeface="Times New Roman" panose="02020603050405020304" pitchFamily="18" charset="0"/>
              </a:rPr>
              <a:t>The lymphatic system performs the function of the immune system for the circulatory system. The body's homeostasis should be maintained as a primary focus for these different components (Cleveland clinic, 2021).</a:t>
            </a:r>
          </a:p>
          <a:p>
            <a:pPr algn="just"/>
            <a:r>
              <a:rPr lang="en-US" dirty="0">
                <a:latin typeface="Times New Roman" panose="02020603050405020304" pitchFamily="18" charset="0"/>
                <a:cs typeface="Times New Roman" panose="02020603050405020304" pitchFamily="18" charset="0"/>
              </a:rPr>
              <a:t>The primary job of the circulatory system is to transport blood to the body's many organs and tissues. In addition, the circulatory system helps the body get rid of waste by carrying it out of the body. </a:t>
            </a:r>
          </a:p>
          <a:p>
            <a:endParaRPr lang="en-US" dirty="0"/>
          </a:p>
        </p:txBody>
      </p:sp>
      <p:sp>
        <p:nvSpPr>
          <p:cNvPr id="4" name="Text Placeholder 3"/>
          <p:cNvSpPr>
            <a:spLocks noGrp="1"/>
          </p:cNvSpPr>
          <p:nvPr>
            <p:ph type="body" idx="2"/>
          </p:nvPr>
        </p:nvSpPr>
        <p:spPr/>
        <p:txBody>
          <a:bodyPr/>
          <a:lstStyle/>
          <a:p>
            <a:endParaRPr lang="en-US" dirty="0"/>
          </a:p>
        </p:txBody>
      </p:sp>
      <p:sp>
        <p:nvSpPr>
          <p:cNvPr id="3" name="Title 2"/>
          <p:cNvSpPr>
            <a:spLocks noGrp="1"/>
          </p:cNvSpPr>
          <p:nvPr>
            <p:ph type="title"/>
          </p:nvPr>
        </p:nvSpPr>
        <p:spPr>
          <a:xfrm>
            <a:off x="0" y="282222"/>
            <a:ext cx="5012267" cy="1152877"/>
          </a:xfrm>
        </p:spPr>
        <p:txBody>
          <a:bodyPr>
            <a:normAutofit fontScale="90000"/>
          </a:bodyPr>
          <a:lstStyle/>
          <a:p>
            <a:r>
              <a:rPr lang="en-US" sz="4400" dirty="0">
                <a:solidFill>
                  <a:srgbClr val="FF0000"/>
                </a:solidFill>
                <a:effectLst/>
                <a:latin typeface="Times New Roman" panose="02020603050405020304" pitchFamily="18" charset="0"/>
                <a:cs typeface="Times New Roman" panose="02020603050405020304" pitchFamily="18" charset="0"/>
              </a:rPr>
              <a:t>Cardiovascular system Functions</a:t>
            </a:r>
            <a:br>
              <a:rPr lang="en-US" dirty="0">
                <a:effectLst/>
              </a:rPr>
            </a:b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644" y="1275644"/>
            <a:ext cx="5102577" cy="46848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216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dirty="0">
                <a:latin typeface="Times New Roman" panose="02020603050405020304" pitchFamily="18" charset="0"/>
                <a:cs typeface="Times New Roman" panose="02020603050405020304" pitchFamily="18" charset="0"/>
              </a:rPr>
              <a:t>The cardiovascular system is very necessary for life. This organ transports your oxygenated blood and other nutrients to every region of your body. In addition, the capillaries in your body are responsible for facilitating the exchange of waste products like carbon dioxide and other gases expelled from your body.</a:t>
            </a:r>
          </a:p>
          <a:p>
            <a:pPr algn="just"/>
            <a:r>
              <a:rPr lang="en-US" dirty="0">
                <a:latin typeface="Times New Roman" panose="02020603050405020304" pitchFamily="18" charset="0"/>
                <a:cs typeface="Times New Roman" panose="02020603050405020304" pitchFamily="18" charset="0"/>
              </a:rPr>
              <a:t>Blood that has been deoxygenated is carried to the right atrium of the heart via both the superior and the inferior vena cava (</a:t>
            </a:r>
            <a:r>
              <a:rPr lang="en-US" dirty="0" err="1">
                <a:latin typeface="Times New Roman" panose="02020603050405020304" pitchFamily="18" charset="0"/>
                <a:cs typeface="Times New Roman" panose="02020603050405020304" pitchFamily="18" charset="0"/>
              </a:rPr>
              <a:t>Sherrell</a:t>
            </a:r>
            <a:r>
              <a:rPr lang="en-US" dirty="0">
                <a:latin typeface="Times New Roman" panose="02020603050405020304" pitchFamily="18" charset="0"/>
                <a:cs typeface="Times New Roman" panose="02020603050405020304" pitchFamily="18" charset="0"/>
              </a:rPr>
              <a:t>, 2021).</a:t>
            </a:r>
          </a:p>
          <a:p>
            <a:pPr algn="just"/>
            <a:r>
              <a:rPr lang="en-US" dirty="0">
                <a:latin typeface="Times New Roman" panose="02020603050405020304" pitchFamily="18" charset="0"/>
                <a:cs typeface="Times New Roman" panose="02020603050405020304" pitchFamily="18" charset="0"/>
              </a:rPr>
              <a:t>The pulmonary veins carry the oxygenated blood back to the heart. This process is called "recirculation. The blood in all of the other veins in the body is deoxygenated, but only the blood in these veins has oxygen. </a:t>
            </a:r>
          </a:p>
        </p:txBody>
      </p:sp>
      <p:sp>
        <p:nvSpPr>
          <p:cNvPr id="3" name="Title 2"/>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Continuation of functions.</a:t>
            </a:r>
          </a:p>
        </p:txBody>
      </p:sp>
    </p:spTree>
    <p:extLst>
      <p:ext uri="{BB962C8B-B14F-4D97-AF65-F5344CB8AC3E}">
        <p14:creationId xmlns:p14="http://schemas.microsoft.com/office/powerpoint/2010/main" val="320302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To ensure enough blood flow throughout the body, veins,  the arteries, and capillaries that make up the circulatory system must all be in good working order. Along with the heart and lungs, these veins are responsible for ensuring that blood is continuously pumped throughout the body. </a:t>
            </a:r>
          </a:p>
          <a:p>
            <a:r>
              <a:rPr lang="en-US" dirty="0"/>
              <a:t>The lungs are the main location where red blood cells take in oxygen, and the lungs are also the location from which oxygen is delivered to the rest of the body (Pittman, 2011).</a:t>
            </a:r>
          </a:p>
          <a:p>
            <a:r>
              <a:rPr lang="en-US" dirty="0"/>
              <a:t>During its journey through the body's many organs and tissues, blood is exposed to various chemicals, including hormones, nutrients, and waste, which it absorbs and excretes. </a:t>
            </a:r>
          </a:p>
          <a:p>
            <a:endParaRPr lang="en-US" dirty="0"/>
          </a:p>
        </p:txBody>
      </p:sp>
      <p:sp>
        <p:nvSpPr>
          <p:cNvPr id="3" name="Title 2"/>
          <p:cNvSpPr>
            <a:spLocks noGrp="1"/>
          </p:cNvSpPr>
          <p:nvPr>
            <p:ph type="title"/>
          </p:nvPr>
        </p:nvSpPr>
        <p:spPr/>
        <p:txBody>
          <a:bodyPr>
            <a:normAutofit fontScale="90000"/>
          </a:bodyPr>
          <a:lstStyle/>
          <a:p>
            <a:r>
              <a:rPr lang="en-US" sz="4400" dirty="0">
                <a:solidFill>
                  <a:srgbClr val="FF0000"/>
                </a:solidFill>
                <a:effectLst/>
                <a:latin typeface="Times New Roman" panose="02020603050405020304" pitchFamily="18" charset="0"/>
                <a:cs typeface="Times New Roman" panose="02020603050405020304" pitchFamily="18" charset="0"/>
              </a:rPr>
              <a:t>Mechanisms of the cardiovascular system.</a:t>
            </a:r>
            <a:br>
              <a:rPr lang="en-US" dirty="0">
                <a:effectLst/>
              </a:rPr>
            </a:br>
            <a:endParaRPr lang="en-US" dirty="0"/>
          </a:p>
        </p:txBody>
      </p:sp>
    </p:spTree>
    <p:extLst>
      <p:ext uri="{BB962C8B-B14F-4D97-AF65-F5344CB8AC3E}">
        <p14:creationId xmlns:p14="http://schemas.microsoft.com/office/powerpoint/2010/main" val="35555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r>
              <a:rPr lang="en-US" dirty="0"/>
              <a:t>Heart failure, also known as congestive heart failure, is a chronic and degenerative disorder in which the heart enlarges and becomes unable to pump an appropriate quantity of blood to the tissues and organs of the body. </a:t>
            </a:r>
          </a:p>
          <a:p>
            <a:r>
              <a:rPr lang="en-US" dirty="0"/>
              <a:t>When the heart cannot pump blood efficiently, a condition known as heart failure may develop. This can result in an inadequate supply of oxygen to essential organs and tissues or increased pressure within the heart (World Health Organization, 2021). The two main kinds of heart failure are systolic and diastolic. </a:t>
            </a:r>
          </a:p>
          <a:p>
            <a:r>
              <a:rPr lang="en-US" dirty="0"/>
              <a:t>Cardiovascular disease is a term often used to refer to conditions that affect the heart and blood vessels. </a:t>
            </a:r>
          </a:p>
        </p:txBody>
      </p:sp>
      <p:sp>
        <p:nvSpPr>
          <p:cNvPr id="3" name="Title 2"/>
          <p:cNvSpPr>
            <a:spLocks noGrp="1"/>
          </p:cNvSpPr>
          <p:nvPr>
            <p:ph type="title"/>
          </p:nvPr>
        </p:nvSpPr>
        <p:spPr/>
        <p:txBody>
          <a:bodyPr>
            <a:normAutofit fontScale="90000"/>
          </a:bodyPr>
          <a:lstStyle/>
          <a:p>
            <a:r>
              <a:rPr lang="en-US" sz="4400" dirty="0">
                <a:effectLst/>
                <a:latin typeface="Times New Roman" panose="02020603050405020304" pitchFamily="18" charset="0"/>
                <a:cs typeface="Times New Roman" panose="02020603050405020304" pitchFamily="18" charset="0"/>
              </a:rPr>
              <a:t>Possible Health Problems Linked To Cardiovascular System</a:t>
            </a:r>
            <a:br>
              <a:rPr lang="en-US" dirty="0">
                <a:effectLst/>
              </a:rPr>
            </a:br>
            <a:endParaRPr lang="en-US" dirty="0"/>
          </a:p>
        </p:txBody>
      </p:sp>
      <p:pic>
        <p:nvPicPr>
          <p:cNvPr id="3075" name="Picture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73422" y="1670755"/>
            <a:ext cx="5508978" cy="4368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631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algn="just"/>
            <a:r>
              <a:rPr lang="en-US" dirty="0">
                <a:latin typeface="Times New Roman" panose="02020603050405020304" pitchFamily="18" charset="0"/>
                <a:cs typeface="Times New Roman" panose="02020603050405020304" pitchFamily="18" charset="0"/>
              </a:rPr>
              <a:t>With the assistance of the </a:t>
            </a:r>
            <a:r>
              <a:rPr lang="en-US" dirty="0" err="1">
                <a:latin typeface="Times New Roman" panose="02020603050405020304" pitchFamily="18" charset="0"/>
                <a:cs typeface="Times New Roman" panose="02020603050405020304" pitchFamily="18" charset="0"/>
              </a:rPr>
              <a:t>CardioMEMSTM</a:t>
            </a:r>
            <a:r>
              <a:rPr lang="en-US" dirty="0">
                <a:latin typeface="Times New Roman" panose="02020603050405020304" pitchFamily="18" charset="0"/>
                <a:cs typeface="Times New Roman" panose="02020603050405020304" pitchFamily="18" charset="0"/>
              </a:rPr>
              <a:t> HF System, which makes it possible to begin treatment earlier and more proactively, one can halt the progression of heart failure and stay out of the hospital.</a:t>
            </a:r>
          </a:p>
          <a:p>
            <a:pPr algn="just"/>
            <a:r>
              <a:rPr lang="en-US" dirty="0">
                <a:latin typeface="Times New Roman" panose="02020603050405020304" pitchFamily="18" charset="0"/>
                <a:cs typeface="Times New Roman" panose="02020603050405020304" pitchFamily="18" charset="0"/>
              </a:rPr>
              <a:t>Adopting a healthy lifestyle may help ease the symptoms of heart failure and assist with disorders that make heart failure worse, such as high blood pressure and diabetes.</a:t>
            </a:r>
          </a:p>
          <a:p>
            <a:pPr marL="137160" indent="0" algn="just">
              <a:buNone/>
            </a:pPr>
            <a:r>
              <a:rPr lang="en-US" dirty="0">
                <a:latin typeface="Times New Roman" panose="02020603050405020304" pitchFamily="18" charset="0"/>
                <a:cs typeface="Times New Roman" panose="02020603050405020304" pitchFamily="18" charset="0"/>
              </a:rPr>
              <a:t> </a:t>
            </a:r>
          </a:p>
        </p:txBody>
      </p:sp>
      <p:sp>
        <p:nvSpPr>
          <p:cNvPr id="3" name="Title 2"/>
          <p:cNvSpPr>
            <a:spLocks noGrp="1"/>
          </p:cNvSpPr>
          <p:nvPr>
            <p:ph type="title"/>
          </p:nvPr>
        </p:nvSpPr>
        <p:spPr/>
        <p:txBody>
          <a:bodyPr>
            <a:normAutofit fontScale="90000"/>
          </a:bodyPr>
          <a:lstStyle/>
          <a:p>
            <a:br>
              <a:rPr lang="en-US" dirty="0">
                <a:effectLst/>
              </a:rPr>
            </a:br>
            <a:r>
              <a:rPr lang="en-US" sz="4400" dirty="0">
                <a:solidFill>
                  <a:srgbClr val="FF0000"/>
                </a:solidFill>
                <a:effectLst/>
                <a:latin typeface="Times New Roman" panose="02020603050405020304" pitchFamily="18" charset="0"/>
                <a:cs typeface="Times New Roman" panose="02020603050405020304" pitchFamily="18" charset="0"/>
              </a:rPr>
              <a:t>Appropriate Advice To Improve And Manage Heart Failure.</a:t>
            </a:r>
            <a:endParaRPr lang="en-US" sz="4400" dirty="0">
              <a:solidFill>
                <a:srgbClr val="FF0000"/>
              </a:solidFill>
              <a:latin typeface="Times New Roman" panose="02020603050405020304" pitchFamily="18" charset="0"/>
              <a:cs typeface="Times New Roman" panose="02020603050405020304" pitchFamily="18" charset="0"/>
            </a:endParaRPr>
          </a:p>
        </p:txBody>
      </p:sp>
      <p:pic>
        <p:nvPicPr>
          <p:cNvPr id="4098" name="Picture 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344356" y="1772356"/>
            <a:ext cx="5723466" cy="5085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8960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primary goals of treatment are to alleviate symptoms and stop an illness's progression or prevent it from requiring hospitalization.</a:t>
            </a:r>
          </a:p>
          <a:p>
            <a:pPr algn="just"/>
            <a:r>
              <a:rPr lang="en-US" dirty="0">
                <a:latin typeface="Times New Roman" panose="02020603050405020304" pitchFamily="18" charset="0"/>
                <a:cs typeface="Times New Roman" panose="02020603050405020304" pitchFamily="18" charset="0"/>
              </a:rPr>
              <a:t>The patient's functional capacity has to be maintained, comorbid disorders need to be controlled, a suitable home needs to be developed, concerns about the caregiver need to be addressed, and an emergency response system needs to be set up.</a:t>
            </a:r>
          </a:p>
          <a:p>
            <a:pPr algn="just"/>
            <a:r>
              <a:rPr lang="en-US" dirty="0">
                <a:latin typeface="Times New Roman" panose="02020603050405020304" pitchFamily="18" charset="0"/>
                <a:cs typeface="Times New Roman" panose="02020603050405020304" pitchFamily="18" charset="0"/>
              </a:rPr>
              <a:t>Each patient needs an individualized strategy for dealing with their disease and taking their medication as prescribed. </a:t>
            </a:r>
          </a:p>
          <a:p>
            <a:endParaRPr lang="en-US" dirty="0"/>
          </a:p>
        </p:txBody>
      </p:sp>
      <p:sp>
        <p:nvSpPr>
          <p:cNvPr id="3" name="Title 2"/>
          <p:cNvSpPr>
            <a:spLocks noGrp="1"/>
          </p:cNvSpPr>
          <p:nvPr>
            <p:ph type="title"/>
          </p:nvPr>
        </p:nvSpPr>
        <p:spPr/>
        <p:txBody>
          <a:bodyPr>
            <a:normAutofit fontScale="90000"/>
          </a:bodyPr>
          <a:lstStyle/>
          <a:p>
            <a:r>
              <a:rPr lang="en-US" sz="4400" dirty="0">
                <a:effectLst/>
                <a:latin typeface="Times New Roman" panose="02020603050405020304" pitchFamily="18" charset="0"/>
                <a:cs typeface="Times New Roman" panose="02020603050405020304" pitchFamily="18" charset="0"/>
              </a:rPr>
              <a:t>Different Approaches to Therapy.</a:t>
            </a:r>
            <a:br>
              <a:rPr lang="en-US" dirty="0">
                <a:effectLst/>
              </a:rPr>
            </a:br>
            <a:endParaRPr lang="en-US" dirty="0"/>
          </a:p>
        </p:txBody>
      </p:sp>
    </p:spTree>
    <p:extLst>
      <p:ext uri="{BB962C8B-B14F-4D97-AF65-F5344CB8AC3E}">
        <p14:creationId xmlns:p14="http://schemas.microsoft.com/office/powerpoint/2010/main" val="291588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just"/>
            <a:r>
              <a:rPr lang="en-US" sz="3000" dirty="0">
                <a:latin typeface="Times New Roman" panose="02020603050405020304" pitchFamily="18" charset="0"/>
                <a:cs typeface="Times New Roman" panose="02020603050405020304" pitchFamily="18" charset="0"/>
              </a:rPr>
              <a:t>In conclusion, it should be made abundantly evident that the morphology and physiology of the human cardiovascular system are inextricably tied to the body's capacity to carry out its intended functions.</a:t>
            </a:r>
          </a:p>
          <a:p>
            <a:pPr algn="just"/>
            <a:r>
              <a:rPr lang="en-US" sz="3000" dirty="0">
                <a:latin typeface="Times New Roman" panose="02020603050405020304" pitchFamily="18" charset="0"/>
                <a:cs typeface="Times New Roman" panose="02020603050405020304" pitchFamily="18" charset="0"/>
              </a:rPr>
              <a:t>For the human body to be alive and its organs, muscles, and tissues to continue functioning correctly, there must be a constant flow of oxygenated blood. In addition, the circulatory system helps the body get rid of waste by carrying it out of the body.</a:t>
            </a:r>
          </a:p>
          <a:p>
            <a:pPr algn="just"/>
            <a:r>
              <a:rPr lang="en-US" sz="3000" dirty="0">
                <a:latin typeface="Times New Roman" panose="02020603050405020304" pitchFamily="18" charset="0"/>
                <a:cs typeface="Times New Roman" panose="02020603050405020304" pitchFamily="18" charset="0"/>
              </a:rPr>
              <a:t>Heart failure is an issue that may manifest within the cardiovascular system if it is not properly maintained. Adopting a healthy lifestyle may help ease the symptoms of heart failure. </a:t>
            </a:r>
          </a:p>
          <a:p>
            <a:endParaRPr lang="en-US" dirty="0"/>
          </a:p>
        </p:txBody>
      </p:sp>
      <p:sp>
        <p:nvSpPr>
          <p:cNvPr id="3" name="Title 2"/>
          <p:cNvSpPr>
            <a:spLocks noGrp="1"/>
          </p:cNvSpPr>
          <p:nvPr>
            <p:ph type="title"/>
          </p:nvPr>
        </p:nvSpPr>
        <p:spPr/>
        <p:txBody>
          <a:bodyPr>
            <a:normAutofit/>
          </a:bodyPr>
          <a:lstStyle/>
          <a:p>
            <a:r>
              <a:rPr lang="en-US" sz="4000" dirty="0">
                <a:solidFill>
                  <a:srgbClr val="FF0000"/>
                </a:solidFill>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3454997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4092" y="896816"/>
            <a:ext cx="10972800" cy="4709160"/>
          </a:xfrm>
        </p:spPr>
        <p:txBody>
          <a:bodyPr>
            <a:normAutofit fontScale="92500" lnSpcReduction="20000"/>
          </a:bodyPr>
          <a:lstStyle/>
          <a:p>
            <a:pPr marL="137160" indent="0" algn="just">
              <a:buNone/>
            </a:pPr>
            <a:r>
              <a:rPr lang="en-US" sz="3000" dirty="0">
                <a:latin typeface="Times New Roman" panose="02020603050405020304" pitchFamily="18" charset="0"/>
                <a:cs typeface="Times New Roman" panose="02020603050405020304" pitchFamily="18" charset="0"/>
              </a:rPr>
              <a:t>British Heart Foundation. (2018, June 26). </a:t>
            </a:r>
            <a:r>
              <a:rPr lang="en-US" sz="3000" i="1" dirty="0">
                <a:latin typeface="Times New Roman" panose="02020603050405020304" pitchFamily="18" charset="0"/>
                <a:cs typeface="Times New Roman" panose="02020603050405020304" pitchFamily="18" charset="0"/>
              </a:rPr>
              <a:t>Five tips for managing heart failure</a:t>
            </a:r>
            <a:r>
              <a:rPr lang="en-US" sz="3000" dirty="0">
                <a:latin typeface="Times New Roman" panose="02020603050405020304" pitchFamily="18" charset="0"/>
                <a:cs typeface="Times New Roman" panose="02020603050405020304" pitchFamily="18" charset="0"/>
              </a:rPr>
              <a:t>. Bhf.org.uk; British Heart Foundation. </a:t>
            </a:r>
            <a:r>
              <a:rPr lang="en-US" sz="3000" u="sng" dirty="0">
                <a:latin typeface="Times New Roman" panose="02020603050405020304" pitchFamily="18" charset="0"/>
                <a:cs typeface="Times New Roman" panose="02020603050405020304" pitchFamily="18" charset="0"/>
                <a:hlinkClick r:id="rId2"/>
              </a:rPr>
              <a:t>https://www.bhf.org.uk/informationsupport/heart-matters-magazine/medical/living-with-heart-failure/5-tips-for-managing-heart-failure</a:t>
            </a:r>
            <a:endParaRPr lang="en-US" sz="3000" dirty="0">
              <a:latin typeface="Times New Roman" panose="02020603050405020304" pitchFamily="18" charset="0"/>
              <a:cs typeface="Times New Roman" panose="02020603050405020304" pitchFamily="18" charset="0"/>
            </a:endParaRPr>
          </a:p>
          <a:p>
            <a:pPr marL="137160" indent="0" algn="just">
              <a:buNone/>
            </a:pPr>
            <a:r>
              <a:rPr lang="en-US" sz="3000" dirty="0">
                <a:latin typeface="Times New Roman" panose="02020603050405020304" pitchFamily="18" charset="0"/>
                <a:cs typeface="Times New Roman" panose="02020603050405020304" pitchFamily="18" charset="0"/>
              </a:rPr>
              <a:t>Cleveland Clinic. (2021a, May 10). </a:t>
            </a:r>
            <a:r>
              <a:rPr lang="en-US" sz="3000" i="1" dirty="0">
                <a:latin typeface="Times New Roman" panose="02020603050405020304" pitchFamily="18" charset="0"/>
                <a:cs typeface="Times New Roman" panose="02020603050405020304" pitchFamily="18" charset="0"/>
              </a:rPr>
              <a:t>Cardiovascular Disease: Symptoms, Types, Causes, Management &amp; Prevention</a:t>
            </a:r>
            <a:r>
              <a:rPr lang="en-US" sz="3000" dirty="0">
                <a:latin typeface="Times New Roman" panose="02020603050405020304" pitchFamily="18" charset="0"/>
                <a:cs typeface="Times New Roman" panose="02020603050405020304" pitchFamily="18" charset="0"/>
              </a:rPr>
              <a:t>. Cleveland Clinic. </a:t>
            </a:r>
            <a:r>
              <a:rPr lang="en-US" sz="3000" u="sng" dirty="0">
                <a:latin typeface="Times New Roman" panose="02020603050405020304" pitchFamily="18" charset="0"/>
                <a:cs typeface="Times New Roman" panose="02020603050405020304" pitchFamily="18" charset="0"/>
                <a:hlinkClick r:id="rId3"/>
              </a:rPr>
              <a:t>https://my.clevelandclinic.org/health/diseases/21493-cardiovascular-disease</a:t>
            </a:r>
            <a:endParaRPr lang="en-US" sz="3000" dirty="0">
              <a:latin typeface="Times New Roman" panose="02020603050405020304" pitchFamily="18" charset="0"/>
              <a:cs typeface="Times New Roman" panose="02020603050405020304" pitchFamily="18" charset="0"/>
            </a:endParaRPr>
          </a:p>
          <a:p>
            <a:pPr marL="137160" indent="0" algn="just">
              <a:buNone/>
            </a:pPr>
            <a:r>
              <a:rPr lang="en-US" sz="3000" dirty="0">
                <a:latin typeface="Times New Roman" panose="02020603050405020304" pitchFamily="18" charset="0"/>
                <a:cs typeface="Times New Roman" panose="02020603050405020304" pitchFamily="18" charset="0"/>
              </a:rPr>
              <a:t>Cleveland Clinic. (2021b, September 21). </a:t>
            </a:r>
            <a:r>
              <a:rPr lang="en-US" sz="3000" i="1" dirty="0">
                <a:latin typeface="Times New Roman" panose="02020603050405020304" pitchFamily="18" charset="0"/>
                <a:cs typeface="Times New Roman" panose="02020603050405020304" pitchFamily="18" charset="0"/>
              </a:rPr>
              <a:t>Circulatory System: Anatomy and Function</a:t>
            </a:r>
            <a:r>
              <a:rPr lang="en-US" sz="3000" dirty="0">
                <a:latin typeface="Times New Roman" panose="02020603050405020304" pitchFamily="18" charset="0"/>
                <a:cs typeface="Times New Roman" panose="02020603050405020304" pitchFamily="18" charset="0"/>
              </a:rPr>
              <a:t>. Cleveland Clinic; Cleveland Clinic. </a:t>
            </a:r>
            <a:r>
              <a:rPr lang="en-US" sz="3000" u="sng" dirty="0">
                <a:latin typeface="Times New Roman" panose="02020603050405020304" pitchFamily="18" charset="0"/>
                <a:cs typeface="Times New Roman" panose="02020603050405020304" pitchFamily="18" charset="0"/>
                <a:hlinkClick r:id="rId4"/>
              </a:rPr>
              <a:t>https://my.clevelandclinic.org/health/body/21775-circulatory-system</a:t>
            </a:r>
            <a:endParaRPr lang="en-US" sz="3000" dirty="0">
              <a:latin typeface="Times New Roman" panose="02020603050405020304" pitchFamily="18" charset="0"/>
              <a:cs typeface="Times New Roman" panose="02020603050405020304" pitchFamily="18" charset="0"/>
            </a:endParaRPr>
          </a:p>
          <a:p>
            <a:endParaRPr lang="en-US" dirty="0"/>
          </a:p>
        </p:txBody>
      </p:sp>
      <p:sp>
        <p:nvSpPr>
          <p:cNvPr id="3" name="Title 2"/>
          <p:cNvSpPr>
            <a:spLocks noGrp="1"/>
          </p:cNvSpPr>
          <p:nvPr>
            <p:ph type="title"/>
          </p:nvPr>
        </p:nvSpPr>
        <p:spPr>
          <a:xfrm>
            <a:off x="328246" y="-246184"/>
            <a:ext cx="10972800" cy="1143000"/>
          </a:xfrm>
        </p:spPr>
        <p:txBody>
          <a:bodyPr/>
          <a:lstStyle/>
          <a:p>
            <a:r>
              <a:rPr lang="en-US" dirty="0"/>
              <a:t>References.</a:t>
            </a:r>
          </a:p>
        </p:txBody>
      </p:sp>
    </p:spTree>
    <p:extLst>
      <p:ext uri="{BB962C8B-B14F-4D97-AF65-F5344CB8AC3E}">
        <p14:creationId xmlns:p14="http://schemas.microsoft.com/office/powerpoint/2010/main" val="2110068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1880145"/>
            <a:ext cx="6096000" cy="1115947"/>
          </a:xfrm>
          <a:prstGeom prst="rect">
            <a:avLst/>
          </a:prstGeom>
        </p:spPr>
        <p:txBody>
          <a:bodyPr>
            <a:spAutoFit/>
          </a:bodyPr>
          <a:lstStyle/>
          <a:p>
            <a:pPr marL="457200" marR="0" indent="-457200">
              <a:lnSpc>
                <a:spcPct val="200000"/>
              </a:lnSpc>
              <a:spcBef>
                <a:spcPts val="0"/>
              </a:spcBef>
              <a:spcAft>
                <a:spcPts val="0"/>
              </a:spcAft>
            </a:pPr>
            <a:r>
              <a:rPr lang="en-US" dirty="0">
                <a:latin typeface="Times New Roman" panose="02020603050405020304" pitchFamily="18" charset="0"/>
                <a:ea typeface="Times New Roman" panose="02020603050405020304" pitchFamily="18" charset="0"/>
              </a:rPr>
              <a:t>Cleveland clinic. (2021, September 13). </a:t>
            </a:r>
            <a:r>
              <a:rPr lang="en-US" i="1" dirty="0">
                <a:latin typeface="Times New Roman" panose="02020603050405020304" pitchFamily="18" charset="0"/>
                <a:ea typeface="Times New Roman" panose="02020603050405020304" pitchFamily="18" charset="0"/>
              </a:rPr>
              <a:t>Cardiovascular System: Overview, Anatomy, and Function</a:t>
            </a:r>
            <a:r>
              <a:rPr lang="en-US" dirty="0">
                <a:latin typeface="Times New Roman" panose="02020603050405020304" pitchFamily="18" charset="0"/>
                <a:ea typeface="Times New Roman" panose="02020603050405020304" pitchFamily="18" charset="0"/>
              </a:rPr>
              <a:t>. Cleveland Clinic. </a:t>
            </a:r>
          </a:p>
        </p:txBody>
      </p:sp>
      <p:sp>
        <p:nvSpPr>
          <p:cNvPr id="3" name="Rectangle 2"/>
          <p:cNvSpPr/>
          <p:nvPr/>
        </p:nvSpPr>
        <p:spPr>
          <a:xfrm>
            <a:off x="679939" y="-263769"/>
            <a:ext cx="10832122" cy="6124754"/>
          </a:xfrm>
          <a:prstGeom prst="rect">
            <a:avLst/>
          </a:prstGeom>
        </p:spPr>
        <p:txBody>
          <a:bodyPr wrap="square">
            <a:spAutoFit/>
          </a:bodyPr>
          <a:lstStyle/>
          <a:p>
            <a:pPr marL="457200" marR="0" indent="-457200" algn="just">
              <a:lnSpc>
                <a:spcPct val="200000"/>
              </a:lnSpc>
              <a:spcBef>
                <a:spcPts val="0"/>
              </a:spcBef>
              <a:spcAft>
                <a:spcPts val="0"/>
              </a:spcAft>
            </a:pPr>
            <a:r>
              <a:rPr lang="en-US" sz="2800" dirty="0">
                <a:latin typeface="Times New Roman" panose="02020603050405020304" pitchFamily="18" charset="0"/>
                <a:ea typeface="Times New Roman" panose="02020603050405020304" pitchFamily="18" charset="0"/>
                <a:cs typeface="Times New Roman" panose="02020603050405020304" pitchFamily="18" charset="0"/>
              </a:rPr>
              <a:t>Cleveland clinic. (2021, September 13). </a:t>
            </a:r>
            <a:r>
              <a:rPr lang="en-US" sz="2800" i="1" dirty="0">
                <a:latin typeface="Times New Roman" panose="02020603050405020304" pitchFamily="18" charset="0"/>
                <a:ea typeface="Times New Roman" panose="02020603050405020304" pitchFamily="18" charset="0"/>
                <a:cs typeface="Times New Roman" panose="02020603050405020304" pitchFamily="18" charset="0"/>
              </a:rPr>
              <a:t>Cardiovascular System: Overview, Anatomy, and Function</a:t>
            </a:r>
            <a:r>
              <a:rPr lang="en-US" sz="2800" dirty="0">
                <a:latin typeface="Times New Roman" panose="02020603050405020304" pitchFamily="18" charset="0"/>
                <a:ea typeface="Times New Roman" panose="02020603050405020304" pitchFamily="18" charset="0"/>
                <a:cs typeface="Times New Roman" panose="02020603050405020304" pitchFamily="18" charset="0"/>
              </a:rPr>
              <a:t>. Cleveland Clinic. </a:t>
            </a:r>
            <a:r>
              <a:rPr lang="en-US" sz="28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https://my.clevelandclinic.org/health/body/21833-cardiovascular-system#:~:text=Your%20heart%20and%20blood%20vessels%2C%20the%20parts%20of%20the%20cardiovascular</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ea typeface="Calibri" panose="020F0502020204030204" pitchFamily="34" charset="0"/>
                <a:cs typeface="Times New Roman" panose="02020603050405020304" pitchFamily="18" charset="0"/>
              </a:rPr>
              <a:t>Pittman, R. N. (2011). The Circulatory System and Oxygen Transport. In </a:t>
            </a:r>
            <a:r>
              <a:rPr lang="en-US" sz="2800" i="1" dirty="0">
                <a:latin typeface="Times New Roman" panose="02020603050405020304" pitchFamily="18" charset="0"/>
                <a:ea typeface="Calibri" panose="020F0502020204030204" pitchFamily="34" charset="0"/>
                <a:cs typeface="Times New Roman" panose="02020603050405020304" pitchFamily="18" charset="0"/>
              </a:rPr>
              <a:t>www.ncbi.nlm.nih.gov</a:t>
            </a:r>
            <a:r>
              <a:rPr lang="en-US" sz="2800" dirty="0">
                <a:latin typeface="Times New Roman" panose="02020603050405020304" pitchFamily="18" charset="0"/>
                <a:ea typeface="Calibri" panose="020F0502020204030204" pitchFamily="34" charset="0"/>
                <a:cs typeface="Times New Roman" panose="02020603050405020304" pitchFamily="18" charset="0"/>
              </a:rPr>
              <a:t>. Morgan &amp; Claypool Life Sciences. </a:t>
            </a:r>
            <a:r>
              <a:rPr lang="en-US" sz="28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3"/>
              </a:rPr>
              <a:t>https://www.ncbi.nlm.nih.gov/books/NBK54112/#:~:text=There%20are%20three%20major%20mechanisms</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0372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3001" y="516212"/>
            <a:ext cx="10269414" cy="5993436"/>
          </a:xfrm>
          <a:prstGeom prst="rect">
            <a:avLst/>
          </a:prstGeom>
        </p:spPr>
        <p:txBody>
          <a:bodyPr wrap="square">
            <a:spAutoFit/>
          </a:bodyPr>
          <a:lstStyle/>
          <a:p>
            <a:pPr marL="457200" marR="0" indent="-457200">
              <a:lnSpc>
                <a:spcPct val="200000"/>
              </a:lnSpc>
              <a:spcBef>
                <a:spcPts val="0"/>
              </a:spcBef>
              <a:spcAft>
                <a:spcPts val="0"/>
              </a:spcAft>
            </a:pPr>
            <a:r>
              <a:rPr lang="en-US" sz="2800" dirty="0" err="1">
                <a:latin typeface="Times New Roman" panose="02020603050405020304" pitchFamily="18" charset="0"/>
                <a:ea typeface="Times New Roman" panose="02020603050405020304" pitchFamily="18" charset="0"/>
              </a:rPr>
              <a:t>Sherrell</a:t>
            </a:r>
            <a:r>
              <a:rPr lang="en-US" sz="2800" dirty="0">
                <a:latin typeface="Times New Roman" panose="02020603050405020304" pitchFamily="18" charset="0"/>
                <a:ea typeface="Times New Roman" panose="02020603050405020304" pitchFamily="18" charset="0"/>
              </a:rPr>
              <a:t>, Z. (2021, July 29). </a:t>
            </a:r>
            <a:r>
              <a:rPr lang="en-US" sz="2800" i="1" dirty="0">
                <a:latin typeface="Times New Roman" panose="02020603050405020304" pitchFamily="18" charset="0"/>
                <a:ea typeface="Times New Roman" panose="02020603050405020304" pitchFamily="18" charset="0"/>
              </a:rPr>
              <a:t>Cardiovascular system: Function, organs, diseases, and more</a:t>
            </a:r>
            <a:r>
              <a:rPr lang="en-US" sz="2800" dirty="0">
                <a:latin typeface="Times New Roman" panose="02020603050405020304" pitchFamily="18" charset="0"/>
                <a:ea typeface="Times New Roman" panose="02020603050405020304" pitchFamily="18" charset="0"/>
              </a:rPr>
              <a:t>. Www.medicalnewstoday.com. </a:t>
            </a:r>
            <a:r>
              <a:rPr lang="en-US" sz="2800" u="sng" dirty="0">
                <a:solidFill>
                  <a:srgbClr val="0000FF"/>
                </a:solidFill>
                <a:latin typeface="Times New Roman" panose="02020603050405020304" pitchFamily="18" charset="0"/>
                <a:ea typeface="Times New Roman" panose="02020603050405020304" pitchFamily="18" charset="0"/>
                <a:hlinkClick r:id="rId2"/>
              </a:rPr>
              <a:t>https://www.medicalnewstoday.com/articles/cardiovascular-system</a:t>
            </a:r>
            <a:endParaRPr lang="en-US" sz="2800" dirty="0">
              <a:latin typeface="Times New Roman" panose="02020603050405020304" pitchFamily="18" charset="0"/>
              <a:ea typeface="Times New Roman" panose="02020603050405020304" pitchFamily="18" charset="0"/>
            </a:endParaRPr>
          </a:p>
          <a:p>
            <a:pPr marL="457200" marR="0" indent="-457200">
              <a:lnSpc>
                <a:spcPct val="200000"/>
              </a:lnSpc>
              <a:spcBef>
                <a:spcPts val="0"/>
              </a:spcBef>
              <a:spcAft>
                <a:spcPts val="0"/>
              </a:spcAft>
            </a:pPr>
            <a:r>
              <a:rPr lang="en-US" sz="2800" dirty="0">
                <a:latin typeface="Times New Roman" panose="02020603050405020304" pitchFamily="18" charset="0"/>
                <a:ea typeface="Times New Roman" panose="02020603050405020304" pitchFamily="18" charset="0"/>
              </a:rPr>
              <a:t>World Health Organization. (2021, June 11). </a:t>
            </a:r>
            <a:r>
              <a:rPr lang="en-US" sz="2800" i="1" dirty="0">
                <a:latin typeface="Times New Roman" panose="02020603050405020304" pitchFamily="18" charset="0"/>
                <a:ea typeface="Times New Roman" panose="02020603050405020304" pitchFamily="18" charset="0"/>
              </a:rPr>
              <a:t>Cardiovascular Diseases (CVDs)</a:t>
            </a:r>
            <a:r>
              <a:rPr lang="en-US" sz="2800" dirty="0">
                <a:latin typeface="Times New Roman" panose="02020603050405020304" pitchFamily="18" charset="0"/>
                <a:ea typeface="Times New Roman" panose="02020603050405020304" pitchFamily="18" charset="0"/>
              </a:rPr>
              <a:t>. Who. </a:t>
            </a:r>
            <a:r>
              <a:rPr lang="en-US" sz="2800" dirty="0" err="1">
                <a:latin typeface="Times New Roman" panose="02020603050405020304" pitchFamily="18" charset="0"/>
                <a:ea typeface="Times New Roman" panose="02020603050405020304" pitchFamily="18" charset="0"/>
              </a:rPr>
              <a:t>int</a:t>
            </a:r>
            <a:r>
              <a:rPr lang="en-US" sz="2800" dirty="0">
                <a:latin typeface="Times New Roman" panose="02020603050405020304" pitchFamily="18" charset="0"/>
                <a:ea typeface="Times New Roman" panose="02020603050405020304" pitchFamily="18" charset="0"/>
              </a:rPr>
              <a:t>; World Health Organization: WHO. </a:t>
            </a:r>
            <a:r>
              <a:rPr lang="en-US" sz="2800" u="sng" dirty="0">
                <a:solidFill>
                  <a:srgbClr val="0000FF"/>
                </a:solidFill>
                <a:latin typeface="Times New Roman" panose="02020603050405020304" pitchFamily="18" charset="0"/>
                <a:ea typeface="Times New Roman" panose="02020603050405020304" pitchFamily="18" charset="0"/>
                <a:hlinkClick r:id="rId3"/>
              </a:rPr>
              <a:t>https://www.who.int/news-room/fact-sheets/detail/cardiovascular-diseases-(DVDs)</a:t>
            </a:r>
            <a:endParaRPr lang="en-US"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60398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dical design templat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extLst>
    <a:ext uri="{05A4C25C-085E-4340-85A3-A5531E510DB2}">
      <thm15:themeFamily xmlns:thm15="http://schemas.microsoft.com/office/thememl/2012/main" name="Medical design template" id="{BE883315-6697-4975-AEB2-5905098383C4}" vid="{D3CC9EF4-996F-4232-B765-B82F773B7949}"/>
    </a:ext>
  </a:extLst>
</a:theme>
</file>

<file path=ppt/theme/theme2.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856783</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2012-09-20T10:48:20+00:00</AssetStart>
    <FriendlyTitle xmlns="4873beb7-5857-4685-be1f-d57550cc96cc" xsi:nil="true"/>
    <MarketSpecific xmlns="4873beb7-5857-4685-be1f-d57550cc96cc">false</MarketSpecific>
    <TPNamespace xmlns="4873beb7-5857-4685-be1f-d57550cc96cc" xsi:nil="true"/>
    <PublishStatusLookup xmlns="4873beb7-5857-4685-be1f-d57550cc96cc">
      <Value>1622871</Value>
    </PublishStatusLookup>
    <APAuthor xmlns="4873beb7-5857-4685-be1f-d57550cc96cc">
      <UserInfo>
        <DisplayName>REDMOND\v-luannv</DisplayName>
        <AccountId>92</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 xsi:nil="true"/>
    <MachineTranslated xmlns="4873beb7-5857-4685-be1f-d57550cc96cc">false</MachineTranslated>
    <OutputCachingOn xmlns="4873beb7-5857-4685-be1f-d57550cc96cc">false</OutputCachingOn>
    <TemplateStatus xmlns="4873beb7-5857-4685-be1f-d57550cc96cc">Complete</TemplateStatus>
    <IsSearchable xmlns="4873beb7-5857-4685-be1f-d57550cc96cc">false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TP103460417</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9EEAAAD-F811-4325-83A2-D14EDE05FBFF}">
  <ds:schemaRefs>
    <ds:schemaRef ds:uri="http://schemas.microsoft.com/office/2006/metadata/contentType"/>
    <ds:schemaRef ds:uri="http://schemas.microsoft.com/office/2006/metadata/properties/metaAttributes"/>
    <ds:schemaRef ds:uri="http://www.w3.org/2000/xmlns/"/>
    <ds:schemaRef ds:uri="http://www.w3.org/2001/XMLSchema"/>
    <ds:schemaRef ds:uri="4873beb7-5857-4685-be1f-d57550cc96cc"/>
  </ds:schemaRefs>
</ds:datastoreItem>
</file>

<file path=customXml/itemProps2.xml><?xml version="1.0" encoding="utf-8"?>
<ds:datastoreItem xmlns:ds="http://schemas.openxmlformats.org/officeDocument/2006/customXml" ds:itemID="{D0D1C9B0-FE26-433B-8E1A-54CCDFA4EB1D}">
  <ds:schemaRefs>
    <ds:schemaRef ds:uri="http://schemas.microsoft.com/office/2006/metadata/properties"/>
    <ds:schemaRef ds:uri="http://www.w3.org/2000/xmlns/"/>
    <ds:schemaRef ds:uri="4873beb7-5857-4685-be1f-d57550cc96cc"/>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100AC149-8447-4BE5-88C7-DBE24EA73E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Medical presentation design slides</Template>
  <TotalTime>0</TotalTime>
  <Words>4084</Words>
  <Application>Microsoft Office PowerPoint</Application>
  <PresentationFormat>Widescreen</PresentationFormat>
  <Paragraphs>71</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Medical design template</vt:lpstr>
      <vt:lpstr>THE HUMAN CARDIOVASCULAR SYSTEM AND HEALTH ISSUES ASSOCIATED WITH IT. </vt:lpstr>
      <vt:lpstr>Introduction.</vt:lpstr>
      <vt:lpstr>The human cardiovascular system. </vt:lpstr>
      <vt:lpstr>Continuation.</vt:lpstr>
      <vt:lpstr>Cardiovascular system Functions </vt:lpstr>
      <vt:lpstr>Continuation of functions.</vt:lpstr>
      <vt:lpstr>Mechanisms of the cardiovascular system. </vt:lpstr>
      <vt:lpstr>Possible Health Problems Linked To Cardiovascular System </vt:lpstr>
      <vt:lpstr> Appropriate Advice To Improve And Manage Heart Failure.</vt:lpstr>
      <vt:lpstr>Different Approaches to Therapy. </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HUMAN CARDIOVASCULAR SYSTEM AND HEALTH ISSUES ASSOCIATED WITH IT. </dc:title>
  <dc:creator/>
  <cp:lastModifiedBy>salma abdullah</cp:lastModifiedBy>
  <cp:revision>2</cp:revision>
  <dcterms:created xsi:type="dcterms:W3CDTF">2022-10-11T08:57:08Z</dcterms:created>
  <dcterms:modified xsi:type="dcterms:W3CDTF">2022-10-17T13:43:32Z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Order">
    <vt:r8>74064500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