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314" r:id="rId2"/>
    <p:sldId id="328" r:id="rId3"/>
    <p:sldId id="329" r:id="rId4"/>
    <p:sldId id="330" r:id="rId5"/>
    <p:sldId id="315" r:id="rId6"/>
    <p:sldId id="318" r:id="rId7"/>
    <p:sldId id="319" r:id="rId8"/>
    <p:sldId id="320" r:id="rId9"/>
    <p:sldId id="321" r:id="rId10"/>
    <p:sldId id="322" r:id="rId11"/>
    <p:sldId id="323" r:id="rId12"/>
    <p:sldId id="32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FFE5"/>
    <a:srgbClr val="0B148B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153DBCF-F904-4616-ABB8-DDDD64A5DA48}" v="3" dt="2023-08-10T00:17:42.8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833" autoAdjust="0"/>
    <p:restoredTop sz="94660"/>
  </p:normalViewPr>
  <p:slideViewPr>
    <p:cSldViewPr snapToGrid="0">
      <p:cViewPr varScale="1">
        <p:scale>
          <a:sx n="88" d="100"/>
          <a:sy n="88" d="100"/>
        </p:scale>
        <p:origin x="6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lenda Tinney" userId="56b889b2-370d-4cf5-add0-fc776a2ba020" providerId="ADAL" clId="{A153DBCF-F904-4616-ABB8-DDDD64A5DA48}"/>
    <pc:docChg chg="undo custSel addSld delSld modSld">
      <pc:chgData name="Glenda Tinney" userId="56b889b2-370d-4cf5-add0-fc776a2ba020" providerId="ADAL" clId="{A153DBCF-F904-4616-ABB8-DDDD64A5DA48}" dt="2023-08-12T18:24:23.841" v="12" actId="20577"/>
      <pc:docMkLst>
        <pc:docMk/>
      </pc:docMkLst>
      <pc:sldChg chg="modSp add del mod">
        <pc:chgData name="Glenda Tinney" userId="56b889b2-370d-4cf5-add0-fc776a2ba020" providerId="ADAL" clId="{A153DBCF-F904-4616-ABB8-DDDD64A5DA48}" dt="2023-08-10T00:18:07.065" v="10" actId="255"/>
        <pc:sldMkLst>
          <pc:docMk/>
          <pc:sldMk cId="0" sldId="314"/>
        </pc:sldMkLst>
        <pc:spChg chg="mod">
          <ac:chgData name="Glenda Tinney" userId="56b889b2-370d-4cf5-add0-fc776a2ba020" providerId="ADAL" clId="{A153DBCF-F904-4616-ABB8-DDDD64A5DA48}" dt="2023-08-10T00:18:00.020" v="9" actId="255"/>
          <ac:spMkLst>
            <pc:docMk/>
            <pc:sldMk cId="0" sldId="314"/>
            <ac:spMk id="11" creationId="{00000000-0000-0000-0000-000000000000}"/>
          </ac:spMkLst>
        </pc:spChg>
        <pc:spChg chg="mod">
          <ac:chgData name="Glenda Tinney" userId="56b889b2-370d-4cf5-add0-fc776a2ba020" providerId="ADAL" clId="{A153DBCF-F904-4616-ABB8-DDDD64A5DA48}" dt="2023-08-10T00:18:07.065" v="10" actId="255"/>
          <ac:spMkLst>
            <pc:docMk/>
            <pc:sldMk cId="0" sldId="314"/>
            <ac:spMk id="12" creationId="{00000000-0000-0000-0000-000000000000}"/>
          </ac:spMkLst>
        </pc:spChg>
      </pc:sldChg>
      <pc:sldChg chg="add del">
        <pc:chgData name="Glenda Tinney" userId="56b889b2-370d-4cf5-add0-fc776a2ba020" providerId="ADAL" clId="{A153DBCF-F904-4616-ABB8-DDDD64A5DA48}" dt="2023-08-10T00:17:42.893" v="5"/>
        <pc:sldMkLst>
          <pc:docMk/>
          <pc:sldMk cId="0" sldId="315"/>
        </pc:sldMkLst>
      </pc:sldChg>
      <pc:sldChg chg="modSp add del mod">
        <pc:chgData name="Glenda Tinney" userId="56b889b2-370d-4cf5-add0-fc776a2ba020" providerId="ADAL" clId="{A153DBCF-F904-4616-ABB8-DDDD64A5DA48}" dt="2023-08-12T18:24:23.841" v="12" actId="20577"/>
        <pc:sldMkLst>
          <pc:docMk/>
          <pc:sldMk cId="0" sldId="318"/>
        </pc:sldMkLst>
        <pc:spChg chg="mod">
          <ac:chgData name="Glenda Tinney" userId="56b889b2-370d-4cf5-add0-fc776a2ba020" providerId="ADAL" clId="{A153DBCF-F904-4616-ABB8-DDDD64A5DA48}" dt="2023-08-12T18:24:23.841" v="12" actId="20577"/>
          <ac:spMkLst>
            <pc:docMk/>
            <pc:sldMk cId="0" sldId="318"/>
            <ac:spMk id="2" creationId="{00000000-0000-0000-0000-000000000000}"/>
          </ac:spMkLst>
        </pc:spChg>
      </pc:sldChg>
      <pc:sldChg chg="add del">
        <pc:chgData name="Glenda Tinney" userId="56b889b2-370d-4cf5-add0-fc776a2ba020" providerId="ADAL" clId="{A153DBCF-F904-4616-ABB8-DDDD64A5DA48}" dt="2023-08-10T00:17:42.893" v="5"/>
        <pc:sldMkLst>
          <pc:docMk/>
          <pc:sldMk cId="0" sldId="319"/>
        </pc:sldMkLst>
      </pc:sldChg>
      <pc:sldChg chg="add del">
        <pc:chgData name="Glenda Tinney" userId="56b889b2-370d-4cf5-add0-fc776a2ba020" providerId="ADAL" clId="{A153DBCF-F904-4616-ABB8-DDDD64A5DA48}" dt="2023-08-10T00:17:42.893" v="5"/>
        <pc:sldMkLst>
          <pc:docMk/>
          <pc:sldMk cId="0" sldId="320"/>
        </pc:sldMkLst>
      </pc:sldChg>
      <pc:sldChg chg="add del">
        <pc:chgData name="Glenda Tinney" userId="56b889b2-370d-4cf5-add0-fc776a2ba020" providerId="ADAL" clId="{A153DBCF-F904-4616-ABB8-DDDD64A5DA48}" dt="2023-08-10T00:17:42.893" v="5"/>
        <pc:sldMkLst>
          <pc:docMk/>
          <pc:sldMk cId="0" sldId="321"/>
        </pc:sldMkLst>
      </pc:sldChg>
      <pc:sldChg chg="add del">
        <pc:chgData name="Glenda Tinney" userId="56b889b2-370d-4cf5-add0-fc776a2ba020" providerId="ADAL" clId="{A153DBCF-F904-4616-ABB8-DDDD64A5DA48}" dt="2023-08-10T00:17:42.893" v="5"/>
        <pc:sldMkLst>
          <pc:docMk/>
          <pc:sldMk cId="0" sldId="322"/>
        </pc:sldMkLst>
      </pc:sldChg>
      <pc:sldChg chg="add del">
        <pc:chgData name="Glenda Tinney" userId="56b889b2-370d-4cf5-add0-fc776a2ba020" providerId="ADAL" clId="{A153DBCF-F904-4616-ABB8-DDDD64A5DA48}" dt="2023-08-10T00:17:42.893" v="5"/>
        <pc:sldMkLst>
          <pc:docMk/>
          <pc:sldMk cId="0" sldId="323"/>
        </pc:sldMkLst>
      </pc:sldChg>
      <pc:sldChg chg="add del">
        <pc:chgData name="Glenda Tinney" userId="56b889b2-370d-4cf5-add0-fc776a2ba020" providerId="ADAL" clId="{A153DBCF-F904-4616-ABB8-DDDD64A5DA48}" dt="2023-08-10T00:17:42.893" v="5"/>
        <pc:sldMkLst>
          <pc:docMk/>
          <pc:sldMk cId="0" sldId="326"/>
        </pc:sldMkLst>
      </pc:sldChg>
      <pc:sldChg chg="add del">
        <pc:chgData name="Glenda Tinney" userId="56b889b2-370d-4cf5-add0-fc776a2ba020" providerId="ADAL" clId="{A153DBCF-F904-4616-ABB8-DDDD64A5DA48}" dt="2023-08-10T00:17:42.893" v="5"/>
        <pc:sldMkLst>
          <pc:docMk/>
          <pc:sldMk cId="392933986" sldId="328"/>
        </pc:sldMkLst>
      </pc:sldChg>
      <pc:sldChg chg="modSp add del mod">
        <pc:chgData name="Glenda Tinney" userId="56b889b2-370d-4cf5-add0-fc776a2ba020" providerId="ADAL" clId="{A153DBCF-F904-4616-ABB8-DDDD64A5DA48}" dt="2023-08-10T00:17:42.941" v="6" actId="27636"/>
        <pc:sldMkLst>
          <pc:docMk/>
          <pc:sldMk cId="2113883327" sldId="329"/>
        </pc:sldMkLst>
        <pc:spChg chg="mod">
          <ac:chgData name="Glenda Tinney" userId="56b889b2-370d-4cf5-add0-fc776a2ba020" providerId="ADAL" clId="{A153DBCF-F904-4616-ABB8-DDDD64A5DA48}" dt="2023-08-10T00:17:42.941" v="6" actId="27636"/>
          <ac:spMkLst>
            <pc:docMk/>
            <pc:sldMk cId="2113883327" sldId="329"/>
            <ac:spMk id="2" creationId="{00000000-0000-0000-0000-000000000000}"/>
          </ac:spMkLst>
        </pc:spChg>
      </pc:sldChg>
      <pc:sldChg chg="modSp add del mod">
        <pc:chgData name="Glenda Tinney" userId="56b889b2-370d-4cf5-add0-fc776a2ba020" providerId="ADAL" clId="{A153DBCF-F904-4616-ABB8-DDDD64A5DA48}" dt="2023-08-10T00:17:42.948" v="7" actId="27636"/>
        <pc:sldMkLst>
          <pc:docMk/>
          <pc:sldMk cId="1626238943" sldId="330"/>
        </pc:sldMkLst>
        <pc:spChg chg="mod">
          <ac:chgData name="Glenda Tinney" userId="56b889b2-370d-4cf5-add0-fc776a2ba020" providerId="ADAL" clId="{A153DBCF-F904-4616-ABB8-DDDD64A5DA48}" dt="2023-08-10T00:17:42.948" v="7" actId="27636"/>
          <ac:spMkLst>
            <pc:docMk/>
            <pc:sldMk cId="1626238943" sldId="330"/>
            <ac:spMk id="2" creationId="{00000000-0000-0000-0000-000000000000}"/>
          </ac:spMkLst>
        </pc:spChg>
      </pc:sldChg>
      <pc:sldChg chg="del">
        <pc:chgData name="Glenda Tinney" userId="56b889b2-370d-4cf5-add0-fc776a2ba020" providerId="ADAL" clId="{A153DBCF-F904-4616-ABB8-DDDD64A5DA48}" dt="2023-08-10T00:17:49.548" v="8" actId="2696"/>
        <pc:sldMkLst>
          <pc:docMk/>
          <pc:sldMk cId="2369544859" sldId="335"/>
        </pc:sldMkLst>
      </pc:sldChg>
      <pc:sldChg chg="del">
        <pc:chgData name="Glenda Tinney" userId="56b889b2-370d-4cf5-add0-fc776a2ba020" providerId="ADAL" clId="{A153DBCF-F904-4616-ABB8-DDDD64A5DA48}" dt="2023-08-10T00:19:05.926" v="11" actId="2696"/>
        <pc:sldMkLst>
          <pc:docMk/>
          <pc:sldMk cId="852500877" sldId="336"/>
        </pc:sldMkLst>
      </pc:sldChg>
      <pc:sldChg chg="del">
        <pc:chgData name="Glenda Tinney" userId="56b889b2-370d-4cf5-add0-fc776a2ba020" providerId="ADAL" clId="{A153DBCF-F904-4616-ABB8-DDDD64A5DA48}" dt="2023-08-10T00:19:05.926" v="11" actId="2696"/>
        <pc:sldMkLst>
          <pc:docMk/>
          <pc:sldMk cId="2106946072" sldId="337"/>
        </pc:sldMkLst>
      </pc:sldChg>
      <pc:sldChg chg="del">
        <pc:chgData name="Glenda Tinney" userId="56b889b2-370d-4cf5-add0-fc776a2ba020" providerId="ADAL" clId="{A153DBCF-F904-4616-ABB8-DDDD64A5DA48}" dt="2023-08-10T00:19:05.926" v="11" actId="2696"/>
        <pc:sldMkLst>
          <pc:docMk/>
          <pc:sldMk cId="728199958" sldId="338"/>
        </pc:sldMkLst>
      </pc:sldChg>
      <pc:sldChg chg="del">
        <pc:chgData name="Glenda Tinney" userId="56b889b2-370d-4cf5-add0-fc776a2ba020" providerId="ADAL" clId="{A153DBCF-F904-4616-ABB8-DDDD64A5DA48}" dt="2023-08-10T00:19:05.926" v="11" actId="2696"/>
        <pc:sldMkLst>
          <pc:docMk/>
          <pc:sldMk cId="1667109380" sldId="339"/>
        </pc:sldMkLst>
      </pc:sldChg>
      <pc:sldChg chg="del">
        <pc:chgData name="Glenda Tinney" userId="56b889b2-370d-4cf5-add0-fc776a2ba020" providerId="ADAL" clId="{A153DBCF-F904-4616-ABB8-DDDD64A5DA48}" dt="2023-08-10T00:19:05.926" v="11" actId="2696"/>
        <pc:sldMkLst>
          <pc:docMk/>
          <pc:sldMk cId="3843706172" sldId="340"/>
        </pc:sldMkLst>
      </pc:sldChg>
      <pc:sldChg chg="del">
        <pc:chgData name="Glenda Tinney" userId="56b889b2-370d-4cf5-add0-fc776a2ba020" providerId="ADAL" clId="{A153DBCF-F904-4616-ABB8-DDDD64A5DA48}" dt="2023-08-10T00:19:05.926" v="11" actId="2696"/>
        <pc:sldMkLst>
          <pc:docMk/>
          <pc:sldMk cId="125749304" sldId="341"/>
        </pc:sldMkLst>
      </pc:sldChg>
      <pc:sldChg chg="del">
        <pc:chgData name="Glenda Tinney" userId="56b889b2-370d-4cf5-add0-fc776a2ba020" providerId="ADAL" clId="{A153DBCF-F904-4616-ABB8-DDDD64A5DA48}" dt="2023-08-10T00:19:05.926" v="11" actId="2696"/>
        <pc:sldMkLst>
          <pc:docMk/>
          <pc:sldMk cId="1092530277" sldId="342"/>
        </pc:sldMkLst>
      </pc:sldChg>
      <pc:sldChg chg="del">
        <pc:chgData name="Glenda Tinney" userId="56b889b2-370d-4cf5-add0-fc776a2ba020" providerId="ADAL" clId="{A153DBCF-F904-4616-ABB8-DDDD64A5DA48}" dt="2023-08-10T00:19:05.926" v="11" actId="2696"/>
        <pc:sldMkLst>
          <pc:docMk/>
          <pc:sldMk cId="1723251430" sldId="343"/>
        </pc:sldMkLst>
      </pc:sldChg>
      <pc:sldChg chg="del">
        <pc:chgData name="Glenda Tinney" userId="56b889b2-370d-4cf5-add0-fc776a2ba020" providerId="ADAL" clId="{A153DBCF-F904-4616-ABB8-DDDD64A5DA48}" dt="2023-08-10T00:19:05.926" v="11" actId="2696"/>
        <pc:sldMkLst>
          <pc:docMk/>
          <pc:sldMk cId="2683669428" sldId="344"/>
        </pc:sldMkLst>
      </pc:sldChg>
      <pc:sldChg chg="del">
        <pc:chgData name="Glenda Tinney" userId="56b889b2-370d-4cf5-add0-fc776a2ba020" providerId="ADAL" clId="{A153DBCF-F904-4616-ABB8-DDDD64A5DA48}" dt="2023-08-10T00:19:05.926" v="11" actId="2696"/>
        <pc:sldMkLst>
          <pc:docMk/>
          <pc:sldMk cId="2235049238" sldId="345"/>
        </pc:sldMkLst>
      </pc:sldChg>
      <pc:sldChg chg="del">
        <pc:chgData name="Glenda Tinney" userId="56b889b2-370d-4cf5-add0-fc776a2ba020" providerId="ADAL" clId="{A153DBCF-F904-4616-ABB8-DDDD64A5DA48}" dt="2023-08-10T00:19:05.926" v="11" actId="2696"/>
        <pc:sldMkLst>
          <pc:docMk/>
          <pc:sldMk cId="69663997" sldId="346"/>
        </pc:sldMkLst>
      </pc:sldChg>
      <pc:sldChg chg="del">
        <pc:chgData name="Glenda Tinney" userId="56b889b2-370d-4cf5-add0-fc776a2ba020" providerId="ADAL" clId="{A153DBCF-F904-4616-ABB8-DDDD64A5DA48}" dt="2023-08-10T00:19:05.926" v="11" actId="2696"/>
        <pc:sldMkLst>
          <pc:docMk/>
          <pc:sldMk cId="3930986168" sldId="347"/>
        </pc:sldMkLst>
      </pc:sldChg>
      <pc:sldChg chg="del">
        <pc:chgData name="Glenda Tinney" userId="56b889b2-370d-4cf5-add0-fc776a2ba020" providerId="ADAL" clId="{A153DBCF-F904-4616-ABB8-DDDD64A5DA48}" dt="2023-08-10T00:19:05.926" v="11" actId="2696"/>
        <pc:sldMkLst>
          <pc:docMk/>
          <pc:sldMk cId="1324789890" sldId="348"/>
        </pc:sldMkLst>
      </pc:sldChg>
      <pc:sldChg chg="del">
        <pc:chgData name="Glenda Tinney" userId="56b889b2-370d-4cf5-add0-fc776a2ba020" providerId="ADAL" clId="{A153DBCF-F904-4616-ABB8-DDDD64A5DA48}" dt="2023-08-10T00:19:05.926" v="11" actId="2696"/>
        <pc:sldMkLst>
          <pc:docMk/>
          <pc:sldMk cId="3745154178" sldId="34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72086-6DE5-41E9-B3DA-6A4C85691D4C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342DE-1AA4-43B4-9CA9-4ED485D4EB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61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1420912-6B25-4301-85CC-EDA786F07DAA}" type="slidenum">
              <a:rPr lang="cy-GB" altLang="en-US" sz="1200" smtClean="0">
                <a:latin typeface="Arial" panose="020B0604020202020204" pitchFamily="34" charset="0"/>
              </a:rPr>
              <a:pPr/>
              <a:t>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57313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1420912-6B25-4301-85CC-EDA786F07DAA}" type="slidenum">
              <a:rPr lang="cy-GB" altLang="en-US" sz="1200" smtClean="0">
                <a:latin typeface="Arial" panose="020B0604020202020204" pitchFamily="34" charset="0"/>
              </a:rPr>
              <a:pPr/>
              <a:t>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60021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Notes for Module</a:t>
            </a:r>
            <a:r>
              <a:rPr lang="en-GB" baseline="0" dirty="0"/>
              <a:t> Team:</a:t>
            </a:r>
          </a:p>
          <a:p>
            <a:endParaRPr lang="en-GB" baseline="0" dirty="0"/>
          </a:p>
          <a:p>
            <a:r>
              <a:rPr lang="en-GB" baseline="0" dirty="0"/>
              <a:t>Draw students’ attention to the types of skills they can acquire from the lecture – these are skills that potential employers are looking for and should be included in job applications.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486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Notes for Module</a:t>
            </a:r>
            <a:r>
              <a:rPr lang="en-GB" baseline="0" dirty="0"/>
              <a:t> Team:</a:t>
            </a:r>
          </a:p>
          <a:p>
            <a:endParaRPr lang="en-GB" baseline="0" dirty="0"/>
          </a:p>
          <a:p>
            <a:r>
              <a:rPr lang="en-GB" b="1" baseline="0" dirty="0"/>
              <a:t>This slide is for students on the PRACTICE related programme only.</a:t>
            </a:r>
          </a:p>
          <a:p>
            <a:endParaRPr lang="en-GB" b="1" baseline="0" dirty="0"/>
          </a:p>
          <a:p>
            <a:r>
              <a:rPr lang="en-GB" b="0" baseline="0" dirty="0"/>
              <a:t>To facilitate our ability to keep a record of students’ progress, if students have attended this lecture they may meet the criteria noted on the slide.</a:t>
            </a:r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8645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336BC99-1273-4F99-AFDF-98BE260B4CAF}" type="slidenum">
              <a:rPr lang="cy-GB" altLang="en-US" sz="1200" smtClean="0">
                <a:latin typeface="Arial" panose="020B0604020202020204" pitchFamily="34" charset="0"/>
              </a:rPr>
              <a:pPr/>
              <a:t>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17972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F1FC876-90D5-4129-BB89-8A4C47CF0936}" type="slidenum">
              <a:rPr lang="cy-GB" altLang="en-US" sz="1200" smtClean="0">
                <a:latin typeface="Arial" panose="020B0604020202020204" pitchFamily="34" charset="0"/>
              </a:rPr>
              <a:pPr/>
              <a:t>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85823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4641E21-C109-4F88-A845-1065B90A104F}" type="slidenum">
              <a:rPr lang="cy-GB" altLang="en-US" sz="1200" smtClean="0">
                <a:latin typeface="Arial" panose="020B0604020202020204" pitchFamily="34" charset="0"/>
              </a:rPr>
              <a:pPr/>
              <a:t>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92159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7027AD1-FF5E-4630-9434-F6230E029E95}" type="slidenum">
              <a:rPr lang="cy-GB" altLang="en-US" sz="1200" smtClean="0">
                <a:latin typeface="Arial" panose="020B0604020202020204" pitchFamily="34" charset="0"/>
              </a:rPr>
              <a:pPr/>
              <a:t>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33588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3CDECBB-E473-4135-AA21-1CFF4C3C7112}" type="slidenum">
              <a:rPr lang="cy-GB" altLang="en-US" sz="1200" smtClean="0">
                <a:latin typeface="Arial" panose="020B0604020202020204" pitchFamily="34" charset="0"/>
              </a:rPr>
              <a:pPr/>
              <a:t>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642425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7E15B06-9DDF-44FF-8630-32386E65A74D}" type="slidenum">
              <a:rPr lang="cy-GB" altLang="en-US" sz="1200" smtClean="0">
                <a:latin typeface="Arial" panose="020B0604020202020204" pitchFamily="34" charset="0"/>
              </a:rPr>
              <a:pPr/>
              <a:t>10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625026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232733D-6D34-4B2A-AD12-1ABE68046D9D}" type="slidenum">
              <a:rPr lang="cy-GB" altLang="en-US" sz="1200" smtClean="0">
                <a:latin typeface="Arial" panose="020B0604020202020204" pitchFamily="34" charset="0"/>
              </a:rPr>
              <a:pPr/>
              <a:t>11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429153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F4A2D5D-0F59-4254-95C5-395D7E5E416F}" type="slidenum">
              <a:rPr lang="cy-GB" altLang="en-US" sz="1200" smtClean="0">
                <a:latin typeface="Arial" panose="020B0604020202020204" pitchFamily="34" charset="0"/>
              </a:rPr>
              <a:pPr/>
              <a:t>12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22138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b="1" dirty="0">
                <a:latin typeface="Lucida Sans" panose="020B0602030504020204" pitchFamily="34" charset="0"/>
              </a:rPr>
              <a:t>ECEY4008C</a:t>
            </a:r>
          </a:p>
          <a:p>
            <a:pPr marL="0" indent="0">
              <a:buNone/>
            </a:pPr>
            <a:endParaRPr lang="en-GB" sz="4000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sz="4000" dirty="0" err="1">
                <a:latin typeface="Lucida Sans" panose="020B0602030504020204" pitchFamily="34" charset="0"/>
              </a:rPr>
              <a:t>Cynllunio</a:t>
            </a:r>
            <a:endParaRPr lang="en-US" sz="4000" dirty="0">
              <a:latin typeface="Lucida Sans" panose="020B0602030504020204" pitchFamily="34" charset="0"/>
            </a:endParaRPr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b="1" dirty="0">
                <a:solidFill>
                  <a:srgbClr val="0000FF"/>
                </a:solidFill>
                <a:latin typeface="Lucida Sans" panose="020B0602030504020204" pitchFamily="34" charset="0"/>
              </a:rPr>
              <a:t>ECEY4008</a:t>
            </a:r>
          </a:p>
          <a:p>
            <a:pPr marL="0" indent="0">
              <a:buNone/>
            </a:pPr>
            <a:endParaRPr lang="en-GB" sz="4000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sz="4000" dirty="0">
                <a:solidFill>
                  <a:srgbClr val="0000FF"/>
                </a:solidFill>
                <a:latin typeface="Lucida Sans" panose="020B0602030504020204" pitchFamily="34" charset="0"/>
              </a:rPr>
              <a:t>Planning</a:t>
            </a:r>
            <a:endParaRPr lang="en-US" sz="40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981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cy-GB" sz="28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cy-GB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>
              <a:defRPr/>
            </a:pPr>
            <a:r>
              <a:rPr lang="cy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Cynnwys</a:t>
            </a:r>
            <a:br>
              <a:rPr lang="en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28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Contents</a:t>
            </a:r>
            <a:endParaRPr lang="cy-GB" sz="2800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981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Pam cynllunio?</a:t>
            </a:r>
          </a:p>
          <a:p>
            <a:pPr>
              <a:buFontTx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Cynllunio aseiniad</a:t>
            </a:r>
          </a:p>
          <a:p>
            <a:pPr>
              <a:buFontTx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Ail edrychiad – Ysgrifennu academaidd</a:t>
            </a:r>
          </a:p>
          <a:p>
            <a:pPr>
              <a:buFontTx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Cwestiynau</a:t>
            </a:r>
          </a:p>
          <a:p>
            <a:pPr>
              <a:defRPr/>
            </a:pPr>
            <a:endParaRPr lang="cy-GB" sz="28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en-GB" altLang="cy-GB" sz="28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Why plan?</a:t>
            </a:r>
          </a:p>
          <a:p>
            <a:pPr>
              <a:buFontTx/>
              <a:buChar char="•"/>
              <a:defRPr/>
            </a:pPr>
            <a:r>
              <a:rPr lang="en-GB" altLang="cy-GB" sz="28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Planning an assessment</a:t>
            </a:r>
          </a:p>
          <a:p>
            <a:pPr>
              <a:buFontTx/>
              <a:buChar char="•"/>
              <a:defRPr/>
            </a:pPr>
            <a:r>
              <a:rPr lang="en-GB" altLang="cy-GB" sz="28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Recap – Academic writing</a:t>
            </a:r>
          </a:p>
          <a:p>
            <a:pPr>
              <a:buFontTx/>
              <a:buChar char="•"/>
              <a:defRPr/>
            </a:pPr>
            <a:r>
              <a:rPr lang="en-GB" altLang="cy-GB" sz="28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Questions</a:t>
            </a:r>
            <a:endParaRPr lang="cy-GB" altLang="cy-GB" sz="2800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>
              <a:defRPr/>
            </a:pPr>
            <a:endParaRPr lang="cy-GB" sz="2800" dirty="0"/>
          </a:p>
        </p:txBody>
      </p:sp>
    </p:spTree>
    <p:extLst>
      <p:ext uri="{BB962C8B-B14F-4D97-AF65-F5344CB8AC3E}">
        <p14:creationId xmlns:p14="http://schemas.microsoft.com/office/powerpoint/2010/main" val="3929339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Lucida Sans" panose="020B0602030504020204" pitchFamily="34" charset="0"/>
              </a:rPr>
              <a:t>Sgiliau </a:t>
            </a:r>
            <a:r>
              <a:rPr lang="en-GB" sz="3600" dirty="0" err="1">
                <a:latin typeface="Lucida Sans" panose="020B0602030504020204" pitchFamily="34" charset="0"/>
              </a:rPr>
              <a:t>Cyflogadwyedd</a:t>
            </a:r>
            <a:r>
              <a:rPr lang="en-GB" sz="3600" dirty="0">
                <a:latin typeface="Lucida Sans" panose="020B0602030504020204" pitchFamily="34" charset="0"/>
              </a:rPr>
              <a:t>/</a:t>
            </a:r>
            <a:r>
              <a:rPr lang="en-GB" sz="3600" dirty="0" err="1">
                <a:latin typeface="Lucida Sans" panose="020B0602030504020204" pitchFamily="34" charset="0"/>
              </a:rPr>
              <a:t>Trosglwyddadwy</a:t>
            </a:r>
            <a:br>
              <a:rPr lang="en-GB" dirty="0">
                <a:latin typeface="Lucida Sans" panose="020B0602030504020204" pitchFamily="34" charset="0"/>
              </a:rPr>
            </a:br>
            <a:r>
              <a:rPr lang="en-GB" sz="3600" dirty="0">
                <a:solidFill>
                  <a:srgbClr val="0000FF"/>
                </a:solidFill>
                <a:latin typeface="Lucida Sans" panose="020B0602030504020204" pitchFamily="34" charset="0"/>
              </a:rPr>
              <a:t>Employability/Transferable Skills</a:t>
            </a:r>
            <a:endParaRPr lang="en-US" sz="36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GB" dirty="0" err="1">
                <a:latin typeface="Lucida Sans" panose="020B0602030504020204" pitchFamily="34" charset="0"/>
              </a:rPr>
              <a:t>Trefnu</a:t>
            </a:r>
            <a:endParaRPr lang="en-GB" dirty="0">
              <a:latin typeface="Lucida Sans" panose="020B0602030504020204" pitchFamily="34" charset="0"/>
            </a:endParaRP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GB" dirty="0" err="1">
                <a:latin typeface="Lucida Sans" panose="020B0602030504020204" pitchFamily="34" charset="0"/>
              </a:rPr>
              <a:t>Cynllunio</a:t>
            </a:r>
            <a:endParaRPr lang="en-GB" dirty="0">
              <a:latin typeface="Lucida Sans" panose="020B0602030504020204" pitchFamily="34" charset="0"/>
            </a:endParaRP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GB" dirty="0" err="1">
                <a:latin typeface="Lucida Sans" panose="020B0602030504020204" pitchFamily="34" charset="0"/>
              </a:rPr>
              <a:t>Ymchwilio</a:t>
            </a:r>
            <a:endParaRPr lang="en-GB" dirty="0">
              <a:latin typeface="Lucida Sans" panose="020B0602030504020204" pitchFamily="34" charset="0"/>
            </a:endParaRP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GB" dirty="0" err="1">
                <a:latin typeface="Lucida Sans" panose="020B0602030504020204" pitchFamily="34" charset="0"/>
              </a:rPr>
              <a:t>Darllen</a:t>
            </a:r>
            <a:r>
              <a:rPr lang="en-GB" dirty="0">
                <a:latin typeface="Lucida Sans" panose="020B0602030504020204" pitchFamily="34" charset="0"/>
              </a:rPr>
              <a:t> </a:t>
            </a: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GB" dirty="0" err="1">
                <a:latin typeface="Lucida Sans" panose="020B0602030504020204" pitchFamily="34" charset="0"/>
              </a:rPr>
              <a:t>Nodi</a:t>
            </a:r>
            <a:r>
              <a:rPr lang="en-GB" dirty="0">
                <a:latin typeface="Lucida Sans" panose="020B0602030504020204" pitchFamily="34" charset="0"/>
              </a:rPr>
              <a:t> a </a:t>
            </a:r>
            <a:r>
              <a:rPr lang="en-GB" dirty="0" err="1">
                <a:latin typeface="Lucida Sans" panose="020B0602030504020204" pitchFamily="34" charset="0"/>
              </a:rPr>
              <a:t>chofnodi</a:t>
            </a:r>
            <a:endParaRPr lang="en-GB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316288" cy="3989040"/>
          </a:xfrm>
        </p:spPr>
        <p:txBody>
          <a:bodyPr/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US" dirty="0" err="1">
                <a:solidFill>
                  <a:srgbClr val="0000FF"/>
                </a:solidFill>
                <a:latin typeface="Lucida Sans" panose="020B0602030504020204" pitchFamily="34" charset="0"/>
              </a:rPr>
              <a:t>Organisation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Planning</a:t>
            </a: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Research</a:t>
            </a: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Reading</a:t>
            </a:r>
          </a:p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Documenting and recording</a:t>
            </a:r>
          </a:p>
        </p:txBody>
      </p:sp>
    </p:spTree>
    <p:extLst>
      <p:ext uri="{BB962C8B-B14F-4D97-AF65-F5344CB8AC3E}">
        <p14:creationId xmlns:p14="http://schemas.microsoft.com/office/powerpoint/2010/main" val="21138833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Rhaglen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b="1" dirty="0" err="1">
                <a:latin typeface="Lucida Sans" panose="020B0602030504020204" pitchFamily="34" charset="0"/>
              </a:rPr>
              <a:t>Ymarferydd</a:t>
            </a:r>
            <a:r>
              <a:rPr lang="en-GB" sz="3200" b="1" dirty="0">
                <a:latin typeface="Lucida Sans" panose="020B0602030504020204" pitchFamily="34" charset="0"/>
              </a:rPr>
              <a:t> </a:t>
            </a:r>
            <a:r>
              <a:rPr lang="en-GB" sz="3200" b="1" dirty="0" err="1">
                <a:latin typeface="Lucida Sans" panose="020B0602030504020204" pitchFamily="34" charset="0"/>
              </a:rPr>
              <a:t>Blynyddoedd</a:t>
            </a:r>
            <a:r>
              <a:rPr lang="en-GB" sz="3200" b="1" dirty="0">
                <a:latin typeface="Lucida Sans" panose="020B0602030504020204" pitchFamily="34" charset="0"/>
              </a:rPr>
              <a:t> </a:t>
            </a:r>
            <a:r>
              <a:rPr lang="en-GB" sz="3200" b="1" dirty="0" err="1">
                <a:latin typeface="Lucida Sans" panose="020B0602030504020204" pitchFamily="34" charset="0"/>
              </a:rPr>
              <a:t>Cynnar</a:t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b="1" dirty="0">
                <a:solidFill>
                  <a:srgbClr val="0000FF"/>
                </a:solidFill>
                <a:latin typeface="Lucida Sans" panose="020B0602030504020204" pitchFamily="34" charset="0"/>
              </a:rPr>
              <a:t>Early Years Practitioner </a:t>
            </a:r>
            <a:r>
              <a:rPr lang="en-GB" sz="3200" dirty="0">
                <a:solidFill>
                  <a:srgbClr val="0000FF"/>
                </a:solidFill>
                <a:latin typeface="Lucida Sans" panose="020B0602030504020204" pitchFamily="34" charset="0"/>
              </a:rPr>
              <a:t>programme</a:t>
            </a:r>
            <a:endParaRPr lang="en-US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>
                <a:latin typeface="Lucida Sans" panose="020B0602030504020204" pitchFamily="34" charset="0"/>
              </a:rPr>
              <a:t>Meini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prawf</a:t>
            </a:r>
            <a:r>
              <a:rPr lang="en-GB" dirty="0">
                <a:latin typeface="Lucida Sans" panose="020B0602030504020204" pitchFamily="34" charset="0"/>
              </a:rPr>
              <a:t> y NOS a </a:t>
            </a:r>
            <a:r>
              <a:rPr lang="en-GB" dirty="0" err="1">
                <a:latin typeface="Lucida Sans" panose="020B0602030504020204" pitchFamily="34" charset="0"/>
              </a:rPr>
              <a:t>gyflawnwyd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yn</a:t>
            </a:r>
            <a:r>
              <a:rPr lang="en-GB" dirty="0">
                <a:latin typeface="Lucida Sans" panose="020B0602030504020204" pitchFamily="34" charset="0"/>
              </a:rPr>
              <a:t> y </a:t>
            </a:r>
            <a:r>
              <a:rPr lang="en-GB" dirty="0" err="1">
                <a:latin typeface="Lucida Sans" panose="020B0602030504020204" pitchFamily="34" charset="0"/>
              </a:rPr>
              <a:t>ddarlith</a:t>
            </a:r>
            <a:r>
              <a:rPr lang="en-GB" dirty="0">
                <a:latin typeface="Lucida Sans" panose="020B0602030504020204" pitchFamily="34" charset="0"/>
              </a:rPr>
              <a:t> hon:</a:t>
            </a:r>
          </a:p>
          <a:p>
            <a:pPr marL="0" indent="0">
              <a:buNone/>
            </a:pPr>
            <a:endParaRPr lang="en-GB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 err="1">
                <a:latin typeface="Lucida Sans" panose="020B0602030504020204" pitchFamily="34" charset="0"/>
              </a:rPr>
              <a:t>Craidd</a:t>
            </a:r>
            <a:r>
              <a:rPr lang="en-GB" dirty="0">
                <a:latin typeface="Lucida Sans" panose="020B0602030504020204" pitchFamily="34" charset="0"/>
              </a:rPr>
              <a:t> – K43, K44</a:t>
            </a:r>
          </a:p>
          <a:p>
            <a:pPr marL="0" indent="0">
              <a:buNone/>
            </a:pPr>
            <a:r>
              <a:rPr lang="en-GB" dirty="0">
                <a:latin typeface="Lucida Sans" panose="020B0602030504020204" pitchFamily="34" charset="0"/>
              </a:rPr>
              <a:t>0408 – K65, P11, P12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The NOS criteria met in this lecture: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Core – K43, K44</a:t>
            </a:r>
          </a:p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0408 – K65, P11, P12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62389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Cynllunio ar gyfer aseiniad  </a:t>
            </a:r>
            <a:r>
              <a:rPr lang="cy-GB" altLang="cy-GB" sz="1400" kern="0" dirty="0">
                <a:solidFill>
                  <a:srgbClr val="FF0000"/>
                </a:solidFill>
                <a:latin typeface="Lucida Sans" pitchFamily="34" charset="0"/>
                <a:ea typeface="ＭＳ Ｐゴシック" charset="-128"/>
              </a:rPr>
              <a:t>(</a:t>
            </a:r>
            <a:r>
              <a:rPr lang="cy-GB" altLang="cy-GB" sz="1400" kern="0" dirty="0" err="1">
                <a:solidFill>
                  <a:srgbClr val="FF0000"/>
                </a:solidFill>
                <a:latin typeface="Lucida Sans" pitchFamily="34" charset="0"/>
                <a:ea typeface="ＭＳ Ｐゴシック" charset="-128"/>
              </a:rPr>
              <a:t>Cottrell</a:t>
            </a:r>
            <a:r>
              <a:rPr lang="cy-GB" altLang="cy-GB" sz="1400" kern="0" dirty="0">
                <a:solidFill>
                  <a:srgbClr val="FF0000"/>
                </a:solidFill>
                <a:latin typeface="Lucida Sans" pitchFamily="34" charset="0"/>
                <a:ea typeface="ＭＳ Ｐゴシック" charset="-128"/>
              </a:rPr>
              <a:t>, 2013: 282)</a:t>
            </a:r>
            <a:br>
              <a:rPr lang="en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Planning an assessment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/>
          <a:lstStyle/>
          <a:p>
            <a:pPr>
              <a:buFontTx/>
              <a:buAutoNum type="arabicPeriod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Deall y dasg</a:t>
            </a:r>
          </a:p>
          <a:p>
            <a:pPr>
              <a:buFontTx/>
              <a:buAutoNum type="arabicPeriod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Casglu a recordio’r wybodaeth</a:t>
            </a:r>
          </a:p>
          <a:p>
            <a:pPr>
              <a:buFontTx/>
              <a:buAutoNum type="arabicPeriod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Trefnu a chynllunio</a:t>
            </a:r>
          </a:p>
          <a:p>
            <a:pPr>
              <a:buFontTx/>
              <a:buAutoNum type="arabicPeriod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Cysylltu, adfyfyrio, gwerthuso</a:t>
            </a:r>
          </a:p>
          <a:p>
            <a:pPr>
              <a:buFontTx/>
              <a:buAutoNum type="arabicPeriod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Ysgrifennu amlinelliad a’r drafft cyntaf</a:t>
            </a:r>
          </a:p>
          <a:p>
            <a:pPr>
              <a:buFontTx/>
              <a:buAutoNum type="arabicPeriod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Gweithio ar y drafft cyntaf</a:t>
            </a:r>
          </a:p>
          <a:p>
            <a:pPr>
              <a:buFontTx/>
              <a:buAutoNum type="arabicPeriod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 drafft olaf</a:t>
            </a:r>
            <a:endParaRPr lang="cy-GB" altLang="cy-GB" sz="1500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/>
          <a:lstStyle/>
          <a:p>
            <a:pPr marL="514350" indent="-514350">
              <a:buFontTx/>
              <a:buAutoNum type="arabicPeriod"/>
              <a:defRPr/>
            </a:pPr>
            <a:r>
              <a:rPr lang="en-GB" altLang="cy-GB" sz="2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Clarify the task</a:t>
            </a:r>
          </a:p>
          <a:p>
            <a:pPr marL="514350" indent="-514350">
              <a:buFontTx/>
              <a:buAutoNum type="arabicPeriod"/>
              <a:defRPr/>
            </a:pPr>
            <a:r>
              <a:rPr lang="en-GB" altLang="cy-GB" sz="2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Collect and record information</a:t>
            </a:r>
          </a:p>
          <a:p>
            <a:pPr marL="514350" indent="-514350">
              <a:buFontTx/>
              <a:buAutoNum type="arabicPeriod"/>
              <a:defRPr/>
            </a:pPr>
            <a:r>
              <a:rPr lang="en-GB" altLang="cy-GB" sz="2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Organise and plan</a:t>
            </a:r>
          </a:p>
          <a:p>
            <a:pPr marL="514350" indent="-514350">
              <a:buFontTx/>
              <a:buAutoNum type="arabicPeriod"/>
              <a:defRPr/>
            </a:pPr>
            <a:r>
              <a:rPr lang="en-GB" altLang="cy-GB" sz="2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Engage, reflect, evaluate</a:t>
            </a:r>
          </a:p>
          <a:p>
            <a:pPr marL="514350" indent="-514350">
              <a:buFontTx/>
              <a:buAutoNum type="arabicPeriod"/>
              <a:defRPr/>
            </a:pPr>
            <a:r>
              <a:rPr lang="en-GB" altLang="cy-GB" sz="2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Write an outline and first draft</a:t>
            </a:r>
          </a:p>
          <a:p>
            <a:pPr marL="514350" indent="-514350">
              <a:buFontTx/>
              <a:buAutoNum type="arabicPeriod"/>
              <a:defRPr/>
            </a:pPr>
            <a:r>
              <a:rPr lang="en-GB" altLang="cy-GB" sz="2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Work on the first draft</a:t>
            </a:r>
          </a:p>
          <a:p>
            <a:pPr marL="514350" indent="-514350">
              <a:buFontTx/>
              <a:buAutoNum type="arabicPeriod"/>
              <a:defRPr/>
            </a:pPr>
            <a:r>
              <a:rPr lang="en-GB" altLang="cy-GB" sz="2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Final draft</a:t>
            </a:r>
            <a:endParaRPr lang="en-GB" altLang="cy-GB" sz="22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>
              <a:defRPr/>
            </a:pPr>
            <a:endParaRPr lang="cy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Pam cynllunio aseiniad?</a:t>
            </a:r>
            <a:br>
              <a:rPr lang="en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Why plan </a:t>
            </a:r>
            <a:r>
              <a:rPr lang="en-GB" altLang="cy-GB" sz="3200" ker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an assignment?</a:t>
            </a:r>
            <a:endParaRPr lang="cy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Dyddiadau cyflwyno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Ateb y gofynion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Nifer o eiriau?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Amseru?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Deadlines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Meeting the requirements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Word count?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Timing?</a:t>
            </a:r>
          </a:p>
          <a:p>
            <a:pPr>
              <a:defRPr/>
            </a:pPr>
            <a:endParaRPr lang="cy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Pam cynllunio? (2)</a:t>
            </a:r>
            <a:br>
              <a:rPr lang="en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Why plan? (2)</a:t>
            </a:r>
            <a:endParaRPr lang="cy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b="1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Meddyliwch</a:t>
            </a:r>
            <a:r>
              <a:rPr lang="en-GB" b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!</a:t>
            </a:r>
          </a:p>
          <a:p>
            <a:pPr marL="0" indent="0">
              <a:buNone/>
              <a:defRPr/>
            </a:pPr>
            <a:endParaRPr lang="en-GB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Char char="-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Faint o amser fydd angen?</a:t>
            </a:r>
          </a:p>
          <a:p>
            <a:pPr>
              <a:buFontTx/>
              <a:buChar char="-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Pryd byddaf yn ei wneud?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b="1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Think!</a:t>
            </a:r>
          </a:p>
          <a:p>
            <a:pPr marL="0" indent="0">
              <a:buNone/>
              <a:defRPr/>
            </a:pPr>
            <a:endParaRPr lang="en-GB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Char char="-"/>
              <a:defRPr/>
            </a:pPr>
            <a:r>
              <a:rPr lang="en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How long will it take?</a:t>
            </a:r>
          </a:p>
          <a:p>
            <a:pPr marL="0" indent="0">
              <a:buNone/>
              <a:defRPr/>
            </a:pPr>
            <a:endParaRPr lang="en-GB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Char char="-"/>
              <a:defRPr/>
            </a:pPr>
            <a:r>
              <a:rPr lang="en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When will I do it?</a:t>
            </a:r>
          </a:p>
          <a:p>
            <a:pPr>
              <a:defRPr/>
            </a:pPr>
            <a:endParaRPr lang="cy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Content Placeholder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549276"/>
            <a:ext cx="8153400" cy="5013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altLang="en-US" sz="2800">
                <a:latin typeface="Lucida Sans" panose="020B0602030504020204" pitchFamily="34" charset="0"/>
              </a:rPr>
              <a:t>Ewch amdani!</a:t>
            </a:r>
            <a:br>
              <a:rPr lang="en-GB" altLang="en-US" sz="2800">
                <a:latin typeface="Lucida Sans" panose="020B0602030504020204" pitchFamily="34" charset="0"/>
              </a:rPr>
            </a:br>
            <a:r>
              <a:rPr lang="en-GB" altLang="en-US" sz="2800">
                <a:solidFill>
                  <a:srgbClr val="0000FF"/>
                </a:solidFill>
                <a:latin typeface="Lucida Sans" panose="020B0602030504020204" pitchFamily="34" charset="0"/>
              </a:rPr>
              <a:t>Have a go!</a:t>
            </a:r>
            <a:endParaRPr lang="cy-GB" altLang="en-US" sz="280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27651" name="Content Placeholder 4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/>
          <a:lstStyle/>
          <a:p>
            <a:r>
              <a:rPr lang="cy-GB" altLang="en-US" sz="2000">
                <a:latin typeface="Lucida Sans" panose="020B0602030504020204" pitchFamily="34" charset="0"/>
              </a:rPr>
              <a:t>Meddyliwch am un o’ch aseiniadau.</a:t>
            </a:r>
          </a:p>
          <a:p>
            <a:r>
              <a:rPr lang="cy-GB" altLang="en-US" sz="2000">
                <a:latin typeface="Lucida Sans" panose="020B0602030504020204" pitchFamily="34" charset="0"/>
              </a:rPr>
              <a:t>Ystyriwch y strwythur (cyflwyniad, prif gorff, clo).</a:t>
            </a:r>
          </a:p>
          <a:p>
            <a:r>
              <a:rPr lang="cy-GB" altLang="en-US" sz="2000">
                <a:latin typeface="Lucida Sans" panose="020B0602030504020204" pitchFamily="34" charset="0"/>
              </a:rPr>
              <a:t>Cynlluniwch y cynnwys.</a:t>
            </a:r>
          </a:p>
          <a:p>
            <a:r>
              <a:rPr lang="cy-GB" altLang="en-US" sz="2000">
                <a:latin typeface="Lucida Sans" panose="020B0602030504020204" pitchFamily="34" charset="0"/>
              </a:rPr>
              <a:t>Oes angen ymchwil?</a:t>
            </a:r>
          </a:p>
          <a:p>
            <a:r>
              <a:rPr lang="cy-GB" altLang="en-US" sz="2000">
                <a:latin typeface="Lucida Sans" panose="020B0602030504020204" pitchFamily="34" charset="0"/>
              </a:rPr>
              <a:t>O ble?</a:t>
            </a:r>
          </a:p>
          <a:p>
            <a:r>
              <a:rPr lang="cy-GB" altLang="en-US" sz="2000">
                <a:latin typeface="Lucida Sans" panose="020B0602030504020204" pitchFamily="34" charset="0"/>
              </a:rPr>
              <a:t>Po fwyaf o wybodaeth y gorau.</a:t>
            </a:r>
          </a:p>
          <a:p>
            <a:r>
              <a:rPr lang="cy-GB" altLang="en-US" sz="2000">
                <a:latin typeface="Lucida Sans" panose="020B0602030504020204" pitchFamily="34" charset="0"/>
              </a:rPr>
              <a:t>Dychwelwch gyda’ch drafft.</a:t>
            </a:r>
          </a:p>
        </p:txBody>
      </p:sp>
      <p:sp>
        <p:nvSpPr>
          <p:cNvPr id="27652" name="Content Placeholder 5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/>
          <a:lstStyle/>
          <a:p>
            <a:r>
              <a:rPr lang="en-GB" altLang="en-US" sz="2000">
                <a:solidFill>
                  <a:srgbClr val="0000FF"/>
                </a:solidFill>
                <a:latin typeface="Lucida Sans" panose="020B0602030504020204" pitchFamily="34" charset="0"/>
              </a:rPr>
              <a:t>Think of one of your assessments.</a:t>
            </a:r>
          </a:p>
          <a:p>
            <a:r>
              <a:rPr lang="en-GB" altLang="en-US" sz="2000">
                <a:solidFill>
                  <a:srgbClr val="0000FF"/>
                </a:solidFill>
                <a:latin typeface="Lucida Sans" panose="020B0602030504020204" pitchFamily="34" charset="0"/>
              </a:rPr>
              <a:t>Consider the structure (introduction, main body, conclusion).</a:t>
            </a:r>
          </a:p>
          <a:p>
            <a:r>
              <a:rPr lang="en-GB" altLang="en-US" sz="2000">
                <a:solidFill>
                  <a:srgbClr val="0000FF"/>
                </a:solidFill>
                <a:latin typeface="Lucida Sans" panose="020B0602030504020204" pitchFamily="34" charset="0"/>
              </a:rPr>
              <a:t>Plan the content.</a:t>
            </a:r>
          </a:p>
          <a:p>
            <a:r>
              <a:rPr lang="en-GB" altLang="en-US" sz="2000">
                <a:solidFill>
                  <a:srgbClr val="0000FF"/>
                </a:solidFill>
                <a:latin typeface="Lucida Sans" panose="020B0602030504020204" pitchFamily="34" charset="0"/>
              </a:rPr>
              <a:t>Research needed?</a:t>
            </a:r>
          </a:p>
          <a:p>
            <a:r>
              <a:rPr lang="en-GB" altLang="en-US" sz="2000">
                <a:solidFill>
                  <a:srgbClr val="0000FF"/>
                </a:solidFill>
                <a:latin typeface="Lucida Sans" panose="020B0602030504020204" pitchFamily="34" charset="0"/>
              </a:rPr>
              <a:t>From where?</a:t>
            </a:r>
          </a:p>
          <a:p>
            <a:r>
              <a:rPr lang="en-GB" altLang="en-US" sz="2000">
                <a:solidFill>
                  <a:srgbClr val="0000FF"/>
                </a:solidFill>
                <a:latin typeface="Lucida Sans" panose="020B0602030504020204" pitchFamily="34" charset="0"/>
              </a:rPr>
              <a:t>The more information the better.</a:t>
            </a:r>
          </a:p>
          <a:p>
            <a:r>
              <a:rPr lang="en-GB" altLang="en-US" sz="2000">
                <a:solidFill>
                  <a:srgbClr val="0000FF"/>
                </a:solidFill>
                <a:latin typeface="Lucida Sans" panose="020B0602030504020204" pitchFamily="34" charset="0"/>
              </a:rPr>
              <a:t>Return with your draft.</a:t>
            </a:r>
            <a:endParaRPr lang="cy-GB" altLang="en-US" sz="200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Ysgrifennu academaidd - ailymweld</a:t>
            </a:r>
            <a:br>
              <a:rPr lang="en-GB" altLang="cy-GB" sz="3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Academic writing - recap</a:t>
            </a:r>
            <a:endParaRPr lang="cy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3ydd person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Iaith – ffurfiol, wrthrychol, gywir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Dim iaith emosiynol/bratiaith/tafodiaith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Osgoi gorddibynnu ar y thesawrws!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3</a:t>
            </a:r>
            <a:r>
              <a:rPr lang="en-GB" altLang="cy-GB" kern="0" baseline="3000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rd</a:t>
            </a:r>
            <a:r>
              <a:rPr lang="en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person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Language – formal, objective, correct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No emotive language/slang/</a:t>
            </a:r>
          </a:p>
          <a:p>
            <a:pPr marL="0" indent="0">
              <a:buNone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  colloquialism</a:t>
            </a:r>
          </a:p>
          <a:p>
            <a:pPr>
              <a:buFont typeface="Lucida Sans" panose="020B0602040502020204" pitchFamily="34" charset="0"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Avoid over relying on the thesaurus!</a:t>
            </a:r>
          </a:p>
          <a:p>
            <a:pPr>
              <a:defRPr/>
            </a:pPr>
            <a:endParaRPr lang="cy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274638"/>
            <a:ext cx="8686800" cy="11430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Ysgrifennu/cyflwyno i gynulleidfaoedd gwahanol</a:t>
            </a:r>
            <a:br>
              <a:rPr lang="cy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28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Writing/presenting for different audiences</a:t>
            </a:r>
            <a:endParaRPr lang="cy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Anffurfiol</a:t>
            </a:r>
          </a:p>
          <a:p>
            <a:pPr>
              <a:buFontTx/>
              <a:buChar char="-"/>
              <a:defRPr/>
            </a:pPr>
            <a:r>
              <a:rPr lang="cy-GB" sz="20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Teulu</a:t>
            </a:r>
          </a:p>
          <a:p>
            <a:pPr>
              <a:buFontTx/>
              <a:buChar char="-"/>
              <a:defRPr/>
            </a:pPr>
            <a:r>
              <a:rPr lang="cy-GB" sz="20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Ffrindiau</a:t>
            </a:r>
          </a:p>
          <a:p>
            <a:pPr marL="0" indent="0">
              <a:buNone/>
              <a:defRPr/>
            </a:pPr>
            <a:r>
              <a:rPr lang="cy-GB" sz="2400" b="1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Anaddas mewn sefyllfaoedd academaidd</a:t>
            </a:r>
          </a:p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Ffurfiol</a:t>
            </a:r>
          </a:p>
          <a:p>
            <a:pPr>
              <a:buFontTx/>
              <a:buChar char="-"/>
              <a:defRPr/>
            </a:pPr>
            <a:r>
              <a:rPr lang="cy-GB" sz="20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Asesiadau academaidd</a:t>
            </a:r>
          </a:p>
          <a:p>
            <a:pPr>
              <a:buFontTx/>
              <a:buChar char="-"/>
              <a:defRPr/>
            </a:pPr>
            <a:r>
              <a:rPr lang="cy-GB" sz="20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Gohebiaeth gogyfer rhieni/cyflogwyr/eraill?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Informal</a:t>
            </a:r>
          </a:p>
          <a:p>
            <a:pPr>
              <a:buFontTx/>
              <a:buChar char="-"/>
              <a:defRPr/>
            </a:pPr>
            <a:r>
              <a:rPr lang="en-GB" sz="20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Family</a:t>
            </a:r>
          </a:p>
          <a:p>
            <a:pPr>
              <a:buFontTx/>
              <a:buChar char="-"/>
              <a:defRPr/>
            </a:pPr>
            <a:r>
              <a:rPr lang="en-GB" sz="20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Friends</a:t>
            </a:r>
          </a:p>
          <a:p>
            <a:pPr marL="0" indent="0">
              <a:buNone/>
              <a:defRPr/>
            </a:pPr>
            <a:r>
              <a:rPr lang="en-GB" sz="2400" b="1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Not appropriate in academic situations</a:t>
            </a:r>
          </a:p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Formal</a:t>
            </a:r>
          </a:p>
          <a:p>
            <a:pPr>
              <a:buFontTx/>
              <a:buChar char="-"/>
              <a:defRPr/>
            </a:pPr>
            <a:r>
              <a:rPr lang="en-GB" sz="20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Academic assessments</a:t>
            </a:r>
          </a:p>
          <a:p>
            <a:pPr>
              <a:buFontTx/>
              <a:buChar char="-"/>
              <a:defRPr/>
            </a:pPr>
            <a:r>
              <a:rPr lang="en-GB" sz="20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Correspondence to parents/employers/others</a:t>
            </a:r>
            <a:endParaRPr lang="cy-GB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  <a:p>
            <a:pPr>
              <a:defRPr/>
            </a:pPr>
            <a:endParaRPr lang="cy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Cyfeiriadau</a:t>
            </a:r>
            <a:br>
              <a:rPr lang="en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References</a:t>
            </a:r>
            <a:endParaRPr lang="cy-GB" sz="3200" dirty="0"/>
          </a:p>
        </p:txBody>
      </p:sp>
      <p:sp>
        <p:nvSpPr>
          <p:cNvPr id="3" name="Content Placeholder 4"/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Cottrell, S. (2013) </a:t>
            </a:r>
            <a:r>
              <a:rPr lang="en-GB" altLang="cy-GB" sz="24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The study skills handbook. 4</a:t>
            </a:r>
            <a:r>
              <a:rPr lang="en-GB" altLang="cy-GB" sz="2400" i="1" kern="0" baseline="3000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th</a:t>
            </a:r>
            <a:r>
              <a:rPr lang="en-GB" altLang="cy-GB" sz="24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2400" i="1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edn</a:t>
            </a:r>
            <a:r>
              <a:rPr lang="en-GB" altLang="cy-GB" sz="24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. </a:t>
            </a:r>
            <a:r>
              <a:rPr lang="en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Hampshire: Palgrave Macmillan.</a:t>
            </a:r>
          </a:p>
          <a:p>
            <a:pPr marL="0" indent="0">
              <a:buNone/>
              <a:defRPr/>
            </a:pPr>
            <a:r>
              <a:rPr lang="en-GB" altLang="cy-GB" sz="2400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Seely</a:t>
            </a:r>
            <a:r>
              <a:rPr lang="en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, J. (2005) </a:t>
            </a:r>
            <a:r>
              <a:rPr lang="en-GB" altLang="cy-GB" sz="24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Oxford guide to effective writing and speaking. </a:t>
            </a:r>
            <a:r>
              <a:rPr lang="en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Oxford: Oxford University Press.</a:t>
            </a:r>
            <a:endParaRPr lang="cy-GB" altLang="cy-GB" sz="24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>
              <a:defRPr/>
            </a:pPr>
            <a:endParaRPr lang="cy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576</Words>
  <Application>Microsoft Office PowerPoint</Application>
  <PresentationFormat>Widescreen</PresentationFormat>
  <Paragraphs>133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Lucida Sans</vt:lpstr>
      <vt:lpstr>Office Theme</vt:lpstr>
      <vt:lpstr>PowerPoint Presentation</vt:lpstr>
      <vt:lpstr>Cynnwys Contents</vt:lpstr>
      <vt:lpstr>Sgiliau Cyflogadwyedd/Trosglwyddadwy Employability/Transferable Skills</vt:lpstr>
      <vt:lpstr>Rhaglen Ymarferydd Blynyddoedd Cynnar Early Years Practitioner programme</vt:lpstr>
      <vt:lpstr>Cynllunio ar gyfer aseiniad  (Cottrell, 2013: 282) Planning an assessment</vt:lpstr>
      <vt:lpstr>Pam cynllunio aseiniad? Why plan an assignment?</vt:lpstr>
      <vt:lpstr>Pam cynllunio? (2) Why plan? (2)</vt:lpstr>
      <vt:lpstr>PowerPoint Presentation</vt:lpstr>
      <vt:lpstr>Ewch amdani! Have a go!</vt:lpstr>
      <vt:lpstr>Ysgrifennu academaidd - ailymweld Academic writing - recap</vt:lpstr>
      <vt:lpstr>Ysgrifennu/cyflwyno i gynulleidfaoedd gwahanol Writing/presenting for different audiences</vt:lpstr>
      <vt:lpstr>Cyfeiriadau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lastModifiedBy>Glenda Tinney</cp:lastModifiedBy>
  <cp:revision>6</cp:revision>
  <dcterms:created xsi:type="dcterms:W3CDTF">2022-07-11T13:19:46Z</dcterms:created>
  <dcterms:modified xsi:type="dcterms:W3CDTF">2023-08-12T18:24:26Z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</Properties>
</file>