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21"/>
  </p:notesMasterIdLst>
  <p:sldIdLst>
    <p:sldId id="256" r:id="rId2"/>
    <p:sldId id="257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8" r:id="rId11"/>
    <p:sldId id="267" r:id="rId12"/>
    <p:sldId id="269" r:id="rId13"/>
    <p:sldId id="270" r:id="rId14"/>
    <p:sldId id="273" r:id="rId15"/>
    <p:sldId id="274" r:id="rId16"/>
    <p:sldId id="275" r:id="rId17"/>
    <p:sldId id="276" r:id="rId18"/>
    <p:sldId id="277" r:id="rId19"/>
    <p:sldId id="278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571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3A7659-ED0A-42A5-8877-9AD71BF06166}" type="datetimeFigureOut">
              <a:rPr lang="en-GB" smtClean="0"/>
              <a:t>29/09/2015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075B18-E01E-4A14-992C-9C76306D97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1990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75B18-E01E-4A14-992C-9C76306D978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4747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2F2C94A1-0551-41AA-8EA7-4E66FCCA7CFC}" type="slidenum">
              <a:rPr lang="en-GB" sz="1200" smtClean="0">
                <a:latin typeface="Times New Roman" pitchFamily="18" charset="0"/>
              </a:rPr>
              <a:pPr eaLnBrk="1" hangingPunct="1"/>
              <a:t>4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DADFA0A-3025-4530-9BD3-E6C40F990B42}" type="slidenum">
              <a:rPr lang="en-GB" sz="1200" smtClean="0">
                <a:latin typeface="Times New Roman" pitchFamily="18" charset="0"/>
              </a:rPr>
              <a:pPr eaLnBrk="1" hangingPunct="1"/>
              <a:t>5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D1A9A2F-58B4-4D12-8852-A21AAB1F13FE}" type="slidenum">
              <a:rPr lang="en-GB" sz="1200" smtClean="0">
                <a:latin typeface="Times New Roman" pitchFamily="18" charset="0"/>
              </a:rPr>
              <a:pPr eaLnBrk="1" hangingPunct="1"/>
              <a:t>6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AB9D188-B720-4DE8-80EE-7BE61FAA5435}" type="slidenum">
              <a:rPr lang="en-GB" sz="1200" smtClean="0">
                <a:latin typeface="Times New Roman" pitchFamily="18" charset="0"/>
              </a:rPr>
              <a:pPr eaLnBrk="1" hangingPunct="1"/>
              <a:t>8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7BE71528-C992-4823-9224-173018730D04}" type="slidenum">
              <a:rPr lang="en-GB" sz="1200" smtClean="0">
                <a:latin typeface="Times New Roman" pitchFamily="18" charset="0"/>
              </a:rPr>
              <a:pPr eaLnBrk="1" hangingPunct="1"/>
              <a:t>9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A03E166-5AEF-43DF-A0CA-2A3D201E22E5}" type="slidenum">
              <a:rPr lang="en-GB" sz="1200" smtClean="0">
                <a:latin typeface="Times New Roman" pitchFamily="18" charset="0"/>
              </a:rPr>
              <a:pPr eaLnBrk="1" hangingPunct="1"/>
              <a:t>10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5CABF33-F87C-4E65-971D-201EBB2DEB8D}" type="slidenum">
              <a:rPr lang="en-GB" sz="1200" smtClean="0">
                <a:latin typeface="Times New Roman" pitchFamily="18" charset="0"/>
              </a:rPr>
              <a:pPr eaLnBrk="1" hangingPunct="1"/>
              <a:t>12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F1793F6-A064-4903-B24F-90EF99F8C5C0}" type="slidenum">
              <a:rPr lang="en-GB" sz="1200" smtClean="0">
                <a:latin typeface="Times New Roman" pitchFamily="18" charset="0"/>
              </a:rPr>
              <a:pPr eaLnBrk="1" hangingPunct="1"/>
              <a:t>13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29FE413-F603-409F-B9CB-3D9573BD6A65}" type="slidenum">
              <a:rPr lang="en-GB" sz="1200" smtClean="0">
                <a:latin typeface="Times New Roman" pitchFamily="18" charset="0"/>
              </a:rPr>
              <a:pPr eaLnBrk="1" hangingPunct="1"/>
              <a:t>14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6E54EFD-620D-4270-805C-E4205B1856A8}" type="slidenum">
              <a:rPr lang="en-GB" sz="1200" smtClean="0">
                <a:latin typeface="Times New Roman" pitchFamily="18" charset="0"/>
              </a:rPr>
              <a:pPr eaLnBrk="1" hangingPunct="1"/>
              <a:t>15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F6F03BA-BA9A-4CDC-A23A-7C2BCA2F2914}" type="slidenum">
              <a:rPr lang="en-GB" sz="1200" smtClean="0">
                <a:latin typeface="Times New Roman" pitchFamily="18" charset="0"/>
              </a:rPr>
              <a:pPr eaLnBrk="1" hangingPunct="1"/>
              <a:t>18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 cap="flat"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28600" indent="-228600" eaLnBrk="1" hangingPunct="1">
              <a:buFontTx/>
              <a:buAutoNum type="arabicPeriod"/>
            </a:pPr>
            <a:endParaRPr 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733A817-70C2-48CB-A0A0-680ABDE1DE24}" type="slidenum">
              <a:rPr lang="en-GB" sz="1200" smtClean="0">
                <a:latin typeface="Times New Roman" pitchFamily="18" charset="0"/>
              </a:rPr>
              <a:pPr eaLnBrk="1" hangingPunct="1"/>
              <a:t>19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 cap="flat"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2E91275D-F663-4405-8FA8-D037D09A52F7}" type="datetimeFigureOut">
              <a:rPr lang="en-GB" smtClean="0"/>
              <a:t>29/09/2015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29/09/2015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29/09/2015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29/09/2015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E91275D-F663-4405-8FA8-D037D09A52F7}" type="datetimeFigureOut">
              <a:rPr lang="en-GB" smtClean="0"/>
              <a:t>29/09/2015</a:t>
            </a:fld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2E91275D-F663-4405-8FA8-D037D09A52F7}" type="datetimeFigureOut">
              <a:rPr lang="en-GB" smtClean="0"/>
              <a:t>29/09/2015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29/09/2015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29/09/2015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29/09/2015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29/09/2015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29/09/2015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2E91275D-F663-4405-8FA8-D037D09A52F7}" type="datetimeFigureOut">
              <a:rPr lang="en-GB" smtClean="0"/>
              <a:t>29/09/2015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1484784"/>
            <a:ext cx="8458200" cy="1955080"/>
          </a:xfrm>
        </p:spPr>
        <p:txBody>
          <a:bodyPr>
            <a:normAutofit fontScale="90000"/>
          </a:bodyPr>
          <a:lstStyle/>
          <a:p>
            <a:r>
              <a:rPr lang="en-GB" b="1"/>
              <a:t>SBUS5109</a:t>
            </a:r>
            <a:br>
              <a:rPr lang="en-GB" b="1"/>
            </a:br>
            <a:r>
              <a:rPr lang="en-GB" b="1"/>
              <a:t>Entrepreneurship</a:t>
            </a:r>
            <a:br>
              <a:rPr lang="en-GB" b="1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Entrepreneurs</a:t>
            </a:r>
            <a:endParaRPr lang="en-GB" sz="3200" dirty="0"/>
          </a:p>
        </p:txBody>
      </p:sp>
      <p:pic>
        <p:nvPicPr>
          <p:cNvPr id="4" name="Picture 5" descr="TSD_logo20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125" y="4572000"/>
            <a:ext cx="2889250" cy="118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4977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/>
          <p:cNvSpPr>
            <a:spLocks noChangeArrowheads="1"/>
          </p:cNvSpPr>
          <p:nvPr/>
        </p:nvSpPr>
        <p:spPr bwMode="auto">
          <a:xfrm>
            <a:off x="468313" y="333375"/>
            <a:ext cx="7989887" cy="1150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>
              <a:lnSpc>
                <a:spcPct val="85000"/>
              </a:lnSpc>
            </a:pPr>
            <a:r>
              <a:rPr lang="en-GB" sz="3600" b="1" dirty="0">
                <a:solidFill>
                  <a:schemeClr val="tx2"/>
                </a:solidFill>
                <a:latin typeface="Calibri" pitchFamily="34" charset="0"/>
              </a:rPr>
              <a:t>Three approaches to Entrepreneurship</a:t>
            </a:r>
          </a:p>
        </p:txBody>
      </p:sp>
      <p:sp>
        <p:nvSpPr>
          <p:cNvPr id="5124" name="Rectangle 3"/>
          <p:cNvSpPr>
            <a:spLocks noChangeArrowheads="1"/>
          </p:cNvSpPr>
          <p:nvPr/>
        </p:nvSpPr>
        <p:spPr bwMode="auto">
          <a:xfrm>
            <a:off x="685800" y="1628775"/>
            <a:ext cx="7772400" cy="446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514350" indent="-514350">
              <a:spcBef>
                <a:spcPct val="20000"/>
              </a:spcBef>
              <a:buClr>
                <a:schemeClr val="accent2"/>
              </a:buClr>
              <a:buFont typeface="+mj-lt"/>
              <a:buAutoNum type="arabicPeriod"/>
            </a:pPr>
            <a:r>
              <a:rPr lang="en-GB" sz="2800" dirty="0">
                <a:latin typeface="Calibri" pitchFamily="34" charset="0"/>
              </a:rPr>
              <a:t>Economic theories - Role of the entrepreneur in economic development.</a:t>
            </a:r>
          </a:p>
          <a:p>
            <a:pPr marL="514350" indent="-514350">
              <a:spcBef>
                <a:spcPct val="20000"/>
              </a:spcBef>
              <a:buClr>
                <a:schemeClr val="accent2"/>
              </a:buClr>
              <a:buFont typeface="+mj-lt"/>
              <a:buAutoNum type="arabicPeriod"/>
            </a:pPr>
            <a:endParaRPr lang="en-GB" sz="2800" dirty="0">
              <a:latin typeface="Calibri" pitchFamily="34" charset="0"/>
            </a:endParaRPr>
          </a:p>
          <a:p>
            <a:pPr marL="514350" indent="-514350">
              <a:spcBef>
                <a:spcPct val="20000"/>
              </a:spcBef>
              <a:buClr>
                <a:schemeClr val="accent2"/>
              </a:buClr>
              <a:buFont typeface="+mj-lt"/>
              <a:buAutoNum type="arabicPeriod"/>
            </a:pPr>
            <a:r>
              <a:rPr lang="en-GB" sz="2800" dirty="0">
                <a:latin typeface="Calibri" pitchFamily="34" charset="0"/>
              </a:rPr>
              <a:t>Psychological trait approach - Personality characteristics of the entrepreneur.</a:t>
            </a:r>
          </a:p>
          <a:p>
            <a:pPr marL="514350" indent="-514350">
              <a:spcBef>
                <a:spcPct val="20000"/>
              </a:spcBef>
              <a:buClr>
                <a:schemeClr val="accent2"/>
              </a:buClr>
              <a:buFont typeface="+mj-lt"/>
              <a:buAutoNum type="arabicPeriod"/>
            </a:pPr>
            <a:endParaRPr lang="en-GB" sz="2800" dirty="0">
              <a:latin typeface="Calibri" pitchFamily="34" charset="0"/>
            </a:endParaRPr>
          </a:p>
          <a:p>
            <a:pPr marL="514350" indent="-514350">
              <a:spcBef>
                <a:spcPct val="20000"/>
              </a:spcBef>
              <a:buClr>
                <a:schemeClr val="accent2"/>
              </a:buClr>
              <a:buFont typeface="+mj-lt"/>
              <a:buAutoNum type="arabicPeriod"/>
            </a:pPr>
            <a:r>
              <a:rPr lang="en-GB" sz="2800" dirty="0">
                <a:latin typeface="Calibri" pitchFamily="34" charset="0"/>
              </a:rPr>
              <a:t>Social behaviour approach - Influence of the social environment.</a:t>
            </a:r>
          </a:p>
        </p:txBody>
      </p:sp>
    </p:spTree>
    <p:extLst>
      <p:ext uri="{BB962C8B-B14F-4D97-AF65-F5344CB8AC3E}">
        <p14:creationId xmlns:p14="http://schemas.microsoft.com/office/powerpoint/2010/main" val="1516856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620688"/>
            <a:ext cx="8229600" cy="1066800"/>
          </a:xfrm>
        </p:spPr>
        <p:txBody>
          <a:bodyPr/>
          <a:lstStyle/>
          <a:p>
            <a:pPr eaLnBrk="1" hangingPunct="1"/>
            <a:r>
              <a:rPr lang="en-GB" sz="3600" b="1" dirty="0" smtClean="0"/>
              <a:t>1. Economic theories</a:t>
            </a:r>
          </a:p>
        </p:txBody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84784"/>
            <a:ext cx="8229600" cy="5089752"/>
          </a:xfrm>
        </p:spPr>
        <p:txBody>
          <a:bodyPr>
            <a:normAutofit lnSpcReduction="10000"/>
          </a:bodyPr>
          <a:lstStyle/>
          <a:p>
            <a:pPr eaLnBrk="1" hangingPunct="1">
              <a:buClr>
                <a:schemeClr val="tx1"/>
              </a:buClr>
            </a:pPr>
            <a:r>
              <a:rPr lang="en-GB" sz="2400" dirty="0" smtClean="0"/>
              <a:t>‘Entrepreneur’ is conspicuous by its absence in economic theory.</a:t>
            </a:r>
          </a:p>
          <a:p>
            <a:pPr eaLnBrk="1" hangingPunct="1">
              <a:buClr>
                <a:schemeClr val="tx1"/>
              </a:buClr>
            </a:pPr>
            <a:endParaRPr lang="en-GB" sz="2400" dirty="0" smtClean="0"/>
          </a:p>
          <a:p>
            <a:pPr eaLnBrk="1" hangingPunct="1">
              <a:buClr>
                <a:schemeClr val="tx1"/>
              </a:buClr>
            </a:pPr>
            <a:r>
              <a:rPr lang="en-GB" sz="2400" dirty="0" smtClean="0"/>
              <a:t>Emphasis is on the capitalist employer who co-ordinates different factors of production: land, labour and capital.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</a:pPr>
            <a:endParaRPr lang="en-GB" sz="2400" dirty="0" smtClean="0"/>
          </a:p>
          <a:p>
            <a:pPr eaLnBrk="1" hangingPunct="1">
              <a:buClr>
                <a:schemeClr val="tx1"/>
              </a:buClr>
            </a:pPr>
            <a:r>
              <a:rPr lang="en-GB" sz="2400" dirty="0" smtClean="0"/>
              <a:t>Contributions of economic writers who see that the entrepreneur has a significant role in a growing economy have recently been recognised. </a:t>
            </a:r>
          </a:p>
          <a:p>
            <a:pPr marL="109728" indent="0" eaLnBrk="1" hangingPunct="1">
              <a:buClr>
                <a:schemeClr val="tx1"/>
              </a:buClr>
              <a:buNone/>
            </a:pPr>
            <a:endParaRPr lang="en-GB" sz="2400" dirty="0" smtClean="0"/>
          </a:p>
          <a:p>
            <a:pPr>
              <a:buClr>
                <a:schemeClr val="tx1"/>
              </a:buClr>
            </a:pPr>
            <a:r>
              <a:rPr lang="en-GB" sz="2400" dirty="0"/>
              <a:t>Austrian School included different views but generally accepts that the entrepreneur is seen as crucial to economic development and a catalyst for dynamic change in an economy.</a:t>
            </a:r>
          </a:p>
          <a:p>
            <a:pPr eaLnBrk="1" hangingPunct="1">
              <a:buClr>
                <a:schemeClr val="tx1"/>
              </a:buClr>
            </a:pP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2345431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3"/>
          <p:cNvSpPr>
            <a:spLocks noChangeArrowheads="1"/>
          </p:cNvSpPr>
          <p:nvPr/>
        </p:nvSpPr>
        <p:spPr bwMode="auto">
          <a:xfrm>
            <a:off x="685800" y="764704"/>
            <a:ext cx="4030216" cy="5331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None/>
            </a:pPr>
            <a:r>
              <a:rPr lang="en-GB" sz="2400" b="1" dirty="0"/>
              <a:t>Israel Meir </a:t>
            </a:r>
            <a:r>
              <a:rPr lang="en-GB" sz="2400" b="1" dirty="0" err="1"/>
              <a:t>Kirzner</a:t>
            </a:r>
            <a:r>
              <a:rPr lang="en-GB" sz="2400" dirty="0"/>
              <a:t> </a:t>
            </a:r>
            <a:endParaRPr lang="en-GB" sz="2400" b="1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r>
              <a:rPr lang="en-GB" sz="2400" dirty="0">
                <a:latin typeface="Calibri" pitchFamily="34" charset="0"/>
              </a:rPr>
              <a:t>The Entrepreneur anyone who is alert to profitable opportunities for exchange.</a:t>
            </a: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endParaRPr lang="en-GB" sz="24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r>
              <a:rPr lang="en-GB" sz="2400" dirty="0">
                <a:latin typeface="Calibri" pitchFamily="34" charset="0"/>
              </a:rPr>
              <a:t>Acts as the middleman who facilitates exchange.</a:t>
            </a: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endParaRPr lang="en-GB" sz="24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r>
              <a:rPr lang="en-GB" sz="2400" dirty="0">
                <a:latin typeface="Calibri" pitchFamily="34" charset="0"/>
              </a:rPr>
              <a:t>Has additional knowledge which enables  the recognition and exploitation of an opportunity, which can be a creative discovery.</a:t>
            </a:r>
            <a:endParaRPr lang="en-GB" sz="2400" i="1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dirty="0">
              <a:latin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124744"/>
            <a:ext cx="2720302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7157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ChangeArrowheads="1"/>
          </p:cNvSpPr>
          <p:nvPr/>
        </p:nvSpPr>
        <p:spPr bwMode="auto">
          <a:xfrm>
            <a:off x="685800" y="260350"/>
            <a:ext cx="7772400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>
              <a:lnSpc>
                <a:spcPct val="85000"/>
              </a:lnSpc>
            </a:pPr>
            <a:r>
              <a:rPr lang="en-GB" sz="3600" b="1" dirty="0">
                <a:solidFill>
                  <a:schemeClr val="tx2"/>
                </a:solidFill>
                <a:latin typeface="Calibri" pitchFamily="34" charset="0"/>
              </a:rPr>
              <a:t>Implications of </a:t>
            </a:r>
            <a:r>
              <a:rPr lang="en-GB" sz="3600" b="1" dirty="0" err="1">
                <a:solidFill>
                  <a:schemeClr val="tx2"/>
                </a:solidFill>
                <a:latin typeface="Calibri" pitchFamily="34" charset="0"/>
              </a:rPr>
              <a:t>Kirzner</a:t>
            </a:r>
            <a:endParaRPr lang="en-GB" sz="3600" b="1" dirty="0">
              <a:solidFill>
                <a:schemeClr val="tx2"/>
              </a:solidFill>
              <a:latin typeface="Calibri" pitchFamily="34" charset="0"/>
            </a:endParaRPr>
          </a:p>
        </p:txBody>
      </p:sp>
      <p:sp>
        <p:nvSpPr>
          <p:cNvPr id="10244" name="Rectangle 3"/>
          <p:cNvSpPr>
            <a:spLocks noChangeArrowheads="1"/>
          </p:cNvSpPr>
          <p:nvPr/>
        </p:nvSpPr>
        <p:spPr bwMode="auto">
          <a:xfrm>
            <a:off x="685800" y="1196752"/>
            <a:ext cx="7772400" cy="5256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800" dirty="0">
                <a:solidFill>
                  <a:srgbClr val="FF0000"/>
                </a:solidFill>
                <a:latin typeface="Calibri" pitchFamily="34" charset="0"/>
              </a:rPr>
              <a:t>Anyone can be an entrepreneur.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8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800" dirty="0">
                <a:solidFill>
                  <a:srgbClr val="92D050"/>
                </a:solidFill>
                <a:latin typeface="Calibri" pitchFamily="34" charset="0"/>
              </a:rPr>
              <a:t>There are no barriers to perception, what matters is noticing an opportunity.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8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800" dirty="0">
                <a:solidFill>
                  <a:srgbClr val="00B0F0"/>
                </a:solidFill>
                <a:latin typeface="Calibri" pitchFamily="34" charset="0"/>
              </a:rPr>
              <a:t>A competitive threat can emerge from anywhere and outsiders may be quicker to recognise opportunities.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8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800" dirty="0">
                <a:solidFill>
                  <a:srgbClr val="FFC000"/>
                </a:solidFill>
                <a:latin typeface="Calibri" pitchFamily="34" charset="0"/>
              </a:rPr>
              <a:t>Opportunities occur at every level, a successful economy will need a great many entrepreneurs.</a:t>
            </a:r>
          </a:p>
        </p:txBody>
      </p:sp>
    </p:spTree>
    <p:extLst>
      <p:ext uri="{BB962C8B-B14F-4D97-AF65-F5344CB8AC3E}">
        <p14:creationId xmlns:p14="http://schemas.microsoft.com/office/powerpoint/2010/main" val="2246428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23928" y="764704"/>
            <a:ext cx="4557192" cy="5688632"/>
          </a:xfrm>
          <a:noFill/>
        </p:spPr>
        <p:txBody>
          <a:bodyPr lIns="92075" tIns="46038" rIns="92075" bIns="46038">
            <a:normAutofit fontScale="92500"/>
          </a:bodyPr>
          <a:lstStyle/>
          <a:p>
            <a:pPr marL="109728" indent="0" eaLnBrk="1" hangingPunct="1">
              <a:buNone/>
            </a:pPr>
            <a:r>
              <a:rPr lang="en-GB" sz="2400" b="1" dirty="0" smtClean="0"/>
              <a:t>Schumpeter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en-GB" sz="2400" dirty="0" smtClean="0"/>
              <a:t>the entrepreneur is a 'special' person.  A person who brings about change, an innovator.  Entrepreneurs are extra-ordinary people bringing about extra-ordinary events</a:t>
            </a:r>
          </a:p>
          <a:p>
            <a:pPr eaLnBrk="1" hangingPunct="1">
              <a:buFont typeface="Wingdings" pitchFamily="2" charset="2"/>
              <a:buChar char="§"/>
            </a:pPr>
            <a:endParaRPr lang="en-GB" sz="2400" dirty="0" smtClean="0"/>
          </a:p>
          <a:p>
            <a:pPr eaLnBrk="1" hangingPunct="1">
              <a:buFont typeface="Wingdings" pitchFamily="2" charset="2"/>
              <a:buChar char="§"/>
            </a:pPr>
            <a:r>
              <a:rPr lang="en-GB" sz="2400" dirty="0" smtClean="0"/>
              <a:t>However Schumpeter actually envisaged that the function of the entrepreneur </a:t>
            </a:r>
            <a:r>
              <a:rPr lang="en-GB" sz="2400" i="1" dirty="0" smtClean="0"/>
              <a:t>per sae</a:t>
            </a:r>
            <a:r>
              <a:rPr lang="en-GB" sz="2400" dirty="0" smtClean="0"/>
              <a:t> would decrease as he imagined that large organisations would be most influential in technological development (for cost reasons).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80728"/>
            <a:ext cx="2538282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6928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620688"/>
            <a:ext cx="8229600" cy="1066800"/>
          </a:xfrm>
        </p:spPr>
        <p:txBody>
          <a:bodyPr/>
          <a:lstStyle/>
          <a:p>
            <a:pPr eaLnBrk="1" hangingPunct="1"/>
            <a:r>
              <a:rPr lang="en-GB" sz="3600" b="1" smtClean="0"/>
              <a:t>Implications of Schumpeter</a:t>
            </a:r>
          </a:p>
        </p:txBody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776"/>
            <a:ext cx="8229600" cy="5161760"/>
          </a:xfrm>
        </p:spPr>
        <p:txBody>
          <a:bodyPr/>
          <a:lstStyle/>
          <a:p>
            <a:pPr eaLnBrk="1" hangingPunct="1">
              <a:buClr>
                <a:schemeClr val="tx1"/>
              </a:buClr>
            </a:pPr>
            <a:r>
              <a:rPr lang="en-GB" sz="2800" dirty="0" smtClean="0">
                <a:solidFill>
                  <a:srgbClr val="FFC000"/>
                </a:solidFill>
              </a:rPr>
              <a:t>The Entrepreneur is an exceptional person, producing radical ways of thinking.</a:t>
            </a:r>
          </a:p>
          <a:p>
            <a:pPr marL="109728" indent="0" eaLnBrk="1" hangingPunct="1">
              <a:buClr>
                <a:schemeClr val="tx1"/>
              </a:buClr>
              <a:buNone/>
            </a:pPr>
            <a:endParaRPr lang="en-GB" sz="2800" dirty="0" smtClean="0"/>
          </a:p>
          <a:p>
            <a:pPr eaLnBrk="1" hangingPunct="1">
              <a:buClr>
                <a:schemeClr val="tx1"/>
              </a:buClr>
            </a:pPr>
            <a:r>
              <a:rPr lang="en-GB" sz="2800" dirty="0" smtClean="0">
                <a:solidFill>
                  <a:srgbClr val="00B0F0"/>
                </a:solidFill>
              </a:rPr>
              <a:t>The Entrepreneur may have difficulty finding support and finance as other people don’t understand this new way thinking.</a:t>
            </a:r>
          </a:p>
          <a:p>
            <a:pPr marL="109728" indent="0" eaLnBrk="1" hangingPunct="1">
              <a:buClr>
                <a:schemeClr val="tx1"/>
              </a:buClr>
              <a:buNone/>
            </a:pPr>
            <a:endParaRPr lang="en-GB" sz="2800" dirty="0" smtClean="0"/>
          </a:p>
          <a:p>
            <a:pPr eaLnBrk="1" hangingPunct="1">
              <a:buClr>
                <a:schemeClr val="tx1"/>
              </a:buClr>
            </a:pPr>
            <a:r>
              <a:rPr lang="en-GB" sz="2800" dirty="0" smtClean="0">
                <a:solidFill>
                  <a:srgbClr val="92D050"/>
                </a:solidFill>
              </a:rPr>
              <a:t>The Entrepreneur produces creative destruction - the new framework makes the old inappropriate.</a:t>
            </a:r>
          </a:p>
          <a:p>
            <a:pPr eaLnBrk="1" hangingPunct="1">
              <a:buClr>
                <a:schemeClr val="tx1"/>
              </a:buClr>
            </a:pPr>
            <a:endParaRPr lang="en-GB" sz="2800" dirty="0" smtClean="0"/>
          </a:p>
          <a:p>
            <a:pPr eaLnBrk="1" hangingPunct="1">
              <a:buClr>
                <a:schemeClr val="tx1"/>
              </a:buClr>
            </a:pP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1915503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720"/>
            <a:ext cx="8229600" cy="5665816"/>
          </a:xfrm>
          <a:noFill/>
        </p:spPr>
        <p:txBody>
          <a:bodyPr lIns="92075" tIns="46038" rIns="92075" bIns="46038"/>
          <a:lstStyle/>
          <a:p>
            <a:pPr>
              <a:buNone/>
            </a:pPr>
            <a:r>
              <a:rPr lang="en-GB" b="1" dirty="0"/>
              <a:t>Frank </a:t>
            </a:r>
            <a:r>
              <a:rPr lang="en-GB" b="1" dirty="0" smtClean="0"/>
              <a:t>Knight</a:t>
            </a:r>
          </a:p>
          <a:p>
            <a:pPr>
              <a:buNone/>
            </a:pPr>
            <a:endParaRPr lang="en-GB" b="1" dirty="0" smtClean="0"/>
          </a:p>
          <a:p>
            <a:r>
              <a:rPr lang="en-GB" sz="2400" dirty="0" smtClean="0"/>
              <a:t>American Economist who founded the Chicago School</a:t>
            </a:r>
          </a:p>
          <a:p>
            <a:pPr>
              <a:buNone/>
            </a:pPr>
            <a:endParaRPr lang="en-GB" sz="1400" b="1" dirty="0" smtClean="0"/>
          </a:p>
          <a:p>
            <a:r>
              <a:rPr lang="en-GB" sz="2400" dirty="0" smtClean="0"/>
              <a:t>entrepreneur as a calculated risk taker.  The opportunity for profit arising out of the uncertainty surrounding change.  Assuming responsibility for own actions - lack of insurance. </a:t>
            </a:r>
          </a:p>
        </p:txBody>
      </p:sp>
    </p:spTree>
    <p:extLst>
      <p:ext uri="{BB962C8B-B14F-4D97-AF65-F5344CB8AC3E}">
        <p14:creationId xmlns:p14="http://schemas.microsoft.com/office/powerpoint/2010/main" val="2654246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36712"/>
            <a:ext cx="8229600" cy="5737824"/>
          </a:xfrm>
          <a:noFill/>
        </p:spPr>
        <p:txBody>
          <a:bodyPr lIns="92075" tIns="46038" rIns="92075" bIns="46038"/>
          <a:lstStyle/>
          <a:p>
            <a:pPr>
              <a:spcBef>
                <a:spcPct val="0"/>
              </a:spcBef>
              <a:buFont typeface="Wingdings" pitchFamily="2" charset="2"/>
              <a:buNone/>
            </a:pPr>
            <a:r>
              <a:rPr lang="en-GB" b="1" dirty="0"/>
              <a:t>George Lennox Sharman Shackle </a:t>
            </a:r>
            <a:endParaRPr lang="en-GB" b="1" dirty="0" smtClean="0"/>
          </a:p>
          <a:p>
            <a:pPr>
              <a:spcBef>
                <a:spcPct val="0"/>
              </a:spcBef>
              <a:buFont typeface="Wingdings" pitchFamily="2" charset="2"/>
              <a:buNone/>
            </a:pPr>
            <a:endParaRPr lang="en-GB" sz="1400" b="1" dirty="0"/>
          </a:p>
          <a:p>
            <a:pPr>
              <a:spcBef>
                <a:spcPct val="0"/>
              </a:spcBef>
              <a:buFont typeface="Wingdings" pitchFamily="2" charset="2"/>
              <a:buNone/>
            </a:pPr>
            <a:endParaRPr lang="en-GB" sz="1400" b="1" dirty="0" smtClean="0"/>
          </a:p>
          <a:p>
            <a:pPr>
              <a:spcBef>
                <a:spcPct val="0"/>
              </a:spcBef>
              <a:buFont typeface="Wingdings" pitchFamily="2" charset="2"/>
              <a:buChar char="§"/>
            </a:pPr>
            <a:r>
              <a:rPr lang="en-GB" sz="2400" dirty="0" smtClean="0"/>
              <a:t>The entrepreneur is creative and imaginative.  Potentially everyone has this creative ability. Imagination operating in an uncertain environment, with imperfect knowledge.  The entrepreneur </a:t>
            </a:r>
            <a:r>
              <a:rPr lang="en-GB" sz="2400" u="sng" dirty="0" smtClean="0"/>
              <a:t>imagines</a:t>
            </a:r>
            <a:r>
              <a:rPr lang="en-GB" sz="2400" dirty="0" smtClean="0"/>
              <a:t> opportunities.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800" dirty="0" smtClean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712353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2"/>
          <p:cNvSpPr>
            <a:spLocks noChangeArrowheads="1"/>
          </p:cNvSpPr>
          <p:nvPr/>
        </p:nvSpPr>
        <p:spPr bwMode="auto">
          <a:xfrm>
            <a:off x="685800" y="260350"/>
            <a:ext cx="7772400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>
              <a:lnSpc>
                <a:spcPct val="85000"/>
              </a:lnSpc>
            </a:pPr>
            <a:r>
              <a:rPr lang="en-GB" sz="3200" b="1" dirty="0" smtClean="0">
                <a:solidFill>
                  <a:schemeClr val="tx2"/>
                </a:solidFill>
                <a:latin typeface="Calibri" pitchFamily="34" charset="0"/>
              </a:rPr>
              <a:t>2. Psychological </a:t>
            </a:r>
            <a:r>
              <a:rPr lang="en-GB" sz="3200" b="1" dirty="0">
                <a:solidFill>
                  <a:schemeClr val="tx2"/>
                </a:solidFill>
                <a:latin typeface="Calibri" pitchFamily="34" charset="0"/>
              </a:rPr>
              <a:t>trait approach</a:t>
            </a:r>
          </a:p>
        </p:txBody>
      </p:sp>
      <p:sp>
        <p:nvSpPr>
          <p:cNvPr id="16388" name="Rectangle 3"/>
          <p:cNvSpPr>
            <a:spLocks noChangeArrowheads="1"/>
          </p:cNvSpPr>
          <p:nvPr/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dirty="0">
                <a:latin typeface="Calibri" pitchFamily="34" charset="0"/>
              </a:rPr>
              <a:t>Identifies personality characteristics or traits.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dirty="0">
                <a:latin typeface="Calibri" pitchFamily="34" charset="0"/>
              </a:rPr>
              <a:t>Entrepreneurs have innate abilities not possessed by others. 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dirty="0">
                <a:latin typeface="Calibri" pitchFamily="34" charset="0"/>
              </a:rPr>
              <a:t>Suggests that the supply of potential entrepreneurs is limited, thus there is little to be gained from direct intervention to encourage entrepreneurship.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32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0578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2"/>
          <p:cNvSpPr>
            <a:spLocks noChangeArrowheads="1"/>
          </p:cNvSpPr>
          <p:nvPr/>
        </p:nvSpPr>
        <p:spPr bwMode="auto">
          <a:xfrm>
            <a:off x="685800" y="260350"/>
            <a:ext cx="7772400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>
              <a:lnSpc>
                <a:spcPct val="85000"/>
              </a:lnSpc>
            </a:pPr>
            <a:r>
              <a:rPr lang="en-GB" sz="3200" b="1" dirty="0" smtClean="0">
                <a:solidFill>
                  <a:schemeClr val="tx2"/>
                </a:solidFill>
                <a:latin typeface="Calibri" pitchFamily="34" charset="0"/>
              </a:rPr>
              <a:t>Ideal Type </a:t>
            </a:r>
            <a:endParaRPr lang="en-GB" sz="3200" b="1" dirty="0">
              <a:solidFill>
                <a:schemeClr val="tx2"/>
              </a:solidFill>
              <a:latin typeface="Calibri" pitchFamily="34" charset="0"/>
            </a:endParaRPr>
          </a:p>
        </p:txBody>
      </p:sp>
      <p:sp>
        <p:nvSpPr>
          <p:cNvPr id="15364" name="Rectangle 3"/>
          <p:cNvSpPr>
            <a:spLocks noChangeArrowheads="1"/>
          </p:cNvSpPr>
          <p:nvPr/>
        </p:nvSpPr>
        <p:spPr bwMode="auto">
          <a:xfrm>
            <a:off x="685800" y="1628775"/>
            <a:ext cx="7772400" cy="48965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b="1" dirty="0" smtClean="0">
                <a:solidFill>
                  <a:srgbClr val="FF0000"/>
                </a:solidFill>
                <a:latin typeface="Calibri" pitchFamily="34" charset="0"/>
              </a:rPr>
              <a:t>High </a:t>
            </a:r>
            <a:r>
              <a:rPr lang="en-GB" sz="2400" b="1" dirty="0">
                <a:solidFill>
                  <a:srgbClr val="FF0000"/>
                </a:solidFill>
                <a:latin typeface="Calibri" pitchFamily="34" charset="0"/>
              </a:rPr>
              <a:t>need for achievement - McClelland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b="1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b="1" dirty="0">
                <a:solidFill>
                  <a:srgbClr val="92D050"/>
                </a:solidFill>
                <a:latin typeface="Calibri" pitchFamily="34" charset="0"/>
              </a:rPr>
              <a:t>Self confidence and high internal locus of control - </a:t>
            </a:r>
            <a:r>
              <a:rPr lang="en-GB" sz="2400" b="1" dirty="0" err="1">
                <a:solidFill>
                  <a:srgbClr val="92D050"/>
                </a:solidFill>
                <a:latin typeface="Calibri" pitchFamily="34" charset="0"/>
              </a:rPr>
              <a:t>Brockhaus</a:t>
            </a:r>
            <a:endParaRPr lang="en-GB" sz="2400" b="1" dirty="0">
              <a:solidFill>
                <a:srgbClr val="92D050"/>
              </a:solidFill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b="1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b="1" dirty="0">
                <a:solidFill>
                  <a:srgbClr val="00B0F0"/>
                </a:solidFill>
                <a:latin typeface="Calibri" pitchFamily="34" charset="0"/>
              </a:rPr>
              <a:t>Need for independence - Walker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b="1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b="1" dirty="0">
                <a:solidFill>
                  <a:srgbClr val="FFC000"/>
                </a:solidFill>
                <a:latin typeface="Calibri" pitchFamily="34" charset="0"/>
              </a:rPr>
              <a:t>Ambiguity tolerance - </a:t>
            </a:r>
            <a:r>
              <a:rPr lang="en-GB" sz="2400" b="1" dirty="0" err="1">
                <a:solidFill>
                  <a:srgbClr val="FFC000"/>
                </a:solidFill>
                <a:latin typeface="Calibri" pitchFamily="34" charset="0"/>
              </a:rPr>
              <a:t>Schere</a:t>
            </a:r>
            <a:r>
              <a:rPr lang="en-GB" sz="2400" b="1" dirty="0">
                <a:solidFill>
                  <a:srgbClr val="FFC000"/>
                </a:solidFill>
                <a:latin typeface="Calibri" pitchFamily="34" charset="0"/>
              </a:rPr>
              <a:t>  </a:t>
            </a: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</a:pPr>
            <a:endParaRPr lang="en-GB" sz="2400" b="1" dirty="0">
              <a:latin typeface="Calibri" pitchFamily="34" charset="0"/>
            </a:endParaRP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</a:pPr>
            <a:r>
              <a:rPr lang="en-GB" sz="2400" b="1" dirty="0">
                <a:solidFill>
                  <a:srgbClr val="0070C0"/>
                </a:solidFill>
                <a:latin typeface="Calibri" pitchFamily="34" charset="0"/>
              </a:rPr>
              <a:t>Entrepreneurs as deviants - </a:t>
            </a:r>
            <a:r>
              <a:rPr lang="en-GB" sz="2400" b="1" dirty="0" err="1">
                <a:solidFill>
                  <a:srgbClr val="0070C0"/>
                </a:solidFill>
                <a:latin typeface="Calibri" pitchFamily="34" charset="0"/>
              </a:rPr>
              <a:t>Kets</a:t>
            </a:r>
            <a:r>
              <a:rPr lang="en-GB" sz="2400" b="1" dirty="0">
                <a:solidFill>
                  <a:srgbClr val="0070C0"/>
                </a:solidFill>
                <a:latin typeface="Calibri" pitchFamily="34" charset="0"/>
              </a:rPr>
              <a:t> de </a:t>
            </a:r>
            <a:r>
              <a:rPr lang="en-GB" sz="2400" b="1" dirty="0" err="1">
                <a:solidFill>
                  <a:srgbClr val="0070C0"/>
                </a:solidFill>
                <a:latin typeface="Calibri" pitchFamily="34" charset="0"/>
              </a:rPr>
              <a:t>Vries</a:t>
            </a:r>
            <a:endParaRPr lang="en-GB" sz="2400" b="1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0044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476672"/>
            <a:ext cx="8229600" cy="1066800"/>
          </a:xfrm>
          <a:noFill/>
        </p:spPr>
        <p:txBody>
          <a:bodyPr lIns="92075" tIns="46038" rIns="92075" bIns="46038"/>
          <a:lstStyle/>
          <a:p>
            <a:pPr eaLnBrk="1" hangingPunct="1"/>
            <a:r>
              <a:rPr lang="en-GB" sz="3600" b="1" dirty="0" smtClean="0"/>
              <a:t>Entrepreneurial Personality  Traits</a:t>
            </a:r>
          </a:p>
        </p:txBody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628775"/>
            <a:ext cx="8185150" cy="4462463"/>
          </a:xfrm>
          <a:noFill/>
        </p:spPr>
        <p:txBody>
          <a:bodyPr lIns="92075" tIns="46038" rIns="92075" bIns="46038"/>
          <a:lstStyle/>
          <a:p>
            <a:pPr eaLnBrk="1" hangingPunct="1">
              <a:buFont typeface="Wingdings" pitchFamily="2" charset="2"/>
              <a:buNone/>
            </a:pPr>
            <a:r>
              <a:rPr lang="en-GB" sz="2800" b="1" dirty="0" smtClean="0"/>
              <a:t>McClelland (1961) - key competencies</a:t>
            </a:r>
          </a:p>
          <a:p>
            <a:pPr eaLnBrk="1" hangingPunct="1">
              <a:buFont typeface="Wingdings" pitchFamily="2" charset="2"/>
              <a:buNone/>
            </a:pPr>
            <a:endParaRPr lang="en-GB" sz="1400" b="1" dirty="0" smtClean="0"/>
          </a:p>
          <a:p>
            <a:pPr eaLnBrk="1" hangingPunct="1">
              <a:buFont typeface="Wingdings" pitchFamily="2" charset="2"/>
              <a:buChar char="§"/>
            </a:pPr>
            <a:r>
              <a:rPr lang="en-GB" dirty="0" smtClean="0"/>
              <a:t>Proactivity:  initiative and assertiveness</a:t>
            </a:r>
          </a:p>
          <a:p>
            <a:pPr eaLnBrk="1" hangingPunct="1">
              <a:buFont typeface="Wingdings" pitchFamily="2" charset="2"/>
              <a:buChar char="§"/>
            </a:pPr>
            <a:endParaRPr lang="en-GB" dirty="0" smtClean="0"/>
          </a:p>
          <a:p>
            <a:pPr eaLnBrk="1" hangingPunct="1">
              <a:buFont typeface="Wingdings" pitchFamily="2" charset="2"/>
              <a:buChar char="§"/>
            </a:pPr>
            <a:r>
              <a:rPr lang="en-GB" dirty="0" smtClean="0"/>
              <a:t>Achievement orientation: ability to see and act on opportunities</a:t>
            </a:r>
          </a:p>
          <a:p>
            <a:pPr eaLnBrk="1" hangingPunct="1">
              <a:buFont typeface="Wingdings" pitchFamily="2" charset="2"/>
              <a:buChar char="§"/>
            </a:pPr>
            <a:endParaRPr lang="en-GB" dirty="0" smtClean="0"/>
          </a:p>
          <a:p>
            <a:pPr eaLnBrk="1" hangingPunct="1">
              <a:buFont typeface="Wingdings" pitchFamily="2" charset="2"/>
              <a:buChar char="§"/>
            </a:pPr>
            <a:r>
              <a:rPr lang="en-GB" dirty="0" smtClean="0"/>
              <a:t>Commitment to others</a:t>
            </a:r>
          </a:p>
        </p:txBody>
      </p:sp>
    </p:spTree>
    <p:extLst>
      <p:ext uri="{BB962C8B-B14F-4D97-AF65-F5344CB8AC3E}">
        <p14:creationId xmlns:p14="http://schemas.microsoft.com/office/powerpoint/2010/main" val="1143293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2075" tIns="46038" rIns="92075" bIns="46038">
            <a:normAutofit/>
          </a:bodyPr>
          <a:lstStyle/>
          <a:p>
            <a:pPr eaLnBrk="1" hangingPunct="1"/>
            <a:r>
              <a:rPr lang="en-GB" sz="2500" b="1" dirty="0" smtClean="0"/>
              <a:t/>
            </a:r>
            <a:br>
              <a:rPr lang="en-GB" sz="2500" b="1" dirty="0" smtClean="0"/>
            </a:br>
            <a:r>
              <a:rPr lang="en-GB" sz="2500" b="1" dirty="0" smtClean="0"/>
              <a:t> </a:t>
            </a:r>
            <a:r>
              <a:rPr lang="en-GB" sz="3600" b="1" dirty="0" smtClean="0"/>
              <a:t>Other Key Characteristics</a:t>
            </a:r>
            <a:endParaRPr lang="en-GB" b="1" dirty="0" smtClean="0">
              <a:latin typeface="Comic Sans MS" pitchFamily="66" charset="0"/>
            </a:endParaRPr>
          </a:p>
        </p:txBody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pPr eaLnBrk="1" hangingPunct="1">
              <a:buFont typeface="Wingdings" pitchFamily="2" charset="2"/>
              <a:buNone/>
            </a:pPr>
            <a:endParaRPr lang="en-GB" sz="1400" b="1" dirty="0" smtClean="0"/>
          </a:p>
          <a:p>
            <a:pPr eaLnBrk="1" hangingPunct="1">
              <a:buFont typeface="Wingdings" pitchFamily="2" charset="2"/>
              <a:buChar char="§"/>
            </a:pPr>
            <a:r>
              <a:rPr lang="en-GB" dirty="0" smtClean="0"/>
              <a:t>Need for achievement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en-GB" dirty="0" smtClean="0"/>
              <a:t>Calculated risk taker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en-GB" dirty="0" smtClean="0"/>
              <a:t>High internal locus of control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en-GB" dirty="0" smtClean="0"/>
              <a:t>Innovative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en-GB" dirty="0" smtClean="0"/>
              <a:t>Ambiguity tolerance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en-GB" dirty="0" smtClean="0"/>
              <a:t>Vision</a:t>
            </a:r>
          </a:p>
        </p:txBody>
      </p:sp>
    </p:spTree>
    <p:extLst>
      <p:ext uri="{BB962C8B-B14F-4D97-AF65-F5344CB8AC3E}">
        <p14:creationId xmlns:p14="http://schemas.microsoft.com/office/powerpoint/2010/main" val="3803172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692696"/>
            <a:ext cx="8229600" cy="1066800"/>
          </a:xfrm>
          <a:noFill/>
        </p:spPr>
        <p:txBody>
          <a:bodyPr lIns="92075" tIns="46038" rIns="92075" bIns="46038">
            <a:normAutofit fontScale="90000"/>
          </a:bodyPr>
          <a:lstStyle/>
          <a:p>
            <a:pPr eaLnBrk="1" hangingPunct="1"/>
            <a:r>
              <a:rPr lang="en-GB" sz="2500" b="1" dirty="0" smtClean="0">
                <a:latin typeface="Comic Sans MS" pitchFamily="66" charset="0"/>
              </a:rPr>
              <a:t/>
            </a:r>
            <a:br>
              <a:rPr lang="en-GB" sz="2500" b="1" dirty="0" smtClean="0">
                <a:latin typeface="Comic Sans MS" pitchFamily="66" charset="0"/>
              </a:rPr>
            </a:br>
            <a:r>
              <a:rPr lang="en-GB" sz="2500" b="1" dirty="0" smtClean="0">
                <a:latin typeface="Comic Sans MS" pitchFamily="66" charset="0"/>
              </a:rPr>
              <a:t> </a:t>
            </a:r>
            <a:r>
              <a:rPr lang="en-GB" sz="3100" b="1" dirty="0" smtClean="0"/>
              <a:t>Timmons (1985) believes some characteristics are acquired, others are innate</a:t>
            </a:r>
            <a:endParaRPr lang="en-GB" sz="3100" b="1" dirty="0" smtClean="0">
              <a:latin typeface="Comic Sans MS" pitchFamily="66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pPr eaLnBrk="1" hangingPunct="1">
              <a:lnSpc>
                <a:spcPct val="90000"/>
              </a:lnSpc>
            </a:pPr>
            <a:r>
              <a:rPr lang="en-GB" sz="2000" dirty="0" smtClean="0">
                <a:solidFill>
                  <a:srgbClr val="92D050"/>
                </a:solidFill>
              </a:rPr>
              <a:t>Acquired 	-	Need for achievement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000" dirty="0" smtClean="0">
                <a:solidFill>
                  <a:srgbClr val="92D050"/>
                </a:solidFill>
              </a:rPr>
              <a:t>				Locus of control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000" dirty="0" smtClean="0">
                <a:solidFill>
                  <a:srgbClr val="92D050"/>
                </a:solidFill>
              </a:rPr>
              <a:t>				Leadership abilities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000" dirty="0">
                <a:solidFill>
                  <a:srgbClr val="92D050"/>
                </a:solidFill>
              </a:rPr>
              <a:t>	</a:t>
            </a:r>
            <a:r>
              <a:rPr lang="en-GB" sz="2000" dirty="0" smtClean="0">
                <a:solidFill>
                  <a:srgbClr val="92D050"/>
                </a:solidFill>
              </a:rPr>
              <a:t>			money not a prime motivating force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000" dirty="0" smtClean="0">
                <a:solidFill>
                  <a:srgbClr val="92D050"/>
                </a:solidFill>
              </a:rPr>
              <a:t>				large influence of cultural context</a:t>
            </a:r>
          </a:p>
          <a:p>
            <a:pPr eaLnBrk="1" hangingPunct="1">
              <a:lnSpc>
                <a:spcPct val="90000"/>
              </a:lnSpc>
            </a:pPr>
            <a:endParaRPr lang="en-GB" sz="2000" dirty="0" smtClean="0"/>
          </a:p>
          <a:p>
            <a:pPr eaLnBrk="1" hangingPunct="1">
              <a:lnSpc>
                <a:spcPct val="90000"/>
              </a:lnSpc>
            </a:pPr>
            <a:r>
              <a:rPr lang="en-GB" sz="2000" dirty="0" smtClean="0">
                <a:solidFill>
                  <a:srgbClr val="00B0F0"/>
                </a:solidFill>
              </a:rPr>
              <a:t>Innate	-	High energy + emotional stability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000" dirty="0" smtClean="0">
                <a:solidFill>
                  <a:srgbClr val="00B0F0"/>
                </a:solidFill>
              </a:rPr>
              <a:t>				Creative and innovative ability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000" dirty="0" smtClean="0">
                <a:solidFill>
                  <a:srgbClr val="00B0F0"/>
                </a:solidFill>
              </a:rPr>
              <a:t>				Conceptual ability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000" dirty="0" smtClean="0">
                <a:solidFill>
                  <a:srgbClr val="00B0F0"/>
                </a:solidFill>
              </a:rPr>
              <a:t>				Vision combined with a capacity to inspire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1273074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2"/>
          <p:cNvSpPr>
            <a:spLocks noChangeArrowheads="1"/>
          </p:cNvSpPr>
          <p:nvPr/>
        </p:nvSpPr>
        <p:spPr bwMode="auto">
          <a:xfrm>
            <a:off x="685800" y="260350"/>
            <a:ext cx="7772400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>
              <a:lnSpc>
                <a:spcPct val="85000"/>
              </a:lnSpc>
            </a:pPr>
            <a:r>
              <a:rPr lang="en-GB" sz="3200" b="1" dirty="0" smtClean="0">
                <a:solidFill>
                  <a:schemeClr val="tx2"/>
                </a:solidFill>
                <a:latin typeface="Calibri" pitchFamily="34" charset="0"/>
              </a:rPr>
              <a:t>3. Social </a:t>
            </a:r>
            <a:r>
              <a:rPr lang="en-GB" sz="3200" b="1" dirty="0">
                <a:solidFill>
                  <a:schemeClr val="tx2"/>
                </a:solidFill>
                <a:latin typeface="Calibri" pitchFamily="34" charset="0"/>
              </a:rPr>
              <a:t>behaviour approach</a:t>
            </a:r>
          </a:p>
        </p:txBody>
      </p:sp>
      <p:sp>
        <p:nvSpPr>
          <p:cNvPr id="22532" name="Rectangle 3"/>
          <p:cNvSpPr>
            <a:spLocks noChangeArrowheads="1"/>
          </p:cNvSpPr>
          <p:nvPr/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dirty="0">
                <a:solidFill>
                  <a:srgbClr val="00B0F0"/>
                </a:solidFill>
                <a:latin typeface="Calibri" pitchFamily="34" charset="0"/>
              </a:rPr>
              <a:t>Family background, position - Mancuso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dirty="0">
                <a:solidFill>
                  <a:srgbClr val="FF0000"/>
                </a:solidFill>
                <a:latin typeface="Calibri" pitchFamily="34" charset="0"/>
              </a:rPr>
              <a:t>Educational Background  - Curran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dirty="0">
                <a:solidFill>
                  <a:srgbClr val="92D050"/>
                </a:solidFill>
                <a:latin typeface="Calibri" pitchFamily="34" charset="0"/>
              </a:rPr>
              <a:t>Gender, women’s enterprise - Rosa et al., Shaw et al.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dirty="0">
                <a:solidFill>
                  <a:srgbClr val="FFC000"/>
                </a:solidFill>
                <a:latin typeface="Calibri" pitchFamily="34" charset="0"/>
              </a:rPr>
              <a:t>Ethnic minority enterprise - Jones and </a:t>
            </a:r>
            <a:r>
              <a:rPr lang="en-GB" sz="2400" dirty="0" err="1">
                <a:solidFill>
                  <a:srgbClr val="FFC000"/>
                </a:solidFill>
                <a:latin typeface="Calibri" pitchFamily="34" charset="0"/>
              </a:rPr>
              <a:t>McEvoy</a:t>
            </a:r>
            <a:r>
              <a:rPr lang="en-GB" sz="2400" dirty="0">
                <a:solidFill>
                  <a:srgbClr val="FFC000"/>
                </a:solidFill>
                <a:latin typeface="Calibri" pitchFamily="34" charset="0"/>
              </a:rPr>
              <a:t>, Ram and </a:t>
            </a:r>
            <a:r>
              <a:rPr lang="en-GB" sz="2400" dirty="0" err="1">
                <a:solidFill>
                  <a:srgbClr val="FFC000"/>
                </a:solidFill>
                <a:latin typeface="Calibri" pitchFamily="34" charset="0"/>
              </a:rPr>
              <a:t>Deakins</a:t>
            </a:r>
            <a:endParaRPr lang="en-GB" sz="2400" dirty="0">
              <a:solidFill>
                <a:srgbClr val="FFC000"/>
              </a:solidFill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2316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6" name="Rectangle 3"/>
          <p:cNvSpPr>
            <a:spLocks noChangeArrowheads="1"/>
          </p:cNvSpPr>
          <p:nvPr/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>
                <a:latin typeface="Calibri" pitchFamily="34" charset="0"/>
              </a:rPr>
              <a:t>Those who perceive a mismatch between their personal attributes and the role they hold in employment, will be sufficiently motivated to change or reconstruct their employment circumstances.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>
                <a:latin typeface="Calibri" pitchFamily="34" charset="0"/>
              </a:rPr>
              <a:t>Self-employment may be the way to create a better match, e.g. people who do not fit into a large organisation.</a:t>
            </a:r>
          </a:p>
        </p:txBody>
      </p:sp>
    </p:spTree>
    <p:extLst>
      <p:ext uri="{BB962C8B-B14F-4D97-AF65-F5344CB8AC3E}">
        <p14:creationId xmlns:p14="http://schemas.microsoft.com/office/powerpoint/2010/main" val="3037219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0" name="Rectangle 3"/>
          <p:cNvSpPr>
            <a:spLocks noChangeArrowheads="1"/>
          </p:cNvSpPr>
          <p:nvPr/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None/>
            </a:pPr>
            <a:r>
              <a:rPr lang="en-GB" sz="2400" i="1">
                <a:latin typeface="Calibri" pitchFamily="34" charset="0"/>
              </a:rPr>
              <a:t>Examples</a:t>
            </a: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r>
              <a:rPr lang="en-GB" sz="2400">
                <a:latin typeface="Calibri" pitchFamily="34" charset="0"/>
              </a:rPr>
              <a:t>Political and religious refugees e.g. Asylum Seekers.</a:t>
            </a: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endParaRPr lang="en-GB" sz="240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r>
              <a:rPr lang="en-GB" sz="2400">
                <a:latin typeface="Calibri" pitchFamily="34" charset="0"/>
              </a:rPr>
              <a:t>Immigrant ethnic minorities.</a:t>
            </a: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endParaRPr lang="en-GB" sz="240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r>
              <a:rPr lang="en-GB" sz="2400">
                <a:latin typeface="Calibri" pitchFamily="34" charset="0"/>
              </a:rPr>
              <a:t>Workers made redundant.</a:t>
            </a: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endParaRPr lang="en-GB" sz="240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r>
              <a:rPr lang="en-GB" sz="2400">
                <a:latin typeface="Calibri" pitchFamily="34" charset="0"/>
              </a:rPr>
              <a:t>Domestic displacements: women who leave employment to raise a family.</a:t>
            </a:r>
          </a:p>
        </p:txBody>
      </p:sp>
    </p:spTree>
    <p:extLst>
      <p:ext uri="{BB962C8B-B14F-4D97-AF65-F5344CB8AC3E}">
        <p14:creationId xmlns:p14="http://schemas.microsoft.com/office/powerpoint/2010/main" val="3110649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692696"/>
            <a:ext cx="8140700" cy="1223963"/>
          </a:xfrm>
          <a:noFill/>
        </p:spPr>
        <p:txBody>
          <a:bodyPr lIns="92075" tIns="46038" rIns="92075" bIns="46038">
            <a:normAutofit fontScale="90000"/>
          </a:bodyPr>
          <a:lstStyle/>
          <a:p>
            <a:pPr eaLnBrk="1" hangingPunct="1"/>
            <a:r>
              <a:rPr lang="en-GB" sz="2500" b="1" dirty="0" smtClean="0">
                <a:latin typeface="Comic Sans MS" pitchFamily="66" charset="0"/>
              </a:rPr>
              <a:t/>
            </a:r>
            <a:br>
              <a:rPr lang="en-GB" sz="2500" b="1" dirty="0" smtClean="0">
                <a:latin typeface="Comic Sans MS" pitchFamily="66" charset="0"/>
              </a:rPr>
            </a:br>
            <a:r>
              <a:rPr lang="en-US" sz="2500" b="1" dirty="0" smtClean="0">
                <a:latin typeface="Comic Sans MS" pitchFamily="66" charset="0"/>
              </a:rPr>
              <a:t> </a:t>
            </a:r>
            <a:r>
              <a:rPr lang="en-GB" sz="3200" b="1" dirty="0" smtClean="0"/>
              <a:t>Wickham (1998)  reviews various</a:t>
            </a:r>
            <a:r>
              <a:rPr lang="en-US" sz="3200" b="1" dirty="0" smtClean="0"/>
              <a:t> </a:t>
            </a:r>
            <a:r>
              <a:rPr lang="en-GB" sz="3200" b="1" dirty="0" smtClean="0"/>
              <a:t>approaches</a:t>
            </a:r>
            <a:br>
              <a:rPr lang="en-GB" sz="3200" b="1" dirty="0" smtClean="0"/>
            </a:br>
            <a:endParaRPr lang="en-GB" sz="3200" b="1" dirty="0" smtClean="0"/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pPr eaLnBrk="1" hangingPunct="1">
              <a:buFont typeface="Wingdings" pitchFamily="2" charset="2"/>
              <a:buNone/>
            </a:pPr>
            <a:r>
              <a:rPr lang="en-GB" sz="2400" dirty="0" smtClean="0"/>
              <a:t>'Great Person' - 	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400" dirty="0" smtClean="0"/>
              <a:t>		in-adequate, in-appropriate, self-justifying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400" dirty="0" smtClean="0"/>
              <a:t>'Social misfit' -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400" dirty="0" smtClean="0"/>
              <a:t>		entrepreneur for negative reasons </a:t>
            </a:r>
            <a:endParaRPr lang="en-US" sz="2400" dirty="0" smtClean="0"/>
          </a:p>
          <a:p>
            <a:pPr eaLnBrk="1" hangingPunct="1">
              <a:buFont typeface="Wingdings" pitchFamily="2" charset="2"/>
              <a:buNone/>
            </a:pPr>
            <a:r>
              <a:rPr lang="en-GB" sz="2400" dirty="0" smtClean="0"/>
              <a:t>Personality type - 	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400" dirty="0" smtClean="0"/>
              <a:t>		lack of correlative evidence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400" dirty="0" smtClean="0"/>
              <a:t>Personality trait -	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400" dirty="0" smtClean="0"/>
              <a:t>		'need for achievement' a driving trait	</a:t>
            </a:r>
          </a:p>
          <a:p>
            <a:pPr eaLnBrk="1" hangingPunct="1">
              <a:buFont typeface="Wingdings" pitchFamily="2" charset="2"/>
              <a:buNone/>
            </a:pPr>
            <a:endParaRPr lang="en-GB" sz="2400" dirty="0" smtClean="0"/>
          </a:p>
          <a:p>
            <a:pPr eaLnBrk="1" hangingPunct="1">
              <a:buFont typeface="Wingdings" pitchFamily="2" charset="2"/>
              <a:buNone/>
            </a:pPr>
            <a:endParaRPr lang="en-GB" sz="2400" dirty="0" smtClean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2292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2075" tIns="46038" rIns="92075" bIns="46038">
            <a:normAutofit fontScale="90000"/>
          </a:bodyPr>
          <a:lstStyle/>
          <a:p>
            <a:pPr eaLnBrk="1" hangingPunct="1"/>
            <a:r>
              <a:rPr lang="en-US" sz="3200" b="1" smtClean="0"/>
              <a:t>W</a:t>
            </a:r>
            <a:r>
              <a:rPr lang="en-GB" sz="3200" b="1" smtClean="0"/>
              <a:t>ickham (1998)  reviews various</a:t>
            </a:r>
            <a:r>
              <a:rPr lang="en-US" sz="3200" b="1" smtClean="0"/>
              <a:t> </a:t>
            </a:r>
            <a:r>
              <a:rPr lang="en-GB" sz="3200" b="1" smtClean="0"/>
              <a:t>approaches</a:t>
            </a:r>
            <a:r>
              <a:rPr lang="en-GB" sz="2100" b="1" smtClean="0">
                <a:latin typeface="Comic Sans MS" pitchFamily="66" charset="0"/>
              </a:rPr>
              <a:t> </a:t>
            </a:r>
            <a:r>
              <a:rPr lang="en-GB" b="1" u="sng" smtClean="0">
                <a:latin typeface="Comic Sans MS" pitchFamily="66" charset="0"/>
              </a:rPr>
              <a:t> </a:t>
            </a:r>
            <a:endParaRPr lang="en-GB" b="1" smtClean="0">
              <a:latin typeface="Comic Sans MS" pitchFamily="66" charset="0"/>
            </a:endParaRPr>
          </a:p>
        </p:txBody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800" b="1" dirty="0" smtClean="0"/>
              <a:t>Social  development model </a:t>
            </a:r>
            <a:r>
              <a:rPr lang="en-GB" sz="2400" b="1" dirty="0" smtClean="0"/>
              <a:t> </a:t>
            </a:r>
            <a:endParaRPr lang="en-GB" sz="2800" b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1400" b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 smtClean="0"/>
              <a:t>1.	Innate 	-	intelligence, creativity, personality, 			 motivation, personal ambition ..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 smtClean="0"/>
              <a:t>2.	Acquired 	-	learning, training, experiences, 				mentoring, role models …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 smtClean="0"/>
              <a:t>3.	Social 	- 	family, socio-economic, society, 				culture, economic conditions …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 smtClean="0"/>
              <a:t> </a:t>
            </a:r>
            <a:endParaRPr lang="en-GB" sz="14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 smtClean="0"/>
              <a:t>Note that entrepreneurship is a social phenomenon - about interactions between people.</a:t>
            </a:r>
          </a:p>
        </p:txBody>
      </p:sp>
    </p:spTree>
    <p:extLst>
      <p:ext uri="{BB962C8B-B14F-4D97-AF65-F5344CB8AC3E}">
        <p14:creationId xmlns:p14="http://schemas.microsoft.com/office/powerpoint/2010/main" val="1682937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977</TotalTime>
  <Words>673</Words>
  <Application>Microsoft Office PowerPoint</Application>
  <PresentationFormat>On-screen Show (4:3)</PresentationFormat>
  <Paragraphs>142</Paragraphs>
  <Slides>19</Slides>
  <Notes>13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Urban</vt:lpstr>
      <vt:lpstr>SBUS5109 Entrepreneurship </vt:lpstr>
      <vt:lpstr>PowerPoint Presentation</vt:lpstr>
      <vt:lpstr>1. Economic theories</vt:lpstr>
      <vt:lpstr>PowerPoint Presentation</vt:lpstr>
      <vt:lpstr>PowerPoint Presentation</vt:lpstr>
      <vt:lpstr>PowerPoint Presentation</vt:lpstr>
      <vt:lpstr>Implications of Schumpeter</vt:lpstr>
      <vt:lpstr>PowerPoint Presentation</vt:lpstr>
      <vt:lpstr>PowerPoint Presentation</vt:lpstr>
      <vt:lpstr>PowerPoint Presentation</vt:lpstr>
      <vt:lpstr>PowerPoint Presentation</vt:lpstr>
      <vt:lpstr>Entrepreneurial Personality  Traits</vt:lpstr>
      <vt:lpstr>  Other Key Characteristics</vt:lpstr>
      <vt:lpstr>  Timmons (1985) believes some characteristics are acquired, others are innate</vt:lpstr>
      <vt:lpstr>PowerPoint Presentation</vt:lpstr>
      <vt:lpstr>PowerPoint Presentation</vt:lpstr>
      <vt:lpstr>PowerPoint Presentation</vt:lpstr>
      <vt:lpstr>  Wickham (1998)  reviews various approaches </vt:lpstr>
      <vt:lpstr>Wickham (1998)  reviews various approaches  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M3X9082 Developing Niche Markets</dc:title>
  <dc:creator>Louise Emanuel</dc:creator>
  <cp:lastModifiedBy>Administrator</cp:lastModifiedBy>
  <cp:revision>49</cp:revision>
  <dcterms:created xsi:type="dcterms:W3CDTF">2014-12-18T11:36:24Z</dcterms:created>
  <dcterms:modified xsi:type="dcterms:W3CDTF">2015-09-29T10:59:45Z</dcterms:modified>
</cp:coreProperties>
</file>